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59" r:id="rId8"/>
    <p:sldId id="264" r:id="rId9"/>
    <p:sldId id="263" r:id="rId10"/>
    <p:sldId id="266" r:id="rId11"/>
    <p:sldId id="267" r:id="rId12"/>
    <p:sldId id="268" r:id="rId13"/>
    <p:sldId id="265" r:id="rId14"/>
    <p:sldId id="269" r:id="rId15"/>
    <p:sldId id="270" r:id="rId16"/>
    <p:sldId id="271" r:id="rId17"/>
  </p:sldIdLst>
  <p:sldSz cx="12192000" cy="6858000"/>
  <p:notesSz cx="7021513" cy="9307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12"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927734-5CA5-4C9B-A775-1D0383692822}"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2347118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927734-5CA5-4C9B-A775-1D0383692822}"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355072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927734-5CA5-4C9B-A775-1D0383692822}"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3068938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927734-5CA5-4C9B-A775-1D0383692822}"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1035039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927734-5CA5-4C9B-A775-1D0383692822}"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126354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927734-5CA5-4C9B-A775-1D0383692822}"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586575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927734-5CA5-4C9B-A775-1D0383692822}" type="datetimeFigureOut">
              <a:rPr lang="en-US" smtClean="0"/>
              <a:t>10/7/2015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958604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927734-5CA5-4C9B-A775-1D0383692822}" type="datetimeFigureOut">
              <a:rPr lang="en-US" smtClean="0"/>
              <a:t>10/7/2015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2305449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27734-5CA5-4C9B-A775-1D0383692822}" type="datetimeFigureOut">
              <a:rPr lang="en-US" smtClean="0"/>
              <a:t>10/7/2015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261280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927734-5CA5-4C9B-A775-1D0383692822}"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4019119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927734-5CA5-4C9B-A775-1D0383692822}"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3C5E-41C8-46AC-B205-01B65CF00A5A}" type="slidenum">
              <a:rPr lang="en-US" smtClean="0"/>
              <a:t>‹#›</a:t>
            </a:fld>
            <a:endParaRPr lang="en-US"/>
          </a:p>
        </p:txBody>
      </p:sp>
    </p:spTree>
    <p:extLst>
      <p:ext uri="{BB962C8B-B14F-4D97-AF65-F5344CB8AC3E}">
        <p14:creationId xmlns:p14="http://schemas.microsoft.com/office/powerpoint/2010/main" val="82631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27734-5CA5-4C9B-A775-1D0383692822}" type="datetimeFigureOut">
              <a:rPr lang="en-US" smtClean="0"/>
              <a:t>10/7/2015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53C5E-41C8-46AC-B205-01B65CF00A5A}" type="slidenum">
              <a:rPr lang="en-US" smtClean="0"/>
              <a:t>‹#›</a:t>
            </a:fld>
            <a:endParaRPr lang="en-US"/>
          </a:p>
        </p:txBody>
      </p:sp>
    </p:spTree>
    <p:extLst>
      <p:ext uri="{BB962C8B-B14F-4D97-AF65-F5344CB8AC3E}">
        <p14:creationId xmlns:p14="http://schemas.microsoft.com/office/powerpoint/2010/main" val="1157532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_8jliDUjYC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Human Population</a:t>
            </a:r>
            <a:endParaRPr lang="en-US" dirty="0"/>
          </a:p>
        </p:txBody>
      </p:sp>
      <p:sp>
        <p:nvSpPr>
          <p:cNvPr id="3" name="Subtitle 2"/>
          <p:cNvSpPr>
            <a:spLocks noGrp="1"/>
          </p:cNvSpPr>
          <p:nvPr>
            <p:ph type="subTitle" idx="1"/>
          </p:nvPr>
        </p:nvSpPr>
        <p:spPr/>
        <p:txBody>
          <a:bodyPr/>
          <a:lstStyle/>
          <a:p>
            <a:r>
              <a:rPr lang="en-US" dirty="0" smtClean="0"/>
              <a:t>Chapter 9 Environmental Science</a:t>
            </a:r>
            <a:endParaRPr lang="en-US" dirty="0"/>
          </a:p>
        </p:txBody>
      </p:sp>
    </p:spTree>
    <p:extLst>
      <p:ext uri="{BB962C8B-B14F-4D97-AF65-F5344CB8AC3E}">
        <p14:creationId xmlns:p14="http://schemas.microsoft.com/office/powerpoint/2010/main" val="2719886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rmAutofit/>
          </a:bodyPr>
          <a:lstStyle/>
          <a:p>
            <a:r>
              <a:rPr lang="en-US" dirty="0" smtClean="0"/>
              <a:t>Relate Tragedy of the Commons to the Carrying Capacity game yesterday and Sustainability. P. 75 NB</a:t>
            </a:r>
            <a:endParaRPr lang="en-US" dirty="0"/>
          </a:p>
        </p:txBody>
      </p:sp>
      <p:sp>
        <p:nvSpPr>
          <p:cNvPr id="3" name="Content Placeholder 2"/>
          <p:cNvSpPr>
            <a:spLocks noGrp="1"/>
          </p:cNvSpPr>
          <p:nvPr>
            <p:ph idx="1"/>
          </p:nvPr>
        </p:nvSpPr>
        <p:spPr/>
        <p:txBody>
          <a:bodyPr/>
          <a:lstStyle/>
          <a:p>
            <a:r>
              <a:rPr lang="en-US" dirty="0" smtClean="0"/>
              <a:t>Instant Gratification – I feel good now.</a:t>
            </a:r>
          </a:p>
          <a:p>
            <a:r>
              <a:rPr lang="en-US" dirty="0" smtClean="0"/>
              <a:t>I can wait – for something better in the future – Planning/ Investing</a:t>
            </a:r>
          </a:p>
          <a:p>
            <a:r>
              <a:rPr lang="en-US" dirty="0" smtClean="0"/>
              <a:t>Education – Invest in yourself</a:t>
            </a:r>
          </a:p>
          <a:p>
            <a:r>
              <a:rPr lang="en-US" dirty="0" smtClean="0"/>
              <a:t>Job – Just over Broke</a:t>
            </a:r>
          </a:p>
          <a:p>
            <a:r>
              <a:rPr lang="en-US" dirty="0" smtClean="0"/>
              <a:t>Career – Future benefits</a:t>
            </a:r>
          </a:p>
          <a:p>
            <a:r>
              <a:rPr lang="en-US" dirty="0" smtClean="0"/>
              <a:t>Retirement: Benefits- Health, Vision, and Dental</a:t>
            </a:r>
          </a:p>
          <a:p>
            <a:endParaRPr lang="en-US" dirty="0" smtClean="0"/>
          </a:p>
          <a:p>
            <a:endParaRPr lang="en-US" dirty="0"/>
          </a:p>
        </p:txBody>
      </p:sp>
    </p:spTree>
    <p:extLst>
      <p:ext uri="{BB962C8B-B14F-4D97-AF65-F5344CB8AC3E}">
        <p14:creationId xmlns:p14="http://schemas.microsoft.com/office/powerpoint/2010/main" val="79367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Taboo</a:t>
            </a:r>
            <a:endParaRPr lang="en-US" dirty="0"/>
          </a:p>
        </p:txBody>
      </p:sp>
      <p:sp>
        <p:nvSpPr>
          <p:cNvPr id="3" name="Content Placeholder 2"/>
          <p:cNvSpPr>
            <a:spLocks noGrp="1"/>
          </p:cNvSpPr>
          <p:nvPr>
            <p:ph idx="1"/>
          </p:nvPr>
        </p:nvSpPr>
        <p:spPr/>
        <p:txBody>
          <a:bodyPr/>
          <a:lstStyle/>
          <a:p>
            <a:r>
              <a:rPr lang="en-US" dirty="0" smtClean="0"/>
              <a:t>Sustainability</a:t>
            </a:r>
          </a:p>
          <a:p>
            <a:r>
              <a:rPr lang="en-US" dirty="0" smtClean="0"/>
              <a:t>Tragedy of the Commons</a:t>
            </a:r>
          </a:p>
          <a:p>
            <a:r>
              <a:rPr lang="en-US" dirty="0" smtClean="0"/>
              <a:t>Carrying Capacity</a:t>
            </a:r>
          </a:p>
          <a:p>
            <a:r>
              <a:rPr lang="en-US" dirty="0" smtClean="0"/>
              <a:t>Population</a:t>
            </a:r>
          </a:p>
          <a:p>
            <a:r>
              <a:rPr lang="en-US" dirty="0" smtClean="0"/>
              <a:t>Demography</a:t>
            </a:r>
            <a:endParaRPr lang="en-US" dirty="0"/>
          </a:p>
        </p:txBody>
      </p:sp>
    </p:spTree>
    <p:extLst>
      <p:ext uri="{BB962C8B-B14F-4D97-AF65-F5344CB8AC3E}">
        <p14:creationId xmlns:p14="http://schemas.microsoft.com/office/powerpoint/2010/main" val="432375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Taboo</a:t>
            </a:r>
            <a:endParaRPr lang="en-US" dirty="0"/>
          </a:p>
        </p:txBody>
      </p:sp>
      <p:sp>
        <p:nvSpPr>
          <p:cNvPr id="3" name="Content Placeholder 2"/>
          <p:cNvSpPr>
            <a:spLocks noGrp="1"/>
          </p:cNvSpPr>
          <p:nvPr>
            <p:ph idx="1"/>
          </p:nvPr>
        </p:nvSpPr>
        <p:spPr/>
        <p:txBody>
          <a:bodyPr/>
          <a:lstStyle/>
          <a:p>
            <a:r>
              <a:rPr lang="en-US" dirty="0" smtClean="0"/>
              <a:t>Undeveloped country</a:t>
            </a:r>
          </a:p>
          <a:p>
            <a:r>
              <a:rPr lang="en-US" dirty="0" smtClean="0"/>
              <a:t>Limiting Factor</a:t>
            </a:r>
          </a:p>
          <a:p>
            <a:r>
              <a:rPr lang="en-US" dirty="0" smtClean="0"/>
              <a:t>Exponential growth</a:t>
            </a:r>
          </a:p>
          <a:p>
            <a:r>
              <a:rPr lang="en-US" dirty="0" smtClean="0"/>
              <a:t>Fertility</a:t>
            </a:r>
          </a:p>
          <a:p>
            <a:r>
              <a:rPr lang="en-US" dirty="0" smtClean="0"/>
              <a:t>Demographic Transition</a:t>
            </a:r>
            <a:endParaRPr lang="en-US" dirty="0"/>
          </a:p>
        </p:txBody>
      </p:sp>
    </p:spTree>
    <p:extLst>
      <p:ext uri="{BB962C8B-B14F-4D97-AF65-F5344CB8AC3E}">
        <p14:creationId xmlns:p14="http://schemas.microsoft.com/office/powerpoint/2010/main" val="3304016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rmAutofit/>
          </a:bodyPr>
          <a:lstStyle/>
          <a:p>
            <a:r>
              <a:rPr lang="en-US" sz="2400" dirty="0" smtClean="0"/>
              <a:t>10</a:t>
            </a:r>
            <a:r>
              <a:rPr lang="en-US" sz="2400" dirty="0" smtClean="0"/>
              <a:t>/9 </a:t>
            </a:r>
            <a:r>
              <a:rPr lang="en-US" sz="2400" dirty="0" smtClean="0"/>
              <a:t>Managing Development and Population Growth CH 9.2</a:t>
            </a:r>
            <a:br>
              <a:rPr lang="en-US" sz="2400" dirty="0" smtClean="0"/>
            </a:br>
            <a:r>
              <a:rPr lang="en-US" sz="2400" dirty="0" smtClean="0"/>
              <a:t>Obj. TSW learn and understand how countries are trying to control their population, why </a:t>
            </a:r>
            <a:r>
              <a:rPr lang="en-US" sz="2400" dirty="0"/>
              <a:t>f</a:t>
            </a:r>
            <a:r>
              <a:rPr lang="en-US" sz="2400" dirty="0" smtClean="0"/>
              <a:t>ertility rates are dropping and populations of people have become extinct.</a:t>
            </a:r>
            <a:r>
              <a:rPr lang="en-US" sz="2400" dirty="0"/>
              <a:t> </a:t>
            </a:r>
            <a:r>
              <a:rPr lang="en-US" sz="2400" dirty="0" smtClean="0"/>
              <a:t> P. 74 NB</a:t>
            </a:r>
            <a:endParaRPr lang="en-US" sz="24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83096" y="2053853"/>
            <a:ext cx="5589104" cy="4475736"/>
          </a:xfrm>
        </p:spPr>
      </p:pic>
      <p:sp>
        <p:nvSpPr>
          <p:cNvPr id="4" name="Content Placeholder 3"/>
          <p:cNvSpPr>
            <a:spLocks noGrp="1"/>
          </p:cNvSpPr>
          <p:nvPr>
            <p:ph sz="half" idx="2"/>
          </p:nvPr>
        </p:nvSpPr>
        <p:spPr>
          <a:xfrm>
            <a:off x="6172200" y="1825625"/>
            <a:ext cx="6019800" cy="4351338"/>
          </a:xfrm>
        </p:spPr>
        <p:txBody>
          <a:bodyPr>
            <a:normAutofit lnSpcReduction="10000"/>
          </a:bodyPr>
          <a:lstStyle/>
          <a:p>
            <a:pPr marL="514350" indent="-514350">
              <a:buFont typeface="+mj-lt"/>
              <a:buAutoNum type="arabicPeriod"/>
            </a:pPr>
            <a:r>
              <a:rPr lang="en-US" dirty="0" smtClean="0"/>
              <a:t>Name 3 strategies Thailand has to used to control it’s population growth?</a:t>
            </a:r>
          </a:p>
          <a:p>
            <a:pPr marL="514350" indent="-514350">
              <a:buFont typeface="+mj-lt"/>
              <a:buAutoNum type="arabicPeriod"/>
            </a:pPr>
            <a:r>
              <a:rPr lang="en-US" dirty="0" smtClean="0"/>
              <a:t>Figure 2.8 Worldwide Trends in Fertility.  Why are most countries fertility rates dropping to replacement levels?</a:t>
            </a:r>
          </a:p>
          <a:p>
            <a:pPr marL="514350" indent="-514350">
              <a:buFont typeface="+mj-lt"/>
              <a:buAutoNum type="arabicPeriod"/>
            </a:pPr>
            <a:r>
              <a:rPr lang="en-US" dirty="0" smtClean="0"/>
              <a:t>Lost Populations, What Happened? P. 233  How is the Tragedy of the Commons related to Carrying Capacity of the Human Population?</a:t>
            </a:r>
            <a:endParaRPr lang="en-US" dirty="0"/>
          </a:p>
        </p:txBody>
      </p:sp>
      <p:sp>
        <p:nvSpPr>
          <p:cNvPr id="6" name="TextBox 5"/>
          <p:cNvSpPr txBox="1"/>
          <p:nvPr/>
        </p:nvSpPr>
        <p:spPr>
          <a:xfrm>
            <a:off x="669701" y="1519707"/>
            <a:ext cx="5426299" cy="523220"/>
          </a:xfrm>
          <a:prstGeom prst="rect">
            <a:avLst/>
          </a:prstGeom>
          <a:noFill/>
        </p:spPr>
        <p:txBody>
          <a:bodyPr wrap="square" rtlCol="0">
            <a:spAutoFit/>
          </a:bodyPr>
          <a:lstStyle/>
          <a:p>
            <a:r>
              <a:rPr lang="en-US" sz="2800" dirty="0" smtClean="0"/>
              <a:t>EASTER ISLAND</a:t>
            </a:r>
            <a:endParaRPr lang="en-US" sz="2800" dirty="0"/>
          </a:p>
        </p:txBody>
      </p:sp>
    </p:spTree>
    <p:extLst>
      <p:ext uri="{BB962C8B-B14F-4D97-AF65-F5344CB8AC3E}">
        <p14:creationId xmlns:p14="http://schemas.microsoft.com/office/powerpoint/2010/main" val="3661870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247783" cy="1325563"/>
          </a:xfrm>
        </p:spPr>
        <p:txBody>
          <a:bodyPr/>
          <a:lstStyle/>
          <a:p>
            <a:r>
              <a:rPr lang="en-US" dirty="0" smtClean="0"/>
              <a:t>Activity: Graphing the Human Population 2050</a:t>
            </a:r>
            <a:br>
              <a:rPr lang="en-US" dirty="0" smtClean="0"/>
            </a:br>
            <a:r>
              <a:rPr lang="en-US" dirty="0" smtClean="0"/>
              <a:t>P. 79 NB</a:t>
            </a:r>
            <a:endParaRPr lang="en-US" dirty="0"/>
          </a:p>
        </p:txBody>
      </p:sp>
      <p:sp>
        <p:nvSpPr>
          <p:cNvPr id="3" name="Content Placeholder 2"/>
          <p:cNvSpPr>
            <a:spLocks noGrp="1"/>
          </p:cNvSpPr>
          <p:nvPr>
            <p:ph idx="1"/>
          </p:nvPr>
        </p:nvSpPr>
        <p:spPr/>
        <p:txBody>
          <a:bodyPr/>
          <a:lstStyle/>
          <a:p>
            <a:r>
              <a:rPr lang="en-US" dirty="0" smtClean="0"/>
              <a:t>CH 9 P. 289</a:t>
            </a:r>
          </a:p>
          <a:p>
            <a:r>
              <a:rPr lang="en-US" dirty="0" smtClean="0"/>
              <a:t>Use the data to graph the number of people in the world.</a:t>
            </a:r>
          </a:p>
          <a:p>
            <a:r>
              <a:rPr lang="en-US" dirty="0" smtClean="0"/>
              <a:t>Add 2015 = 2.26 Billion People</a:t>
            </a:r>
          </a:p>
          <a:p>
            <a:r>
              <a:rPr lang="en-US" dirty="0" smtClean="0"/>
              <a:t>Use Excel</a:t>
            </a:r>
          </a:p>
          <a:p>
            <a:r>
              <a:rPr lang="en-US" dirty="0" smtClean="0"/>
              <a:t>What is the shape of the graph?</a:t>
            </a:r>
            <a:endParaRPr lang="en-US" dirty="0"/>
          </a:p>
        </p:txBody>
      </p:sp>
    </p:spTree>
    <p:extLst>
      <p:ext uri="{BB962C8B-B14F-4D97-AF65-F5344CB8AC3E}">
        <p14:creationId xmlns:p14="http://schemas.microsoft.com/office/powerpoint/2010/main" val="3649751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could Tragedy of the Commons happen again to a human population?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28510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three steps you can take to be </a:t>
            </a:r>
            <a:r>
              <a:rPr lang="en-US" smtClean="0"/>
              <a:t>more sustainable.</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22854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2145" y="4306596"/>
            <a:ext cx="3180009" cy="2551403"/>
          </a:xfrm>
          <a:prstGeom prst="rect">
            <a:avLst/>
          </a:prstGeom>
        </p:spPr>
      </p:pic>
      <p:sp>
        <p:nvSpPr>
          <p:cNvPr id="2" name="Title 1"/>
          <p:cNvSpPr>
            <a:spLocks noGrp="1"/>
          </p:cNvSpPr>
          <p:nvPr>
            <p:ph type="title"/>
          </p:nvPr>
        </p:nvSpPr>
        <p:spPr>
          <a:xfrm>
            <a:off x="0" y="0"/>
            <a:ext cx="12173755" cy="1325563"/>
          </a:xfrm>
        </p:spPr>
        <p:txBody>
          <a:bodyPr>
            <a:normAutofit/>
          </a:bodyPr>
          <a:lstStyle/>
          <a:p>
            <a:r>
              <a:rPr lang="en-US" sz="2400" dirty="0" smtClean="0"/>
              <a:t>10/5 Forecasting Population Size CH 9.1</a:t>
            </a:r>
            <a:br>
              <a:rPr lang="en-US" sz="2400" dirty="0" smtClean="0"/>
            </a:br>
            <a:r>
              <a:rPr lang="en-US" sz="2400" dirty="0" smtClean="0"/>
              <a:t>Obj. TSW compare Age-Structure Diagrams, survivorship curves and fertility rates of populations. P. 68 NB</a:t>
            </a:r>
            <a:endParaRPr lang="en-US" sz="2400" dirty="0"/>
          </a:p>
        </p:txBody>
      </p:sp>
      <p:pic>
        <p:nvPicPr>
          <p:cNvPr id="5" name="Content Placeholder 4"/>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8536" y="1157401"/>
            <a:ext cx="5000625" cy="3267075"/>
          </a:xfrm>
        </p:spPr>
      </p:pic>
      <p:sp>
        <p:nvSpPr>
          <p:cNvPr id="4" name="Content Placeholder 3"/>
          <p:cNvSpPr>
            <a:spLocks noGrp="1"/>
          </p:cNvSpPr>
          <p:nvPr>
            <p:ph sz="half" idx="2"/>
          </p:nvPr>
        </p:nvSpPr>
        <p:spPr>
          <a:xfrm>
            <a:off x="5512158" y="1159020"/>
            <a:ext cx="6661597" cy="4351338"/>
          </a:xfrm>
        </p:spPr>
        <p:txBody>
          <a:bodyPr/>
          <a:lstStyle/>
          <a:p>
            <a:pPr marL="514350" indent="-514350">
              <a:buFont typeface="+mj-lt"/>
              <a:buAutoNum type="arabicPeriod"/>
            </a:pPr>
            <a:r>
              <a:rPr lang="en-US" dirty="0" smtClean="0"/>
              <a:t>What information does an Age-structure diagram have for us?</a:t>
            </a:r>
          </a:p>
          <a:p>
            <a:pPr marL="514350" indent="-514350">
              <a:buFont typeface="+mj-lt"/>
              <a:buAutoNum type="arabicPeriod"/>
            </a:pPr>
            <a:r>
              <a:rPr lang="en-US" dirty="0" smtClean="0"/>
              <a:t>What does the survivorship  curves I, II, III tell you about the population?</a:t>
            </a:r>
          </a:p>
          <a:p>
            <a:pPr marL="514350" indent="-514350">
              <a:buFont typeface="+mj-lt"/>
              <a:buAutoNum type="arabicPeriod"/>
            </a:pPr>
            <a:r>
              <a:rPr lang="en-US" dirty="0" smtClean="0"/>
              <a:t>Describe the fertility rate.</a:t>
            </a:r>
          </a:p>
          <a:p>
            <a:pPr marL="514350" indent="-514350">
              <a:buFont typeface="+mj-lt"/>
              <a:buAutoNum type="arabicPeriod"/>
            </a:pPr>
            <a:endParaRPr lang="en-US"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92155" y="3905744"/>
            <a:ext cx="5209863" cy="2952256"/>
          </a:xfrm>
          <a:prstGeom prst="rect">
            <a:avLst/>
          </a:prstGeom>
        </p:spPr>
      </p:pic>
    </p:spTree>
    <p:extLst>
      <p:ext uri="{BB962C8B-B14F-4D97-AF65-F5344CB8AC3E}">
        <p14:creationId xmlns:p14="http://schemas.microsoft.com/office/powerpoint/2010/main" val="1870475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0868"/>
            <a:ext cx="10515600" cy="1325563"/>
          </a:xfrm>
        </p:spPr>
        <p:txBody>
          <a:bodyPr/>
          <a:lstStyle/>
          <a:p>
            <a:r>
              <a:rPr lang="en-US" dirty="0" smtClean="0">
                <a:hlinkClick r:id="rId2"/>
              </a:rPr>
              <a:t>Journey 2050 - Sustainability</a:t>
            </a:r>
            <a:endParaRPr lang="en-US" dirty="0"/>
          </a:p>
        </p:txBody>
      </p:sp>
      <p:sp>
        <p:nvSpPr>
          <p:cNvPr id="3" name="Content Placeholder 2"/>
          <p:cNvSpPr>
            <a:spLocks noGrp="1"/>
          </p:cNvSpPr>
          <p:nvPr>
            <p:ph idx="1"/>
          </p:nvPr>
        </p:nvSpPr>
        <p:spPr>
          <a:xfrm>
            <a:off x="838199" y="1097280"/>
            <a:ext cx="11091203" cy="4840532"/>
          </a:xfrm>
        </p:spPr>
        <p:txBody>
          <a:bodyPr/>
          <a:lstStyle/>
          <a:p>
            <a:pPr marL="0" indent="0">
              <a:buNone/>
            </a:pPr>
            <a:r>
              <a:rPr lang="en-US" dirty="0" smtClean="0"/>
              <a:t>Copy Each of the 12 Limiting Factors for the Human Population’s Carrying Capacity</a:t>
            </a:r>
          </a:p>
          <a:p>
            <a:pPr marL="0" indent="0">
              <a:buNone/>
            </a:pPr>
            <a:r>
              <a:rPr lang="en-US" dirty="0" smtClean="0"/>
              <a:t>Research with 1 – 2 students: Social, Environmental, Economic</a:t>
            </a:r>
          </a:p>
          <a:p>
            <a:pPr marL="0" indent="0">
              <a:buNone/>
            </a:pPr>
            <a:r>
              <a:rPr lang="en-US" dirty="0" smtClean="0"/>
              <a:t>What is this limiting factor? Explain how we use it/ need it.</a:t>
            </a:r>
          </a:p>
          <a:p>
            <a:pPr marL="0" indent="0">
              <a:buNone/>
            </a:pPr>
            <a:r>
              <a:rPr lang="en-US" dirty="0" smtClean="0"/>
              <a:t>How much do we have now?</a:t>
            </a:r>
          </a:p>
          <a:p>
            <a:pPr marL="0" indent="0">
              <a:buNone/>
            </a:pPr>
            <a:r>
              <a:rPr lang="en-US" dirty="0" smtClean="0"/>
              <a:t>What will be need in 2050?</a:t>
            </a:r>
          </a:p>
          <a:p>
            <a:pPr marL="0" indent="0">
              <a:buNone/>
            </a:pPr>
            <a:r>
              <a:rPr lang="en-US" dirty="0" smtClean="0"/>
              <a:t>How can we meet the need in 2050, what resources do we have, or do we need?</a:t>
            </a:r>
          </a:p>
          <a:p>
            <a:pPr marL="0" indent="0">
              <a:buNone/>
            </a:pPr>
            <a:r>
              <a:rPr lang="en-US" dirty="0" smtClean="0"/>
              <a:t>Be prepared to present at the end of class and take notes on others presentations.</a:t>
            </a:r>
            <a:endParaRPr lang="en-US" dirty="0"/>
          </a:p>
        </p:txBody>
      </p:sp>
    </p:spTree>
    <p:extLst>
      <p:ext uri="{BB962C8B-B14F-4D97-AF65-F5344CB8AC3E}">
        <p14:creationId xmlns:p14="http://schemas.microsoft.com/office/powerpoint/2010/main" val="2281405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rmAutofit fontScale="90000"/>
          </a:bodyPr>
          <a:lstStyle/>
          <a:p>
            <a:r>
              <a:rPr lang="en-US" dirty="0" smtClean="0"/>
              <a:t>Sustainability – Limiting Factors</a:t>
            </a:r>
            <a:br>
              <a:rPr lang="en-US" dirty="0" smtClean="0"/>
            </a:br>
            <a:r>
              <a:rPr lang="en-US" dirty="0"/>
              <a:t>Explain how we use it/ need it</a:t>
            </a:r>
            <a:r>
              <a:rPr lang="en-US" dirty="0" smtClean="0"/>
              <a:t>.</a:t>
            </a:r>
            <a:r>
              <a:rPr lang="en-US" dirty="0"/>
              <a:t> How can we meet the need in </a:t>
            </a:r>
            <a:r>
              <a:rPr lang="en-US" dirty="0" smtClean="0"/>
              <a:t>2050? Page 73 NB</a:t>
            </a:r>
            <a:r>
              <a:rPr lang="en-US" dirty="0"/>
              <a:t/>
            </a:r>
            <a:br>
              <a:rPr lang="en-US" dirty="0"/>
            </a:br>
            <a:endParaRPr lang="en-US" dirty="0"/>
          </a:p>
        </p:txBody>
      </p:sp>
      <p:sp>
        <p:nvSpPr>
          <p:cNvPr id="3" name="Content Placeholder 2"/>
          <p:cNvSpPr>
            <a:spLocks noGrp="1"/>
          </p:cNvSpPr>
          <p:nvPr>
            <p:ph idx="1"/>
          </p:nvPr>
        </p:nvSpPr>
        <p:spPr>
          <a:xfrm>
            <a:off x="838200" y="1825625"/>
            <a:ext cx="11353800" cy="4351338"/>
          </a:xfrm>
        </p:spPr>
        <p:txBody>
          <a:bodyPr>
            <a:normAutofit fontScale="77500" lnSpcReduction="20000"/>
          </a:bodyPr>
          <a:lstStyle/>
          <a:p>
            <a:r>
              <a:rPr lang="en-US" dirty="0" smtClean="0"/>
              <a:t>Social</a:t>
            </a:r>
          </a:p>
          <a:p>
            <a:pPr lvl="1"/>
            <a:r>
              <a:rPr lang="en-US" dirty="0" smtClean="0"/>
              <a:t>Food: Tyra &amp; Valyssia:1.6% land to produce food</a:t>
            </a:r>
          </a:p>
          <a:p>
            <a:pPr lvl="1"/>
            <a:r>
              <a:rPr lang="en-US" dirty="0" smtClean="0"/>
              <a:t>Education: Itzel &amp; Samantha: CA education level     US</a:t>
            </a:r>
          </a:p>
          <a:p>
            <a:pPr lvl="1"/>
            <a:r>
              <a:rPr lang="en-US" dirty="0" smtClean="0"/>
              <a:t>Health: Alicia: Jasmine, Gaby: Increasing Health access, Mexico Universal Health </a:t>
            </a:r>
            <a:r>
              <a:rPr lang="en-US" dirty="0" smtClean="0"/>
              <a:t>Care</a:t>
            </a:r>
            <a:endParaRPr lang="en-US" dirty="0" smtClean="0"/>
          </a:p>
          <a:p>
            <a:pPr lvl="1"/>
            <a:r>
              <a:rPr lang="en-US" dirty="0" smtClean="0"/>
              <a:t>Infrastructure: Marcos &amp; </a:t>
            </a:r>
            <a:r>
              <a:rPr lang="en-US" dirty="0" err="1" smtClean="0"/>
              <a:t>Isaaiah</a:t>
            </a:r>
            <a:r>
              <a:rPr lang="en-US" dirty="0" smtClean="0"/>
              <a:t>: </a:t>
            </a:r>
            <a:r>
              <a:rPr lang="en-US" dirty="0" smtClean="0"/>
              <a:t>Buildings &amp; supplies, water, construction</a:t>
            </a:r>
            <a:endParaRPr lang="en-US" dirty="0" smtClean="0"/>
          </a:p>
          <a:p>
            <a:r>
              <a:rPr lang="en-US" dirty="0" smtClean="0"/>
              <a:t>Environmental</a:t>
            </a:r>
          </a:p>
          <a:p>
            <a:pPr lvl="1"/>
            <a:r>
              <a:rPr lang="en-US" dirty="0" smtClean="0"/>
              <a:t>Water: Mariah, Patty: Pollution Drought, Acidification </a:t>
            </a:r>
          </a:p>
          <a:p>
            <a:pPr lvl="1"/>
            <a:r>
              <a:rPr lang="en-US" dirty="0" smtClean="0"/>
              <a:t>Habitats: Luke &amp; Yajaira: Room for habitats for animals</a:t>
            </a:r>
          </a:p>
          <a:p>
            <a:pPr lvl="1"/>
            <a:r>
              <a:rPr lang="en-US" dirty="0" smtClean="0"/>
              <a:t>Health: Eric &amp; Christian: Soil heath  - Salinization, soil quality decreases, decrease carrying capacity</a:t>
            </a:r>
          </a:p>
          <a:p>
            <a:pPr lvl="1"/>
            <a:r>
              <a:rPr lang="en-US" dirty="0" smtClean="0"/>
              <a:t>GHG: Annie &amp; </a:t>
            </a:r>
            <a:r>
              <a:rPr lang="en-US" dirty="0" err="1" smtClean="0"/>
              <a:t>Zehner</a:t>
            </a:r>
            <a:r>
              <a:rPr lang="en-US" dirty="0" smtClean="0"/>
              <a:t>: plant more trees to decrease CO 2 emissions. Reduces heat levels.</a:t>
            </a:r>
          </a:p>
          <a:p>
            <a:r>
              <a:rPr lang="en-US" dirty="0" smtClean="0"/>
              <a:t>Economic</a:t>
            </a:r>
          </a:p>
          <a:p>
            <a:pPr lvl="1"/>
            <a:r>
              <a:rPr lang="en-US" dirty="0" smtClean="0"/>
              <a:t>Jobs: Alicia &amp; </a:t>
            </a:r>
            <a:r>
              <a:rPr lang="en-US" dirty="0" err="1" smtClean="0"/>
              <a:t>Eman</a:t>
            </a:r>
            <a:r>
              <a:rPr lang="en-US" dirty="0" smtClean="0"/>
              <a:t>: 6.2% unemployment in CA. One of highest in US. Rebuild infrastructure</a:t>
            </a:r>
          </a:p>
          <a:p>
            <a:pPr lvl="1"/>
            <a:r>
              <a:rPr lang="en-US" dirty="0" smtClean="0"/>
              <a:t>Profit: </a:t>
            </a:r>
            <a:r>
              <a:rPr lang="en-US" dirty="0"/>
              <a:t>A</a:t>
            </a:r>
            <a:r>
              <a:rPr lang="en-US" dirty="0" smtClean="0"/>
              <a:t>ngelo &amp; </a:t>
            </a:r>
            <a:r>
              <a:rPr lang="en-US" dirty="0" smtClean="0"/>
              <a:t>Isabel: 7.5% US, CA 7.68%  Profit is invested = Growth of Business.</a:t>
            </a:r>
            <a:endParaRPr lang="en-US" dirty="0" smtClean="0"/>
          </a:p>
          <a:p>
            <a:pPr lvl="1"/>
            <a:r>
              <a:rPr lang="en-US" dirty="0" smtClean="0"/>
              <a:t>Income: Ethan, </a:t>
            </a:r>
            <a:r>
              <a:rPr lang="en-US" dirty="0" err="1" smtClean="0"/>
              <a:t>Daren:Pay</a:t>
            </a:r>
            <a:r>
              <a:rPr lang="en-US" dirty="0" smtClean="0"/>
              <a:t> for food/shelter/water. Income for US: 52,000  CA:$60,000</a:t>
            </a:r>
          </a:p>
          <a:p>
            <a:pPr lvl="1"/>
            <a:r>
              <a:rPr lang="en-US" dirty="0" smtClean="0"/>
              <a:t>Community: Andrew &amp; </a:t>
            </a:r>
            <a:r>
              <a:rPr lang="en-US" dirty="0" smtClean="0"/>
              <a:t>Jose: volunteer work, working together – Unity. Communication, trading.</a:t>
            </a:r>
            <a:endParaRPr lang="en-US" dirty="0" smtClean="0"/>
          </a:p>
          <a:p>
            <a:pPr lvl="1"/>
            <a:endParaRPr lang="en-US" dirty="0"/>
          </a:p>
        </p:txBody>
      </p:sp>
    </p:spTree>
    <p:extLst>
      <p:ext uri="{BB962C8B-B14F-4D97-AF65-F5344CB8AC3E}">
        <p14:creationId xmlns:p14="http://schemas.microsoft.com/office/powerpoint/2010/main" val="810027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rmAutofit fontScale="90000"/>
          </a:bodyPr>
          <a:lstStyle/>
          <a:p>
            <a:r>
              <a:rPr lang="en-US" dirty="0" smtClean="0"/>
              <a:t>10/6 The Demographic Transition CH 9.1</a:t>
            </a:r>
            <a:br>
              <a:rPr lang="en-US" dirty="0" smtClean="0"/>
            </a:br>
            <a:r>
              <a:rPr lang="en-US" dirty="0" smtClean="0"/>
              <a:t>Obj. TSW learn the 4 stages of the demographic transitions, and characteristics of each. P. 70NB</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2316082"/>
            <a:ext cx="5181600" cy="3370423"/>
          </a:xfrm>
        </p:spPr>
      </p:pic>
      <p:sp>
        <p:nvSpPr>
          <p:cNvPr id="4" name="Content Placeholder 3"/>
          <p:cNvSpPr>
            <a:spLocks noGrp="1"/>
          </p:cNvSpPr>
          <p:nvPr>
            <p:ph sz="half" idx="2"/>
          </p:nvPr>
        </p:nvSpPr>
        <p:spPr/>
        <p:txBody>
          <a:bodyPr/>
          <a:lstStyle/>
          <a:p>
            <a:pPr marL="514350" indent="-514350">
              <a:buFont typeface="+mj-lt"/>
              <a:buAutoNum type="arabicPeriod"/>
            </a:pPr>
            <a:r>
              <a:rPr lang="en-US" dirty="0" smtClean="0"/>
              <a:t>What is demographic transition?</a:t>
            </a:r>
          </a:p>
          <a:p>
            <a:pPr marL="514350" indent="-514350">
              <a:buFont typeface="+mj-lt"/>
              <a:buAutoNum type="arabicPeriod"/>
            </a:pPr>
            <a:r>
              <a:rPr lang="en-US" dirty="0" smtClean="0"/>
              <a:t>Describe a characteristic of each stage in the demographic transition?</a:t>
            </a:r>
          </a:p>
          <a:p>
            <a:pPr marL="514350" indent="-514350">
              <a:buFont typeface="+mj-lt"/>
              <a:buAutoNum type="arabicPeriod"/>
            </a:pPr>
            <a:r>
              <a:rPr lang="en-US" dirty="0" smtClean="0"/>
              <a:t>What countries might be in stages 2 – 4?</a:t>
            </a:r>
            <a:endParaRPr lang="en-US" dirty="0"/>
          </a:p>
        </p:txBody>
      </p:sp>
    </p:spTree>
    <p:extLst>
      <p:ext uri="{BB962C8B-B14F-4D97-AF65-F5344CB8AC3E}">
        <p14:creationId xmlns:p14="http://schemas.microsoft.com/office/powerpoint/2010/main" val="2184895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6016" y="0"/>
            <a:ext cx="11313725" cy="1325563"/>
          </a:xfrm>
        </p:spPr>
        <p:txBody>
          <a:bodyPr/>
          <a:lstStyle/>
          <a:p>
            <a:r>
              <a:rPr lang="en-US" dirty="0" smtClean="0"/>
              <a:t>Demographic Transition Graph</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55845" y="1069145"/>
            <a:ext cx="8389645" cy="5788855"/>
          </a:xfrm>
        </p:spPr>
      </p:pic>
    </p:spTree>
    <p:extLst>
      <p:ext uri="{BB962C8B-B14F-4D97-AF65-F5344CB8AC3E}">
        <p14:creationId xmlns:p14="http://schemas.microsoft.com/office/powerpoint/2010/main" val="453019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BRING STARBURSTS TO CLASS TOMORROW!!</a:t>
            </a:r>
            <a:br>
              <a:rPr lang="en-US" dirty="0" smtClean="0"/>
            </a:br>
            <a:r>
              <a:rPr lang="en-US" dirty="0" smtClean="0"/>
              <a:t>Carrying Capacity Activity: Page 75 NB</a:t>
            </a:r>
            <a:endParaRPr lang="en-US" dirty="0"/>
          </a:p>
        </p:txBody>
      </p:sp>
      <p:sp>
        <p:nvSpPr>
          <p:cNvPr id="3" name="Content Placeholder 2"/>
          <p:cNvSpPr>
            <a:spLocks noGrp="1"/>
          </p:cNvSpPr>
          <p:nvPr>
            <p:ph idx="1"/>
          </p:nvPr>
        </p:nvSpPr>
        <p:spPr/>
        <p:txBody>
          <a:bodyPr/>
          <a:lstStyle/>
          <a:p>
            <a:r>
              <a:rPr lang="en-US" dirty="0" smtClean="0"/>
              <a:t>Make a large circle outside.</a:t>
            </a:r>
          </a:p>
          <a:p>
            <a:r>
              <a:rPr lang="en-US" dirty="0" smtClean="0"/>
              <a:t>To survive of each organism requires 2 starbursts.</a:t>
            </a:r>
          </a:p>
          <a:p>
            <a:r>
              <a:rPr lang="en-US" dirty="0" smtClean="0"/>
              <a:t>In the third generation you are mature enough to reproduce.</a:t>
            </a:r>
          </a:p>
          <a:p>
            <a:pPr lvl="1"/>
            <a:r>
              <a:rPr lang="en-US" dirty="0" smtClean="0"/>
              <a:t>Each child costs 1 starburst to make and 1 more to maintain, If you do not get two starbursts, the child dies. (4 total for you and your offspring).</a:t>
            </a:r>
          </a:p>
          <a:p>
            <a:r>
              <a:rPr lang="en-US" dirty="0" smtClean="0"/>
              <a:t>The round lasts 15 seconds.</a:t>
            </a:r>
          </a:p>
          <a:p>
            <a:r>
              <a:rPr lang="en-US" dirty="0" smtClean="0"/>
              <a:t>Once you collect 2 starbursts runback to the outside and place them on the sidewalk, then go back for more.</a:t>
            </a:r>
          </a:p>
          <a:p>
            <a:r>
              <a:rPr lang="en-US" dirty="0" smtClean="0"/>
              <a:t>Return your starburst back to the center</a:t>
            </a:r>
            <a:endParaRPr lang="en-US" dirty="0"/>
          </a:p>
        </p:txBody>
      </p:sp>
    </p:spTree>
    <p:extLst>
      <p:ext uri="{BB962C8B-B14F-4D97-AF65-F5344CB8AC3E}">
        <p14:creationId xmlns:p14="http://schemas.microsoft.com/office/powerpoint/2010/main" val="2231831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rmAutofit/>
          </a:bodyPr>
          <a:lstStyle/>
          <a:p>
            <a:r>
              <a:rPr lang="en-US" sz="2800" dirty="0" smtClean="0"/>
              <a:t>10</a:t>
            </a:r>
            <a:r>
              <a:rPr lang="en-US" sz="2800" dirty="0" smtClean="0"/>
              <a:t>/7 </a:t>
            </a:r>
            <a:r>
              <a:rPr lang="en-US" sz="2800" dirty="0" smtClean="0"/>
              <a:t>Changing Population Trends CH 9.2</a:t>
            </a:r>
            <a:br>
              <a:rPr lang="en-US" sz="2800" dirty="0" smtClean="0"/>
            </a:br>
            <a:r>
              <a:rPr lang="en-US" sz="2800" dirty="0" smtClean="0"/>
              <a:t>Obj. TSW analyze problems of rapid human growth, characteristics of undeveloped countries and compare growth rates of regions. P. 72NB</a:t>
            </a:r>
            <a:endParaRPr lang="en-US" sz="28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1490774"/>
            <a:ext cx="5486400" cy="3898900"/>
          </a:xfrm>
        </p:spPr>
      </p:pic>
      <p:sp>
        <p:nvSpPr>
          <p:cNvPr id="4" name="Content Placeholder 3"/>
          <p:cNvSpPr>
            <a:spLocks noGrp="1"/>
          </p:cNvSpPr>
          <p:nvPr>
            <p:ph sz="half" idx="2"/>
          </p:nvPr>
        </p:nvSpPr>
        <p:spPr>
          <a:xfrm>
            <a:off x="5486400" y="1490774"/>
            <a:ext cx="6705600" cy="4351338"/>
          </a:xfrm>
        </p:spPr>
        <p:txBody>
          <a:bodyPr/>
          <a:lstStyle/>
          <a:p>
            <a:pPr marL="514350" indent="-514350">
              <a:buFont typeface="+mj-lt"/>
              <a:buAutoNum type="arabicPeriod"/>
            </a:pPr>
            <a:r>
              <a:rPr lang="en-US" sz="2400" dirty="0" smtClean="0"/>
              <a:t>Describe three problems caused by rapid human population growth.</a:t>
            </a:r>
          </a:p>
          <a:p>
            <a:pPr marL="514350" indent="-514350">
              <a:buFont typeface="+mj-lt"/>
              <a:buAutoNum type="arabicPeriod"/>
            </a:pPr>
            <a:r>
              <a:rPr lang="en-US" sz="2400" dirty="0" smtClean="0"/>
              <a:t>How  does the United Nations identify the least developed countries?</a:t>
            </a:r>
          </a:p>
          <a:p>
            <a:pPr marL="514350" indent="-514350">
              <a:buFont typeface="+mj-lt"/>
              <a:buAutoNum type="arabicPeriod"/>
            </a:pPr>
            <a:r>
              <a:rPr lang="en-US" sz="2400" dirty="0" smtClean="0"/>
              <a:t>Figure 2.5 Growth Rates</a:t>
            </a:r>
          </a:p>
          <a:p>
            <a:pPr marL="0" indent="0">
              <a:buNone/>
            </a:pPr>
            <a:r>
              <a:rPr lang="en-US" sz="2400" dirty="0" smtClean="0"/>
              <a:t>Which region will contribute most to the World Population Growth?</a:t>
            </a:r>
          </a:p>
          <a:p>
            <a:pPr marL="514350" indent="-514350">
              <a:buFont typeface="+mj-lt"/>
              <a:buAutoNum type="arabicPeriod"/>
            </a:pP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47849" y="3946972"/>
            <a:ext cx="4286250" cy="2705100"/>
          </a:xfrm>
          <a:prstGeom prst="rect">
            <a:avLst/>
          </a:prstGeom>
        </p:spPr>
      </p:pic>
    </p:spTree>
    <p:extLst>
      <p:ext uri="{BB962C8B-B14F-4D97-AF65-F5344CB8AC3E}">
        <p14:creationId xmlns:p14="http://schemas.microsoft.com/office/powerpoint/2010/main" val="65937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rmAutofit/>
          </a:bodyPr>
          <a:lstStyle/>
          <a:p>
            <a:r>
              <a:rPr lang="en-US" sz="2800" b="1" dirty="0" smtClean="0"/>
              <a:t>Studying </a:t>
            </a:r>
            <a:r>
              <a:rPr lang="en-US" sz="2800" b="1" dirty="0"/>
              <a:t>H</a:t>
            </a:r>
            <a:r>
              <a:rPr lang="en-US" sz="2800" b="1" dirty="0" smtClean="0"/>
              <a:t>uman </a:t>
            </a:r>
            <a:r>
              <a:rPr lang="en-US" sz="2800" b="1" dirty="0" smtClean="0"/>
              <a:t>Populations p.69 NB</a:t>
            </a:r>
            <a:r>
              <a:rPr lang="en-US" sz="2800" b="1" dirty="0" smtClean="0"/>
              <a:t/>
            </a:r>
            <a:br>
              <a:rPr lang="en-US" sz="2800" b="1" dirty="0" smtClean="0"/>
            </a:br>
            <a:r>
              <a:rPr lang="en-US" sz="2800" b="1" dirty="0" smtClean="0"/>
              <a:t>	</a:t>
            </a:r>
            <a:r>
              <a:rPr lang="en-US" sz="2800" dirty="0" smtClean="0"/>
              <a:t>How have each one of these topics impacted the population of humans on the planet?</a:t>
            </a:r>
            <a:br>
              <a:rPr lang="en-US" sz="2800" dirty="0" smtClean="0"/>
            </a:br>
            <a:r>
              <a:rPr lang="en-US" sz="2800" dirty="0" smtClean="0"/>
              <a:t>	Write one interesting fact for that topic.</a:t>
            </a:r>
            <a:endParaRPr lang="en-US" sz="2800" dirty="0"/>
          </a:p>
        </p:txBody>
      </p:sp>
      <p:sp>
        <p:nvSpPr>
          <p:cNvPr id="3" name="Content Placeholder 2"/>
          <p:cNvSpPr>
            <a:spLocks noGrp="1"/>
          </p:cNvSpPr>
          <p:nvPr>
            <p:ph idx="1"/>
          </p:nvPr>
        </p:nvSpPr>
        <p:spPr>
          <a:xfrm>
            <a:off x="838200" y="2363371"/>
            <a:ext cx="10515600" cy="3813591"/>
          </a:xfrm>
        </p:spPr>
        <p:txBody>
          <a:bodyPr/>
          <a:lstStyle/>
          <a:p>
            <a:r>
              <a:rPr lang="en-US" dirty="0" smtClean="0"/>
              <a:t>Bubonic Plague</a:t>
            </a:r>
          </a:p>
          <a:p>
            <a:r>
              <a:rPr lang="en-US" dirty="0" smtClean="0"/>
              <a:t>Industrial Revolution</a:t>
            </a:r>
          </a:p>
          <a:p>
            <a:r>
              <a:rPr lang="en-US" dirty="0" smtClean="0"/>
              <a:t>The Ratio between Males and Females</a:t>
            </a:r>
          </a:p>
          <a:p>
            <a:r>
              <a:rPr lang="en-US" dirty="0" smtClean="0"/>
              <a:t>Carrying Capacity &amp; Sustainability</a:t>
            </a:r>
          </a:p>
          <a:p>
            <a:r>
              <a:rPr lang="en-US" dirty="0" smtClean="0"/>
              <a:t>Less-Developed Nations and Population</a:t>
            </a:r>
            <a:endParaRPr lang="en-US" dirty="0"/>
          </a:p>
        </p:txBody>
      </p:sp>
    </p:spTree>
    <p:extLst>
      <p:ext uri="{BB962C8B-B14F-4D97-AF65-F5344CB8AC3E}">
        <p14:creationId xmlns:p14="http://schemas.microsoft.com/office/powerpoint/2010/main" val="2153820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742</Words>
  <Application>Microsoft Office PowerPoint</Application>
  <PresentationFormat>Widescreen</PresentationFormat>
  <Paragraphs>86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The Human Population</vt:lpstr>
      <vt:lpstr>10/5 Forecasting Population Size CH 9.1 Obj. TSW compare Age-Structure Diagrams, survivorship curves and fertility rates of populations. P. 68 NB</vt:lpstr>
      <vt:lpstr>Journey 2050 - Sustainability</vt:lpstr>
      <vt:lpstr>Sustainability – Limiting Factors Explain how we use it/ need it. How can we meet the need in 2050? Page 73 NB </vt:lpstr>
      <vt:lpstr>10/6 The Demographic Transition CH 9.1 Obj. TSW learn the 4 stages of the demographic transitions, and characteristics of each. P. 70NB</vt:lpstr>
      <vt:lpstr>Demographic Transition Graph</vt:lpstr>
      <vt:lpstr>BRING STARBURSTS TO CLASS TOMORROW!! Carrying Capacity Activity: Page 75 NB</vt:lpstr>
      <vt:lpstr>10/7 Changing Population Trends CH 9.2 Obj. TSW analyze problems of rapid human growth, characteristics of undeveloped countries and compare growth rates of regions. P. 72NB</vt:lpstr>
      <vt:lpstr>Studying Human Populations p.69 NB  How have each one of these topics impacted the population of humans on the planet?  Write one interesting fact for that topic.</vt:lpstr>
      <vt:lpstr>Relate Tragedy of the Commons to the Carrying Capacity game yesterday and Sustainability. P. 75 NB</vt:lpstr>
      <vt:lpstr>Taboo</vt:lpstr>
      <vt:lpstr>Taboo</vt:lpstr>
      <vt:lpstr>10/9 Managing Development and Population Growth CH 9.2 Obj. TSW learn and understand how countries are trying to control their population, why fertility rates are dropping and populations of people have become extinct.  P. 74 NB</vt:lpstr>
      <vt:lpstr>Activity: Graphing the Human Population 2050 P. 79 NB</vt:lpstr>
      <vt:lpstr>How could Tragedy of the Commons happen again to a human population?</vt:lpstr>
      <vt:lpstr>List three steps you can take to be more sustainable.</vt:lpstr>
    </vt:vector>
  </TitlesOfParts>
  <Company>WUSD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Human Population</dc:title>
  <dc:creator>Jennifer Mc Allister</dc:creator>
  <cp:lastModifiedBy>Jennifer Mc Allister</cp:lastModifiedBy>
  <cp:revision>29</cp:revision>
  <cp:lastPrinted>2015-10-06T23:09:48Z</cp:lastPrinted>
  <dcterms:created xsi:type="dcterms:W3CDTF">2015-10-04T20:35:01Z</dcterms:created>
  <dcterms:modified xsi:type="dcterms:W3CDTF">2015-10-07T22:34:45Z</dcterms:modified>
</cp:coreProperties>
</file>