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3" r:id="rId38"/>
    <p:sldId id="294" r:id="rId39"/>
    <p:sldId id="295" r:id="rId40"/>
    <p:sldId id="296" r:id="rId41"/>
    <p:sldId id="379" r:id="rId42"/>
    <p:sldId id="380" r:id="rId43"/>
    <p:sldId id="309" r:id="rId44"/>
    <p:sldId id="381" r:id="rId45"/>
    <p:sldId id="297" r:id="rId46"/>
    <p:sldId id="298" r:id="rId47"/>
    <p:sldId id="299" r:id="rId48"/>
    <p:sldId id="300" r:id="rId49"/>
    <p:sldId id="301" r:id="rId50"/>
    <p:sldId id="302" r:id="rId51"/>
    <p:sldId id="303" r:id="rId52"/>
    <p:sldId id="304" r:id="rId53"/>
    <p:sldId id="305" r:id="rId54"/>
    <p:sldId id="306" r:id="rId55"/>
    <p:sldId id="307" r:id="rId56"/>
    <p:sldId id="310" r:id="rId57"/>
    <p:sldId id="312" r:id="rId58"/>
    <p:sldId id="291" r:id="rId59"/>
    <p:sldId id="327" r:id="rId60"/>
    <p:sldId id="311" r:id="rId61"/>
    <p:sldId id="308" r:id="rId62"/>
    <p:sldId id="378" r:id="rId63"/>
    <p:sldId id="314" r:id="rId64"/>
    <p:sldId id="315" r:id="rId65"/>
    <p:sldId id="377" r:id="rId66"/>
    <p:sldId id="316" r:id="rId67"/>
    <p:sldId id="317" r:id="rId68"/>
    <p:sldId id="318" r:id="rId69"/>
    <p:sldId id="319" r:id="rId70"/>
    <p:sldId id="320" r:id="rId71"/>
    <p:sldId id="321" r:id="rId72"/>
    <p:sldId id="322" r:id="rId73"/>
    <p:sldId id="323" r:id="rId74"/>
    <p:sldId id="324" r:id="rId75"/>
    <p:sldId id="325" r:id="rId76"/>
    <p:sldId id="326"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Lst>
  <p:sldSz cx="12192000" cy="6858000"/>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6688" y="1"/>
            <a:ext cx="3043237" cy="466725"/>
          </a:xfrm>
          <a:prstGeom prst="rect">
            <a:avLst/>
          </a:prstGeom>
        </p:spPr>
        <p:txBody>
          <a:bodyPr vert="horz" lIns="91431" tIns="45715" rIns="91431" bIns="45715" rtlCol="0"/>
          <a:lstStyle>
            <a:lvl1pPr algn="r">
              <a:defRPr sz="1200"/>
            </a:lvl1pPr>
          </a:lstStyle>
          <a:p>
            <a:fld id="{9DB5F416-E53C-45F8-A283-7340EB1B4706}" type="datetimeFigureOut">
              <a:rPr lang="en-US" smtClean="0"/>
              <a:t>4/1/2016</a:t>
            </a:fld>
            <a:endParaRPr lang="en-US"/>
          </a:p>
        </p:txBody>
      </p:sp>
      <p:sp>
        <p:nvSpPr>
          <p:cNvPr id="4" name="Footer Placeholder 3"/>
          <p:cNvSpPr>
            <a:spLocks noGrp="1"/>
          </p:cNvSpPr>
          <p:nvPr>
            <p:ph type="ftr" sz="quarter" idx="2"/>
          </p:nvPr>
        </p:nvSpPr>
        <p:spPr>
          <a:xfrm>
            <a:off x="1" y="8840789"/>
            <a:ext cx="3043238" cy="466725"/>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40789"/>
            <a:ext cx="3043237" cy="466725"/>
          </a:xfrm>
          <a:prstGeom prst="rect">
            <a:avLst/>
          </a:prstGeom>
        </p:spPr>
        <p:txBody>
          <a:bodyPr vert="horz" lIns="91431" tIns="45715" rIns="91431" bIns="4571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656" cy="466992"/>
          </a:xfrm>
          <a:prstGeom prst="rect">
            <a:avLst/>
          </a:prstGeom>
        </p:spPr>
        <p:txBody>
          <a:bodyPr vert="horz" lIns="93296" tIns="46648" rIns="93296" bIns="46648" rtlCol="0"/>
          <a:lstStyle>
            <a:lvl1pPr algn="l">
              <a:defRPr sz="1200"/>
            </a:lvl1pPr>
          </a:lstStyle>
          <a:p>
            <a:endParaRPr lang="en-US"/>
          </a:p>
        </p:txBody>
      </p:sp>
      <p:sp>
        <p:nvSpPr>
          <p:cNvPr id="3" name="Date Placeholder 2"/>
          <p:cNvSpPr>
            <a:spLocks noGrp="1"/>
          </p:cNvSpPr>
          <p:nvPr>
            <p:ph type="dt" idx="1"/>
          </p:nvPr>
        </p:nvSpPr>
        <p:spPr>
          <a:xfrm>
            <a:off x="3977232" y="0"/>
            <a:ext cx="3042656" cy="466992"/>
          </a:xfrm>
          <a:prstGeom prst="rect">
            <a:avLst/>
          </a:prstGeom>
        </p:spPr>
        <p:txBody>
          <a:bodyPr vert="horz" lIns="93296" tIns="46648" rIns="93296" bIns="46648" rtlCol="0"/>
          <a:lstStyle>
            <a:lvl1pPr algn="r">
              <a:defRPr sz="1200"/>
            </a:lvl1pPr>
          </a:lstStyle>
          <a:p>
            <a:fld id="{4CEF8A74-7F0C-4FF2-B9CA-872E3D706C95}" type="datetimeFigureOut">
              <a:rPr lang="en-US" smtClean="0"/>
              <a:t>4/1/2016</a:t>
            </a:fld>
            <a:endParaRPr lang="en-US"/>
          </a:p>
        </p:txBody>
      </p:sp>
      <p:sp>
        <p:nvSpPr>
          <p:cNvPr id="4" name="Slide Image Placeholder 3"/>
          <p:cNvSpPr>
            <a:spLocks noGrp="1" noRot="1" noChangeAspect="1"/>
          </p:cNvSpPr>
          <p:nvPr>
            <p:ph type="sldImg" idx="2"/>
          </p:nvPr>
        </p:nvSpPr>
        <p:spPr>
          <a:xfrm>
            <a:off x="719138" y="1163638"/>
            <a:ext cx="5583237" cy="3141662"/>
          </a:xfrm>
          <a:prstGeom prst="rect">
            <a:avLst/>
          </a:prstGeom>
          <a:noFill/>
          <a:ln w="12700">
            <a:solidFill>
              <a:prstClr val="black"/>
            </a:solidFill>
          </a:ln>
        </p:spPr>
        <p:txBody>
          <a:bodyPr vert="horz" lIns="93296" tIns="46648" rIns="93296" bIns="46648" rtlCol="0" anchor="ctr"/>
          <a:lstStyle/>
          <a:p>
            <a:endParaRPr lang="en-US"/>
          </a:p>
        </p:txBody>
      </p:sp>
      <p:sp>
        <p:nvSpPr>
          <p:cNvPr id="5" name="Notes Placeholder 4"/>
          <p:cNvSpPr>
            <a:spLocks noGrp="1"/>
          </p:cNvSpPr>
          <p:nvPr>
            <p:ph type="body" sz="quarter" idx="3"/>
          </p:nvPr>
        </p:nvSpPr>
        <p:spPr>
          <a:xfrm>
            <a:off x="702152" y="4479241"/>
            <a:ext cx="5617210" cy="3664833"/>
          </a:xfrm>
          <a:prstGeom prst="rect">
            <a:avLst/>
          </a:prstGeom>
        </p:spPr>
        <p:txBody>
          <a:bodyPr vert="horz" lIns="93296" tIns="46648" rIns="93296" bIns="466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23"/>
            <a:ext cx="3042656" cy="466991"/>
          </a:xfrm>
          <a:prstGeom prst="rect">
            <a:avLst/>
          </a:prstGeom>
        </p:spPr>
        <p:txBody>
          <a:bodyPr vert="horz" lIns="93296" tIns="46648" rIns="93296" bIns="46648" rtlCol="0" anchor="b"/>
          <a:lstStyle>
            <a:lvl1pPr algn="l">
              <a:defRPr sz="1200"/>
            </a:lvl1pPr>
          </a:lstStyle>
          <a:p>
            <a:endParaRPr lang="en-US"/>
          </a:p>
        </p:txBody>
      </p:sp>
      <p:sp>
        <p:nvSpPr>
          <p:cNvPr id="7" name="Slide Number Placeholder 6"/>
          <p:cNvSpPr>
            <a:spLocks noGrp="1"/>
          </p:cNvSpPr>
          <p:nvPr>
            <p:ph type="sldNum" sz="quarter" idx="5"/>
          </p:nvPr>
        </p:nvSpPr>
        <p:spPr>
          <a:xfrm>
            <a:off x="3977232" y="8840523"/>
            <a:ext cx="3042656" cy="466991"/>
          </a:xfrm>
          <a:prstGeom prst="rect">
            <a:avLst/>
          </a:prstGeom>
        </p:spPr>
        <p:txBody>
          <a:bodyPr vert="horz" lIns="93296" tIns="46648" rIns="93296" bIns="46648"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51BE2-80E1-4202-BBD6-AC45144BF0A2}" type="slidenum">
              <a:rPr lang="en-US" smtClean="0"/>
              <a:pPr/>
              <a:t>16</a:t>
            </a:fld>
            <a:endParaRPr lang="en-US"/>
          </a:p>
        </p:txBody>
      </p:sp>
    </p:spTree>
    <p:extLst>
      <p:ext uri="{BB962C8B-B14F-4D97-AF65-F5344CB8AC3E}">
        <p14:creationId xmlns:p14="http://schemas.microsoft.com/office/powerpoint/2010/main" val="11682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4/1/2016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4/1/2016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4/1/2016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4/1/2016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4/1/2016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sa=i&amp;rct=j&amp;q=dimples&amp;source=images&amp;cd=&amp;cad=rja&amp;docid=RlpupzvKSiRYEM&amp;tbnid=8dlvYmcENMzMcM:&amp;ved=0CAUQjRw&amp;url=http://flashhype.com/dimple-surgery-plastic-surgery-craze-growing-fans-desperate-to-look-like-celebs-video/&amp;ei=rOJSUpW-HcGCjAK7oYCgBA&amp;bvm=bv.53537100,d.cGE&amp;psig=AFQjCNHUgosiWR_JsUar8hhkDDh8d_Y8FQ&amp;ust=1381250085914593" TargetMode="External"/><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hyperlink" Target="http://www.google.com/url?sa=i&amp;rct=j&amp;q=hitchhikers+thumb&amp;source=images&amp;cd=&amp;cad=rja&amp;docid=YU4XDDX15DWmgM&amp;tbnid=yh0NKyg75-YJ6M:&amp;ved=0CAUQjRw&amp;url=http://askabiologist.asu.edu/mendelian-traits-humans&amp;ei=c9tSUtDQLMGmigLQhYCoCw&amp;bvm=bv.53537100,d.cGE&amp;psig=AFQjCNHU4H6nl1Ii7d8d_YXTsF3IgjSGew&amp;ust=1381248238156725" TargetMode="External"/><Relationship Id="rId1" Type="http://schemas.openxmlformats.org/officeDocument/2006/relationships/slideLayout" Target="../slideLayouts/slideLayout2.xml"/><Relationship Id="rId6" Type="http://schemas.openxmlformats.org/officeDocument/2006/relationships/hyperlink" Target="http://www.google.com/url?sa=i&amp;rct=j&amp;q=mid+digit+hair+finger&amp;source=images&amp;cd=&amp;docid=pVeTQ3jKMFN_jM&amp;tbnid=ZHs2Q89pW9THhM:&amp;ved=0CAUQjRw&amp;url=http://mrsmaine.wikispaces.com/Jade+D&amp;ei=SuJSUoDFC8HniwLz7oHoDg&amp;bvm=bv.53537100,d.cGE&amp;psig=AFQjCNGwoY6fs2PfntDxz66eyfiWXp2RdA&amp;ust=1381249986232068" TargetMode="External"/><Relationship Id="rId5" Type="http://schemas.openxmlformats.org/officeDocument/2006/relationships/image" Target="../media/image22.jpeg"/><Relationship Id="rId4" Type="http://schemas.openxmlformats.org/officeDocument/2006/relationships/hyperlink" Target="http://www.google.com/url?sa=i&amp;rct=j&amp;q=bent+little+finger&amp;source=images&amp;cd=&amp;cad=rja&amp;docid=Ns9h7OnOCLG3XM&amp;tbnid=mwwRf-pBT90u7M:&amp;ved=0CAUQjRw&amp;url=http://www.handresearch.com/news/never-underestimate-little-finger-pinky-pinkie.htm&amp;ei=3-FSUrmQHYL7iwLD6oDQDw&amp;bvm=bv.53537100,d.cGE&amp;psig=AFQjCNFoMULxbDttkPZzusCFQ1Q7g0rpeQ&amp;ust=1381249867910683" TargetMode="External"/><Relationship Id="rId9" Type="http://schemas.openxmlformats.org/officeDocument/2006/relationships/image" Target="../media/image24.jpeg"/></Relationships>
</file>

<file path=ppt/slides/_rels/slide10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3.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10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12.jpeg"/><Relationship Id="rId3" Type="http://schemas.openxmlformats.org/officeDocument/2006/relationships/image" Target="../media/image8.png"/><Relationship Id="rId7" Type="http://schemas.openxmlformats.org/officeDocument/2006/relationships/image" Target="../media/image54.png"/><Relationship Id="rId12" Type="http://schemas.openxmlformats.org/officeDocument/2006/relationships/image" Target="../media/image83.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 Target="slide2.xml"/><Relationship Id="rId10" Type="http://schemas.openxmlformats.org/officeDocument/2006/relationships/slide" Target="slide7.xml"/><Relationship Id="rId4" Type="http://schemas.openxmlformats.org/officeDocument/2006/relationships/image" Target="../media/image10.png"/><Relationship Id="rId9" Type="http://schemas.openxmlformats.org/officeDocument/2006/relationships/image" Target="../media/image11.png"/></Relationships>
</file>

<file path=ppt/slides/_rels/slide102.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97.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0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15.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9.png"/><Relationship Id="rId10" Type="http://schemas.openxmlformats.org/officeDocument/2006/relationships/image" Target="../media/image101.jpeg"/><Relationship Id="rId4" Type="http://schemas.openxmlformats.org/officeDocument/2006/relationships/slide" Target="slide11.xml"/><Relationship Id="rId9" Type="http://schemas.openxmlformats.org/officeDocument/2006/relationships/image" Target="../media/image11.png"/></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78.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0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6.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9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94.jpeg"/><Relationship Id="rId5" Type="http://schemas.openxmlformats.org/officeDocument/2006/relationships/slide" Target="slide11.xm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79.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3.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1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83.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15.xml"/><Relationship Id="rId4" Type="http://schemas.openxmlformats.org/officeDocument/2006/relationships/slide" Target="slide2.xml"/><Relationship Id="rId9" Type="http://schemas.openxmlformats.org/officeDocument/2006/relationships/image" Target="../media/image11.png"/></Relationships>
</file>

<file path=ppt/slides/_rels/slide11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83.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15.xml"/><Relationship Id="rId4" Type="http://schemas.openxmlformats.org/officeDocument/2006/relationships/slide" Target="slide2.xml"/><Relationship Id="rId9" Type="http://schemas.openxmlformats.org/officeDocument/2006/relationships/image" Target="../media/image11.png"/></Relationships>
</file>

<file path=ppt/slides/_rels/slide1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1.xml"/><Relationship Id="rId7" Type="http://schemas.openxmlformats.org/officeDocument/2006/relationships/image" Target="../media/image10.png"/><Relationship Id="rId12"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0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1.xml"/><Relationship Id="rId7" Type="http://schemas.openxmlformats.org/officeDocument/2006/relationships/image" Target="../media/image10.png"/><Relationship Id="rId12"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0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5.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1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5.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117.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118.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18.emf"/></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20.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PowerPoint_Slide4.sld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2.wav"/><Relationship Id="rId4" Type="http://schemas.openxmlformats.org/officeDocument/2006/relationships/slide" Target="slide55.xm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3.wav"/><Relationship Id="rId4" Type="http://schemas.openxmlformats.org/officeDocument/2006/relationships/slide" Target="slide55.xml"/><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6.jpeg"/><Relationship Id="rId7" Type="http://schemas.openxmlformats.org/officeDocument/2006/relationships/image" Target="../media/image9.png"/><Relationship Id="rId12" Type="http://schemas.openxmlformats.org/officeDocument/2006/relationships/hyperlink" Target="resources.pp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55.xml"/><Relationship Id="rId11" Type="http://schemas.openxmlformats.org/officeDocument/2006/relationships/image" Target="../media/image16.jpeg"/><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youtube.com/watch?v=UB6Upeo-HDE"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9.xml"/><Relationship Id="rId9"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9.xml"/><Relationship Id="rId9" Type="http://schemas.openxmlformats.org/officeDocument/2006/relationships/image" Target="../media/image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resources.ppt" TargetMode="External"/><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4.wav"/><Relationship Id="rId4" Type="http://schemas.openxmlformats.org/officeDocument/2006/relationships/slide" Target="slide55.xml"/><Relationship Id="rId9" Type="http://schemas.openxmlformats.org/officeDocument/2006/relationships/image" Target="../media/image16.jpe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slide" Target="slide7.xml"/><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HKZ9J11BFywq7M&amp;tbnid=h7Lhg9YYB2e2TM:&amp;ved=0CAUQjRw&amp;url=http://geneticslab.wikispaces.com/Mendelian+Laws&amp;ei=vatQUuasIs3ligKdwYG4DQ&amp;bvm=bv.53537100,d.cGE&amp;psig=AFQjCNFfR7ANIdjNvLUEOjMT_a8FHY8rKA&amp;ust=1381104925784158" TargetMode="External"/><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55.xml"/><Relationship Id="rId9" Type="http://schemas.openxmlformats.org/officeDocument/2006/relationships/image" Target="../media/image16.jpe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hyperlink" Target="http://ed.ted.com/lessons/how-mendel-s-pea-plants-helped-us-understand-genetics-hortensia-jimenez-diaz" TargetMode="Externa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5.wav"/><Relationship Id="rId5" Type="http://schemas.openxmlformats.org/officeDocument/2006/relationships/slide" Target="slide55.xml"/><Relationship Id="rId15" Type="http://schemas.openxmlformats.org/officeDocument/2006/relationships/image" Target="../media/image60.jpe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6.wav"/><Relationship Id="rId4" Type="http://schemas.openxmlformats.org/officeDocument/2006/relationships/slide" Target="slide55.xml"/><Relationship Id="rId9" Type="http://schemas.openxmlformats.org/officeDocument/2006/relationships/image" Target="../media/image16.jpeg"/></Relationships>
</file>

<file path=ppt/slides/_rels/slide4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55.xml"/><Relationship Id="rId9" Type="http://schemas.openxmlformats.org/officeDocument/2006/relationships/image" Target="../media/image16.jpe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resources.ppt" TargetMode="External"/><Relationship Id="rId5" Type="http://schemas.openxmlformats.org/officeDocument/2006/relationships/slide" Target="slide55.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Slide3.sld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resources.ppt" TargetMode="External"/><Relationship Id="rId5" Type="http://schemas.openxmlformats.org/officeDocument/2006/relationships/slide" Target="slide55.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1.jpeg"/><Relationship Id="rId4" Type="http://schemas.openxmlformats.org/officeDocument/2006/relationships/slide" Target="slide2.xml"/><Relationship Id="rId9"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7.wav"/><Relationship Id="rId5" Type="http://schemas.openxmlformats.org/officeDocument/2006/relationships/slide" Target="slide55.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hyperlink" Target="resources.ppt" TargetMode="External"/><Relationship Id="rId5" Type="http://schemas.openxmlformats.org/officeDocument/2006/relationships/image" Target="../media/image9.png"/><Relationship Id="rId10" Type="http://schemas.openxmlformats.org/officeDocument/2006/relationships/image" Target="../media/image60.jpeg"/><Relationship Id="rId4" Type="http://schemas.openxmlformats.org/officeDocument/2006/relationships/slide" Target="slide55.xml"/><Relationship Id="rId9" Type="http://schemas.openxmlformats.org/officeDocument/2006/relationships/image" Target="../media/image16.jpeg"/></Relationships>
</file>

<file path=ppt/slides/_rels/slide5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audio" Target="../media/audio8.wav"/><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60.jpeg"/><Relationship Id="rId5" Type="http://schemas.openxmlformats.org/officeDocument/2006/relationships/slide" Target="slide55.xml"/><Relationship Id="rId1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hyperlink" Target="resources.pp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m/url?sa=i&amp;rct=j&amp;q=mendel's+second+law+of+inheritance&amp;source=images&amp;cd=&amp;cad=rja&amp;docid=IwsIADxJd7Rh9M&amp;tbnid=EHpUc9Dg4s53JM:&amp;ved=0CAUQjRw&amp;url=http://www.mun.ca/biology/desmid/brian/BIOL2060/BIOL2060-20/CB20.html&amp;ei=96tQUuvIJKetiALH_YDYCA&amp;bvm=bv.53537100,d.cGE&amp;psig=AFQjCNFfR7ANIdjNvLUEOjMT_a8FHY8rKA&amp;ust=1381104925784158" TargetMode="Externa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gif"/><Relationship Id="rId4" Type="http://schemas.openxmlformats.org/officeDocument/2006/relationships/hyperlink" Target="http://www.google.com/url?sa=i&amp;rct=j&amp;q=homologous+chromosomes&amp;source=images&amp;cd=&amp;cad=rja&amp;docid=OYAkD4BQ-LpkZM&amp;tbnid=u2v79ag6ZwaOoM:&amp;ved=0CAUQjRw&amp;url=http://chsweb.lr.k12.nj.us/mstanley/outlines/meiosis/apmeiosis.htm&amp;ei=-61QUt-VN6qdiALbo4GoCA&amp;bvm=bv.53537100,d.cGE&amp;psig=AFQjCNGRxzHlBGmxHPFjWDpJUWt8B9kHbA&amp;ust=1381105236799060"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www.cde.ca.gov/ta/tg/sr/documents/cstrtqbiology.pdf" TargetMode="External"/><Relationship Id="rId7" Type="http://schemas.openxmlformats.org/officeDocument/2006/relationships/hyperlink" Target="http://www.google.com/url?sa=i&amp;rct=j&amp;q=haploid%20vs%20diploid&amp;source=images&amp;cd=&amp;cad=rja&amp;docid=wvLWfO8Uh1t9wM&amp;tbnid=FfW9RUchr_ZBZM:&amp;ved=0CAUQjRw&amp;url=https://youngbloodbiology.wikispaces.com/Cell+Division,+Mitosis,+and+Meiosis+Notes&amp;ei=ea9QUvqNKYqNigKygYGAAw&amp;bvm=bv.53537100,d.cGE&amp;psig=AFQjCNGRYT--qvCa2rktoNod4YCXYh7wwA&amp;ust=1381105911676092" TargetMode="External"/><Relationship Id="rId2" Type="http://schemas.openxmlformats.org/officeDocument/2006/relationships/hyperlink" Target="http://www.youtube.com/watch?v=zGVBAHAsjJM" TargetMode="External"/><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hyperlink" Target="http://www.google.com/url?sa=i&amp;rct=j&amp;q=homologous+chromosomes&amp;source=images&amp;cd=&amp;cad=rja&amp;docid=6BMldEaVbQTn9M&amp;tbnid=VT_xCOUMxjuGAM:&amp;ved=0CAUQjRw&amp;url=http://mrdegregorio.weebly.com/cell-division.html&amp;ei=j61QUsr2BurViwK8z4GYBQ&amp;bvm=bv.53537100,d.cGE&amp;psig=AFQjCNGRxzHlBGmxHPFjWDpJUWt8B9kHbA&amp;ust=1381105236799060" TargetMode="Externa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72.g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jpeg"/><Relationship Id="rId5" Type="http://schemas.openxmlformats.org/officeDocument/2006/relationships/image" Target="../media/image9.png"/><Relationship Id="rId10" Type="http://schemas.openxmlformats.org/officeDocument/2006/relationships/hyperlink" Target="http://www.google.com/url?sa=i&amp;rct=j&amp;q=base+pairs+to+cell&amp;source=images&amp;cd=&amp;cad=rja&amp;docid=Zxm5a028K9C5HM&amp;tbnid=bSqO0qPeapMrtM:&amp;ved=0CAUQjRw&amp;url=http://www.nia.nih.gov/health/publication/genetics-aging-our-genes/how-can-we-find-aging-genes-humans&amp;ei=vr9SUpT0E8P5iwKQsIEQ&amp;bvm=bv.53537100,d.cGE&amp;psig=AFQjCNGrxygNt4l-JCcjJSqFQTD_-pUjFA&amp;ust=1381241091341117" TargetMode="External"/><Relationship Id="rId4" Type="http://schemas.openxmlformats.org/officeDocument/2006/relationships/slide" Target="slide2.xml"/><Relationship Id="rId9" Type="http://schemas.openxmlformats.org/officeDocument/2006/relationships/image" Target="../media/image1.jpeg"/></Relationships>
</file>

<file path=ppt/slides/_rels/slide60.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75.jpeg"/><Relationship Id="rId1" Type="http://schemas.openxmlformats.org/officeDocument/2006/relationships/slideLayout" Target="../slideLayouts/slideLayout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cde.ca.gov/ta/tg/sr/documents/cstrtqbiology.pdf" TargetMode="External"/><Relationship Id="rId1" Type="http://schemas.openxmlformats.org/officeDocument/2006/relationships/slideLayout" Target="../slideLayouts/slideLayout5.xml"/><Relationship Id="rId5" Type="http://schemas.openxmlformats.org/officeDocument/2006/relationships/image" Target="../media/image81.jpe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84.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www.google.com/url?sa=i&amp;rct=j&amp;q=molecular%20biology%20chromosome&amp;source=images&amp;cd=&amp;docid=En3MJFf5uwAzoM&amp;tbnid=gH3j6gPb1Uu0BM:&amp;ved=0CAUQjRw&amp;url=http://www.ncbi.nlm.nih.gov/Class/MLACourse/Original8Hour/Genetics/chromosome.html&amp;ei=tMlSUv6lLMWXiALZyYGgBA&amp;bvm=bv.53537100,d.cGE&amp;psig=AFQjCNHYnENRumypdJ_jc24TNTrYGBN7pg&amp;ust=1381243694225055"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81.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6.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hyperlink" Target="http://upload.wikimedia.org/wikipedia/commons/0/0f/RedRoan.jpg" TargetMode="External"/><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97.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5.jpeg"/><Relationship Id="rId5" Type="http://schemas.openxmlformats.org/officeDocument/2006/relationships/image" Target="../media/image9.png"/><Relationship Id="rId10" Type="http://schemas.openxmlformats.org/officeDocument/2006/relationships/image" Target="../media/image94.jpeg"/><Relationship Id="rId4" Type="http://schemas.openxmlformats.org/officeDocument/2006/relationships/slide" Target="slide11.xml"/><Relationship Id="rId9"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slide" Target="slide9.xml"/><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8.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92.jpeg"/><Relationship Id="rId11" Type="http://schemas.openxmlformats.org/officeDocument/2006/relationships/image" Target="../media/image93.jpeg"/><Relationship Id="rId5" Type="http://schemas.openxmlformats.org/officeDocument/2006/relationships/image" Target="../media/image90.jpeg"/><Relationship Id="rId10" Type="http://schemas.openxmlformats.org/officeDocument/2006/relationships/image" Target="../media/image100.jpeg"/><Relationship Id="rId4" Type="http://schemas.openxmlformats.org/officeDocument/2006/relationships/image" Target="../media/image91.jpeg"/><Relationship Id="rId9" Type="http://schemas.openxmlformats.org/officeDocument/2006/relationships/image" Target="../media/image99.gif"/></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9.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9.png"/><Relationship Id="rId10" Type="http://schemas.openxmlformats.org/officeDocument/2006/relationships/image" Target="../media/image101.jpeg"/><Relationship Id="rId4" Type="http://schemas.openxmlformats.org/officeDocument/2006/relationships/slide" Target="slide11.xml"/><Relationship Id="rId9" Type="http://schemas.openxmlformats.org/officeDocument/2006/relationships/image" Target="../media/image11.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9.png"/><Relationship Id="rId10" Type="http://schemas.openxmlformats.org/officeDocument/2006/relationships/image" Target="../media/image101.jpeg"/><Relationship Id="rId4" Type="http://schemas.openxmlformats.org/officeDocument/2006/relationships/slide" Target="slide11.xml"/><Relationship Id="rId9" Type="http://schemas.openxmlformats.org/officeDocument/2006/relationships/image" Target="../media/image11.png"/></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6.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9.png"/><Relationship Id="rId10" Type="http://schemas.openxmlformats.org/officeDocument/2006/relationships/image" Target="../media/image101.jpeg"/><Relationship Id="rId4" Type="http://schemas.openxmlformats.org/officeDocument/2006/relationships/slide" Target="slide11.xml"/><Relationship Id="rId9" Type="http://schemas.openxmlformats.org/officeDocument/2006/relationships/image" Target="../media/image11.png"/></Relationships>
</file>

<file path=ppt/slides/_rels/slide8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0.wav"/><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01.jpeg"/><Relationship Id="rId17" Type="http://schemas.openxmlformats.org/officeDocument/2006/relationships/audio" Target="../media/audio13.wav"/><Relationship Id="rId2" Type="http://schemas.openxmlformats.org/officeDocument/2006/relationships/image" Target="../media/image76.jpeg"/><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02.jpeg"/><Relationship Id="rId5" Type="http://schemas.openxmlformats.org/officeDocument/2006/relationships/slide" Target="slide11.xml"/><Relationship Id="rId15" Type="http://schemas.openxmlformats.org/officeDocument/2006/relationships/audio" Target="../media/audio11.wav"/><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RESOURCES.ppt" TargetMode="External"/><Relationship Id="rId14" Type="http://schemas.openxmlformats.org/officeDocument/2006/relationships/image" Target="../media/image17.png"/></Relationships>
</file>

<file path=ppt/slides/_rels/slide8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14.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2.jpeg"/><Relationship Id="rId5" Type="http://schemas.openxmlformats.org/officeDocument/2006/relationships/image" Target="../media/image9.png"/><Relationship Id="rId15" Type="http://schemas.openxmlformats.org/officeDocument/2006/relationships/image" Target="../media/image88.jpeg"/><Relationship Id="rId10" Type="http://schemas.openxmlformats.org/officeDocument/2006/relationships/image" Target="../media/image101.jpeg"/><Relationship Id="rId4" Type="http://schemas.openxmlformats.org/officeDocument/2006/relationships/slide" Target="slide11.xml"/><Relationship Id="rId9" Type="http://schemas.openxmlformats.org/officeDocument/2006/relationships/image" Target="../media/image11.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hyperlink" Target="http://www.google.com/url?sa=i&amp;rct=j&amp;q=demi+lovato&amp;source=images&amp;cd=&amp;docid=M5XLGoR5LdlQLM&amp;tbnid=kflqSE6PswUHOM:&amp;ved=0CAUQjRw&amp;url=http://www.onemillionscars.com/demi-lovato-treatment-scholarship/&amp;ei=GNlSUszFJoTvigKGmIC4AQ&amp;bvm=bv.53537100,d.cGE&amp;psig=AFQjCNFzXaJnr1Xp7qmyVmMQvlKa5sRQNw&amp;ust=1381247620644122" TargetMode="External"/><Relationship Id="rId1" Type="http://schemas.openxmlformats.org/officeDocument/2006/relationships/slideLayout" Target="../slideLayouts/slideLayout2.xml"/><Relationship Id="rId6" Type="http://schemas.openxmlformats.org/officeDocument/2006/relationships/hyperlink" Target="http://www.google.com/url?sa=i&amp;rct=j&amp;q=free+earlobes&amp;source=images&amp;cd=&amp;cad=rja&amp;docid=rekPj1NnK6fbpM&amp;tbnid=QTmfZC8QfbWN-M:&amp;ved=0CAUQjRw&amp;url=http://www.windows2universe.org/earth/Life/genetics_puzzle.html&amp;ei=aNpSUpLZI-bKiAKF24GoBg&amp;bvm=bv.53537100,d.cGE&amp;psig=AFQjCNG29GUz-aZUnL593egKTmwl43S-hw&amp;ust=1381247971493207" TargetMode="External"/><Relationship Id="rId5" Type="http://schemas.openxmlformats.org/officeDocument/2006/relationships/image" Target="../media/image19.jpeg"/><Relationship Id="rId4" Type="http://schemas.openxmlformats.org/officeDocument/2006/relationships/hyperlink" Target="//upload.wikimedia.org/wikipedia/commons/c/c7/MaleWidowsPeak.jp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03.jpeg"/><Relationship Id="rId5" Type="http://schemas.openxmlformats.org/officeDocument/2006/relationships/image" Target="../media/image9.png"/><Relationship Id="rId10" Type="http://schemas.openxmlformats.org/officeDocument/2006/relationships/image" Target="../media/image83.jpeg"/><Relationship Id="rId4" Type="http://schemas.openxmlformats.org/officeDocument/2006/relationships/slide" Target="slide2.xml"/><Relationship Id="rId9" Type="http://schemas.openxmlformats.org/officeDocument/2006/relationships/image" Target="../media/image12.png"/></Relationships>
</file>

<file path=ppt/slides/_rels/slide9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slide" Target="slide58.xml"/><Relationship Id="rId12" Type="http://schemas.openxmlformats.org/officeDocument/2006/relationships/image" Target="../media/image98.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05.jpe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slide" Target="slide2.xml"/><Relationship Id="rId9" Type="http://schemas.openxmlformats.org/officeDocument/2006/relationships/image" Target="../media/image104.jpeg"/></Relationships>
</file>

<file path=ppt/slides/_rels/slide93.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6.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94.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95.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8.jpeg"/><Relationship Id="rId5" Type="http://schemas.openxmlformats.org/officeDocument/2006/relationships/image" Target="../media/image9.png"/><Relationship Id="rId10" Type="http://schemas.openxmlformats.org/officeDocument/2006/relationships/image" Target="../media/image105.jpeg"/><Relationship Id="rId4" Type="http://schemas.openxmlformats.org/officeDocument/2006/relationships/slide" Target="slide11.xml"/><Relationship Id="rId9" Type="http://schemas.openxmlformats.org/officeDocument/2006/relationships/image" Target="../media/image11.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8.jpeg"/><Relationship Id="rId5" Type="http://schemas.openxmlformats.org/officeDocument/2006/relationships/image" Target="../media/image9.png"/><Relationship Id="rId10" Type="http://schemas.openxmlformats.org/officeDocument/2006/relationships/image" Target="../media/image105.jpeg"/><Relationship Id="rId4" Type="http://schemas.openxmlformats.org/officeDocument/2006/relationships/slide" Target="slide11.xml"/><Relationship Id="rId9" Type="http://schemas.openxmlformats.org/officeDocument/2006/relationships/image" Target="../media/image11.png"/></Relationships>
</file>

<file path=ppt/slides/_rels/slide98.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9.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3.jpeg"/><Relationship Id="rId5" Type="http://schemas.openxmlformats.org/officeDocument/2006/relationships/image" Target="../media/image9.png"/><Relationship Id="rId10" Type="http://schemas.openxmlformats.org/officeDocument/2006/relationships/image" Target="../media/image82.jpeg"/><Relationship Id="rId4" Type="http://schemas.openxmlformats.org/officeDocument/2006/relationships/slide" Target="slide2.xml"/><Relationship Id="rId9" Type="http://schemas.openxmlformats.org/officeDocument/2006/relationships/image" Target="../media/image12.png"/></Relationships>
</file>

<file path=ppt/slides/_rels/slide9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slide" Target="slide7.xml"/><Relationship Id="rId2" Type="http://schemas.openxmlformats.org/officeDocument/2006/relationships/image" Target="../media/image110.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October 19</a:t>
            </a:r>
            <a:r>
              <a:rPr lang="en-US" baseline="30000" dirty="0" smtClean="0"/>
              <a:t>th</a:t>
            </a:r>
            <a:r>
              <a:rPr lang="en-US" dirty="0" smtClean="0"/>
              <a:t> – October 30</a:t>
            </a:r>
            <a:r>
              <a:rPr lang="en-US" baseline="30000" dirty="0" smtClean="0"/>
              <a:t>th</a:t>
            </a:r>
            <a:endParaRPr lang="en-US" dirty="0" smtClean="0"/>
          </a:p>
          <a:p>
            <a:r>
              <a:rPr lang="en-US" dirty="0" smtClean="0"/>
              <a:t>March 28</a:t>
            </a:r>
            <a:r>
              <a:rPr lang="en-US" baseline="30000" dirty="0" smtClean="0"/>
              <a:t>th</a:t>
            </a:r>
            <a:r>
              <a:rPr lang="en-US" dirty="0" smtClean="0"/>
              <a:t> – April 8th</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Traits Check list</a:t>
            </a:r>
            <a:endParaRPr lang="en-US" dirty="0"/>
          </a:p>
        </p:txBody>
      </p:sp>
      <p:sp>
        <p:nvSpPr>
          <p:cNvPr id="3" name="Content Placeholder 2"/>
          <p:cNvSpPr>
            <a:spLocks noGrp="1"/>
          </p:cNvSpPr>
          <p:nvPr>
            <p:ph idx="1"/>
          </p:nvPr>
        </p:nvSpPr>
        <p:spPr/>
        <p:txBody>
          <a:bodyPr/>
          <a:lstStyle/>
          <a:p>
            <a:endParaRPr lang="en-US" dirty="0"/>
          </a:p>
        </p:txBody>
      </p:sp>
      <p:pic>
        <p:nvPicPr>
          <p:cNvPr id="279554" name="Picture 2" descr="http://askabiologist.asu.edu/sites/default/files/resources/articles/mendel/hitchhikers_thumb.jpg">
            <a:hlinkClick r:id="rId2"/>
          </p:cNvPr>
          <p:cNvPicPr>
            <a:picLocks noChangeAspect="1" noChangeArrowheads="1"/>
          </p:cNvPicPr>
          <p:nvPr/>
        </p:nvPicPr>
        <p:blipFill>
          <a:blip r:embed="rId3" cstate="print"/>
          <a:srcRect/>
          <a:stretch>
            <a:fillRect/>
          </a:stretch>
        </p:blipFill>
        <p:spPr bwMode="auto">
          <a:xfrm>
            <a:off x="1981200" y="1600201"/>
            <a:ext cx="2286000" cy="1619251"/>
          </a:xfrm>
          <a:prstGeom prst="rect">
            <a:avLst/>
          </a:prstGeom>
          <a:noFill/>
        </p:spPr>
      </p:pic>
      <p:sp>
        <p:nvSpPr>
          <p:cNvPr id="5" name="TextBox 4"/>
          <p:cNvSpPr txBox="1"/>
          <p:nvPr/>
        </p:nvSpPr>
        <p:spPr>
          <a:xfrm>
            <a:off x="4648200" y="1676401"/>
            <a:ext cx="2057400" cy="830997"/>
          </a:xfrm>
          <a:prstGeom prst="rect">
            <a:avLst/>
          </a:prstGeom>
          <a:noFill/>
        </p:spPr>
        <p:txBody>
          <a:bodyPr wrap="square" rtlCol="0">
            <a:spAutoFit/>
          </a:bodyPr>
          <a:lstStyle/>
          <a:p>
            <a:r>
              <a:rPr lang="en-US" sz="2400" dirty="0"/>
              <a:t>Hitch Hikers Thumb</a:t>
            </a:r>
          </a:p>
        </p:txBody>
      </p:sp>
      <p:pic>
        <p:nvPicPr>
          <p:cNvPr id="279556" name="Picture 4" descr="http://www.handresearch.com/news/pictures/little-finger-pinky.jpg">
            <a:hlinkClick r:id="rId4"/>
          </p:cNvPr>
          <p:cNvPicPr>
            <a:picLocks noChangeAspect="1" noChangeArrowheads="1"/>
          </p:cNvPicPr>
          <p:nvPr/>
        </p:nvPicPr>
        <p:blipFill>
          <a:blip r:embed="rId5" cstate="print"/>
          <a:srcRect/>
          <a:stretch>
            <a:fillRect/>
          </a:stretch>
        </p:blipFill>
        <p:spPr bwMode="auto">
          <a:xfrm>
            <a:off x="2057400" y="3581400"/>
            <a:ext cx="1428750" cy="2381250"/>
          </a:xfrm>
          <a:prstGeom prst="rect">
            <a:avLst/>
          </a:prstGeom>
          <a:noFill/>
        </p:spPr>
      </p:pic>
      <p:sp>
        <p:nvSpPr>
          <p:cNvPr id="7" name="TextBox 6"/>
          <p:cNvSpPr txBox="1"/>
          <p:nvPr/>
        </p:nvSpPr>
        <p:spPr>
          <a:xfrm>
            <a:off x="3429000" y="3200401"/>
            <a:ext cx="2590800" cy="461665"/>
          </a:xfrm>
          <a:prstGeom prst="rect">
            <a:avLst/>
          </a:prstGeom>
          <a:noFill/>
        </p:spPr>
        <p:txBody>
          <a:bodyPr wrap="square" rtlCol="0">
            <a:spAutoFit/>
          </a:bodyPr>
          <a:lstStyle/>
          <a:p>
            <a:r>
              <a:rPr lang="en-US" sz="2400" dirty="0"/>
              <a:t>Bent Little finger</a:t>
            </a:r>
          </a:p>
        </p:txBody>
      </p:sp>
      <p:pic>
        <p:nvPicPr>
          <p:cNvPr id="279558" name="Picture 6" descr="http://mrsmaine.wikispaces.com/file/view/ickkkk_hairy_hands.jpg/74225345/292x320/ickkkk_hairy_hands.jpg">
            <a:hlinkClick r:id="rId6"/>
          </p:cNvPr>
          <p:cNvPicPr>
            <a:picLocks noChangeAspect="1" noChangeArrowheads="1"/>
          </p:cNvPicPr>
          <p:nvPr/>
        </p:nvPicPr>
        <p:blipFill>
          <a:blip r:embed="rId7" cstate="print"/>
          <a:srcRect/>
          <a:stretch>
            <a:fillRect/>
          </a:stretch>
        </p:blipFill>
        <p:spPr bwMode="auto">
          <a:xfrm>
            <a:off x="7315200" y="1600201"/>
            <a:ext cx="2781300" cy="3048001"/>
          </a:xfrm>
          <a:prstGeom prst="rect">
            <a:avLst/>
          </a:prstGeom>
          <a:noFill/>
        </p:spPr>
      </p:pic>
      <p:sp>
        <p:nvSpPr>
          <p:cNvPr id="9" name="TextBox 8"/>
          <p:cNvSpPr txBox="1"/>
          <p:nvPr/>
        </p:nvSpPr>
        <p:spPr>
          <a:xfrm>
            <a:off x="6934200" y="990600"/>
            <a:ext cx="2514600" cy="369332"/>
          </a:xfrm>
          <a:prstGeom prst="rect">
            <a:avLst/>
          </a:prstGeom>
          <a:noFill/>
        </p:spPr>
        <p:txBody>
          <a:bodyPr wrap="square" rtlCol="0">
            <a:spAutoFit/>
          </a:bodyPr>
          <a:lstStyle/>
          <a:p>
            <a:r>
              <a:rPr lang="en-US" dirty="0"/>
              <a:t>Mid Digit Hair</a:t>
            </a:r>
          </a:p>
        </p:txBody>
      </p:sp>
      <p:pic>
        <p:nvPicPr>
          <p:cNvPr id="279560" name="Picture 8" descr="http://flashhype.com/wp-content/uploads/Mario-Lopez.jpg">
            <a:hlinkClick r:id="rId8"/>
          </p:cNvPr>
          <p:cNvPicPr>
            <a:picLocks noChangeAspect="1" noChangeArrowheads="1"/>
          </p:cNvPicPr>
          <p:nvPr/>
        </p:nvPicPr>
        <p:blipFill>
          <a:blip r:embed="rId9" cstate="print"/>
          <a:srcRect/>
          <a:stretch>
            <a:fillRect/>
          </a:stretch>
        </p:blipFill>
        <p:spPr bwMode="auto">
          <a:xfrm>
            <a:off x="3733800" y="3810001"/>
            <a:ext cx="2971800" cy="2828925"/>
          </a:xfrm>
          <a:prstGeom prst="rect">
            <a:avLst/>
          </a:prstGeom>
          <a:noFill/>
        </p:spPr>
      </p:pic>
      <p:sp>
        <p:nvSpPr>
          <p:cNvPr id="11" name="TextBox 10"/>
          <p:cNvSpPr txBox="1"/>
          <p:nvPr/>
        </p:nvSpPr>
        <p:spPr>
          <a:xfrm>
            <a:off x="6858000" y="5105401"/>
            <a:ext cx="3352800" cy="461665"/>
          </a:xfrm>
          <a:prstGeom prst="rect">
            <a:avLst/>
          </a:prstGeom>
          <a:noFill/>
        </p:spPr>
        <p:txBody>
          <a:bodyPr wrap="square" rtlCol="0">
            <a:spAutoFit/>
          </a:bodyPr>
          <a:lstStyle/>
          <a:p>
            <a:r>
              <a:rPr lang="en-US" sz="2400" dirty="0"/>
              <a:t>Dimples</a:t>
            </a:r>
          </a:p>
        </p:txBody>
      </p:sp>
    </p:spTree>
    <p:extLst>
      <p:ext uri="{BB962C8B-B14F-4D97-AF65-F5344CB8AC3E}">
        <p14:creationId xmlns:p14="http://schemas.microsoft.com/office/powerpoint/2010/main" val="7600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83 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Traits Checklist/ Wheel </a:t>
            </a:r>
            <a:br>
              <a:rPr lang="en-US" dirty="0" smtClean="0"/>
            </a:br>
            <a:r>
              <a:rPr lang="en-US" dirty="0" smtClean="0"/>
              <a:t>p. </a:t>
            </a:r>
            <a:r>
              <a:rPr lang="en-US" dirty="0"/>
              <a:t>9</a:t>
            </a:r>
            <a:r>
              <a:rPr lang="en-US" dirty="0" smtClean="0"/>
              <a:t> NB</a:t>
            </a:r>
            <a:endParaRPr lang="en-US" dirty="0"/>
          </a:p>
        </p:txBody>
      </p:sp>
      <p:sp>
        <p:nvSpPr>
          <p:cNvPr id="3" name="Content Placeholder 2"/>
          <p:cNvSpPr>
            <a:spLocks noGrp="1"/>
          </p:cNvSpPr>
          <p:nvPr>
            <p:ph idx="1"/>
          </p:nvPr>
        </p:nvSpPr>
        <p:spPr/>
        <p:txBody>
          <a:bodyPr/>
          <a:lstStyle/>
          <a:p>
            <a:r>
              <a:rPr lang="en-US" dirty="0" smtClean="0"/>
              <a:t>Genetic Diversity is important because it ensures that some people survive to continue the species under changed environmental events.</a:t>
            </a:r>
          </a:p>
          <a:p>
            <a:r>
              <a:rPr lang="en-US" dirty="0" smtClean="0"/>
              <a:t>99.9% of humans DNA are identical.</a:t>
            </a:r>
          </a:p>
          <a:p>
            <a:r>
              <a:rPr lang="en-US" dirty="0" smtClean="0"/>
              <a:t>.1% of your DNA accounts for all our differences in humans.</a:t>
            </a:r>
          </a:p>
          <a:p>
            <a:r>
              <a:rPr lang="en-US" dirty="0" smtClean="0"/>
              <a:t>We are relatively a young species.</a:t>
            </a:r>
            <a:endParaRPr lang="en-US" dirty="0"/>
          </a:p>
        </p:txBody>
      </p:sp>
    </p:spTree>
    <p:extLst>
      <p:ext uri="{BB962C8B-B14F-4D97-AF65-F5344CB8AC3E}">
        <p14:creationId xmlns:p14="http://schemas.microsoft.com/office/powerpoint/2010/main" val="14953620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362"/>
            <a:ext cx="9144000" cy="1417638"/>
          </a:xfrm>
        </p:spPr>
        <p:txBody>
          <a:bodyPr>
            <a:normAutofit/>
          </a:bodyPr>
          <a:lstStyle/>
          <a:p>
            <a:r>
              <a:rPr lang="en-US" sz="2400" dirty="0"/>
              <a:t>3/17 Mendel’s Monohybrid Crosses 10.1</a:t>
            </a:r>
            <a:br>
              <a:rPr lang="en-US" sz="2400" dirty="0"/>
            </a:br>
            <a:r>
              <a:rPr lang="en-US" sz="2400" dirty="0"/>
              <a:t>Obj. TSW explain the rule of dominance in their page of Cornell notes, sex determination </a:t>
            </a:r>
            <a:r>
              <a:rPr lang="en-US" sz="2400" dirty="0" err="1"/>
              <a:t>punnett</a:t>
            </a:r>
            <a:r>
              <a:rPr lang="en-US" sz="2400" dirty="0"/>
              <a:t> square, &amp; monohybrid cross &amp; Foldable on Mendel &amp; his laws. P. 72NB</a:t>
            </a:r>
          </a:p>
        </p:txBody>
      </p:sp>
      <p:sp>
        <p:nvSpPr>
          <p:cNvPr id="4" name="Content Placeholder 3"/>
          <p:cNvSpPr>
            <a:spLocks noGrp="1"/>
          </p:cNvSpPr>
          <p:nvPr>
            <p:ph sz="half" idx="2"/>
          </p:nvPr>
        </p:nvSpPr>
        <p:spPr>
          <a:xfrm>
            <a:off x="6172200" y="1524001"/>
            <a:ext cx="4495800" cy="4525963"/>
          </a:xfrm>
        </p:spPr>
        <p:txBody>
          <a:bodyPr>
            <a:normAutofit/>
          </a:bodyPr>
          <a:lstStyle/>
          <a:p>
            <a:pPr marL="514350" indent="-514350">
              <a:buFont typeface="+mj-lt"/>
              <a:buAutoNum type="arabicPeriod"/>
            </a:pPr>
            <a:r>
              <a:rPr lang="en-US" dirty="0" smtClean="0"/>
              <a:t>Explain what an allele is and give an example of  hybrid alleles for a trait (Round pea - R).</a:t>
            </a:r>
          </a:p>
          <a:p>
            <a:pPr marL="514350" indent="-514350">
              <a:buFont typeface="+mj-lt"/>
              <a:buAutoNum type="arabicPeriod"/>
            </a:pPr>
            <a:r>
              <a:rPr lang="en-US" dirty="0" smtClean="0"/>
              <a:t>Compare &amp; Contrast Dominant &amp; Recessive alleles.</a:t>
            </a:r>
          </a:p>
          <a:p>
            <a:pPr marL="514350" indent="-514350">
              <a:buFont typeface="+mj-lt"/>
              <a:buAutoNum type="arabicPeriod"/>
            </a:pPr>
            <a:r>
              <a:rPr lang="en-US" dirty="0" smtClean="0"/>
              <a:t>Using the letter T for tall, Compare &amp; Contrast Genotype and Phenotype.</a:t>
            </a:r>
            <a:endParaRPr lang="en-US" dirty="0"/>
          </a:p>
        </p:txBody>
      </p:sp>
      <p:pic>
        <p:nvPicPr>
          <p:cNvPr id="5" name="Picture 38" descr="Fig"/>
          <p:cNvPicPr>
            <a:picLocks noGrp="1" noChangeAspect="1" noChangeArrowheads="1"/>
          </p:cNvPicPr>
          <p:nvPr>
            <p:ph sz="half" idx="1"/>
          </p:nvPr>
        </p:nvPicPr>
        <p:blipFill>
          <a:blip r:embed="rId2" cstate="print"/>
          <a:srcRect/>
          <a:stretch>
            <a:fillRect/>
          </a:stretch>
        </p:blipFill>
        <p:spPr bwMode="auto">
          <a:xfrm>
            <a:off x="3429000" y="1447800"/>
            <a:ext cx="2819400" cy="2114550"/>
          </a:xfrm>
          <a:prstGeom prst="rect">
            <a:avLst/>
          </a:prstGeom>
          <a:noFill/>
        </p:spPr>
      </p:pic>
      <p:pic>
        <p:nvPicPr>
          <p:cNvPr id="6" name="Picture 2081" descr="Fig"/>
          <p:cNvPicPr>
            <a:picLocks noChangeAspect="1" noChangeArrowheads="1"/>
          </p:cNvPicPr>
          <p:nvPr/>
        </p:nvPicPr>
        <p:blipFill>
          <a:blip r:embed="rId3" cstate="print"/>
          <a:srcRect/>
          <a:stretch>
            <a:fillRect/>
          </a:stretch>
        </p:blipFill>
        <p:spPr bwMode="auto">
          <a:xfrm>
            <a:off x="1524000" y="1219200"/>
            <a:ext cx="1901092" cy="3429000"/>
          </a:xfrm>
          <a:prstGeom prst="rect">
            <a:avLst/>
          </a:prstGeom>
          <a:noFill/>
        </p:spPr>
      </p:pic>
      <p:pic>
        <p:nvPicPr>
          <p:cNvPr id="7" name="Picture 23" descr="Fig"/>
          <p:cNvPicPr>
            <a:picLocks noChangeAspect="1" noChangeArrowheads="1"/>
          </p:cNvPicPr>
          <p:nvPr/>
        </p:nvPicPr>
        <p:blipFill>
          <a:blip r:embed="rId4" cstate="print"/>
          <a:srcRect/>
          <a:stretch>
            <a:fillRect/>
          </a:stretch>
        </p:blipFill>
        <p:spPr bwMode="auto">
          <a:xfrm>
            <a:off x="4038600" y="3505200"/>
            <a:ext cx="2209800" cy="2189678"/>
          </a:xfrm>
          <a:prstGeom prst="rect">
            <a:avLst/>
          </a:prstGeom>
          <a:noFill/>
        </p:spPr>
      </p:pic>
      <p:sp>
        <p:nvSpPr>
          <p:cNvPr id="8" name="TextBox 7"/>
          <p:cNvSpPr txBox="1"/>
          <p:nvPr/>
        </p:nvSpPr>
        <p:spPr>
          <a:xfrm>
            <a:off x="1524000" y="4648200"/>
            <a:ext cx="3200400" cy="1569660"/>
          </a:xfrm>
          <a:prstGeom prst="rect">
            <a:avLst/>
          </a:prstGeom>
          <a:noFill/>
        </p:spPr>
        <p:txBody>
          <a:bodyPr wrap="square" rtlCol="0">
            <a:spAutoFit/>
          </a:bodyPr>
          <a:lstStyle/>
          <a:p>
            <a:pPr>
              <a:buFont typeface="Arial" pitchFamily="34" charset="0"/>
              <a:buChar char="•"/>
            </a:pPr>
            <a:r>
              <a:rPr lang="en-US" sz="2400" dirty="0"/>
              <a:t>HW – Read CH 10</a:t>
            </a:r>
          </a:p>
          <a:p>
            <a:pPr>
              <a:buFont typeface="Arial" pitchFamily="34" charset="0"/>
              <a:buChar char="•"/>
            </a:pPr>
            <a:r>
              <a:rPr lang="en-US" sz="2400" dirty="0"/>
              <a:t>1 page Notes P. 71</a:t>
            </a:r>
          </a:p>
          <a:p>
            <a:pPr>
              <a:buFont typeface="Arial" pitchFamily="34" charset="0"/>
              <a:buChar char="•"/>
            </a:pPr>
            <a:r>
              <a:rPr lang="en-US" sz="2400" dirty="0"/>
              <a:t>Foldable – Mendel</a:t>
            </a:r>
          </a:p>
          <a:p>
            <a:pPr>
              <a:buFont typeface="Arial" pitchFamily="34" charset="0"/>
              <a:buChar char="•"/>
            </a:pPr>
            <a:r>
              <a:rPr lang="en-US" sz="2400" dirty="0"/>
              <a:t>HW - CH 10 WS</a:t>
            </a:r>
          </a:p>
        </p:txBody>
      </p:sp>
      <p:sp>
        <p:nvSpPr>
          <p:cNvPr id="25395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54856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Family Pedigree </a:t>
            </a:r>
            <a:r>
              <a:rPr lang="en-US" dirty="0" smtClean="0"/>
              <a:t>Project</a:t>
            </a:r>
            <a:endParaRPr lang="en-US" dirty="0"/>
          </a:p>
        </p:txBody>
      </p:sp>
      <p:sp>
        <p:nvSpPr>
          <p:cNvPr id="3" name="Content Placeholder 2"/>
          <p:cNvSpPr>
            <a:spLocks noGrp="1"/>
          </p:cNvSpPr>
          <p:nvPr>
            <p:ph idx="1"/>
          </p:nvPr>
        </p:nvSpPr>
        <p:spPr>
          <a:xfrm>
            <a:off x="1905000" y="1143001"/>
            <a:ext cx="8229600" cy="4525963"/>
          </a:xfrm>
        </p:spPr>
        <p:txBody>
          <a:bodyPr>
            <a:normAutofit lnSpcReduction="10000"/>
          </a:bodyPr>
          <a:lstStyle/>
          <a:p>
            <a:r>
              <a:rPr lang="en-US" dirty="0" smtClean="0"/>
              <a:t>Show 3 Generations </a:t>
            </a:r>
          </a:p>
          <a:p>
            <a:r>
              <a:rPr lang="en-US" dirty="0" smtClean="0"/>
              <a:t>One side of the family</a:t>
            </a:r>
          </a:p>
          <a:p>
            <a:r>
              <a:rPr lang="en-US" dirty="0" smtClean="0"/>
              <a:t>Include at least 12 individuals</a:t>
            </a:r>
          </a:p>
          <a:p>
            <a:r>
              <a:rPr lang="en-US" dirty="0" smtClean="0"/>
              <a:t>Show only 1 trait</a:t>
            </a:r>
          </a:p>
          <a:p>
            <a:r>
              <a:rPr lang="en-US" dirty="0" smtClean="0"/>
              <a:t>Show the key of what the traits are</a:t>
            </a:r>
          </a:p>
          <a:p>
            <a:r>
              <a:rPr lang="en-US" dirty="0" smtClean="0"/>
              <a:t>Show affected individuals with the trait (color)</a:t>
            </a:r>
          </a:p>
          <a:p>
            <a:r>
              <a:rPr lang="en-US" dirty="0" smtClean="0"/>
              <a:t>Label </a:t>
            </a:r>
            <a:r>
              <a:rPr lang="en-US" dirty="0" err="1" smtClean="0"/>
              <a:t>Autosomal</a:t>
            </a:r>
            <a:r>
              <a:rPr lang="en-US" dirty="0" smtClean="0"/>
              <a:t>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169"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t>
            </a:r>
            <a:r>
              <a:rPr lang="en-US" smtClean="0"/>
              <a:t>all Genotypes </a:t>
            </a:r>
            <a:endParaRPr lang="en-US" dirty="0"/>
          </a:p>
        </p:txBody>
      </p:sp>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3/26  Complex Inheritance of Human Traits 12.3</a:t>
            </a:r>
            <a:br>
              <a:rPr lang="en-US" sz="2400" dirty="0"/>
            </a:br>
            <a:r>
              <a:rPr lang="en-US" sz="2400" dirty="0"/>
              <a:t>Obj. TSW predict possible combinations of alleles in a zygote from the genetic make up of the parents by working on a pedigree. P.86 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81602" name="Object 2"/>
          <p:cNvGraphicFramePr>
            <a:graphicFrameLocks noChangeAspect="1"/>
          </p:cNvGraphicFramePr>
          <p:nvPr/>
        </p:nvGraphicFramePr>
        <p:xfrm>
          <a:off x="1524000" y="0"/>
          <a:ext cx="9144000" cy="6853228"/>
        </p:xfrm>
        <a:graphic>
          <a:graphicData uri="http://schemas.openxmlformats.org/presentationml/2006/ole">
            <mc:AlternateContent xmlns:mc="http://schemas.openxmlformats.org/markup-compatibility/2006">
              <mc:Choice xmlns:v="urn:schemas-microsoft-com:vml" Requires="v">
                <p:oleObj spid="_x0000_s4151" name="Slide" r:id="rId3" imgW="4570388" imgH="3427437" progId="PowerPoint.Slide.12">
                  <p:embed/>
                </p:oleObj>
              </mc:Choice>
              <mc:Fallback>
                <p:oleObj name="Slide" r:id="rId3" imgW="457038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0354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0883" name="Rectangle 3"/>
          <p:cNvSpPr>
            <a:spLocks noChangeArrowheads="1"/>
          </p:cNvSpPr>
          <p:nvPr/>
        </p:nvSpPr>
        <p:spPr bwMode="auto">
          <a:xfrm>
            <a:off x="2057400" y="1981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each organism has two factors that control each of its traits.</a:t>
            </a:r>
            <a:endParaRPr lang="en-US" altLang="en-US" sz="2400" i="1" dirty="0">
              <a:latin typeface="Times" charset="0"/>
            </a:endParaRPr>
          </a:p>
        </p:txBody>
      </p:sp>
      <p:sp>
        <p:nvSpPr>
          <p:cNvPr id="890884" name="Text Box 4"/>
          <p:cNvSpPr txBox="1">
            <a:spLocks noChangeArrowheads="1"/>
          </p:cNvSpPr>
          <p:nvPr/>
        </p:nvSpPr>
        <p:spPr bwMode="auto">
          <a:xfrm>
            <a:off x="2089150" y="1143001"/>
            <a:ext cx="475001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unit factors</a:t>
            </a:r>
          </a:p>
        </p:txBody>
      </p:sp>
      <p:pic>
        <p:nvPicPr>
          <p:cNvPr id="8908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9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089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0893" name="Rectangle 13"/>
          <p:cNvSpPr>
            <a:spLocks noChangeArrowheads="1"/>
          </p:cNvSpPr>
          <p:nvPr/>
        </p:nvSpPr>
        <p:spPr bwMode="auto">
          <a:xfrm>
            <a:off x="2057400" y="28194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We now know that these factors are genes and that they are located on chromosomes.</a:t>
            </a:r>
            <a:endParaRPr lang="en-US" altLang="en-US" sz="2400" i="1" dirty="0">
              <a:latin typeface="Times" charset="0"/>
            </a:endParaRPr>
          </a:p>
        </p:txBody>
      </p:sp>
      <p:sp>
        <p:nvSpPr>
          <p:cNvPr id="890894" name="Rectangle 14"/>
          <p:cNvSpPr>
            <a:spLocks noChangeArrowheads="1"/>
          </p:cNvSpPr>
          <p:nvPr/>
        </p:nvSpPr>
        <p:spPr bwMode="auto">
          <a:xfrm>
            <a:off x="2057400" y="3581400"/>
            <a:ext cx="8001000" cy="1938992"/>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Genes exist in alternative forms. We call these different gene forms </a:t>
            </a:r>
            <a:r>
              <a:rPr lang="en-US" altLang="en-US" sz="2400" b="1" dirty="0">
                <a:solidFill>
                  <a:srgbClr val="FF0066"/>
                </a:solidFill>
                <a:latin typeface="Times" charset="0"/>
              </a:rPr>
              <a:t>alleles</a:t>
            </a:r>
            <a:r>
              <a:rPr lang="en-US" altLang="en-US" sz="2400" b="1" dirty="0">
                <a:latin typeface="Times" charset="0"/>
              </a:rPr>
              <a:t>.</a:t>
            </a:r>
          </a:p>
          <a:p>
            <a:pPr marL="342900" indent="-342900"/>
            <a:r>
              <a:rPr lang="en-US" altLang="en-US" sz="2400" b="1" i="1" dirty="0">
                <a:latin typeface="Times" charset="0"/>
              </a:rPr>
              <a:t>Pea Plant – Round – R</a:t>
            </a:r>
          </a:p>
          <a:p>
            <a:pPr marL="342900" indent="-342900"/>
            <a:r>
              <a:rPr lang="en-US" altLang="en-US" sz="2400" b="1" i="1" dirty="0">
                <a:latin typeface="Times" charset="0"/>
              </a:rPr>
              <a:t>		- wrinkled – r</a:t>
            </a:r>
          </a:p>
          <a:p>
            <a:pPr marL="342900" indent="-342900"/>
            <a:r>
              <a:rPr lang="en-US" altLang="en-US" sz="2400" b="1" i="1" dirty="0">
                <a:latin typeface="Times" charset="0"/>
              </a:rPr>
              <a:t>Hybrid - </a:t>
            </a:r>
            <a:r>
              <a:rPr lang="en-US" altLang="en-US" sz="2400" b="1" i="1" dirty="0" err="1">
                <a:latin typeface="Times" charset="0"/>
              </a:rPr>
              <a:t>Rr</a:t>
            </a:r>
            <a:endParaRPr lang="en-US" altLang="en-US" sz="2400" b="1" i="1" dirty="0">
              <a:latin typeface="Times" charset="0"/>
            </a:endParaRPr>
          </a:p>
        </p:txBody>
      </p:sp>
      <p:pic>
        <p:nvPicPr>
          <p:cNvPr id="890896" name="Picture 16" descr="audio image blue">
            <a:hlinkClick r:id="" action="ppaction://noaction">
              <a:snd r:embed="rId10" name="10-allele.WAV"/>
            </a:hlinkClick>
          </p:cNvPr>
          <p:cNvPicPr>
            <a:picLocks noChangeAspect="1" noChangeArrowheads="1"/>
          </p:cNvPicPr>
          <p:nvPr/>
        </p:nvPicPr>
        <p:blipFill>
          <a:blip r:embed="rId11" cstate="print"/>
          <a:srcRect/>
          <a:stretch>
            <a:fillRect/>
          </a:stretch>
        </p:blipFill>
        <p:spPr bwMode="auto">
          <a:xfrm>
            <a:off x="8077201" y="5056188"/>
            <a:ext cx="354013" cy="354012"/>
          </a:xfrm>
          <a:prstGeom prst="rect">
            <a:avLst/>
          </a:prstGeom>
          <a:noFill/>
        </p:spPr>
      </p:pic>
      <p:pic>
        <p:nvPicPr>
          <p:cNvPr id="890897" name="Picture 17"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4049545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4"/>
                                        </p:tgtEl>
                                        <p:attrNameLst>
                                          <p:attrName>style.visibility</p:attrName>
                                        </p:attrNameLst>
                                      </p:cBhvr>
                                      <p:to>
                                        <p:strVal val="visible"/>
                                      </p:to>
                                    </p:set>
                                    <p:animEffect transition="in" filter="box(out)">
                                      <p:cBhvr>
                                        <p:cTn id="17" dur="500"/>
                                        <p:tgtEl>
                                          <p:spTgt spid="8908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0896"/>
                                        </p:tgtEl>
                                        <p:attrNameLst>
                                          <p:attrName>style.visibility</p:attrName>
                                        </p:attrNameLst>
                                      </p:cBhvr>
                                      <p:to>
                                        <p:strVal val="visible"/>
                                      </p:to>
                                    </p:set>
                                    <p:animEffect transition="in" filter="box(out)">
                                      <p:cBhvr>
                                        <p:cTn id="22" dur="500"/>
                                        <p:tgtEl>
                                          <p:spTgt spid="89089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90885"/>
                                        </p:tgtEl>
                                        <p:attrNameLst>
                                          <p:attrName>style.visibility</p:attrName>
                                        </p:attrNameLst>
                                      </p:cBhvr>
                                      <p:to>
                                        <p:strVal val="visible"/>
                                      </p:to>
                                    </p:set>
                                    <p:animEffect transition="in" filter="box(out)">
                                      <p:cBhvr>
                                        <p:cTn id="26"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P spid="89089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2931" name="Rectangle 3"/>
          <p:cNvSpPr>
            <a:spLocks noChangeArrowheads="1"/>
          </p:cNvSpPr>
          <p:nvPr/>
        </p:nvSpPr>
        <p:spPr bwMode="auto">
          <a:xfrm>
            <a:off x="2057400" y="1968501"/>
            <a:ext cx="8001000" cy="138499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 called the observed trait </a:t>
            </a:r>
            <a:r>
              <a:rPr lang="en-US" altLang="en-US" sz="2400" dirty="0">
                <a:solidFill>
                  <a:srgbClr val="FF0066"/>
                </a:solidFill>
                <a:latin typeface="Times" charset="0"/>
              </a:rPr>
              <a:t>dominant</a:t>
            </a:r>
            <a:r>
              <a:rPr lang="en-US" altLang="en-US" sz="2400" dirty="0">
                <a:latin typeface="Times" charset="0"/>
              </a:rPr>
              <a:t> and the trait that disappeared </a:t>
            </a:r>
            <a:r>
              <a:rPr lang="en-US" altLang="en-US" sz="2400" dirty="0">
                <a:solidFill>
                  <a:srgbClr val="FF0066"/>
                </a:solidFill>
                <a:latin typeface="Times" charset="0"/>
              </a:rPr>
              <a:t>recessive</a:t>
            </a:r>
            <a:r>
              <a:rPr lang="en-US" altLang="en-US" dirty="0">
                <a:latin typeface="Times" charset="0"/>
              </a:rPr>
              <a:t>. </a:t>
            </a:r>
          </a:p>
          <a:p>
            <a:pPr marL="342900" indent="-342900"/>
            <a:r>
              <a:rPr lang="en-US" altLang="en-US" dirty="0">
                <a:latin typeface="Times" charset="0"/>
              </a:rPr>
              <a:t>Pea Plant – Round – R</a:t>
            </a:r>
          </a:p>
          <a:p>
            <a:pPr marL="342900" indent="-342900"/>
            <a:r>
              <a:rPr lang="en-US" altLang="en-US" dirty="0">
                <a:latin typeface="Times" charset="0"/>
              </a:rPr>
              <a:t>		- wrinkled - r</a:t>
            </a:r>
          </a:p>
        </p:txBody>
      </p:sp>
      <p:pic>
        <p:nvPicPr>
          <p:cNvPr id="89293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294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2941" name="Rectangle 13"/>
          <p:cNvSpPr>
            <a:spLocks noChangeArrowheads="1"/>
          </p:cNvSpPr>
          <p:nvPr/>
        </p:nvSpPr>
        <p:spPr bwMode="auto">
          <a:xfrm>
            <a:off x="2057400" y="3241676"/>
            <a:ext cx="6858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the allele for tall plants is dominant to the allele for short plants. </a:t>
            </a:r>
          </a:p>
        </p:txBody>
      </p:sp>
      <p:pic>
        <p:nvPicPr>
          <p:cNvPr id="892943" name="Picture 15" descr="audio image blue">
            <a:hlinkClick r:id="" action="ppaction://noaction">
              <a:snd r:embed="rId10" name="10-DominantAndRecessive.WAV"/>
            </a:hlinkClick>
          </p:cNvPr>
          <p:cNvPicPr>
            <a:picLocks noChangeAspect="1" noChangeArrowheads="1"/>
          </p:cNvPicPr>
          <p:nvPr/>
        </p:nvPicPr>
        <p:blipFill>
          <a:blip r:embed="rId11" cstate="print"/>
          <a:srcRect/>
          <a:stretch>
            <a:fillRect/>
          </a:stretch>
        </p:blipFill>
        <p:spPr bwMode="auto">
          <a:xfrm>
            <a:off x="8991601" y="2490788"/>
            <a:ext cx="354013" cy="354012"/>
          </a:xfrm>
          <a:prstGeom prst="rect">
            <a:avLst/>
          </a:prstGeom>
          <a:noFill/>
        </p:spPr>
      </p:pic>
      <p:pic>
        <p:nvPicPr>
          <p:cNvPr id="892944"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92945" name="Text Box 17"/>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spTree>
    <p:extLst>
      <p:ext uri="{BB962C8B-B14F-4D97-AF65-F5344CB8AC3E}">
        <p14:creationId xmlns:p14="http://schemas.microsoft.com/office/powerpoint/2010/main" val="3618532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31"/>
                                        </p:tgtEl>
                                        <p:attrNameLst>
                                          <p:attrName>style.visibility</p:attrName>
                                        </p:attrNameLst>
                                      </p:cBhvr>
                                      <p:to>
                                        <p:strVal val="visible"/>
                                      </p:to>
                                    </p:set>
                                    <p:animEffect transition="in" filter="box(out)">
                                      <p:cBhvr>
                                        <p:cTn id="7" dur="500"/>
                                        <p:tgtEl>
                                          <p:spTgt spid="892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43"/>
                                        </p:tgtEl>
                                        <p:attrNameLst>
                                          <p:attrName>style.visibility</p:attrName>
                                        </p:attrNameLst>
                                      </p:cBhvr>
                                      <p:to>
                                        <p:strVal val="visible"/>
                                      </p:to>
                                    </p:set>
                                    <p:animEffect transition="in" filter="box(out)">
                                      <p:cBhvr>
                                        <p:cTn id="12" dur="500"/>
                                        <p:tgtEl>
                                          <p:spTgt spid="8929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1"/>
                                        </p:tgtEl>
                                        <p:attrNameLst>
                                          <p:attrName>style.visibility</p:attrName>
                                        </p:attrNameLst>
                                      </p:cBhvr>
                                      <p:to>
                                        <p:strVal val="visible"/>
                                      </p:to>
                                    </p:set>
                                    <p:animEffect transition="in" filter="box(out)">
                                      <p:cBhvr>
                                        <p:cTn id="17" dur="500"/>
                                        <p:tgtEl>
                                          <p:spTgt spid="89294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2933"/>
                                        </p:tgtEl>
                                        <p:attrNameLst>
                                          <p:attrName>style.visibility</p:attrName>
                                        </p:attrNameLst>
                                      </p:cBhvr>
                                      <p:to>
                                        <p:strVal val="visible"/>
                                      </p:to>
                                    </p:set>
                                    <p:animEffect transition="in" filter="box(out)">
                                      <p:cBhvr>
                                        <p:cTn id="21"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85" name="Picture 2081" descr="Fig"/>
          <p:cNvPicPr>
            <a:picLocks noChangeAspect="1" noChangeArrowheads="1"/>
          </p:cNvPicPr>
          <p:nvPr/>
        </p:nvPicPr>
        <p:blipFill>
          <a:blip r:embed="rId3" cstate="print"/>
          <a:srcRect/>
          <a:stretch>
            <a:fillRect/>
          </a:stretch>
        </p:blipFill>
        <p:spPr bwMode="auto">
          <a:xfrm>
            <a:off x="6813551" y="838200"/>
            <a:ext cx="2830513" cy="5105400"/>
          </a:xfrm>
          <a:prstGeom prst="rect">
            <a:avLst/>
          </a:prstGeom>
          <a:noFill/>
        </p:spPr>
      </p:pic>
      <p:sp>
        <p:nvSpPr>
          <p:cNvPr id="893954"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3955" name="Rectangle 2051"/>
          <p:cNvSpPr>
            <a:spLocks noChangeArrowheads="1"/>
          </p:cNvSpPr>
          <p:nvPr/>
        </p:nvSpPr>
        <p:spPr bwMode="auto">
          <a:xfrm>
            <a:off x="2057400" y="1908175"/>
            <a:ext cx="4572000" cy="923330"/>
          </a:xfrm>
          <a:prstGeom prst="rect">
            <a:avLst/>
          </a:prstGeom>
          <a:noFill/>
          <a:ln w="9525">
            <a:noFill/>
            <a:miter lim="800000"/>
            <a:headEnd/>
            <a:tailEnd/>
          </a:ln>
          <a:effectLst/>
        </p:spPr>
        <p:txBody>
          <a:bodyPr>
            <a:spAutoFit/>
          </a:bodyPr>
          <a:lstStyle/>
          <a:p>
            <a:pPr marL="342900" indent="-342900"/>
            <a:r>
              <a:rPr lang="en-US" altLang="en-US">
                <a:latin typeface="Times" charset="0"/>
              </a:rPr>
              <a:t>When recording the results of crosses, it is customary to use the same letter for different alleles of the same gene. </a:t>
            </a:r>
          </a:p>
        </p:txBody>
      </p:sp>
      <p:sp>
        <p:nvSpPr>
          <p:cNvPr id="893956" name="Text Box 2052"/>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pic>
        <p:nvPicPr>
          <p:cNvPr id="893957" name="Picture 2053"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893958" name="Picture 2054"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893959" name="Picture 2055"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893960" name="Picture 2056"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893961" name="Picture 2057"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893963" name="Picture 2059"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3964" name="Picture 2060" descr="Sec"/>
          <p:cNvPicPr>
            <a:picLocks noChangeAspect="1" noChangeArrowheads="1"/>
          </p:cNvPicPr>
          <p:nvPr/>
        </p:nvPicPr>
        <p:blipFill>
          <a:blip r:embed="rId11" cstate="print"/>
          <a:srcRect/>
          <a:stretch>
            <a:fillRect/>
          </a:stretch>
        </p:blipFill>
        <p:spPr bwMode="auto">
          <a:xfrm>
            <a:off x="3746500" y="0"/>
            <a:ext cx="4699000" cy="482600"/>
          </a:xfrm>
          <a:prstGeom prst="rect">
            <a:avLst/>
          </a:prstGeom>
          <a:noFill/>
        </p:spPr>
      </p:pic>
      <p:sp>
        <p:nvSpPr>
          <p:cNvPr id="893969" name="Rectangle 2065"/>
          <p:cNvSpPr>
            <a:spLocks noChangeArrowheads="1"/>
          </p:cNvSpPr>
          <p:nvPr/>
        </p:nvSpPr>
        <p:spPr bwMode="auto">
          <a:xfrm>
            <a:off x="6962775" y="3048000"/>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0" name="Rectangle 2066"/>
          <p:cNvSpPr>
            <a:spLocks noChangeArrowheads="1"/>
          </p:cNvSpPr>
          <p:nvPr/>
        </p:nvSpPr>
        <p:spPr bwMode="auto">
          <a:xfrm>
            <a:off x="7267575" y="3048000"/>
            <a:ext cx="4572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2" name="Rectangle 2068"/>
          <p:cNvSpPr>
            <a:spLocks noChangeArrowheads="1"/>
          </p:cNvSpPr>
          <p:nvPr/>
        </p:nvSpPr>
        <p:spPr bwMode="auto">
          <a:xfrm>
            <a:off x="7910513" y="5540375"/>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4" name="Rectangle 2070"/>
          <p:cNvSpPr>
            <a:spLocks noChangeArrowheads="1"/>
          </p:cNvSpPr>
          <p:nvPr/>
        </p:nvSpPr>
        <p:spPr bwMode="auto">
          <a:xfrm>
            <a:off x="7148513" y="3719513"/>
            <a:ext cx="762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6" name="Rectangle 2072"/>
          <p:cNvSpPr>
            <a:spLocks noChangeArrowheads="1"/>
          </p:cNvSpPr>
          <p:nvPr/>
        </p:nvSpPr>
        <p:spPr bwMode="auto">
          <a:xfrm>
            <a:off x="88566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7" name="Rectangle 2073"/>
          <p:cNvSpPr>
            <a:spLocks noChangeArrowheads="1"/>
          </p:cNvSpPr>
          <p:nvPr/>
        </p:nvSpPr>
        <p:spPr bwMode="auto">
          <a:xfrm>
            <a:off x="91614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8" name="Rectangle 2074"/>
          <p:cNvSpPr>
            <a:spLocks noChangeArrowheads="1"/>
          </p:cNvSpPr>
          <p:nvPr/>
        </p:nvSpPr>
        <p:spPr bwMode="auto">
          <a:xfrm>
            <a:off x="8993188" y="3698875"/>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9" name="Rectangle 2075"/>
          <p:cNvSpPr>
            <a:spLocks noChangeArrowheads="1"/>
          </p:cNvSpPr>
          <p:nvPr/>
        </p:nvSpPr>
        <p:spPr bwMode="auto">
          <a:xfrm>
            <a:off x="8243888" y="5526088"/>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81" name="Rectangle 2077"/>
          <p:cNvSpPr>
            <a:spLocks noChangeArrowheads="1"/>
          </p:cNvSpPr>
          <p:nvPr/>
        </p:nvSpPr>
        <p:spPr bwMode="auto">
          <a:xfrm>
            <a:off x="6753225" y="2784476"/>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Tall plant</a:t>
            </a:r>
          </a:p>
        </p:txBody>
      </p:sp>
      <p:sp>
        <p:nvSpPr>
          <p:cNvPr id="893982" name="Rectangle 2078"/>
          <p:cNvSpPr>
            <a:spLocks noChangeArrowheads="1"/>
          </p:cNvSpPr>
          <p:nvPr/>
        </p:nvSpPr>
        <p:spPr bwMode="auto">
          <a:xfrm>
            <a:off x="8610600" y="2770189"/>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Short plant</a:t>
            </a:r>
          </a:p>
        </p:txBody>
      </p:sp>
      <p:sp>
        <p:nvSpPr>
          <p:cNvPr id="893983" name="Rectangle 2079"/>
          <p:cNvSpPr>
            <a:spLocks noChangeArrowheads="1"/>
          </p:cNvSpPr>
          <p:nvPr/>
        </p:nvSpPr>
        <p:spPr bwMode="auto">
          <a:xfrm>
            <a:off x="7502525" y="5283201"/>
            <a:ext cx="17526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All tall plants</a:t>
            </a:r>
          </a:p>
        </p:txBody>
      </p:sp>
      <p:sp>
        <p:nvSpPr>
          <p:cNvPr id="893984" name="Rectangle 2080"/>
          <p:cNvSpPr>
            <a:spLocks noChangeArrowheads="1"/>
          </p:cNvSpPr>
          <p:nvPr/>
        </p:nvSpPr>
        <p:spPr bwMode="auto">
          <a:xfrm>
            <a:off x="7391400" y="4343400"/>
            <a:ext cx="4572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MS Shell Dlg" charset="0"/>
              </a:rPr>
              <a:t>F1</a:t>
            </a:r>
          </a:p>
        </p:txBody>
      </p:sp>
      <p:pic>
        <p:nvPicPr>
          <p:cNvPr id="893986" name="Picture 208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1533260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box(out)">
                                      <p:cBhvr>
                                        <p:cTn id="7" dur="500"/>
                                        <p:tgtEl>
                                          <p:spTgt spid="89395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3957"/>
                                        </p:tgtEl>
                                        <p:attrNameLst>
                                          <p:attrName>style.visibility</p:attrName>
                                        </p:attrNameLst>
                                      </p:cBhvr>
                                      <p:to>
                                        <p:strVal val="visible"/>
                                      </p:to>
                                    </p:set>
                                    <p:animEffect transition="in" filter="box(out)">
                                      <p:cBhvr>
                                        <p:cTn id="11"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9"/>
            <a:ext cx="8229600" cy="346075"/>
          </a:xfrm>
        </p:spPr>
        <p:txBody>
          <a:bodyPr>
            <a:normAutofit fontScale="90000"/>
          </a:bodyPr>
          <a:lstStyle/>
          <a:p>
            <a:pPr eaLnBrk="1" hangingPunct="1"/>
            <a:r>
              <a:rPr lang="en-US" sz="3200" dirty="0"/>
              <a:t>Chromosomes Page 73 NB</a:t>
            </a:r>
          </a:p>
        </p:txBody>
      </p:sp>
      <p:sp>
        <p:nvSpPr>
          <p:cNvPr id="5123" name="Rectangle 3"/>
          <p:cNvSpPr>
            <a:spLocks noGrp="1" noChangeArrowheads="1"/>
          </p:cNvSpPr>
          <p:nvPr>
            <p:ph type="body" idx="1"/>
          </p:nvPr>
        </p:nvSpPr>
        <p:spPr>
          <a:xfrm>
            <a:off x="1703389" y="765175"/>
            <a:ext cx="8785225" cy="5360988"/>
          </a:xfrm>
        </p:spPr>
        <p:txBody>
          <a:bodyPr>
            <a:normAutofit/>
          </a:bodyPr>
          <a:lstStyle/>
          <a:p>
            <a:pPr eaLnBrk="1" hangingPunct="1"/>
            <a:r>
              <a:rPr lang="en-US" sz="2400" dirty="0"/>
              <a:t>*Humans have 23 pairs of chromosomes (46 all together)</a:t>
            </a:r>
          </a:p>
          <a:p>
            <a:pPr eaLnBrk="1" hangingPunct="1"/>
            <a:r>
              <a:rPr lang="en-US" sz="2400" dirty="0"/>
              <a:t>*</a:t>
            </a:r>
            <a:r>
              <a:rPr lang="en-US" sz="2400" dirty="0" err="1"/>
              <a:t>autosomes</a:t>
            </a:r>
            <a:r>
              <a:rPr lang="en-US" sz="2400" dirty="0"/>
              <a:t>: there are equal numbers of copies in males and females (22 pairs, 44 total)</a:t>
            </a:r>
          </a:p>
          <a:p>
            <a:pPr eaLnBrk="1" hangingPunct="1"/>
            <a:r>
              <a:rPr lang="en-US" sz="2400" dirty="0"/>
              <a:t>*sex chromosomes: Chromosomes that determine the sex of the organism (1 pair, 2 total); XX=female   XY=male</a:t>
            </a:r>
          </a:p>
        </p:txBody>
      </p:sp>
      <p:pic>
        <p:nvPicPr>
          <p:cNvPr id="5124" name="Picture 5"/>
          <p:cNvPicPr>
            <a:picLocks noChangeAspect="1" noChangeArrowheads="1"/>
          </p:cNvPicPr>
          <p:nvPr/>
        </p:nvPicPr>
        <p:blipFill>
          <a:blip r:embed="rId2" cstate="print"/>
          <a:srcRect/>
          <a:stretch>
            <a:fillRect/>
          </a:stretch>
        </p:blipFill>
        <p:spPr bwMode="auto">
          <a:xfrm>
            <a:off x="4038600" y="2971801"/>
            <a:ext cx="4038600" cy="3152775"/>
          </a:xfrm>
          <a:prstGeom prst="rect">
            <a:avLst/>
          </a:prstGeom>
          <a:noFill/>
          <a:ln w="9525">
            <a:noFill/>
            <a:miter lim="800000"/>
            <a:headEnd/>
            <a:tailEnd/>
          </a:ln>
        </p:spPr>
      </p:pic>
    </p:spTree>
    <p:extLst>
      <p:ext uri="{BB962C8B-B14F-4D97-AF65-F5344CB8AC3E}">
        <p14:creationId xmlns:p14="http://schemas.microsoft.com/office/powerpoint/2010/main" val="1170729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Female Karyotype </a:t>
            </a:r>
          </a:p>
        </p:txBody>
      </p:sp>
      <p:sp>
        <p:nvSpPr>
          <p:cNvPr id="6147" name="Rectangle 3"/>
          <p:cNvSpPr>
            <a:spLocks noGrp="1" noChangeArrowheads="1"/>
          </p:cNvSpPr>
          <p:nvPr>
            <p:ph type="body" idx="1"/>
          </p:nvPr>
        </p:nvSpPr>
        <p:spPr>
          <a:xfrm>
            <a:off x="1981200" y="1196975"/>
            <a:ext cx="8229600" cy="4929188"/>
          </a:xfrm>
        </p:spPr>
        <p:txBody>
          <a:bodyPr/>
          <a:lstStyle/>
          <a:p>
            <a:pPr eaLnBrk="1" hangingPunct="1"/>
            <a:r>
              <a:rPr lang="en-US" sz="2400"/>
              <a:t>*Karyotype: the complete set of chromosome in the cells of an organism</a:t>
            </a:r>
          </a:p>
        </p:txBody>
      </p:sp>
      <p:pic>
        <p:nvPicPr>
          <p:cNvPr id="6148" name="Picture 4"/>
          <p:cNvPicPr>
            <a:picLocks noChangeAspect="1" noChangeArrowheads="1"/>
          </p:cNvPicPr>
          <p:nvPr/>
        </p:nvPicPr>
        <p:blipFill>
          <a:blip r:embed="rId2" cstate="print"/>
          <a:srcRect/>
          <a:stretch>
            <a:fillRect/>
          </a:stretch>
        </p:blipFill>
        <p:spPr bwMode="auto">
          <a:xfrm>
            <a:off x="1524001" y="2060576"/>
            <a:ext cx="8893175" cy="2422525"/>
          </a:xfrm>
          <a:prstGeom prst="rect">
            <a:avLst/>
          </a:prstGeom>
          <a:noFill/>
          <a:ln w="9525">
            <a:noFill/>
            <a:miter lim="800000"/>
            <a:headEnd/>
            <a:tailEnd/>
          </a:ln>
        </p:spPr>
      </p:pic>
    </p:spTree>
    <p:extLst>
      <p:ext uri="{BB962C8B-B14F-4D97-AF65-F5344CB8AC3E}">
        <p14:creationId xmlns:p14="http://schemas.microsoft.com/office/powerpoint/2010/main" val="1833885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404813"/>
            <a:ext cx="8229600" cy="5721350"/>
          </a:xfrm>
        </p:spPr>
        <p:txBody>
          <a:bodyPr/>
          <a:lstStyle/>
          <a:p>
            <a:pPr eaLnBrk="1" hangingPunct="1"/>
            <a:r>
              <a:rPr lang="en-US" sz="2400" dirty="0"/>
              <a:t>*Homologous chromosomes: there are two copies of each chromosome; same size, same shape, same genes</a:t>
            </a:r>
          </a:p>
          <a:p>
            <a:pPr eaLnBrk="1" hangingPunct="1"/>
            <a:r>
              <a:rPr lang="en-US" sz="2400" dirty="0"/>
              <a:t>Each pair is known as homologous chromosomes p. 73NB</a:t>
            </a:r>
          </a:p>
          <a:p>
            <a:pPr eaLnBrk="1" hangingPunct="1"/>
            <a:endParaRPr lang="en-US" sz="2000" dirty="0"/>
          </a:p>
          <a:p>
            <a:pPr eaLnBrk="1" hangingPunct="1"/>
            <a:endParaRPr lang="en-US" sz="2000" dirty="0"/>
          </a:p>
        </p:txBody>
      </p:sp>
      <p:pic>
        <p:nvPicPr>
          <p:cNvPr id="7172" name="Picture 5"/>
          <p:cNvPicPr>
            <a:picLocks noChangeAspect="1" noChangeArrowheads="1"/>
          </p:cNvPicPr>
          <p:nvPr/>
        </p:nvPicPr>
        <p:blipFill>
          <a:blip r:embed="rId2" cstate="print"/>
          <a:srcRect/>
          <a:stretch>
            <a:fillRect/>
          </a:stretch>
        </p:blipFill>
        <p:spPr bwMode="auto">
          <a:xfrm>
            <a:off x="3657600" y="1676401"/>
            <a:ext cx="4521200" cy="4454525"/>
          </a:xfrm>
          <a:prstGeom prst="rect">
            <a:avLst/>
          </a:prstGeom>
          <a:noFill/>
          <a:ln w="9525">
            <a:noFill/>
            <a:miter lim="800000"/>
            <a:headEnd/>
            <a:tailEnd/>
          </a:ln>
        </p:spPr>
      </p:pic>
    </p:spTree>
    <p:extLst>
      <p:ext uri="{BB962C8B-B14F-4D97-AF65-F5344CB8AC3E}">
        <p14:creationId xmlns:p14="http://schemas.microsoft.com/office/powerpoint/2010/main" val="2518115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9700" y="35276"/>
            <a:ext cx="10668000" cy="1417638"/>
          </a:xfrm>
        </p:spPr>
        <p:txBody>
          <a:bodyPr>
            <a:normAutofit fontScale="90000"/>
          </a:bodyPr>
          <a:lstStyle/>
          <a:p>
            <a:r>
              <a:rPr lang="en-US" sz="2400" dirty="0"/>
              <a:t/>
            </a:r>
            <a:br>
              <a:rPr lang="en-US" sz="2400" dirty="0"/>
            </a:br>
            <a:r>
              <a:rPr lang="en-US" sz="3100" dirty="0" smtClean="0"/>
              <a:t>3/28 </a:t>
            </a:r>
            <a:r>
              <a:rPr lang="en-US" sz="3100" dirty="0"/>
              <a:t>Chromosomes 10.1</a:t>
            </a:r>
            <a:br>
              <a:rPr lang="en-US" sz="3100" dirty="0"/>
            </a:br>
            <a:r>
              <a:rPr lang="en-US" sz="3100" dirty="0"/>
              <a:t>Obj. TSW explain why half of an individual’s DNA sequence comes from each parent and identify a karyotype in the warm up and </a:t>
            </a:r>
            <a:r>
              <a:rPr lang="en-US" sz="3100" dirty="0">
                <a:hlinkClick r:id="rId2"/>
              </a:rPr>
              <a:t>class notes</a:t>
            </a:r>
            <a:r>
              <a:rPr lang="en-US" sz="3100" dirty="0"/>
              <a:t>, Human Traits Checklist &amp; PTC tasting. </a:t>
            </a:r>
            <a:r>
              <a:rPr lang="en-US" sz="3100" dirty="0" smtClean="0"/>
              <a:t>P.8NB</a:t>
            </a:r>
            <a:endParaRPr lang="en-US" sz="3100" dirty="0"/>
          </a:p>
        </p:txBody>
      </p:sp>
      <p:sp>
        <p:nvSpPr>
          <p:cNvPr id="6" name="Content Placeholder 5"/>
          <p:cNvSpPr>
            <a:spLocks noGrp="1"/>
          </p:cNvSpPr>
          <p:nvPr>
            <p:ph sz="quarter" idx="4"/>
          </p:nvPr>
        </p:nvSpPr>
        <p:spPr>
          <a:xfrm>
            <a:off x="6781800" y="1715015"/>
            <a:ext cx="5410200" cy="4362450"/>
          </a:xfrm>
        </p:spPr>
        <p:txBody>
          <a:bodyPr/>
          <a:lstStyle/>
          <a:p>
            <a:pPr marL="457200" indent="-457200">
              <a:buFont typeface="+mj-lt"/>
              <a:buAutoNum type="arabicPeriod"/>
            </a:pPr>
            <a:r>
              <a:rPr lang="en-US" dirty="0" smtClean="0"/>
              <a:t>Compare &amp; Contrast Heredity &amp; Traits.</a:t>
            </a:r>
          </a:p>
          <a:p>
            <a:pPr marL="457200" indent="-457200">
              <a:buFont typeface="+mj-lt"/>
              <a:buAutoNum type="arabicPeriod"/>
            </a:pPr>
            <a:r>
              <a:rPr lang="en-US" dirty="0" smtClean="0"/>
              <a:t>Compare &amp; Contrast Gametes &amp; and Fertilization.</a:t>
            </a:r>
          </a:p>
          <a:p>
            <a:pPr marL="457200" indent="-457200">
              <a:buFont typeface="+mj-lt"/>
              <a:buAutoNum type="arabicPeriod"/>
            </a:pPr>
            <a:r>
              <a:rPr lang="en-US" dirty="0" smtClean="0"/>
              <a:t> Compare &amp; Contrast a Zygote &amp; a Chromosome.</a:t>
            </a:r>
            <a:endParaRPr lang="en-US" dirty="0"/>
          </a:p>
        </p:txBody>
      </p:sp>
      <p:pic>
        <p:nvPicPr>
          <p:cNvPr id="7" name="Picture 12" descr="Homologous chromosome"/>
          <p:cNvPicPr>
            <a:picLocks noGrp="1" noChangeAspect="1" noChangeArrowheads="1"/>
          </p:cNvPicPr>
          <p:nvPr>
            <p:ph sz="half" idx="2"/>
          </p:nvPr>
        </p:nvPicPr>
        <p:blipFill>
          <a:blip r:embed="rId3" cstate="print"/>
          <a:srcRect/>
          <a:stretch>
            <a:fillRect/>
          </a:stretch>
        </p:blipFill>
        <p:spPr bwMode="auto">
          <a:xfrm>
            <a:off x="18245" y="2438400"/>
            <a:ext cx="2658687" cy="2895600"/>
          </a:xfrm>
          <a:prstGeom prst="rect">
            <a:avLst/>
          </a:prstGeom>
          <a:noFill/>
        </p:spPr>
      </p:pic>
      <p:pic>
        <p:nvPicPr>
          <p:cNvPr id="8" name="Picture 12" descr="Sexual reproduction cycle"/>
          <p:cNvPicPr>
            <a:picLocks noChangeAspect="1" noChangeArrowheads="1"/>
          </p:cNvPicPr>
          <p:nvPr/>
        </p:nvPicPr>
        <p:blipFill>
          <a:blip r:embed="rId4" cstate="print"/>
          <a:srcRect/>
          <a:stretch>
            <a:fillRect/>
          </a:stretch>
        </p:blipFill>
        <p:spPr bwMode="auto">
          <a:xfrm>
            <a:off x="3536893" y="1672783"/>
            <a:ext cx="3168707" cy="2223457"/>
          </a:xfrm>
          <a:prstGeom prst="rect">
            <a:avLst/>
          </a:prstGeom>
          <a:noFill/>
        </p:spPr>
      </p:pic>
      <p:pic>
        <p:nvPicPr>
          <p:cNvPr id="9" name="Picture 5"/>
          <p:cNvPicPr>
            <a:picLocks noChangeAspect="1" noChangeArrowheads="1"/>
          </p:cNvPicPr>
          <p:nvPr/>
        </p:nvPicPr>
        <p:blipFill>
          <a:blip r:embed="rId5" cstate="print"/>
          <a:srcRect/>
          <a:stretch>
            <a:fillRect/>
          </a:stretch>
        </p:blipFill>
        <p:spPr bwMode="auto">
          <a:xfrm>
            <a:off x="2781300" y="3886200"/>
            <a:ext cx="4076700" cy="3124008"/>
          </a:xfrm>
          <a:prstGeom prst="rect">
            <a:avLst/>
          </a:prstGeom>
          <a:noFill/>
          <a:ln w="9525">
            <a:noFill/>
            <a:miter lim="800000"/>
            <a:headEnd/>
            <a:tailEnd/>
          </a:ln>
        </p:spPr>
      </p:pic>
      <p:sp>
        <p:nvSpPr>
          <p:cNvPr id="86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8049032" y="4617207"/>
            <a:ext cx="3810000" cy="830997"/>
          </a:xfrm>
          <a:prstGeom prst="rect">
            <a:avLst/>
          </a:prstGeom>
          <a:noFill/>
        </p:spPr>
        <p:txBody>
          <a:bodyPr wrap="square" rtlCol="0">
            <a:spAutoFit/>
          </a:bodyPr>
          <a:lstStyle/>
          <a:p>
            <a:r>
              <a:rPr lang="en-US" sz="2400" b="1" dirty="0" err="1"/>
              <a:t>Karyotype</a:t>
            </a:r>
            <a:r>
              <a:rPr lang="en-US" sz="2400" b="1" dirty="0"/>
              <a:t> – a picture of all 23 pairs of chromosomes.</a:t>
            </a:r>
          </a:p>
        </p:txBody>
      </p:sp>
      <p:sp>
        <p:nvSpPr>
          <p:cNvPr id="11" name="Text Placeholder 10"/>
          <p:cNvSpPr>
            <a:spLocks noGrp="1"/>
          </p:cNvSpPr>
          <p:nvPr>
            <p:ph type="body" idx="1"/>
          </p:nvPr>
        </p:nvSpPr>
        <p:spPr>
          <a:xfrm>
            <a:off x="332570" y="1798638"/>
            <a:ext cx="4040188" cy="639762"/>
          </a:xfrm>
        </p:spPr>
        <p:txBody>
          <a:bodyPr>
            <a:noAutofit/>
          </a:bodyPr>
          <a:lstStyle/>
          <a:p>
            <a:r>
              <a:rPr lang="en-US" dirty="0" smtClean="0"/>
              <a:t>HW – Read CH 10, </a:t>
            </a:r>
          </a:p>
          <a:p>
            <a:r>
              <a:rPr lang="en-US" dirty="0" smtClean="0"/>
              <a:t>1 page notes Page 11 NB</a:t>
            </a:r>
            <a:endParaRPr lang="en-US" dirty="0"/>
          </a:p>
        </p:txBody>
      </p:sp>
    </p:spTree>
    <p:extLst>
      <p:ext uri="{BB962C8B-B14F-4D97-AF65-F5344CB8AC3E}">
        <p14:creationId xmlns:p14="http://schemas.microsoft.com/office/powerpoint/2010/main" val="2539874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3200" dirty="0"/>
              <a:t>Draw this Diagram P. 73NB</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4"/>
          <p:cNvPicPr>
            <a:picLocks noChangeAspect="1" noChangeArrowheads="1"/>
          </p:cNvPicPr>
          <p:nvPr/>
        </p:nvPicPr>
        <p:blipFill>
          <a:blip r:embed="rId2" cstate="print"/>
          <a:srcRect/>
          <a:stretch>
            <a:fillRect/>
          </a:stretch>
        </p:blipFill>
        <p:spPr bwMode="auto">
          <a:xfrm>
            <a:off x="2927350" y="1058413"/>
            <a:ext cx="6902450" cy="4634362"/>
          </a:xfrm>
          <a:prstGeom prst="rect">
            <a:avLst/>
          </a:prstGeom>
          <a:noFill/>
          <a:ln w="9525">
            <a:noFill/>
            <a:miter lim="800000"/>
            <a:headEnd/>
            <a:tailEnd/>
          </a:ln>
        </p:spPr>
      </p:pic>
    </p:spTree>
    <p:extLst>
      <p:ext uri="{BB962C8B-B14F-4D97-AF65-F5344CB8AC3E}">
        <p14:creationId xmlns:p14="http://schemas.microsoft.com/office/powerpoint/2010/main" val="984583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Actual Stained Chromosome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1981200" y="908051"/>
            <a:ext cx="8229600" cy="5218113"/>
          </a:xfrm>
        </p:spPr>
      </p:pic>
    </p:spTree>
    <p:extLst>
      <p:ext uri="{BB962C8B-B14F-4D97-AF65-F5344CB8AC3E}">
        <p14:creationId xmlns:p14="http://schemas.microsoft.com/office/powerpoint/2010/main" val="1986781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633412"/>
          </a:xfrm>
        </p:spPr>
        <p:txBody>
          <a:bodyPr/>
          <a:lstStyle/>
          <a:p>
            <a:pPr eaLnBrk="1" hangingPunct="1"/>
            <a:r>
              <a:rPr lang="en-US" sz="3200" dirty="0" err="1"/>
              <a:t>Klinefelter’s</a:t>
            </a:r>
            <a:r>
              <a:rPr lang="en-US" sz="3200" dirty="0"/>
              <a:t> Syndrome -  XXY</a:t>
            </a:r>
          </a:p>
        </p:txBody>
      </p:sp>
      <p:sp>
        <p:nvSpPr>
          <p:cNvPr id="10243" name="Rectangle 3"/>
          <p:cNvSpPr>
            <a:spLocks noGrp="1" noChangeArrowheads="1"/>
          </p:cNvSpPr>
          <p:nvPr>
            <p:ph type="body" idx="1"/>
          </p:nvPr>
        </p:nvSpPr>
        <p:spPr>
          <a:xfrm>
            <a:off x="1981200" y="908051"/>
            <a:ext cx="8229600" cy="5218113"/>
          </a:xfrm>
        </p:spPr>
        <p:txBody>
          <a:bodyPr/>
          <a:lstStyle/>
          <a:p>
            <a:pPr eaLnBrk="1" hangingPunct="1"/>
            <a:r>
              <a:rPr lang="en-US" sz="1800"/>
              <a:t>A condition in which males have an extra X sex chromosome</a:t>
            </a:r>
          </a:p>
          <a:p>
            <a:pPr eaLnBrk="1" hangingPunct="1"/>
            <a:r>
              <a:rPr lang="en-US" sz="1800"/>
              <a:t>the most common sex chromosome disorder </a:t>
            </a:r>
          </a:p>
          <a:p>
            <a:pPr eaLnBrk="1" hangingPunct="1"/>
            <a:r>
              <a:rPr lang="en-US" sz="1800"/>
              <a:t>the second most common condition caused by the presence of extra chromosomes. </a:t>
            </a:r>
          </a:p>
          <a:p>
            <a:pPr eaLnBrk="1" hangingPunct="1"/>
            <a:r>
              <a:rPr lang="en-US" sz="1800"/>
              <a:t>1 out of every 1000 males. </a:t>
            </a:r>
          </a:p>
          <a:p>
            <a:pPr eaLnBrk="1" hangingPunct="1"/>
            <a:r>
              <a:rPr lang="en-US" sz="1800"/>
              <a:t>1 out of every 500 has an extra X chromosome but does not have the syndrome</a:t>
            </a:r>
          </a:p>
          <a:p>
            <a:pPr eaLnBrk="1" hangingPunct="1"/>
            <a:r>
              <a:rPr lang="en-US" sz="1800"/>
              <a:t>Symptoms: almost always infertile, smaller testicles, some neurophysiological deficits, long lanky build, more severe cases have breast tissue and osteoporosis</a:t>
            </a:r>
          </a:p>
          <a:p>
            <a:pPr eaLnBrk="1" hangingPunct="1"/>
            <a:r>
              <a:rPr lang="en-US" sz="1800"/>
              <a:t>Treatment: usually just testosterone</a:t>
            </a:r>
          </a:p>
        </p:txBody>
      </p:sp>
      <p:pic>
        <p:nvPicPr>
          <p:cNvPr id="260098" name="Picture 2" descr="http://www.glogster.com/media/3/6/83/16/6831648.gif"/>
          <p:cNvPicPr>
            <a:picLocks noChangeAspect="1" noChangeArrowheads="1"/>
          </p:cNvPicPr>
          <p:nvPr/>
        </p:nvPicPr>
        <p:blipFill>
          <a:blip r:embed="rId2" cstate="print"/>
          <a:srcRect/>
          <a:stretch>
            <a:fillRect/>
          </a:stretch>
        </p:blipFill>
        <p:spPr bwMode="auto">
          <a:xfrm>
            <a:off x="1828800" y="3810000"/>
            <a:ext cx="3060700" cy="2294230"/>
          </a:xfrm>
          <a:prstGeom prst="rect">
            <a:avLst/>
          </a:prstGeom>
          <a:noFill/>
        </p:spPr>
      </p:pic>
      <p:pic>
        <p:nvPicPr>
          <p:cNvPr id="260100" name="Picture 4" descr="http://www.madsci.org/posts/archives/2007-04/1177381736.Ge.1.gif"/>
          <p:cNvPicPr>
            <a:picLocks noChangeAspect="1" noChangeArrowheads="1"/>
          </p:cNvPicPr>
          <p:nvPr/>
        </p:nvPicPr>
        <p:blipFill>
          <a:blip r:embed="rId3" cstate="print"/>
          <a:srcRect/>
          <a:stretch>
            <a:fillRect/>
          </a:stretch>
        </p:blipFill>
        <p:spPr bwMode="auto">
          <a:xfrm>
            <a:off x="5334000" y="3886201"/>
            <a:ext cx="3638252" cy="2727325"/>
          </a:xfrm>
          <a:prstGeom prst="rect">
            <a:avLst/>
          </a:prstGeom>
          <a:noFill/>
        </p:spPr>
      </p:pic>
    </p:spTree>
    <p:extLst>
      <p:ext uri="{BB962C8B-B14F-4D97-AF65-F5344CB8AC3E}">
        <p14:creationId xmlns:p14="http://schemas.microsoft.com/office/powerpoint/2010/main" val="4181419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9"/>
            <a:ext cx="8229600" cy="561975"/>
          </a:xfrm>
        </p:spPr>
        <p:txBody>
          <a:bodyPr/>
          <a:lstStyle/>
          <a:p>
            <a:pPr eaLnBrk="1" hangingPunct="1"/>
            <a:r>
              <a:rPr lang="en-US" sz="2400"/>
              <a:t>Turner Syndrome</a:t>
            </a:r>
          </a:p>
        </p:txBody>
      </p:sp>
      <p:sp>
        <p:nvSpPr>
          <p:cNvPr id="11267" name="Rectangle 3"/>
          <p:cNvSpPr>
            <a:spLocks noGrp="1" noChangeArrowheads="1"/>
          </p:cNvSpPr>
          <p:nvPr>
            <p:ph type="body" idx="1"/>
          </p:nvPr>
        </p:nvSpPr>
        <p:spPr>
          <a:xfrm>
            <a:off x="1981200" y="836613"/>
            <a:ext cx="8229600" cy="5289550"/>
          </a:xfrm>
        </p:spPr>
        <p:txBody>
          <a:bodyPr/>
          <a:lstStyle/>
          <a:p>
            <a:pPr eaLnBrk="1" hangingPunct="1"/>
            <a:r>
              <a:rPr lang="en-US" sz="1800"/>
              <a:t>When a female is missing all or part of one of the X chromosomes (X0)</a:t>
            </a:r>
          </a:p>
          <a:p>
            <a:pPr eaLnBrk="1" hangingPunct="1"/>
            <a:r>
              <a:rPr lang="en-US" sz="1800"/>
              <a:t>1 out of every 2500 girls are affected</a:t>
            </a:r>
          </a:p>
          <a:p>
            <a:pPr eaLnBrk="1" hangingPunct="1"/>
            <a:r>
              <a:rPr lang="en-US" sz="1800"/>
              <a:t>Symptoms: short stature, swelling broad chest, low hairline, low set ears, webbed necks, gonadal dysfunction, sterility</a:t>
            </a:r>
          </a:p>
          <a:p>
            <a:pPr eaLnBrk="1" hangingPunct="1"/>
            <a:r>
              <a:rPr lang="en-US" sz="1800"/>
              <a:t>High risk of: congenital heart disease, diabetes, vision problems, hearing problems</a:t>
            </a:r>
          </a:p>
        </p:txBody>
      </p:sp>
      <p:pic>
        <p:nvPicPr>
          <p:cNvPr id="11268" name="Picture 4"/>
          <p:cNvPicPr>
            <a:picLocks noChangeAspect="1" noChangeArrowheads="1"/>
          </p:cNvPicPr>
          <p:nvPr/>
        </p:nvPicPr>
        <p:blipFill>
          <a:blip r:embed="rId2" cstate="print"/>
          <a:srcRect/>
          <a:stretch>
            <a:fillRect/>
          </a:stretch>
        </p:blipFill>
        <p:spPr bwMode="auto">
          <a:xfrm>
            <a:off x="6456364" y="2708276"/>
            <a:ext cx="1550987" cy="23606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3863975" y="2708276"/>
            <a:ext cx="1727200" cy="2303463"/>
          </a:xfrm>
          <a:prstGeom prst="rect">
            <a:avLst/>
          </a:prstGeom>
          <a:noFill/>
          <a:ln w="9525">
            <a:noFill/>
            <a:miter lim="800000"/>
            <a:headEnd/>
            <a:tailEnd/>
          </a:ln>
        </p:spPr>
      </p:pic>
    </p:spTree>
    <p:extLst>
      <p:ext uri="{BB962C8B-B14F-4D97-AF65-F5344CB8AC3E}">
        <p14:creationId xmlns:p14="http://schemas.microsoft.com/office/powerpoint/2010/main" val="475432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9"/>
            <a:ext cx="8229600" cy="490537"/>
          </a:xfrm>
        </p:spPr>
        <p:txBody>
          <a:bodyPr/>
          <a:lstStyle/>
          <a:p>
            <a:pPr eaLnBrk="1" hangingPunct="1"/>
            <a:r>
              <a:rPr lang="en-US" sz="2400"/>
              <a:t>Patau’s Syndrome</a:t>
            </a:r>
          </a:p>
        </p:txBody>
      </p:sp>
      <p:sp>
        <p:nvSpPr>
          <p:cNvPr id="12291" name="Rectangle 3"/>
          <p:cNvSpPr>
            <a:spLocks noGrp="1" noChangeArrowheads="1"/>
          </p:cNvSpPr>
          <p:nvPr>
            <p:ph type="body" idx="1"/>
          </p:nvPr>
        </p:nvSpPr>
        <p:spPr>
          <a:xfrm>
            <a:off x="1981200" y="836613"/>
            <a:ext cx="8229600" cy="5289550"/>
          </a:xfrm>
        </p:spPr>
        <p:txBody>
          <a:bodyPr/>
          <a:lstStyle/>
          <a:p>
            <a:pPr eaLnBrk="1" hangingPunct="1"/>
            <a:r>
              <a:rPr lang="en-US" sz="1800"/>
              <a:t>also known as </a:t>
            </a:r>
            <a:r>
              <a:rPr lang="en-US" sz="1800" b="1"/>
              <a:t>trisomy 13</a:t>
            </a:r>
            <a:r>
              <a:rPr lang="en-US" sz="1800"/>
              <a:t>, a syndrome in which a patient has an additional chromosome 13 due to a nondisjunction of chromosomes during meiosis. </a:t>
            </a:r>
          </a:p>
          <a:p>
            <a:pPr eaLnBrk="1" hangingPunct="1"/>
            <a:r>
              <a:rPr lang="en-US" sz="1800"/>
              <a:t>Affects 1 in 25,000 live births; risk increases with age of female pregnancy</a:t>
            </a:r>
          </a:p>
          <a:p>
            <a:pPr eaLnBrk="1" hangingPunct="1"/>
            <a:r>
              <a:rPr lang="en-US" sz="1800"/>
              <a:t>Causes heart and kidney defects, mental and motor challenged, extra digits, low set ears, structural eye defects, abnormal genetalia</a:t>
            </a:r>
          </a:p>
          <a:p>
            <a:pPr eaLnBrk="1" hangingPunct="1"/>
            <a:endParaRPr lang="en-US" sz="1800"/>
          </a:p>
        </p:txBody>
      </p:sp>
      <p:pic>
        <p:nvPicPr>
          <p:cNvPr id="12292" name="Picture 4"/>
          <p:cNvPicPr>
            <a:picLocks noChangeAspect="1" noChangeArrowheads="1"/>
          </p:cNvPicPr>
          <p:nvPr/>
        </p:nvPicPr>
        <p:blipFill>
          <a:blip r:embed="rId2" cstate="print"/>
          <a:srcRect/>
          <a:stretch>
            <a:fillRect/>
          </a:stretch>
        </p:blipFill>
        <p:spPr bwMode="auto">
          <a:xfrm>
            <a:off x="4943476" y="2420939"/>
            <a:ext cx="1787525" cy="2465387"/>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919288" y="2565401"/>
            <a:ext cx="2730500" cy="1978025"/>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7175501" y="2420939"/>
            <a:ext cx="3128963" cy="4181475"/>
          </a:xfrm>
          <a:prstGeom prst="rect">
            <a:avLst/>
          </a:prstGeom>
          <a:noFill/>
          <a:ln w="9525">
            <a:noFill/>
            <a:miter lim="800000"/>
            <a:headEnd/>
            <a:tailEnd/>
          </a:ln>
        </p:spPr>
      </p:pic>
    </p:spTree>
    <p:extLst>
      <p:ext uri="{BB962C8B-B14F-4D97-AF65-F5344CB8AC3E}">
        <p14:creationId xmlns:p14="http://schemas.microsoft.com/office/powerpoint/2010/main" val="3388803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eaLnBrk="1" hangingPunct="1"/>
            <a:r>
              <a:rPr lang="en-US" sz="2400"/>
              <a:t>XYY Syndrome</a:t>
            </a:r>
          </a:p>
        </p:txBody>
      </p:sp>
      <p:sp>
        <p:nvSpPr>
          <p:cNvPr id="13315" name="Rectangle 3"/>
          <p:cNvSpPr>
            <a:spLocks noGrp="1" noChangeArrowheads="1"/>
          </p:cNvSpPr>
          <p:nvPr>
            <p:ph type="body" idx="1"/>
          </p:nvPr>
        </p:nvSpPr>
        <p:spPr>
          <a:xfrm>
            <a:off x="1981200" y="836613"/>
            <a:ext cx="8229600" cy="5289550"/>
          </a:xfrm>
        </p:spPr>
        <p:txBody>
          <a:bodyPr/>
          <a:lstStyle/>
          <a:p>
            <a:pPr eaLnBrk="1" hangingPunct="1"/>
            <a:r>
              <a:rPr lang="en-US" sz="1800"/>
              <a:t>Most often, the extra Y chromosome causes no unusual physical features or medical problems. </a:t>
            </a:r>
          </a:p>
          <a:p>
            <a:pPr eaLnBrk="1" hangingPunct="1"/>
            <a:r>
              <a:rPr lang="en-US" sz="1800"/>
              <a:t>boys have an increased growth velocity during earliest childhood, with an average final height approximately 7 cm above expected final height. </a:t>
            </a:r>
          </a:p>
          <a:p>
            <a:pPr eaLnBrk="1" hangingPunct="1"/>
            <a:r>
              <a:rPr lang="en-US" sz="1800"/>
              <a:t>1 in 1000 boys affected</a:t>
            </a:r>
          </a:p>
          <a:p>
            <a:pPr eaLnBrk="1" hangingPunct="1"/>
            <a:r>
              <a:rPr lang="en-US" sz="1800"/>
              <a:t>Increased learning disabilities, delayed speech/language skills, behavioral problems such as anger/agression</a:t>
            </a:r>
          </a:p>
        </p:txBody>
      </p:sp>
    </p:spTree>
    <p:extLst>
      <p:ext uri="{BB962C8B-B14F-4D97-AF65-F5344CB8AC3E}">
        <p14:creationId xmlns:p14="http://schemas.microsoft.com/office/powerpoint/2010/main" val="1357364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Down’s Syndrome</a:t>
            </a:r>
          </a:p>
        </p:txBody>
      </p:sp>
      <p:sp>
        <p:nvSpPr>
          <p:cNvPr id="14339" name="Rectangle 3"/>
          <p:cNvSpPr>
            <a:spLocks noGrp="1" noChangeArrowheads="1"/>
          </p:cNvSpPr>
          <p:nvPr>
            <p:ph type="body" idx="1"/>
          </p:nvPr>
        </p:nvSpPr>
        <p:spPr>
          <a:xfrm>
            <a:off x="1981200" y="765175"/>
            <a:ext cx="8229600" cy="5360988"/>
          </a:xfrm>
        </p:spPr>
        <p:txBody>
          <a:bodyPr/>
          <a:lstStyle/>
          <a:p>
            <a:pPr eaLnBrk="1" hangingPunct="1"/>
            <a:r>
              <a:rPr lang="en-US" sz="1800" b="1"/>
              <a:t>Down's syndrome</a:t>
            </a:r>
            <a:r>
              <a:rPr lang="en-US" sz="1800"/>
              <a:t> AKA </a:t>
            </a:r>
            <a:r>
              <a:rPr lang="en-US" sz="1800" b="1"/>
              <a:t>trisomy 21</a:t>
            </a:r>
            <a:r>
              <a:rPr lang="en-US" sz="1800"/>
              <a:t>, or </a:t>
            </a:r>
            <a:r>
              <a:rPr lang="en-US" sz="1800" b="1"/>
              <a:t>trisomy G</a:t>
            </a:r>
            <a:r>
              <a:rPr lang="en-US" sz="1800"/>
              <a:t> is a chromosomal disorder caused by the presence of all or part of an extra 21st chromosome.</a:t>
            </a:r>
          </a:p>
          <a:p>
            <a:pPr eaLnBrk="1" hangingPunct="1"/>
            <a:r>
              <a:rPr lang="en-US" sz="1800"/>
              <a:t>1 out of 1000 births are affected</a:t>
            </a:r>
          </a:p>
          <a:p>
            <a:pPr eaLnBrk="1" hangingPunct="1"/>
            <a:r>
              <a:rPr lang="en-US" sz="1800"/>
              <a:t>Small chin, round face, oversized tongue, shorter limbs, poor muscle tone, ear infections, heart defects,  </a:t>
            </a:r>
          </a:p>
        </p:txBody>
      </p:sp>
      <p:pic>
        <p:nvPicPr>
          <p:cNvPr id="14340" name="Picture 4"/>
          <p:cNvPicPr>
            <a:picLocks noChangeAspect="1" noChangeArrowheads="1"/>
          </p:cNvPicPr>
          <p:nvPr/>
        </p:nvPicPr>
        <p:blipFill>
          <a:blip r:embed="rId2" cstate="print"/>
          <a:srcRect/>
          <a:stretch>
            <a:fillRect/>
          </a:stretch>
        </p:blipFill>
        <p:spPr bwMode="auto">
          <a:xfrm>
            <a:off x="2711451" y="2492375"/>
            <a:ext cx="2879725" cy="1835150"/>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6167439" y="2133600"/>
            <a:ext cx="2009775" cy="2381250"/>
          </a:xfrm>
          <a:prstGeom prst="rect">
            <a:avLst/>
          </a:prstGeom>
          <a:noFill/>
          <a:ln w="9525">
            <a:noFill/>
            <a:miter lim="800000"/>
            <a:headEnd/>
            <a:tailEnd/>
          </a:ln>
        </p:spPr>
      </p:pic>
    </p:spTree>
    <p:extLst>
      <p:ext uri="{BB962C8B-B14F-4D97-AF65-F5344CB8AC3E}">
        <p14:creationId xmlns:p14="http://schemas.microsoft.com/office/powerpoint/2010/main" val="683422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p:cNvPicPr>
            <a:picLocks noChangeAspect="1" noChangeArrowheads="1"/>
          </p:cNvPicPr>
          <p:nvPr/>
        </p:nvPicPr>
        <p:blipFill>
          <a:blip r:embed="rId2" cstate="print"/>
          <a:srcRect/>
          <a:stretch>
            <a:fillRect/>
          </a:stretch>
        </p:blipFill>
        <p:spPr bwMode="auto">
          <a:xfrm>
            <a:off x="2286000" y="419100"/>
            <a:ext cx="7620000" cy="6019800"/>
          </a:xfrm>
          <a:prstGeom prst="rect">
            <a:avLst/>
          </a:prstGeom>
          <a:noFill/>
          <a:ln w="9525">
            <a:noFill/>
            <a:miter lim="800000"/>
            <a:headEnd/>
            <a:tailEnd/>
          </a:ln>
        </p:spPr>
      </p:pic>
    </p:spTree>
    <p:extLst>
      <p:ext uri="{BB962C8B-B14F-4D97-AF65-F5344CB8AC3E}">
        <p14:creationId xmlns:p14="http://schemas.microsoft.com/office/powerpoint/2010/main" val="4130041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9"/>
            <a:ext cx="8229600" cy="561975"/>
          </a:xfrm>
        </p:spPr>
        <p:txBody>
          <a:bodyPr/>
          <a:lstStyle/>
          <a:p>
            <a:pPr eaLnBrk="1" hangingPunct="1"/>
            <a:r>
              <a:rPr lang="en-US" sz="2800"/>
              <a:t>Triple X Syndrome</a:t>
            </a:r>
          </a:p>
        </p:txBody>
      </p:sp>
      <p:sp>
        <p:nvSpPr>
          <p:cNvPr id="16387" name="Rectangle 3"/>
          <p:cNvSpPr>
            <a:spLocks noGrp="1" noChangeArrowheads="1"/>
          </p:cNvSpPr>
          <p:nvPr>
            <p:ph type="body" idx="1"/>
          </p:nvPr>
        </p:nvSpPr>
        <p:spPr>
          <a:xfrm>
            <a:off x="1992313" y="908050"/>
            <a:ext cx="8229600" cy="5761038"/>
          </a:xfrm>
        </p:spPr>
        <p:txBody>
          <a:bodyPr/>
          <a:lstStyle/>
          <a:p>
            <a:pPr eaLnBrk="1" hangingPunct="1"/>
            <a:r>
              <a:rPr lang="en-US" sz="1800"/>
              <a:t>a form of chromosomal variation characterized by the presence of an extra X chromosome in each cell of a human female. </a:t>
            </a:r>
          </a:p>
          <a:p>
            <a:pPr eaLnBrk="1" hangingPunct="1"/>
            <a:r>
              <a:rPr lang="en-US" sz="1800"/>
              <a:t>1 in 1000 births</a:t>
            </a:r>
          </a:p>
          <a:p>
            <a:pPr eaLnBrk="1" hangingPunct="1"/>
            <a:r>
              <a:rPr lang="en-US" sz="2000"/>
              <a:t>only one X chromosome is active at any time in a female cell. Thus, triple X syndrome most often causes no unusual physical features or medical problems. </a:t>
            </a:r>
          </a:p>
          <a:p>
            <a:pPr eaLnBrk="1" hangingPunct="1"/>
            <a:r>
              <a:rPr lang="en-US" sz="2000"/>
              <a:t>Females with the condition may have menstrual irregularities, and, have an increased risk of learning disabilities, delayed speech, deficient language skills, and delayed development of motor skills. </a:t>
            </a:r>
          </a:p>
        </p:txBody>
      </p:sp>
    </p:spTree>
    <p:extLst>
      <p:ext uri="{BB962C8B-B14F-4D97-AF65-F5344CB8AC3E}">
        <p14:creationId xmlns:p14="http://schemas.microsoft.com/office/powerpoint/2010/main" val="336479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1</a:t>
            </a:r>
          </a:p>
        </p:txBody>
      </p:sp>
      <p:sp>
        <p:nvSpPr>
          <p:cNvPr id="23573" name="Rectangle 21"/>
          <p:cNvSpPr>
            <a:spLocks noChangeArrowheads="1"/>
          </p:cNvSpPr>
          <p:nvPr/>
        </p:nvSpPr>
        <p:spPr bwMode="auto">
          <a:xfrm>
            <a:off x="1600200" y="1622426"/>
            <a:ext cx="7537450" cy="830997"/>
          </a:xfrm>
          <a:prstGeom prst="rect">
            <a:avLst/>
          </a:prstGeom>
          <a:noFill/>
          <a:ln w="9525">
            <a:noFill/>
            <a:miter lim="800000"/>
            <a:headEnd/>
            <a:tailEnd/>
          </a:ln>
          <a:effectLst/>
        </p:spPr>
        <p:txBody>
          <a:bodyPr>
            <a:spAutoFit/>
          </a:bodyPr>
          <a:lstStyle/>
          <a:p>
            <a:pPr marL="609600" indent="-609600"/>
            <a:r>
              <a:rPr lang="en-US" altLang="en-US" dirty="0">
                <a:latin typeface="Times" charset="0"/>
                <a:cs typeface="Times New Roman" pitchFamily="18" charset="0"/>
              </a:rPr>
              <a:t>	</a:t>
            </a:r>
            <a:r>
              <a:rPr lang="en-US" altLang="en-US" sz="2400" dirty="0">
                <a:latin typeface="Times" charset="0"/>
                <a:cs typeface="Times New Roman" pitchFamily="18" charset="0"/>
              </a:rPr>
              <a:t>The passing on of characteristics from parents to offspring is </a:t>
            </a:r>
            <a:r>
              <a:rPr lang="en-US" altLang="en-US" dirty="0">
                <a:latin typeface="Times" charset="0"/>
                <a:cs typeface="Times New Roman" pitchFamily="18" charset="0"/>
              </a:rPr>
              <a:t>__________.</a:t>
            </a:r>
            <a:r>
              <a:rPr lang="en-US" altLang="en-US" dirty="0">
                <a:latin typeface="Times" charset="0"/>
              </a:rPr>
              <a:t> </a:t>
            </a:r>
          </a:p>
        </p:txBody>
      </p:sp>
      <p:sp>
        <p:nvSpPr>
          <p:cNvPr id="23635" name="Text Box 83"/>
          <p:cNvSpPr txBox="1">
            <a:spLocks noChangeArrowheads="1"/>
          </p:cNvSpPr>
          <p:nvPr/>
        </p:nvSpPr>
        <p:spPr bwMode="auto">
          <a:xfrm>
            <a:off x="2209801" y="5137150"/>
            <a:ext cx="206979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allelic frequency</a:t>
            </a:r>
            <a:endParaRPr lang="en-US" altLang="en-US">
              <a:latin typeface="Times" charset="0"/>
            </a:endParaRPr>
          </a:p>
        </p:txBody>
      </p:sp>
      <p:sp>
        <p:nvSpPr>
          <p:cNvPr id="23636" name="Text Box 84"/>
          <p:cNvSpPr txBox="1">
            <a:spLocks noChangeArrowheads="1"/>
          </p:cNvSpPr>
          <p:nvPr/>
        </p:nvSpPr>
        <p:spPr bwMode="auto">
          <a:xfrm>
            <a:off x="2209800" y="4364038"/>
            <a:ext cx="156966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pollination</a:t>
            </a:r>
            <a:r>
              <a:rPr lang="en-US" altLang="en-US">
                <a:latin typeface="Times" charset="0"/>
              </a:rPr>
              <a:t> </a:t>
            </a:r>
          </a:p>
        </p:txBody>
      </p:sp>
      <p:sp>
        <p:nvSpPr>
          <p:cNvPr id="23637" name="Text Box 85"/>
          <p:cNvSpPr txBox="1">
            <a:spLocks noChangeArrowheads="1"/>
          </p:cNvSpPr>
          <p:nvPr/>
        </p:nvSpPr>
        <p:spPr bwMode="auto">
          <a:xfrm>
            <a:off x="2209800" y="3584575"/>
            <a:ext cx="13260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heredity</a:t>
            </a:r>
            <a:r>
              <a:rPr lang="en-US" altLang="en-US">
                <a:latin typeface="Times" charset="0"/>
              </a:rPr>
              <a:t> </a:t>
            </a:r>
          </a:p>
        </p:txBody>
      </p:sp>
      <p:sp>
        <p:nvSpPr>
          <p:cNvPr id="23638" name="Text Box 86"/>
          <p:cNvSpPr txBox="1">
            <a:spLocks noChangeArrowheads="1"/>
          </p:cNvSpPr>
          <p:nvPr/>
        </p:nvSpPr>
        <p:spPr bwMode="auto">
          <a:xfrm>
            <a:off x="2209800" y="2789238"/>
            <a:ext cx="128112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dirty="0">
                <a:latin typeface="Times" charset="0"/>
              </a:rPr>
              <a:t>A.  </a:t>
            </a:r>
            <a:r>
              <a:rPr lang="en-US" altLang="en-US" dirty="0">
                <a:latin typeface="Times" charset="0"/>
                <a:cs typeface="Times New Roman" pitchFamily="18" charset="0"/>
              </a:rPr>
              <a:t>genetics</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23654" name="Picture 10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23655" name="Picture 103"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23658" name="Picture 10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23659" name="Text Box 10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2179405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8"/>
                                        </p:tgtEl>
                                        <p:attrNameLst>
                                          <p:attrName>style.visibility</p:attrName>
                                        </p:attrNameLst>
                                      </p:cBhvr>
                                      <p:to>
                                        <p:strVal val="visible"/>
                                      </p:to>
                                    </p:set>
                                    <p:animEffect transition="in" filter="box(out)">
                                      <p:cBhvr>
                                        <p:cTn id="7" dur="500"/>
                                        <p:tgtEl>
                                          <p:spTgt spid="236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59"/>
                                        </p:tgtEl>
                                        <p:attrNameLst>
                                          <p:attrName>style.visibility</p:attrName>
                                        </p:attrNameLst>
                                      </p:cBhvr>
                                      <p:to>
                                        <p:strVal val="visible"/>
                                      </p:to>
                                    </p:set>
                                    <p:animEffect transition="in" filter="box(out)">
                                      <p:cBhvr>
                                        <p:cTn id="10" dur="500"/>
                                        <p:tgtEl>
                                          <p:spTgt spid="236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3645"/>
                                        </p:tgtEl>
                                        <p:attrNameLst>
                                          <p:attrName>style.visibility</p:attrName>
                                        </p:attrNameLst>
                                      </p:cBhvr>
                                      <p:to>
                                        <p:strVal val="visible"/>
                                      </p:to>
                                    </p:set>
                                    <p:animEffect transition="in" filter="box(out)">
                                      <p:cBhvr>
                                        <p:cTn id="1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1524000" y="0"/>
          <a:ext cx="8516620" cy="6400800"/>
        </p:xfrm>
        <a:graphic>
          <a:graphicData uri="http://schemas.openxmlformats.org/presentationml/2006/ole">
            <mc:AlternateContent xmlns:mc="http://schemas.openxmlformats.org/markup-compatibility/2006">
              <mc:Choice xmlns:v="urn:schemas-microsoft-com:vml" Requires="v">
                <p:oleObj spid="_x0000_s1079"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516620"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6559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10611" name="Rectangle 19"/>
          <p:cNvSpPr>
            <a:spLocks noChangeArrowheads="1"/>
          </p:cNvSpPr>
          <p:nvPr/>
        </p:nvSpPr>
        <p:spPr bwMode="auto">
          <a:xfrm>
            <a:off x="2343150" y="1066801"/>
            <a:ext cx="6953250" cy="830997"/>
          </a:xfrm>
          <a:prstGeom prst="rect">
            <a:avLst/>
          </a:prstGeom>
          <a:noFill/>
          <a:ln w="9525">
            <a:noFill/>
            <a:miter lim="800000"/>
            <a:headEnd/>
            <a:tailEnd/>
          </a:ln>
          <a:effectLst/>
        </p:spPr>
        <p:txBody>
          <a:bodyPr>
            <a:spAutoFit/>
          </a:bodyPr>
          <a:lstStyle/>
          <a:p>
            <a:pPr>
              <a:buFontTx/>
              <a:buNone/>
            </a:pPr>
            <a:r>
              <a:rPr lang="en-US" altLang="en-US" sz="2400" dirty="0">
                <a:solidFill>
                  <a:schemeClr val="tx2"/>
                </a:solidFill>
                <a:latin typeface="Times" charset="0"/>
                <a:cs typeface="Times New Roman" pitchFamily="18" charset="0"/>
              </a:rPr>
              <a:t>The answer is B.</a:t>
            </a:r>
            <a:r>
              <a:rPr lang="en-US" altLang="en-US" sz="2400" dirty="0">
                <a:latin typeface="Times" charset="0"/>
                <a:cs typeface="Times New Roman" pitchFamily="18" charset="0"/>
              </a:rPr>
              <a:t> Genetics is the branch of biology that studies heredity.</a:t>
            </a:r>
          </a:p>
        </p:txBody>
      </p:sp>
      <p:pic>
        <p:nvPicPr>
          <p:cNvPr id="110665" name="Picture 73"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10666" name="Picture 7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10667" name="Picture 7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10668" name="Picture 7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10669" name="Picture 7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10670" name="Picture 7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10675" name="Picture 83"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10677" name="Picture 8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10680" name="Picture 8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10681" name="Text Box 8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640776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0680"/>
                                        </p:tgtEl>
                                        <p:attrNameLst>
                                          <p:attrName>style.visibility</p:attrName>
                                        </p:attrNameLst>
                                      </p:cBhvr>
                                      <p:to>
                                        <p:strVal val="visible"/>
                                      </p:to>
                                    </p:set>
                                    <p:animEffect transition="in" filter="box(out)">
                                      <p:cBhvr>
                                        <p:cTn id="7" dur="500"/>
                                        <p:tgtEl>
                                          <p:spTgt spid="11068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0681"/>
                                        </p:tgtEl>
                                        <p:attrNameLst>
                                          <p:attrName>style.visibility</p:attrName>
                                        </p:attrNameLst>
                                      </p:cBhvr>
                                      <p:to>
                                        <p:strVal val="visible"/>
                                      </p:to>
                                    </p:set>
                                    <p:animEffect transition="in" filter="box(out)">
                                      <p:cBhvr>
                                        <p:cTn id="10" dur="500"/>
                                        <p:tgtEl>
                                          <p:spTgt spid="11068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0670"/>
                                        </p:tgtEl>
                                        <p:attrNameLst>
                                          <p:attrName>style.visibility</p:attrName>
                                        </p:attrNameLst>
                                      </p:cBhvr>
                                      <p:to>
                                        <p:strVal val="visible"/>
                                      </p:to>
                                    </p:set>
                                    <p:animEffect transition="in" filter="box(out)">
                                      <p:cBhvr>
                                        <p:cTn id="14" dur="500"/>
                                        <p:tgtEl>
                                          <p:spTgt spid="110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8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8643"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2</a:t>
            </a:r>
          </a:p>
        </p:txBody>
      </p:sp>
      <p:sp>
        <p:nvSpPr>
          <p:cNvPr id="1008644"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What are traits?</a:t>
            </a:r>
            <a:endParaRPr lang="en-US" altLang="en-US" sz="2400" dirty="0">
              <a:latin typeface="Times" charset="0"/>
            </a:endParaRPr>
          </a:p>
        </p:txBody>
      </p:sp>
      <p:pic>
        <p:nvPicPr>
          <p:cNvPr id="1008649"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8650"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8651"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8652"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8653"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8654"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8656"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sp>
        <p:nvSpPr>
          <p:cNvPr id="1008657" name="Rectangle 17"/>
          <p:cNvSpPr>
            <a:spLocks noChangeArrowheads="1"/>
          </p:cNvSpPr>
          <p:nvPr/>
        </p:nvSpPr>
        <p:spPr bwMode="auto">
          <a:xfrm>
            <a:off x="2133600" y="3230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Answer</a:t>
            </a:r>
          </a:p>
        </p:txBody>
      </p:sp>
      <p:sp>
        <p:nvSpPr>
          <p:cNvPr id="1008658" name="Rectangle 18"/>
          <p:cNvSpPr>
            <a:spLocks noChangeArrowheads="1"/>
          </p:cNvSpPr>
          <p:nvPr/>
        </p:nvSpPr>
        <p:spPr bwMode="auto">
          <a:xfrm>
            <a:off x="2219325" y="3962401"/>
            <a:ext cx="8020050" cy="646331"/>
          </a:xfrm>
          <a:prstGeom prst="rect">
            <a:avLst/>
          </a:prstGeom>
          <a:noFill/>
          <a:ln w="9525">
            <a:noFill/>
            <a:miter lim="800000"/>
            <a:headEnd/>
            <a:tailEnd/>
          </a:ln>
          <a:effectLst/>
        </p:spPr>
        <p:txBody>
          <a:bodyPr>
            <a:spAutoFit/>
          </a:bodyPr>
          <a:lstStyle/>
          <a:p>
            <a:pPr>
              <a:buFontTx/>
              <a:buNone/>
            </a:pPr>
            <a:r>
              <a:rPr lang="en-US" altLang="en-US">
                <a:latin typeface="Times" charset="0"/>
                <a:cs typeface="Times New Roman" pitchFamily="18" charset="0"/>
              </a:rPr>
              <a:t>Traits are characteristics that are inherited. Height, hair color and eye color are examples of traits in humans. </a:t>
            </a:r>
          </a:p>
        </p:txBody>
      </p:sp>
      <p:pic>
        <p:nvPicPr>
          <p:cNvPr id="1008659" name="Picture 19"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8662" name="Picture 22"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8663"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4</a:t>
            </a:r>
          </a:p>
        </p:txBody>
      </p:sp>
    </p:spTree>
    <p:extLst>
      <p:ext uri="{BB962C8B-B14F-4D97-AF65-F5344CB8AC3E}">
        <p14:creationId xmlns:p14="http://schemas.microsoft.com/office/powerpoint/2010/main" val="1628285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8662"/>
                                        </p:tgtEl>
                                        <p:attrNameLst>
                                          <p:attrName>style.visibility</p:attrName>
                                        </p:attrNameLst>
                                      </p:cBhvr>
                                      <p:to>
                                        <p:strVal val="visible"/>
                                      </p:to>
                                    </p:set>
                                    <p:animEffect transition="in" filter="box(out)">
                                      <p:cBhvr>
                                        <p:cTn id="7" dur="500"/>
                                        <p:tgtEl>
                                          <p:spTgt spid="10086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8663"/>
                                        </p:tgtEl>
                                        <p:attrNameLst>
                                          <p:attrName>style.visibility</p:attrName>
                                        </p:attrNameLst>
                                      </p:cBhvr>
                                      <p:to>
                                        <p:strVal val="visible"/>
                                      </p:to>
                                    </p:set>
                                    <p:animEffect transition="in" filter="box(out)">
                                      <p:cBhvr>
                                        <p:cTn id="10" dur="500"/>
                                        <p:tgtEl>
                                          <p:spTgt spid="1008663"/>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8644"/>
                                        </p:tgtEl>
                                        <p:attrNameLst>
                                          <p:attrName>style.visibility</p:attrName>
                                        </p:attrNameLst>
                                      </p:cBhvr>
                                      <p:to>
                                        <p:strVal val="visible"/>
                                      </p:to>
                                    </p:set>
                                    <p:animEffect transition="in" filter="box(out)">
                                      <p:cBhvr>
                                        <p:cTn id="14" dur="500"/>
                                        <p:tgtEl>
                                          <p:spTgt spid="100864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box(out)">
                                      <p:cBhvr>
                                        <p:cTn id="19" dur="500"/>
                                        <p:tgtEl>
                                          <p:spTgt spid="100865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08658"/>
                                        </p:tgtEl>
                                        <p:attrNameLst>
                                          <p:attrName>style.visibility</p:attrName>
                                        </p:attrNameLst>
                                      </p:cBhvr>
                                      <p:to>
                                        <p:strVal val="visible"/>
                                      </p:to>
                                    </p:set>
                                    <p:animEffect transition="in" filter="box(out)">
                                      <p:cBhvr>
                                        <p:cTn id="24" dur="500"/>
                                        <p:tgtEl>
                                          <p:spTgt spid="1008658"/>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008650"/>
                                        </p:tgtEl>
                                        <p:attrNameLst>
                                          <p:attrName>style.visibility</p:attrName>
                                        </p:attrNameLst>
                                      </p:cBhvr>
                                      <p:to>
                                        <p:strVal val="visible"/>
                                      </p:to>
                                    </p:set>
                                    <p:animEffect transition="in" filter="box(out)">
                                      <p:cBhvr>
                                        <p:cTn id="28" dur="500"/>
                                        <p:tgtEl>
                                          <p:spTgt spid="100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4" grpId="0" autoUpdateAnimBg="0"/>
      <p:bldP spid="1008657" grpId="0" autoUpdateAnimBg="0"/>
      <p:bldP spid="1008658" grpId="0" autoUpdateAnimBg="0"/>
      <p:bldP spid="10086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9667"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009668"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Gametes are __________.</a:t>
            </a:r>
            <a:r>
              <a:rPr lang="en-US" altLang="en-US" sz="2400" dirty="0">
                <a:latin typeface="Times" charset="0"/>
              </a:rPr>
              <a:t> </a:t>
            </a:r>
          </a:p>
        </p:txBody>
      </p:sp>
      <p:sp>
        <p:nvSpPr>
          <p:cNvPr id="1009669" name="Text Box 5"/>
          <p:cNvSpPr txBox="1">
            <a:spLocks noChangeArrowheads="1"/>
          </p:cNvSpPr>
          <p:nvPr/>
        </p:nvSpPr>
        <p:spPr bwMode="auto">
          <a:xfrm>
            <a:off x="2209800" y="4832350"/>
            <a:ext cx="5943600" cy="369332"/>
          </a:xfrm>
          <a:prstGeom prst="rect">
            <a:avLst/>
          </a:prstGeom>
          <a:noFill/>
          <a:ln w="9525" algn="ctr">
            <a:noFill/>
            <a:miter lim="800000"/>
            <a:headEnd/>
            <a:tailEnd/>
          </a:ln>
          <a:effectLst/>
        </p:spPr>
        <p:txBody>
          <a:bodyPr>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fertilized cells that develop into 	    adult organisms</a:t>
            </a:r>
            <a:r>
              <a:rPr lang="en-US" altLang="en-US">
                <a:latin typeface="Times" charset="0"/>
              </a:rPr>
              <a:t> </a:t>
            </a:r>
          </a:p>
        </p:txBody>
      </p:sp>
      <p:sp>
        <p:nvSpPr>
          <p:cNvPr id="1009670" name="Text Box 6"/>
          <p:cNvSpPr txBox="1">
            <a:spLocks noChangeArrowheads="1"/>
          </p:cNvSpPr>
          <p:nvPr/>
        </p:nvSpPr>
        <p:spPr bwMode="auto">
          <a:xfrm>
            <a:off x="2209800" y="4059238"/>
            <a:ext cx="3409908"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both male and female sex cells</a:t>
            </a:r>
            <a:r>
              <a:rPr lang="en-US" altLang="en-US">
                <a:latin typeface="Times" charset="0"/>
              </a:rPr>
              <a:t> </a:t>
            </a:r>
          </a:p>
        </p:txBody>
      </p:sp>
      <p:sp>
        <p:nvSpPr>
          <p:cNvPr id="1009671" name="Text Box 7"/>
          <p:cNvSpPr txBox="1">
            <a:spLocks noChangeArrowheads="1"/>
          </p:cNvSpPr>
          <p:nvPr/>
        </p:nvSpPr>
        <p:spPr bwMode="auto">
          <a:xfrm>
            <a:off x="2209801" y="3279775"/>
            <a:ext cx="2044149"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female sex cells</a:t>
            </a:r>
            <a:r>
              <a:rPr lang="en-US" altLang="en-US">
                <a:latin typeface="Times" charset="0"/>
              </a:rPr>
              <a:t> </a:t>
            </a:r>
          </a:p>
        </p:txBody>
      </p:sp>
      <p:sp>
        <p:nvSpPr>
          <p:cNvPr id="1009672" name="Text Box 8"/>
          <p:cNvSpPr txBox="1">
            <a:spLocks noChangeArrowheads="1"/>
          </p:cNvSpPr>
          <p:nvPr/>
        </p:nvSpPr>
        <p:spPr bwMode="auto">
          <a:xfrm>
            <a:off x="2209801" y="2484438"/>
            <a:ext cx="187743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A.  </a:t>
            </a:r>
            <a:r>
              <a:rPr lang="en-US" altLang="en-US">
                <a:latin typeface="Times" charset="0"/>
                <a:cs typeface="Times New Roman" pitchFamily="18" charset="0"/>
              </a:rPr>
              <a:t>male sex cells</a:t>
            </a:r>
            <a:r>
              <a:rPr lang="en-US" altLang="en-US">
                <a:latin typeface="Times" charset="0"/>
              </a:rPr>
              <a:t> </a:t>
            </a:r>
          </a:p>
        </p:txBody>
      </p:sp>
      <p:pic>
        <p:nvPicPr>
          <p:cNvPr id="1009673"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9674"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9675"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9676"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9677"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9678"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9680"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09681"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968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9685"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3702894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9684"/>
                                        </p:tgtEl>
                                        <p:attrNameLst>
                                          <p:attrName>style.visibility</p:attrName>
                                        </p:attrNameLst>
                                      </p:cBhvr>
                                      <p:to>
                                        <p:strVal val="visible"/>
                                      </p:to>
                                    </p:set>
                                    <p:animEffect transition="in" filter="box(out)">
                                      <p:cBhvr>
                                        <p:cTn id="7" dur="500"/>
                                        <p:tgtEl>
                                          <p:spTgt spid="100968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9685"/>
                                        </p:tgtEl>
                                        <p:attrNameLst>
                                          <p:attrName>style.visibility</p:attrName>
                                        </p:attrNameLst>
                                      </p:cBhvr>
                                      <p:to>
                                        <p:strVal val="visible"/>
                                      </p:to>
                                    </p:set>
                                    <p:animEffect transition="in" filter="box(out)">
                                      <p:cBhvr>
                                        <p:cTn id="10" dur="500"/>
                                        <p:tgtEl>
                                          <p:spTgt spid="1009685"/>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9668"/>
                                        </p:tgtEl>
                                        <p:attrNameLst>
                                          <p:attrName>style.visibility</p:attrName>
                                        </p:attrNameLst>
                                      </p:cBhvr>
                                      <p:to>
                                        <p:strVal val="visible"/>
                                      </p:to>
                                    </p:set>
                                    <p:animEffect transition="in" filter="box(out)">
                                      <p:cBhvr>
                                        <p:cTn id="14" dur="500"/>
                                        <p:tgtEl>
                                          <p:spTgt spid="100966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9672"/>
                                        </p:tgtEl>
                                        <p:attrNameLst>
                                          <p:attrName>style.visibility</p:attrName>
                                        </p:attrNameLst>
                                      </p:cBhvr>
                                      <p:to>
                                        <p:strVal val="visible"/>
                                      </p:to>
                                    </p:set>
                                    <p:animEffect transition="in" filter="box(out)">
                                      <p:cBhvr>
                                        <p:cTn id="19" dur="500"/>
                                        <p:tgtEl>
                                          <p:spTgt spid="1009672"/>
                                        </p:tgtEl>
                                      </p:cBhvr>
                                    </p:animEffect>
                                  </p:childTnLst>
                                </p:cTn>
                              </p:par>
                            </p:childTnLst>
                          </p:cTn>
                        </p:par>
                        <p:par>
                          <p:cTn id="20" fill="hold">
                            <p:stCondLst>
                              <p:cond delay="500"/>
                            </p:stCondLst>
                            <p:childTnLst>
                              <p:par>
                                <p:cTn id="21" presetID="4" presetClass="entr" presetSubtype="32" fill="hold" grpId="0" nodeType="afterEffect">
                                  <p:stCondLst>
                                    <p:cond delay="0"/>
                                  </p:stCondLst>
                                  <p:childTnLst>
                                    <p:set>
                                      <p:cBhvr>
                                        <p:cTn id="22" dur="1" fill="hold">
                                          <p:stCondLst>
                                            <p:cond delay="0"/>
                                          </p:stCondLst>
                                        </p:cTn>
                                        <p:tgtEl>
                                          <p:spTgt spid="1009671"/>
                                        </p:tgtEl>
                                        <p:attrNameLst>
                                          <p:attrName>style.visibility</p:attrName>
                                        </p:attrNameLst>
                                      </p:cBhvr>
                                      <p:to>
                                        <p:strVal val="visible"/>
                                      </p:to>
                                    </p:set>
                                    <p:animEffect transition="in" filter="box(out)">
                                      <p:cBhvr>
                                        <p:cTn id="23" dur="500"/>
                                        <p:tgtEl>
                                          <p:spTgt spid="1009671"/>
                                        </p:tgtEl>
                                      </p:cBhvr>
                                    </p:animEffect>
                                  </p:childTnLst>
                                </p:cTn>
                              </p:par>
                            </p:childTnLst>
                          </p:cTn>
                        </p:par>
                        <p:par>
                          <p:cTn id="24" fill="hold">
                            <p:stCondLst>
                              <p:cond delay="1000"/>
                            </p:stCondLst>
                            <p:childTnLst>
                              <p:par>
                                <p:cTn id="25" presetID="4" presetClass="entr" presetSubtype="32" fill="hold" grpId="0" nodeType="afterEffect">
                                  <p:stCondLst>
                                    <p:cond delay="0"/>
                                  </p:stCondLst>
                                  <p:childTnLst>
                                    <p:set>
                                      <p:cBhvr>
                                        <p:cTn id="26" dur="1" fill="hold">
                                          <p:stCondLst>
                                            <p:cond delay="0"/>
                                          </p:stCondLst>
                                        </p:cTn>
                                        <p:tgtEl>
                                          <p:spTgt spid="1009670"/>
                                        </p:tgtEl>
                                        <p:attrNameLst>
                                          <p:attrName>style.visibility</p:attrName>
                                        </p:attrNameLst>
                                      </p:cBhvr>
                                      <p:to>
                                        <p:strVal val="visible"/>
                                      </p:to>
                                    </p:set>
                                    <p:animEffect transition="in" filter="box(out)">
                                      <p:cBhvr>
                                        <p:cTn id="27" dur="500"/>
                                        <p:tgtEl>
                                          <p:spTgt spid="1009670"/>
                                        </p:tgtEl>
                                      </p:cBhvr>
                                    </p:animEffect>
                                  </p:childTnLst>
                                </p:cTn>
                              </p:par>
                            </p:childTnLst>
                          </p:cTn>
                        </p:par>
                        <p:par>
                          <p:cTn id="28" fill="hold">
                            <p:stCondLst>
                              <p:cond delay="1500"/>
                            </p:stCondLst>
                            <p:childTnLst>
                              <p:par>
                                <p:cTn id="29" presetID="4" presetClass="entr" presetSubtype="32" fill="hold" grpId="0" nodeType="afterEffect">
                                  <p:stCondLst>
                                    <p:cond delay="0"/>
                                  </p:stCondLst>
                                  <p:childTnLst>
                                    <p:set>
                                      <p:cBhvr>
                                        <p:cTn id="30" dur="1" fill="hold">
                                          <p:stCondLst>
                                            <p:cond delay="0"/>
                                          </p:stCondLst>
                                        </p:cTn>
                                        <p:tgtEl>
                                          <p:spTgt spid="1009669"/>
                                        </p:tgtEl>
                                        <p:attrNameLst>
                                          <p:attrName>style.visibility</p:attrName>
                                        </p:attrNameLst>
                                      </p:cBhvr>
                                      <p:to>
                                        <p:strVal val="visible"/>
                                      </p:to>
                                    </p:set>
                                    <p:animEffect transition="in" filter="box(out)">
                                      <p:cBhvr>
                                        <p:cTn id="31" dur="500"/>
                                        <p:tgtEl>
                                          <p:spTgt spid="1009669"/>
                                        </p:tgtEl>
                                      </p:cBhvr>
                                    </p:animEffect>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009674"/>
                                        </p:tgtEl>
                                        <p:attrNameLst>
                                          <p:attrName>style.visibility</p:attrName>
                                        </p:attrNameLst>
                                      </p:cBhvr>
                                      <p:to>
                                        <p:strVal val="visible"/>
                                      </p:to>
                                    </p:set>
                                    <p:animEffect transition="in" filter="box(out)">
                                      <p:cBhvr>
                                        <p:cTn id="35" dur="500"/>
                                        <p:tgtEl>
                                          <p:spTgt spid="100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8" grpId="0" autoUpdateAnimBg="0"/>
      <p:bldP spid="1009669" grpId="0" autoUpdateAnimBg="0"/>
      <p:bldP spid="1009670" grpId="0" autoUpdateAnimBg="0"/>
      <p:bldP spid="1009671" grpId="0" autoUpdateAnimBg="0"/>
      <p:bldP spid="1009672" grpId="0" autoUpdateAnimBg="0"/>
      <p:bldP spid="100968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014787" name="Rectangle 3"/>
          <p:cNvSpPr>
            <a:spLocks noChangeArrowheads="1"/>
          </p:cNvSpPr>
          <p:nvPr/>
        </p:nvSpPr>
        <p:spPr bwMode="auto">
          <a:xfrm>
            <a:off x="2114550" y="1219201"/>
            <a:ext cx="8020050" cy="646331"/>
          </a:xfrm>
          <a:prstGeom prst="rect">
            <a:avLst/>
          </a:prstGeom>
          <a:noFill/>
          <a:ln w="9525">
            <a:noFill/>
            <a:miter lim="800000"/>
            <a:headEnd/>
            <a:tailEnd/>
          </a:ln>
          <a:effectLst/>
        </p:spPr>
        <p:txBody>
          <a:bodyPr>
            <a:spAutoFit/>
          </a:bodyPr>
          <a:lstStyle/>
          <a:p>
            <a:pPr>
              <a:buFontTx/>
              <a:buNone/>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Organisms that reproduce sexually produce male and female sex cells, called gametes.</a:t>
            </a:r>
          </a:p>
        </p:txBody>
      </p:sp>
      <p:pic>
        <p:nvPicPr>
          <p:cNvPr id="1014789" name="Picture 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147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147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147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147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14794" name="Picture 10"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014796" name="Picture 1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14798" name="Picture 14"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14801"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14802" name="Text Box 1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7337933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14801"/>
                                        </p:tgtEl>
                                        <p:attrNameLst>
                                          <p:attrName>style.visibility</p:attrName>
                                        </p:attrNameLst>
                                      </p:cBhvr>
                                      <p:to>
                                        <p:strVal val="visible"/>
                                      </p:to>
                                    </p:set>
                                    <p:animEffect transition="in" filter="box(out)">
                                      <p:cBhvr>
                                        <p:cTn id="7" dur="500"/>
                                        <p:tgtEl>
                                          <p:spTgt spid="101480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14802"/>
                                        </p:tgtEl>
                                        <p:attrNameLst>
                                          <p:attrName>style.visibility</p:attrName>
                                        </p:attrNameLst>
                                      </p:cBhvr>
                                      <p:to>
                                        <p:strVal val="visible"/>
                                      </p:to>
                                    </p:set>
                                    <p:animEffect transition="in" filter="box(out)">
                                      <p:cBhvr>
                                        <p:cTn id="10" dur="500"/>
                                        <p:tgtEl>
                                          <p:spTgt spid="10148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014794"/>
                                        </p:tgtEl>
                                        <p:attrNameLst>
                                          <p:attrName>style.visibility</p:attrName>
                                        </p:attrNameLst>
                                      </p:cBhvr>
                                      <p:to>
                                        <p:strVal val="visible"/>
                                      </p:to>
                                    </p:set>
                                    <p:animEffect transition="in" filter="box(out)">
                                      <p:cBhvr>
                                        <p:cTn id="14" dur="500"/>
                                        <p:tgtEl>
                                          <p:spTgt spid="1014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45" name="Picture 45" descr="Fig"/>
          <p:cNvPicPr>
            <a:picLocks noChangeAspect="1" noChangeArrowheads="1"/>
          </p:cNvPicPr>
          <p:nvPr/>
        </p:nvPicPr>
        <p:blipFill>
          <a:blip r:embed="rId2" cstate="print"/>
          <a:srcRect/>
          <a:stretch>
            <a:fillRect/>
          </a:stretch>
        </p:blipFill>
        <p:spPr bwMode="auto">
          <a:xfrm>
            <a:off x="2057400" y="1676400"/>
            <a:ext cx="4876800" cy="4335462"/>
          </a:xfrm>
          <a:prstGeom prst="rect">
            <a:avLst/>
          </a:prstGeom>
          <a:noFill/>
        </p:spPr>
      </p:pic>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6003" name="Rectangle 3"/>
          <p:cNvSpPr>
            <a:spLocks noChangeArrowheads="1"/>
          </p:cNvSpPr>
          <p:nvPr/>
        </p:nvSpPr>
        <p:spPr bwMode="auto">
          <a:xfrm>
            <a:off x="6858000" y="1831975"/>
            <a:ext cx="3657600" cy="341632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Two organisms can look alike but have different underlying allele combinations. </a:t>
            </a:r>
          </a:p>
          <a:p>
            <a:pPr marL="342900" indent="-342900"/>
            <a:r>
              <a:rPr lang="en-US" altLang="en-US" sz="2400" dirty="0">
                <a:latin typeface="Times" charset="0"/>
              </a:rPr>
              <a:t>Tall – Phenotype</a:t>
            </a:r>
          </a:p>
          <a:p>
            <a:pPr marL="342900" indent="-342900"/>
            <a:r>
              <a:rPr lang="en-US" altLang="en-US" sz="2400" dirty="0">
                <a:latin typeface="Times" charset="0"/>
              </a:rPr>
              <a:t>TT, </a:t>
            </a:r>
            <a:r>
              <a:rPr lang="en-US" altLang="en-US" sz="2400" dirty="0" err="1">
                <a:latin typeface="Times" charset="0"/>
              </a:rPr>
              <a:t>Tt</a:t>
            </a:r>
            <a:r>
              <a:rPr lang="en-US" altLang="en-US" sz="2400" dirty="0">
                <a:latin typeface="Times" charset="0"/>
              </a:rPr>
              <a:t> – Genotype</a:t>
            </a:r>
          </a:p>
          <a:p>
            <a:pPr marL="342900" indent="-342900"/>
            <a:endParaRPr lang="en-US" altLang="en-US" sz="2400" dirty="0">
              <a:latin typeface="Times" charset="0"/>
            </a:endParaRPr>
          </a:p>
          <a:p>
            <a:pPr marL="342900" indent="-342900"/>
            <a:r>
              <a:rPr lang="en-US" altLang="en-US" sz="2400" dirty="0">
                <a:latin typeface="Times" charset="0"/>
              </a:rPr>
              <a:t>Short – Phenotype</a:t>
            </a:r>
          </a:p>
          <a:p>
            <a:pPr marL="342900" indent="-342900"/>
            <a:r>
              <a:rPr lang="en-US" altLang="en-US" sz="2400" dirty="0" err="1">
                <a:latin typeface="Times" charset="0"/>
              </a:rPr>
              <a:t>tt</a:t>
            </a:r>
            <a:r>
              <a:rPr lang="en-US" altLang="en-US" sz="2400" dirty="0">
                <a:latin typeface="Times" charset="0"/>
              </a:rPr>
              <a:t> - Genotype</a:t>
            </a:r>
          </a:p>
        </p:txBody>
      </p:sp>
      <p:sp>
        <p:nvSpPr>
          <p:cNvPr id="896004" name="Text Box 4"/>
          <p:cNvSpPr txBox="1">
            <a:spLocks noChangeArrowheads="1"/>
          </p:cNvSpPr>
          <p:nvPr/>
        </p:nvSpPr>
        <p:spPr bwMode="auto">
          <a:xfrm>
            <a:off x="3352800" y="457201"/>
            <a:ext cx="7315200" cy="95410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altLang="en-US" sz="2800" b="1" dirty="0">
                <a:solidFill>
                  <a:schemeClr val="tx2"/>
                </a:solidFill>
                <a:latin typeface="Times" charset="0"/>
              </a:rPr>
              <a:t>Phenotypes (How it looks) and Genotypes</a:t>
            </a:r>
          </a:p>
          <a:p>
            <a:pPr>
              <a:buFontTx/>
              <a:buNone/>
            </a:pPr>
            <a:r>
              <a:rPr lang="en-US" altLang="en-US" sz="2800" b="1" dirty="0">
                <a:solidFill>
                  <a:schemeClr val="tx2"/>
                </a:solidFill>
                <a:latin typeface="Times" charset="0"/>
              </a:rPr>
              <a:t> (Letters that represent the trait)</a:t>
            </a:r>
          </a:p>
        </p:txBody>
      </p:sp>
      <p:pic>
        <p:nvPicPr>
          <p:cNvPr id="896005"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96009" name="Picture 9" descr="help">
            <a:hlinkClick r:id="" action="ppaction://noaction"/>
          </p:cNvPr>
          <p:cNvPicPr>
            <a:picLocks noChangeAspect="1" noChangeArrowheads="1"/>
          </p:cNvPicPr>
          <p:nvPr/>
        </p:nvPicPr>
        <p:blipFill>
          <a:blip r:embed="rId4" cstate="print"/>
          <a:srcRect/>
          <a:stretch>
            <a:fillRect/>
          </a:stretch>
        </p:blipFill>
        <p:spPr bwMode="auto">
          <a:xfrm>
            <a:off x="1752600" y="6202364"/>
            <a:ext cx="560388" cy="560387"/>
          </a:xfrm>
          <a:prstGeom prst="rect">
            <a:avLst/>
          </a:prstGeom>
          <a:noFill/>
        </p:spPr>
      </p:pic>
      <p:pic>
        <p:nvPicPr>
          <p:cNvPr id="896011" name="Picture 11" descr="Sec"/>
          <p:cNvPicPr>
            <a:picLocks noChangeAspect="1" noChangeArrowheads="1"/>
          </p:cNvPicPr>
          <p:nvPr/>
        </p:nvPicPr>
        <p:blipFill>
          <a:blip r:embed="rId5" cstate="print"/>
          <a:srcRect/>
          <a:stretch>
            <a:fillRect/>
          </a:stretch>
        </p:blipFill>
        <p:spPr bwMode="auto">
          <a:xfrm>
            <a:off x="1524000" y="1"/>
            <a:ext cx="1828800" cy="811213"/>
          </a:xfrm>
          <a:prstGeom prst="rect">
            <a:avLst/>
          </a:prstGeom>
          <a:noFill/>
        </p:spPr>
      </p:pic>
      <p:pic>
        <p:nvPicPr>
          <p:cNvPr id="896012" name="Picture 12" descr="Sec"/>
          <p:cNvPicPr>
            <a:picLocks noChangeAspect="1" noChangeArrowheads="1"/>
          </p:cNvPicPr>
          <p:nvPr/>
        </p:nvPicPr>
        <p:blipFill>
          <a:blip r:embed="rId6" cstate="print"/>
          <a:srcRect/>
          <a:stretch>
            <a:fillRect/>
          </a:stretch>
        </p:blipFill>
        <p:spPr bwMode="auto">
          <a:xfrm>
            <a:off x="3746500" y="0"/>
            <a:ext cx="4699000" cy="482600"/>
          </a:xfrm>
          <a:prstGeom prst="rect">
            <a:avLst/>
          </a:prstGeom>
          <a:noFill/>
        </p:spPr>
      </p:pic>
      <p:sp>
        <p:nvSpPr>
          <p:cNvPr id="896019" name="Rectangle 19"/>
          <p:cNvSpPr>
            <a:spLocks noChangeArrowheads="1"/>
          </p:cNvSpPr>
          <p:nvPr/>
        </p:nvSpPr>
        <p:spPr bwMode="auto">
          <a:xfrm>
            <a:off x="2209800" y="1295401"/>
            <a:ext cx="27432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Law of segregation</a:t>
            </a:r>
          </a:p>
        </p:txBody>
      </p:sp>
      <p:sp>
        <p:nvSpPr>
          <p:cNvPr id="896020" name="Rectangle 20"/>
          <p:cNvSpPr>
            <a:spLocks noChangeArrowheads="1"/>
          </p:cNvSpPr>
          <p:nvPr/>
        </p:nvSpPr>
        <p:spPr bwMode="auto">
          <a:xfrm>
            <a:off x="5105400" y="1295401"/>
            <a:ext cx="19812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Tt</a:t>
            </a:r>
            <a:r>
              <a:rPr lang="en-US" altLang="en-US" sz="2400" dirty="0">
                <a:solidFill>
                  <a:srgbClr val="FF0000"/>
                </a:solidFill>
                <a:latin typeface="MS Shell Dlg" charset="0"/>
              </a:rPr>
              <a:t> </a:t>
            </a:r>
            <a:r>
              <a:rPr lang="en-US" altLang="en-US" sz="2400" b="1" dirty="0">
                <a:solidFill>
                  <a:srgbClr val="FF0000"/>
                </a:solidFill>
                <a:latin typeface="Symbol" pitchFamily="18" charset="2"/>
              </a:rPr>
              <a:t>´</a:t>
            </a:r>
            <a:r>
              <a:rPr lang="en-US" altLang="en-US" sz="2400" dirty="0">
                <a:solidFill>
                  <a:srgbClr val="FF0000"/>
                </a:solidFill>
                <a:latin typeface="MS Shell Dlg" charset="0"/>
              </a:rPr>
              <a:t> </a:t>
            </a:r>
            <a:r>
              <a:rPr lang="en-US" altLang="en-US" sz="2400" b="1" i="1" dirty="0" err="1">
                <a:solidFill>
                  <a:srgbClr val="FF0000"/>
                </a:solidFill>
                <a:latin typeface="Times" charset="0"/>
              </a:rPr>
              <a:t>Tt</a:t>
            </a:r>
            <a:r>
              <a:rPr lang="en-US" altLang="en-US" sz="2400" b="1" dirty="0">
                <a:solidFill>
                  <a:srgbClr val="FF0000"/>
                </a:solidFill>
                <a:latin typeface="Times" charset="0"/>
              </a:rPr>
              <a:t> cross</a:t>
            </a:r>
          </a:p>
        </p:txBody>
      </p:sp>
      <p:sp>
        <p:nvSpPr>
          <p:cNvPr id="896021" name="Rectangle 21"/>
          <p:cNvSpPr>
            <a:spLocks noChangeArrowheads="1"/>
          </p:cNvSpPr>
          <p:nvPr/>
        </p:nvSpPr>
        <p:spPr bwMode="auto">
          <a:xfrm>
            <a:off x="3505200" y="2703514"/>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F1</a:t>
            </a:r>
          </a:p>
        </p:txBody>
      </p:sp>
      <p:sp>
        <p:nvSpPr>
          <p:cNvPr id="896022" name="Rectangle 22"/>
          <p:cNvSpPr>
            <a:spLocks noChangeArrowheads="1"/>
          </p:cNvSpPr>
          <p:nvPr/>
        </p:nvSpPr>
        <p:spPr bwMode="auto">
          <a:xfrm>
            <a:off x="3937000" y="32416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3" name="Rectangle 23"/>
          <p:cNvSpPr>
            <a:spLocks noChangeArrowheads="1"/>
          </p:cNvSpPr>
          <p:nvPr/>
        </p:nvSpPr>
        <p:spPr bwMode="auto">
          <a:xfrm>
            <a:off x="5397500" y="32289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4" name="Rectangle 24"/>
          <p:cNvSpPr>
            <a:spLocks noChangeArrowheads="1"/>
          </p:cNvSpPr>
          <p:nvPr/>
        </p:nvSpPr>
        <p:spPr bwMode="auto">
          <a:xfrm>
            <a:off x="3594100"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5" name="Rectangle 25"/>
          <p:cNvSpPr>
            <a:spLocks noChangeArrowheads="1"/>
          </p:cNvSpPr>
          <p:nvPr/>
        </p:nvSpPr>
        <p:spPr bwMode="auto">
          <a:xfrm>
            <a:off x="25003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6" name="Rectangle 26"/>
          <p:cNvSpPr>
            <a:spLocks noChangeArrowheads="1"/>
          </p:cNvSpPr>
          <p:nvPr/>
        </p:nvSpPr>
        <p:spPr bwMode="auto">
          <a:xfrm>
            <a:off x="22717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8" name="Rectangle 28"/>
          <p:cNvSpPr>
            <a:spLocks noChangeArrowheads="1"/>
          </p:cNvSpPr>
          <p:nvPr/>
        </p:nvSpPr>
        <p:spPr bwMode="auto">
          <a:xfrm>
            <a:off x="4156075" y="3465514"/>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9" name="Rectangle 29"/>
          <p:cNvSpPr>
            <a:spLocks noChangeArrowheads="1"/>
          </p:cNvSpPr>
          <p:nvPr/>
        </p:nvSpPr>
        <p:spPr bwMode="auto">
          <a:xfrm>
            <a:off x="4419600" y="3429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0" name="Rectangle 30"/>
          <p:cNvSpPr>
            <a:spLocks noChangeArrowheads="1"/>
          </p:cNvSpPr>
          <p:nvPr/>
        </p:nvSpPr>
        <p:spPr bwMode="auto">
          <a:xfrm>
            <a:off x="56388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1" name="Rectangle 31"/>
          <p:cNvSpPr>
            <a:spLocks noChangeArrowheads="1"/>
          </p:cNvSpPr>
          <p:nvPr/>
        </p:nvSpPr>
        <p:spPr bwMode="auto">
          <a:xfrm>
            <a:off x="59182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2" name="Rectangle 32"/>
          <p:cNvSpPr>
            <a:spLocks noChangeArrowheads="1"/>
          </p:cNvSpPr>
          <p:nvPr/>
        </p:nvSpPr>
        <p:spPr bwMode="auto">
          <a:xfrm>
            <a:off x="3873500" y="548005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3" name="Rectangle 33"/>
          <p:cNvSpPr>
            <a:spLocks noChangeArrowheads="1"/>
          </p:cNvSpPr>
          <p:nvPr/>
        </p:nvSpPr>
        <p:spPr bwMode="auto">
          <a:xfrm>
            <a:off x="4899025" y="54800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5" name="Rectangle 35"/>
          <p:cNvSpPr>
            <a:spLocks noChangeArrowheads="1"/>
          </p:cNvSpPr>
          <p:nvPr/>
        </p:nvSpPr>
        <p:spPr bwMode="auto">
          <a:xfrm>
            <a:off x="6248400" y="5461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6" name="Rectangle 36"/>
          <p:cNvSpPr>
            <a:spLocks noChangeArrowheads="1"/>
          </p:cNvSpPr>
          <p:nvPr/>
        </p:nvSpPr>
        <p:spPr bwMode="auto">
          <a:xfrm>
            <a:off x="6489700" y="5468939"/>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7" name="Rectangle 37"/>
          <p:cNvSpPr>
            <a:spLocks noChangeArrowheads="1"/>
          </p:cNvSpPr>
          <p:nvPr/>
        </p:nvSpPr>
        <p:spPr bwMode="auto">
          <a:xfrm>
            <a:off x="5181600" y="54737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8" name="Rectangle 38"/>
          <p:cNvSpPr>
            <a:spLocks noChangeArrowheads="1"/>
          </p:cNvSpPr>
          <p:nvPr/>
        </p:nvSpPr>
        <p:spPr bwMode="auto">
          <a:xfrm>
            <a:off x="3733800" y="5943600"/>
            <a:ext cx="3048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3</a:t>
            </a:r>
          </a:p>
        </p:txBody>
      </p:sp>
      <p:sp>
        <p:nvSpPr>
          <p:cNvPr id="896039" name="Rectangle 39"/>
          <p:cNvSpPr>
            <a:spLocks noChangeArrowheads="1"/>
          </p:cNvSpPr>
          <p:nvPr/>
        </p:nvSpPr>
        <p:spPr bwMode="auto">
          <a:xfrm>
            <a:off x="35052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0" name="Rectangle 40"/>
          <p:cNvSpPr>
            <a:spLocks noChangeArrowheads="1"/>
          </p:cNvSpPr>
          <p:nvPr/>
        </p:nvSpPr>
        <p:spPr bwMode="auto">
          <a:xfrm>
            <a:off x="475297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1" name="Rectangle 41"/>
          <p:cNvSpPr>
            <a:spLocks noChangeArrowheads="1"/>
          </p:cNvSpPr>
          <p:nvPr/>
        </p:nvSpPr>
        <p:spPr bwMode="auto">
          <a:xfrm>
            <a:off x="59436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Short</a:t>
            </a:r>
          </a:p>
        </p:txBody>
      </p:sp>
      <p:sp>
        <p:nvSpPr>
          <p:cNvPr id="896042" name="Rectangle 42"/>
          <p:cNvSpPr>
            <a:spLocks noChangeArrowheads="1"/>
          </p:cNvSpPr>
          <p:nvPr/>
        </p:nvSpPr>
        <p:spPr bwMode="auto">
          <a:xfrm>
            <a:off x="6400800" y="5943600"/>
            <a:ext cx="4064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1</a:t>
            </a:r>
          </a:p>
        </p:txBody>
      </p:sp>
      <p:sp>
        <p:nvSpPr>
          <p:cNvPr id="896043" name="Rectangle 43"/>
          <p:cNvSpPr>
            <a:spLocks noChangeArrowheads="1"/>
          </p:cNvSpPr>
          <p:nvPr/>
        </p:nvSpPr>
        <p:spPr bwMode="auto">
          <a:xfrm>
            <a:off x="225742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4" name="Rectangle 44"/>
          <p:cNvSpPr>
            <a:spLocks noChangeArrowheads="1"/>
          </p:cNvSpPr>
          <p:nvPr/>
        </p:nvSpPr>
        <p:spPr bwMode="auto">
          <a:xfrm>
            <a:off x="1828800" y="4724401"/>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F2</a:t>
            </a:r>
          </a:p>
        </p:txBody>
      </p:sp>
      <p:pic>
        <p:nvPicPr>
          <p:cNvPr id="896046" name="Picture 46"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43674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box(out)">
                                      <p:cBhvr>
                                        <p:cTn id="11"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73828" name="Text Box 4"/>
          <p:cNvSpPr txBox="1">
            <a:spLocks noChangeArrowheads="1"/>
          </p:cNvSpPr>
          <p:nvPr/>
        </p:nvSpPr>
        <p:spPr bwMode="auto">
          <a:xfrm>
            <a:off x="2089150" y="1089026"/>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9738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38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3835"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73836"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973837" name="Rectangle 13"/>
          <p:cNvSpPr>
            <a:spLocks noChangeArrowheads="1"/>
          </p:cNvSpPr>
          <p:nvPr/>
        </p:nvSpPr>
        <p:spPr bwMode="auto">
          <a:xfrm>
            <a:off x="2362200" y="1752601"/>
            <a:ext cx="7315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way an organism looks and behaves is called its </a:t>
            </a:r>
            <a:r>
              <a:rPr lang="en-US" altLang="en-US" sz="2400" dirty="0">
                <a:solidFill>
                  <a:srgbClr val="FF0066"/>
                </a:solidFill>
                <a:latin typeface="Times" charset="0"/>
              </a:rPr>
              <a:t>phenotype</a:t>
            </a:r>
            <a:r>
              <a:rPr lang="en-US" altLang="en-US" sz="2400" dirty="0">
                <a:latin typeface="Times" charset="0"/>
              </a:rPr>
              <a:t>. Ex. Tall, Round, Brown Hair, wrinkled</a:t>
            </a:r>
          </a:p>
        </p:txBody>
      </p:sp>
      <p:sp>
        <p:nvSpPr>
          <p:cNvPr id="973838" name="Rectangle 14"/>
          <p:cNvSpPr>
            <a:spLocks noChangeArrowheads="1"/>
          </p:cNvSpPr>
          <p:nvPr/>
        </p:nvSpPr>
        <p:spPr bwMode="auto">
          <a:xfrm>
            <a:off x="1981200" y="2667001"/>
            <a:ext cx="7696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allele combination an organism contains is known as its </a:t>
            </a:r>
            <a:r>
              <a:rPr lang="en-US" altLang="en-US" sz="2400" dirty="0">
                <a:solidFill>
                  <a:srgbClr val="FF0066"/>
                </a:solidFill>
                <a:latin typeface="Times" charset="0"/>
              </a:rPr>
              <a:t>genotype</a:t>
            </a:r>
            <a:r>
              <a:rPr lang="en-US" altLang="en-US" sz="2400" dirty="0">
                <a:latin typeface="Times" charset="0"/>
              </a:rPr>
              <a:t>.   Ex. TT, </a:t>
            </a:r>
            <a:r>
              <a:rPr lang="en-US" altLang="en-US" sz="2400" dirty="0" err="1">
                <a:latin typeface="Times" charset="0"/>
              </a:rPr>
              <a:t>Rr</a:t>
            </a:r>
            <a:r>
              <a:rPr lang="en-US" altLang="en-US" sz="2400" dirty="0">
                <a:latin typeface="Times" charset="0"/>
              </a:rPr>
              <a:t>, Bb, </a:t>
            </a:r>
            <a:r>
              <a:rPr lang="en-US" altLang="en-US" sz="2400" dirty="0" err="1">
                <a:latin typeface="Times" charset="0"/>
              </a:rPr>
              <a:t>rr</a:t>
            </a:r>
            <a:endParaRPr lang="en-US" altLang="en-US" sz="2400" dirty="0">
              <a:latin typeface="Times" charset="0"/>
            </a:endParaRPr>
          </a:p>
        </p:txBody>
      </p:sp>
      <p:sp>
        <p:nvSpPr>
          <p:cNvPr id="973839" name="Rectangle 15"/>
          <p:cNvSpPr>
            <a:spLocks noChangeArrowheads="1"/>
          </p:cNvSpPr>
          <p:nvPr/>
        </p:nvSpPr>
        <p:spPr bwMode="auto">
          <a:xfrm>
            <a:off x="2057400" y="3505201"/>
            <a:ext cx="7010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organism’s genotype can’t always be known by its phenotype. </a:t>
            </a:r>
          </a:p>
        </p:txBody>
      </p:sp>
      <p:pic>
        <p:nvPicPr>
          <p:cNvPr id="973842" name="Picture 18" descr="audio image blue">
            <a:hlinkClick r:id="" action="ppaction://noaction">
              <a:snd r:embed="rId10" name="10-phenotype.WAV"/>
            </a:hlinkClick>
          </p:cNvPr>
          <p:cNvPicPr>
            <a:picLocks noChangeAspect="1" noChangeArrowheads="1"/>
          </p:cNvPicPr>
          <p:nvPr/>
        </p:nvPicPr>
        <p:blipFill>
          <a:blip r:embed="rId11" cstate="print"/>
          <a:srcRect/>
          <a:stretch>
            <a:fillRect/>
          </a:stretch>
        </p:blipFill>
        <p:spPr bwMode="auto">
          <a:xfrm>
            <a:off x="9753601" y="5105401"/>
            <a:ext cx="354013" cy="354013"/>
          </a:xfrm>
          <a:prstGeom prst="rect">
            <a:avLst/>
          </a:prstGeom>
          <a:noFill/>
        </p:spPr>
      </p:pic>
      <p:pic>
        <p:nvPicPr>
          <p:cNvPr id="973844" name="Picture 20"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5300786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3837"/>
                                        </p:tgtEl>
                                        <p:attrNameLst>
                                          <p:attrName>style.visibility</p:attrName>
                                        </p:attrNameLst>
                                      </p:cBhvr>
                                      <p:to>
                                        <p:strVal val="visible"/>
                                      </p:to>
                                    </p:set>
                                    <p:animEffect transition="in" filter="box(out)">
                                      <p:cBhvr>
                                        <p:cTn id="7" dur="500"/>
                                        <p:tgtEl>
                                          <p:spTgt spid="9738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73842"/>
                                        </p:tgtEl>
                                        <p:attrNameLst>
                                          <p:attrName>style.visibility</p:attrName>
                                        </p:attrNameLst>
                                      </p:cBhvr>
                                      <p:to>
                                        <p:strVal val="visible"/>
                                      </p:to>
                                    </p:set>
                                    <p:animEffect transition="in" filter="box(out)">
                                      <p:cBhvr>
                                        <p:cTn id="12" dur="500"/>
                                        <p:tgtEl>
                                          <p:spTgt spid="9738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3838"/>
                                        </p:tgtEl>
                                        <p:attrNameLst>
                                          <p:attrName>style.visibility</p:attrName>
                                        </p:attrNameLst>
                                      </p:cBhvr>
                                      <p:to>
                                        <p:strVal val="visible"/>
                                      </p:to>
                                    </p:set>
                                    <p:animEffect transition="in" filter="box(out)">
                                      <p:cBhvr>
                                        <p:cTn id="17" dur="500"/>
                                        <p:tgtEl>
                                          <p:spTgt spid="9738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3839"/>
                                        </p:tgtEl>
                                        <p:attrNameLst>
                                          <p:attrName>style.visibility</p:attrName>
                                        </p:attrNameLst>
                                      </p:cBhvr>
                                      <p:to>
                                        <p:strVal val="visible"/>
                                      </p:to>
                                    </p:set>
                                    <p:animEffect transition="in" filter="box(out)">
                                      <p:cBhvr>
                                        <p:cTn id="22" dur="500"/>
                                        <p:tgtEl>
                                          <p:spTgt spid="973839"/>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73829"/>
                                        </p:tgtEl>
                                        <p:attrNameLst>
                                          <p:attrName>style.visibility</p:attrName>
                                        </p:attrNameLst>
                                      </p:cBhvr>
                                      <p:to>
                                        <p:strVal val="visible"/>
                                      </p:to>
                                    </p:set>
                                    <p:animEffect transition="in" filter="box(out)">
                                      <p:cBhvr>
                                        <p:cTn id="26"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7" grpId="0" autoUpdateAnimBg="0"/>
      <p:bldP spid="973838" grpId="0" autoUpdateAnimBg="0"/>
      <p:bldP spid="97383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7" name="Picture 81" descr="Step1"/>
          <p:cNvPicPr>
            <a:picLocks noChangeAspect="1" noChangeArrowheads="1"/>
          </p:cNvPicPr>
          <p:nvPr/>
        </p:nvPicPr>
        <p:blipFill>
          <a:blip r:embed="rId2" cstate="print"/>
          <a:srcRect/>
          <a:stretch>
            <a:fillRect/>
          </a:stretch>
        </p:blipFill>
        <p:spPr bwMode="auto">
          <a:xfrm>
            <a:off x="1917700" y="1997076"/>
            <a:ext cx="8382000" cy="3311525"/>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1012825"/>
            <a:ext cx="4648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t> one piece of paper lengthwise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Chpt10"/>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199568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1981200" y="1817688"/>
            <a:ext cx="8305800" cy="3287712"/>
          </a:xfrm>
          <a:prstGeom prst="rect">
            <a:avLst/>
          </a:prstGeom>
          <a:noFill/>
        </p:spPr>
      </p:pic>
      <p:sp>
        <p:nvSpPr>
          <p:cNvPr id="701458" name="Text Box 18"/>
          <p:cNvSpPr txBox="1">
            <a:spLocks noChangeArrowheads="1"/>
          </p:cNvSpPr>
          <p:nvPr/>
        </p:nvSpPr>
        <p:spPr bwMode="auto">
          <a:xfrm>
            <a:off x="3962400" y="1036638"/>
            <a:ext cx="62484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the paper widthwise into fifths.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31215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1" name="Picture 51" descr="Step3"/>
          <p:cNvPicPr>
            <a:picLocks noChangeAspect="1" noChangeArrowheads="1"/>
          </p:cNvPicPr>
          <p:nvPr/>
        </p:nvPicPr>
        <p:blipFill>
          <a:blip r:embed="rId2" cstate="print"/>
          <a:srcRect/>
          <a:stretch>
            <a:fillRect/>
          </a:stretch>
        </p:blipFill>
        <p:spPr bwMode="auto">
          <a:xfrm>
            <a:off x="3200400" y="1924050"/>
            <a:ext cx="5181600" cy="3886200"/>
          </a:xfrm>
          <a:prstGeom prst="rect">
            <a:avLst/>
          </a:prstGeom>
          <a:noFill/>
        </p:spPr>
      </p:pic>
      <p:sp>
        <p:nvSpPr>
          <p:cNvPr id="757767" name="Text Box 7"/>
          <p:cNvSpPr txBox="1">
            <a:spLocks noChangeArrowheads="1"/>
          </p:cNvSpPr>
          <p:nvPr/>
        </p:nvSpPr>
        <p:spPr bwMode="auto">
          <a:xfrm>
            <a:off x="3733800" y="936625"/>
            <a:ext cx="6172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Unfold,</a:t>
            </a:r>
            <a:r>
              <a:rPr lang="en-US" b="1"/>
              <a:t> </a:t>
            </a:r>
            <a:r>
              <a:rPr lang="en-US"/>
              <a:t>lay the paper lengthwise, and draw lines along the folds.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460921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9" name="Picture 47" descr="Step4"/>
          <p:cNvPicPr>
            <a:picLocks noChangeAspect="1" noChangeArrowheads="1"/>
          </p:cNvPicPr>
          <p:nvPr/>
        </p:nvPicPr>
        <p:blipFill>
          <a:blip r:embed="rId2" cstate="print"/>
          <a:srcRect/>
          <a:stretch>
            <a:fillRect/>
          </a:stretch>
        </p:blipFill>
        <p:spPr bwMode="auto">
          <a:xfrm>
            <a:off x="4262439" y="1371600"/>
            <a:ext cx="3729037" cy="4648200"/>
          </a:xfrm>
          <a:prstGeom prst="rect">
            <a:avLst/>
          </a:prstGeom>
          <a:noFill/>
        </p:spPr>
      </p:pic>
      <p:sp>
        <p:nvSpPr>
          <p:cNvPr id="760838" name="Text Box 6"/>
          <p:cNvSpPr txBox="1">
            <a:spLocks noChangeArrowheads="1"/>
          </p:cNvSpPr>
          <p:nvPr/>
        </p:nvSpPr>
        <p:spPr bwMode="auto">
          <a:xfrm>
            <a:off x="3733800" y="917575"/>
            <a:ext cx="5029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Label</a:t>
            </a:r>
            <a:r>
              <a:rPr lang="en-US" b="1"/>
              <a:t> </a:t>
            </a:r>
            <a:r>
              <a:rPr lang="en-US"/>
              <a:t>your table as shown.</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8" name="Picture 46"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
        <p:nvSpPr>
          <p:cNvPr id="14" name="TextBox 13"/>
          <p:cNvSpPr txBox="1"/>
          <p:nvPr/>
        </p:nvSpPr>
        <p:spPr>
          <a:xfrm>
            <a:off x="4572000" y="2819400"/>
            <a:ext cx="914400" cy="369332"/>
          </a:xfrm>
          <a:prstGeom prst="rect">
            <a:avLst/>
          </a:prstGeom>
          <a:noFill/>
        </p:spPr>
        <p:txBody>
          <a:bodyPr wrap="square" rtlCol="0">
            <a:spAutoFit/>
          </a:bodyPr>
          <a:lstStyle/>
          <a:p>
            <a:r>
              <a:rPr lang="en-US" dirty="0"/>
              <a:t>Allele</a:t>
            </a:r>
          </a:p>
        </p:txBody>
      </p:sp>
      <p:sp>
        <p:nvSpPr>
          <p:cNvPr id="15" name="TextBox 14"/>
          <p:cNvSpPr txBox="1"/>
          <p:nvPr/>
        </p:nvSpPr>
        <p:spPr>
          <a:xfrm>
            <a:off x="8305801" y="533401"/>
            <a:ext cx="2068771" cy="584775"/>
          </a:xfrm>
          <a:prstGeom prst="rect">
            <a:avLst/>
          </a:prstGeom>
          <a:noFill/>
        </p:spPr>
        <p:txBody>
          <a:bodyPr wrap="none" rtlCol="0">
            <a:spAutoFit/>
          </a:bodyPr>
          <a:lstStyle/>
          <a:p>
            <a:r>
              <a:rPr lang="en-US" sz="3200" dirty="0"/>
              <a:t>Page 75 NB</a:t>
            </a:r>
          </a:p>
        </p:txBody>
      </p:sp>
    </p:spTree>
    <p:extLst>
      <p:ext uri="{BB962C8B-B14F-4D97-AF65-F5344CB8AC3E}">
        <p14:creationId xmlns:p14="http://schemas.microsoft.com/office/powerpoint/2010/main" val="2764177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1377" name="Object 1"/>
          <p:cNvGraphicFramePr>
            <a:graphicFrameLocks noChangeAspect="1"/>
          </p:cNvGraphicFramePr>
          <p:nvPr/>
        </p:nvGraphicFramePr>
        <p:xfrm>
          <a:off x="1524000" y="0"/>
          <a:ext cx="8229600" cy="6185086"/>
        </p:xfrm>
        <a:graphic>
          <a:graphicData uri="http://schemas.openxmlformats.org/presentationml/2006/ole">
            <mc:AlternateContent xmlns:mc="http://schemas.openxmlformats.org/markup-compatibility/2006">
              <mc:Choice xmlns:v="urn:schemas-microsoft-com:vml" Requires="v">
                <p:oleObj spid="_x0000_s2103"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229600" cy="61850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118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smtClean="0"/>
              <a:t>3/29 </a:t>
            </a:r>
            <a:r>
              <a:rPr lang="en-US" sz="2800" dirty="0"/>
              <a:t>Mendel’s two laws CH 10.1</a:t>
            </a:r>
            <a:br>
              <a:rPr lang="en-US" sz="2800" dirty="0"/>
            </a:br>
            <a:r>
              <a:rPr lang="en-US" sz="2800" dirty="0"/>
              <a:t>Obj. TSW demonstrate understanding of Mendel’s laws by completing a monohybrid or </a:t>
            </a:r>
            <a:r>
              <a:rPr lang="en-US" sz="2800" dirty="0" err="1"/>
              <a:t>dihybrid</a:t>
            </a:r>
            <a:r>
              <a:rPr lang="en-US" sz="2800" dirty="0"/>
              <a:t> cross. P. </a:t>
            </a:r>
            <a:r>
              <a:rPr lang="en-US" sz="2800" dirty="0" smtClean="0"/>
              <a:t>10NB</a:t>
            </a:r>
            <a:endParaRPr lang="en-US" sz="2800" dirty="0"/>
          </a:p>
        </p:txBody>
      </p:sp>
      <p:sp>
        <p:nvSpPr>
          <p:cNvPr id="3" name="Content Placeholder 2"/>
          <p:cNvSpPr>
            <a:spLocks noGrp="1"/>
          </p:cNvSpPr>
          <p:nvPr>
            <p:ph idx="1"/>
          </p:nvPr>
        </p:nvSpPr>
        <p:spPr>
          <a:xfrm>
            <a:off x="6324600" y="1371601"/>
            <a:ext cx="4343400" cy="4754563"/>
          </a:xfrm>
        </p:spPr>
        <p:txBody>
          <a:bodyPr>
            <a:normAutofit lnSpcReduction="10000"/>
          </a:bodyPr>
          <a:lstStyle/>
          <a:p>
            <a:pPr marL="514350" indent="-514350">
              <a:buFont typeface="+mj-lt"/>
              <a:buAutoNum type="arabicPeriod"/>
            </a:pPr>
            <a:r>
              <a:rPr lang="en-US" dirty="0" smtClean="0"/>
              <a:t>Explain Mendel’s Law of Segregation.</a:t>
            </a:r>
          </a:p>
          <a:p>
            <a:pPr marL="514350" indent="-514350">
              <a:buFont typeface="+mj-lt"/>
              <a:buAutoNum type="arabicPeriod"/>
            </a:pPr>
            <a:r>
              <a:rPr lang="en-US" dirty="0" smtClean="0"/>
              <a:t>Explain Mendel’s Law of Independent Assortment.</a:t>
            </a:r>
          </a:p>
          <a:p>
            <a:pPr marL="514350" indent="-514350">
              <a:buFont typeface="+mj-lt"/>
              <a:buAutoNum type="arabicPeriod"/>
            </a:pPr>
            <a:r>
              <a:rPr lang="en-US" dirty="0" smtClean="0"/>
              <a:t>Draw a </a:t>
            </a:r>
            <a:r>
              <a:rPr lang="en-US" dirty="0" err="1" smtClean="0"/>
              <a:t>punnett</a:t>
            </a:r>
            <a:r>
              <a:rPr lang="en-US" dirty="0" smtClean="0"/>
              <a:t> square with the monohybrid cross for two heterozygous tall pea plants. What is the probability of having a short pea plant?</a:t>
            </a:r>
            <a:endParaRPr lang="en-US" dirty="0"/>
          </a:p>
        </p:txBody>
      </p:sp>
      <p:pic>
        <p:nvPicPr>
          <p:cNvPr id="253954" name="Picture 2" descr="Art:Mendel's principle of segregation states that during gamete formation the alleles in each gene segregate and pass randomly into gametes. In a monohybrid cross, the F2 generation displays two phenotypes in a 3:1 ratio."/>
          <p:cNvPicPr>
            <a:picLocks noChangeAspect="1" noChangeArrowheads="1"/>
          </p:cNvPicPr>
          <p:nvPr/>
        </p:nvPicPr>
        <p:blipFill>
          <a:blip r:embed="rId2" cstate="print"/>
          <a:srcRect/>
          <a:stretch>
            <a:fillRect/>
          </a:stretch>
        </p:blipFill>
        <p:spPr bwMode="auto">
          <a:xfrm>
            <a:off x="68687" y="1512452"/>
            <a:ext cx="2971800" cy="3429001"/>
          </a:xfrm>
          <a:prstGeom prst="rect">
            <a:avLst/>
          </a:prstGeom>
          <a:noFill/>
        </p:spPr>
      </p:pic>
      <p:pic>
        <p:nvPicPr>
          <p:cNvPr id="253956" name="Picture 4" descr="http://media-2.web.britannica.com/eb-media/75/775-004-F3BAFB88.gif">
            <a:hlinkClick r:id="rId3"/>
          </p:cNvPr>
          <p:cNvPicPr>
            <a:picLocks noChangeAspect="1" noChangeArrowheads="1"/>
          </p:cNvPicPr>
          <p:nvPr/>
        </p:nvPicPr>
        <p:blipFill>
          <a:blip r:embed="rId4" cstate="print"/>
          <a:srcRect/>
          <a:stretch>
            <a:fillRect/>
          </a:stretch>
        </p:blipFill>
        <p:spPr bwMode="auto">
          <a:xfrm>
            <a:off x="3200400" y="1512452"/>
            <a:ext cx="2895600" cy="3053374"/>
          </a:xfrm>
          <a:prstGeom prst="rect">
            <a:avLst/>
          </a:prstGeom>
          <a:noFill/>
        </p:spPr>
      </p:pic>
    </p:spTree>
    <p:extLst>
      <p:ext uri="{BB962C8B-B14F-4D97-AF65-F5344CB8AC3E}">
        <p14:creationId xmlns:p14="http://schemas.microsoft.com/office/powerpoint/2010/main" val="3481911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smtClean="0"/>
              <a:t>Frankenfish</a:t>
            </a:r>
            <a:r>
              <a:rPr lang="en-US" dirty="0" smtClean="0"/>
              <a:t> P. 17 NB</a:t>
            </a:r>
            <a:endParaRPr lang="en-US" dirty="0"/>
          </a:p>
        </p:txBody>
      </p:sp>
      <p:sp>
        <p:nvSpPr>
          <p:cNvPr id="3" name="Content Placeholder 2"/>
          <p:cNvSpPr>
            <a:spLocks noGrp="1"/>
          </p:cNvSpPr>
          <p:nvPr>
            <p:ph idx="1"/>
          </p:nvPr>
        </p:nvSpPr>
        <p:spPr>
          <a:xfrm>
            <a:off x="0" y="1017431"/>
            <a:ext cx="11353800" cy="5159532"/>
          </a:xfrm>
        </p:spPr>
        <p:txBody>
          <a:bodyPr/>
          <a:lstStyle/>
          <a:p>
            <a:r>
              <a:rPr lang="en-US" sz="2400" dirty="0" smtClean="0"/>
              <a:t>With two pennies, flip each to get the pair of random alleles (genotype) for your phenotype (</a:t>
            </a:r>
            <a:r>
              <a:rPr lang="en-US" sz="2400" dirty="0"/>
              <a:t>P</a:t>
            </a:r>
            <a:r>
              <a:rPr lang="en-US" sz="2400" dirty="0" smtClean="0"/>
              <a:t>hysical Characteristic) of your fish.</a:t>
            </a:r>
          </a:p>
          <a:p>
            <a:r>
              <a:rPr lang="en-US" sz="2400" dirty="0" smtClean="0"/>
              <a:t>Circle the Characteristic of your fish.</a:t>
            </a:r>
          </a:p>
          <a:p>
            <a:r>
              <a:rPr lang="en-US" sz="2400" dirty="0" smtClean="0"/>
              <a:t>Then Draw &amp; Color your fish, make sure to give it a name.</a:t>
            </a:r>
          </a:p>
          <a:p>
            <a:r>
              <a:rPr lang="en-US" sz="2400" dirty="0" smtClean="0"/>
              <a:t>Please write your name on the paper.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2321" y="3120913"/>
            <a:ext cx="4889679" cy="3056050"/>
          </a:xfrm>
          <a:prstGeom prst="rect">
            <a:avLst/>
          </a:prstGeom>
        </p:spPr>
      </p:pic>
      <p:sp>
        <p:nvSpPr>
          <p:cNvPr id="5" name="TextBox 4"/>
          <p:cNvSpPr txBox="1"/>
          <p:nvPr/>
        </p:nvSpPr>
        <p:spPr>
          <a:xfrm>
            <a:off x="0" y="3120913"/>
            <a:ext cx="7302321" cy="2431435"/>
          </a:xfrm>
          <a:prstGeom prst="rect">
            <a:avLst/>
          </a:prstGeom>
          <a:noFill/>
        </p:spPr>
        <p:txBody>
          <a:bodyPr wrap="square" rtlCol="0">
            <a:spAutoFit/>
          </a:bodyPr>
          <a:lstStyle/>
          <a:p>
            <a:r>
              <a:rPr lang="en-US" sz="2400" dirty="0" smtClean="0"/>
              <a:t>Heads/ Head = Two Dominant Alleles  (BB)</a:t>
            </a:r>
          </a:p>
          <a:p>
            <a:r>
              <a:rPr lang="en-US" sz="2400" dirty="0" smtClean="0"/>
              <a:t>Heads/ Tails = One Dominant &amp; One Recessive Allele  (Bb)</a:t>
            </a:r>
          </a:p>
          <a:p>
            <a:r>
              <a:rPr lang="en-US" sz="2400" dirty="0" smtClean="0"/>
              <a:t>Tail/ Tail = Two Recessive Alleles (bb)</a:t>
            </a:r>
          </a:p>
          <a:p>
            <a:r>
              <a:rPr lang="en-US" sz="2400" dirty="0" smtClean="0"/>
              <a:t>Use the following words to write an AXES paragraph about genetics:  </a:t>
            </a:r>
            <a:r>
              <a:rPr lang="en-US" sz="2800" dirty="0" smtClean="0"/>
              <a:t>Dominant, Recessive, Gene, Trait, Chromosome, Allele, Genotype, Phenotype</a:t>
            </a:r>
            <a:endParaRPr lang="en-US" sz="2800" dirty="0"/>
          </a:p>
        </p:txBody>
      </p:sp>
    </p:spTree>
    <p:extLst>
      <p:ext uri="{BB962C8B-B14F-4D97-AF65-F5344CB8AC3E}">
        <p14:creationId xmlns:p14="http://schemas.microsoft.com/office/powerpoint/2010/main" val="744276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lstStyle/>
          <a:p>
            <a:r>
              <a:rPr lang="en-US" dirty="0" err="1" smtClean="0"/>
              <a:t>Frankenfish</a:t>
            </a:r>
            <a:r>
              <a:rPr lang="en-US" dirty="0" smtClean="0"/>
              <a:t> Activity AXES Paragraph page 17 NB</a:t>
            </a:r>
            <a:endParaRPr lang="en-US" dirty="0"/>
          </a:p>
        </p:txBody>
      </p:sp>
      <p:sp>
        <p:nvSpPr>
          <p:cNvPr id="3" name="Content Placeholder 2"/>
          <p:cNvSpPr>
            <a:spLocks noGrp="1"/>
          </p:cNvSpPr>
          <p:nvPr>
            <p:ph idx="1"/>
          </p:nvPr>
        </p:nvSpPr>
        <p:spPr/>
        <p:txBody>
          <a:bodyPr/>
          <a:lstStyle/>
          <a:p>
            <a:r>
              <a:rPr lang="en-US" dirty="0" smtClean="0"/>
              <a:t>A </a:t>
            </a:r>
            <a:r>
              <a:rPr lang="en-US" b="1" dirty="0"/>
              <a:t>d</a:t>
            </a:r>
            <a:r>
              <a:rPr lang="en-US" b="1" dirty="0" smtClean="0"/>
              <a:t>ominant</a:t>
            </a:r>
            <a:r>
              <a:rPr lang="en-US" dirty="0" smtClean="0"/>
              <a:t> trait for the </a:t>
            </a:r>
            <a:r>
              <a:rPr lang="en-US" dirty="0" err="1" smtClean="0"/>
              <a:t>Frankenfish</a:t>
            </a:r>
            <a:r>
              <a:rPr lang="en-US" dirty="0" smtClean="0"/>
              <a:t> Activity was the Long Straight body shape.  A </a:t>
            </a:r>
            <a:r>
              <a:rPr lang="en-US" b="1" dirty="0" smtClean="0"/>
              <a:t>recessive</a:t>
            </a:r>
            <a:r>
              <a:rPr lang="en-US" dirty="0" smtClean="0"/>
              <a:t> trait was the triangular  tail shape.  These </a:t>
            </a:r>
            <a:r>
              <a:rPr lang="en-US" b="1" dirty="0" smtClean="0"/>
              <a:t>traits </a:t>
            </a:r>
            <a:r>
              <a:rPr lang="en-US" dirty="0" smtClean="0"/>
              <a:t>are inherited by </a:t>
            </a:r>
            <a:r>
              <a:rPr lang="en-US" b="1" dirty="0" smtClean="0"/>
              <a:t>gene</a:t>
            </a:r>
            <a:r>
              <a:rPr lang="en-US" dirty="0" smtClean="0"/>
              <a:t>, segments of the DNA on a </a:t>
            </a:r>
            <a:r>
              <a:rPr lang="en-US" b="1" dirty="0" smtClean="0"/>
              <a:t>chromosome</a:t>
            </a:r>
            <a:r>
              <a:rPr lang="en-US" dirty="0" smtClean="0"/>
              <a:t>.  The </a:t>
            </a:r>
            <a:r>
              <a:rPr lang="en-US" b="1" dirty="0" smtClean="0"/>
              <a:t>genotype</a:t>
            </a:r>
            <a:r>
              <a:rPr lang="en-US" dirty="0" smtClean="0"/>
              <a:t> for the body shape of BB.  The </a:t>
            </a:r>
            <a:r>
              <a:rPr lang="en-US" b="1" dirty="0" smtClean="0"/>
              <a:t>phenotype</a:t>
            </a:r>
            <a:r>
              <a:rPr lang="en-US" dirty="0" smtClean="0"/>
              <a:t> is the physical characteristic of a long straight body shape.  </a:t>
            </a:r>
            <a:r>
              <a:rPr lang="en-US" b="1" dirty="0" smtClean="0"/>
              <a:t>Alleles</a:t>
            </a:r>
            <a:r>
              <a:rPr lang="en-US" dirty="0" smtClean="0"/>
              <a:t> are variations of the trait, B is an allele.</a:t>
            </a:r>
            <a:endParaRPr lang="en-US" dirty="0"/>
          </a:p>
        </p:txBody>
      </p:sp>
    </p:spTree>
    <p:extLst>
      <p:ext uri="{BB962C8B-B14F-4D97-AF65-F5344CB8AC3E}">
        <p14:creationId xmlns:p14="http://schemas.microsoft.com/office/powerpoint/2010/main" val="69560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Chromosomes &amp; Inheritance</a:t>
            </a:r>
            <a:r>
              <a:rPr lang="en-US" dirty="0" smtClean="0"/>
              <a:t> p. 13NB</a:t>
            </a: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Do to </a:t>
            </a:r>
            <a:r>
              <a:rPr lang="en-US" dirty="0" smtClean="0">
                <a:hlinkClick r:id="rId2"/>
              </a:rPr>
              <a:t>http://learn.genetics.utah.edu/</a:t>
            </a:r>
            <a:endParaRPr lang="en-US" dirty="0" smtClean="0"/>
          </a:p>
          <a:p>
            <a:r>
              <a:rPr lang="en-US" dirty="0" smtClean="0"/>
              <a:t>Click on chromosomes &amp; Inheritance</a:t>
            </a:r>
          </a:p>
          <a:p>
            <a:r>
              <a:rPr lang="en-US" dirty="0" smtClean="0"/>
              <a:t>Click on Make a Karyotype </a:t>
            </a:r>
            <a:r>
              <a:rPr lang="en-US" b="1" dirty="0" smtClean="0"/>
              <a:t>Write the sex of the offspring &amp; how you know. </a:t>
            </a:r>
          </a:p>
          <a:p>
            <a:r>
              <a:rPr lang="en-US" dirty="0" smtClean="0"/>
              <a:t>Click on Using </a:t>
            </a:r>
            <a:r>
              <a:rPr lang="en-US" dirty="0" err="1" smtClean="0"/>
              <a:t>Kayotypes</a:t>
            </a:r>
            <a:r>
              <a:rPr lang="en-US" dirty="0" smtClean="0"/>
              <a:t> to detect genetic disorders.</a:t>
            </a:r>
          </a:p>
          <a:p>
            <a:r>
              <a:rPr lang="en-US" dirty="0" smtClean="0"/>
              <a:t>After reading the page, </a:t>
            </a:r>
            <a:r>
              <a:rPr lang="en-US" b="1" dirty="0" smtClean="0"/>
              <a:t>write a summary that includes Homologous Chromosome, Autosomes, Sex Chromosomes, and Karyotype.  </a:t>
            </a:r>
          </a:p>
          <a:p>
            <a:r>
              <a:rPr lang="en-US" b="1" dirty="0" smtClean="0"/>
              <a:t>How can Karyotypes be used to diagnose genetic disorders?</a:t>
            </a:r>
            <a:endParaRPr lang="en-US" b="1" dirty="0"/>
          </a:p>
        </p:txBody>
      </p:sp>
    </p:spTree>
    <p:extLst>
      <p:ext uri="{BB962C8B-B14F-4D97-AF65-F5344CB8AC3E}">
        <p14:creationId xmlns:p14="http://schemas.microsoft.com/office/powerpoint/2010/main" val="4219053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460500"/>
          </a:xfrm>
        </p:spPr>
        <p:txBody>
          <a:bodyPr/>
          <a:lstStyle/>
          <a:p>
            <a:r>
              <a:rPr lang="en-US" dirty="0" smtClean="0"/>
              <a:t>Karyotype – Chromosomes and Inheritance p. 13 NB</a:t>
            </a:r>
            <a:br>
              <a:rPr lang="en-US" dirty="0" smtClean="0"/>
            </a:br>
            <a:r>
              <a:rPr lang="en-US" dirty="0" smtClean="0"/>
              <a:t>AXES paragraph</a:t>
            </a:r>
            <a:endParaRPr lang="en-US" dirty="0"/>
          </a:p>
        </p:txBody>
      </p:sp>
      <p:sp>
        <p:nvSpPr>
          <p:cNvPr id="3" name="Content Placeholder 2"/>
          <p:cNvSpPr>
            <a:spLocks noGrp="1"/>
          </p:cNvSpPr>
          <p:nvPr>
            <p:ph idx="1"/>
          </p:nvPr>
        </p:nvSpPr>
        <p:spPr/>
        <p:txBody>
          <a:bodyPr/>
          <a:lstStyle/>
          <a:p>
            <a:r>
              <a:rPr lang="en-US" dirty="0" smtClean="0"/>
              <a:t>The karyotype is a picture of homologous chromosomes, pairs of chromosomes with the same traits, but maybe different versions.  The karyotype shown is of a male. I know this because the 23</a:t>
            </a:r>
            <a:r>
              <a:rPr lang="en-US" baseline="30000" dirty="0" smtClean="0"/>
              <a:t>rd</a:t>
            </a:r>
            <a:r>
              <a:rPr lang="en-US" dirty="0" smtClean="0"/>
              <a:t> pair of chromosomes are XY, those are the sex chromosomes that code for male.  The first 22 pairs of chromosomes are called Autosomes that code for the body traits. Karyotypes are used to diagnose genetic disorders by seeing if there are three pairs of chromosomes or missing chromosomes and/ or parts of chromosomes.</a:t>
            </a:r>
            <a:endParaRPr lang="en-US" dirty="0"/>
          </a:p>
        </p:txBody>
      </p:sp>
    </p:spTree>
    <p:extLst>
      <p:ext uri="{BB962C8B-B14F-4D97-AF65-F5344CB8AC3E}">
        <p14:creationId xmlns:p14="http://schemas.microsoft.com/office/powerpoint/2010/main" val="19921741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4979" name="Rectangle 3"/>
          <p:cNvSpPr>
            <a:spLocks noChangeArrowheads="1"/>
          </p:cNvSpPr>
          <p:nvPr/>
        </p:nvSpPr>
        <p:spPr bwMode="auto">
          <a:xfrm>
            <a:off x="2057400" y="1825626"/>
            <a:ext cx="8001000" cy="1200329"/>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The law of segregation </a:t>
            </a:r>
            <a:r>
              <a:rPr lang="en-US" altLang="en-US" sz="2400" dirty="0">
                <a:latin typeface="Times" charset="0"/>
              </a:rPr>
              <a:t>states that every individual has two alleles of each gene and when gametes (eggs &amp; sperm) are produced, each gamete receives one of these alleles. </a:t>
            </a:r>
          </a:p>
        </p:txBody>
      </p:sp>
      <p:sp>
        <p:nvSpPr>
          <p:cNvPr id="894980" name="Text Box 4"/>
          <p:cNvSpPr txBox="1">
            <a:spLocks noChangeArrowheads="1"/>
          </p:cNvSpPr>
          <p:nvPr/>
        </p:nvSpPr>
        <p:spPr bwMode="auto">
          <a:xfrm>
            <a:off x="2089150" y="1003301"/>
            <a:ext cx="46262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law of segregation</a:t>
            </a:r>
          </a:p>
        </p:txBody>
      </p:sp>
      <p:pic>
        <p:nvPicPr>
          <p:cNvPr id="89498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498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4989" name="Rectangle 13"/>
          <p:cNvSpPr>
            <a:spLocks noChangeArrowheads="1"/>
          </p:cNvSpPr>
          <p:nvPr/>
        </p:nvSpPr>
        <p:spPr bwMode="auto">
          <a:xfrm>
            <a:off x="1981200" y="3200401"/>
            <a:ext cx="80010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During fertilization, these gametes randomly pair to produce four combinations of alleles. </a:t>
            </a:r>
          </a:p>
          <a:p>
            <a:pPr marL="342900" indent="-342900"/>
            <a:r>
              <a:rPr lang="en-US" altLang="en-US" sz="2400" dirty="0">
                <a:latin typeface="Times" charset="0"/>
              </a:rPr>
              <a:t>Each gamete receives one allele.</a:t>
            </a:r>
          </a:p>
        </p:txBody>
      </p:sp>
      <p:pic>
        <p:nvPicPr>
          <p:cNvPr id="89499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054130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1"/>
                                        </p:tgtEl>
                                        <p:attrNameLst>
                                          <p:attrName>style.visibility</p:attrName>
                                        </p:attrNameLst>
                                      </p:cBhvr>
                                      <p:to>
                                        <p:strVal val="visible"/>
                                      </p:to>
                                    </p:set>
                                    <p:animEffect transition="in" filter="box(out)">
                                      <p:cBhvr>
                                        <p:cTn id="16"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8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4195" name="Rectangle 3"/>
          <p:cNvSpPr>
            <a:spLocks noChangeArrowheads="1"/>
          </p:cNvSpPr>
          <p:nvPr/>
        </p:nvSpPr>
        <p:spPr bwMode="auto">
          <a:xfrm>
            <a:off x="2057400" y="1905001"/>
            <a:ext cx="79248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Mendel’s second law states that genes for different traits—for example, seed shape and seed color—are inherited independently of each other. </a:t>
            </a:r>
          </a:p>
        </p:txBody>
      </p:sp>
      <p:sp>
        <p:nvSpPr>
          <p:cNvPr id="904196" name="Text Box 4"/>
          <p:cNvSpPr txBox="1">
            <a:spLocks noChangeArrowheads="1"/>
          </p:cNvSpPr>
          <p:nvPr/>
        </p:nvSpPr>
        <p:spPr bwMode="auto">
          <a:xfrm>
            <a:off x="2089151" y="10668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dirty="0">
                <a:solidFill>
                  <a:schemeClr val="tx2"/>
                </a:solidFill>
                <a:latin typeface="Times" charset="0"/>
                <a:hlinkClick r:id="rId2"/>
              </a:rPr>
              <a:t>The law of independent assortment</a:t>
            </a:r>
            <a:endParaRPr lang="en-US" altLang="en-US" sz="3600" b="1" dirty="0">
              <a:solidFill>
                <a:schemeClr val="tx2"/>
              </a:solidFill>
              <a:latin typeface="Times" charset="0"/>
            </a:endParaRPr>
          </a:p>
        </p:txBody>
      </p:sp>
      <p:pic>
        <p:nvPicPr>
          <p:cNvPr id="904197"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41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4203"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4204"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4205" name="Rectangle 13"/>
          <p:cNvSpPr>
            <a:spLocks noChangeArrowheads="1"/>
          </p:cNvSpPr>
          <p:nvPr/>
        </p:nvSpPr>
        <p:spPr bwMode="auto">
          <a:xfrm>
            <a:off x="2057400" y="3124201"/>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This conclusion is known as the </a:t>
            </a:r>
            <a:r>
              <a:rPr lang="en-US" altLang="en-US" sz="2400" dirty="0">
                <a:solidFill>
                  <a:srgbClr val="FF0066"/>
                </a:solidFill>
                <a:latin typeface="Times" charset="0"/>
              </a:rPr>
              <a:t>law of independent assortment</a:t>
            </a:r>
            <a:r>
              <a:rPr lang="en-US" altLang="en-US" sz="2400" dirty="0">
                <a:latin typeface="Times" charset="0"/>
              </a:rPr>
              <a:t>. </a:t>
            </a:r>
          </a:p>
        </p:txBody>
      </p:sp>
      <p:pic>
        <p:nvPicPr>
          <p:cNvPr id="904207" name="Picture 15" descr="audio image blue">
            <a:hlinkClick r:id="" action="ppaction://noaction">
              <a:snd r:embed="rId11" name="10-LawIndpndtAssrtmnt.WAV"/>
            </a:hlinkClick>
          </p:cNvPr>
          <p:cNvPicPr>
            <a:picLocks noChangeAspect="1" noChangeArrowheads="1"/>
          </p:cNvPicPr>
          <p:nvPr/>
        </p:nvPicPr>
        <p:blipFill>
          <a:blip r:embed="rId12" cstate="print"/>
          <a:srcRect/>
          <a:stretch>
            <a:fillRect/>
          </a:stretch>
        </p:blipFill>
        <p:spPr bwMode="auto">
          <a:xfrm>
            <a:off x="6553201" y="4495801"/>
            <a:ext cx="354013" cy="354013"/>
          </a:xfrm>
          <a:prstGeom prst="rect">
            <a:avLst/>
          </a:prstGeom>
          <a:noFill/>
        </p:spPr>
      </p:pic>
      <p:pic>
        <p:nvPicPr>
          <p:cNvPr id="904208" name="Picture 16"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pic>
        <p:nvPicPr>
          <p:cNvPr id="15" name="Picture 52" descr="Fig"/>
          <p:cNvPicPr>
            <a:picLocks noChangeAspect="1" noChangeArrowheads="1"/>
          </p:cNvPicPr>
          <p:nvPr/>
        </p:nvPicPr>
        <p:blipFill>
          <a:blip r:embed="rId15" cstate="print"/>
          <a:srcRect/>
          <a:stretch>
            <a:fillRect/>
          </a:stretch>
        </p:blipFill>
        <p:spPr bwMode="auto">
          <a:xfrm>
            <a:off x="5638800" y="3581400"/>
            <a:ext cx="2608612" cy="2667000"/>
          </a:xfrm>
          <a:prstGeom prst="rect">
            <a:avLst/>
          </a:prstGeom>
          <a:noFill/>
        </p:spPr>
      </p:pic>
    </p:spTree>
    <p:extLst>
      <p:ext uri="{BB962C8B-B14F-4D97-AF65-F5344CB8AC3E}">
        <p14:creationId xmlns:p14="http://schemas.microsoft.com/office/powerpoint/2010/main" val="296878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7"/>
                                        </p:tgtEl>
                                        <p:attrNameLst>
                                          <p:attrName>style.visibility</p:attrName>
                                        </p:attrNameLst>
                                      </p:cBhvr>
                                      <p:to>
                                        <p:strVal val="visible"/>
                                      </p:to>
                                    </p:set>
                                    <p:animEffect transition="in" filter="box(out)">
                                      <p:cBhvr>
                                        <p:cTn id="17" dur="500"/>
                                        <p:tgtEl>
                                          <p:spTgt spid="90420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7027" name="Rectangle 1027"/>
          <p:cNvSpPr>
            <a:spLocks noChangeArrowheads="1"/>
          </p:cNvSpPr>
          <p:nvPr/>
        </p:nvSpPr>
        <p:spPr bwMode="auto">
          <a:xfrm>
            <a:off x="2057400" y="1905001"/>
            <a:ext cx="7391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 </a:t>
            </a:r>
            <a:r>
              <a:rPr lang="en-US" altLang="en-US" sz="2400" b="1" dirty="0">
                <a:solidFill>
                  <a:srgbClr val="FF0066"/>
                </a:solidFill>
                <a:latin typeface="Times" charset="0"/>
              </a:rPr>
              <a:t>homozygous</a:t>
            </a:r>
            <a:r>
              <a:rPr lang="en-US" altLang="en-US" sz="2400" dirty="0">
                <a:latin typeface="Times" charset="0"/>
              </a:rPr>
              <a:t> for a trait if its two alleles for the trait are the same. </a:t>
            </a:r>
            <a:r>
              <a:rPr lang="en-US" altLang="en-US" sz="2400" b="1" dirty="0" err="1">
                <a:latin typeface="Times" charset="0"/>
              </a:rPr>
              <a:t>RR,ss</a:t>
            </a:r>
            <a:r>
              <a:rPr lang="en-US" altLang="en-US" sz="2400" b="1" dirty="0">
                <a:latin typeface="Times" charset="0"/>
              </a:rPr>
              <a:t>, HH</a:t>
            </a:r>
          </a:p>
        </p:txBody>
      </p:sp>
      <p:sp>
        <p:nvSpPr>
          <p:cNvPr id="897028" name="Text Box 1028"/>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7029"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0" name="Picture 10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1" name="Picture 103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2" name="Picture 1032"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3" name="Picture 1033"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035"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7036" name="Picture 1036"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7037" name="Rectangle 1037"/>
          <p:cNvSpPr>
            <a:spLocks noChangeArrowheads="1"/>
          </p:cNvSpPr>
          <p:nvPr/>
        </p:nvSpPr>
        <p:spPr bwMode="auto">
          <a:xfrm>
            <a:off x="2057400" y="3124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b="1" dirty="0">
                <a:latin typeface="Times" charset="0"/>
              </a:rPr>
              <a:t>true-breeding</a:t>
            </a:r>
            <a:r>
              <a:rPr lang="en-US" altLang="en-US" sz="2400" dirty="0">
                <a:latin typeface="Times" charset="0"/>
              </a:rPr>
              <a:t> tall plant that had two alleles for tallness </a:t>
            </a:r>
            <a:r>
              <a:rPr lang="en-US" altLang="en-US" sz="2400" i="1" dirty="0">
                <a:latin typeface="Times" charset="0"/>
              </a:rPr>
              <a:t>(TT) </a:t>
            </a:r>
            <a:r>
              <a:rPr lang="en-US" altLang="en-US" sz="2400" dirty="0">
                <a:latin typeface="Times" charset="0"/>
              </a:rPr>
              <a:t>would be homozygous for the trait of height. </a:t>
            </a:r>
          </a:p>
        </p:txBody>
      </p:sp>
      <p:pic>
        <p:nvPicPr>
          <p:cNvPr id="897041" name="Picture 1041" descr="audio image blue">
            <a:hlinkClick r:id="" action="ppaction://noaction">
              <a:snd r:embed="rId10" name="10-homozygous.WAV"/>
            </a:hlinkClick>
          </p:cNvPr>
          <p:cNvPicPr>
            <a:picLocks noChangeAspect="1" noChangeArrowheads="1"/>
          </p:cNvPicPr>
          <p:nvPr/>
        </p:nvPicPr>
        <p:blipFill>
          <a:blip r:embed="rId11" cstate="print"/>
          <a:srcRect/>
          <a:stretch>
            <a:fillRect/>
          </a:stretch>
        </p:blipFill>
        <p:spPr bwMode="auto">
          <a:xfrm>
            <a:off x="8978901" y="2451101"/>
            <a:ext cx="354013" cy="354013"/>
          </a:xfrm>
          <a:prstGeom prst="rect">
            <a:avLst/>
          </a:prstGeom>
          <a:noFill/>
        </p:spPr>
      </p:pic>
      <p:pic>
        <p:nvPicPr>
          <p:cNvPr id="897042" name="Picture 104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6098501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27"/>
                                        </p:tgtEl>
                                        <p:attrNameLst>
                                          <p:attrName>style.visibility</p:attrName>
                                        </p:attrNameLst>
                                      </p:cBhvr>
                                      <p:to>
                                        <p:strVal val="visible"/>
                                      </p:to>
                                    </p:set>
                                    <p:animEffect transition="in" filter="box(out)">
                                      <p:cBhvr>
                                        <p:cTn id="7" dur="500"/>
                                        <p:tgtEl>
                                          <p:spTgt spid="897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7041"/>
                                        </p:tgtEl>
                                        <p:attrNameLst>
                                          <p:attrName>style.visibility</p:attrName>
                                        </p:attrNameLst>
                                      </p:cBhvr>
                                      <p:to>
                                        <p:strVal val="visible"/>
                                      </p:to>
                                    </p:set>
                                    <p:animEffect transition="in" filter="box(out)">
                                      <p:cBhvr>
                                        <p:cTn id="12" dur="500"/>
                                        <p:tgtEl>
                                          <p:spTgt spid="8970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7037"/>
                                        </p:tgtEl>
                                        <p:attrNameLst>
                                          <p:attrName>style.visibility</p:attrName>
                                        </p:attrNameLst>
                                      </p:cBhvr>
                                      <p:to>
                                        <p:strVal val="visible"/>
                                      </p:to>
                                    </p:set>
                                    <p:animEffect transition="in" filter="box(out)">
                                      <p:cBhvr>
                                        <p:cTn id="17" dur="500"/>
                                        <p:tgtEl>
                                          <p:spTgt spid="89703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7029"/>
                                        </p:tgtEl>
                                        <p:attrNameLst>
                                          <p:attrName>style.visibility</p:attrName>
                                        </p:attrNameLst>
                                      </p:cBhvr>
                                      <p:to>
                                        <p:strVal val="visible"/>
                                      </p:to>
                                    </p:set>
                                    <p:animEffect transition="in" filter="box(out)">
                                      <p:cBhvr>
                                        <p:cTn id="21"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autoUpdateAnimBg="0"/>
      <p:bldP spid="89703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8051" name="Rectangle 3"/>
          <p:cNvSpPr>
            <a:spLocks noChangeArrowheads="1"/>
          </p:cNvSpPr>
          <p:nvPr/>
        </p:nvSpPr>
        <p:spPr bwMode="auto">
          <a:xfrm>
            <a:off x="2057400" y="1927226"/>
            <a:ext cx="69342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a:t>
            </a:r>
            <a:r>
              <a:rPr lang="en-US" altLang="en-US" sz="2400" b="1" dirty="0">
                <a:latin typeface="Times" charset="0"/>
              </a:rPr>
              <a:t> </a:t>
            </a:r>
            <a:r>
              <a:rPr lang="en-US" altLang="en-US" sz="2400" b="1" dirty="0">
                <a:solidFill>
                  <a:srgbClr val="FF0066"/>
                </a:solidFill>
                <a:latin typeface="Times" charset="0"/>
              </a:rPr>
              <a:t>heterozygous</a:t>
            </a:r>
            <a:r>
              <a:rPr lang="en-US" altLang="en-US" sz="2400" b="1" dirty="0">
                <a:latin typeface="Times" charset="0"/>
              </a:rPr>
              <a:t> </a:t>
            </a:r>
            <a:r>
              <a:rPr lang="en-US" altLang="en-US" sz="2400" dirty="0">
                <a:latin typeface="Times" charset="0"/>
              </a:rPr>
              <a:t>for a trait if its two alleles for the trait differ from each other</a:t>
            </a:r>
            <a:r>
              <a:rPr lang="en-US" altLang="en-US" sz="2400" b="1" dirty="0">
                <a:latin typeface="Times" charset="0"/>
              </a:rPr>
              <a:t>. </a:t>
            </a:r>
            <a:r>
              <a:rPr lang="en-US" altLang="en-US" sz="2400" b="1" dirty="0" err="1">
                <a:latin typeface="Times" charset="0"/>
              </a:rPr>
              <a:t>Tt</a:t>
            </a:r>
            <a:r>
              <a:rPr lang="en-US" altLang="en-US" sz="2400" b="1" dirty="0">
                <a:latin typeface="Times" charset="0"/>
              </a:rPr>
              <a:t>, Ss, XY</a:t>
            </a:r>
          </a:p>
        </p:txBody>
      </p:sp>
      <p:sp>
        <p:nvSpPr>
          <p:cNvPr id="898052" name="Text Box 4"/>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805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806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8061" name="Rectangle 13"/>
          <p:cNvSpPr>
            <a:spLocks noChangeArrowheads="1"/>
          </p:cNvSpPr>
          <p:nvPr/>
        </p:nvSpPr>
        <p:spPr bwMode="auto">
          <a:xfrm>
            <a:off x="1981200" y="2895600"/>
            <a:ext cx="78486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Therefore, the tall plant that had one allele for tallness and one allele for shortness </a:t>
            </a:r>
            <a:r>
              <a:rPr lang="en-US" altLang="en-US" sz="2400" b="1" i="1" dirty="0">
                <a:latin typeface="Times" charset="0"/>
              </a:rPr>
              <a:t>(</a:t>
            </a:r>
            <a:r>
              <a:rPr lang="en-US" altLang="en-US" sz="2400" b="1" i="1" dirty="0" err="1">
                <a:latin typeface="Times" charset="0"/>
              </a:rPr>
              <a:t>Tt</a:t>
            </a:r>
            <a:r>
              <a:rPr lang="en-US" altLang="en-US" sz="2400" b="1" i="1" dirty="0">
                <a:latin typeface="Times" charset="0"/>
              </a:rPr>
              <a:t>)</a:t>
            </a:r>
            <a:r>
              <a:rPr lang="en-US" altLang="en-US" sz="2400" b="1" dirty="0">
                <a:latin typeface="Times" charset="0"/>
              </a:rPr>
              <a:t> </a:t>
            </a:r>
            <a:r>
              <a:rPr lang="en-US" altLang="en-US" sz="2400" dirty="0">
                <a:latin typeface="Times" charset="0"/>
              </a:rPr>
              <a:t>is heterozygous for the trait of height. </a:t>
            </a:r>
          </a:p>
          <a:p>
            <a:pPr marL="342900" indent="-342900"/>
            <a:r>
              <a:rPr lang="en-US" altLang="en-US" sz="2400" b="1" dirty="0">
                <a:latin typeface="Times" charset="0"/>
              </a:rPr>
              <a:t>Hybrid - Mm</a:t>
            </a:r>
          </a:p>
        </p:txBody>
      </p:sp>
      <p:pic>
        <p:nvPicPr>
          <p:cNvPr id="898065"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901057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51"/>
                                        </p:tgtEl>
                                        <p:attrNameLst>
                                          <p:attrName>style.visibility</p:attrName>
                                        </p:attrNameLst>
                                      </p:cBhvr>
                                      <p:to>
                                        <p:strVal val="visible"/>
                                      </p:to>
                                    </p:set>
                                    <p:animEffect transition="in" filter="box(out)">
                                      <p:cBhvr>
                                        <p:cTn id="7" dur="500"/>
                                        <p:tgtEl>
                                          <p:spTgt spid="898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1"/>
                                        </p:tgtEl>
                                        <p:attrNameLst>
                                          <p:attrName>style.visibility</p:attrName>
                                        </p:attrNameLst>
                                      </p:cBhvr>
                                      <p:to>
                                        <p:strVal val="visible"/>
                                      </p:to>
                                    </p:set>
                                    <p:animEffect transition="in" filter="box(out)">
                                      <p:cBhvr>
                                        <p:cTn id="12" dur="500"/>
                                        <p:tgtEl>
                                          <p:spTgt spid="8980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53"/>
                                        </p:tgtEl>
                                        <p:attrNameLst>
                                          <p:attrName>style.visibility</p:attrName>
                                        </p:attrNameLst>
                                      </p:cBhvr>
                                      <p:to>
                                        <p:strVal val="visible"/>
                                      </p:to>
                                    </p:set>
                                    <p:animEffect transition="in" filter="box(out)">
                                      <p:cBhvr>
                                        <p:cTn id="16" dur="500"/>
                                        <p:tgtEl>
                                          <p:spTgt spid="8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utoUpdateAnimBg="0"/>
      <p:bldP spid="89806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02" name="Picture 38" descr="Fig"/>
          <p:cNvPicPr>
            <a:picLocks noChangeAspect="1" noChangeArrowheads="1"/>
          </p:cNvPicPr>
          <p:nvPr/>
        </p:nvPicPr>
        <p:blipFill>
          <a:blip r:embed="rId2" cstate="print"/>
          <a:srcRect/>
          <a:stretch>
            <a:fillRect/>
          </a:stretch>
        </p:blipFill>
        <p:spPr bwMode="auto">
          <a:xfrm>
            <a:off x="1917700" y="1879600"/>
            <a:ext cx="5181600" cy="3886200"/>
          </a:xfrm>
          <a:prstGeom prst="rect">
            <a:avLst/>
          </a:prstGeom>
          <a:noFill/>
        </p:spPr>
      </p:pic>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7267" name="Rectangle 3"/>
          <p:cNvSpPr>
            <a:spLocks noChangeArrowheads="1"/>
          </p:cNvSpPr>
          <p:nvPr/>
        </p:nvSpPr>
        <p:spPr bwMode="auto">
          <a:xfrm>
            <a:off x="7010400" y="1219201"/>
            <a:ext cx="3200400" cy="4346575"/>
          </a:xfrm>
          <a:prstGeom prst="rect">
            <a:avLst/>
          </a:prstGeom>
          <a:noFill/>
          <a:ln w="9525">
            <a:noFill/>
            <a:miter lim="800000"/>
            <a:headEnd/>
            <a:tailEnd/>
          </a:ln>
          <a:effectLst/>
        </p:spPr>
        <p:txBody>
          <a:bodyPr>
            <a:spAutoFit/>
          </a:bodyPr>
          <a:lstStyle/>
          <a:p>
            <a:pPr marL="342900" indent="-342900"/>
            <a:r>
              <a:rPr lang="en-US" altLang="en-US" sz="3100">
                <a:latin typeface="Times" charset="0"/>
              </a:rPr>
              <a:t>A Punnett square for this cross is two boxes tall and two boxes wide because each parent can produce two kinds of gametes for this trait. </a:t>
            </a:r>
          </a:p>
        </p:txBody>
      </p:sp>
      <p:sp>
        <p:nvSpPr>
          <p:cNvPr id="907268" name="Text Box 4"/>
          <p:cNvSpPr txBox="1">
            <a:spLocks noChangeArrowheads="1"/>
          </p:cNvSpPr>
          <p:nvPr/>
        </p:nvSpPr>
        <p:spPr bwMode="auto">
          <a:xfrm>
            <a:off x="2089150" y="990601"/>
            <a:ext cx="416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Monohybrid crosses</a:t>
            </a:r>
          </a:p>
        </p:txBody>
      </p:sp>
      <p:pic>
        <p:nvPicPr>
          <p:cNvPr id="90726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727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727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727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727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727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727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7280" name="Rectangle 16"/>
          <p:cNvSpPr>
            <a:spLocks noChangeArrowheads="1"/>
          </p:cNvSpPr>
          <p:nvPr/>
        </p:nvSpPr>
        <p:spPr bwMode="auto">
          <a:xfrm>
            <a:off x="2120900" y="2378075"/>
            <a:ext cx="19939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83" name="Rectangle 19"/>
          <p:cNvSpPr>
            <a:spLocks noChangeArrowheads="1"/>
          </p:cNvSpPr>
          <p:nvPr/>
        </p:nvSpPr>
        <p:spPr bwMode="auto">
          <a:xfrm>
            <a:off x="33099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4" name="Rectangle 20"/>
          <p:cNvSpPr>
            <a:spLocks noChangeArrowheads="1"/>
          </p:cNvSpPr>
          <p:nvPr/>
        </p:nvSpPr>
        <p:spPr bwMode="auto">
          <a:xfrm>
            <a:off x="37671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5" name="Rectangle 21"/>
          <p:cNvSpPr>
            <a:spLocks noChangeArrowheads="1"/>
          </p:cNvSpPr>
          <p:nvPr/>
        </p:nvSpPr>
        <p:spPr bwMode="auto">
          <a:xfrm>
            <a:off x="3048000" y="31924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6" name="Rectangle 22"/>
          <p:cNvSpPr>
            <a:spLocks noChangeArrowheads="1"/>
          </p:cNvSpPr>
          <p:nvPr/>
        </p:nvSpPr>
        <p:spPr bwMode="auto">
          <a:xfrm>
            <a:off x="4038600" y="3200400"/>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7" name="Rectangle 23"/>
          <p:cNvSpPr>
            <a:spLocks noChangeArrowheads="1"/>
          </p:cNvSpPr>
          <p:nvPr/>
        </p:nvSpPr>
        <p:spPr bwMode="auto">
          <a:xfrm>
            <a:off x="1905000"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8" name="Rectangle 24"/>
          <p:cNvSpPr>
            <a:spLocks noChangeArrowheads="1"/>
          </p:cNvSpPr>
          <p:nvPr/>
        </p:nvSpPr>
        <p:spPr bwMode="auto">
          <a:xfrm>
            <a:off x="2195513"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9" name="Rectangle 25"/>
          <p:cNvSpPr>
            <a:spLocks noChangeArrowheads="1"/>
          </p:cNvSpPr>
          <p:nvPr/>
        </p:nvSpPr>
        <p:spPr bwMode="auto">
          <a:xfrm>
            <a:off x="2514600" y="37258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0" name="Rectangle 26"/>
          <p:cNvSpPr>
            <a:spLocks noChangeArrowheads="1"/>
          </p:cNvSpPr>
          <p:nvPr/>
        </p:nvSpPr>
        <p:spPr bwMode="auto">
          <a:xfrm>
            <a:off x="2590800" y="46402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1" name="Rectangle 27"/>
          <p:cNvSpPr>
            <a:spLocks noChangeArrowheads="1"/>
          </p:cNvSpPr>
          <p:nvPr/>
        </p:nvSpPr>
        <p:spPr bwMode="auto">
          <a:xfrm>
            <a:off x="1752600" y="5410200"/>
            <a:ext cx="19050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92" name="Rectangle 28"/>
          <p:cNvSpPr>
            <a:spLocks noChangeArrowheads="1"/>
          </p:cNvSpPr>
          <p:nvPr/>
        </p:nvSpPr>
        <p:spPr bwMode="auto">
          <a:xfrm>
            <a:off x="54102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3" name="Rectangle 29"/>
          <p:cNvSpPr>
            <a:spLocks noChangeArrowheads="1"/>
          </p:cNvSpPr>
          <p:nvPr/>
        </p:nvSpPr>
        <p:spPr bwMode="auto">
          <a:xfrm>
            <a:off x="63246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4" name="Rectangle 30"/>
          <p:cNvSpPr>
            <a:spLocks noChangeArrowheads="1"/>
          </p:cNvSpPr>
          <p:nvPr/>
        </p:nvSpPr>
        <p:spPr bwMode="auto">
          <a:xfrm>
            <a:off x="4800600" y="38242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5" name="Rectangle 31"/>
          <p:cNvSpPr>
            <a:spLocks noChangeArrowheads="1"/>
          </p:cNvSpPr>
          <p:nvPr/>
        </p:nvSpPr>
        <p:spPr bwMode="auto">
          <a:xfrm>
            <a:off x="4800600" y="47386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6" name="Rectangle 32"/>
          <p:cNvSpPr>
            <a:spLocks noChangeArrowheads="1"/>
          </p:cNvSpPr>
          <p:nvPr/>
        </p:nvSpPr>
        <p:spPr bwMode="auto">
          <a:xfrm>
            <a:off x="54102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chemeClr val="bg2"/>
                </a:solidFill>
                <a:latin typeface="Times" charset="0"/>
              </a:rPr>
              <a:t>TT</a:t>
            </a:r>
          </a:p>
        </p:txBody>
      </p:sp>
      <p:sp>
        <p:nvSpPr>
          <p:cNvPr id="907297" name="Rectangle 33"/>
          <p:cNvSpPr>
            <a:spLocks noChangeArrowheads="1"/>
          </p:cNvSpPr>
          <p:nvPr/>
        </p:nvSpPr>
        <p:spPr bwMode="auto">
          <a:xfrm>
            <a:off x="63246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299" name="Rectangle 35"/>
          <p:cNvSpPr>
            <a:spLocks noChangeArrowheads="1"/>
          </p:cNvSpPr>
          <p:nvPr/>
        </p:nvSpPr>
        <p:spPr bwMode="auto">
          <a:xfrm>
            <a:off x="54102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300" name="Rectangle 36"/>
          <p:cNvSpPr>
            <a:spLocks noChangeArrowheads="1"/>
          </p:cNvSpPr>
          <p:nvPr/>
        </p:nvSpPr>
        <p:spPr bwMode="auto">
          <a:xfrm>
            <a:off x="63246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pic>
        <p:nvPicPr>
          <p:cNvPr id="907303" name="Picture 3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75194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67"/>
                                        </p:tgtEl>
                                        <p:attrNameLst>
                                          <p:attrName>style.visibility</p:attrName>
                                        </p:attrNameLst>
                                      </p:cBhvr>
                                      <p:to>
                                        <p:strVal val="visible"/>
                                      </p:to>
                                    </p:set>
                                    <p:animEffect transition="in" filter="box(out)">
                                      <p:cBhvr>
                                        <p:cTn id="7" dur="500"/>
                                        <p:tgtEl>
                                          <p:spTgt spid="9072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69"/>
                                        </p:tgtEl>
                                        <p:attrNameLst>
                                          <p:attrName>style.visibility</p:attrName>
                                        </p:attrNameLst>
                                      </p:cBhvr>
                                      <p:to>
                                        <p:strVal val="visible"/>
                                      </p:to>
                                    </p:set>
                                    <p:animEffect transition="in" filter="box(out)">
                                      <p:cBhvr>
                                        <p:cTn id="11"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1524000" y="0"/>
          <a:ext cx="8001000" cy="6013278"/>
        </p:xfrm>
        <a:graphic>
          <a:graphicData uri="http://schemas.openxmlformats.org/presentationml/2006/ole">
            <mc:AlternateContent xmlns:mc="http://schemas.openxmlformats.org/markup-compatibility/2006">
              <mc:Choice xmlns:v="urn:schemas-microsoft-com:vml" Requires="v">
                <p:oleObj spid="_x0000_s3127" name="Slide" r:id="rId3" imgW="4570378" imgH="3427437" progId="PowerPoint.Slide.12">
                  <p:embed/>
                </p:oleObj>
              </mc:Choice>
              <mc:Fallback>
                <p:oleObj name="Slide" r:id="rId3" imgW="4570378" imgH="3427437"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001000" cy="6013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817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7" name="Picture 23" descr="Fig"/>
          <p:cNvPicPr>
            <a:picLocks noChangeAspect="1" noChangeArrowheads="1"/>
          </p:cNvPicPr>
          <p:nvPr/>
        </p:nvPicPr>
        <p:blipFill>
          <a:blip r:embed="rId2" cstate="print"/>
          <a:srcRect/>
          <a:stretch>
            <a:fillRect/>
          </a:stretch>
        </p:blipFill>
        <p:spPr bwMode="auto">
          <a:xfrm>
            <a:off x="2209800" y="2066926"/>
            <a:ext cx="3835400" cy="3800475"/>
          </a:xfrm>
          <a:prstGeom prst="rect">
            <a:avLst/>
          </a:prstGeom>
          <a:noFill/>
        </p:spPr>
      </p:pic>
      <p:sp>
        <p:nvSpPr>
          <p:cNvPr id="91238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2387" name="Rectangle 3"/>
          <p:cNvSpPr>
            <a:spLocks noChangeArrowheads="1"/>
          </p:cNvSpPr>
          <p:nvPr/>
        </p:nvSpPr>
        <p:spPr bwMode="auto">
          <a:xfrm>
            <a:off x="6096000" y="1908175"/>
            <a:ext cx="41910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dirty="0" err="1">
                <a:latin typeface="Times" charset="0"/>
              </a:rPr>
              <a:t>Punnett</a:t>
            </a:r>
            <a:r>
              <a:rPr lang="en-US" altLang="en-US" sz="2400" dirty="0">
                <a:latin typeface="Times" charset="0"/>
              </a:rPr>
              <a:t> square shows three plants with round seeds out of four total plants, so the probability is </a:t>
            </a:r>
            <a:r>
              <a:rPr lang="en-US" altLang="en-US" sz="2400" baseline="30000" dirty="0">
                <a:latin typeface="Times" charset="0"/>
              </a:rPr>
              <a:t>3</a:t>
            </a:r>
            <a:r>
              <a:rPr lang="en-US" altLang="en-US" sz="2400" dirty="0">
                <a:latin typeface="Times" charset="0"/>
              </a:rPr>
              <a:t>/4.</a:t>
            </a:r>
          </a:p>
        </p:txBody>
      </p:sp>
      <p:sp>
        <p:nvSpPr>
          <p:cNvPr id="912388" name="Text Box 4"/>
          <p:cNvSpPr txBox="1">
            <a:spLocks noChangeArrowheads="1"/>
          </p:cNvSpPr>
          <p:nvPr/>
        </p:nvSpPr>
        <p:spPr bwMode="auto">
          <a:xfrm>
            <a:off x="2089150" y="914401"/>
            <a:ext cx="240771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Probability</a:t>
            </a:r>
          </a:p>
        </p:txBody>
      </p:sp>
      <p:pic>
        <p:nvPicPr>
          <p:cNvPr id="91238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23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23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23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239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239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1239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12399" name="Rectangle 15"/>
          <p:cNvSpPr>
            <a:spLocks noChangeArrowheads="1"/>
          </p:cNvSpPr>
          <p:nvPr/>
        </p:nvSpPr>
        <p:spPr bwMode="auto">
          <a:xfrm>
            <a:off x="3000375" y="1704976"/>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0" name="Rectangle 16"/>
          <p:cNvSpPr>
            <a:spLocks noChangeArrowheads="1"/>
          </p:cNvSpPr>
          <p:nvPr/>
        </p:nvSpPr>
        <p:spPr bwMode="auto">
          <a:xfrm>
            <a:off x="4929188" y="1684339"/>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1" name="Rectangle 17"/>
          <p:cNvSpPr>
            <a:spLocks noChangeArrowheads="1"/>
          </p:cNvSpPr>
          <p:nvPr/>
        </p:nvSpPr>
        <p:spPr bwMode="auto">
          <a:xfrm>
            <a:off x="1905000" y="2779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2" name="Rectangle 18"/>
          <p:cNvSpPr>
            <a:spLocks noChangeArrowheads="1"/>
          </p:cNvSpPr>
          <p:nvPr/>
        </p:nvSpPr>
        <p:spPr bwMode="auto">
          <a:xfrm>
            <a:off x="1981200" y="4684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3" name="Rectangle 19"/>
          <p:cNvSpPr>
            <a:spLocks noChangeArrowheads="1"/>
          </p:cNvSpPr>
          <p:nvPr/>
        </p:nvSpPr>
        <p:spPr bwMode="auto">
          <a:xfrm>
            <a:off x="23002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a:solidFill>
                  <a:srgbClr val="FF0000"/>
                </a:solidFill>
                <a:latin typeface="Times" charset="0"/>
              </a:rPr>
              <a:t>RR</a:t>
            </a:r>
          </a:p>
        </p:txBody>
      </p:sp>
      <p:sp>
        <p:nvSpPr>
          <p:cNvPr id="912404" name="Rectangle 20"/>
          <p:cNvSpPr>
            <a:spLocks noChangeArrowheads="1"/>
          </p:cNvSpPr>
          <p:nvPr/>
        </p:nvSpPr>
        <p:spPr bwMode="auto">
          <a:xfrm>
            <a:off x="41290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5" name="Rectangle 21"/>
          <p:cNvSpPr>
            <a:spLocks noChangeArrowheads="1"/>
          </p:cNvSpPr>
          <p:nvPr/>
        </p:nvSpPr>
        <p:spPr bwMode="auto">
          <a:xfrm>
            <a:off x="23002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6" name="Rectangle 22"/>
          <p:cNvSpPr>
            <a:spLocks noChangeArrowheads="1"/>
          </p:cNvSpPr>
          <p:nvPr/>
        </p:nvSpPr>
        <p:spPr bwMode="auto">
          <a:xfrm>
            <a:off x="41290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pic>
        <p:nvPicPr>
          <p:cNvPr id="912408" name="Picture 24"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4562546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87"/>
                                        </p:tgtEl>
                                        <p:attrNameLst>
                                          <p:attrName>style.visibility</p:attrName>
                                        </p:attrNameLst>
                                      </p:cBhvr>
                                      <p:to>
                                        <p:strVal val="visible"/>
                                      </p:to>
                                    </p:set>
                                    <p:animEffect transition="in" filter="box(out)">
                                      <p:cBhvr>
                                        <p:cTn id="7" dur="500"/>
                                        <p:tgtEl>
                                          <p:spTgt spid="91238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89"/>
                                        </p:tgtEl>
                                        <p:attrNameLst>
                                          <p:attrName>style.visibility</p:attrName>
                                        </p:attrNameLst>
                                      </p:cBhvr>
                                      <p:to>
                                        <p:strVal val="visible"/>
                                      </p:to>
                                    </p:set>
                                    <p:animEffect transition="in" filter="box(out)">
                                      <p:cBhvr>
                                        <p:cTn id="11"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8298" name="Picture 10" descr="Chpt10"/>
          <p:cNvPicPr>
            <a:picLocks noChangeAspect="1" noChangeArrowheads="1"/>
          </p:cNvPicPr>
          <p:nvPr/>
        </p:nvPicPr>
        <p:blipFill>
          <a:blip r:embed="rId9" cstate="print"/>
          <a:srcRect/>
          <a:stretch>
            <a:fillRect/>
          </a:stretch>
        </p:blipFill>
        <p:spPr bwMode="auto">
          <a:xfrm>
            <a:off x="1524000" y="0"/>
            <a:ext cx="2971800" cy="719138"/>
          </a:xfrm>
          <a:prstGeom prst="rect">
            <a:avLst/>
          </a:prstGeom>
          <a:noFill/>
        </p:spPr>
      </p:pic>
      <p:sp>
        <p:nvSpPr>
          <p:cNvPr id="908299" name="Text Box 11"/>
          <p:cNvSpPr txBox="1">
            <a:spLocks noChangeArrowheads="1"/>
          </p:cNvSpPr>
          <p:nvPr/>
        </p:nvSpPr>
        <p:spPr bwMode="auto">
          <a:xfrm>
            <a:off x="1524000" y="914401"/>
            <a:ext cx="3028950" cy="2800767"/>
          </a:xfrm>
          <a:prstGeom prst="rect">
            <a:avLst/>
          </a:prstGeom>
          <a:noFill/>
          <a:ln w="9525">
            <a:noFill/>
            <a:miter lim="800000"/>
            <a:headEnd/>
            <a:tailEnd/>
          </a:ln>
          <a:effectLst/>
        </p:spPr>
        <p:txBody>
          <a:bodyPr>
            <a:spAutoFit/>
          </a:bodyPr>
          <a:lstStyle/>
          <a:p>
            <a:pPr algn="ctr"/>
            <a:r>
              <a:rPr lang="en-US" sz="3200" dirty="0"/>
              <a:t>Mendel’s Seven Pea Traits</a:t>
            </a:r>
          </a:p>
          <a:p>
            <a:pPr algn="ctr"/>
            <a:r>
              <a:rPr lang="en-US" sz="2800" dirty="0">
                <a:solidFill>
                  <a:schemeClr val="tx2"/>
                </a:solidFill>
              </a:rPr>
              <a:t>What would be appropriate alleles to use for each trait?</a:t>
            </a:r>
          </a:p>
        </p:txBody>
      </p:sp>
      <p:pic>
        <p:nvPicPr>
          <p:cNvPr id="908300" name="Picture 12" descr="Mendal's 7 pea traits"/>
          <p:cNvPicPr>
            <a:picLocks noChangeAspect="1" noChangeArrowheads="1"/>
          </p:cNvPicPr>
          <p:nvPr/>
        </p:nvPicPr>
        <p:blipFill>
          <a:blip r:embed="rId10" cstate="print"/>
          <a:srcRect/>
          <a:stretch>
            <a:fillRect/>
          </a:stretch>
        </p:blipFill>
        <p:spPr bwMode="auto">
          <a:xfrm>
            <a:off x="4470400" y="1295400"/>
            <a:ext cx="6197600" cy="4102100"/>
          </a:xfrm>
          <a:prstGeom prst="rect">
            <a:avLst/>
          </a:prstGeom>
          <a:noFill/>
        </p:spPr>
      </p:pic>
      <p:sp>
        <p:nvSpPr>
          <p:cNvPr id="13" name="TextBox 12"/>
          <p:cNvSpPr txBox="1"/>
          <p:nvPr/>
        </p:nvSpPr>
        <p:spPr>
          <a:xfrm>
            <a:off x="4495800" y="1"/>
            <a:ext cx="6172200" cy="1200329"/>
          </a:xfrm>
          <a:prstGeom prst="rect">
            <a:avLst/>
          </a:prstGeom>
          <a:noFill/>
        </p:spPr>
        <p:txBody>
          <a:bodyPr wrap="square" rtlCol="0">
            <a:spAutoFit/>
          </a:bodyPr>
          <a:lstStyle/>
          <a:p>
            <a:r>
              <a:rPr lang="en-US" sz="2400" b="1" u="sng" dirty="0"/>
              <a:t>Complete Dominance</a:t>
            </a:r>
          </a:p>
          <a:p>
            <a:r>
              <a:rPr lang="en-US" sz="2400" b="1" dirty="0"/>
              <a:t> – the Dominant completely masks the recessive, only 2 versions of a trait.</a:t>
            </a:r>
          </a:p>
        </p:txBody>
      </p:sp>
    </p:spTree>
    <p:extLst>
      <p:ext uri="{BB962C8B-B14F-4D97-AF65-F5344CB8AC3E}">
        <p14:creationId xmlns:p14="http://schemas.microsoft.com/office/powerpoint/2010/main" val="12721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a:t>
            </a:r>
            <a:r>
              <a:rPr lang="en-US" dirty="0" err="1" smtClean="0"/>
              <a:t>Punnett</a:t>
            </a:r>
            <a:r>
              <a:rPr lang="en-US" dirty="0" smtClean="0"/>
              <a:t> square boxes on P.77</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86800" cy="1417638"/>
          </a:xfrm>
        </p:spPr>
        <p:txBody>
          <a:bodyPr>
            <a:normAutofit/>
          </a:bodyPr>
          <a:lstStyle/>
          <a:p>
            <a:r>
              <a:rPr lang="en-US" sz="2400"/>
              <a:t>3</a:t>
            </a:r>
            <a:r>
              <a:rPr lang="en-US" sz="2400" smtClean="0"/>
              <a:t>/30 </a:t>
            </a:r>
            <a:r>
              <a:rPr lang="en-US" sz="2400" dirty="0"/>
              <a:t>Meiosis 10.2</a:t>
            </a:r>
            <a:br>
              <a:rPr lang="en-US" sz="2400" dirty="0"/>
            </a:br>
            <a:r>
              <a:rPr lang="en-US" sz="2400" dirty="0"/>
              <a:t>Obj. TSW demonstrate understanding of Meiosis by drawing how the chromosomes segregate randomly and produce gametes. </a:t>
            </a:r>
            <a:r>
              <a:rPr lang="en-US" sz="2400" dirty="0" smtClean="0"/>
              <a:t>P.12 </a:t>
            </a:r>
            <a:r>
              <a:rPr lang="en-US" sz="2400" dirty="0"/>
              <a:t>NB</a:t>
            </a:r>
          </a:p>
        </p:txBody>
      </p:sp>
      <p:sp>
        <p:nvSpPr>
          <p:cNvPr id="6" name="Content Placeholder 5"/>
          <p:cNvSpPr>
            <a:spLocks noGrp="1"/>
          </p:cNvSpPr>
          <p:nvPr>
            <p:ph sz="quarter" idx="4"/>
          </p:nvPr>
        </p:nvSpPr>
        <p:spPr>
          <a:xfrm>
            <a:off x="4572001" y="1371601"/>
            <a:ext cx="6096000" cy="4754563"/>
          </a:xfrm>
        </p:spPr>
        <p:txBody>
          <a:bodyPr/>
          <a:lstStyle/>
          <a:p>
            <a:pPr marL="457200" indent="-457200">
              <a:buFont typeface="+mj-lt"/>
              <a:buAutoNum type="arabicPeriod"/>
            </a:pPr>
            <a:r>
              <a:rPr lang="en-US" dirty="0" smtClean="0"/>
              <a:t>Compare and Contrast Haploid and Diploid cells.</a:t>
            </a:r>
          </a:p>
          <a:p>
            <a:pPr marL="457200" indent="-457200">
              <a:buFont typeface="+mj-lt"/>
              <a:buAutoNum type="arabicPeriod"/>
            </a:pPr>
            <a:r>
              <a:rPr lang="en-US" dirty="0" smtClean="0"/>
              <a:t>Explain what homologous chromosomes are.</a:t>
            </a:r>
          </a:p>
          <a:p>
            <a:pPr marL="457200" indent="-457200">
              <a:buFont typeface="+mj-lt"/>
              <a:buAutoNum type="arabicPeriod"/>
            </a:pPr>
            <a:r>
              <a:rPr lang="en-US" dirty="0"/>
              <a:t>Explain what crossing over is during Meiosis and why it is </a:t>
            </a:r>
            <a:r>
              <a:rPr lang="en-US" dirty="0" smtClean="0"/>
              <a:t>important.</a:t>
            </a:r>
            <a:endParaRPr lang="en-US" dirty="0"/>
          </a:p>
        </p:txBody>
      </p:sp>
      <p:pic>
        <p:nvPicPr>
          <p:cNvPr id="215042" name="Picture 2" descr="http://www.mun.ca/biology/desmid/brian/BIOL2060/BIOL2060-20/20_13.jpg">
            <a:hlinkClick r:id="rId2"/>
          </p:cNvPr>
          <p:cNvPicPr>
            <a:picLocks noChangeAspect="1" noChangeArrowheads="1"/>
          </p:cNvPicPr>
          <p:nvPr/>
        </p:nvPicPr>
        <p:blipFill>
          <a:blip r:embed="rId3" cstate="print"/>
          <a:srcRect/>
          <a:stretch>
            <a:fillRect/>
          </a:stretch>
        </p:blipFill>
        <p:spPr bwMode="auto">
          <a:xfrm>
            <a:off x="778412" y="1371601"/>
            <a:ext cx="3048000" cy="5289919"/>
          </a:xfrm>
          <a:prstGeom prst="rect">
            <a:avLst/>
          </a:prstGeom>
          <a:noFill/>
        </p:spPr>
      </p:pic>
      <p:pic>
        <p:nvPicPr>
          <p:cNvPr id="215044" name="Picture 4" descr="http://chsweb.lr.k12.nj.us/mstanley/outlines/meiosis/image174.gif">
            <a:hlinkClick r:id="rId4"/>
          </p:cNvPr>
          <p:cNvPicPr>
            <a:picLocks noChangeAspect="1" noChangeArrowheads="1"/>
          </p:cNvPicPr>
          <p:nvPr/>
        </p:nvPicPr>
        <p:blipFill>
          <a:blip r:embed="rId5" cstate="print"/>
          <a:srcRect/>
          <a:stretch>
            <a:fillRect/>
          </a:stretch>
        </p:blipFill>
        <p:spPr bwMode="auto">
          <a:xfrm>
            <a:off x="8343900" y="4016560"/>
            <a:ext cx="3733800" cy="2955925"/>
          </a:xfrm>
          <a:prstGeom prst="rect">
            <a:avLst/>
          </a:prstGeom>
          <a:solidFill>
            <a:schemeClr val="bg1"/>
          </a:solidFill>
        </p:spPr>
      </p:pic>
      <p:pic>
        <p:nvPicPr>
          <p:cNvPr id="11" name="Picture 21" descr="Fig"/>
          <p:cNvPicPr>
            <a:picLocks noChangeAspect="1" noChangeArrowheads="1"/>
          </p:cNvPicPr>
          <p:nvPr/>
        </p:nvPicPr>
        <p:blipFill>
          <a:blip r:embed="rId6" cstate="print"/>
          <a:srcRect/>
          <a:stretch>
            <a:fillRect/>
          </a:stretch>
        </p:blipFill>
        <p:spPr bwMode="auto">
          <a:xfrm>
            <a:off x="3826412" y="4016560"/>
            <a:ext cx="3197044" cy="2841440"/>
          </a:xfrm>
          <a:prstGeom prst="rect">
            <a:avLst/>
          </a:prstGeom>
          <a:noFill/>
        </p:spPr>
      </p:pic>
    </p:spTree>
    <p:extLst>
      <p:ext uri="{BB962C8B-B14F-4D97-AF65-F5344CB8AC3E}">
        <p14:creationId xmlns:p14="http://schemas.microsoft.com/office/powerpoint/2010/main" val="682129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10668000" cy="1417638"/>
          </a:xfrm>
        </p:spPr>
        <p:txBody>
          <a:bodyPr>
            <a:normAutofit/>
          </a:bodyPr>
          <a:lstStyle/>
          <a:p>
            <a:r>
              <a:rPr lang="en-US" sz="2400" dirty="0" smtClean="0"/>
              <a:t>3/31 </a:t>
            </a:r>
            <a:r>
              <a:rPr lang="en-US" sz="2400" dirty="0"/>
              <a:t>Genetic Inheritance 10.1 &amp; 10.2</a:t>
            </a:r>
            <a:br>
              <a:rPr lang="en-US" sz="2400" dirty="0"/>
            </a:br>
            <a:r>
              <a:rPr lang="en-US" sz="2400" dirty="0"/>
              <a:t>Obj. TSW demonstrate understanding of </a:t>
            </a:r>
            <a:r>
              <a:rPr lang="en-US" sz="2400" dirty="0">
                <a:hlinkClick r:id="rId2"/>
              </a:rPr>
              <a:t>homologous chromosomes </a:t>
            </a:r>
            <a:r>
              <a:rPr lang="en-US" sz="2400" dirty="0"/>
              <a:t>Mendel’s laws, Mitosis &amp; Meiosis by doing a concept map and a foldable. p. </a:t>
            </a:r>
            <a:r>
              <a:rPr lang="en-US" sz="2400" dirty="0" smtClean="0"/>
              <a:t>14 </a:t>
            </a:r>
            <a:r>
              <a:rPr lang="en-US" sz="2400" dirty="0"/>
              <a:t>NB</a:t>
            </a:r>
          </a:p>
        </p:txBody>
      </p:sp>
      <p:sp>
        <p:nvSpPr>
          <p:cNvPr id="3" name="Text Placeholder 2"/>
          <p:cNvSpPr>
            <a:spLocks noGrp="1"/>
          </p:cNvSpPr>
          <p:nvPr>
            <p:ph type="body" idx="1"/>
          </p:nvPr>
        </p:nvSpPr>
        <p:spPr>
          <a:xfrm>
            <a:off x="1524000" y="1295400"/>
            <a:ext cx="4497388" cy="639762"/>
          </a:xfrm>
        </p:spPr>
        <p:txBody>
          <a:bodyPr>
            <a:normAutofit fontScale="32500" lnSpcReduction="20000"/>
          </a:bodyPr>
          <a:lstStyle/>
          <a:p>
            <a:endParaRPr lang="en-US" dirty="0" smtClean="0">
              <a:hlinkClick r:id="rId3"/>
            </a:endParaRPr>
          </a:p>
          <a:p>
            <a:r>
              <a:rPr lang="en-US" sz="4400" dirty="0">
                <a:hlinkClick r:id="rId3"/>
              </a:rPr>
              <a:t>http://www.cde.ca.gov/ta/tg/sr/documents/cstrtqbiology.pdf</a:t>
            </a:r>
            <a:endParaRPr lang="en-US" sz="4400" dirty="0"/>
          </a:p>
          <a:p>
            <a:endParaRPr lang="en-US" dirty="0"/>
          </a:p>
        </p:txBody>
      </p:sp>
      <p:sp>
        <p:nvSpPr>
          <p:cNvPr id="6" name="Content Placeholder 5"/>
          <p:cNvSpPr>
            <a:spLocks noGrp="1"/>
          </p:cNvSpPr>
          <p:nvPr>
            <p:ph sz="quarter" idx="4"/>
          </p:nvPr>
        </p:nvSpPr>
        <p:spPr>
          <a:xfrm>
            <a:off x="5264834" y="1580772"/>
            <a:ext cx="6781800" cy="3798888"/>
          </a:xfrm>
        </p:spPr>
        <p:txBody>
          <a:bodyPr/>
          <a:lstStyle/>
          <a:p>
            <a:pPr marL="457200" indent="-457200">
              <a:buFont typeface="+mj-lt"/>
              <a:buAutoNum type="arabicPeriod"/>
            </a:pPr>
            <a:r>
              <a:rPr lang="en-US" dirty="0" smtClean="0"/>
              <a:t>Compare &amp; Contrast Homozygous and Heterozygous genotypes.</a:t>
            </a:r>
          </a:p>
          <a:p>
            <a:pPr marL="457200" indent="-457200">
              <a:buFont typeface="+mj-lt"/>
              <a:buAutoNum type="arabicPeriod"/>
            </a:pPr>
            <a:r>
              <a:rPr lang="en-US" dirty="0" smtClean="0"/>
              <a:t>Explain what crossing over is during Meiosis and why it is important?</a:t>
            </a:r>
          </a:p>
          <a:p>
            <a:pPr marL="457200" indent="-457200">
              <a:buFont typeface="+mj-lt"/>
              <a:buAutoNum type="arabicPeriod"/>
            </a:pPr>
            <a:r>
              <a:rPr lang="en-US" dirty="0" smtClean="0"/>
              <a:t>Compare &amp; Contrast haploid and diploid cells.</a:t>
            </a:r>
          </a:p>
          <a:p>
            <a:pPr marL="457200" indent="-457200">
              <a:buFont typeface="+mj-lt"/>
              <a:buAutoNum type="arabicPeriod"/>
            </a:pPr>
            <a:endParaRPr lang="en-US" dirty="0"/>
          </a:p>
        </p:txBody>
      </p:sp>
      <p:pic>
        <p:nvPicPr>
          <p:cNvPr id="7" name="Picture 21" descr="Fig"/>
          <p:cNvPicPr>
            <a:picLocks noGrp="1" noChangeAspect="1" noChangeArrowheads="1"/>
          </p:cNvPicPr>
          <p:nvPr>
            <p:ph sz="half" idx="2"/>
          </p:nvPr>
        </p:nvPicPr>
        <p:blipFill>
          <a:blip r:embed="rId4" cstate="print"/>
          <a:srcRect/>
          <a:stretch>
            <a:fillRect/>
          </a:stretch>
        </p:blipFill>
        <p:spPr bwMode="auto">
          <a:xfrm>
            <a:off x="99260" y="1676400"/>
            <a:ext cx="2400300" cy="2133600"/>
          </a:xfrm>
          <a:prstGeom prst="rect">
            <a:avLst/>
          </a:prstGeom>
          <a:noFill/>
        </p:spPr>
      </p:pic>
      <p:pic>
        <p:nvPicPr>
          <p:cNvPr id="191491" name="Picture 3" descr="http://mrdegregorio.weebly.com/uploads/8/3/6/6/8366974/9703995.jpg?232">
            <a:hlinkClick r:id="rId5"/>
          </p:cNvPr>
          <p:cNvPicPr>
            <a:picLocks noChangeAspect="1" noChangeArrowheads="1"/>
          </p:cNvPicPr>
          <p:nvPr/>
        </p:nvPicPr>
        <p:blipFill>
          <a:blip r:embed="rId6" cstate="print"/>
          <a:srcRect/>
          <a:stretch>
            <a:fillRect/>
          </a:stretch>
        </p:blipFill>
        <p:spPr bwMode="auto">
          <a:xfrm>
            <a:off x="-3024" y="3764018"/>
            <a:ext cx="2438400" cy="2827284"/>
          </a:xfrm>
          <a:prstGeom prst="rect">
            <a:avLst/>
          </a:prstGeom>
          <a:noFill/>
        </p:spPr>
      </p:pic>
      <p:pic>
        <p:nvPicPr>
          <p:cNvPr id="191493" name="Picture 5" descr="https://youngbloodbiology.wikispaces.com/file/view/meiosis-and-mitosis-cell-division.jpg/405495236/687x501/meiosis-and-mitosis-cell-division.jpg">
            <a:hlinkClick r:id="rId7"/>
          </p:cNvPr>
          <p:cNvPicPr>
            <a:picLocks noChangeAspect="1" noChangeArrowheads="1"/>
          </p:cNvPicPr>
          <p:nvPr/>
        </p:nvPicPr>
        <p:blipFill>
          <a:blip r:embed="rId8" cstate="print"/>
          <a:srcRect/>
          <a:stretch>
            <a:fillRect/>
          </a:stretch>
        </p:blipFill>
        <p:spPr bwMode="auto">
          <a:xfrm>
            <a:off x="2435376" y="4191000"/>
            <a:ext cx="3586012" cy="2620548"/>
          </a:xfrm>
          <a:prstGeom prst="rect">
            <a:avLst/>
          </a:prstGeom>
          <a:noFill/>
        </p:spPr>
      </p:pic>
      <p:sp>
        <p:nvSpPr>
          <p:cNvPr id="8" name="TextBox 7"/>
          <p:cNvSpPr txBox="1"/>
          <p:nvPr/>
        </p:nvSpPr>
        <p:spPr>
          <a:xfrm>
            <a:off x="8081210" y="3810000"/>
            <a:ext cx="3329472" cy="2308324"/>
          </a:xfrm>
          <a:prstGeom prst="rect">
            <a:avLst/>
          </a:prstGeom>
          <a:noFill/>
        </p:spPr>
        <p:txBody>
          <a:bodyPr wrap="square" rtlCol="0">
            <a:spAutoFit/>
          </a:bodyPr>
          <a:lstStyle/>
          <a:p>
            <a:r>
              <a:rPr lang="en-US" sz="2400" b="1" dirty="0"/>
              <a:t>HW Read CH 12 </a:t>
            </a:r>
          </a:p>
          <a:p>
            <a:r>
              <a:rPr lang="en-US" sz="2400" b="1" dirty="0"/>
              <a:t>1 page Notes </a:t>
            </a:r>
          </a:p>
          <a:p>
            <a:r>
              <a:rPr lang="en-US" sz="2400" b="1" dirty="0"/>
              <a:t>Page </a:t>
            </a:r>
            <a:r>
              <a:rPr lang="en-US" sz="2400" b="1" dirty="0" smtClean="0"/>
              <a:t>21 </a:t>
            </a:r>
            <a:r>
              <a:rPr lang="en-US" sz="2400" b="1" dirty="0"/>
              <a:t>NB</a:t>
            </a:r>
          </a:p>
          <a:p>
            <a:r>
              <a:rPr lang="en-US" sz="2400" b="1" dirty="0" smtClean="0"/>
              <a:t>HW Read CH 10</a:t>
            </a:r>
          </a:p>
          <a:p>
            <a:r>
              <a:rPr lang="en-US" sz="2400" b="1" dirty="0" smtClean="0"/>
              <a:t>1 page Notes </a:t>
            </a:r>
          </a:p>
          <a:p>
            <a:r>
              <a:rPr lang="en-US" sz="2400" b="1" dirty="0" smtClean="0"/>
              <a:t>Page 11 NB</a:t>
            </a:r>
            <a:endParaRPr lang="en-US" sz="2400" b="1" dirty="0"/>
          </a:p>
        </p:txBody>
      </p:sp>
    </p:spTree>
    <p:extLst>
      <p:ext uri="{BB962C8B-B14F-4D97-AF65-F5344CB8AC3E}">
        <p14:creationId xmlns:p14="http://schemas.microsoft.com/office/powerpoint/2010/main" val="13526439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8462" t="18036" r="17628" b="6413"/>
          <a:stretch>
            <a:fillRect/>
          </a:stretch>
        </p:blipFill>
        <p:spPr bwMode="auto">
          <a:xfrm>
            <a:off x="2252870" y="0"/>
            <a:ext cx="6433930" cy="6679095"/>
          </a:xfrm>
          <a:prstGeom prst="rect">
            <a:avLst/>
          </a:prstGeom>
          <a:noFill/>
          <a:ln w="9525">
            <a:noFill/>
            <a:miter lim="800000"/>
            <a:headEnd/>
            <a:tailEnd/>
          </a:ln>
        </p:spPr>
      </p:pic>
      <p:sp>
        <p:nvSpPr>
          <p:cNvPr id="3" name="TextBox 2"/>
          <p:cNvSpPr txBox="1"/>
          <p:nvPr/>
        </p:nvSpPr>
        <p:spPr>
          <a:xfrm>
            <a:off x="556591" y="119269"/>
            <a:ext cx="1905000" cy="1569660"/>
          </a:xfrm>
          <a:prstGeom prst="rect">
            <a:avLst/>
          </a:prstGeom>
          <a:noFill/>
        </p:spPr>
        <p:txBody>
          <a:bodyPr wrap="square" rtlCol="0">
            <a:spAutoFit/>
          </a:bodyPr>
          <a:lstStyle/>
          <a:p>
            <a:r>
              <a:rPr lang="en-US" sz="2400" dirty="0"/>
              <a:t>Write a 4 sentence summary</a:t>
            </a:r>
          </a:p>
          <a:p>
            <a:r>
              <a:rPr lang="en-US" sz="2400" dirty="0"/>
              <a:t>P. </a:t>
            </a:r>
            <a:r>
              <a:rPr lang="en-US" sz="2400" dirty="0" smtClean="0"/>
              <a:t>15 </a:t>
            </a:r>
            <a:r>
              <a:rPr lang="en-US" sz="2400" dirty="0"/>
              <a:t>NB</a:t>
            </a:r>
          </a:p>
        </p:txBody>
      </p:sp>
      <p:sp>
        <p:nvSpPr>
          <p:cNvPr id="4" name="TextBox 3"/>
          <p:cNvSpPr txBox="1"/>
          <p:nvPr/>
        </p:nvSpPr>
        <p:spPr>
          <a:xfrm>
            <a:off x="8610600" y="1"/>
            <a:ext cx="2057400" cy="6001643"/>
          </a:xfrm>
          <a:prstGeom prst="rect">
            <a:avLst/>
          </a:prstGeom>
          <a:noFill/>
        </p:spPr>
        <p:txBody>
          <a:bodyPr wrap="square" rtlCol="0">
            <a:spAutoFit/>
          </a:bodyPr>
          <a:lstStyle/>
          <a:p>
            <a:pPr>
              <a:buFont typeface="Arial" pitchFamily="34" charset="0"/>
              <a:buChar char="•"/>
            </a:pPr>
            <a:r>
              <a:rPr lang="en-US" sz="2400" dirty="0"/>
              <a:t>Diploid</a:t>
            </a:r>
          </a:p>
          <a:p>
            <a:pPr>
              <a:buFont typeface="Arial" pitchFamily="34" charset="0"/>
              <a:buChar char="•"/>
            </a:pPr>
            <a:r>
              <a:rPr lang="en-US" sz="2400" dirty="0"/>
              <a:t>One cell division</a:t>
            </a:r>
          </a:p>
          <a:p>
            <a:pPr>
              <a:buFont typeface="Arial" pitchFamily="34" charset="0"/>
              <a:buChar char="•"/>
            </a:pPr>
            <a:r>
              <a:rPr lang="en-US" sz="2400" dirty="0"/>
              <a:t>Four haploid cells</a:t>
            </a:r>
          </a:p>
          <a:p>
            <a:pPr>
              <a:buFont typeface="Arial" pitchFamily="34" charset="0"/>
              <a:buChar char="•"/>
            </a:pPr>
            <a:r>
              <a:rPr lang="en-US" sz="2400" dirty="0"/>
              <a:t>Original cell</a:t>
            </a:r>
          </a:p>
          <a:p>
            <a:pPr>
              <a:buFont typeface="Arial" pitchFamily="34" charset="0"/>
              <a:buChar char="•"/>
            </a:pPr>
            <a:r>
              <a:rPr lang="en-US" sz="2400" dirty="0"/>
              <a:t>Two cell divisions</a:t>
            </a:r>
          </a:p>
          <a:p>
            <a:pPr>
              <a:buFont typeface="Arial" pitchFamily="34" charset="0"/>
              <a:buChar char="•"/>
            </a:pPr>
            <a:r>
              <a:rPr lang="en-US" sz="2400" dirty="0"/>
              <a:t>Body cell</a:t>
            </a:r>
          </a:p>
          <a:p>
            <a:pPr>
              <a:buFont typeface="Arial" pitchFamily="34" charset="0"/>
              <a:buChar char="•"/>
            </a:pPr>
            <a:r>
              <a:rPr lang="en-US" sz="2400" dirty="0"/>
              <a:t>Same</a:t>
            </a:r>
          </a:p>
          <a:p>
            <a:pPr>
              <a:buFont typeface="Arial" pitchFamily="34" charset="0"/>
              <a:buChar char="•"/>
            </a:pPr>
            <a:r>
              <a:rPr lang="en-US" sz="2400" dirty="0"/>
              <a:t>Chromosome</a:t>
            </a:r>
          </a:p>
          <a:p>
            <a:pPr>
              <a:buFont typeface="Arial" pitchFamily="34" charset="0"/>
              <a:buChar char="•"/>
            </a:pPr>
            <a:r>
              <a:rPr lang="en-US" sz="2400" dirty="0"/>
              <a:t>Gamete-producing cell</a:t>
            </a:r>
          </a:p>
          <a:p>
            <a:pPr>
              <a:buFont typeface="Arial" pitchFamily="34" charset="0"/>
              <a:buChar char="•"/>
            </a:pPr>
            <a:r>
              <a:rPr lang="en-US" sz="2400" dirty="0"/>
              <a:t>Half</a:t>
            </a:r>
          </a:p>
          <a:p>
            <a:pPr>
              <a:buFont typeface="Arial" pitchFamily="34" charset="0"/>
              <a:buChar char="•"/>
            </a:pPr>
            <a:r>
              <a:rPr lang="en-US" sz="2400" dirty="0"/>
              <a:t>Two diploid cells</a:t>
            </a:r>
          </a:p>
        </p:txBody>
      </p:sp>
    </p:spTree>
    <p:extLst>
      <p:ext uri="{BB962C8B-B14F-4D97-AF65-F5344CB8AC3E}">
        <p14:creationId xmlns:p14="http://schemas.microsoft.com/office/powerpoint/2010/main" val="17230291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6038"/>
            <a:ext cx="12210757" cy="1417638"/>
          </a:xfrm>
        </p:spPr>
        <p:txBody>
          <a:bodyPr>
            <a:normAutofit/>
          </a:bodyPr>
          <a:lstStyle/>
          <a:p>
            <a:r>
              <a:rPr lang="en-US" sz="2400" dirty="0" smtClean="0"/>
              <a:t>4/01  </a:t>
            </a:r>
            <a:r>
              <a:rPr lang="en-US" sz="2400" dirty="0"/>
              <a:t>Pedigrees 12.1</a:t>
            </a:r>
            <a:r>
              <a:rPr lang="en-US" sz="2400" b="1" dirty="0"/>
              <a:t/>
            </a:r>
            <a:br>
              <a:rPr lang="en-US" sz="2400" b="1" dirty="0"/>
            </a:br>
            <a:r>
              <a:rPr lang="en-US" sz="2400" dirty="0"/>
              <a:t>Obj. TSW determine the mode of inheritance of a trait by examining a pedigree in a group pedigree project. </a:t>
            </a:r>
            <a:r>
              <a:rPr lang="en-US" sz="2400" dirty="0" smtClean="0"/>
              <a:t>P.16 </a:t>
            </a:r>
            <a:r>
              <a:rPr lang="en-US" sz="2400" dirty="0"/>
              <a:t>NB</a:t>
            </a:r>
          </a:p>
        </p:txBody>
      </p:sp>
      <p:sp>
        <p:nvSpPr>
          <p:cNvPr id="4" name="Content Placeholder 3"/>
          <p:cNvSpPr>
            <a:spLocks noGrp="1"/>
          </p:cNvSpPr>
          <p:nvPr>
            <p:ph sz="half" idx="2"/>
          </p:nvPr>
        </p:nvSpPr>
        <p:spPr>
          <a:xfrm>
            <a:off x="6172200" y="1524001"/>
            <a:ext cx="6019800" cy="4602163"/>
          </a:xfrm>
        </p:spPr>
        <p:txBody>
          <a:bodyPr>
            <a:normAutofit/>
          </a:bodyPr>
          <a:lstStyle/>
          <a:p>
            <a:pPr marL="514350" indent="-514350">
              <a:buFont typeface="+mj-lt"/>
              <a:buAutoNum type="arabicPeriod"/>
            </a:pPr>
            <a:r>
              <a:rPr lang="en-US" sz="2400" dirty="0"/>
              <a:t>Identify and explain the Mode of inheritance for each of these three pedigrees.</a:t>
            </a:r>
          </a:p>
          <a:p>
            <a:pPr marL="514350" indent="-514350"/>
            <a:r>
              <a:rPr lang="en-US" sz="2400" dirty="0"/>
              <a:t>Dominant or Recessive</a:t>
            </a:r>
          </a:p>
          <a:p>
            <a:pPr marL="514350" indent="-514350"/>
            <a:r>
              <a:rPr lang="en-US" sz="2400" dirty="0" err="1"/>
              <a:t>Autosomal</a:t>
            </a:r>
            <a:r>
              <a:rPr lang="en-US" sz="2400" dirty="0"/>
              <a:t> or Sex - Linked</a:t>
            </a:r>
          </a:p>
        </p:txBody>
      </p:sp>
      <p:pic>
        <p:nvPicPr>
          <p:cNvPr id="5" name="Picture 12" descr="Pedigree-Hunington Disease"/>
          <p:cNvPicPr>
            <a:picLocks noGrp="1" noChangeAspect="1" noChangeArrowheads="1"/>
          </p:cNvPicPr>
          <p:nvPr>
            <p:ph sz="half" idx="1"/>
          </p:nvPr>
        </p:nvPicPr>
        <p:blipFill>
          <a:blip r:embed="rId2" cstate="print"/>
          <a:srcRect/>
          <a:stretch>
            <a:fillRect/>
          </a:stretch>
        </p:blipFill>
        <p:spPr bwMode="auto">
          <a:xfrm>
            <a:off x="633046" y="3581401"/>
            <a:ext cx="3710354" cy="3318203"/>
          </a:xfrm>
          <a:prstGeom prst="rect">
            <a:avLst/>
          </a:prstGeom>
          <a:noFill/>
        </p:spPr>
      </p:pic>
      <p:pic>
        <p:nvPicPr>
          <p:cNvPr id="118786" name="Picture 2" descr="http://ohiorc.org/orc_documents/ORC/Adlit/InPerspective/2005-10/images/pedigree.gif"/>
          <p:cNvPicPr>
            <a:picLocks noChangeAspect="1" noChangeArrowheads="1"/>
          </p:cNvPicPr>
          <p:nvPr/>
        </p:nvPicPr>
        <p:blipFill>
          <a:blip r:embed="rId3" cstate="print"/>
          <a:srcRect/>
          <a:stretch>
            <a:fillRect/>
          </a:stretch>
        </p:blipFill>
        <p:spPr bwMode="auto">
          <a:xfrm>
            <a:off x="4343400" y="3581399"/>
            <a:ext cx="4237892" cy="3210283"/>
          </a:xfrm>
          <a:prstGeom prst="rect">
            <a:avLst/>
          </a:prstGeom>
          <a:noFill/>
          <a:ln>
            <a:solidFill>
              <a:schemeClr val="tx1"/>
            </a:solidFill>
          </a:ln>
        </p:spPr>
      </p:pic>
      <p:pic>
        <p:nvPicPr>
          <p:cNvPr id="118790" name="Picture 6" descr="http://www.sciencegeek.net/Biology/review/graphics/Unit4/hemo.gif"/>
          <p:cNvPicPr>
            <a:picLocks noChangeAspect="1" noChangeArrowheads="1"/>
          </p:cNvPicPr>
          <p:nvPr/>
        </p:nvPicPr>
        <p:blipFill>
          <a:blip r:embed="rId4" cstate="print"/>
          <a:srcRect/>
          <a:stretch>
            <a:fillRect/>
          </a:stretch>
        </p:blipFill>
        <p:spPr bwMode="auto">
          <a:xfrm>
            <a:off x="0" y="1181102"/>
            <a:ext cx="4489228" cy="2552698"/>
          </a:xfrm>
          <a:prstGeom prst="rect">
            <a:avLst/>
          </a:prstGeom>
          <a:noFill/>
          <a:ln>
            <a:solidFill>
              <a:schemeClr val="tx1"/>
            </a:solidFill>
          </a:ln>
        </p:spPr>
      </p:pic>
      <p:sp>
        <p:nvSpPr>
          <p:cNvPr id="9" name="TextBox 8"/>
          <p:cNvSpPr txBox="1"/>
          <p:nvPr/>
        </p:nvSpPr>
        <p:spPr>
          <a:xfrm>
            <a:off x="2819400" y="1371600"/>
            <a:ext cx="1600200" cy="369332"/>
          </a:xfrm>
          <a:prstGeom prst="rect">
            <a:avLst/>
          </a:prstGeom>
          <a:noFill/>
        </p:spPr>
        <p:txBody>
          <a:bodyPr wrap="square" rtlCol="0">
            <a:spAutoFit/>
          </a:bodyPr>
          <a:lstStyle/>
          <a:p>
            <a:r>
              <a:rPr lang="en-US" dirty="0"/>
              <a:t>Pedigree 1</a:t>
            </a:r>
          </a:p>
        </p:txBody>
      </p:sp>
      <p:sp>
        <p:nvSpPr>
          <p:cNvPr id="10" name="TextBox 9"/>
          <p:cNvSpPr txBox="1"/>
          <p:nvPr/>
        </p:nvSpPr>
        <p:spPr>
          <a:xfrm>
            <a:off x="1025414" y="4103132"/>
            <a:ext cx="1219200" cy="369332"/>
          </a:xfrm>
          <a:prstGeom prst="rect">
            <a:avLst/>
          </a:prstGeom>
          <a:noFill/>
        </p:spPr>
        <p:txBody>
          <a:bodyPr wrap="square" rtlCol="0">
            <a:spAutoFit/>
          </a:bodyPr>
          <a:lstStyle/>
          <a:p>
            <a:r>
              <a:rPr lang="en-US" dirty="0"/>
              <a:t>Pedigree 2</a:t>
            </a:r>
          </a:p>
        </p:txBody>
      </p:sp>
      <p:sp>
        <p:nvSpPr>
          <p:cNvPr id="11" name="TextBox 10"/>
          <p:cNvSpPr txBox="1"/>
          <p:nvPr/>
        </p:nvSpPr>
        <p:spPr>
          <a:xfrm>
            <a:off x="4419600" y="3733800"/>
            <a:ext cx="1295400" cy="369332"/>
          </a:xfrm>
          <a:prstGeom prst="rect">
            <a:avLst/>
          </a:prstGeom>
          <a:noFill/>
        </p:spPr>
        <p:txBody>
          <a:bodyPr wrap="square" rtlCol="0">
            <a:spAutoFit/>
          </a:bodyPr>
          <a:lstStyle/>
          <a:p>
            <a:r>
              <a:rPr lang="en-US" dirty="0"/>
              <a:t>Pedigree 3</a:t>
            </a:r>
          </a:p>
        </p:txBody>
      </p:sp>
    </p:spTree>
    <p:extLst>
      <p:ext uri="{BB962C8B-B14F-4D97-AF65-F5344CB8AC3E}">
        <p14:creationId xmlns:p14="http://schemas.microsoft.com/office/powerpoint/2010/main" val="891782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4203" name="Text Box 11"/>
          <p:cNvSpPr txBox="1">
            <a:spLocks noChangeArrowheads="1"/>
          </p:cNvSpPr>
          <p:nvPr/>
        </p:nvSpPr>
        <p:spPr bwMode="auto">
          <a:xfrm>
            <a:off x="3352800" y="0"/>
            <a:ext cx="2978150" cy="923330"/>
          </a:xfrm>
          <a:prstGeom prst="rect">
            <a:avLst/>
          </a:prstGeom>
          <a:noFill/>
          <a:ln w="9525">
            <a:noFill/>
            <a:miter lim="800000"/>
            <a:headEnd/>
            <a:tailEnd/>
          </a:ln>
          <a:effectLst/>
        </p:spPr>
        <p:txBody>
          <a:bodyPr wrap="square">
            <a:spAutoFit/>
          </a:bodyPr>
          <a:lstStyle/>
          <a:p>
            <a:pPr algn="ctr"/>
            <a:r>
              <a:rPr lang="en-US" sz="3600" dirty="0">
                <a:solidFill>
                  <a:schemeClr val="tx2"/>
                </a:solidFill>
              </a:rPr>
              <a:t>Homologous</a:t>
            </a:r>
          </a:p>
          <a:p>
            <a:pPr algn="ctr">
              <a:lnSpc>
                <a:spcPct val="50000"/>
              </a:lnSpc>
            </a:pPr>
            <a:r>
              <a:rPr lang="en-US" sz="3600" dirty="0">
                <a:solidFill>
                  <a:schemeClr val="tx2"/>
                </a:solidFill>
              </a:rPr>
              <a:t>Chromosome</a:t>
            </a:r>
          </a:p>
        </p:txBody>
      </p:sp>
      <p:pic>
        <p:nvPicPr>
          <p:cNvPr id="904204" name="Picture 12" descr="Homologous chromosome"/>
          <p:cNvPicPr>
            <a:picLocks noChangeAspect="1" noChangeArrowheads="1"/>
          </p:cNvPicPr>
          <p:nvPr/>
        </p:nvPicPr>
        <p:blipFill>
          <a:blip r:embed="rId9" cstate="print"/>
          <a:srcRect/>
          <a:stretch>
            <a:fillRect/>
          </a:stretch>
        </p:blipFill>
        <p:spPr bwMode="auto">
          <a:xfrm>
            <a:off x="6259514" y="0"/>
            <a:ext cx="4408487" cy="4800600"/>
          </a:xfrm>
          <a:prstGeom prst="rect">
            <a:avLst/>
          </a:prstGeom>
          <a:noFill/>
        </p:spPr>
      </p:pic>
      <p:pic>
        <p:nvPicPr>
          <p:cNvPr id="254978" name="Picture 2" descr="http://www.nia.nih.gov/sites/default/files/genetic_blueprint_smaller.jpg">
            <a:hlinkClick r:id="rId10"/>
          </p:cNvPr>
          <p:cNvPicPr>
            <a:picLocks noChangeAspect="1" noChangeArrowheads="1"/>
          </p:cNvPicPr>
          <p:nvPr/>
        </p:nvPicPr>
        <p:blipFill>
          <a:blip r:embed="rId11" cstate="print"/>
          <a:srcRect/>
          <a:stretch>
            <a:fillRect/>
          </a:stretch>
        </p:blipFill>
        <p:spPr bwMode="auto">
          <a:xfrm>
            <a:off x="1478282" y="987670"/>
            <a:ext cx="4846318" cy="4193930"/>
          </a:xfrm>
          <a:prstGeom prst="rect">
            <a:avLst/>
          </a:prstGeom>
          <a:noFill/>
        </p:spPr>
      </p:pic>
    </p:spTree>
    <p:extLst>
      <p:ext uri="{BB962C8B-B14F-4D97-AF65-F5344CB8AC3E}">
        <p14:creationId xmlns:p14="http://schemas.microsoft.com/office/powerpoint/2010/main" val="3741443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4903305"/>
          </a:xfrm>
        </p:spPr>
        <p:txBody>
          <a:bodyPr>
            <a:normAutofit fontScale="90000"/>
          </a:bodyPr>
          <a:lstStyle/>
          <a:p>
            <a:r>
              <a:rPr lang="en-US" b="1" dirty="0" smtClean="0"/>
              <a:t>Meiosis Activity with beads. Use page 267 Biology book.</a:t>
            </a:r>
            <a:br>
              <a:rPr lang="en-US" b="1"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a:t>
            </a:r>
            <a:r>
              <a:rPr lang="en-US" b="1" dirty="0" smtClean="0"/>
              <a:t>page 15 </a:t>
            </a:r>
            <a:br>
              <a:rPr lang="en-US" b="1" dirty="0" smtClean="0"/>
            </a:br>
            <a:r>
              <a:rPr lang="en-US" b="1" dirty="0" smtClean="0"/>
              <a:t>	How does Meiosis add genetic variation to the population? </a:t>
            </a:r>
            <a:br>
              <a:rPr lang="en-US" b="1" dirty="0" smtClean="0"/>
            </a:br>
            <a:r>
              <a:rPr lang="en-US" dirty="0" smtClean="0"/>
              <a:t>Use these words: </a:t>
            </a:r>
            <a:r>
              <a:rPr lang="en-US" b="1" dirty="0" smtClean="0"/>
              <a:t>gamete, sex cell, haploid, homologous chromosomes, division, egg or sperm cell.</a:t>
            </a:r>
            <a:endParaRPr lang="en-US" b="1"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endParaRPr lang="en-US" dirty="0" smtClean="0"/>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17 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48802917"/>
              </p:ext>
            </p:extLst>
          </p:nvPr>
        </p:nvGraphicFramePr>
        <p:xfrm>
          <a:off x="811370" y="719666"/>
          <a:ext cx="10547796" cy="3881120"/>
        </p:xfrm>
        <a:graphic>
          <a:graphicData uri="http://schemas.openxmlformats.org/drawingml/2006/table">
            <a:tbl>
              <a:tblPr firstRow="1" bandRow="1">
                <a:tableStyleId>{5C22544A-7EE6-4342-B048-85BDC9FD1C3A}</a:tableStyleId>
              </a:tblPr>
              <a:tblGrid>
                <a:gridCol w="1173628"/>
                <a:gridCol w="5858236"/>
                <a:gridCol w="3515932"/>
              </a:tblGrid>
              <a:tr h="370840">
                <a:tc>
                  <a:txBody>
                    <a:bodyPr/>
                    <a:lstStyle/>
                    <a:p>
                      <a:r>
                        <a:rPr lang="en-US" dirty="0" smtClean="0"/>
                        <a:t>Date</a:t>
                      </a:r>
                      <a:endParaRPr lang="en-US" dirty="0"/>
                    </a:p>
                  </a:txBody>
                  <a:tcPr/>
                </a:tc>
                <a:tc>
                  <a:txBody>
                    <a:bodyPr/>
                    <a:lstStyle/>
                    <a:p>
                      <a:r>
                        <a:rPr lang="en-US" dirty="0" smtClean="0"/>
                        <a:t>Title/ Topic</a:t>
                      </a:r>
                      <a:endParaRPr lang="en-US" dirty="0"/>
                    </a:p>
                  </a:txBody>
                  <a:tcPr/>
                </a:tc>
                <a:tc>
                  <a:txBody>
                    <a:bodyPr/>
                    <a:lstStyle/>
                    <a:p>
                      <a:r>
                        <a:rPr lang="en-US" dirty="0" smtClean="0"/>
                        <a:t>Page</a:t>
                      </a:r>
                      <a:endParaRPr lang="en-US" dirty="0"/>
                    </a:p>
                  </a:txBody>
                  <a:tcPr/>
                </a:tc>
              </a:tr>
              <a:tr h="370840">
                <a:tc>
                  <a:txBody>
                    <a:bodyPr/>
                    <a:lstStyle/>
                    <a:p>
                      <a:r>
                        <a:rPr lang="en-US" dirty="0" smtClean="0"/>
                        <a:t>10/19</a:t>
                      </a:r>
                      <a:endParaRPr lang="en-US" dirty="0"/>
                    </a:p>
                  </a:txBody>
                  <a:tcPr/>
                </a:tc>
                <a:tc>
                  <a:txBody>
                    <a:bodyPr/>
                    <a:lstStyle/>
                    <a:p>
                      <a:r>
                        <a:rPr lang="en-US" dirty="0" smtClean="0"/>
                        <a:t>WU – Chromosomes CH 10.1</a:t>
                      </a:r>
                      <a:endParaRPr lang="en-US" dirty="0"/>
                    </a:p>
                  </a:txBody>
                  <a:tcPr/>
                </a:tc>
                <a:tc>
                  <a:txBody>
                    <a:bodyPr/>
                    <a:lstStyle/>
                    <a:p>
                      <a:r>
                        <a:rPr lang="en-US" dirty="0" smtClean="0"/>
                        <a:t>8</a:t>
                      </a:r>
                      <a:endParaRPr lang="en-US" dirty="0"/>
                    </a:p>
                  </a:txBody>
                  <a:tcPr/>
                </a:tc>
              </a:tr>
              <a:tr h="370840">
                <a:tc>
                  <a:txBody>
                    <a:bodyPr/>
                    <a:lstStyle/>
                    <a:p>
                      <a:r>
                        <a:rPr lang="en-US" dirty="0" smtClean="0"/>
                        <a:t>10/19</a:t>
                      </a:r>
                      <a:endParaRPr lang="en-US" dirty="0"/>
                    </a:p>
                  </a:txBody>
                  <a:tcPr/>
                </a:tc>
                <a:tc>
                  <a:txBody>
                    <a:bodyPr/>
                    <a:lstStyle/>
                    <a:p>
                      <a:r>
                        <a:rPr lang="en-US" dirty="0" smtClean="0"/>
                        <a:t>Activity:  Human Traits Checklist</a:t>
                      </a:r>
                      <a:endParaRPr lang="en-US" dirty="0"/>
                    </a:p>
                  </a:txBody>
                  <a:tcPr/>
                </a:tc>
                <a:tc>
                  <a:txBody>
                    <a:bodyPr/>
                    <a:lstStyle/>
                    <a:p>
                      <a:r>
                        <a:rPr lang="en-US" dirty="0" smtClean="0"/>
                        <a:t>9</a:t>
                      </a:r>
                      <a:endParaRPr lang="en-US" dirty="0"/>
                    </a:p>
                  </a:txBody>
                  <a:tcPr/>
                </a:tc>
              </a:tr>
              <a:tr h="370840">
                <a:tc>
                  <a:txBody>
                    <a:bodyPr/>
                    <a:lstStyle/>
                    <a:p>
                      <a:r>
                        <a:rPr lang="en-US" dirty="0" smtClean="0"/>
                        <a:t>10/21</a:t>
                      </a:r>
                      <a:endParaRPr lang="en-US" dirty="0"/>
                    </a:p>
                  </a:txBody>
                  <a:tcPr/>
                </a:tc>
                <a:tc>
                  <a:txBody>
                    <a:bodyPr/>
                    <a:lstStyle/>
                    <a:p>
                      <a:r>
                        <a:rPr lang="en-US" dirty="0" smtClean="0"/>
                        <a:t>WU – Mendel’s Two</a:t>
                      </a:r>
                      <a:r>
                        <a:rPr lang="en-US" baseline="0" dirty="0" smtClean="0"/>
                        <a:t> Laws CH 10.1</a:t>
                      </a:r>
                      <a:endParaRPr lang="en-US" dirty="0"/>
                    </a:p>
                  </a:txBody>
                  <a:tcPr/>
                </a:tc>
                <a:tc>
                  <a:txBody>
                    <a:bodyPr/>
                    <a:lstStyle/>
                    <a:p>
                      <a:r>
                        <a:rPr lang="en-US" dirty="0" smtClean="0"/>
                        <a:t>10</a:t>
                      </a:r>
                      <a:endParaRPr lang="en-US" dirty="0"/>
                    </a:p>
                  </a:txBody>
                  <a:tcPr/>
                </a:tc>
              </a:tr>
              <a:tr h="370840">
                <a:tc>
                  <a:txBody>
                    <a:bodyPr/>
                    <a:lstStyle/>
                    <a:p>
                      <a:r>
                        <a:rPr lang="en-US" dirty="0" smtClean="0"/>
                        <a:t>10/20</a:t>
                      </a:r>
                      <a:endParaRPr lang="en-US" dirty="0"/>
                    </a:p>
                  </a:txBody>
                  <a:tcPr/>
                </a:tc>
                <a:tc>
                  <a:txBody>
                    <a:bodyPr/>
                    <a:lstStyle/>
                    <a:p>
                      <a:r>
                        <a:rPr lang="en-US" dirty="0" smtClean="0"/>
                        <a:t>HW – 1 page</a:t>
                      </a:r>
                      <a:r>
                        <a:rPr lang="en-US" baseline="0" dirty="0" smtClean="0"/>
                        <a:t> Notes CH 10</a:t>
                      </a:r>
                      <a:endParaRPr lang="en-US" dirty="0" smtClean="0"/>
                    </a:p>
                  </a:txBody>
                  <a:tcPr/>
                </a:tc>
                <a:tc>
                  <a:txBody>
                    <a:bodyPr/>
                    <a:lstStyle/>
                    <a:p>
                      <a:r>
                        <a:rPr lang="en-US" dirty="0" smtClean="0"/>
                        <a:t>11</a:t>
                      </a:r>
                      <a:endParaRPr lang="en-US" dirty="0"/>
                    </a:p>
                  </a:txBody>
                  <a:tcPr/>
                </a:tc>
              </a:tr>
              <a:tr h="370840">
                <a:tc>
                  <a:txBody>
                    <a:bodyPr/>
                    <a:lstStyle/>
                    <a:p>
                      <a:r>
                        <a:rPr lang="en-US" dirty="0" smtClean="0"/>
                        <a:t>10/22</a:t>
                      </a:r>
                      <a:endParaRPr lang="en-US" dirty="0"/>
                    </a:p>
                  </a:txBody>
                  <a:tcPr/>
                </a:tc>
                <a:tc>
                  <a:txBody>
                    <a:bodyPr/>
                    <a:lstStyle/>
                    <a:p>
                      <a:r>
                        <a:rPr lang="en-US" dirty="0" smtClean="0"/>
                        <a:t>WU – Meiosis CH 10.2</a:t>
                      </a:r>
                      <a:endParaRPr lang="en-US" dirty="0"/>
                    </a:p>
                  </a:txBody>
                  <a:tcPr/>
                </a:tc>
                <a:tc>
                  <a:txBody>
                    <a:bodyPr/>
                    <a:lstStyle/>
                    <a:p>
                      <a:r>
                        <a:rPr lang="en-US" dirty="0" smtClean="0"/>
                        <a:t>12</a:t>
                      </a:r>
                      <a:endParaRPr lang="en-US" dirty="0"/>
                    </a:p>
                  </a:txBody>
                  <a:tcPr/>
                </a:tc>
              </a:tr>
              <a:tr h="370840">
                <a:tc>
                  <a:txBody>
                    <a:bodyPr/>
                    <a:lstStyle/>
                    <a:p>
                      <a:r>
                        <a:rPr lang="en-US" dirty="0" smtClean="0"/>
                        <a:t>10/22</a:t>
                      </a:r>
                      <a:endParaRPr lang="en-US" dirty="0"/>
                    </a:p>
                  </a:txBody>
                  <a:tcPr/>
                </a:tc>
                <a:tc>
                  <a:txBody>
                    <a:bodyPr/>
                    <a:lstStyle/>
                    <a:p>
                      <a:r>
                        <a:rPr lang="en-US" dirty="0" smtClean="0"/>
                        <a:t>Karyotyping &amp; Punnett Square Practice</a:t>
                      </a:r>
                      <a:endParaRPr lang="en-US" dirty="0"/>
                    </a:p>
                  </a:txBody>
                  <a:tcPr/>
                </a:tc>
                <a:tc>
                  <a:txBody>
                    <a:bodyPr/>
                    <a:lstStyle/>
                    <a:p>
                      <a:r>
                        <a:rPr lang="en-US" dirty="0" smtClean="0"/>
                        <a:t>13</a:t>
                      </a:r>
                      <a:endParaRPr lang="en-US" dirty="0"/>
                    </a:p>
                  </a:txBody>
                  <a:tcPr/>
                </a:tc>
              </a:tr>
              <a:tr h="370840">
                <a:tc>
                  <a:txBody>
                    <a:bodyPr/>
                    <a:lstStyle/>
                    <a:p>
                      <a:r>
                        <a:rPr lang="en-US" dirty="0" smtClean="0"/>
                        <a:t>10/23</a:t>
                      </a:r>
                      <a:endParaRPr lang="en-US" dirty="0"/>
                    </a:p>
                  </a:txBody>
                  <a:tcPr/>
                </a:tc>
                <a:tc>
                  <a:txBody>
                    <a:bodyPr/>
                    <a:lstStyle/>
                    <a:p>
                      <a:r>
                        <a:rPr lang="en-US" dirty="0" smtClean="0"/>
                        <a:t>WU – Genetic Inheritance</a:t>
                      </a:r>
                      <a:r>
                        <a:rPr lang="en-US" baseline="0" dirty="0" smtClean="0"/>
                        <a:t> CH 10.1 – 10.2</a:t>
                      </a:r>
                      <a:endParaRPr lang="en-US" dirty="0"/>
                    </a:p>
                  </a:txBody>
                  <a:tcPr/>
                </a:tc>
                <a:tc>
                  <a:txBody>
                    <a:bodyPr/>
                    <a:lstStyle/>
                    <a:p>
                      <a:r>
                        <a:rPr lang="en-US" dirty="0" smtClean="0"/>
                        <a:t>14</a:t>
                      </a:r>
                      <a:endParaRPr lang="en-US" dirty="0"/>
                    </a:p>
                  </a:txBody>
                  <a:tcPr/>
                </a:tc>
              </a:tr>
              <a:tr h="370840">
                <a:tc>
                  <a:txBody>
                    <a:bodyPr/>
                    <a:lstStyle/>
                    <a:p>
                      <a:r>
                        <a:rPr lang="en-US" b="1" dirty="0" smtClean="0"/>
                        <a:t>10/22</a:t>
                      </a:r>
                    </a:p>
                    <a:p>
                      <a:r>
                        <a:rPr lang="en-US" b="1" dirty="0" smtClean="0"/>
                        <a:t>QUIZ</a:t>
                      </a:r>
                      <a:endParaRPr lang="en-US" b="1" dirty="0"/>
                    </a:p>
                  </a:txBody>
                  <a:tcPr/>
                </a:tc>
                <a:tc>
                  <a:txBody>
                    <a:bodyPr/>
                    <a:lstStyle/>
                    <a:p>
                      <a:r>
                        <a:rPr lang="en-US" b="1" dirty="0" smtClean="0"/>
                        <a:t>Concept Map: Mendel &amp; Meiosis w/ summary</a:t>
                      </a:r>
                    </a:p>
                    <a:p>
                      <a:r>
                        <a:rPr lang="en-US" b="1" dirty="0" smtClean="0"/>
                        <a:t>Meiosis Paragraph from Meiosis Bead</a:t>
                      </a:r>
                      <a:r>
                        <a:rPr lang="en-US" b="1" baseline="0" dirty="0" smtClean="0"/>
                        <a:t> </a:t>
                      </a:r>
                      <a:r>
                        <a:rPr lang="en-US" b="1" dirty="0" smtClean="0"/>
                        <a:t>Activity</a:t>
                      </a:r>
                    </a:p>
                    <a:p>
                      <a:endParaRPr lang="en-US" b="1" dirty="0"/>
                    </a:p>
                  </a:txBody>
                  <a:tcPr/>
                </a:tc>
                <a:tc>
                  <a:txBody>
                    <a:bodyPr/>
                    <a:lstStyle/>
                    <a:p>
                      <a:pPr marL="342900" indent="-342900">
                        <a:buAutoNum type="arabicPlain" startAt="15"/>
                      </a:pPr>
                      <a:r>
                        <a:rPr lang="en-US" b="1" dirty="0" smtClean="0"/>
                        <a:t>Notebook Check P. 8 – 15</a:t>
                      </a:r>
                    </a:p>
                    <a:p>
                      <a:pPr marL="0" indent="0">
                        <a:buNone/>
                      </a:pPr>
                      <a:r>
                        <a:rPr lang="en-US" b="1" dirty="0" smtClean="0"/>
                        <a:t>(</a:t>
                      </a:r>
                      <a:r>
                        <a:rPr lang="en-US" b="1" smtClean="0"/>
                        <a:t>40 points)</a:t>
                      </a:r>
                      <a:endParaRPr lang="en-US" b="1" dirty="0"/>
                    </a:p>
                  </a:txBody>
                  <a:tcPr/>
                </a:tc>
              </a:tr>
            </a:tbl>
          </a:graphicData>
        </a:graphic>
      </p:graphicFrame>
    </p:spTree>
    <p:extLst>
      <p:ext uri="{BB962C8B-B14F-4D97-AF65-F5344CB8AC3E}">
        <p14:creationId xmlns:p14="http://schemas.microsoft.com/office/powerpoint/2010/main" val="3425117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a:t>Homozygous and Heterozygous</a:t>
            </a:r>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8839" y="0"/>
            <a:ext cx="6629400" cy="6705600"/>
          </a:xfrm>
          <a:prstGeom prst="rect">
            <a:avLst/>
          </a:prstGeom>
          <a:noFill/>
          <a:ln w="9525">
            <a:noFill/>
            <a:miter lim="800000"/>
            <a:headEnd/>
            <a:tailEnd/>
          </a:ln>
        </p:spPr>
      </p:pic>
      <p:sp>
        <p:nvSpPr>
          <p:cNvPr id="3" name="TextBox 2"/>
          <p:cNvSpPr txBox="1"/>
          <p:nvPr/>
        </p:nvSpPr>
        <p:spPr>
          <a:xfrm>
            <a:off x="6503831" y="228600"/>
            <a:ext cx="4164169" cy="6647974"/>
          </a:xfrm>
          <a:prstGeom prst="rect">
            <a:avLst/>
          </a:prstGeom>
          <a:noFill/>
        </p:spPr>
        <p:txBody>
          <a:bodyPr wrap="square" rtlCol="0">
            <a:spAutoFit/>
          </a:bodyPr>
          <a:lstStyle/>
          <a:p>
            <a:r>
              <a:rPr lang="en-US" sz="2400" dirty="0"/>
              <a:t>P. </a:t>
            </a:r>
            <a:r>
              <a:rPr lang="en-US" sz="2400" dirty="0" smtClean="0"/>
              <a:t>19 </a:t>
            </a:r>
            <a:r>
              <a:rPr lang="en-US" sz="2400" dirty="0" smtClean="0"/>
              <a:t>NB</a:t>
            </a:r>
            <a:endParaRPr lang="en-US" sz="2400" dirty="0"/>
          </a:p>
          <a:p>
            <a:r>
              <a:rPr lang="en-US" sz="2400" dirty="0"/>
              <a:t>4 Sentence </a:t>
            </a:r>
            <a:r>
              <a:rPr lang="en-US" sz="2400" dirty="0" smtClean="0"/>
              <a:t>Summary</a:t>
            </a:r>
          </a:p>
          <a:p>
            <a:endParaRPr lang="en-US" sz="2400" dirty="0"/>
          </a:p>
          <a:p>
            <a:r>
              <a:rPr lang="en-US" sz="2400" dirty="0" smtClean="0"/>
              <a:t>Read this section of the Book 12.1 about Human Autosomal Genetic Disorders.  Then place these words in the location where they belong on </a:t>
            </a:r>
            <a:r>
              <a:rPr lang="en-US" sz="2400" smtClean="0"/>
              <a:t>the Concept map.</a:t>
            </a:r>
            <a:endParaRPr lang="en-US" sz="2400" dirty="0"/>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Fibrosis</a:t>
            </a:r>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10</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24" descr="Fig"/>
          <p:cNvPicPr>
            <a:picLocks noChangeAspect="1" noChangeArrowheads="1"/>
          </p:cNvPicPr>
          <p:nvPr/>
        </p:nvPicPr>
        <p:blipFill>
          <a:blip r:embed="rId2" cstate="print"/>
          <a:srcRect/>
          <a:stretch>
            <a:fillRect/>
          </a:stretch>
        </p:blipFill>
        <p:spPr bwMode="auto">
          <a:xfrm>
            <a:off x="4876801" y="1828800"/>
            <a:ext cx="1932525" cy="1752600"/>
          </a:xfrm>
          <a:prstGeom prst="rect">
            <a:avLst/>
          </a:prstGeom>
          <a:noFill/>
        </p:spPr>
      </p:pic>
      <p:sp>
        <p:nvSpPr>
          <p:cNvPr id="2" name="Title 1"/>
          <p:cNvSpPr>
            <a:spLocks noGrp="1"/>
          </p:cNvSpPr>
          <p:nvPr>
            <p:ph type="title"/>
          </p:nvPr>
        </p:nvSpPr>
        <p:spPr>
          <a:xfrm>
            <a:off x="1524000" y="0"/>
            <a:ext cx="9144000" cy="1143000"/>
          </a:xfrm>
        </p:spPr>
        <p:txBody>
          <a:bodyPr>
            <a:noAutofit/>
          </a:bodyPr>
          <a:lstStyle/>
          <a:p>
            <a:r>
              <a:rPr lang="en-US" sz="2400" dirty="0" smtClean="0"/>
              <a:t>10/27  </a:t>
            </a:r>
            <a:r>
              <a:rPr lang="en-US" sz="2400" dirty="0"/>
              <a:t>Inheritance  12.2 &amp; 12.3</a:t>
            </a:r>
            <a:br>
              <a:rPr lang="en-US" sz="2400" dirty="0"/>
            </a:br>
            <a:r>
              <a:rPr lang="en-US" sz="2400" dirty="0"/>
              <a:t>Obj.  TSW demonstrate understanding of Blood Types (multiple allelic), by performing </a:t>
            </a:r>
            <a:r>
              <a:rPr lang="en-US" sz="2400" dirty="0" err="1"/>
              <a:t>punnett</a:t>
            </a:r>
            <a:r>
              <a:rPr lang="en-US" sz="2400" dirty="0"/>
              <a:t> square crosses with probabilities.  </a:t>
            </a:r>
            <a:r>
              <a:rPr lang="en-US" sz="2400" dirty="0" smtClean="0"/>
              <a:t>P.18 </a:t>
            </a:r>
            <a:r>
              <a:rPr lang="en-US" sz="2400" dirty="0"/>
              <a:t>NB</a:t>
            </a:r>
          </a:p>
        </p:txBody>
      </p:sp>
      <p:sp>
        <p:nvSpPr>
          <p:cNvPr id="3" name="Text Placeholder 2"/>
          <p:cNvSpPr>
            <a:spLocks noGrp="1"/>
          </p:cNvSpPr>
          <p:nvPr>
            <p:ph type="body" idx="1"/>
          </p:nvPr>
        </p:nvSpPr>
        <p:spPr>
          <a:xfrm>
            <a:off x="1524000" y="1219200"/>
            <a:ext cx="4497388" cy="639762"/>
          </a:xfrm>
        </p:spPr>
        <p:txBody>
          <a:bodyPr>
            <a:normAutofit/>
          </a:bodyPr>
          <a:lstStyle/>
          <a:p>
            <a:r>
              <a:rPr lang="en-US" dirty="0" smtClean="0">
                <a:hlinkClick r:id="rId3"/>
              </a:rPr>
              <a:t>http://learn.genetics.utah.edu/</a:t>
            </a:r>
            <a:endParaRPr lang="en-US" dirty="0"/>
          </a:p>
        </p:txBody>
      </p:sp>
      <p:sp>
        <p:nvSpPr>
          <p:cNvPr id="6" name="Content Placeholder 5"/>
          <p:cNvSpPr>
            <a:spLocks noGrp="1"/>
          </p:cNvSpPr>
          <p:nvPr>
            <p:ph sz="quarter" idx="4"/>
          </p:nvPr>
        </p:nvSpPr>
        <p:spPr>
          <a:xfrm>
            <a:off x="6705600" y="1219200"/>
            <a:ext cx="3962400" cy="4724400"/>
          </a:xfrm>
        </p:spPr>
        <p:txBody>
          <a:bodyPr>
            <a:normAutofit fontScale="85000" lnSpcReduction="10000"/>
          </a:bodyPr>
          <a:lstStyle/>
          <a:p>
            <a:pPr marL="457200" indent="-457200">
              <a:buFont typeface="+mj-lt"/>
              <a:buAutoNum type="arabicPeriod"/>
            </a:pPr>
            <a:r>
              <a:rPr lang="en-US" dirty="0" smtClean="0"/>
              <a:t>How is the sex of an offspring determined?  Show the </a:t>
            </a:r>
            <a:r>
              <a:rPr lang="en-US" dirty="0" err="1" smtClean="0"/>
              <a:t>Punnett</a:t>
            </a:r>
            <a:r>
              <a:rPr lang="en-US" dirty="0" smtClean="0"/>
              <a:t> Square.  What % will be male, what % will be female?</a:t>
            </a:r>
          </a:p>
          <a:p>
            <a:pPr marL="457200" indent="-457200">
              <a:buFont typeface="+mj-lt"/>
              <a:buAutoNum type="arabicPeriod"/>
            </a:pPr>
            <a:r>
              <a:rPr lang="en-US" dirty="0" smtClean="0"/>
              <a:t>In sex-linked inheritance, which chromosome will the trait be expressed?  How is it different from an </a:t>
            </a:r>
            <a:r>
              <a:rPr lang="en-US" dirty="0" err="1" smtClean="0"/>
              <a:t>autosome</a:t>
            </a:r>
            <a:r>
              <a:rPr lang="en-US" dirty="0" smtClean="0"/>
              <a:t>? </a:t>
            </a:r>
          </a:p>
          <a:p>
            <a:pPr marL="457200" indent="-457200">
              <a:buFont typeface="+mj-lt"/>
              <a:buAutoNum type="arabicPeriod"/>
            </a:pPr>
            <a:r>
              <a:rPr lang="en-US" dirty="0" smtClean="0"/>
              <a:t>Perform a multiple allelic cross </a:t>
            </a:r>
            <a:r>
              <a:rPr lang="en-US" dirty="0" err="1" smtClean="0"/>
              <a:t>Punnett</a:t>
            </a:r>
            <a:r>
              <a:rPr lang="en-US" dirty="0" smtClean="0"/>
              <a:t> Square of the blood types: </a:t>
            </a:r>
            <a:r>
              <a:rPr lang="en-US" dirty="0" err="1" smtClean="0"/>
              <a:t>I</a:t>
            </a:r>
            <a:r>
              <a:rPr lang="en-US" baseline="30000" dirty="0" err="1" smtClean="0"/>
              <a:t>A</a:t>
            </a:r>
            <a:r>
              <a:rPr lang="en-US" dirty="0" err="1" smtClean="0"/>
              <a:t>i</a:t>
            </a:r>
            <a:r>
              <a:rPr lang="en-US" dirty="0" smtClean="0"/>
              <a:t> x </a:t>
            </a:r>
            <a:r>
              <a:rPr lang="en-US" dirty="0" err="1" smtClean="0"/>
              <a:t>I</a:t>
            </a:r>
            <a:r>
              <a:rPr lang="en-US" baseline="30000" dirty="0" err="1" smtClean="0"/>
              <a:t>B</a:t>
            </a:r>
            <a:r>
              <a:rPr lang="en-US" dirty="0" err="1" smtClean="0"/>
              <a:t>i</a:t>
            </a:r>
            <a:r>
              <a:rPr lang="en-US" dirty="0" smtClean="0"/>
              <a:t>.</a:t>
            </a:r>
          </a:p>
          <a:p>
            <a:pPr marL="457200" indent="-457200">
              <a:buFont typeface="+mj-lt"/>
              <a:buAutoNum type="arabicPeriod"/>
            </a:pPr>
            <a:endParaRPr lang="en-US" dirty="0"/>
          </a:p>
        </p:txBody>
      </p:sp>
      <p:pic>
        <p:nvPicPr>
          <p:cNvPr id="7" name="Picture 22" descr="Fig"/>
          <p:cNvPicPr>
            <a:picLocks noGrp="1" noChangeAspect="1" noChangeArrowheads="1"/>
          </p:cNvPicPr>
          <p:nvPr>
            <p:ph sz="half" idx="2"/>
          </p:nvPr>
        </p:nvPicPr>
        <p:blipFill>
          <a:blip r:embed="rId4" cstate="print"/>
          <a:srcRect/>
          <a:stretch>
            <a:fillRect/>
          </a:stretch>
        </p:blipFill>
        <p:spPr bwMode="auto">
          <a:xfrm>
            <a:off x="1524000" y="4114800"/>
            <a:ext cx="4267200" cy="2313622"/>
          </a:xfrm>
          <a:prstGeom prst="rect">
            <a:avLst/>
          </a:prstGeom>
          <a:noFill/>
        </p:spPr>
      </p:pic>
      <p:pic>
        <p:nvPicPr>
          <p:cNvPr id="8" name="Picture 13" descr="Fig"/>
          <p:cNvPicPr>
            <a:picLocks noChangeAspect="1" noChangeArrowheads="1"/>
          </p:cNvPicPr>
          <p:nvPr/>
        </p:nvPicPr>
        <p:blipFill>
          <a:blip r:embed="rId5" cstate="print"/>
          <a:srcRect/>
          <a:stretch>
            <a:fillRect/>
          </a:stretch>
        </p:blipFill>
        <p:spPr bwMode="auto">
          <a:xfrm>
            <a:off x="1524000" y="1828800"/>
            <a:ext cx="1611086" cy="1828800"/>
          </a:xfrm>
          <a:prstGeom prst="rect">
            <a:avLst/>
          </a:prstGeom>
          <a:noFill/>
        </p:spPr>
      </p:pic>
      <p:pic>
        <p:nvPicPr>
          <p:cNvPr id="9" name="Picture 17" descr="Fig"/>
          <p:cNvPicPr>
            <a:picLocks noChangeAspect="1" noChangeArrowheads="1"/>
          </p:cNvPicPr>
          <p:nvPr/>
        </p:nvPicPr>
        <p:blipFill>
          <a:blip r:embed="rId6" cstate="print"/>
          <a:srcRect/>
          <a:stretch>
            <a:fillRect/>
          </a:stretch>
        </p:blipFill>
        <p:spPr bwMode="auto">
          <a:xfrm>
            <a:off x="3124201" y="1828800"/>
            <a:ext cx="1803217" cy="1752600"/>
          </a:xfrm>
          <a:prstGeom prst="rect">
            <a:avLst/>
          </a:prstGeom>
          <a:noFill/>
        </p:spPr>
      </p:pic>
    </p:spTree>
    <p:extLst>
      <p:ext uri="{BB962C8B-B14F-4D97-AF65-F5344CB8AC3E}">
        <p14:creationId xmlns:p14="http://schemas.microsoft.com/office/powerpoint/2010/main" val="36385299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10/28 </a:t>
            </a:r>
            <a:r>
              <a:rPr lang="en-US" sz="2700" dirty="0"/>
              <a:t>Complex &amp; Polygenic Inheritance 12.3 </a:t>
            </a:r>
            <a:br>
              <a:rPr lang="en-US" sz="2700" dirty="0"/>
            </a:br>
            <a:r>
              <a:rPr lang="en-US" sz="2700" dirty="0"/>
              <a:t>Obj. TSW predict possible combinations of alleles in a zygote from the genetic makeup of the parents during classroom activities. </a:t>
            </a:r>
            <a:r>
              <a:rPr lang="en-US" sz="2700" dirty="0" smtClean="0"/>
              <a:t>P.20 </a:t>
            </a:r>
            <a:r>
              <a:rPr lang="en-US" sz="2700" dirty="0"/>
              <a:t>NB</a:t>
            </a:r>
            <a:r>
              <a:rPr lang="en-US" sz="2400" dirty="0"/>
              <a:t/>
            </a:r>
            <a:br>
              <a:rPr lang="en-US" sz="2400" dirty="0"/>
            </a:br>
            <a:endParaRPr lang="en-US" sz="2400" dirty="0"/>
          </a:p>
        </p:txBody>
      </p:sp>
      <p:sp>
        <p:nvSpPr>
          <p:cNvPr id="3" name="Text Placeholder 2"/>
          <p:cNvSpPr>
            <a:spLocks noGrp="1"/>
          </p:cNvSpPr>
          <p:nvPr>
            <p:ph type="body" idx="1"/>
          </p:nvPr>
        </p:nvSpPr>
        <p:spPr>
          <a:xfrm>
            <a:off x="1981200" y="1219200"/>
            <a:ext cx="4040188" cy="639762"/>
          </a:xfrm>
        </p:spPr>
        <p:txBody>
          <a:bodyPr>
            <a:normAutofit fontScale="92500" lnSpcReduction="10000"/>
          </a:bodyPr>
          <a:lstStyle/>
          <a:p>
            <a:r>
              <a:rPr lang="en-US" dirty="0" smtClean="0">
                <a:hlinkClick r:id="rId2"/>
              </a:rPr>
              <a:t>http://www.cde.ca.gov/ta/tg/sr/documents/cstrtqbiology.pdf</a:t>
            </a:r>
            <a:endParaRPr lang="en-US" dirty="0"/>
          </a:p>
        </p:txBody>
      </p:sp>
      <p:sp>
        <p:nvSpPr>
          <p:cNvPr id="6" name="Content Placeholder 5"/>
          <p:cNvSpPr>
            <a:spLocks noGrp="1"/>
          </p:cNvSpPr>
          <p:nvPr>
            <p:ph sz="quarter" idx="4"/>
          </p:nvPr>
        </p:nvSpPr>
        <p:spPr>
          <a:xfrm>
            <a:off x="6169026" y="1371600"/>
            <a:ext cx="4498975" cy="3951288"/>
          </a:xfrm>
        </p:spPr>
        <p:txBody>
          <a:bodyPr>
            <a:normAutofit fontScale="92500" lnSpcReduction="10000"/>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1524001" y="3733801"/>
            <a:ext cx="2200753" cy="2161733"/>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1524000" y="1828800"/>
            <a:ext cx="3431146" cy="1905000"/>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3657600" y="3733800"/>
            <a:ext cx="2590800" cy="1880196"/>
          </a:xfrm>
          <a:prstGeom prst="rect">
            <a:avLst/>
          </a:prstGeom>
          <a:noFill/>
        </p:spPr>
      </p:pic>
    </p:spTree>
    <p:extLst>
      <p:ext uri="{BB962C8B-B14F-4D97-AF65-F5344CB8AC3E}">
        <p14:creationId xmlns:p14="http://schemas.microsoft.com/office/powerpoint/2010/main" val="3873315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71600"/>
          </a:xfrm>
        </p:spPr>
        <p:txBody>
          <a:bodyPr>
            <a:normAutofit/>
          </a:bodyPr>
          <a:lstStyle/>
          <a:p>
            <a:r>
              <a:rPr lang="en-US" sz="3200" dirty="0"/>
              <a:t>Place the following in order from smallest to largest: </a:t>
            </a:r>
            <a:r>
              <a:rPr lang="en-US" sz="3200" b="1" dirty="0"/>
              <a:t>chromosome, </a:t>
            </a:r>
            <a:r>
              <a:rPr lang="en-US" sz="3200" b="1" dirty="0" smtClean="0"/>
              <a:t>gene, nucleotide</a:t>
            </a:r>
            <a:r>
              <a:rPr lang="en-US" sz="3200" b="1" dirty="0"/>
              <a:t>, cell, DNA, nucleus</a:t>
            </a:r>
          </a:p>
        </p:txBody>
      </p:sp>
      <p:sp>
        <p:nvSpPr>
          <p:cNvPr id="3" name="Content Placeholder 2"/>
          <p:cNvSpPr>
            <a:spLocks noGrp="1"/>
          </p:cNvSpPr>
          <p:nvPr>
            <p:ph idx="1"/>
          </p:nvPr>
        </p:nvSpPr>
        <p:spPr/>
        <p:txBody>
          <a:bodyPr/>
          <a:lstStyle/>
          <a:p>
            <a:endParaRPr lang="en-US" dirty="0"/>
          </a:p>
        </p:txBody>
      </p:sp>
      <p:pic>
        <p:nvPicPr>
          <p:cNvPr id="277506" name="Picture 2" descr="http://www.ncbi.nlm.nih.gov/Class/MLACourse/Original8Hour/Genetics/chromosome.gif">
            <a:hlinkClick r:id="rId2"/>
          </p:cNvPr>
          <p:cNvPicPr>
            <a:picLocks noChangeAspect="1" noChangeArrowheads="1"/>
          </p:cNvPicPr>
          <p:nvPr/>
        </p:nvPicPr>
        <p:blipFill>
          <a:blip r:embed="rId3" cstate="print"/>
          <a:srcRect/>
          <a:stretch>
            <a:fillRect/>
          </a:stretch>
        </p:blipFill>
        <p:spPr bwMode="auto">
          <a:xfrm>
            <a:off x="5791200" y="1090246"/>
            <a:ext cx="4876800" cy="5767755"/>
          </a:xfrm>
          <a:prstGeom prst="rect">
            <a:avLst/>
          </a:prstGeom>
          <a:noFill/>
        </p:spPr>
      </p:pic>
    </p:spTree>
    <p:extLst>
      <p:ext uri="{BB962C8B-B14F-4D97-AF65-F5344CB8AC3E}">
        <p14:creationId xmlns:p14="http://schemas.microsoft.com/office/powerpoint/2010/main" val="30761298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10/29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P.22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200" dirty="0"/>
              <a:t>3/24 Modes of Inheritance: Multiple Allelic CH 12</a:t>
            </a:r>
            <a:br>
              <a:rPr lang="en-US" sz="3200" dirty="0"/>
            </a:br>
            <a:r>
              <a:rPr lang="en-US" sz="3200" dirty="0"/>
              <a:t>Obj. TSW learn how different traits are inherited in the body. P. 86NB</a:t>
            </a:r>
          </a:p>
        </p:txBody>
      </p:sp>
      <p:sp>
        <p:nvSpPr>
          <p:cNvPr id="3" name="Content Placeholder 2"/>
          <p:cNvSpPr>
            <a:spLocks noGrp="1"/>
          </p:cNvSpPr>
          <p:nvPr>
            <p:ph idx="1"/>
          </p:nvPr>
        </p:nvSpPr>
        <p:spPr>
          <a:xfrm>
            <a:off x="5715000" y="1600201"/>
            <a:ext cx="4953000" cy="4525963"/>
          </a:xfrm>
        </p:spPr>
        <p:txBody>
          <a:bodyPr>
            <a:normAutofit/>
          </a:bodyPr>
          <a:lstStyle/>
          <a:p>
            <a:pPr marL="514350" indent="-514350">
              <a:buFont typeface="+mj-lt"/>
              <a:buAutoNum type="arabicPeriod"/>
            </a:pPr>
            <a:r>
              <a:rPr lang="en-US" dirty="0" smtClean="0"/>
              <a:t>What are the 6 genotypes for blood?</a:t>
            </a:r>
          </a:p>
          <a:p>
            <a:pPr marL="514350" indent="-514350">
              <a:buFont typeface="+mj-lt"/>
              <a:buAutoNum type="arabicPeriod"/>
            </a:pPr>
            <a:r>
              <a:rPr lang="en-US" dirty="0" smtClean="0"/>
              <a:t>What are the 4 phenotypes for blood?</a:t>
            </a:r>
          </a:p>
          <a:p>
            <a:pPr marL="514350" indent="-514350">
              <a:buFont typeface="+mj-lt"/>
              <a:buAutoNum type="arabicPeriod"/>
            </a:pPr>
            <a:r>
              <a:rPr lang="en-US" dirty="0" smtClean="0"/>
              <a:t>Do a </a:t>
            </a:r>
            <a:r>
              <a:rPr lang="en-US" dirty="0" err="1" smtClean="0"/>
              <a:t>punnett</a:t>
            </a:r>
            <a:r>
              <a:rPr lang="en-US" dirty="0" smtClean="0"/>
              <a:t> square cross between two heterozygotes for A Blood and B blood.</a:t>
            </a:r>
          </a:p>
          <a:p>
            <a:pPr marL="0" indent="0">
              <a:buNone/>
            </a:pPr>
            <a:r>
              <a:rPr lang="en-US" dirty="0" smtClean="0">
                <a:hlinkClick r:id="rId2"/>
              </a:rPr>
              <a:t>Blood Typing Game</a:t>
            </a:r>
            <a:endParaRPr lang="en-US" dirty="0"/>
          </a:p>
        </p:txBody>
      </p:sp>
      <p:pic>
        <p:nvPicPr>
          <p:cNvPr id="5" name="Picture 12" descr="ABO BloodGroup-SurfacePro-A"/>
          <p:cNvPicPr>
            <a:picLocks noChangeAspect="1" noChangeArrowheads="1"/>
          </p:cNvPicPr>
          <p:nvPr/>
        </p:nvPicPr>
        <p:blipFill>
          <a:blip r:embed="rId3" cstate="print"/>
          <a:srcRect/>
          <a:stretch>
            <a:fillRect/>
          </a:stretch>
        </p:blipFill>
        <p:spPr bwMode="auto">
          <a:xfrm>
            <a:off x="1524000" y="990600"/>
            <a:ext cx="1981200" cy="2017890"/>
          </a:xfrm>
          <a:prstGeom prst="rect">
            <a:avLst/>
          </a:prstGeom>
          <a:noFill/>
        </p:spPr>
      </p:pic>
      <p:pic>
        <p:nvPicPr>
          <p:cNvPr id="6" name="Picture 12" descr="ABO BloodGroup-SurfacePro-B"/>
          <p:cNvPicPr>
            <a:picLocks noChangeAspect="1" noChangeArrowheads="1"/>
          </p:cNvPicPr>
          <p:nvPr/>
        </p:nvPicPr>
        <p:blipFill>
          <a:blip r:embed="rId4" cstate="print"/>
          <a:srcRect/>
          <a:stretch>
            <a:fillRect/>
          </a:stretch>
        </p:blipFill>
        <p:spPr bwMode="auto">
          <a:xfrm>
            <a:off x="3429000" y="1905000"/>
            <a:ext cx="2209800" cy="2132110"/>
          </a:xfrm>
          <a:prstGeom prst="rect">
            <a:avLst/>
          </a:prstGeom>
          <a:noFill/>
        </p:spPr>
      </p:pic>
      <p:pic>
        <p:nvPicPr>
          <p:cNvPr id="7" name="Picture 6" descr="ABO Blood Grp-SurfaceProB-B"/>
          <p:cNvPicPr>
            <a:picLocks noChangeAspect="1" noChangeArrowheads="1"/>
          </p:cNvPicPr>
          <p:nvPr/>
        </p:nvPicPr>
        <p:blipFill>
          <a:blip r:embed="rId5" cstate="print"/>
          <a:srcRect/>
          <a:stretch>
            <a:fillRect/>
          </a:stretch>
        </p:blipFill>
        <p:spPr bwMode="auto">
          <a:xfrm>
            <a:off x="1524001" y="3810000"/>
            <a:ext cx="2351315" cy="2057400"/>
          </a:xfrm>
          <a:prstGeom prst="rect">
            <a:avLst/>
          </a:prstGeom>
          <a:noFill/>
        </p:spPr>
      </p:pic>
      <p:pic>
        <p:nvPicPr>
          <p:cNvPr id="8" name="Picture 21" descr="ABO Blood Group-no Surface"/>
          <p:cNvPicPr>
            <a:picLocks noChangeAspect="1" noChangeArrowheads="1"/>
          </p:cNvPicPr>
          <p:nvPr/>
        </p:nvPicPr>
        <p:blipFill>
          <a:blip r:embed="rId6" cstate="print"/>
          <a:srcRect/>
          <a:stretch>
            <a:fillRect/>
          </a:stretch>
        </p:blipFill>
        <p:spPr bwMode="auto">
          <a:xfrm>
            <a:off x="3810000" y="4724400"/>
            <a:ext cx="1828800" cy="1828800"/>
          </a:xfrm>
          <a:prstGeom prst="rect">
            <a:avLst/>
          </a:prstGeom>
          <a:noFill/>
        </p:spPr>
      </p:pic>
    </p:spTree>
    <p:extLst>
      <p:ext uri="{BB962C8B-B14F-4D97-AF65-F5344CB8AC3E}">
        <p14:creationId xmlns:p14="http://schemas.microsoft.com/office/powerpoint/2010/main" val="31820507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75523" name="Rectangle 3"/>
          <p:cNvSpPr>
            <a:spLocks noChangeArrowheads="1"/>
          </p:cNvSpPr>
          <p:nvPr/>
        </p:nvSpPr>
        <p:spPr bwMode="auto">
          <a:xfrm>
            <a:off x="2057400" y="179387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was the first person to succeed in predicting how traits are transferred from one generation to the next.</a:t>
            </a:r>
            <a:endParaRPr lang="en-US" altLang="en-US" sz="2400" i="1" dirty="0">
              <a:latin typeface="Times" charset="0"/>
            </a:endParaRPr>
          </a:p>
        </p:txBody>
      </p:sp>
      <p:sp>
        <p:nvSpPr>
          <p:cNvPr id="875524" name="Text Box 4"/>
          <p:cNvSpPr txBox="1">
            <a:spLocks noChangeArrowheads="1"/>
          </p:cNvSpPr>
          <p:nvPr/>
        </p:nvSpPr>
        <p:spPr bwMode="auto">
          <a:xfrm>
            <a:off x="2089151" y="914401"/>
            <a:ext cx="490390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Why Mendel Succeeded</a:t>
            </a:r>
          </a:p>
        </p:txBody>
      </p:sp>
      <p:pic>
        <p:nvPicPr>
          <p:cNvPr id="87552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552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552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552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552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553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7553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75533" name="Rectangle 13"/>
          <p:cNvSpPr>
            <a:spLocks noChangeArrowheads="1"/>
          </p:cNvSpPr>
          <p:nvPr/>
        </p:nvSpPr>
        <p:spPr bwMode="auto">
          <a:xfrm>
            <a:off x="2057400" y="3581401"/>
            <a:ext cx="7239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 complete explanation requires the careful study of </a:t>
            </a:r>
            <a:r>
              <a:rPr lang="en-US" altLang="en-US" sz="2400" dirty="0">
                <a:solidFill>
                  <a:srgbClr val="FF0066"/>
                </a:solidFill>
                <a:latin typeface="Times" charset="0"/>
              </a:rPr>
              <a:t>genetics</a:t>
            </a:r>
            <a:r>
              <a:rPr lang="en-US" altLang="en-US" sz="2400" i="1" dirty="0">
                <a:latin typeface="Times" charset="0"/>
              </a:rPr>
              <a:t>—</a:t>
            </a:r>
            <a:r>
              <a:rPr lang="en-US" altLang="en-US" sz="2400" dirty="0">
                <a:latin typeface="Times" charset="0"/>
              </a:rPr>
              <a:t>the branch of biology that studies heredity.</a:t>
            </a:r>
          </a:p>
        </p:txBody>
      </p:sp>
      <p:pic>
        <p:nvPicPr>
          <p:cNvPr id="875535" name="Picture 15" descr="audio image blue">
            <a:hlinkClick r:id="" action="ppaction://noaction">
              <a:snd r:embed="rId10" name="10-genetics.WAV"/>
            </a:hlinkClick>
          </p:cNvPr>
          <p:cNvPicPr>
            <a:picLocks noChangeAspect="1" noChangeArrowheads="1"/>
          </p:cNvPicPr>
          <p:nvPr/>
        </p:nvPicPr>
        <p:blipFill>
          <a:blip r:embed="rId11" cstate="print"/>
          <a:srcRect/>
          <a:stretch>
            <a:fillRect/>
          </a:stretch>
        </p:blipFill>
        <p:spPr bwMode="auto">
          <a:xfrm>
            <a:off x="7315201" y="4572001"/>
            <a:ext cx="354013" cy="354013"/>
          </a:xfrm>
          <a:prstGeom prst="rect">
            <a:avLst/>
          </a:prstGeom>
          <a:noFill/>
        </p:spPr>
      </p:pic>
      <p:pic>
        <p:nvPicPr>
          <p:cNvPr id="875536"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499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018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33"/>
                                        </p:tgtEl>
                                        <p:attrNameLst>
                                          <p:attrName>style.visibility</p:attrName>
                                        </p:attrNameLst>
                                      </p:cBhvr>
                                      <p:to>
                                        <p:strVal val="visible"/>
                                      </p:to>
                                    </p:set>
                                    <p:animEffect transition="in" filter="box(out)">
                                      <p:cBhvr>
                                        <p:cTn id="12" dur="500"/>
                                        <p:tgtEl>
                                          <p:spTgt spid="8755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5535"/>
                                        </p:tgtEl>
                                        <p:attrNameLst>
                                          <p:attrName>style.visibility</p:attrName>
                                        </p:attrNameLst>
                                      </p:cBhvr>
                                      <p:to>
                                        <p:strVal val="visible"/>
                                      </p:to>
                                    </p:set>
                                    <p:animEffect transition="in" filter="box(out)">
                                      <p:cBhvr>
                                        <p:cTn id="17" dur="500"/>
                                        <p:tgtEl>
                                          <p:spTgt spid="8755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5525"/>
                                        </p:tgtEl>
                                        <p:attrNameLst>
                                          <p:attrName>style.visibility</p:attrName>
                                        </p:attrNameLst>
                                      </p:cBhvr>
                                      <p:to>
                                        <p:strVal val="visible"/>
                                      </p:to>
                                    </p:set>
                                    <p:animEffect transition="in" filter="box(out)">
                                      <p:cBhvr>
                                        <p:cTn id="21" dur="500"/>
                                        <p:tgtEl>
                                          <p:spTgt spid="87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33"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every question you missed…</a:t>
            </a:r>
            <a:endParaRPr lang="en-US" dirty="0"/>
          </a:p>
        </p:txBody>
      </p:sp>
      <p:sp>
        <p:nvSpPr>
          <p:cNvPr id="3" name="Content Placeholder 2"/>
          <p:cNvSpPr>
            <a:spLocks noGrp="1"/>
          </p:cNvSpPr>
          <p:nvPr>
            <p:ph idx="1"/>
          </p:nvPr>
        </p:nvSpPr>
        <p:spPr/>
        <p:txBody>
          <a:bodyPr/>
          <a:lstStyle/>
          <a:p>
            <a:r>
              <a:rPr lang="en-US" dirty="0" smtClean="0"/>
              <a:t>Write 1 sentence:  Why is the right answer right?</a:t>
            </a:r>
          </a:p>
          <a:p>
            <a:r>
              <a:rPr lang="en-US" dirty="0" smtClean="0"/>
              <a:t>Write 1 sentence:  What was wrong about your answer?</a:t>
            </a:r>
          </a:p>
          <a:p>
            <a:r>
              <a:rPr lang="en-US" dirty="0" smtClean="0"/>
              <a:t>Staple to your quiz.  Turn in.</a:t>
            </a:r>
          </a:p>
          <a:p>
            <a:r>
              <a:rPr lang="en-US" smtClean="0"/>
              <a:t>Finish </a:t>
            </a:r>
            <a:r>
              <a:rPr lang="en-US" dirty="0" smtClean="0"/>
              <a:t>your Study guide – due tomorrow.</a:t>
            </a:r>
            <a:endParaRPr lang="en-US" dirty="0"/>
          </a:p>
        </p:txBody>
      </p:sp>
    </p:spTree>
    <p:extLst>
      <p:ext uri="{BB962C8B-B14F-4D97-AF65-F5344CB8AC3E}">
        <p14:creationId xmlns:p14="http://schemas.microsoft.com/office/powerpoint/2010/main" val="7528756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smtClean="0"/>
              <a:t>10/25 </a:t>
            </a:r>
            <a:r>
              <a:rPr lang="en-US" sz="2400" dirty="0"/>
              <a:t>Patterns of Heredity &amp; Human Genetics 12.1 – 12.3</a:t>
            </a:r>
            <a:br>
              <a:rPr lang="en-US" sz="2400" dirty="0"/>
            </a:br>
            <a:r>
              <a:rPr lang="en-US" sz="2400" dirty="0"/>
              <a:t>Obj. TSW discover how multiple alleles are inherited by doing their warm up and competing a Foldable. P. </a:t>
            </a:r>
            <a:r>
              <a:rPr lang="en-US" sz="2400" dirty="0" smtClean="0"/>
              <a:t>24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sp>
        <p:nvSpPr>
          <p:cNvPr id="917539" name="Rectangle 35"/>
          <p:cNvSpPr>
            <a:spLocks noChangeArrowheads="1"/>
          </p:cNvSpPr>
          <p:nvPr/>
        </p:nvSpPr>
        <p:spPr bwMode="auto">
          <a:xfrm>
            <a:off x="1828800" y="3472934"/>
            <a:ext cx="4038600" cy="369332"/>
          </a:xfrm>
          <a:prstGeom prst="rect">
            <a:avLst/>
          </a:prstGeom>
          <a:noFill/>
          <a:ln w="50800">
            <a:solidFill>
              <a:schemeClr val="tx2"/>
            </a:solidFill>
            <a:miter lim="800000"/>
            <a:headEnd/>
            <a:tailEnd/>
          </a:ln>
          <a:effectLst/>
        </p:spPr>
        <p:txBody>
          <a:bodyPr anchor="ctr">
            <a:spAutoFit/>
          </a:bodyPr>
          <a:lstStyle/>
          <a:p>
            <a:endParaRPr lang="en-US"/>
          </a:p>
        </p:txBody>
      </p:sp>
      <p:sp>
        <p:nvSpPr>
          <p:cNvPr id="917540" name="Rectangle 36"/>
          <p:cNvSpPr>
            <a:spLocks noChangeArrowheads="1"/>
          </p:cNvSpPr>
          <p:nvPr/>
        </p:nvSpPr>
        <p:spPr bwMode="auto">
          <a:xfrm>
            <a:off x="5943600" y="3472934"/>
            <a:ext cx="4419600" cy="369332"/>
          </a:xfrm>
          <a:prstGeom prst="rect">
            <a:avLst/>
          </a:prstGeom>
          <a:noFill/>
          <a:ln w="50800">
            <a:solidFill>
              <a:schemeClr val="tx2"/>
            </a:solidFill>
            <a:miter lim="800000"/>
            <a:headEnd/>
            <a:tailEnd/>
          </a:ln>
          <a:effectLst/>
        </p:spPr>
        <p:txBody>
          <a:bodyPr anchor="ctr">
            <a:spAutoFit/>
          </a:bodyPr>
          <a:lstStyle/>
          <a:p>
            <a:endParaRPr lang="en-US"/>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17539"/>
                                        </p:tgtEl>
                                        <p:attrNameLst>
                                          <p:attrName>style.visibility</p:attrName>
                                        </p:attrNameLst>
                                      </p:cBhvr>
                                      <p:to>
                                        <p:strVal val="visible"/>
                                      </p:to>
                                    </p:set>
                                    <p:animEffect transition="in" filter="box(out)">
                                      <p:cBhvr>
                                        <p:cTn id="16" dur="500"/>
                                        <p:tgtEl>
                                          <p:spTgt spid="917539"/>
                                        </p:tgtEl>
                                      </p:cBhvr>
                                    </p:animEffect>
                                  </p:childTnLst>
                                  <p:subTnLst>
                                    <p:set>
                                      <p:cBhvr override="childStyle">
                                        <p:cTn dur="1" fill="hold" display="0" masterRel="nextClick" afterEffect="1"/>
                                        <p:tgtEl>
                                          <p:spTgt spid="91753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17540"/>
                                        </p:tgtEl>
                                        <p:attrNameLst>
                                          <p:attrName>style.visibility</p:attrName>
                                        </p:attrNameLst>
                                      </p:cBhvr>
                                      <p:to>
                                        <p:strVal val="visible"/>
                                      </p:to>
                                    </p:set>
                                    <p:animEffect transition="in" filter="box(out)">
                                      <p:cBhvr>
                                        <p:cTn id="21" dur="500"/>
                                        <p:tgtEl>
                                          <p:spTgt spid="917540"/>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44"/>
                                        </p:tgtEl>
                                        <p:attrNameLst>
                                          <p:attrName>style.visibility</p:attrName>
                                        </p:attrNameLst>
                                      </p:cBhvr>
                                      <p:to>
                                        <p:strVal val="visible"/>
                                      </p:to>
                                    </p:set>
                                    <p:animEffect transition="in" filter="box(out)">
                                      <p:cBhvr>
                                        <p:cTn id="25" dur="500"/>
                                        <p:tgtEl>
                                          <p:spTgt spid="91754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917545"/>
                                        </p:tgtEl>
                                        <p:attrNameLst>
                                          <p:attrName>style.visibility</p:attrName>
                                        </p:attrNameLst>
                                      </p:cBhvr>
                                      <p:to>
                                        <p:strVal val="visible"/>
                                      </p:to>
                                    </p:set>
                                    <p:animEffect transition="in" filter="box(out)">
                                      <p:cBhvr>
                                        <p:cTn id="30" dur="500"/>
                                        <p:tgtEl>
                                          <p:spTgt spid="917545"/>
                                        </p:tgtEl>
                                      </p:cBhvr>
                                    </p:animEffect>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917508"/>
                                        </p:tgtEl>
                                        <p:attrNameLst>
                                          <p:attrName>style.visibility</p:attrName>
                                        </p:attrNameLst>
                                      </p:cBhvr>
                                      <p:to>
                                        <p:strVal val="visible"/>
                                      </p:to>
                                    </p:set>
                                    <p:animEffect transition="in" filter="box(out)">
                                      <p:cBhvr>
                                        <p:cTn id="34"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9" grpId="0" animBg="1"/>
      <p:bldP spid="91754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94896"/>
            <a:ext cx="10515600" cy="1325563"/>
          </a:xfrm>
        </p:spPr>
        <p:txBody>
          <a:bodyPr/>
          <a:lstStyle/>
          <a:p>
            <a:r>
              <a:rPr lang="en-US" dirty="0" smtClean="0"/>
              <a:t>Human Traits Checklist</a:t>
            </a:r>
            <a:endParaRPr lang="en-US" dirty="0"/>
          </a:p>
        </p:txBody>
      </p:sp>
      <p:pic>
        <p:nvPicPr>
          <p:cNvPr id="278530" name="Picture 2" descr="http://www.onemillionscars.com/wp-content/uploads/2013/07/demi-lovato.jpg">
            <a:hlinkClick r:id="rId2"/>
          </p:cNvPr>
          <p:cNvPicPr>
            <a:picLocks noChangeAspect="1" noChangeArrowheads="1"/>
          </p:cNvPicPr>
          <p:nvPr/>
        </p:nvPicPr>
        <p:blipFill>
          <a:blip r:embed="rId3" cstate="print"/>
          <a:srcRect/>
          <a:stretch>
            <a:fillRect/>
          </a:stretch>
        </p:blipFill>
        <p:spPr bwMode="auto">
          <a:xfrm>
            <a:off x="2133601" y="1676400"/>
            <a:ext cx="1918425" cy="2590800"/>
          </a:xfrm>
          <a:prstGeom prst="rect">
            <a:avLst/>
          </a:prstGeom>
          <a:noFill/>
        </p:spPr>
      </p:pic>
      <p:pic>
        <p:nvPicPr>
          <p:cNvPr id="278532" name="Picture 4" descr="File:MaleWidowsPeak.jpg">
            <a:hlinkClick r:id="rId4"/>
          </p:cNvPr>
          <p:cNvPicPr>
            <a:picLocks noChangeAspect="1" noChangeArrowheads="1"/>
          </p:cNvPicPr>
          <p:nvPr/>
        </p:nvPicPr>
        <p:blipFill>
          <a:blip r:embed="rId5" cstate="print"/>
          <a:srcRect/>
          <a:stretch>
            <a:fillRect/>
          </a:stretch>
        </p:blipFill>
        <p:spPr bwMode="auto">
          <a:xfrm>
            <a:off x="6705600" y="1295400"/>
            <a:ext cx="2857500" cy="3810000"/>
          </a:xfrm>
          <a:prstGeom prst="rect">
            <a:avLst/>
          </a:prstGeom>
          <a:noFill/>
        </p:spPr>
      </p:pic>
      <p:sp>
        <p:nvSpPr>
          <p:cNvPr id="7" name="Content Placeholder 6"/>
          <p:cNvSpPr txBox="1">
            <a:spLocks noGrp="1"/>
          </p:cNvSpPr>
          <p:nvPr>
            <p:ph idx="1"/>
          </p:nvPr>
        </p:nvSpPr>
        <p:spPr>
          <a:xfrm>
            <a:off x="1752600" y="990602"/>
            <a:ext cx="1981200" cy="480131"/>
          </a:xfrm>
          <a:prstGeom prst="rect">
            <a:avLst/>
          </a:prstGeom>
          <a:noFill/>
        </p:spPr>
        <p:txBody>
          <a:bodyPr wrap="square" rtlCol="0">
            <a:spAutoFit/>
          </a:bodyPr>
          <a:lstStyle/>
          <a:p>
            <a:pPr>
              <a:buNone/>
            </a:pPr>
            <a:r>
              <a:rPr lang="en-US" dirty="0" smtClean="0"/>
              <a:t>Cleft Chin</a:t>
            </a:r>
            <a:endParaRPr lang="en-US" dirty="0"/>
          </a:p>
        </p:txBody>
      </p:sp>
      <p:sp>
        <p:nvSpPr>
          <p:cNvPr id="8" name="TextBox 7"/>
          <p:cNvSpPr txBox="1"/>
          <p:nvPr/>
        </p:nvSpPr>
        <p:spPr>
          <a:xfrm>
            <a:off x="9296400" y="1143001"/>
            <a:ext cx="1371600" cy="830997"/>
          </a:xfrm>
          <a:prstGeom prst="rect">
            <a:avLst/>
          </a:prstGeom>
          <a:noFill/>
        </p:spPr>
        <p:txBody>
          <a:bodyPr wrap="square" rtlCol="0">
            <a:spAutoFit/>
          </a:bodyPr>
          <a:lstStyle/>
          <a:p>
            <a:r>
              <a:rPr lang="en-US" sz="2400" dirty="0"/>
              <a:t>Widow’s Peak</a:t>
            </a:r>
          </a:p>
        </p:txBody>
      </p:sp>
      <p:pic>
        <p:nvPicPr>
          <p:cNvPr id="278534" name="Picture 6" descr="http://www.windows2universe.org/earth/Life/images/earlobes.jpg">
            <a:hlinkClick r:id="rId6"/>
          </p:cNvPr>
          <p:cNvPicPr>
            <a:picLocks noChangeAspect="1" noChangeArrowheads="1"/>
          </p:cNvPicPr>
          <p:nvPr/>
        </p:nvPicPr>
        <p:blipFill>
          <a:blip r:embed="rId7" cstate="print"/>
          <a:srcRect/>
          <a:stretch>
            <a:fillRect/>
          </a:stretch>
        </p:blipFill>
        <p:spPr bwMode="auto">
          <a:xfrm>
            <a:off x="4114800" y="2590801"/>
            <a:ext cx="2286000" cy="3571875"/>
          </a:xfrm>
          <a:prstGeom prst="rect">
            <a:avLst/>
          </a:prstGeom>
          <a:noFill/>
        </p:spPr>
      </p:pic>
      <p:sp>
        <p:nvSpPr>
          <p:cNvPr id="10" name="TextBox 9"/>
          <p:cNvSpPr txBox="1"/>
          <p:nvPr/>
        </p:nvSpPr>
        <p:spPr>
          <a:xfrm>
            <a:off x="6553200" y="5410201"/>
            <a:ext cx="2362200" cy="461665"/>
          </a:xfrm>
          <a:prstGeom prst="rect">
            <a:avLst/>
          </a:prstGeom>
          <a:noFill/>
        </p:spPr>
        <p:txBody>
          <a:bodyPr wrap="square" rtlCol="0">
            <a:spAutoFit/>
          </a:bodyPr>
          <a:lstStyle/>
          <a:p>
            <a:r>
              <a:rPr lang="en-US" sz="2400" dirty="0"/>
              <a:t>Floppy Ears</a:t>
            </a:r>
          </a:p>
        </p:txBody>
      </p:sp>
    </p:spTree>
    <p:extLst>
      <p:ext uri="{BB962C8B-B14F-4D97-AF65-F5344CB8AC3E}">
        <p14:creationId xmlns:p14="http://schemas.microsoft.com/office/powerpoint/2010/main" val="1860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a:t>
            </a:r>
            <a:r>
              <a:rPr lang="en-US" dirty="0" err="1" smtClean="0"/>
              <a:t>vs</a:t>
            </a:r>
            <a:r>
              <a:rPr lang="en-US" dirty="0" smtClean="0"/>
              <a:t> </a:t>
            </a:r>
            <a:r>
              <a:rPr lang="en-US" b="1" dirty="0" smtClean="0"/>
              <a:t>Meiosis</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38400" y="1143001"/>
            <a:ext cx="7239000" cy="4073525"/>
          </a:xfrm>
          <a:prstGeom prst="rect">
            <a:avLst/>
          </a:prstGeom>
          <a:noFill/>
        </p:spPr>
      </p:pic>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146550" y="860426"/>
            <a:ext cx="5073650" cy="4822825"/>
          </a:xfrm>
          <a:prstGeom prst="rect">
            <a:avLst/>
          </a:prstGeom>
          <a:noFill/>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18000" y="893764"/>
            <a:ext cx="5334000" cy="4770437"/>
          </a:xfrm>
          <a:prstGeom prst="rect">
            <a:avLst/>
          </a:prstGeom>
          <a:noFill/>
        </p:spPr>
      </p:pic>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2478</TotalTime>
  <Words>4901</Words>
  <Application>Microsoft Office PowerPoint</Application>
  <PresentationFormat>Widescreen</PresentationFormat>
  <Paragraphs>816</Paragraphs>
  <Slides>125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35" baseType="lpstr">
      <vt:lpstr>Arial</vt:lpstr>
      <vt:lpstr>Calibri</vt:lpstr>
      <vt:lpstr>Calibri Light</vt:lpstr>
      <vt:lpstr>MS Shell Dlg</vt:lpstr>
      <vt:lpstr>Symbol</vt:lpstr>
      <vt:lpstr>Times</vt:lpstr>
      <vt:lpstr>Times New Roman</vt:lpstr>
      <vt:lpstr>Office Theme</vt:lpstr>
      <vt:lpstr>Slide</vt:lpstr>
      <vt:lpstr>Document</vt:lpstr>
      <vt:lpstr>Biology UNIT Genetic Inheritance</vt:lpstr>
      <vt:lpstr> 3/28 Chromosomes 10.1 Obj. TSW explain why half of an individual’s DNA sequence comes from each parent and identify a karyotype in the warm up and class notes, Human Traits Checklist &amp; PTC tasting. P.8NB</vt:lpstr>
      <vt:lpstr>PowerPoint Presentation</vt:lpstr>
      <vt:lpstr>PowerPoint Presentation</vt:lpstr>
      <vt:lpstr>PowerPoint Presentation</vt:lpstr>
      <vt:lpstr>PowerPoint Presentation</vt:lpstr>
      <vt:lpstr>Place the following in order from smallest to largest: chromosome, gene, nucleotide, cell, DNA, nucleus</vt:lpstr>
      <vt:lpstr>Section 10.1 Summary – pages 253-262</vt:lpstr>
      <vt:lpstr>Human Traits Checklist</vt:lpstr>
      <vt:lpstr>Human Traits Check list</vt:lpstr>
      <vt:lpstr>Human Traits Checklist/ Wheel  p. 9 NB</vt:lpstr>
      <vt:lpstr>3/17 Mendel’s Monohybrid Crosses 10.1 Obj. TSW explain the rule of dominance in their page of Cornell notes, sex determination punnett square, &amp; monohybrid cross &amp; Foldable on Mendel &amp; his laws. P. 72NB</vt:lpstr>
      <vt:lpstr>PowerPoint Presentation</vt:lpstr>
      <vt:lpstr>Section 10.1 Summary – pages 253-262</vt:lpstr>
      <vt:lpstr>Section 10.1 Summary – pages 253-262</vt:lpstr>
      <vt:lpstr>Section 10.1 Summary – pages 253-262</vt:lpstr>
      <vt:lpstr>Chromosomes Page 73 NB</vt:lpstr>
      <vt:lpstr>Female Karyotype </vt:lpstr>
      <vt:lpstr>PowerPoint Presentation</vt:lpstr>
      <vt:lpstr>Draw this Diagram P. 73NB</vt:lpstr>
      <vt:lpstr>Actual Stained Chromosome</vt:lpstr>
      <vt:lpstr>Klinefelter’s Syndrome -  XXY</vt:lpstr>
      <vt:lpstr>Turner Syndrome</vt:lpstr>
      <vt:lpstr>Patau’s Syndrome</vt:lpstr>
      <vt:lpstr>XYY Syndrome</vt:lpstr>
      <vt:lpstr>Down’s Syndrome</vt:lpstr>
      <vt:lpstr>PowerPoint Presentation</vt:lpstr>
      <vt:lpstr>Triple X Syndrome</vt:lpstr>
      <vt:lpstr>Section 1 Check</vt:lpstr>
      <vt:lpstr>Section 1 Check</vt:lpstr>
      <vt:lpstr>Section 1 Check</vt:lpstr>
      <vt:lpstr>Section 1 Check</vt:lpstr>
      <vt:lpstr>Section 1 Check</vt:lpstr>
      <vt:lpstr>Section 10.1 Summary – pages 253-262</vt:lpstr>
      <vt:lpstr>Section 10.1 Summary – pages 253-262</vt:lpstr>
      <vt:lpstr>PowerPoint Presentation</vt:lpstr>
      <vt:lpstr>PowerPoint Presentation</vt:lpstr>
      <vt:lpstr>PowerPoint Presentation</vt:lpstr>
      <vt:lpstr>PowerPoint Presentation</vt:lpstr>
      <vt:lpstr>3/29 Mendel’s two laws CH 10.1 Obj. TSW demonstrate understanding of Mendel’s laws by completing a monohybrid or dihybrid cross. P. 10NB</vt:lpstr>
      <vt:lpstr>Frankenfish P. 17 NB</vt:lpstr>
      <vt:lpstr>Frankenfish Activity AXES Paragraph page 17 NB</vt:lpstr>
      <vt:lpstr>Chromosomes &amp; Inheritance p. 13NB</vt:lpstr>
      <vt:lpstr>Karyotype – Chromosomes and Inheritance p. 13 NB AXES paragraph</vt:lpstr>
      <vt:lpstr>Section 10.1 Summary – pages 253-262</vt:lpstr>
      <vt:lpstr>Section 10.1 Summary – pages 253-262</vt:lpstr>
      <vt:lpstr>Section 10.1 Summary – pages 253-262</vt:lpstr>
      <vt:lpstr>Section 10.1 Summary – pages 253-262</vt:lpstr>
      <vt:lpstr>Section 10.1 Summary – pages 253-262</vt:lpstr>
      <vt:lpstr>Section 10.1 Summary – pages 253-262</vt:lpstr>
      <vt:lpstr>PowerPoint Presentation</vt:lpstr>
      <vt:lpstr>Punnett Square Practice Activity p.265 Biology Book</vt:lpstr>
      <vt:lpstr>Section 10.1 Summary – pages 253-262</vt:lpstr>
      <vt:lpstr>Section 10.1 Summary – pages 253-262</vt:lpstr>
      <vt:lpstr>Section 10.1 Summary – pages 253-262</vt:lpstr>
      <vt:lpstr>3/30 Meiosis 10.2 Obj. TSW demonstrate understanding of Meiosis by drawing how the chromosomes segregate randomly and produce gametes. P.12 NB</vt:lpstr>
      <vt:lpstr>3/31 Genetic Inheritance 10.1 &amp; 10.2 Obj. TSW demonstrate understanding of homologous chromosomes Mendel’s laws, Mitosis &amp; Meiosis by doing a concept map and a foldable. p. 14 NB</vt:lpstr>
      <vt:lpstr>PowerPoint Presentation</vt:lpstr>
      <vt:lpstr>4/01  Pedigrees 12.1 Obj. TSW determine the mode of inheritance of a trait by examining a pedigree in a group pedigree project. P.16 NB</vt:lpstr>
      <vt:lpstr>Meiosis Activity with beads. Use page 267 Biology book. Simulate the process of Meiosis with a partner. Show us your simulation. Explain in your notebook page 15   How does Meiosis add genetic variation to the population?  Use these words: gamete, sex cell, haploid, homologous chromosomes, division, egg or sperm cell.</vt:lpstr>
      <vt:lpstr>PowerPoint Presentation</vt:lpstr>
      <vt:lpstr>PowerPoint Presentation</vt:lpstr>
      <vt:lpstr>Homozygous and Heterozygous</vt:lpstr>
      <vt:lpstr>PowerPoint Presentation</vt:lpstr>
      <vt:lpstr>Genetic Inheritance Why are there different Blood Types?</vt:lpstr>
      <vt:lpstr>10/27  Inheritance  12.2 &amp; 12.3 Obj.  TSW demonstrate understanding of Blood Types (multiple allelic), by performing punnett square crosses with probabilities.  P.18 NB</vt:lpstr>
      <vt:lpstr>10/28 Complex &amp; Polygenic Inheritance 12.3  Obj. TSW predict possible combinations of alleles in a zygote from the genetic makeup of the parents during classroom activities. P.20 NB </vt:lpstr>
      <vt:lpstr>PowerPoint Presentation</vt:lpstr>
      <vt:lpstr>PowerPoint Presentation</vt:lpstr>
      <vt:lpstr>PowerPoint Presentation</vt:lpstr>
      <vt:lpstr>10/29 Incomplete Dominance &amp; Codominance 12.2 Obj. TSW demonstrate understanding of Pedigrees by finishing the study guide. P.22 NB</vt:lpstr>
      <vt:lpstr>TABOO</vt:lpstr>
      <vt:lpstr>TABOO</vt:lpstr>
      <vt:lpstr>TABOO</vt:lpstr>
      <vt:lpstr>TABOO</vt:lpstr>
      <vt:lpstr>3/21 Genetic Inheritance 10.1 &amp; 10.2 Obj. TSW demonstrate understanding of genetic inheritance by doing well on the mendelian  genetics quiz. P. 84NB</vt:lpstr>
      <vt:lpstr>3/24 Modes of Inheritance: Multiple Allelic CH 12 Obj. TSW learn how different traits are inherited in the body. P. 86NB</vt:lpstr>
      <vt:lpstr> Section 12.3 Summary – pages 323 - 329</vt:lpstr>
      <vt:lpstr>Genotypes:   Phenotypes:  Probability of A Blood? B Blood? AB Blood? O Blood?  </vt:lpstr>
      <vt:lpstr>For every question you missed…</vt:lpstr>
      <vt:lpstr>10/25 Patterns of Heredity &amp; Human Genetics 12.1 – 12.3 Obj. TSW discover how multiple alleles are inherited by doing their warm up and competing a Foldable. P. 24 NB</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Mitosis vs Meiosis</vt:lpstr>
      <vt:lpstr>PowerPoint Presentation</vt:lpstr>
      <vt:lpstr>PowerPoint Presentation</vt:lpstr>
      <vt:lpstr>PowerPoint Presentation</vt:lpstr>
      <vt:lpstr>PowerPoint Presentation</vt:lpstr>
      <vt:lpstr>PowerPoint Presentation</vt:lpstr>
      <vt:lpstr>Section 12.1 Summary – pages 309 - 314</vt:lpstr>
      <vt:lpstr>Section 12.1 Summary – pages 309 - 314</vt:lpstr>
      <vt:lpstr>PowerPoint Presentation</vt:lpstr>
      <vt:lpstr>PowerPoint Presentation</vt:lpstr>
      <vt:lpstr>PowerPoint Presentation</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Family Pedigree Project</vt:lpstr>
      <vt:lpstr>PowerPoint Presentation</vt:lpstr>
      <vt:lpstr>PowerPoint Presentation</vt:lpstr>
      <vt:lpstr>PowerPoint Presentation</vt:lpstr>
      <vt:lpstr>Classroom Family Pedigree</vt:lpstr>
      <vt:lpstr>3/26  Complex Inheritance of Human Traits 12.3 Obj. TSW predict possible combinations of alleles in a zygote from the genetic make up of the parents by working on a pedigree. P.86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42</cp:revision>
  <cp:lastPrinted>2016-03-31T22:16:15Z</cp:lastPrinted>
  <dcterms:created xsi:type="dcterms:W3CDTF">2015-10-17T23:58:07Z</dcterms:created>
  <dcterms:modified xsi:type="dcterms:W3CDTF">2016-04-01T15:05:29Z</dcterms:modified>
</cp:coreProperties>
</file>