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58" r:id="rId4"/>
    <p:sldId id="278" r:id="rId5"/>
    <p:sldId id="279" r:id="rId6"/>
    <p:sldId id="259"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90" r:id="rId20"/>
    <p:sldId id="291" r:id="rId21"/>
    <p:sldId id="273" r:id="rId22"/>
    <p:sldId id="274" r:id="rId23"/>
    <p:sldId id="275" r:id="rId24"/>
    <p:sldId id="276" r:id="rId25"/>
    <p:sldId id="293" r:id="rId26"/>
    <p:sldId id="283" r:id="rId27"/>
    <p:sldId id="297" r:id="rId28"/>
    <p:sldId id="284" r:id="rId29"/>
    <p:sldId id="285" r:id="rId30"/>
    <p:sldId id="294" r:id="rId31"/>
    <p:sldId id="296" r:id="rId32"/>
    <p:sldId id="286" r:id="rId33"/>
    <p:sldId id="287" r:id="rId34"/>
    <p:sldId id="288" r:id="rId35"/>
    <p:sldId id="289" r:id="rId36"/>
    <p:sldId id="280" r:id="rId37"/>
    <p:sldId id="281" r:id="rId38"/>
    <p:sldId id="282" r:id="rId39"/>
  </p:sldIdLst>
  <p:sldSz cx="12192000" cy="6858000"/>
  <p:notesSz cx="7021513" cy="9307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69" d="100"/>
          <a:sy n="69" d="100"/>
        </p:scale>
        <p:origin x="6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1E4E53-A3EF-478D-B949-6D57CA40C5D2}"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4FCA3-A046-477E-BF9C-66F08785495B}" type="slidenum">
              <a:rPr lang="en-US" smtClean="0"/>
              <a:t>‹#›</a:t>
            </a:fld>
            <a:endParaRPr lang="en-US"/>
          </a:p>
        </p:txBody>
      </p:sp>
    </p:spTree>
    <p:extLst>
      <p:ext uri="{BB962C8B-B14F-4D97-AF65-F5344CB8AC3E}">
        <p14:creationId xmlns:p14="http://schemas.microsoft.com/office/powerpoint/2010/main" val="403293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E4E53-A3EF-478D-B949-6D57CA40C5D2}"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4FCA3-A046-477E-BF9C-66F08785495B}" type="slidenum">
              <a:rPr lang="en-US" smtClean="0"/>
              <a:t>‹#›</a:t>
            </a:fld>
            <a:endParaRPr lang="en-US"/>
          </a:p>
        </p:txBody>
      </p:sp>
    </p:spTree>
    <p:extLst>
      <p:ext uri="{BB962C8B-B14F-4D97-AF65-F5344CB8AC3E}">
        <p14:creationId xmlns:p14="http://schemas.microsoft.com/office/powerpoint/2010/main" val="418083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E4E53-A3EF-478D-B949-6D57CA40C5D2}"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4FCA3-A046-477E-BF9C-66F08785495B}" type="slidenum">
              <a:rPr lang="en-US" smtClean="0"/>
              <a:t>‹#›</a:t>
            </a:fld>
            <a:endParaRPr lang="en-US"/>
          </a:p>
        </p:txBody>
      </p:sp>
    </p:spTree>
    <p:extLst>
      <p:ext uri="{BB962C8B-B14F-4D97-AF65-F5344CB8AC3E}">
        <p14:creationId xmlns:p14="http://schemas.microsoft.com/office/powerpoint/2010/main" val="1955839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16BFB2CE-7C04-4111-BFC0-974D75F8F9CC}" type="slidenum">
              <a:rPr lang="en-US"/>
              <a:pPr/>
              <a:t>‹#›</a:t>
            </a:fld>
            <a:endParaRPr lang="en-US"/>
          </a:p>
        </p:txBody>
      </p:sp>
    </p:spTree>
    <p:extLst>
      <p:ext uri="{BB962C8B-B14F-4D97-AF65-F5344CB8AC3E}">
        <p14:creationId xmlns:p14="http://schemas.microsoft.com/office/powerpoint/2010/main" val="74767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E4E53-A3EF-478D-B949-6D57CA40C5D2}"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4FCA3-A046-477E-BF9C-66F08785495B}" type="slidenum">
              <a:rPr lang="en-US" smtClean="0"/>
              <a:t>‹#›</a:t>
            </a:fld>
            <a:endParaRPr lang="en-US"/>
          </a:p>
        </p:txBody>
      </p:sp>
    </p:spTree>
    <p:extLst>
      <p:ext uri="{BB962C8B-B14F-4D97-AF65-F5344CB8AC3E}">
        <p14:creationId xmlns:p14="http://schemas.microsoft.com/office/powerpoint/2010/main" val="181002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1E4E53-A3EF-478D-B949-6D57CA40C5D2}"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4FCA3-A046-477E-BF9C-66F08785495B}" type="slidenum">
              <a:rPr lang="en-US" smtClean="0"/>
              <a:t>‹#›</a:t>
            </a:fld>
            <a:endParaRPr lang="en-US"/>
          </a:p>
        </p:txBody>
      </p:sp>
    </p:spTree>
    <p:extLst>
      <p:ext uri="{BB962C8B-B14F-4D97-AF65-F5344CB8AC3E}">
        <p14:creationId xmlns:p14="http://schemas.microsoft.com/office/powerpoint/2010/main" val="22718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1E4E53-A3EF-478D-B949-6D57CA40C5D2}" type="datetimeFigureOut">
              <a:rPr lang="en-US" smtClean="0"/>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4FCA3-A046-477E-BF9C-66F08785495B}" type="slidenum">
              <a:rPr lang="en-US" smtClean="0"/>
              <a:t>‹#›</a:t>
            </a:fld>
            <a:endParaRPr lang="en-US"/>
          </a:p>
        </p:txBody>
      </p:sp>
    </p:spTree>
    <p:extLst>
      <p:ext uri="{BB962C8B-B14F-4D97-AF65-F5344CB8AC3E}">
        <p14:creationId xmlns:p14="http://schemas.microsoft.com/office/powerpoint/2010/main" val="52112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1E4E53-A3EF-478D-B949-6D57CA40C5D2}" type="datetimeFigureOut">
              <a:rPr lang="en-US" smtClean="0"/>
              <a:t>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4FCA3-A046-477E-BF9C-66F08785495B}" type="slidenum">
              <a:rPr lang="en-US" smtClean="0"/>
              <a:t>‹#›</a:t>
            </a:fld>
            <a:endParaRPr lang="en-US"/>
          </a:p>
        </p:txBody>
      </p:sp>
    </p:spTree>
    <p:extLst>
      <p:ext uri="{BB962C8B-B14F-4D97-AF65-F5344CB8AC3E}">
        <p14:creationId xmlns:p14="http://schemas.microsoft.com/office/powerpoint/2010/main" val="48193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1E4E53-A3EF-478D-B949-6D57CA40C5D2}" type="datetimeFigureOut">
              <a:rPr lang="en-US" smtClean="0"/>
              <a:t>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4FCA3-A046-477E-BF9C-66F08785495B}" type="slidenum">
              <a:rPr lang="en-US" smtClean="0"/>
              <a:t>‹#›</a:t>
            </a:fld>
            <a:endParaRPr lang="en-US"/>
          </a:p>
        </p:txBody>
      </p:sp>
    </p:spTree>
    <p:extLst>
      <p:ext uri="{BB962C8B-B14F-4D97-AF65-F5344CB8AC3E}">
        <p14:creationId xmlns:p14="http://schemas.microsoft.com/office/powerpoint/2010/main" val="382895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E4E53-A3EF-478D-B949-6D57CA40C5D2}" type="datetimeFigureOut">
              <a:rPr lang="en-US" smtClean="0"/>
              <a:t>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4FCA3-A046-477E-BF9C-66F08785495B}" type="slidenum">
              <a:rPr lang="en-US" smtClean="0"/>
              <a:t>‹#›</a:t>
            </a:fld>
            <a:endParaRPr lang="en-US"/>
          </a:p>
        </p:txBody>
      </p:sp>
    </p:spTree>
    <p:extLst>
      <p:ext uri="{BB962C8B-B14F-4D97-AF65-F5344CB8AC3E}">
        <p14:creationId xmlns:p14="http://schemas.microsoft.com/office/powerpoint/2010/main" val="143849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E4E53-A3EF-478D-B949-6D57CA40C5D2}" type="datetimeFigureOut">
              <a:rPr lang="en-US" smtClean="0"/>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4FCA3-A046-477E-BF9C-66F08785495B}" type="slidenum">
              <a:rPr lang="en-US" smtClean="0"/>
              <a:t>‹#›</a:t>
            </a:fld>
            <a:endParaRPr lang="en-US"/>
          </a:p>
        </p:txBody>
      </p:sp>
    </p:spTree>
    <p:extLst>
      <p:ext uri="{BB962C8B-B14F-4D97-AF65-F5344CB8AC3E}">
        <p14:creationId xmlns:p14="http://schemas.microsoft.com/office/powerpoint/2010/main" val="230020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E4E53-A3EF-478D-B949-6D57CA40C5D2}" type="datetimeFigureOut">
              <a:rPr lang="en-US" smtClean="0"/>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4FCA3-A046-477E-BF9C-66F08785495B}" type="slidenum">
              <a:rPr lang="en-US" smtClean="0"/>
              <a:t>‹#›</a:t>
            </a:fld>
            <a:endParaRPr lang="en-US"/>
          </a:p>
        </p:txBody>
      </p:sp>
    </p:spTree>
    <p:extLst>
      <p:ext uri="{BB962C8B-B14F-4D97-AF65-F5344CB8AC3E}">
        <p14:creationId xmlns:p14="http://schemas.microsoft.com/office/powerpoint/2010/main" val="76844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E4E53-A3EF-478D-B949-6D57CA40C5D2}" type="datetimeFigureOut">
              <a:rPr lang="en-US" smtClean="0"/>
              <a:t>2/15/2016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4FCA3-A046-477E-BF9C-66F08785495B}" type="slidenum">
              <a:rPr lang="en-US" smtClean="0"/>
              <a:t>‹#›</a:t>
            </a:fld>
            <a:endParaRPr lang="en-US"/>
          </a:p>
        </p:txBody>
      </p:sp>
    </p:spTree>
    <p:extLst>
      <p:ext uri="{BB962C8B-B14F-4D97-AF65-F5344CB8AC3E}">
        <p14:creationId xmlns:p14="http://schemas.microsoft.com/office/powerpoint/2010/main" val="237789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hyperlink" Target="RESOURCES.ppt" TargetMode="External"/><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audio" Target="../media/audio3.wav"/><Relationship Id="rId5" Type="http://schemas.openxmlformats.org/officeDocument/2006/relationships/image" Target="../media/image11.png"/><Relationship Id="rId10" Type="http://schemas.openxmlformats.org/officeDocument/2006/relationships/image" Target="../media/image17.jpeg"/><Relationship Id="rId4" Type="http://schemas.openxmlformats.org/officeDocument/2006/relationships/image" Target="../media/image10.pn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audio" Target="../media/audio4.wav"/><Relationship Id="rId3" Type="http://schemas.openxmlformats.org/officeDocument/2006/relationships/image" Target="../media/image21.jpeg"/><Relationship Id="rId7" Type="http://schemas.openxmlformats.org/officeDocument/2006/relationships/image" Target="../media/image11.png"/><Relationship Id="rId12" Type="http://schemas.openxmlformats.org/officeDocument/2006/relationships/image" Target="../media/image17.jpeg"/><Relationship Id="rId2" Type="http://schemas.openxmlformats.org/officeDocument/2006/relationships/hyperlink" Target="http://www.google.com/imgres?imgurl=http://hartkeisonline.com/wp-content/uploads/butter.jpg&amp;imgrefurl=http://hartkeisonline.com/2010/02/17/butter-the-healthy-fat-they-dont-want-you-to-know-about/&amp;usg=__Lo2OSEKS9CjJXtJe7O54Kw7h-rU=&amp;h=300&amp;w=400&amp;sz=8&amp;hl=en&amp;start=1&amp;sig2=KGlATxcDbMR3F6q05u4I4Q&amp;zoom=1&amp;um=1&amp;itbs=1&amp;tbnid=vnNFiAXEPi3BEM:&amp;tbnh=93&amp;tbnw=124&amp;prev=/images?q=butter&amp;um=1&amp;hl=en&amp;safe=active&amp;sa=N&amp;rls=com.microsoft:en-us&amp;tbs=isch:1&amp;ei=uHCGTOaPE4XCsAP2vfn2Bw" TargetMode="Externa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6.jpeg"/><Relationship Id="rId5" Type="http://schemas.openxmlformats.org/officeDocument/2006/relationships/image" Target="../media/image9.png"/><Relationship Id="rId15" Type="http://schemas.openxmlformats.org/officeDocument/2006/relationships/image" Target="../media/image22.jpe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hyperlink" Target="RESOURCES.ppt" TargetMode="External"/><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24.jpeg"/><Relationship Id="rId5" Type="http://schemas.openxmlformats.org/officeDocument/2006/relationships/image" Target="../media/image10.png"/><Relationship Id="rId10" Type="http://schemas.openxmlformats.org/officeDocument/2006/relationships/image" Target="../media/image23.jpeg"/><Relationship Id="rId4" Type="http://schemas.openxmlformats.org/officeDocument/2006/relationships/slide" Target="slide4.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2.png"/><Relationship Id="rId7"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http://www.google.com/imgres?imgurl=http://www.godine.co.uk/blog/wp-content/uploads/2009/07/steak.jpg&amp;imgrefurl=http://www.godine.co.uk/blog/cooking-steak-meat&amp;usg=__Zzc5IgMqo8Xr4uvHLATkEQZBOYs=&amp;h=300&amp;w=382&amp;sz=24&amp;hl=en&amp;start=6&amp;sig2=YoDkMq_2kIs2MS_8hKMQjw&amp;zoom=1&amp;um=1&amp;itbs=1&amp;tbnid=ghr4yxWixEOqMM:&amp;tbnh=97&amp;tbnw=123&amp;prev=/images?q=Steak&amp;um=1&amp;hl=en&amp;safe=active&amp;sa=N&amp;rls=com.microsoft:en-us&amp;tbs=isch:1&amp;ei=znGGTLz6H5H4swOh0ZT3Bw"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hyperlink" Target="RESOURCES.ppt" TargetMode="External"/><Relationship Id="rId12" Type="http://schemas.openxmlformats.org/officeDocument/2006/relationships/audio" Target="../media/audio5.wav"/><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5.jpeg"/><Relationship Id="rId5" Type="http://schemas.openxmlformats.org/officeDocument/2006/relationships/image" Target="../media/image11.png"/><Relationship Id="rId10" Type="http://schemas.openxmlformats.org/officeDocument/2006/relationships/image" Target="../media/image17.jpeg"/><Relationship Id="rId4" Type="http://schemas.openxmlformats.org/officeDocument/2006/relationships/image" Target="../media/image10.png"/><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audio" Target="../media/audio7.wav"/><Relationship Id="rId3" Type="http://schemas.openxmlformats.org/officeDocument/2006/relationships/image" Target="../media/image9.png"/><Relationship Id="rId7" Type="http://schemas.openxmlformats.org/officeDocument/2006/relationships/hyperlink" Target="RESOURCES.ppt" TargetMode="External"/><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audio" Target="../media/audio6.wav"/><Relationship Id="rId5" Type="http://schemas.openxmlformats.org/officeDocument/2006/relationships/image" Target="../media/image11.png"/><Relationship Id="rId10" Type="http://schemas.openxmlformats.org/officeDocument/2006/relationships/image" Target="../media/image17.jpeg"/><Relationship Id="rId4" Type="http://schemas.openxmlformats.org/officeDocument/2006/relationships/image" Target="../media/image10.png"/><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hyperlink" Target="RESOURCES.ppt"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8.jpg"/><Relationship Id="rId5" Type="http://schemas.openxmlformats.org/officeDocument/2006/relationships/image" Target="../media/image11.png"/><Relationship Id="rId10" Type="http://schemas.openxmlformats.org/officeDocument/2006/relationships/image" Target="../media/image17.jpeg"/><Relationship Id="rId4" Type="http://schemas.openxmlformats.org/officeDocument/2006/relationships/image" Target="../media/image10.png"/><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hyperlink" Target="RESOURCES.ppt" TargetMode="External"/><Relationship Id="rId12" Type="http://schemas.openxmlformats.org/officeDocument/2006/relationships/image" Target="../media/image28.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9.jpeg"/><Relationship Id="rId5" Type="http://schemas.openxmlformats.org/officeDocument/2006/relationships/image" Target="../media/image11.png"/><Relationship Id="rId10" Type="http://schemas.openxmlformats.org/officeDocument/2006/relationships/image" Target="../media/image17.jpeg"/><Relationship Id="rId4" Type="http://schemas.openxmlformats.org/officeDocument/2006/relationships/image" Target="../media/image10.png"/><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24.jpeg"/><Relationship Id="rId5" Type="http://schemas.openxmlformats.org/officeDocument/2006/relationships/image" Target="../media/image10.png"/><Relationship Id="rId10" Type="http://schemas.openxmlformats.org/officeDocument/2006/relationships/image" Target="../media/image23.jpeg"/><Relationship Id="rId4" Type="http://schemas.openxmlformats.org/officeDocument/2006/relationships/slide" Target="slide4.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slide" Target="slide14.xml"/><Relationship Id="rId3" Type="http://schemas.openxmlformats.org/officeDocument/2006/relationships/image" Target="../media/image33.jpeg"/><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image" Target="../media/image32.jpe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36.png"/><Relationship Id="rId5" Type="http://schemas.openxmlformats.org/officeDocument/2006/relationships/image" Target="../media/image9.png"/><Relationship Id="rId15" Type="http://schemas.openxmlformats.org/officeDocument/2006/relationships/image" Target="../media/image24.jpeg"/><Relationship Id="rId10" Type="http://schemas.openxmlformats.org/officeDocument/2006/relationships/image" Target="../media/image10.png"/><Relationship Id="rId4" Type="http://schemas.openxmlformats.org/officeDocument/2006/relationships/image" Target="../media/image34.png"/><Relationship Id="rId9" Type="http://schemas.openxmlformats.org/officeDocument/2006/relationships/slide" Target="slide4.xml"/><Relationship Id="rId1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4.jpeg"/><Relationship Id="rId3" Type="http://schemas.openxmlformats.org/officeDocument/2006/relationships/image" Target="../media/image11.png"/><Relationship Id="rId7" Type="http://schemas.openxmlformats.org/officeDocument/2006/relationships/image" Target="../media/image37.png"/><Relationship Id="rId12" Type="http://schemas.openxmlformats.org/officeDocument/2006/relationships/image" Target="../media/image38.jpe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slide" Target="slide4.xml"/><Relationship Id="rId10" Type="http://schemas.openxmlformats.org/officeDocument/2006/relationships/slide" Target="slide14.xml"/><Relationship Id="rId4" Type="http://schemas.openxmlformats.org/officeDocument/2006/relationships/image" Target="../media/image13.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4.jpeg"/><Relationship Id="rId3" Type="http://schemas.openxmlformats.org/officeDocument/2006/relationships/image" Target="../media/image9.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39.jpeg"/><Relationship Id="rId1" Type="http://schemas.openxmlformats.org/officeDocument/2006/relationships/slideLayout" Target="../slideLayouts/slideLayout12.xml"/><Relationship Id="rId6" Type="http://schemas.openxmlformats.org/officeDocument/2006/relationships/slide" Target="slide4.xml"/><Relationship Id="rId11" Type="http://schemas.openxmlformats.org/officeDocument/2006/relationships/slide" Target="slide14.xml"/><Relationship Id="rId5" Type="http://schemas.openxmlformats.org/officeDocument/2006/relationships/image" Target="../media/image13.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4.jpeg"/><Relationship Id="rId3" Type="http://schemas.openxmlformats.org/officeDocument/2006/relationships/image" Target="../media/image9.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41.jpeg"/><Relationship Id="rId1" Type="http://schemas.openxmlformats.org/officeDocument/2006/relationships/slideLayout" Target="../slideLayouts/slideLayout12.xml"/><Relationship Id="rId6" Type="http://schemas.openxmlformats.org/officeDocument/2006/relationships/slide" Target="slide4.xml"/><Relationship Id="rId11" Type="http://schemas.openxmlformats.org/officeDocument/2006/relationships/slide" Target="slide14.xml"/><Relationship Id="rId5" Type="http://schemas.openxmlformats.org/officeDocument/2006/relationships/image" Target="../media/image13.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enzymes+lock+&amp;+key+model&amp;source=images&amp;cd=&amp;cad=rja&amp;docid=6emOyQd9xzmmZM&amp;tbnid=gu9USW7VuCYBVM:&amp;ved=0CAUQjRw&amp;url=http://www.elmhurst.edu/~chm/vchembook/571lockkey.html&amp;ei=ptgsUu6kMaH-iwKej4CIBw&amp;bvm=bv.51773540,d.cGE&amp;psig=AFQjCNEVAKz8LkxILfXICA--0ezfLPDrWQ&amp;ust=1378757152719551" TargetMode="External"/><Relationship Id="rId2" Type="http://schemas.openxmlformats.org/officeDocument/2006/relationships/image" Target="../media/image45.gif"/><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cellsalive.com" TargetMode="External"/><Relationship Id="rId7" Type="http://schemas.openxmlformats.org/officeDocument/2006/relationships/image" Target="../media/image5.jpeg"/><Relationship Id="rId2" Type="http://schemas.openxmlformats.org/officeDocument/2006/relationships/hyperlink" Target="Glencoe.com" TargetMode="Externa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google.com/url?sa=i&amp;rct=j&amp;q=enzymes+lock+&amp;+key+model&amp;source=images&amp;cd=&amp;cad=rja&amp;docid=zoTU1wXhdCBqkM&amp;tbnid=uRTswaY7GSDrzM:&amp;ved=0CAUQjRw&amp;url=http://www.freethought-forum.com/forum/showthread.php?t=11574&amp;garpg=12&amp;ei=99gsUuylCsisiALFjYG4Cg&amp;bvm=bv.51773540,d.cGE&amp;psig=AFQjCNEVAKz8LkxILfXICA--0ezfLPDrWQ&amp;ust=137875715271955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10.png"/><Relationship Id="rId7" Type="http://schemas.openxmlformats.org/officeDocument/2006/relationships/image" Target="../media/image5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51.jpe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image" Target="../media/image15.png"/></Relationships>
</file>

<file path=ppt/slides/_rels/slide37.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10.png"/><Relationship Id="rId7" Type="http://schemas.openxmlformats.org/officeDocument/2006/relationships/image" Target="../media/image50.png"/><Relationship Id="rId12" Type="http://schemas.openxmlformats.org/officeDocument/2006/relationships/image" Target="../media/image51.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52.jpe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www.google.com/url?sa=i&amp;rct=j&amp;q=activation+energy+enzymes+graph&amp;source=images&amp;cd=&amp;cad=rja&amp;docid=WrOFNgHm0iUNRM&amp;tbnid=M4UWUjy10qzKzM:&amp;ved=0CAUQjRw&amp;url=http://legacy.hopkinsville.kctcs.edu/instructors/Jason-Arnold/VLI/Module%202/m2cellfunctionandenergetics/m2cellfunctionandenergetics4.html&amp;ei=P-fmUsyENMj9oATXpoHwBA&amp;bvm=bv.59930103,d.cGU&amp;psig=AFQjCNE1W_GiSbWUXZ-gSz6A6l6aLXOj1w&amp;ust=1390950587823588" TargetMode="External"/><Relationship Id="rId3" Type="http://schemas.openxmlformats.org/officeDocument/2006/relationships/image" Target="../media/image9.png"/><Relationship Id="rId7" Type="http://schemas.openxmlformats.org/officeDocument/2006/relationships/hyperlink" Target="RESOURCES.ppt" TargetMode="External"/><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audio" Target="../media/audio1.wav"/><Relationship Id="rId5" Type="http://schemas.openxmlformats.org/officeDocument/2006/relationships/image" Target="../media/image11.png"/><Relationship Id="rId10" Type="http://schemas.openxmlformats.org/officeDocument/2006/relationships/image" Target="../media/image17.jpeg"/><Relationship Id="rId4" Type="http://schemas.openxmlformats.org/officeDocument/2006/relationships/image" Target="../media/image10.png"/><Relationship Id="rId9" Type="http://schemas.openxmlformats.org/officeDocument/2006/relationships/image" Target="../media/image16.jpeg"/><Relationship Id="rId1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png"/><Relationship Id="rId7"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hyperlink" Target="RESOURCES.ppt" TargetMode="External"/><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96" y="386367"/>
            <a:ext cx="11702603" cy="1690688"/>
          </a:xfrm>
        </p:spPr>
        <p:txBody>
          <a:bodyPr>
            <a:noAutofit/>
          </a:bodyPr>
          <a:lstStyle/>
          <a:p>
            <a:r>
              <a:rPr lang="en-US" sz="3200" dirty="0" smtClean="0"/>
              <a:t>9/14 Review for Body Systems Test</a:t>
            </a:r>
            <a:br>
              <a:rPr lang="en-US" sz="3200" dirty="0" smtClean="0"/>
            </a:br>
            <a:r>
              <a:rPr lang="en-US" sz="3200" dirty="0" smtClean="0"/>
              <a:t>Obj. TSW write a well thought out response to a written question about body systems, and accurately find the Claim, Evidence, Reasoning and AXES paragraph for a scientific article. P. 38 NB</a:t>
            </a:r>
            <a:endParaRPr lang="en-US" sz="3200" dirty="0"/>
          </a:p>
        </p:txBody>
      </p:sp>
      <p:sp>
        <p:nvSpPr>
          <p:cNvPr id="3" name="Content Placeholder 2"/>
          <p:cNvSpPr>
            <a:spLocks noGrp="1"/>
          </p:cNvSpPr>
          <p:nvPr>
            <p:ph idx="1"/>
          </p:nvPr>
        </p:nvSpPr>
        <p:spPr>
          <a:xfrm>
            <a:off x="5100034" y="2506662"/>
            <a:ext cx="7091966" cy="4351338"/>
          </a:xfrm>
        </p:spPr>
        <p:txBody>
          <a:bodyPr/>
          <a:lstStyle/>
          <a:p>
            <a:pPr marL="514350" indent="-514350">
              <a:buFont typeface="+mj-lt"/>
              <a:buAutoNum type="arabicPeriod"/>
            </a:pPr>
            <a:r>
              <a:rPr lang="en-US" dirty="0" smtClean="0"/>
              <a:t>What is a claim?  How do you know when you have found it in an article?</a:t>
            </a:r>
          </a:p>
          <a:p>
            <a:pPr marL="514350" indent="-514350">
              <a:buFont typeface="+mj-lt"/>
              <a:buAutoNum type="arabicPeriod"/>
            </a:pPr>
            <a:r>
              <a:rPr lang="en-US" dirty="0" smtClean="0"/>
              <a:t>What is evidence?  How do you know when you have found it in an article?</a:t>
            </a:r>
          </a:p>
          <a:p>
            <a:pPr marL="514350" indent="-514350">
              <a:buFont typeface="+mj-lt"/>
              <a:buAutoNum type="arabicPeriod"/>
            </a:pPr>
            <a:r>
              <a:rPr lang="en-US" dirty="0" smtClean="0"/>
              <a:t>What is the reasoning?  How do you know when you have found the support for the evidence?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3330"/>
            <a:ext cx="4991681" cy="4257273"/>
          </a:xfrm>
          <a:prstGeom prst="rect">
            <a:avLst/>
          </a:prstGeom>
        </p:spPr>
      </p:pic>
    </p:spTree>
    <p:extLst>
      <p:ext uri="{BB962C8B-B14F-4D97-AF65-F5344CB8AC3E}">
        <p14:creationId xmlns:p14="http://schemas.microsoft.com/office/powerpoint/2010/main" val="1454487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6.3 Section Summary 6.3 – pages 157-163</a:t>
            </a:r>
          </a:p>
        </p:txBody>
      </p:sp>
      <p:sp>
        <p:nvSpPr>
          <p:cNvPr id="863235" name="Rectangle 3"/>
          <p:cNvSpPr>
            <a:spLocks noChangeArrowheads="1"/>
          </p:cNvSpPr>
          <p:nvPr/>
        </p:nvSpPr>
        <p:spPr bwMode="auto">
          <a:xfrm>
            <a:off x="1981200" y="3200401"/>
            <a:ext cx="7848600" cy="2246769"/>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The largest carbohydrate molecules are polysaccharides, polymers composed of many monosaccharide subunits. (</a:t>
            </a:r>
            <a:r>
              <a:rPr lang="en-US" altLang="en-US" sz="2800" dirty="0" err="1">
                <a:latin typeface="Times" charset="0"/>
              </a:rPr>
              <a:t>ie</a:t>
            </a:r>
            <a:r>
              <a:rPr lang="en-US" altLang="en-US" sz="2800" dirty="0">
                <a:latin typeface="Times" charset="0"/>
              </a:rPr>
              <a:t>. potatoes, liver)</a:t>
            </a:r>
          </a:p>
          <a:p>
            <a:pPr marL="342900" indent="-342900"/>
            <a:r>
              <a:rPr lang="en-US" altLang="en-US" sz="2800" dirty="0">
                <a:latin typeface="Times" charset="0"/>
              </a:rPr>
              <a:t>Element </a:t>
            </a:r>
            <a:r>
              <a:rPr lang="en-US" altLang="en-US" sz="2800" b="1" dirty="0">
                <a:latin typeface="Times" charset="0"/>
              </a:rPr>
              <a:t>Carbon</a:t>
            </a:r>
            <a:r>
              <a:rPr lang="en-US" altLang="en-US" sz="2800" dirty="0">
                <a:latin typeface="Times" charset="0"/>
              </a:rPr>
              <a:t> is the most abundant in living things.</a:t>
            </a:r>
          </a:p>
        </p:txBody>
      </p:sp>
      <p:sp>
        <p:nvSpPr>
          <p:cNvPr id="863236" name="Rectangle 4"/>
          <p:cNvSpPr>
            <a:spLocks noChangeArrowheads="1"/>
          </p:cNvSpPr>
          <p:nvPr/>
        </p:nvSpPr>
        <p:spPr bwMode="auto">
          <a:xfrm>
            <a:off x="1981200" y="1096964"/>
            <a:ext cx="7924800" cy="579437"/>
          </a:xfrm>
          <a:prstGeom prst="rect">
            <a:avLst/>
          </a:prstGeom>
          <a:noFill/>
          <a:ln w="9525">
            <a:noFill/>
            <a:miter lim="800000"/>
            <a:headEnd/>
            <a:tailEnd/>
          </a:ln>
          <a:effectLst/>
        </p:spPr>
        <p:txBody>
          <a:bodyPr anchor="ctr"/>
          <a:lstStyle/>
          <a:p>
            <a:pPr>
              <a:buFontTx/>
              <a:buNone/>
            </a:pPr>
            <a:r>
              <a:rPr lang="en-US" altLang="en-US" sz="3600" b="1">
                <a:solidFill>
                  <a:schemeClr val="tx2"/>
                </a:solidFill>
                <a:latin typeface="Times" charset="0"/>
              </a:rPr>
              <a:t>The structure of carbohydrates</a:t>
            </a:r>
            <a:r>
              <a:rPr lang="en-US" altLang="en-US" sz="4000" b="1">
                <a:solidFill>
                  <a:srgbClr val="FFFF00"/>
                </a:solidFill>
                <a:latin typeface="Times" charset="0"/>
              </a:rPr>
              <a:t> </a:t>
            </a:r>
          </a:p>
        </p:txBody>
      </p:sp>
      <p:pic>
        <p:nvPicPr>
          <p:cNvPr id="863237"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63238"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63239"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863240"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863241"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863242"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63243" name="Picture 11" descr="6"/>
          <p:cNvPicPr>
            <a:picLocks noChangeAspect="1" noChangeArrowheads="1"/>
          </p:cNvPicPr>
          <p:nvPr/>
        </p:nvPicPr>
        <p:blipFill>
          <a:blip r:embed="rId9" cstate="print"/>
          <a:srcRect/>
          <a:stretch>
            <a:fillRect/>
          </a:stretch>
        </p:blipFill>
        <p:spPr bwMode="auto">
          <a:xfrm>
            <a:off x="1524000" y="1"/>
            <a:ext cx="1828800" cy="811213"/>
          </a:xfrm>
          <a:prstGeom prst="rect">
            <a:avLst/>
          </a:prstGeom>
          <a:noFill/>
        </p:spPr>
      </p:pic>
      <p:pic>
        <p:nvPicPr>
          <p:cNvPr id="863244" name="Picture 12"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sp>
        <p:nvSpPr>
          <p:cNvPr id="863246" name="Rectangle 14"/>
          <p:cNvSpPr>
            <a:spLocks noChangeArrowheads="1"/>
          </p:cNvSpPr>
          <p:nvPr/>
        </p:nvSpPr>
        <p:spPr bwMode="auto">
          <a:xfrm>
            <a:off x="1981200" y="1870076"/>
            <a:ext cx="7772400" cy="1406525"/>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The simplest type of carbohydrate is a simple sugar called a</a:t>
            </a:r>
            <a:r>
              <a:rPr lang="en-US" altLang="en-US" sz="2800" dirty="0">
                <a:solidFill>
                  <a:srgbClr val="FFFFCC"/>
                </a:solidFill>
                <a:latin typeface="Times" charset="0"/>
              </a:rPr>
              <a:t> </a:t>
            </a:r>
            <a:r>
              <a:rPr lang="en-US" altLang="en-US" sz="2800" dirty="0">
                <a:solidFill>
                  <a:srgbClr val="FF0066"/>
                </a:solidFill>
                <a:latin typeface="Times" charset="0"/>
              </a:rPr>
              <a:t>monosaccharide</a:t>
            </a:r>
            <a:r>
              <a:rPr lang="en-US" altLang="en-US" sz="2800" dirty="0">
                <a:solidFill>
                  <a:srgbClr val="FFFFCC"/>
                </a:solidFill>
                <a:latin typeface="Times" charset="0"/>
              </a:rPr>
              <a:t> </a:t>
            </a:r>
            <a:r>
              <a:rPr lang="en-US" altLang="en-US" sz="2800" dirty="0">
                <a:latin typeface="Times" charset="0"/>
              </a:rPr>
              <a:t>(</a:t>
            </a:r>
            <a:r>
              <a:rPr lang="en-US" altLang="en-US" sz="2800" dirty="0" err="1">
                <a:latin typeface="Times" charset="0"/>
              </a:rPr>
              <a:t>mah</a:t>
            </a:r>
            <a:r>
              <a:rPr lang="en-US" altLang="en-US" sz="2800" dirty="0">
                <a:latin typeface="Times" charset="0"/>
              </a:rPr>
              <a:t> </a:t>
            </a:r>
            <a:r>
              <a:rPr lang="en-US" altLang="en-US" sz="2800" dirty="0" err="1">
                <a:latin typeface="Times" charset="0"/>
              </a:rPr>
              <a:t>noh</a:t>
            </a:r>
            <a:r>
              <a:rPr lang="en-US" altLang="en-US" sz="2800" dirty="0">
                <a:latin typeface="Times" charset="0"/>
              </a:rPr>
              <a:t> SA </a:t>
            </a:r>
            <a:r>
              <a:rPr lang="en-US" altLang="en-US" sz="2800" dirty="0" err="1">
                <a:latin typeface="Times" charset="0"/>
              </a:rPr>
              <a:t>kuh</a:t>
            </a:r>
            <a:r>
              <a:rPr lang="en-US" altLang="en-US" sz="2800" dirty="0">
                <a:latin typeface="Times" charset="0"/>
              </a:rPr>
              <a:t> ride). (</a:t>
            </a:r>
            <a:r>
              <a:rPr lang="en-US" altLang="en-US" sz="2800" dirty="0" err="1">
                <a:latin typeface="Times" charset="0"/>
              </a:rPr>
              <a:t>ie</a:t>
            </a:r>
            <a:r>
              <a:rPr lang="en-US" altLang="en-US" sz="2800" dirty="0">
                <a:latin typeface="Times" charset="0"/>
              </a:rPr>
              <a:t>. glucose, fructose)</a:t>
            </a:r>
          </a:p>
        </p:txBody>
      </p:sp>
      <p:pic>
        <p:nvPicPr>
          <p:cNvPr id="863248" name="Picture 16" descr="audio image blue">
            <a:hlinkClick r:id="" action="ppaction://noaction">
              <a:snd r:embed="rId11" name="06-monosaccharide.WAV"/>
            </a:hlinkClick>
          </p:cNvPr>
          <p:cNvPicPr>
            <a:picLocks noChangeAspect="1" noChangeArrowheads="1"/>
          </p:cNvPicPr>
          <p:nvPr/>
        </p:nvPicPr>
        <p:blipFill>
          <a:blip r:embed="rId12" cstate="print"/>
          <a:srcRect/>
          <a:stretch>
            <a:fillRect/>
          </a:stretch>
        </p:blipFill>
        <p:spPr bwMode="auto">
          <a:xfrm>
            <a:off x="9004301" y="2871788"/>
            <a:ext cx="354013" cy="354012"/>
          </a:xfrm>
          <a:prstGeom prst="rect">
            <a:avLst/>
          </a:prstGeom>
          <a:noFill/>
        </p:spPr>
      </p:pic>
    </p:spTree>
    <p:extLst>
      <p:ext uri="{BB962C8B-B14F-4D97-AF65-F5344CB8AC3E}">
        <p14:creationId xmlns:p14="http://schemas.microsoft.com/office/powerpoint/2010/main" val="382462161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3246"/>
                                        </p:tgtEl>
                                        <p:attrNameLst>
                                          <p:attrName>style.visibility</p:attrName>
                                        </p:attrNameLst>
                                      </p:cBhvr>
                                      <p:to>
                                        <p:strVal val="visible"/>
                                      </p:to>
                                    </p:set>
                                    <p:animEffect transition="in" filter="box(out)">
                                      <p:cBhvr>
                                        <p:cTn id="7" dur="500"/>
                                        <p:tgtEl>
                                          <p:spTgt spid="8632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63248"/>
                                        </p:tgtEl>
                                        <p:attrNameLst>
                                          <p:attrName>style.visibility</p:attrName>
                                        </p:attrNameLst>
                                      </p:cBhvr>
                                      <p:to>
                                        <p:strVal val="visible"/>
                                      </p:to>
                                    </p:set>
                                    <p:animEffect transition="in" filter="box(out)">
                                      <p:cBhvr>
                                        <p:cTn id="12" dur="500"/>
                                        <p:tgtEl>
                                          <p:spTgt spid="86324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63235"/>
                                        </p:tgtEl>
                                        <p:attrNameLst>
                                          <p:attrName>style.visibility</p:attrName>
                                        </p:attrNameLst>
                                      </p:cBhvr>
                                      <p:to>
                                        <p:strVal val="visible"/>
                                      </p:to>
                                    </p:set>
                                    <p:animEffect transition="in" filter="box(out)">
                                      <p:cBhvr>
                                        <p:cTn id="17" dur="500"/>
                                        <p:tgtEl>
                                          <p:spTgt spid="863235"/>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63237"/>
                                        </p:tgtEl>
                                        <p:attrNameLst>
                                          <p:attrName>style.visibility</p:attrName>
                                        </p:attrNameLst>
                                      </p:cBhvr>
                                      <p:to>
                                        <p:strVal val="visible"/>
                                      </p:to>
                                    </p:set>
                                    <p:animEffect transition="in" filter="box(out)">
                                      <p:cBhvr>
                                        <p:cTn id="21" dur="500"/>
                                        <p:tgtEl>
                                          <p:spTgt spid="863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35" grpId="0" autoUpdateAnimBg="0"/>
      <p:bldP spid="86324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descr="http://t1.gstatic.com/images?q=tbn:vnNFiAXEPi3BEM:http://hartkeisonline.com/wp-content/uploads/butter.jpg">
            <a:hlinkClick r:id="rId2"/>
          </p:cNvPr>
          <p:cNvPicPr>
            <a:picLocks noChangeAspect="1" noChangeArrowheads="1"/>
          </p:cNvPicPr>
          <p:nvPr/>
        </p:nvPicPr>
        <p:blipFill>
          <a:blip r:embed="rId3" cstate="print"/>
          <a:srcRect/>
          <a:stretch>
            <a:fillRect/>
          </a:stretch>
        </p:blipFill>
        <p:spPr bwMode="auto">
          <a:xfrm>
            <a:off x="7239000" y="3810000"/>
            <a:ext cx="3429000" cy="2571750"/>
          </a:xfrm>
          <a:prstGeom prst="rect">
            <a:avLst/>
          </a:prstGeom>
          <a:noFill/>
        </p:spPr>
      </p:pic>
      <p:sp>
        <p:nvSpPr>
          <p:cNvPr id="864258"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6.3 Section Summary 6.3 – pages 157-163</a:t>
            </a:r>
          </a:p>
        </p:txBody>
      </p:sp>
      <p:sp>
        <p:nvSpPr>
          <p:cNvPr id="864259" name="Rectangle 3"/>
          <p:cNvSpPr>
            <a:spLocks noChangeArrowheads="1"/>
          </p:cNvSpPr>
          <p:nvPr/>
        </p:nvSpPr>
        <p:spPr bwMode="auto">
          <a:xfrm>
            <a:off x="1981200" y="1862139"/>
            <a:ext cx="8382000" cy="1384995"/>
          </a:xfrm>
          <a:prstGeom prst="rect">
            <a:avLst/>
          </a:prstGeom>
          <a:noFill/>
          <a:ln w="9525">
            <a:noFill/>
            <a:miter lim="800000"/>
            <a:headEnd/>
            <a:tailEnd/>
          </a:ln>
          <a:effectLst/>
        </p:spPr>
        <p:txBody>
          <a:bodyPr>
            <a:spAutoFit/>
          </a:bodyPr>
          <a:lstStyle/>
          <a:p>
            <a:pPr marL="342900" indent="-342900">
              <a:buClr>
                <a:schemeClr val="tx1"/>
              </a:buClr>
            </a:pPr>
            <a:r>
              <a:rPr lang="en-US" altLang="en-US" sz="2800" b="1" dirty="0">
                <a:solidFill>
                  <a:srgbClr val="FF0066"/>
                </a:solidFill>
                <a:latin typeface="Times" charset="0"/>
              </a:rPr>
              <a:t>Lipids</a:t>
            </a:r>
            <a:r>
              <a:rPr lang="en-US" altLang="en-US" sz="2800" b="1" dirty="0">
                <a:solidFill>
                  <a:srgbClr val="FFFFCC"/>
                </a:solidFill>
                <a:latin typeface="Times" charset="0"/>
              </a:rPr>
              <a:t> </a:t>
            </a:r>
            <a:r>
              <a:rPr lang="en-US" altLang="en-US" sz="2800" b="1" dirty="0">
                <a:latin typeface="Times" charset="0"/>
              </a:rPr>
              <a:t>are large </a:t>
            </a:r>
            <a:r>
              <a:rPr lang="en-US" altLang="en-US" sz="2800" b="1" dirty="0" err="1">
                <a:latin typeface="Times" charset="0"/>
              </a:rPr>
              <a:t>biomolecules</a:t>
            </a:r>
            <a:r>
              <a:rPr lang="en-US" altLang="en-US" sz="2800" b="1" dirty="0">
                <a:latin typeface="Times" charset="0"/>
              </a:rPr>
              <a:t> that are made mostly of carbon and hydrogen with a small amount of oxygen. (</a:t>
            </a:r>
            <a:r>
              <a:rPr lang="en-US" altLang="en-US" sz="2800" b="1" dirty="0" err="1">
                <a:latin typeface="Times" charset="0"/>
              </a:rPr>
              <a:t>ie</a:t>
            </a:r>
            <a:r>
              <a:rPr lang="en-US" altLang="en-US" sz="2800" b="1" dirty="0">
                <a:latin typeface="Times" charset="0"/>
              </a:rPr>
              <a:t>. fats, oils, waxes)</a:t>
            </a:r>
          </a:p>
        </p:txBody>
      </p:sp>
      <p:sp>
        <p:nvSpPr>
          <p:cNvPr id="864260" name="Rectangle 4"/>
          <p:cNvSpPr>
            <a:spLocks noChangeArrowheads="1"/>
          </p:cNvSpPr>
          <p:nvPr/>
        </p:nvSpPr>
        <p:spPr bwMode="auto">
          <a:xfrm>
            <a:off x="1981200" y="1152525"/>
            <a:ext cx="7924800" cy="579438"/>
          </a:xfrm>
          <a:prstGeom prst="rect">
            <a:avLst/>
          </a:prstGeom>
          <a:noFill/>
          <a:ln w="9525">
            <a:noFill/>
            <a:miter lim="800000"/>
            <a:headEnd/>
            <a:tailEnd/>
          </a:ln>
          <a:effectLst/>
        </p:spPr>
        <p:txBody>
          <a:bodyPr anchor="ctr"/>
          <a:lstStyle/>
          <a:p>
            <a:pPr>
              <a:buFontTx/>
              <a:buNone/>
            </a:pPr>
            <a:r>
              <a:rPr lang="en-US" altLang="en-US" sz="3600" b="1">
                <a:solidFill>
                  <a:schemeClr val="tx2"/>
                </a:solidFill>
                <a:latin typeface="Times" charset="0"/>
              </a:rPr>
              <a:t>The structure of lipids</a:t>
            </a:r>
            <a:r>
              <a:rPr lang="en-US" altLang="en-US" sz="4000" b="1">
                <a:solidFill>
                  <a:srgbClr val="FFFF00"/>
                </a:solidFill>
                <a:latin typeface="Times" charset="0"/>
              </a:rPr>
              <a:t> </a:t>
            </a:r>
          </a:p>
        </p:txBody>
      </p:sp>
      <p:pic>
        <p:nvPicPr>
          <p:cNvPr id="864261" name="Picture 5" descr="end of slide"/>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864262" name="Picture 6" descr="New previous">
            <a:hlinkClick r:id="" action="ppaction://hlinkshowjump?jump=previousslide"/>
          </p:cNvPr>
          <p:cNvPicPr>
            <a:picLocks noChangeAspect="1" noChangeArrowheads="1"/>
          </p:cNvPicPr>
          <p:nvPr/>
        </p:nvPicPr>
        <p:blipFill>
          <a:blip r:embed="rId5" cstate="print"/>
          <a:srcRect/>
          <a:stretch>
            <a:fillRect/>
          </a:stretch>
        </p:blipFill>
        <p:spPr bwMode="auto">
          <a:xfrm>
            <a:off x="5105401" y="6191251"/>
            <a:ext cx="492125" cy="606425"/>
          </a:xfrm>
          <a:prstGeom prst="rect">
            <a:avLst/>
          </a:prstGeom>
          <a:noFill/>
        </p:spPr>
      </p:pic>
      <p:pic>
        <p:nvPicPr>
          <p:cNvPr id="864263" name="Picture 7" descr="New TOC">
            <a:hlinkClick r:id="" action="ppaction://noaction"/>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864264" name="Picture 8"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864265" name="Picture 9"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864266" name="Picture 10"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864267" name="Picture 11" descr="6"/>
          <p:cNvPicPr>
            <a:picLocks noChangeAspect="1" noChangeArrowheads="1"/>
          </p:cNvPicPr>
          <p:nvPr/>
        </p:nvPicPr>
        <p:blipFill>
          <a:blip r:embed="rId11" cstate="print"/>
          <a:srcRect/>
          <a:stretch>
            <a:fillRect/>
          </a:stretch>
        </p:blipFill>
        <p:spPr bwMode="auto">
          <a:xfrm>
            <a:off x="1524000" y="1"/>
            <a:ext cx="1828800" cy="811213"/>
          </a:xfrm>
          <a:prstGeom prst="rect">
            <a:avLst/>
          </a:prstGeom>
          <a:noFill/>
        </p:spPr>
      </p:pic>
      <p:pic>
        <p:nvPicPr>
          <p:cNvPr id="864268" name="Picture 12" descr="Section 3 title"/>
          <p:cNvPicPr>
            <a:picLocks noChangeAspect="1" noChangeArrowheads="1"/>
          </p:cNvPicPr>
          <p:nvPr/>
        </p:nvPicPr>
        <p:blipFill>
          <a:blip r:embed="rId12" cstate="print"/>
          <a:srcRect/>
          <a:stretch>
            <a:fillRect/>
          </a:stretch>
        </p:blipFill>
        <p:spPr bwMode="auto">
          <a:xfrm>
            <a:off x="3352800" y="0"/>
            <a:ext cx="6477000" cy="482600"/>
          </a:xfrm>
          <a:prstGeom prst="rect">
            <a:avLst/>
          </a:prstGeom>
          <a:noFill/>
        </p:spPr>
      </p:pic>
      <p:sp>
        <p:nvSpPr>
          <p:cNvPr id="864271" name="Rectangle 15"/>
          <p:cNvSpPr>
            <a:spLocks noChangeArrowheads="1"/>
          </p:cNvSpPr>
          <p:nvPr/>
        </p:nvSpPr>
        <p:spPr bwMode="auto">
          <a:xfrm>
            <a:off x="1981200" y="3449639"/>
            <a:ext cx="8077200" cy="954107"/>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They are insoluble in water because their molecules are </a:t>
            </a:r>
            <a:r>
              <a:rPr lang="en-US" altLang="en-US" sz="2800" dirty="0" err="1">
                <a:latin typeface="Times" charset="0"/>
              </a:rPr>
              <a:t>nonpolar</a:t>
            </a:r>
            <a:r>
              <a:rPr lang="en-US" altLang="en-US" sz="2800" dirty="0">
                <a:latin typeface="Times" charset="0"/>
              </a:rPr>
              <a:t> and are not attracted by water molecules.</a:t>
            </a:r>
          </a:p>
        </p:txBody>
      </p:sp>
      <p:pic>
        <p:nvPicPr>
          <p:cNvPr id="864272" name="Picture 16" descr="audio image blue">
            <a:hlinkClick r:id="" action="ppaction://noaction">
              <a:snd r:embed="rId13" name="06-lipids.WAV"/>
            </a:hlinkClick>
          </p:cNvPr>
          <p:cNvPicPr>
            <a:picLocks noChangeAspect="1" noChangeArrowheads="1"/>
          </p:cNvPicPr>
          <p:nvPr/>
        </p:nvPicPr>
        <p:blipFill>
          <a:blip r:embed="rId14" cstate="print"/>
          <a:srcRect/>
          <a:stretch>
            <a:fillRect/>
          </a:stretch>
        </p:blipFill>
        <p:spPr bwMode="auto">
          <a:xfrm>
            <a:off x="9018588" y="2819401"/>
            <a:ext cx="354012" cy="354013"/>
          </a:xfrm>
          <a:prstGeom prst="rect">
            <a:avLst/>
          </a:prstGeom>
          <a:noFill/>
        </p:spPr>
      </p:pic>
      <p:pic>
        <p:nvPicPr>
          <p:cNvPr id="136194" name="Picture 2" descr="http://www.mediabistro.com/fishbowlDC/original/soap.jpg"/>
          <p:cNvPicPr>
            <a:picLocks noChangeAspect="1" noChangeArrowheads="1"/>
          </p:cNvPicPr>
          <p:nvPr/>
        </p:nvPicPr>
        <p:blipFill>
          <a:blip r:embed="rId15" cstate="print"/>
          <a:srcRect/>
          <a:stretch>
            <a:fillRect/>
          </a:stretch>
        </p:blipFill>
        <p:spPr bwMode="auto">
          <a:xfrm>
            <a:off x="1524001" y="4267200"/>
            <a:ext cx="3034573" cy="2438400"/>
          </a:xfrm>
          <a:prstGeom prst="rect">
            <a:avLst/>
          </a:prstGeom>
          <a:noFill/>
        </p:spPr>
      </p:pic>
      <p:sp>
        <p:nvSpPr>
          <p:cNvPr id="17" name="TextBox 16"/>
          <p:cNvSpPr txBox="1"/>
          <p:nvPr/>
        </p:nvSpPr>
        <p:spPr>
          <a:xfrm>
            <a:off x="2362200" y="5029200"/>
            <a:ext cx="1219200" cy="369332"/>
          </a:xfrm>
          <a:prstGeom prst="rect">
            <a:avLst/>
          </a:prstGeom>
          <a:noFill/>
        </p:spPr>
        <p:txBody>
          <a:bodyPr wrap="square" rtlCol="0">
            <a:spAutoFit/>
          </a:bodyPr>
          <a:lstStyle/>
          <a:p>
            <a:r>
              <a:rPr lang="en-US" dirty="0"/>
              <a:t>Soap</a:t>
            </a:r>
          </a:p>
        </p:txBody>
      </p:sp>
      <p:sp>
        <p:nvSpPr>
          <p:cNvPr id="18" name="TextBox 17"/>
          <p:cNvSpPr txBox="1"/>
          <p:nvPr/>
        </p:nvSpPr>
        <p:spPr>
          <a:xfrm>
            <a:off x="7696200" y="4495800"/>
            <a:ext cx="1600200" cy="369332"/>
          </a:xfrm>
          <a:prstGeom prst="rect">
            <a:avLst/>
          </a:prstGeom>
          <a:noFill/>
        </p:spPr>
        <p:txBody>
          <a:bodyPr wrap="square" rtlCol="0">
            <a:spAutoFit/>
          </a:bodyPr>
          <a:lstStyle/>
          <a:p>
            <a:r>
              <a:rPr lang="en-US" dirty="0"/>
              <a:t>Butter</a:t>
            </a:r>
          </a:p>
        </p:txBody>
      </p:sp>
    </p:spTree>
    <p:extLst>
      <p:ext uri="{BB962C8B-B14F-4D97-AF65-F5344CB8AC3E}">
        <p14:creationId xmlns:p14="http://schemas.microsoft.com/office/powerpoint/2010/main" val="36726569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4259"/>
                                        </p:tgtEl>
                                        <p:attrNameLst>
                                          <p:attrName>style.visibility</p:attrName>
                                        </p:attrNameLst>
                                      </p:cBhvr>
                                      <p:to>
                                        <p:strVal val="visible"/>
                                      </p:to>
                                    </p:set>
                                    <p:animEffect transition="in" filter="box(out)">
                                      <p:cBhvr>
                                        <p:cTn id="7" dur="500"/>
                                        <p:tgtEl>
                                          <p:spTgt spid="8642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64272"/>
                                        </p:tgtEl>
                                        <p:attrNameLst>
                                          <p:attrName>style.visibility</p:attrName>
                                        </p:attrNameLst>
                                      </p:cBhvr>
                                      <p:to>
                                        <p:strVal val="visible"/>
                                      </p:to>
                                    </p:set>
                                    <p:animEffect transition="in" filter="box(out)">
                                      <p:cBhvr>
                                        <p:cTn id="12" dur="500"/>
                                        <p:tgtEl>
                                          <p:spTgt spid="86427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64271"/>
                                        </p:tgtEl>
                                        <p:attrNameLst>
                                          <p:attrName>style.visibility</p:attrName>
                                        </p:attrNameLst>
                                      </p:cBhvr>
                                      <p:to>
                                        <p:strVal val="visible"/>
                                      </p:to>
                                    </p:set>
                                    <p:animEffect transition="in" filter="box(out)">
                                      <p:cBhvr>
                                        <p:cTn id="17" dur="500"/>
                                        <p:tgtEl>
                                          <p:spTgt spid="864271"/>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64261"/>
                                        </p:tgtEl>
                                        <p:attrNameLst>
                                          <p:attrName>style.visibility</p:attrName>
                                        </p:attrNameLst>
                                      </p:cBhvr>
                                      <p:to>
                                        <p:strVal val="visible"/>
                                      </p:to>
                                    </p:set>
                                    <p:animEffect transition="in" filter="box(out)">
                                      <p:cBhvr>
                                        <p:cTn id="21" dur="500"/>
                                        <p:tgtEl>
                                          <p:spTgt spid="864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59" grpId="0" autoUpdateAnimBg="0"/>
      <p:bldP spid="86427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22"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1123"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1124"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1125"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1126"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1127"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1128"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a:solidFill>
                  <a:schemeClr val="hlink"/>
                </a:solidFill>
              </a:rPr>
              <a:t>To return to the chapter summary click escape or close this document.</a:t>
            </a:r>
          </a:p>
        </p:txBody>
      </p:sp>
      <p:sp>
        <p:nvSpPr>
          <p:cNvPr id="901129" name="Text Box 9"/>
          <p:cNvSpPr txBox="1">
            <a:spLocks noChangeArrowheads="1"/>
          </p:cNvSpPr>
          <p:nvPr/>
        </p:nvSpPr>
        <p:spPr bwMode="auto">
          <a:xfrm>
            <a:off x="4244437" y="762001"/>
            <a:ext cx="3709477" cy="646331"/>
          </a:xfrm>
          <a:prstGeom prst="rect">
            <a:avLst/>
          </a:prstGeom>
          <a:noFill/>
          <a:ln w="9525">
            <a:noFill/>
            <a:miter lim="800000"/>
            <a:headEnd/>
            <a:tailEnd/>
          </a:ln>
          <a:effectLst/>
        </p:spPr>
        <p:txBody>
          <a:bodyPr wrap="none">
            <a:spAutoFit/>
          </a:bodyPr>
          <a:lstStyle/>
          <a:p>
            <a:pPr algn="ctr"/>
            <a:r>
              <a:rPr lang="en-US" sz="3600">
                <a:solidFill>
                  <a:schemeClr val="tx2"/>
                </a:solidFill>
              </a:rPr>
              <a:t>Glycerol Chemistry</a:t>
            </a:r>
          </a:p>
        </p:txBody>
      </p:sp>
      <p:pic>
        <p:nvPicPr>
          <p:cNvPr id="901130" name="Picture 10"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1131" name="Picture 11" descr="Chpt06"/>
          <p:cNvPicPr>
            <a:picLocks noChangeAspect="1" noChangeArrowheads="1"/>
          </p:cNvPicPr>
          <p:nvPr/>
        </p:nvPicPr>
        <p:blipFill>
          <a:blip r:embed="rId11" cstate="print"/>
          <a:srcRect/>
          <a:stretch>
            <a:fillRect/>
          </a:stretch>
        </p:blipFill>
        <p:spPr bwMode="auto">
          <a:xfrm>
            <a:off x="1524000" y="1"/>
            <a:ext cx="2743200" cy="663575"/>
          </a:xfrm>
          <a:prstGeom prst="rect">
            <a:avLst/>
          </a:prstGeom>
          <a:noFill/>
        </p:spPr>
      </p:pic>
      <p:pic>
        <p:nvPicPr>
          <p:cNvPr id="901132" name="Picture 12" descr="Glycerol Chemistry"/>
          <p:cNvPicPr>
            <a:picLocks noChangeAspect="1" noChangeArrowheads="1"/>
          </p:cNvPicPr>
          <p:nvPr/>
        </p:nvPicPr>
        <p:blipFill>
          <a:blip r:embed="rId12" cstate="print"/>
          <a:srcRect/>
          <a:stretch>
            <a:fillRect/>
          </a:stretch>
        </p:blipFill>
        <p:spPr bwMode="auto">
          <a:xfrm>
            <a:off x="2057400" y="1449388"/>
            <a:ext cx="7543800" cy="4252912"/>
          </a:xfrm>
          <a:prstGeom prst="rect">
            <a:avLst/>
          </a:prstGeom>
          <a:noFill/>
        </p:spPr>
      </p:pic>
    </p:spTree>
    <p:extLst>
      <p:ext uri="{BB962C8B-B14F-4D97-AF65-F5344CB8AC3E}">
        <p14:creationId xmlns:p14="http://schemas.microsoft.com/office/powerpoint/2010/main" val="340246967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1128"/>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1125"/>
                                        </p:tgtEl>
                                        <p:attrNameLst>
                                          <p:attrName>style.visibility</p:attrName>
                                        </p:attrNameLst>
                                      </p:cBhvr>
                                      <p:to>
                                        <p:strVal val="visible"/>
                                      </p:to>
                                    </p:set>
                                    <p:animEffect transition="in" filter="box(out)">
                                      <p:cBhvr>
                                        <p:cTn id="10" dur="500"/>
                                        <p:tgtEl>
                                          <p:spTgt spid="901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8070" name="Picture 22" descr="Fig"/>
          <p:cNvPicPr>
            <a:picLocks noChangeAspect="1" noChangeArrowheads="1"/>
          </p:cNvPicPr>
          <p:nvPr/>
        </p:nvPicPr>
        <p:blipFill>
          <a:blip r:embed="rId2" cstate="print"/>
          <a:srcRect/>
          <a:stretch>
            <a:fillRect/>
          </a:stretch>
        </p:blipFill>
        <p:spPr bwMode="auto">
          <a:xfrm>
            <a:off x="5850760" y="3352800"/>
            <a:ext cx="4817240" cy="1676400"/>
          </a:xfrm>
          <a:prstGeom prst="rect">
            <a:avLst/>
          </a:prstGeom>
          <a:noFill/>
        </p:spPr>
      </p:pic>
      <p:sp>
        <p:nvSpPr>
          <p:cNvPr id="898050"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6.3 Section Summary 6.3 – pages 157-163</a:t>
            </a:r>
          </a:p>
        </p:txBody>
      </p:sp>
      <p:sp>
        <p:nvSpPr>
          <p:cNvPr id="898052" name="Rectangle 4"/>
          <p:cNvSpPr>
            <a:spLocks noChangeArrowheads="1"/>
          </p:cNvSpPr>
          <p:nvPr/>
        </p:nvSpPr>
        <p:spPr bwMode="auto">
          <a:xfrm>
            <a:off x="1905000" y="685800"/>
            <a:ext cx="7924800" cy="579438"/>
          </a:xfrm>
          <a:prstGeom prst="rect">
            <a:avLst/>
          </a:prstGeom>
          <a:noFill/>
          <a:ln w="9525">
            <a:noFill/>
            <a:miter lim="800000"/>
            <a:headEnd/>
            <a:tailEnd/>
          </a:ln>
          <a:effectLst/>
        </p:spPr>
        <p:txBody>
          <a:bodyPr anchor="ctr"/>
          <a:lstStyle/>
          <a:p>
            <a:pPr>
              <a:buFontTx/>
              <a:buNone/>
            </a:pPr>
            <a:r>
              <a:rPr lang="en-US" altLang="en-US" sz="3600" b="1" dirty="0">
                <a:solidFill>
                  <a:schemeClr val="tx2"/>
                </a:solidFill>
                <a:latin typeface="Times" charset="0"/>
              </a:rPr>
              <a:t>The structure of proteins</a:t>
            </a:r>
            <a:r>
              <a:rPr lang="en-US" altLang="en-US" sz="4000" b="1" dirty="0">
                <a:solidFill>
                  <a:srgbClr val="FFFF00"/>
                </a:solidFill>
                <a:latin typeface="Times" charset="0"/>
              </a:rPr>
              <a:t> </a:t>
            </a:r>
          </a:p>
        </p:txBody>
      </p:sp>
      <p:pic>
        <p:nvPicPr>
          <p:cNvPr id="898057" name="Picture 9" descr="help">
            <a:hlinkClick r:id="" action="ppaction://noaction"/>
          </p:cNvPr>
          <p:cNvPicPr>
            <a:picLocks noChangeAspect="1" noChangeArrowheads="1"/>
          </p:cNvPicPr>
          <p:nvPr/>
        </p:nvPicPr>
        <p:blipFill>
          <a:blip r:embed="rId3" cstate="print"/>
          <a:srcRect/>
          <a:stretch>
            <a:fillRect/>
          </a:stretch>
        </p:blipFill>
        <p:spPr bwMode="auto">
          <a:xfrm>
            <a:off x="1752600" y="6202364"/>
            <a:ext cx="560388" cy="560387"/>
          </a:xfrm>
          <a:prstGeom prst="rect">
            <a:avLst/>
          </a:prstGeom>
          <a:noFill/>
        </p:spPr>
      </p:pic>
      <p:pic>
        <p:nvPicPr>
          <p:cNvPr id="898059" name="Picture 11" descr="6"/>
          <p:cNvPicPr>
            <a:picLocks noChangeAspect="1" noChangeArrowheads="1"/>
          </p:cNvPicPr>
          <p:nvPr/>
        </p:nvPicPr>
        <p:blipFill>
          <a:blip r:embed="rId4" cstate="print"/>
          <a:srcRect/>
          <a:stretch>
            <a:fillRect/>
          </a:stretch>
        </p:blipFill>
        <p:spPr bwMode="auto">
          <a:xfrm>
            <a:off x="1524000" y="1"/>
            <a:ext cx="1828800" cy="811213"/>
          </a:xfrm>
          <a:prstGeom prst="rect">
            <a:avLst/>
          </a:prstGeom>
          <a:noFill/>
        </p:spPr>
      </p:pic>
      <p:pic>
        <p:nvPicPr>
          <p:cNvPr id="898060" name="Picture 12" descr="Section 3 title"/>
          <p:cNvPicPr>
            <a:picLocks noChangeAspect="1" noChangeArrowheads="1"/>
          </p:cNvPicPr>
          <p:nvPr/>
        </p:nvPicPr>
        <p:blipFill>
          <a:blip r:embed="rId5" cstate="print"/>
          <a:srcRect/>
          <a:stretch>
            <a:fillRect/>
          </a:stretch>
        </p:blipFill>
        <p:spPr bwMode="auto">
          <a:xfrm>
            <a:off x="3352800" y="0"/>
            <a:ext cx="6477000" cy="482600"/>
          </a:xfrm>
          <a:prstGeom prst="rect">
            <a:avLst/>
          </a:prstGeom>
          <a:noFill/>
        </p:spPr>
      </p:pic>
      <p:sp>
        <p:nvSpPr>
          <p:cNvPr id="898061" name="Rectangle 13"/>
          <p:cNvSpPr>
            <a:spLocks noChangeArrowheads="1"/>
          </p:cNvSpPr>
          <p:nvPr/>
        </p:nvSpPr>
        <p:spPr bwMode="auto">
          <a:xfrm>
            <a:off x="1981200" y="1219201"/>
            <a:ext cx="8229600" cy="968375"/>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a:t>
            </a:r>
            <a:r>
              <a:rPr lang="en-US" altLang="en-US" sz="2800" b="1" dirty="0">
                <a:latin typeface="Times" charset="0"/>
              </a:rPr>
              <a:t>The basic building blocks of proteins are called</a:t>
            </a:r>
            <a:r>
              <a:rPr lang="en-US" altLang="en-US" sz="2800" b="1" dirty="0">
                <a:solidFill>
                  <a:srgbClr val="FFFFCC"/>
                </a:solidFill>
                <a:latin typeface="Times" charset="0"/>
              </a:rPr>
              <a:t> </a:t>
            </a:r>
            <a:r>
              <a:rPr lang="en-US" altLang="en-US" sz="2800" b="1" dirty="0">
                <a:solidFill>
                  <a:srgbClr val="FF0066"/>
                </a:solidFill>
                <a:latin typeface="Times" charset="0"/>
              </a:rPr>
              <a:t>amino acids</a:t>
            </a:r>
            <a:r>
              <a:rPr lang="en-US" altLang="en-US" sz="2800" dirty="0">
                <a:solidFill>
                  <a:srgbClr val="FFFFCC"/>
                </a:solidFill>
                <a:latin typeface="Times" charset="0"/>
              </a:rPr>
              <a:t>.</a:t>
            </a:r>
          </a:p>
        </p:txBody>
      </p:sp>
      <p:sp>
        <p:nvSpPr>
          <p:cNvPr id="898062" name="Rectangle 14"/>
          <p:cNvSpPr>
            <a:spLocks noChangeArrowheads="1"/>
          </p:cNvSpPr>
          <p:nvPr/>
        </p:nvSpPr>
        <p:spPr bwMode="auto">
          <a:xfrm>
            <a:off x="1981200" y="1981201"/>
            <a:ext cx="8229600" cy="2246769"/>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There are about </a:t>
            </a:r>
            <a:r>
              <a:rPr lang="en-US" altLang="en-US" sz="2800" dirty="0">
                <a:solidFill>
                  <a:srgbClr val="FF0000"/>
                </a:solidFill>
                <a:latin typeface="Times" charset="0"/>
              </a:rPr>
              <a:t>20 common amino acids</a:t>
            </a:r>
            <a:r>
              <a:rPr lang="en-US" altLang="en-US" sz="2800" dirty="0">
                <a:latin typeface="Times" charset="0"/>
              </a:rPr>
              <a:t> that can make literally thousands of proteins.</a:t>
            </a:r>
          </a:p>
          <a:p>
            <a:pPr marL="342900" indent="-342900"/>
            <a:r>
              <a:rPr lang="en-US" altLang="en-US" sz="2800" dirty="0">
                <a:latin typeface="Times" charset="0"/>
              </a:rPr>
              <a:t>Notice, amino acids contain the element </a:t>
            </a:r>
            <a:r>
              <a:rPr lang="en-US" altLang="en-US" sz="2800" dirty="0">
                <a:solidFill>
                  <a:srgbClr val="FF0000"/>
                </a:solidFill>
                <a:latin typeface="Times" charset="0"/>
              </a:rPr>
              <a:t>Nitrogen</a:t>
            </a:r>
            <a:r>
              <a:rPr lang="en-US" altLang="en-US" sz="2800" dirty="0">
                <a:latin typeface="Times" charset="0"/>
              </a:rPr>
              <a:t>, as do Nucleic Acids</a:t>
            </a:r>
          </a:p>
          <a:p>
            <a:pPr marL="342900" indent="-342900"/>
            <a:endParaRPr lang="en-US" altLang="en-US" sz="2800" dirty="0">
              <a:latin typeface="Times" charset="0"/>
            </a:endParaRPr>
          </a:p>
        </p:txBody>
      </p:sp>
      <p:sp>
        <p:nvSpPr>
          <p:cNvPr id="10" name="TextBox 9"/>
          <p:cNvSpPr txBox="1"/>
          <p:nvPr/>
        </p:nvSpPr>
        <p:spPr>
          <a:xfrm>
            <a:off x="2209801" y="3810000"/>
            <a:ext cx="2877647" cy="369332"/>
          </a:xfrm>
          <a:prstGeom prst="rect">
            <a:avLst/>
          </a:prstGeom>
          <a:noFill/>
        </p:spPr>
        <p:txBody>
          <a:bodyPr wrap="none" rtlCol="0">
            <a:spAutoFit/>
          </a:bodyPr>
          <a:lstStyle/>
          <a:p>
            <a:r>
              <a:rPr lang="en-US" dirty="0"/>
              <a:t>Meat, Muscle, Leather, Wool</a:t>
            </a:r>
          </a:p>
        </p:txBody>
      </p:sp>
      <p:pic>
        <p:nvPicPr>
          <p:cNvPr id="134146" name="Picture 2" descr="http://t0.gstatic.com/images?q=tbn:ghr4yxWixEOqMM:http://www.godine.co.uk/blog/wp-content/uploads/2009/07/steak.jpg">
            <a:hlinkClick r:id="rId6"/>
          </p:cNvPr>
          <p:cNvPicPr>
            <a:picLocks noChangeAspect="1" noChangeArrowheads="1"/>
          </p:cNvPicPr>
          <p:nvPr/>
        </p:nvPicPr>
        <p:blipFill>
          <a:blip r:embed="rId7" cstate="print"/>
          <a:srcRect/>
          <a:stretch>
            <a:fillRect/>
          </a:stretch>
        </p:blipFill>
        <p:spPr bwMode="auto">
          <a:xfrm>
            <a:off x="5181600" y="4419600"/>
            <a:ext cx="2898742" cy="2286000"/>
          </a:xfrm>
          <a:prstGeom prst="rect">
            <a:avLst/>
          </a:prstGeom>
          <a:noFill/>
        </p:spPr>
      </p:pic>
      <p:pic>
        <p:nvPicPr>
          <p:cNvPr id="134148" name="Picture 4" descr="Sheep 1"/>
          <p:cNvPicPr>
            <a:picLocks noChangeAspect="1" noChangeArrowheads="1"/>
          </p:cNvPicPr>
          <p:nvPr/>
        </p:nvPicPr>
        <p:blipFill>
          <a:blip r:embed="rId8" cstate="print"/>
          <a:srcRect/>
          <a:stretch>
            <a:fillRect/>
          </a:stretch>
        </p:blipFill>
        <p:spPr bwMode="auto">
          <a:xfrm>
            <a:off x="1524000" y="4114800"/>
            <a:ext cx="3657600" cy="2743200"/>
          </a:xfrm>
          <a:prstGeom prst="rect">
            <a:avLst/>
          </a:prstGeom>
          <a:noFill/>
        </p:spPr>
      </p:pic>
    </p:spTree>
    <p:extLst>
      <p:ext uri="{BB962C8B-B14F-4D97-AF65-F5344CB8AC3E}">
        <p14:creationId xmlns:p14="http://schemas.microsoft.com/office/powerpoint/2010/main" val="21124519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8061"/>
                                        </p:tgtEl>
                                        <p:attrNameLst>
                                          <p:attrName>style.visibility</p:attrName>
                                        </p:attrNameLst>
                                      </p:cBhvr>
                                      <p:to>
                                        <p:strVal val="visible"/>
                                      </p:to>
                                    </p:set>
                                    <p:animEffect transition="in" filter="box(out)">
                                      <p:cBhvr>
                                        <p:cTn id="7" dur="500"/>
                                        <p:tgtEl>
                                          <p:spTgt spid="8980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8062"/>
                                        </p:tgtEl>
                                        <p:attrNameLst>
                                          <p:attrName>style.visibility</p:attrName>
                                        </p:attrNameLst>
                                      </p:cBhvr>
                                      <p:to>
                                        <p:strVal val="visible"/>
                                      </p:to>
                                    </p:set>
                                    <p:animEffect transition="in" filter="box(out)">
                                      <p:cBhvr>
                                        <p:cTn id="12" dur="500"/>
                                        <p:tgtEl>
                                          <p:spTgt spid="89806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898070"/>
                                        </p:tgtEl>
                                        <p:attrNameLst>
                                          <p:attrName>style.visibility</p:attrName>
                                        </p:attrNameLst>
                                      </p:cBhvr>
                                      <p:to>
                                        <p:strVal val="visible"/>
                                      </p:to>
                                    </p:set>
                                    <p:animEffect transition="in" filter="box(out)">
                                      <p:cBhvr>
                                        <p:cTn id="17" dur="500"/>
                                        <p:tgtEl>
                                          <p:spTgt spid="89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61" grpId="0" autoUpdateAnimBg="0"/>
      <p:bldP spid="89806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6.3 Section Summary 6.3 – pages 157-163</a:t>
            </a:r>
          </a:p>
        </p:txBody>
      </p:sp>
      <p:sp>
        <p:nvSpPr>
          <p:cNvPr id="866307" name="Rectangle 3"/>
          <p:cNvSpPr>
            <a:spLocks noChangeArrowheads="1"/>
          </p:cNvSpPr>
          <p:nvPr/>
        </p:nvSpPr>
        <p:spPr bwMode="auto">
          <a:xfrm>
            <a:off x="1981200" y="1577976"/>
            <a:ext cx="8382000" cy="968375"/>
          </a:xfrm>
          <a:prstGeom prst="rect">
            <a:avLst/>
          </a:prstGeom>
          <a:noFill/>
          <a:ln w="9525">
            <a:noFill/>
            <a:miter lim="800000"/>
            <a:headEnd/>
            <a:tailEnd/>
          </a:ln>
          <a:effectLst/>
        </p:spPr>
        <p:txBody>
          <a:bodyPr>
            <a:spAutoFit/>
          </a:bodyPr>
          <a:lstStyle/>
          <a:p>
            <a:pPr marL="342900" indent="-342900">
              <a:buClr>
                <a:schemeClr val="tx1"/>
              </a:buClr>
            </a:pPr>
            <a:r>
              <a:rPr lang="en-US" altLang="en-US" sz="2800" dirty="0">
                <a:solidFill>
                  <a:srgbClr val="FF0066"/>
                </a:solidFill>
                <a:latin typeface="Times" charset="0"/>
              </a:rPr>
              <a:t>Peptide bonds</a:t>
            </a:r>
            <a:r>
              <a:rPr lang="en-US" altLang="en-US" sz="2800" dirty="0">
                <a:latin typeface="Times" charset="0"/>
              </a:rPr>
              <a:t> are covalent bonds formed between amino acids.</a:t>
            </a:r>
          </a:p>
        </p:txBody>
      </p:sp>
      <p:sp>
        <p:nvSpPr>
          <p:cNvPr id="866308" name="Rectangle 4"/>
          <p:cNvSpPr>
            <a:spLocks noChangeArrowheads="1"/>
          </p:cNvSpPr>
          <p:nvPr/>
        </p:nvSpPr>
        <p:spPr bwMode="auto">
          <a:xfrm>
            <a:off x="1981200" y="944564"/>
            <a:ext cx="7924800" cy="579437"/>
          </a:xfrm>
          <a:prstGeom prst="rect">
            <a:avLst/>
          </a:prstGeom>
          <a:noFill/>
          <a:ln w="9525">
            <a:noFill/>
            <a:miter lim="800000"/>
            <a:headEnd/>
            <a:tailEnd/>
          </a:ln>
          <a:effectLst/>
        </p:spPr>
        <p:txBody>
          <a:bodyPr anchor="ctr"/>
          <a:lstStyle/>
          <a:p>
            <a:pPr>
              <a:buFontTx/>
              <a:buNone/>
            </a:pPr>
            <a:r>
              <a:rPr lang="en-US" altLang="en-US" sz="3600" b="1">
                <a:solidFill>
                  <a:schemeClr val="tx2"/>
                </a:solidFill>
                <a:latin typeface="Times" charset="0"/>
              </a:rPr>
              <a:t>The structure of proteins</a:t>
            </a:r>
            <a:r>
              <a:rPr lang="en-US" altLang="en-US" sz="4000" b="1">
                <a:solidFill>
                  <a:srgbClr val="FFFF00"/>
                </a:solidFill>
                <a:latin typeface="Times" charset="0"/>
              </a:rPr>
              <a:t> </a:t>
            </a:r>
          </a:p>
        </p:txBody>
      </p:sp>
      <p:pic>
        <p:nvPicPr>
          <p:cNvPr id="866309"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66310"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66311"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866312"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866313"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866314"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66315" name="Picture 11" descr="6"/>
          <p:cNvPicPr>
            <a:picLocks noChangeAspect="1" noChangeArrowheads="1"/>
          </p:cNvPicPr>
          <p:nvPr/>
        </p:nvPicPr>
        <p:blipFill>
          <a:blip r:embed="rId9" cstate="print"/>
          <a:srcRect/>
          <a:stretch>
            <a:fillRect/>
          </a:stretch>
        </p:blipFill>
        <p:spPr bwMode="auto">
          <a:xfrm>
            <a:off x="1524000" y="1"/>
            <a:ext cx="1828800" cy="811213"/>
          </a:xfrm>
          <a:prstGeom prst="rect">
            <a:avLst/>
          </a:prstGeom>
          <a:noFill/>
        </p:spPr>
      </p:pic>
      <p:pic>
        <p:nvPicPr>
          <p:cNvPr id="866316" name="Picture 12"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pic>
        <p:nvPicPr>
          <p:cNvPr id="866322" name="Picture 18" descr="Fig"/>
          <p:cNvPicPr>
            <a:picLocks noChangeAspect="1" noChangeArrowheads="1"/>
          </p:cNvPicPr>
          <p:nvPr/>
        </p:nvPicPr>
        <p:blipFill>
          <a:blip r:embed="rId11" cstate="print"/>
          <a:srcRect/>
          <a:stretch>
            <a:fillRect/>
          </a:stretch>
        </p:blipFill>
        <p:spPr bwMode="auto">
          <a:xfrm>
            <a:off x="2717800" y="2722564"/>
            <a:ext cx="6502400" cy="3221037"/>
          </a:xfrm>
          <a:prstGeom prst="rect">
            <a:avLst/>
          </a:prstGeom>
          <a:noFill/>
        </p:spPr>
      </p:pic>
      <p:pic>
        <p:nvPicPr>
          <p:cNvPr id="866324" name="Picture 20" descr="audio image blue">
            <a:hlinkClick r:id="" action="ppaction://noaction">
              <a:snd r:embed="rId12" name="06-peptide bonds.WAV"/>
            </a:hlinkClick>
          </p:cNvPr>
          <p:cNvPicPr>
            <a:picLocks noChangeAspect="1" noChangeArrowheads="1"/>
          </p:cNvPicPr>
          <p:nvPr/>
        </p:nvPicPr>
        <p:blipFill>
          <a:blip r:embed="rId13" cstate="print"/>
          <a:srcRect/>
          <a:stretch>
            <a:fillRect/>
          </a:stretch>
        </p:blipFill>
        <p:spPr bwMode="auto">
          <a:xfrm>
            <a:off x="6019801" y="2133601"/>
            <a:ext cx="354013" cy="354013"/>
          </a:xfrm>
          <a:prstGeom prst="rect">
            <a:avLst/>
          </a:prstGeom>
          <a:noFill/>
        </p:spPr>
      </p:pic>
    </p:spTree>
    <p:extLst>
      <p:ext uri="{BB962C8B-B14F-4D97-AF65-F5344CB8AC3E}">
        <p14:creationId xmlns:p14="http://schemas.microsoft.com/office/powerpoint/2010/main" val="302965984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66324"/>
                                        </p:tgtEl>
                                        <p:attrNameLst>
                                          <p:attrName>style.visibility</p:attrName>
                                        </p:attrNameLst>
                                      </p:cBhvr>
                                      <p:to>
                                        <p:strVal val="visible"/>
                                      </p:to>
                                    </p:set>
                                    <p:animEffect transition="in" filter="box(out)">
                                      <p:cBhvr>
                                        <p:cTn id="7" dur="500"/>
                                        <p:tgtEl>
                                          <p:spTgt spid="86632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66309"/>
                                        </p:tgtEl>
                                        <p:attrNameLst>
                                          <p:attrName>style.visibility</p:attrName>
                                        </p:attrNameLst>
                                      </p:cBhvr>
                                      <p:to>
                                        <p:strVal val="visible"/>
                                      </p:to>
                                    </p:set>
                                    <p:animEffect transition="in" filter="box(out)">
                                      <p:cBhvr>
                                        <p:cTn id="11" dur="500"/>
                                        <p:tgtEl>
                                          <p:spTgt spid="866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6.3 Section Summary 6.3 – pages 157-163</a:t>
            </a:r>
          </a:p>
        </p:txBody>
      </p:sp>
      <p:sp>
        <p:nvSpPr>
          <p:cNvPr id="868355" name="Rectangle 3"/>
          <p:cNvSpPr>
            <a:spLocks noChangeArrowheads="1"/>
          </p:cNvSpPr>
          <p:nvPr/>
        </p:nvSpPr>
        <p:spPr bwMode="auto">
          <a:xfrm>
            <a:off x="1981200" y="1882776"/>
            <a:ext cx="8382000" cy="954107"/>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A </a:t>
            </a:r>
            <a:r>
              <a:rPr lang="en-US" altLang="en-US" sz="2800" dirty="0">
                <a:solidFill>
                  <a:srgbClr val="FF0066"/>
                </a:solidFill>
                <a:latin typeface="Times" charset="0"/>
              </a:rPr>
              <a:t>nucleic</a:t>
            </a:r>
            <a:r>
              <a:rPr lang="en-US" altLang="en-US" sz="2800" dirty="0">
                <a:latin typeface="Times" charset="0"/>
              </a:rPr>
              <a:t> (</a:t>
            </a:r>
            <a:r>
              <a:rPr lang="en-US" altLang="en-US" sz="2800" dirty="0" err="1">
                <a:latin typeface="Times" charset="0"/>
              </a:rPr>
              <a:t>noo</a:t>
            </a:r>
            <a:r>
              <a:rPr lang="en-US" altLang="en-US" sz="2800" dirty="0">
                <a:latin typeface="Times" charset="0"/>
              </a:rPr>
              <a:t> KLAY </a:t>
            </a:r>
            <a:r>
              <a:rPr lang="en-US" altLang="en-US" sz="2800" dirty="0" err="1">
                <a:latin typeface="Times" charset="0"/>
              </a:rPr>
              <a:t>ihk</a:t>
            </a:r>
            <a:r>
              <a:rPr lang="en-US" altLang="en-US" sz="2800" dirty="0">
                <a:latin typeface="Times" charset="0"/>
              </a:rPr>
              <a:t>) </a:t>
            </a:r>
            <a:r>
              <a:rPr lang="en-US" altLang="en-US" sz="2800" dirty="0">
                <a:solidFill>
                  <a:srgbClr val="FF0066"/>
                </a:solidFill>
                <a:latin typeface="Times" charset="0"/>
              </a:rPr>
              <a:t>acid</a:t>
            </a:r>
            <a:r>
              <a:rPr lang="en-US" altLang="en-US" sz="2800" dirty="0">
                <a:latin typeface="Times" charset="0"/>
              </a:rPr>
              <a:t> is a complex </a:t>
            </a:r>
            <a:r>
              <a:rPr lang="en-US" altLang="en-US" sz="2800" dirty="0" err="1">
                <a:latin typeface="Times" charset="0"/>
              </a:rPr>
              <a:t>biomolecule</a:t>
            </a:r>
            <a:r>
              <a:rPr lang="en-US" altLang="en-US" sz="2800" dirty="0">
                <a:latin typeface="Times" charset="0"/>
              </a:rPr>
              <a:t> that stores cellular information in the form of a code.</a:t>
            </a:r>
          </a:p>
        </p:txBody>
      </p:sp>
      <p:sp>
        <p:nvSpPr>
          <p:cNvPr id="868356" name="Rectangle 4"/>
          <p:cNvSpPr>
            <a:spLocks noChangeArrowheads="1"/>
          </p:cNvSpPr>
          <p:nvPr/>
        </p:nvSpPr>
        <p:spPr bwMode="auto">
          <a:xfrm>
            <a:off x="1981200" y="944564"/>
            <a:ext cx="7924800" cy="579437"/>
          </a:xfrm>
          <a:prstGeom prst="rect">
            <a:avLst/>
          </a:prstGeom>
          <a:noFill/>
          <a:ln w="9525">
            <a:noFill/>
            <a:miter lim="800000"/>
            <a:headEnd/>
            <a:tailEnd/>
          </a:ln>
          <a:effectLst/>
        </p:spPr>
        <p:txBody>
          <a:bodyPr anchor="ctr"/>
          <a:lstStyle/>
          <a:p>
            <a:pPr>
              <a:buFontTx/>
              <a:buNone/>
            </a:pPr>
            <a:r>
              <a:rPr lang="en-US" altLang="en-US" sz="3600" b="1">
                <a:solidFill>
                  <a:schemeClr val="tx2"/>
                </a:solidFill>
                <a:latin typeface="Times" charset="0"/>
              </a:rPr>
              <a:t>The structure of nucleic acids</a:t>
            </a:r>
            <a:r>
              <a:rPr lang="en-US" altLang="en-US" sz="4000" b="1">
                <a:solidFill>
                  <a:srgbClr val="FFFF00"/>
                </a:solidFill>
                <a:latin typeface="Times" charset="0"/>
              </a:rPr>
              <a:t> </a:t>
            </a:r>
          </a:p>
        </p:txBody>
      </p:sp>
      <p:pic>
        <p:nvPicPr>
          <p:cNvPr id="868357"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68358"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68359"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868360"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868361"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868362"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68363" name="Picture 11" descr="6"/>
          <p:cNvPicPr>
            <a:picLocks noChangeAspect="1" noChangeArrowheads="1"/>
          </p:cNvPicPr>
          <p:nvPr/>
        </p:nvPicPr>
        <p:blipFill>
          <a:blip r:embed="rId9" cstate="print"/>
          <a:srcRect/>
          <a:stretch>
            <a:fillRect/>
          </a:stretch>
        </p:blipFill>
        <p:spPr bwMode="auto">
          <a:xfrm>
            <a:off x="1524000" y="1"/>
            <a:ext cx="1828800" cy="811213"/>
          </a:xfrm>
          <a:prstGeom prst="rect">
            <a:avLst/>
          </a:prstGeom>
          <a:noFill/>
        </p:spPr>
      </p:pic>
      <p:pic>
        <p:nvPicPr>
          <p:cNvPr id="868364" name="Picture 12"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sp>
        <p:nvSpPr>
          <p:cNvPr id="868366" name="Rectangle 14"/>
          <p:cNvSpPr>
            <a:spLocks noChangeArrowheads="1"/>
          </p:cNvSpPr>
          <p:nvPr/>
        </p:nvSpPr>
        <p:spPr bwMode="auto">
          <a:xfrm>
            <a:off x="1981200" y="3603626"/>
            <a:ext cx="8382000" cy="968375"/>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Nucleic acids are polymers made of smaller subunits called</a:t>
            </a:r>
            <a:r>
              <a:rPr lang="en-US" altLang="en-US" sz="2800" dirty="0">
                <a:solidFill>
                  <a:srgbClr val="FF0066"/>
                </a:solidFill>
                <a:latin typeface="Times" charset="0"/>
              </a:rPr>
              <a:t> nucleotides</a:t>
            </a:r>
            <a:r>
              <a:rPr lang="en-US" altLang="en-US" sz="2800" dirty="0">
                <a:latin typeface="Times" charset="0"/>
              </a:rPr>
              <a:t>.</a:t>
            </a:r>
          </a:p>
        </p:txBody>
      </p:sp>
      <p:pic>
        <p:nvPicPr>
          <p:cNvPr id="868370" name="Picture 18" descr="audio image blue">
            <a:hlinkClick r:id="" action="ppaction://noaction">
              <a:snd r:embed="rId11" name="06-nucleic acid.WAV"/>
            </a:hlinkClick>
          </p:cNvPr>
          <p:cNvPicPr>
            <a:picLocks noChangeAspect="1" noChangeArrowheads="1"/>
          </p:cNvPicPr>
          <p:nvPr/>
        </p:nvPicPr>
        <p:blipFill>
          <a:blip r:embed="rId12" cstate="print"/>
          <a:srcRect/>
          <a:stretch>
            <a:fillRect/>
          </a:stretch>
        </p:blipFill>
        <p:spPr bwMode="auto">
          <a:xfrm>
            <a:off x="5562601" y="2882901"/>
            <a:ext cx="354013" cy="354013"/>
          </a:xfrm>
          <a:prstGeom prst="rect">
            <a:avLst/>
          </a:prstGeom>
          <a:noFill/>
        </p:spPr>
      </p:pic>
      <p:pic>
        <p:nvPicPr>
          <p:cNvPr id="868371" name="Picture 19" descr="audio image blue">
            <a:hlinkClick r:id="" action="ppaction://noaction">
              <a:snd r:embed="rId13" name="06-nucleotides.WAV"/>
            </a:hlinkClick>
          </p:cNvPr>
          <p:cNvPicPr>
            <a:picLocks noChangeAspect="1" noChangeArrowheads="1"/>
          </p:cNvPicPr>
          <p:nvPr/>
        </p:nvPicPr>
        <p:blipFill>
          <a:blip r:embed="rId12" cstate="print"/>
          <a:srcRect/>
          <a:stretch>
            <a:fillRect/>
          </a:stretch>
        </p:blipFill>
        <p:spPr bwMode="auto">
          <a:xfrm>
            <a:off x="6959601" y="4140201"/>
            <a:ext cx="354013" cy="354013"/>
          </a:xfrm>
          <a:prstGeom prst="rect">
            <a:avLst/>
          </a:prstGeom>
          <a:noFill/>
        </p:spPr>
      </p:pic>
    </p:spTree>
    <p:extLst>
      <p:ext uri="{BB962C8B-B14F-4D97-AF65-F5344CB8AC3E}">
        <p14:creationId xmlns:p14="http://schemas.microsoft.com/office/powerpoint/2010/main" val="228467576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8355"/>
                                        </p:tgtEl>
                                        <p:attrNameLst>
                                          <p:attrName>style.visibility</p:attrName>
                                        </p:attrNameLst>
                                      </p:cBhvr>
                                      <p:to>
                                        <p:strVal val="visible"/>
                                      </p:to>
                                    </p:set>
                                    <p:animEffect transition="in" filter="box(out)">
                                      <p:cBhvr>
                                        <p:cTn id="7" dur="500"/>
                                        <p:tgtEl>
                                          <p:spTgt spid="8683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68370"/>
                                        </p:tgtEl>
                                        <p:attrNameLst>
                                          <p:attrName>style.visibility</p:attrName>
                                        </p:attrNameLst>
                                      </p:cBhvr>
                                      <p:to>
                                        <p:strVal val="visible"/>
                                      </p:to>
                                    </p:set>
                                    <p:animEffect transition="in" filter="box(out)">
                                      <p:cBhvr>
                                        <p:cTn id="12" dur="500"/>
                                        <p:tgtEl>
                                          <p:spTgt spid="86837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68366"/>
                                        </p:tgtEl>
                                        <p:attrNameLst>
                                          <p:attrName>style.visibility</p:attrName>
                                        </p:attrNameLst>
                                      </p:cBhvr>
                                      <p:to>
                                        <p:strVal val="visible"/>
                                      </p:to>
                                    </p:set>
                                    <p:animEffect transition="in" filter="box(out)">
                                      <p:cBhvr>
                                        <p:cTn id="17" dur="500"/>
                                        <p:tgtEl>
                                          <p:spTgt spid="86836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868371"/>
                                        </p:tgtEl>
                                        <p:attrNameLst>
                                          <p:attrName>style.visibility</p:attrName>
                                        </p:attrNameLst>
                                      </p:cBhvr>
                                      <p:to>
                                        <p:strVal val="visible"/>
                                      </p:to>
                                    </p:set>
                                    <p:animEffect transition="in" filter="box(out)">
                                      <p:cBhvr>
                                        <p:cTn id="22" dur="500"/>
                                        <p:tgtEl>
                                          <p:spTgt spid="868371"/>
                                        </p:tgtEl>
                                      </p:cBhvr>
                                    </p:animEffect>
                                  </p:childTnLst>
                                </p:cTn>
                              </p:par>
                            </p:childTnLst>
                          </p:cTn>
                        </p:par>
                        <p:par>
                          <p:cTn id="23" fill="hold">
                            <p:stCondLst>
                              <p:cond delay="500"/>
                            </p:stCondLst>
                            <p:childTnLst>
                              <p:par>
                                <p:cTn id="24" presetID="4" presetClass="entr" presetSubtype="32" fill="hold" nodeType="afterEffect">
                                  <p:stCondLst>
                                    <p:cond delay="0"/>
                                  </p:stCondLst>
                                  <p:childTnLst>
                                    <p:set>
                                      <p:cBhvr>
                                        <p:cTn id="25" dur="1" fill="hold">
                                          <p:stCondLst>
                                            <p:cond delay="0"/>
                                          </p:stCondLst>
                                        </p:cTn>
                                        <p:tgtEl>
                                          <p:spTgt spid="868357"/>
                                        </p:tgtEl>
                                        <p:attrNameLst>
                                          <p:attrName>style.visibility</p:attrName>
                                        </p:attrNameLst>
                                      </p:cBhvr>
                                      <p:to>
                                        <p:strVal val="visible"/>
                                      </p:to>
                                    </p:set>
                                    <p:animEffect transition="in" filter="box(out)">
                                      <p:cBhvr>
                                        <p:cTn id="26" dur="500"/>
                                        <p:tgtEl>
                                          <p:spTgt spid="868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5" grpId="0" autoUpdateAnimBg="0"/>
      <p:bldP spid="86836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6.3 Section Summary 6.3 – pages 157-163</a:t>
            </a:r>
          </a:p>
        </p:txBody>
      </p:sp>
      <p:sp>
        <p:nvSpPr>
          <p:cNvPr id="878596" name="Rectangle 4"/>
          <p:cNvSpPr>
            <a:spLocks noChangeArrowheads="1"/>
          </p:cNvSpPr>
          <p:nvPr/>
        </p:nvSpPr>
        <p:spPr bwMode="auto">
          <a:xfrm>
            <a:off x="1981200" y="1152525"/>
            <a:ext cx="7924800" cy="579438"/>
          </a:xfrm>
          <a:prstGeom prst="rect">
            <a:avLst/>
          </a:prstGeom>
          <a:noFill/>
          <a:ln w="9525">
            <a:noFill/>
            <a:miter lim="800000"/>
            <a:headEnd/>
            <a:tailEnd/>
          </a:ln>
          <a:effectLst/>
        </p:spPr>
        <p:txBody>
          <a:bodyPr anchor="ctr"/>
          <a:lstStyle/>
          <a:p>
            <a:pPr>
              <a:buFontTx/>
              <a:buNone/>
            </a:pPr>
            <a:r>
              <a:rPr lang="en-US" altLang="en-US" sz="3600" b="1">
                <a:solidFill>
                  <a:schemeClr val="tx2"/>
                </a:solidFill>
                <a:latin typeface="Times" charset="0"/>
              </a:rPr>
              <a:t>The structure of nucleic acids</a:t>
            </a:r>
            <a:r>
              <a:rPr lang="en-US" altLang="en-US" sz="4000" b="1">
                <a:solidFill>
                  <a:srgbClr val="FFFF00"/>
                </a:solidFill>
                <a:latin typeface="Times" charset="0"/>
              </a:rPr>
              <a:t> </a:t>
            </a:r>
          </a:p>
        </p:txBody>
      </p:sp>
      <p:pic>
        <p:nvPicPr>
          <p:cNvPr id="878597"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78598"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78599"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878600"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878601"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878602"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78603" name="Picture 11" descr="6"/>
          <p:cNvPicPr>
            <a:picLocks noChangeAspect="1" noChangeArrowheads="1"/>
          </p:cNvPicPr>
          <p:nvPr/>
        </p:nvPicPr>
        <p:blipFill>
          <a:blip r:embed="rId9" cstate="print"/>
          <a:srcRect/>
          <a:stretch>
            <a:fillRect/>
          </a:stretch>
        </p:blipFill>
        <p:spPr bwMode="auto">
          <a:xfrm>
            <a:off x="1524000" y="1"/>
            <a:ext cx="1828800" cy="811213"/>
          </a:xfrm>
          <a:prstGeom prst="rect">
            <a:avLst/>
          </a:prstGeom>
          <a:noFill/>
        </p:spPr>
      </p:pic>
      <p:pic>
        <p:nvPicPr>
          <p:cNvPr id="878604" name="Picture 12"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sp>
        <p:nvSpPr>
          <p:cNvPr id="878605" name="Rectangle 13"/>
          <p:cNvSpPr>
            <a:spLocks noChangeArrowheads="1"/>
          </p:cNvSpPr>
          <p:nvPr/>
        </p:nvSpPr>
        <p:spPr bwMode="auto">
          <a:xfrm>
            <a:off x="1981200" y="1808164"/>
            <a:ext cx="8229600" cy="1384995"/>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The information coded in DNA contains the instructions used to form all of an organism’s enzymes and structural proteins.</a:t>
            </a:r>
          </a:p>
        </p:txBody>
      </p:sp>
      <p:sp>
        <p:nvSpPr>
          <p:cNvPr id="878607" name="Rectangle 15"/>
          <p:cNvSpPr>
            <a:spLocks noChangeArrowheads="1"/>
          </p:cNvSpPr>
          <p:nvPr/>
        </p:nvSpPr>
        <p:spPr bwMode="auto">
          <a:xfrm>
            <a:off x="1981200" y="3392489"/>
            <a:ext cx="8382000" cy="1384995"/>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Another important nucleic acid is RNA, which stands for ribonucleic acid.  RNA is a nucleic acid that forms a copy of DNA for use in making proteins.</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29600" y="4472378"/>
            <a:ext cx="2325297" cy="2325297"/>
          </a:xfrm>
          <a:prstGeom prst="rect">
            <a:avLst/>
          </a:prstGeom>
        </p:spPr>
      </p:pic>
    </p:spTree>
    <p:extLst>
      <p:ext uri="{BB962C8B-B14F-4D97-AF65-F5344CB8AC3E}">
        <p14:creationId xmlns:p14="http://schemas.microsoft.com/office/powerpoint/2010/main" val="42664770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78605"/>
                                        </p:tgtEl>
                                        <p:attrNameLst>
                                          <p:attrName>style.visibility</p:attrName>
                                        </p:attrNameLst>
                                      </p:cBhvr>
                                      <p:to>
                                        <p:strVal val="visible"/>
                                      </p:to>
                                    </p:set>
                                    <p:animEffect transition="in" filter="box(out)">
                                      <p:cBhvr>
                                        <p:cTn id="7" dur="500"/>
                                        <p:tgtEl>
                                          <p:spTgt spid="87860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78607"/>
                                        </p:tgtEl>
                                        <p:attrNameLst>
                                          <p:attrName>style.visibility</p:attrName>
                                        </p:attrNameLst>
                                      </p:cBhvr>
                                      <p:to>
                                        <p:strVal val="visible"/>
                                      </p:to>
                                    </p:set>
                                    <p:animEffect transition="in" filter="box(out)">
                                      <p:cBhvr>
                                        <p:cTn id="12" dur="500"/>
                                        <p:tgtEl>
                                          <p:spTgt spid="87860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78597"/>
                                        </p:tgtEl>
                                        <p:attrNameLst>
                                          <p:attrName>style.visibility</p:attrName>
                                        </p:attrNameLst>
                                      </p:cBhvr>
                                      <p:to>
                                        <p:strVal val="visible"/>
                                      </p:to>
                                    </p:set>
                                    <p:animEffect transition="in" filter="box(out)">
                                      <p:cBhvr>
                                        <p:cTn id="16" dur="500"/>
                                        <p:tgtEl>
                                          <p:spTgt spid="87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605" grpId="0" autoUpdateAnimBg="0"/>
      <p:bldP spid="87860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6.3 Section Summary 6.3 – pages 157-163</a:t>
            </a:r>
          </a:p>
        </p:txBody>
      </p:sp>
      <p:sp>
        <p:nvSpPr>
          <p:cNvPr id="869379" name="Rectangle 3"/>
          <p:cNvSpPr>
            <a:spLocks noChangeArrowheads="1"/>
          </p:cNvSpPr>
          <p:nvPr/>
        </p:nvSpPr>
        <p:spPr bwMode="auto">
          <a:xfrm>
            <a:off x="1556826" y="1670032"/>
            <a:ext cx="6424807" cy="954107"/>
          </a:xfrm>
          <a:prstGeom prst="rect">
            <a:avLst/>
          </a:prstGeom>
          <a:noFill/>
          <a:ln w="9525">
            <a:noFill/>
            <a:miter lim="800000"/>
            <a:headEnd/>
            <a:tailEnd/>
          </a:ln>
          <a:effectLst/>
        </p:spPr>
        <p:txBody>
          <a:bodyPr wrap="square">
            <a:spAutoFit/>
          </a:bodyPr>
          <a:lstStyle/>
          <a:p>
            <a:pPr marL="342900" indent="-342900"/>
            <a:r>
              <a:rPr lang="en-US" altLang="en-US" sz="2800" dirty="0">
                <a:latin typeface="Times" charset="0"/>
              </a:rPr>
              <a:t>DNA, which stands for deoxyribonucleic acid is a nucleic acid.</a:t>
            </a:r>
          </a:p>
        </p:txBody>
      </p:sp>
      <p:sp>
        <p:nvSpPr>
          <p:cNvPr id="869380" name="Rectangle 4"/>
          <p:cNvSpPr>
            <a:spLocks noChangeArrowheads="1"/>
          </p:cNvSpPr>
          <p:nvPr/>
        </p:nvSpPr>
        <p:spPr bwMode="auto">
          <a:xfrm>
            <a:off x="1981200" y="946150"/>
            <a:ext cx="7924800" cy="579438"/>
          </a:xfrm>
          <a:prstGeom prst="rect">
            <a:avLst/>
          </a:prstGeom>
          <a:noFill/>
          <a:ln w="9525">
            <a:noFill/>
            <a:miter lim="800000"/>
            <a:headEnd/>
            <a:tailEnd/>
          </a:ln>
          <a:effectLst/>
        </p:spPr>
        <p:txBody>
          <a:bodyPr anchor="ctr"/>
          <a:lstStyle/>
          <a:p>
            <a:pPr>
              <a:buFontTx/>
              <a:buNone/>
            </a:pPr>
            <a:r>
              <a:rPr lang="en-US" altLang="en-US" sz="3600" b="1">
                <a:solidFill>
                  <a:schemeClr val="tx2"/>
                </a:solidFill>
                <a:latin typeface="Times" charset="0"/>
              </a:rPr>
              <a:t>The structure of nucleic acids</a:t>
            </a:r>
            <a:r>
              <a:rPr lang="en-US" altLang="en-US" sz="4000" b="1">
                <a:solidFill>
                  <a:srgbClr val="FFFF00"/>
                </a:solidFill>
                <a:latin typeface="Times" charset="0"/>
              </a:rPr>
              <a:t> </a:t>
            </a:r>
          </a:p>
        </p:txBody>
      </p:sp>
      <p:pic>
        <p:nvPicPr>
          <p:cNvPr id="869381"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69382"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69383"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869384"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869385"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869386"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69387" name="Picture 11" descr="6"/>
          <p:cNvPicPr>
            <a:picLocks noChangeAspect="1" noChangeArrowheads="1"/>
          </p:cNvPicPr>
          <p:nvPr/>
        </p:nvPicPr>
        <p:blipFill>
          <a:blip r:embed="rId9" cstate="print"/>
          <a:srcRect/>
          <a:stretch>
            <a:fillRect/>
          </a:stretch>
        </p:blipFill>
        <p:spPr bwMode="auto">
          <a:xfrm>
            <a:off x="1524000" y="1"/>
            <a:ext cx="1828800" cy="811213"/>
          </a:xfrm>
          <a:prstGeom prst="rect">
            <a:avLst/>
          </a:prstGeom>
          <a:noFill/>
        </p:spPr>
      </p:pic>
      <p:pic>
        <p:nvPicPr>
          <p:cNvPr id="869388" name="Picture 12"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pic>
        <p:nvPicPr>
          <p:cNvPr id="869391" name="Picture 15" descr="Nucleic Acid"/>
          <p:cNvPicPr>
            <a:picLocks noChangeAspect="1" noChangeArrowheads="1"/>
          </p:cNvPicPr>
          <p:nvPr/>
        </p:nvPicPr>
        <p:blipFill>
          <a:blip r:embed="rId11" cstate="print"/>
          <a:srcRect/>
          <a:stretch>
            <a:fillRect/>
          </a:stretch>
        </p:blipFill>
        <p:spPr bwMode="auto">
          <a:xfrm>
            <a:off x="2413000" y="2743200"/>
            <a:ext cx="7112000" cy="3048000"/>
          </a:xfrm>
          <a:prstGeom prst="rect">
            <a:avLst/>
          </a:prstGeom>
          <a:noFill/>
        </p:spPr>
      </p:pic>
      <p:sp>
        <p:nvSpPr>
          <p:cNvPr id="869392" name="Text Box 16"/>
          <p:cNvSpPr txBox="1">
            <a:spLocks noChangeArrowheads="1"/>
          </p:cNvSpPr>
          <p:nvPr/>
        </p:nvSpPr>
        <p:spPr bwMode="auto">
          <a:xfrm>
            <a:off x="2684464" y="3271838"/>
            <a:ext cx="1237839" cy="400110"/>
          </a:xfrm>
          <a:prstGeom prst="rect">
            <a:avLst/>
          </a:prstGeom>
          <a:noFill/>
          <a:ln w="9525">
            <a:noFill/>
            <a:miter lim="800000"/>
            <a:headEnd/>
            <a:tailEnd/>
          </a:ln>
          <a:effectLst/>
        </p:spPr>
        <p:txBody>
          <a:bodyPr wrap="none">
            <a:spAutoFit/>
          </a:bodyPr>
          <a:lstStyle/>
          <a:p>
            <a:pPr>
              <a:buFontTx/>
              <a:buNone/>
            </a:pPr>
            <a:r>
              <a:rPr lang="en-US" altLang="en-US" sz="2000">
                <a:solidFill>
                  <a:schemeClr val="tx2"/>
                </a:solidFill>
                <a:latin typeface="Times" charset="0"/>
              </a:rPr>
              <a:t>Phosphate</a:t>
            </a:r>
          </a:p>
        </p:txBody>
      </p:sp>
      <p:sp>
        <p:nvSpPr>
          <p:cNvPr id="869393" name="Text Box 17"/>
          <p:cNvSpPr txBox="1">
            <a:spLocks noChangeArrowheads="1"/>
          </p:cNvSpPr>
          <p:nvPr/>
        </p:nvSpPr>
        <p:spPr bwMode="auto">
          <a:xfrm>
            <a:off x="5486401" y="3748088"/>
            <a:ext cx="782587" cy="400110"/>
          </a:xfrm>
          <a:prstGeom prst="rect">
            <a:avLst/>
          </a:prstGeom>
          <a:noFill/>
          <a:ln w="9525">
            <a:noFill/>
            <a:miter lim="800000"/>
            <a:headEnd/>
            <a:tailEnd/>
          </a:ln>
          <a:effectLst/>
        </p:spPr>
        <p:txBody>
          <a:bodyPr wrap="none">
            <a:spAutoFit/>
          </a:bodyPr>
          <a:lstStyle/>
          <a:p>
            <a:pPr>
              <a:buFontTx/>
              <a:buNone/>
            </a:pPr>
            <a:r>
              <a:rPr lang="en-US" altLang="en-US" sz="2000">
                <a:solidFill>
                  <a:schemeClr val="tx2"/>
                </a:solidFill>
                <a:latin typeface="Times" charset="0"/>
              </a:rPr>
              <a:t>Sugar</a:t>
            </a:r>
          </a:p>
        </p:txBody>
      </p:sp>
      <p:sp>
        <p:nvSpPr>
          <p:cNvPr id="869394" name="Text Box 18"/>
          <p:cNvSpPr txBox="1">
            <a:spLocks noChangeArrowheads="1"/>
          </p:cNvSpPr>
          <p:nvPr/>
        </p:nvSpPr>
        <p:spPr bwMode="auto">
          <a:xfrm>
            <a:off x="7543800" y="4038600"/>
            <a:ext cx="1843088" cy="707886"/>
          </a:xfrm>
          <a:prstGeom prst="rect">
            <a:avLst/>
          </a:prstGeom>
          <a:noFill/>
          <a:ln w="9525">
            <a:noFill/>
            <a:miter lim="800000"/>
            <a:headEnd/>
            <a:tailEnd/>
          </a:ln>
          <a:effectLst/>
        </p:spPr>
        <p:txBody>
          <a:bodyPr>
            <a:spAutoFit/>
          </a:bodyPr>
          <a:lstStyle/>
          <a:p>
            <a:pPr algn="ctr">
              <a:buFontTx/>
              <a:buNone/>
            </a:pPr>
            <a:r>
              <a:rPr lang="en-US" altLang="en-US" sz="2000">
                <a:solidFill>
                  <a:schemeClr val="tx2"/>
                </a:solidFill>
                <a:latin typeface="Times" charset="0"/>
              </a:rPr>
              <a:t>Nitrogenous base</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30344" y="26988"/>
            <a:ext cx="2716212" cy="2716212"/>
          </a:xfrm>
          <a:prstGeom prst="rect">
            <a:avLst/>
          </a:prstGeom>
        </p:spPr>
      </p:pic>
    </p:spTree>
    <p:extLst>
      <p:ext uri="{BB962C8B-B14F-4D97-AF65-F5344CB8AC3E}">
        <p14:creationId xmlns:p14="http://schemas.microsoft.com/office/powerpoint/2010/main" val="13447392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69381"/>
                                        </p:tgtEl>
                                        <p:attrNameLst>
                                          <p:attrName>style.visibility</p:attrName>
                                        </p:attrNameLst>
                                      </p:cBhvr>
                                      <p:to>
                                        <p:strVal val="visible"/>
                                      </p:to>
                                    </p:set>
                                    <p:animEffect transition="in" filter="box(out)">
                                      <p:cBhvr>
                                        <p:cTn id="7" dur="500"/>
                                        <p:tgtEl>
                                          <p:spTgt spid="869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6242"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6243"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6244"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6245"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6246"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6247"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6248"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a:solidFill>
                  <a:schemeClr val="hlink"/>
                </a:solidFill>
              </a:rPr>
              <a:t>To return to the chapter summary click escape or close this document.</a:t>
            </a:r>
          </a:p>
        </p:txBody>
      </p:sp>
      <p:sp>
        <p:nvSpPr>
          <p:cNvPr id="906249" name="Text Box 9"/>
          <p:cNvSpPr txBox="1">
            <a:spLocks noChangeArrowheads="1"/>
          </p:cNvSpPr>
          <p:nvPr/>
        </p:nvSpPr>
        <p:spPr bwMode="auto">
          <a:xfrm>
            <a:off x="4626856" y="800101"/>
            <a:ext cx="2411238" cy="646331"/>
          </a:xfrm>
          <a:prstGeom prst="rect">
            <a:avLst/>
          </a:prstGeom>
          <a:noFill/>
          <a:ln w="9525">
            <a:noFill/>
            <a:miter lim="800000"/>
            <a:headEnd/>
            <a:tailEnd/>
          </a:ln>
          <a:effectLst/>
        </p:spPr>
        <p:txBody>
          <a:bodyPr wrap="none">
            <a:spAutoFit/>
          </a:bodyPr>
          <a:lstStyle/>
          <a:p>
            <a:pPr algn="ctr"/>
            <a:r>
              <a:rPr lang="en-US" sz="3600">
                <a:solidFill>
                  <a:schemeClr val="tx2"/>
                </a:solidFill>
              </a:rPr>
              <a:t>Nucleotides</a:t>
            </a:r>
          </a:p>
        </p:txBody>
      </p:sp>
      <p:pic>
        <p:nvPicPr>
          <p:cNvPr id="906250" name="Picture 10"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6251" name="Picture 11" descr="Chpt06"/>
          <p:cNvPicPr>
            <a:picLocks noChangeAspect="1" noChangeArrowheads="1"/>
          </p:cNvPicPr>
          <p:nvPr/>
        </p:nvPicPr>
        <p:blipFill>
          <a:blip r:embed="rId11" cstate="print"/>
          <a:srcRect/>
          <a:stretch>
            <a:fillRect/>
          </a:stretch>
        </p:blipFill>
        <p:spPr bwMode="auto">
          <a:xfrm>
            <a:off x="1524000" y="1"/>
            <a:ext cx="2743200" cy="663575"/>
          </a:xfrm>
          <a:prstGeom prst="rect">
            <a:avLst/>
          </a:prstGeom>
          <a:noFill/>
        </p:spPr>
      </p:pic>
      <p:pic>
        <p:nvPicPr>
          <p:cNvPr id="906252" name="Picture 12" descr="Nucleotides"/>
          <p:cNvPicPr>
            <a:picLocks noChangeAspect="1" noChangeArrowheads="1"/>
          </p:cNvPicPr>
          <p:nvPr/>
        </p:nvPicPr>
        <p:blipFill>
          <a:blip r:embed="rId12" cstate="print"/>
          <a:srcRect/>
          <a:stretch>
            <a:fillRect/>
          </a:stretch>
        </p:blipFill>
        <p:spPr bwMode="auto">
          <a:xfrm>
            <a:off x="2057400" y="1447801"/>
            <a:ext cx="7543800" cy="4175125"/>
          </a:xfrm>
          <a:prstGeom prst="rect">
            <a:avLst/>
          </a:prstGeom>
          <a:noFill/>
        </p:spPr>
      </p:pic>
    </p:spTree>
    <p:extLst>
      <p:ext uri="{BB962C8B-B14F-4D97-AF65-F5344CB8AC3E}">
        <p14:creationId xmlns:p14="http://schemas.microsoft.com/office/powerpoint/2010/main" val="17403234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6248"/>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6245"/>
                                        </p:tgtEl>
                                        <p:attrNameLst>
                                          <p:attrName>style.visibility</p:attrName>
                                        </p:attrNameLst>
                                      </p:cBhvr>
                                      <p:to>
                                        <p:strVal val="visible"/>
                                      </p:to>
                                    </p:set>
                                    <p:animEffect transition="in" filter="box(out)">
                                      <p:cBhvr>
                                        <p:cTn id="10" dur="500"/>
                                        <p:tgtEl>
                                          <p:spTgt spid="906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4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02</a:t>
            </a:r>
            <a:r>
              <a:rPr lang="en-US" dirty="0" smtClean="0"/>
              <a:t>/17 </a:t>
            </a:r>
            <a:r>
              <a:rPr lang="en-US" dirty="0" smtClean="0"/>
              <a:t>Biomolecules CH 6.3</a:t>
            </a:r>
            <a:br>
              <a:rPr lang="en-US" dirty="0" smtClean="0"/>
            </a:br>
            <a:r>
              <a:rPr lang="en-US" dirty="0" smtClean="0"/>
              <a:t>Obj. TSW analyze the similarities and differences between the 4 types of Biomolecules. P. 42 NB</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331" y="1825625"/>
            <a:ext cx="4351338" cy="4351338"/>
          </a:xfrm>
        </p:spPr>
      </p:pic>
      <p:sp>
        <p:nvSpPr>
          <p:cNvPr id="4" name="Content Placeholder 3"/>
          <p:cNvSpPr>
            <a:spLocks noGrp="1"/>
          </p:cNvSpPr>
          <p:nvPr>
            <p:ph sz="half" idx="2"/>
          </p:nvPr>
        </p:nvSpPr>
        <p:spPr/>
        <p:txBody>
          <a:bodyPr/>
          <a:lstStyle/>
          <a:p>
            <a:pPr marL="514350" indent="-514350">
              <a:buFont typeface="+mj-lt"/>
              <a:buAutoNum type="arabicPeriod"/>
            </a:pPr>
            <a:r>
              <a:rPr lang="en-US" dirty="0" smtClean="0"/>
              <a:t>What elements make up each of the 4 Biomolecules?</a:t>
            </a:r>
          </a:p>
          <a:p>
            <a:pPr marL="514350" indent="-514350">
              <a:buFont typeface="+mj-lt"/>
              <a:buAutoNum type="arabicPeriod"/>
            </a:pPr>
            <a:r>
              <a:rPr lang="en-US" dirty="0" smtClean="0"/>
              <a:t>How do cells use each of the Biomolecules?</a:t>
            </a:r>
          </a:p>
          <a:p>
            <a:pPr marL="514350" indent="-514350">
              <a:buFont typeface="+mj-lt"/>
              <a:buAutoNum type="arabicPeriod"/>
            </a:pPr>
            <a:r>
              <a:rPr lang="en-US" dirty="0" smtClean="0"/>
              <a:t>What biomolecules are in milk?</a:t>
            </a:r>
            <a:endParaRPr lang="en-US" dirty="0"/>
          </a:p>
        </p:txBody>
      </p:sp>
    </p:spTree>
    <p:extLst>
      <p:ext uri="{BB962C8B-B14F-4D97-AF65-F5344CB8AC3E}">
        <p14:creationId xmlns:p14="http://schemas.microsoft.com/office/powerpoint/2010/main" val="2849293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Cells</a:t>
            </a:r>
            <a:endParaRPr lang="en-US" dirty="0"/>
          </a:p>
        </p:txBody>
      </p:sp>
      <p:sp>
        <p:nvSpPr>
          <p:cNvPr id="3" name="Subtitle 2"/>
          <p:cNvSpPr>
            <a:spLocks noGrp="1"/>
          </p:cNvSpPr>
          <p:nvPr>
            <p:ph type="subTitle" idx="1"/>
          </p:nvPr>
        </p:nvSpPr>
        <p:spPr/>
        <p:txBody>
          <a:bodyPr/>
          <a:lstStyle/>
          <a:p>
            <a:r>
              <a:rPr lang="en-US" dirty="0" smtClean="0"/>
              <a:t>Week 5</a:t>
            </a:r>
          </a:p>
          <a:p>
            <a:r>
              <a:rPr lang="en-US" dirty="0" smtClean="0"/>
              <a:t>Macromolecules, Enzymes, Organelles, Microscopes &amp; Cells, Photosynthesis &amp; Cellular Respiration</a:t>
            </a:r>
            <a:endParaRPr lang="en-US" dirty="0"/>
          </a:p>
        </p:txBody>
      </p:sp>
    </p:spTree>
    <p:extLst>
      <p:ext uri="{BB962C8B-B14F-4D97-AF65-F5344CB8AC3E}">
        <p14:creationId xmlns:p14="http://schemas.microsoft.com/office/powerpoint/2010/main" val="547843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4" y="1"/>
            <a:ext cx="11057586" cy="1690688"/>
          </a:xfrm>
        </p:spPr>
        <p:txBody>
          <a:bodyPr>
            <a:normAutofit fontScale="90000"/>
          </a:bodyPr>
          <a:lstStyle/>
          <a:p>
            <a:r>
              <a:rPr lang="en-US" dirty="0" smtClean="0"/>
              <a:t>Reflection Milk Lab:</a:t>
            </a:r>
            <a:br>
              <a:rPr lang="en-US" dirty="0" smtClean="0"/>
            </a:br>
            <a:r>
              <a:rPr lang="en-US" dirty="0" smtClean="0"/>
              <a:t>The structure of a biomolecule will help determines its properties and functions. P. 41NB</a:t>
            </a:r>
            <a:endParaRPr lang="en-US" dirty="0"/>
          </a:p>
        </p:txBody>
      </p:sp>
      <p:sp>
        <p:nvSpPr>
          <p:cNvPr id="3" name="Content Placeholder 2"/>
          <p:cNvSpPr>
            <a:spLocks noGrp="1"/>
          </p:cNvSpPr>
          <p:nvPr>
            <p:ph idx="1"/>
          </p:nvPr>
        </p:nvSpPr>
        <p:spPr>
          <a:xfrm>
            <a:off x="115910" y="1825625"/>
            <a:ext cx="9169758" cy="4351338"/>
          </a:xfrm>
        </p:spPr>
        <p:txBody>
          <a:bodyPr>
            <a:normAutofit/>
          </a:bodyPr>
          <a:lstStyle/>
          <a:p>
            <a:pPr marL="0" indent="0">
              <a:buNone/>
            </a:pPr>
            <a:r>
              <a:rPr lang="en-US" sz="2400" dirty="0" smtClean="0"/>
              <a:t>Yesterday in the Milk Lab, you noticed movement of the food coloring when you placed the soap covered Q-tip into the milk.</a:t>
            </a:r>
          </a:p>
          <a:p>
            <a:r>
              <a:rPr lang="en-US" sz="2400" dirty="0" smtClean="0"/>
              <a:t>What is milk made of?</a:t>
            </a:r>
          </a:p>
          <a:p>
            <a:pPr marL="0" indent="0">
              <a:buNone/>
            </a:pPr>
            <a:r>
              <a:rPr lang="en-US" sz="2400" dirty="0" smtClean="0"/>
              <a:t>From what you know about our Bio/macromolecules, which ones does milk have?</a:t>
            </a:r>
          </a:p>
          <a:p>
            <a:r>
              <a:rPr lang="en-US" sz="2400" dirty="0" smtClean="0"/>
              <a:t>Do oil and water mix?</a:t>
            </a:r>
          </a:p>
          <a:p>
            <a:pPr marL="0" indent="0">
              <a:buNone/>
            </a:pPr>
            <a:r>
              <a:rPr lang="en-US" sz="2400" dirty="0" smtClean="0"/>
              <a:t>How can this help explain the movement of the colored dye in the milk?</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7508" y="4764111"/>
            <a:ext cx="2093889" cy="209388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3441" y="4623514"/>
            <a:ext cx="3153825" cy="2234485"/>
          </a:xfrm>
          <a:prstGeom prst="rect">
            <a:avLst/>
          </a:prstGeom>
        </p:spPr>
      </p:pic>
    </p:spTree>
    <p:extLst>
      <p:ext uri="{BB962C8B-B14F-4D97-AF65-F5344CB8AC3E}">
        <p14:creationId xmlns:p14="http://schemas.microsoft.com/office/powerpoint/2010/main" val="1435064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50254" name="Picture 78" descr="step1b"/>
          <p:cNvPicPr>
            <a:picLocks noChangeAspect="1" noChangeArrowheads="1"/>
          </p:cNvPicPr>
          <p:nvPr/>
        </p:nvPicPr>
        <p:blipFill>
          <a:blip r:embed="rId2" cstate="print"/>
          <a:srcRect/>
          <a:stretch>
            <a:fillRect/>
          </a:stretch>
        </p:blipFill>
        <p:spPr bwMode="auto">
          <a:xfrm>
            <a:off x="6705600" y="3352800"/>
            <a:ext cx="3124200" cy="2103438"/>
          </a:xfrm>
          <a:prstGeom prst="rect">
            <a:avLst/>
          </a:prstGeom>
          <a:noFill/>
        </p:spPr>
      </p:pic>
      <p:pic>
        <p:nvPicPr>
          <p:cNvPr id="50253" name="Picture 77" descr="step1a"/>
          <p:cNvPicPr>
            <a:picLocks noChangeAspect="1" noChangeArrowheads="1"/>
          </p:cNvPicPr>
          <p:nvPr/>
        </p:nvPicPr>
        <p:blipFill>
          <a:blip r:embed="rId3" cstate="print"/>
          <a:srcRect/>
          <a:stretch>
            <a:fillRect/>
          </a:stretch>
        </p:blipFill>
        <p:spPr bwMode="auto">
          <a:xfrm>
            <a:off x="2209800" y="2971800"/>
            <a:ext cx="1955800" cy="2819400"/>
          </a:xfrm>
          <a:prstGeom prst="rect">
            <a:avLst/>
          </a:prstGeom>
          <a:noFill/>
        </p:spPr>
      </p:pic>
      <p:pic>
        <p:nvPicPr>
          <p:cNvPr id="50180" name="Picture 4" descr="Foldables logo"/>
          <p:cNvPicPr>
            <a:picLocks noChangeAspect="1" noChangeArrowheads="1"/>
          </p:cNvPicPr>
          <p:nvPr/>
        </p:nvPicPr>
        <p:blipFill>
          <a:blip r:embed="rId4" cstate="print"/>
          <a:srcRect/>
          <a:stretch>
            <a:fillRect/>
          </a:stretch>
        </p:blipFill>
        <p:spPr bwMode="auto">
          <a:xfrm>
            <a:off x="8229600" y="873126"/>
            <a:ext cx="1905000" cy="955675"/>
          </a:xfrm>
          <a:prstGeom prst="rect">
            <a:avLst/>
          </a:prstGeom>
          <a:noFill/>
        </p:spPr>
      </p:pic>
      <p:sp>
        <p:nvSpPr>
          <p:cNvPr id="50206" name="Text Box 30"/>
          <p:cNvSpPr txBox="1">
            <a:spLocks noChangeArrowheads="1"/>
          </p:cNvSpPr>
          <p:nvPr/>
        </p:nvSpPr>
        <p:spPr bwMode="auto">
          <a:xfrm>
            <a:off x="1905000" y="1600201"/>
            <a:ext cx="4648200" cy="646331"/>
          </a:xfrm>
          <a:prstGeom prst="rect">
            <a:avLst/>
          </a:prstGeom>
          <a:noFill/>
          <a:ln w="9525" algn="ctr">
            <a:noFill/>
            <a:miter lim="800000"/>
            <a:headEnd/>
            <a:tailEnd/>
          </a:ln>
          <a:effectLst/>
        </p:spPr>
        <p:txBody>
          <a:bodyPr>
            <a:spAutoFit/>
          </a:bodyPr>
          <a:lstStyle/>
          <a:p>
            <a:pPr>
              <a:tabLst>
                <a:tab pos="228600" algn="l"/>
                <a:tab pos="1943100" algn="l"/>
              </a:tabLst>
            </a:pPr>
            <a:r>
              <a:rPr lang="en-US">
                <a:solidFill>
                  <a:schemeClr val="hlink"/>
                </a:solidFill>
              </a:rPr>
              <a:t>Draw</a:t>
            </a:r>
            <a:r>
              <a:rPr lang="en-US"/>
              <a:t> a mark at the midpoint of a sheet of paper along the side edge.  </a:t>
            </a:r>
          </a:p>
        </p:txBody>
      </p:sp>
      <p:pic>
        <p:nvPicPr>
          <p:cNvPr id="50233" name="Picture 57" descr="New previous">
            <a:hlinkClick r:id="" action="ppaction://hlinkshowjump?jump=previousslide"/>
          </p:cNvPr>
          <p:cNvPicPr>
            <a:picLocks noChangeAspect="1" noChangeArrowheads="1"/>
          </p:cNvPicPr>
          <p:nvPr/>
        </p:nvPicPr>
        <p:blipFill>
          <a:blip r:embed="rId5" cstate="print"/>
          <a:srcRect/>
          <a:stretch>
            <a:fillRect/>
          </a:stretch>
        </p:blipFill>
        <p:spPr bwMode="auto">
          <a:xfrm>
            <a:off x="5105401" y="6191251"/>
            <a:ext cx="492125" cy="606425"/>
          </a:xfrm>
          <a:prstGeom prst="rect">
            <a:avLst/>
          </a:prstGeom>
          <a:noFill/>
        </p:spPr>
      </p:pic>
      <p:pic>
        <p:nvPicPr>
          <p:cNvPr id="50235" name="Picture 59"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50237" name="Picture 61"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50239" name="Picture 63" descr="Foldables(on green)"/>
          <p:cNvPicPr>
            <a:picLocks noChangeAspect="1" noChangeArrowheads="1"/>
          </p:cNvPicPr>
          <p:nvPr/>
        </p:nvPicPr>
        <p:blipFill>
          <a:blip r:embed="rId8" cstate="print"/>
          <a:srcRect/>
          <a:stretch>
            <a:fillRect/>
          </a:stretch>
        </p:blipFill>
        <p:spPr bwMode="auto">
          <a:xfrm>
            <a:off x="4811714" y="76200"/>
            <a:ext cx="4332287" cy="400050"/>
          </a:xfrm>
          <a:prstGeom prst="rect">
            <a:avLst/>
          </a:prstGeom>
          <a:noFill/>
        </p:spPr>
      </p:pic>
      <p:pic>
        <p:nvPicPr>
          <p:cNvPr id="50240" name="Picture 64" descr="New TOC">
            <a:hlinkClick r:id="rId9" action="ppaction://hlinksldjump"/>
          </p:cNvPr>
          <p:cNvPicPr>
            <a:picLocks noChangeAspect="1" noChangeArrowheads="1"/>
          </p:cNvPicPr>
          <p:nvPr/>
        </p:nvPicPr>
        <p:blipFill>
          <a:blip r:embed="rId10" cstate="print"/>
          <a:srcRect/>
          <a:stretch>
            <a:fillRect/>
          </a:stretch>
        </p:blipFill>
        <p:spPr bwMode="auto">
          <a:xfrm>
            <a:off x="5832476" y="6194426"/>
            <a:ext cx="492125" cy="606425"/>
          </a:xfrm>
          <a:prstGeom prst="rect">
            <a:avLst/>
          </a:prstGeom>
          <a:noFill/>
        </p:spPr>
      </p:pic>
      <p:pic>
        <p:nvPicPr>
          <p:cNvPr id="50242" name="Picture 66" descr="STEP1"/>
          <p:cNvPicPr>
            <a:picLocks noChangeAspect="1" noChangeArrowheads="1"/>
          </p:cNvPicPr>
          <p:nvPr/>
        </p:nvPicPr>
        <p:blipFill>
          <a:blip r:embed="rId11" cstate="print"/>
          <a:srcRect/>
          <a:stretch>
            <a:fillRect/>
          </a:stretch>
        </p:blipFill>
        <p:spPr bwMode="auto">
          <a:xfrm>
            <a:off x="2125664" y="1001714"/>
            <a:ext cx="1531937" cy="674687"/>
          </a:xfrm>
          <a:prstGeom prst="rect">
            <a:avLst/>
          </a:prstGeom>
          <a:noFill/>
        </p:spPr>
      </p:pic>
      <p:pic>
        <p:nvPicPr>
          <p:cNvPr id="50244" name="Picture 68" descr="resources">
            <a:hlinkClick r:id="" action="ppaction://hlinkshowjump?jump=firstslide"/>
          </p:cNvPr>
          <p:cNvPicPr>
            <a:picLocks noChangeAspect="1" noChangeArrowheads="1"/>
          </p:cNvPicPr>
          <p:nvPr/>
        </p:nvPicPr>
        <p:blipFill>
          <a:blip r:embed="rId12" cstate="print"/>
          <a:srcRect/>
          <a:stretch>
            <a:fillRect/>
          </a:stretch>
        </p:blipFill>
        <p:spPr bwMode="auto">
          <a:xfrm>
            <a:off x="8458201" y="6267451"/>
            <a:ext cx="1806575" cy="411163"/>
          </a:xfrm>
          <a:prstGeom prst="rect">
            <a:avLst/>
          </a:prstGeom>
          <a:noFill/>
        </p:spPr>
      </p:pic>
      <p:pic>
        <p:nvPicPr>
          <p:cNvPr id="50245" name="Picture 69" descr="help">
            <a:hlinkClick r:id="rId13" action="ppaction://hlinksldjump"/>
          </p:cNvPr>
          <p:cNvPicPr>
            <a:picLocks noChangeAspect="1" noChangeArrowheads="1"/>
          </p:cNvPicPr>
          <p:nvPr/>
        </p:nvPicPr>
        <p:blipFill>
          <a:blip r:embed="rId14" cstate="print"/>
          <a:srcRect/>
          <a:stretch>
            <a:fillRect/>
          </a:stretch>
        </p:blipFill>
        <p:spPr bwMode="auto">
          <a:xfrm>
            <a:off x="1752600" y="6202364"/>
            <a:ext cx="560388" cy="560387"/>
          </a:xfrm>
          <a:prstGeom prst="rect">
            <a:avLst/>
          </a:prstGeom>
          <a:noFill/>
        </p:spPr>
      </p:pic>
      <p:sp>
        <p:nvSpPr>
          <p:cNvPr id="50247" name="Text Box 71"/>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a:solidFill>
                  <a:schemeClr val="hlink"/>
                </a:solidFill>
              </a:rPr>
              <a:t>To return to the chapter summary click escape or close this document.</a:t>
            </a:r>
          </a:p>
        </p:txBody>
      </p:sp>
      <p:sp>
        <p:nvSpPr>
          <p:cNvPr id="50252" name="Text Box 76"/>
          <p:cNvSpPr txBox="1">
            <a:spLocks noChangeArrowheads="1"/>
          </p:cNvSpPr>
          <p:nvPr/>
        </p:nvSpPr>
        <p:spPr bwMode="auto">
          <a:xfrm>
            <a:off x="6629400" y="1905001"/>
            <a:ext cx="3733800" cy="646331"/>
          </a:xfrm>
          <a:prstGeom prst="rect">
            <a:avLst/>
          </a:prstGeom>
          <a:noFill/>
          <a:ln w="9525" algn="ctr">
            <a:noFill/>
            <a:miter lim="800000"/>
            <a:headEnd/>
            <a:tailEnd/>
          </a:ln>
          <a:effectLst/>
        </p:spPr>
        <p:txBody>
          <a:bodyPr>
            <a:spAutoFit/>
          </a:bodyPr>
          <a:lstStyle/>
          <a:p>
            <a:pPr>
              <a:tabLst>
                <a:tab pos="228600" algn="l"/>
                <a:tab pos="1943100" algn="l"/>
              </a:tabLst>
            </a:pPr>
            <a:r>
              <a:rPr lang="en-US"/>
              <a:t>Then </a:t>
            </a:r>
            <a:r>
              <a:rPr lang="en-US">
                <a:solidFill>
                  <a:schemeClr val="tx2"/>
                </a:solidFill>
              </a:rPr>
              <a:t>fold</a:t>
            </a:r>
            <a:r>
              <a:rPr lang="en-US"/>
              <a:t> the top and bottom edges in to touch the midpoint.</a:t>
            </a:r>
          </a:p>
        </p:txBody>
      </p:sp>
      <p:pic>
        <p:nvPicPr>
          <p:cNvPr id="50255" name="Picture 79" descr="Chpt06"/>
          <p:cNvPicPr>
            <a:picLocks noChangeAspect="1" noChangeArrowheads="1"/>
          </p:cNvPicPr>
          <p:nvPr/>
        </p:nvPicPr>
        <p:blipFill>
          <a:blip r:embed="rId15" cstate="print"/>
          <a:srcRect/>
          <a:stretch>
            <a:fillRect/>
          </a:stretch>
        </p:blipFill>
        <p:spPr bwMode="auto">
          <a:xfrm>
            <a:off x="1524000" y="1"/>
            <a:ext cx="2743200" cy="663575"/>
          </a:xfrm>
          <a:prstGeom prst="rect">
            <a:avLst/>
          </a:prstGeom>
          <a:noFill/>
        </p:spPr>
      </p:pic>
    </p:spTree>
    <p:extLst>
      <p:ext uri="{BB962C8B-B14F-4D97-AF65-F5344CB8AC3E}">
        <p14:creationId xmlns:p14="http://schemas.microsoft.com/office/powerpoint/2010/main" val="118795071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0237"/>
                                        </p:tgtEl>
                                        <p:attrNameLst>
                                          <p:attrName>style.visibility</p:attrName>
                                        </p:attrNameLst>
                                      </p:cBhvr>
                                      <p:to>
                                        <p:strVal val="visible"/>
                                      </p:to>
                                    </p:set>
                                    <p:animEffect transition="in" filter="box(out)">
                                      <p:cBhvr>
                                        <p:cTn id="7" dur="500"/>
                                        <p:tgtEl>
                                          <p:spTgt spid="5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01458" name="Text Box 18"/>
          <p:cNvSpPr txBox="1">
            <a:spLocks noChangeArrowheads="1"/>
          </p:cNvSpPr>
          <p:nvPr/>
        </p:nvSpPr>
        <p:spPr bwMode="auto">
          <a:xfrm>
            <a:off x="3962400" y="960438"/>
            <a:ext cx="5486400" cy="369332"/>
          </a:xfrm>
          <a:prstGeom prst="rect">
            <a:avLst/>
          </a:prstGeom>
          <a:noFill/>
          <a:ln w="9525" algn="ctr">
            <a:noFill/>
            <a:miter lim="800000"/>
            <a:headEnd/>
            <a:tailEnd/>
          </a:ln>
          <a:effectLst/>
        </p:spPr>
        <p:txBody>
          <a:bodyPr>
            <a:spAutoFit/>
          </a:bodyPr>
          <a:lstStyle/>
          <a:p>
            <a:pPr>
              <a:tabLst>
                <a:tab pos="228600" algn="l"/>
                <a:tab pos="1943100" algn="l"/>
              </a:tabLst>
            </a:pPr>
            <a:r>
              <a:rPr lang="en-US">
                <a:solidFill>
                  <a:schemeClr val="hlink"/>
                </a:solidFill>
              </a:rPr>
              <a:t>Fold </a:t>
            </a:r>
            <a:r>
              <a:rPr lang="en-US"/>
              <a:t>in half from side to side.</a:t>
            </a:r>
          </a:p>
        </p:txBody>
      </p:sp>
      <p:pic>
        <p:nvPicPr>
          <p:cNvPr id="701476" name="Picture 36"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01478" name="Picture 38"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01480" name="Picture 40" descr="end of slide"/>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01482" name="Picture 42"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01483" name="Picture 43" descr="STEP2"/>
          <p:cNvPicPr>
            <a:picLocks noChangeAspect="1" noChangeArrowheads="1"/>
          </p:cNvPicPr>
          <p:nvPr/>
        </p:nvPicPr>
        <p:blipFill>
          <a:blip r:embed="rId7" cstate="print"/>
          <a:srcRect/>
          <a:stretch>
            <a:fillRect/>
          </a:stretch>
        </p:blipFill>
        <p:spPr bwMode="auto">
          <a:xfrm>
            <a:off x="2133600" y="952500"/>
            <a:ext cx="1543050" cy="685800"/>
          </a:xfrm>
          <a:prstGeom prst="rect">
            <a:avLst/>
          </a:prstGeom>
          <a:noFill/>
        </p:spPr>
      </p:pic>
      <p:pic>
        <p:nvPicPr>
          <p:cNvPr id="701484" name="Picture 44" descr="Foldables(on green)"/>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01486" name="Picture 46" descr="resources">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01487" name="Picture 47" descr="help">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01489" name="Text Box 49"/>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a:solidFill>
                  <a:schemeClr val="hlink"/>
                </a:solidFill>
              </a:rPr>
              <a:t>To return to the chapter summary click escape or close this document.</a:t>
            </a:r>
          </a:p>
        </p:txBody>
      </p:sp>
      <p:pic>
        <p:nvPicPr>
          <p:cNvPr id="701496" name="Picture 56" descr="step2"/>
          <p:cNvPicPr>
            <a:picLocks noChangeAspect="1" noChangeArrowheads="1"/>
          </p:cNvPicPr>
          <p:nvPr/>
        </p:nvPicPr>
        <p:blipFill>
          <a:blip r:embed="rId12" cstate="print"/>
          <a:srcRect/>
          <a:stretch>
            <a:fillRect/>
          </a:stretch>
        </p:blipFill>
        <p:spPr bwMode="auto">
          <a:xfrm>
            <a:off x="3886200" y="1749426"/>
            <a:ext cx="4800600" cy="3965575"/>
          </a:xfrm>
          <a:prstGeom prst="rect">
            <a:avLst/>
          </a:prstGeom>
          <a:noFill/>
        </p:spPr>
      </p:pic>
      <p:pic>
        <p:nvPicPr>
          <p:cNvPr id="701497" name="Picture 57" descr="Chpt06"/>
          <p:cNvPicPr>
            <a:picLocks noChangeAspect="1" noChangeArrowheads="1"/>
          </p:cNvPicPr>
          <p:nvPr/>
        </p:nvPicPr>
        <p:blipFill>
          <a:blip r:embed="rId13" cstate="print"/>
          <a:srcRect/>
          <a:stretch>
            <a:fillRect/>
          </a:stretch>
        </p:blipFill>
        <p:spPr bwMode="auto">
          <a:xfrm>
            <a:off x="1524000" y="1"/>
            <a:ext cx="2743200" cy="663575"/>
          </a:xfrm>
          <a:prstGeom prst="rect">
            <a:avLst/>
          </a:prstGeom>
          <a:noFill/>
        </p:spPr>
      </p:pic>
    </p:spTree>
    <p:extLst>
      <p:ext uri="{BB962C8B-B14F-4D97-AF65-F5344CB8AC3E}">
        <p14:creationId xmlns:p14="http://schemas.microsoft.com/office/powerpoint/2010/main" val="257246537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01480"/>
                                        </p:tgtEl>
                                        <p:attrNameLst>
                                          <p:attrName>style.visibility</p:attrName>
                                        </p:attrNameLst>
                                      </p:cBhvr>
                                      <p:to>
                                        <p:strVal val="visible"/>
                                      </p:to>
                                    </p:set>
                                    <p:animEffect transition="in" filter="box(out)">
                                      <p:cBhvr>
                                        <p:cTn id="7" dur="500"/>
                                        <p:tgtEl>
                                          <p:spTgt spid="70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757808" name="Picture 48" descr="step3"/>
          <p:cNvPicPr>
            <a:picLocks noChangeAspect="1" noChangeArrowheads="1"/>
          </p:cNvPicPr>
          <p:nvPr/>
        </p:nvPicPr>
        <p:blipFill>
          <a:blip r:embed="rId2" cstate="print"/>
          <a:srcRect/>
          <a:stretch>
            <a:fillRect/>
          </a:stretch>
        </p:blipFill>
        <p:spPr bwMode="auto">
          <a:xfrm>
            <a:off x="3429000" y="1905001"/>
            <a:ext cx="5359400" cy="3609975"/>
          </a:xfrm>
          <a:prstGeom prst="rect">
            <a:avLst/>
          </a:prstGeom>
          <a:noFill/>
        </p:spPr>
      </p:pic>
      <p:sp>
        <p:nvSpPr>
          <p:cNvPr id="757767" name="Text Box 7"/>
          <p:cNvSpPr txBox="1">
            <a:spLocks noChangeArrowheads="1"/>
          </p:cNvSpPr>
          <p:nvPr/>
        </p:nvSpPr>
        <p:spPr bwMode="auto">
          <a:xfrm>
            <a:off x="3733800" y="936625"/>
            <a:ext cx="6477000" cy="369332"/>
          </a:xfrm>
          <a:prstGeom prst="rect">
            <a:avLst/>
          </a:prstGeom>
          <a:noFill/>
          <a:ln w="9525" algn="ctr">
            <a:noFill/>
            <a:miter lim="800000"/>
            <a:headEnd/>
            <a:tailEnd/>
          </a:ln>
          <a:effectLst/>
        </p:spPr>
        <p:txBody>
          <a:bodyPr>
            <a:spAutoFit/>
          </a:bodyPr>
          <a:lstStyle/>
          <a:p>
            <a:pPr>
              <a:tabLst>
                <a:tab pos="228600" algn="l"/>
                <a:tab pos="1943100" algn="l"/>
              </a:tabLst>
            </a:pPr>
            <a:r>
              <a:rPr lang="en-US">
                <a:solidFill>
                  <a:schemeClr val="hlink"/>
                </a:solidFill>
              </a:rPr>
              <a:t>Open and cut</a:t>
            </a:r>
            <a:r>
              <a:rPr lang="en-US"/>
              <a:t> along the inside fold lines to form four tabs.</a:t>
            </a:r>
          </a:p>
        </p:txBody>
      </p:sp>
      <p:pic>
        <p:nvPicPr>
          <p:cNvPr id="757790" name="Picture 30"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757792" name="Picture 32"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757794" name="Picture 34" descr="end of slide"/>
          <p:cNvPicPr>
            <a:picLocks noChangeAspect="1" noChangeArrowheads="1"/>
          </p:cNvPicPr>
          <p:nvPr/>
        </p:nvPicPr>
        <p:blipFill>
          <a:blip r:embed="rId5" cstate="print"/>
          <a:srcRect/>
          <a:stretch>
            <a:fillRect/>
          </a:stretch>
        </p:blipFill>
        <p:spPr bwMode="auto">
          <a:xfrm>
            <a:off x="9693276" y="5105400"/>
            <a:ext cx="593725" cy="846138"/>
          </a:xfrm>
          <a:prstGeom prst="rect">
            <a:avLst/>
          </a:prstGeom>
          <a:noFill/>
        </p:spPr>
      </p:pic>
      <p:pic>
        <p:nvPicPr>
          <p:cNvPr id="757796" name="Picture 36" descr="New TOC">
            <a:hlinkClick r:id="rId6" action="ppaction://hlinksldjump"/>
          </p:cNvPr>
          <p:cNvPicPr>
            <a:picLocks noChangeAspect="1" noChangeArrowheads="1"/>
          </p:cNvPicPr>
          <p:nvPr/>
        </p:nvPicPr>
        <p:blipFill>
          <a:blip r:embed="rId7" cstate="print"/>
          <a:srcRect/>
          <a:stretch>
            <a:fillRect/>
          </a:stretch>
        </p:blipFill>
        <p:spPr bwMode="auto">
          <a:xfrm>
            <a:off x="5832476" y="6194426"/>
            <a:ext cx="492125" cy="606425"/>
          </a:xfrm>
          <a:prstGeom prst="rect">
            <a:avLst/>
          </a:prstGeom>
          <a:noFill/>
        </p:spPr>
      </p:pic>
      <p:pic>
        <p:nvPicPr>
          <p:cNvPr id="757798" name="Picture 38" descr="STEP3"/>
          <p:cNvPicPr>
            <a:picLocks noChangeAspect="1" noChangeArrowheads="1"/>
          </p:cNvPicPr>
          <p:nvPr/>
        </p:nvPicPr>
        <p:blipFill>
          <a:blip r:embed="rId8" cstate="print"/>
          <a:srcRect/>
          <a:stretch>
            <a:fillRect/>
          </a:stretch>
        </p:blipFill>
        <p:spPr bwMode="auto">
          <a:xfrm>
            <a:off x="2057400" y="914400"/>
            <a:ext cx="1543050" cy="685800"/>
          </a:xfrm>
          <a:prstGeom prst="rect">
            <a:avLst/>
          </a:prstGeom>
          <a:noFill/>
        </p:spPr>
      </p:pic>
      <p:pic>
        <p:nvPicPr>
          <p:cNvPr id="757799" name="Picture 39" descr="Foldables(on green)"/>
          <p:cNvPicPr>
            <a:picLocks noChangeAspect="1" noChangeArrowheads="1"/>
          </p:cNvPicPr>
          <p:nvPr/>
        </p:nvPicPr>
        <p:blipFill>
          <a:blip r:embed="rId9" cstate="print"/>
          <a:srcRect/>
          <a:stretch>
            <a:fillRect/>
          </a:stretch>
        </p:blipFill>
        <p:spPr bwMode="auto">
          <a:xfrm>
            <a:off x="4583114" y="76200"/>
            <a:ext cx="4332287" cy="400050"/>
          </a:xfrm>
          <a:prstGeom prst="rect">
            <a:avLst/>
          </a:prstGeom>
          <a:noFill/>
        </p:spPr>
      </p:pic>
      <p:pic>
        <p:nvPicPr>
          <p:cNvPr id="757801" name="Picture 41" descr="resources">
            <a:hlinkClick r:id="" action="ppaction://hlinkshowjump?jump=firstslide"/>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757802" name="Picture 42" descr="help">
            <a:hlinkClick r:id="rId11" action="ppaction://hlinksldjump"/>
          </p:cNvPr>
          <p:cNvPicPr>
            <a:picLocks noChangeAspect="1" noChangeArrowheads="1"/>
          </p:cNvPicPr>
          <p:nvPr/>
        </p:nvPicPr>
        <p:blipFill>
          <a:blip r:embed="rId12" cstate="print"/>
          <a:srcRect/>
          <a:stretch>
            <a:fillRect/>
          </a:stretch>
        </p:blipFill>
        <p:spPr bwMode="auto">
          <a:xfrm>
            <a:off x="1752600" y="6202364"/>
            <a:ext cx="560388" cy="560387"/>
          </a:xfrm>
          <a:prstGeom prst="rect">
            <a:avLst/>
          </a:prstGeom>
          <a:noFill/>
        </p:spPr>
      </p:pic>
      <p:sp>
        <p:nvSpPr>
          <p:cNvPr id="757804" name="Text Box 44"/>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a:solidFill>
                  <a:schemeClr val="hlink"/>
                </a:solidFill>
              </a:rPr>
              <a:t>To return to the chapter summary click escape or close this document.</a:t>
            </a:r>
          </a:p>
        </p:txBody>
      </p:sp>
      <p:pic>
        <p:nvPicPr>
          <p:cNvPr id="757809" name="Picture 49" descr="Chpt06"/>
          <p:cNvPicPr>
            <a:picLocks noChangeAspect="1" noChangeArrowheads="1"/>
          </p:cNvPicPr>
          <p:nvPr/>
        </p:nvPicPr>
        <p:blipFill>
          <a:blip r:embed="rId13" cstate="print"/>
          <a:srcRect/>
          <a:stretch>
            <a:fillRect/>
          </a:stretch>
        </p:blipFill>
        <p:spPr bwMode="auto">
          <a:xfrm>
            <a:off x="1524000" y="1"/>
            <a:ext cx="2743200" cy="663575"/>
          </a:xfrm>
          <a:prstGeom prst="rect">
            <a:avLst/>
          </a:prstGeom>
          <a:noFill/>
        </p:spPr>
      </p:pic>
    </p:spTree>
    <p:extLst>
      <p:ext uri="{BB962C8B-B14F-4D97-AF65-F5344CB8AC3E}">
        <p14:creationId xmlns:p14="http://schemas.microsoft.com/office/powerpoint/2010/main" val="237363621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57794"/>
                                        </p:tgtEl>
                                        <p:attrNameLst>
                                          <p:attrName>style.visibility</p:attrName>
                                        </p:attrNameLst>
                                      </p:cBhvr>
                                      <p:to>
                                        <p:strVal val="visible"/>
                                      </p:to>
                                    </p:set>
                                    <p:animEffect transition="in" filter="box(out)">
                                      <p:cBhvr>
                                        <p:cTn id="7" dur="500"/>
                                        <p:tgtEl>
                                          <p:spTgt spid="75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760876" name="Picture 44" descr="step4"/>
          <p:cNvPicPr>
            <a:picLocks noChangeAspect="1" noChangeArrowheads="1"/>
          </p:cNvPicPr>
          <p:nvPr/>
        </p:nvPicPr>
        <p:blipFill>
          <a:blip r:embed="rId2" cstate="print"/>
          <a:srcRect/>
          <a:stretch>
            <a:fillRect/>
          </a:stretch>
        </p:blipFill>
        <p:spPr bwMode="auto">
          <a:xfrm>
            <a:off x="2819400" y="1828801"/>
            <a:ext cx="6172200" cy="4281487"/>
          </a:xfrm>
          <a:prstGeom prst="rect">
            <a:avLst/>
          </a:prstGeom>
          <a:noFill/>
        </p:spPr>
      </p:pic>
      <p:sp>
        <p:nvSpPr>
          <p:cNvPr id="760838" name="Text Box 6"/>
          <p:cNvSpPr txBox="1">
            <a:spLocks noChangeArrowheads="1"/>
          </p:cNvSpPr>
          <p:nvPr/>
        </p:nvSpPr>
        <p:spPr bwMode="auto">
          <a:xfrm>
            <a:off x="3429000" y="1066801"/>
            <a:ext cx="2133600" cy="800219"/>
          </a:xfrm>
          <a:prstGeom prst="rect">
            <a:avLst/>
          </a:prstGeom>
          <a:noFill/>
          <a:ln w="9525" algn="ctr">
            <a:noFill/>
            <a:miter lim="800000"/>
            <a:headEnd/>
            <a:tailEnd/>
          </a:ln>
          <a:effectLst/>
        </p:spPr>
        <p:txBody>
          <a:bodyPr wrap="square">
            <a:spAutoFit/>
          </a:bodyPr>
          <a:lstStyle/>
          <a:p>
            <a:pPr>
              <a:tabLst>
                <a:tab pos="228600" algn="l"/>
                <a:tab pos="1943100" algn="l"/>
              </a:tabLst>
            </a:pPr>
            <a:r>
              <a:rPr lang="en-US" dirty="0">
                <a:solidFill>
                  <a:schemeClr val="hlink"/>
                </a:solidFill>
              </a:rPr>
              <a:t>Label</a:t>
            </a:r>
            <a:r>
              <a:rPr lang="en-US" dirty="0"/>
              <a:t> each tab.</a:t>
            </a:r>
          </a:p>
          <a:p>
            <a:pPr>
              <a:tabLst>
                <a:tab pos="228600" algn="l"/>
                <a:tab pos="1943100" algn="l"/>
              </a:tabLst>
            </a:pPr>
            <a:r>
              <a:rPr lang="en-US" sz="2800" b="1" dirty="0"/>
              <a:t>CH 6.3 &amp; 7.2</a:t>
            </a:r>
          </a:p>
        </p:txBody>
      </p:sp>
      <p:pic>
        <p:nvPicPr>
          <p:cNvPr id="760858" name="Picture 2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760860" name="Picture 28"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760862" name="Picture 30" descr="end of slide"/>
          <p:cNvPicPr>
            <a:picLocks noChangeAspect="1" noChangeArrowheads="1"/>
          </p:cNvPicPr>
          <p:nvPr/>
        </p:nvPicPr>
        <p:blipFill>
          <a:blip r:embed="rId5" cstate="print"/>
          <a:srcRect/>
          <a:stretch>
            <a:fillRect/>
          </a:stretch>
        </p:blipFill>
        <p:spPr bwMode="auto">
          <a:xfrm>
            <a:off x="9693276" y="5105400"/>
            <a:ext cx="593725" cy="846138"/>
          </a:xfrm>
          <a:prstGeom prst="rect">
            <a:avLst/>
          </a:prstGeom>
          <a:noFill/>
        </p:spPr>
      </p:pic>
      <p:pic>
        <p:nvPicPr>
          <p:cNvPr id="760864" name="Picture 32" descr="New TOC">
            <a:hlinkClick r:id="rId6" action="ppaction://hlinksldjump"/>
          </p:cNvPr>
          <p:cNvPicPr>
            <a:picLocks noChangeAspect="1" noChangeArrowheads="1"/>
          </p:cNvPicPr>
          <p:nvPr/>
        </p:nvPicPr>
        <p:blipFill>
          <a:blip r:embed="rId7" cstate="print"/>
          <a:srcRect/>
          <a:stretch>
            <a:fillRect/>
          </a:stretch>
        </p:blipFill>
        <p:spPr bwMode="auto">
          <a:xfrm>
            <a:off x="5832476" y="6194426"/>
            <a:ext cx="492125" cy="606425"/>
          </a:xfrm>
          <a:prstGeom prst="rect">
            <a:avLst/>
          </a:prstGeom>
          <a:noFill/>
        </p:spPr>
      </p:pic>
      <p:pic>
        <p:nvPicPr>
          <p:cNvPr id="760865" name="Picture 33" descr="STEP4"/>
          <p:cNvPicPr>
            <a:picLocks noChangeAspect="1" noChangeArrowheads="1"/>
          </p:cNvPicPr>
          <p:nvPr/>
        </p:nvPicPr>
        <p:blipFill>
          <a:blip r:embed="rId8" cstate="print"/>
          <a:srcRect/>
          <a:stretch>
            <a:fillRect/>
          </a:stretch>
        </p:blipFill>
        <p:spPr bwMode="auto">
          <a:xfrm>
            <a:off x="2068514" y="876300"/>
            <a:ext cx="1531937" cy="685800"/>
          </a:xfrm>
          <a:prstGeom prst="rect">
            <a:avLst/>
          </a:prstGeom>
          <a:noFill/>
        </p:spPr>
      </p:pic>
      <p:pic>
        <p:nvPicPr>
          <p:cNvPr id="760866" name="Picture 34" descr="Foldables(on green)"/>
          <p:cNvPicPr>
            <a:picLocks noChangeAspect="1" noChangeArrowheads="1"/>
          </p:cNvPicPr>
          <p:nvPr/>
        </p:nvPicPr>
        <p:blipFill>
          <a:blip r:embed="rId9" cstate="print"/>
          <a:srcRect/>
          <a:stretch>
            <a:fillRect/>
          </a:stretch>
        </p:blipFill>
        <p:spPr bwMode="auto">
          <a:xfrm>
            <a:off x="4583114" y="76200"/>
            <a:ext cx="4332287" cy="400050"/>
          </a:xfrm>
          <a:prstGeom prst="rect">
            <a:avLst/>
          </a:prstGeom>
          <a:noFill/>
        </p:spPr>
      </p:pic>
      <p:pic>
        <p:nvPicPr>
          <p:cNvPr id="760868" name="Picture 36" descr="resources">
            <a:hlinkClick r:id="" action="ppaction://hlinkshowjump?jump=firstslide"/>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760869" name="Picture 37" descr="help">
            <a:hlinkClick r:id="rId11" action="ppaction://hlinksldjump"/>
          </p:cNvPr>
          <p:cNvPicPr>
            <a:picLocks noChangeAspect="1" noChangeArrowheads="1"/>
          </p:cNvPicPr>
          <p:nvPr/>
        </p:nvPicPr>
        <p:blipFill>
          <a:blip r:embed="rId12" cstate="print"/>
          <a:srcRect/>
          <a:stretch>
            <a:fillRect/>
          </a:stretch>
        </p:blipFill>
        <p:spPr bwMode="auto">
          <a:xfrm>
            <a:off x="1752600" y="6202364"/>
            <a:ext cx="560388" cy="560387"/>
          </a:xfrm>
          <a:prstGeom prst="rect">
            <a:avLst/>
          </a:prstGeom>
          <a:noFill/>
        </p:spPr>
      </p:pic>
      <p:sp>
        <p:nvSpPr>
          <p:cNvPr id="760871" name="Text Box 39"/>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a:solidFill>
                  <a:schemeClr val="hlink"/>
                </a:solidFill>
              </a:rPr>
              <a:t>To return to the chapter summary click escape or close this document.</a:t>
            </a:r>
          </a:p>
        </p:txBody>
      </p:sp>
      <p:pic>
        <p:nvPicPr>
          <p:cNvPr id="760877" name="Picture 45" descr="Chpt06"/>
          <p:cNvPicPr>
            <a:picLocks noChangeAspect="1" noChangeArrowheads="1"/>
          </p:cNvPicPr>
          <p:nvPr/>
        </p:nvPicPr>
        <p:blipFill>
          <a:blip r:embed="rId13" cstate="print"/>
          <a:srcRect/>
          <a:stretch>
            <a:fillRect/>
          </a:stretch>
        </p:blipFill>
        <p:spPr bwMode="auto">
          <a:xfrm>
            <a:off x="1524000" y="1"/>
            <a:ext cx="2743200" cy="663575"/>
          </a:xfrm>
          <a:prstGeom prst="rect">
            <a:avLst/>
          </a:prstGeom>
          <a:noFill/>
        </p:spPr>
      </p:pic>
      <p:sp>
        <p:nvSpPr>
          <p:cNvPr id="14" name="TextBox 13"/>
          <p:cNvSpPr txBox="1"/>
          <p:nvPr/>
        </p:nvSpPr>
        <p:spPr>
          <a:xfrm>
            <a:off x="5334000" y="457200"/>
            <a:ext cx="5181600" cy="1477328"/>
          </a:xfrm>
          <a:prstGeom prst="rect">
            <a:avLst/>
          </a:prstGeom>
          <a:noFill/>
        </p:spPr>
        <p:txBody>
          <a:bodyPr wrap="square" rtlCol="0">
            <a:spAutoFit/>
          </a:bodyPr>
          <a:lstStyle/>
          <a:p>
            <a:r>
              <a:rPr lang="en-US" dirty="0"/>
              <a:t>Write an example of each, part of cell membrane.</a:t>
            </a:r>
          </a:p>
          <a:p>
            <a:r>
              <a:rPr lang="en-US" dirty="0"/>
              <a:t>Give a definition of each.</a:t>
            </a:r>
          </a:p>
          <a:p>
            <a:r>
              <a:rPr lang="en-US" dirty="0"/>
              <a:t>Draw the molecular formula &amp; a picture of each</a:t>
            </a:r>
          </a:p>
          <a:p>
            <a:r>
              <a:rPr lang="en-US" dirty="0"/>
              <a:t>Include the Subunit.	P. </a:t>
            </a:r>
            <a:r>
              <a:rPr lang="en-US" dirty="0" smtClean="0"/>
              <a:t>43NB</a:t>
            </a:r>
            <a:endParaRPr lang="en-US" dirty="0"/>
          </a:p>
          <a:p>
            <a:r>
              <a:rPr lang="en-US" dirty="0"/>
              <a:t>Why Macromolecules are important?</a:t>
            </a:r>
          </a:p>
        </p:txBody>
      </p:sp>
      <p:sp>
        <p:nvSpPr>
          <p:cNvPr id="15" name="TextBox 14"/>
          <p:cNvSpPr txBox="1"/>
          <p:nvPr/>
        </p:nvSpPr>
        <p:spPr>
          <a:xfrm>
            <a:off x="3657600" y="2895600"/>
            <a:ext cx="2286000" cy="369332"/>
          </a:xfrm>
          <a:prstGeom prst="rect">
            <a:avLst/>
          </a:prstGeom>
          <a:noFill/>
        </p:spPr>
        <p:txBody>
          <a:bodyPr wrap="square" rtlCol="0">
            <a:spAutoFit/>
          </a:bodyPr>
          <a:lstStyle/>
          <a:p>
            <a:r>
              <a:rPr lang="en-US" dirty="0" err="1"/>
              <a:t>Saccharides</a:t>
            </a:r>
            <a:r>
              <a:rPr lang="en-US" dirty="0"/>
              <a:t> - Sugars</a:t>
            </a:r>
          </a:p>
        </p:txBody>
      </p:sp>
      <p:sp>
        <p:nvSpPr>
          <p:cNvPr id="16" name="TextBox 15"/>
          <p:cNvSpPr txBox="1"/>
          <p:nvPr/>
        </p:nvSpPr>
        <p:spPr>
          <a:xfrm>
            <a:off x="6705600" y="3048000"/>
            <a:ext cx="1447800" cy="381000"/>
          </a:xfrm>
          <a:prstGeom prst="rect">
            <a:avLst/>
          </a:prstGeom>
          <a:noFill/>
        </p:spPr>
        <p:txBody>
          <a:bodyPr wrap="square" rtlCol="0">
            <a:spAutoFit/>
          </a:bodyPr>
          <a:lstStyle/>
          <a:p>
            <a:r>
              <a:rPr lang="en-US" dirty="0"/>
              <a:t>Fatty Acids</a:t>
            </a:r>
          </a:p>
        </p:txBody>
      </p:sp>
      <p:sp>
        <p:nvSpPr>
          <p:cNvPr id="17" name="TextBox 16"/>
          <p:cNvSpPr txBox="1"/>
          <p:nvPr/>
        </p:nvSpPr>
        <p:spPr>
          <a:xfrm>
            <a:off x="3810000" y="5029200"/>
            <a:ext cx="1752600" cy="369332"/>
          </a:xfrm>
          <a:prstGeom prst="rect">
            <a:avLst/>
          </a:prstGeom>
          <a:noFill/>
        </p:spPr>
        <p:txBody>
          <a:bodyPr wrap="square" rtlCol="0">
            <a:spAutoFit/>
          </a:bodyPr>
          <a:lstStyle/>
          <a:p>
            <a:r>
              <a:rPr lang="en-US" dirty="0"/>
              <a:t>Amino Acids</a:t>
            </a:r>
          </a:p>
        </p:txBody>
      </p:sp>
      <p:sp>
        <p:nvSpPr>
          <p:cNvPr id="18" name="TextBox 17"/>
          <p:cNvSpPr txBox="1"/>
          <p:nvPr/>
        </p:nvSpPr>
        <p:spPr>
          <a:xfrm>
            <a:off x="6477000" y="5257800"/>
            <a:ext cx="1905000" cy="369332"/>
          </a:xfrm>
          <a:prstGeom prst="rect">
            <a:avLst/>
          </a:prstGeom>
          <a:noFill/>
        </p:spPr>
        <p:txBody>
          <a:bodyPr wrap="square" rtlCol="0">
            <a:spAutoFit/>
          </a:bodyPr>
          <a:lstStyle/>
          <a:p>
            <a:r>
              <a:rPr lang="en-US" dirty="0"/>
              <a:t>Nucleotides</a:t>
            </a:r>
          </a:p>
        </p:txBody>
      </p:sp>
      <p:sp>
        <p:nvSpPr>
          <p:cNvPr id="19" name="TextBox 18"/>
          <p:cNvSpPr txBox="1"/>
          <p:nvPr/>
        </p:nvSpPr>
        <p:spPr>
          <a:xfrm>
            <a:off x="4800600" y="3505200"/>
            <a:ext cx="2895600" cy="523220"/>
          </a:xfrm>
          <a:prstGeom prst="rect">
            <a:avLst/>
          </a:prstGeom>
          <a:noFill/>
        </p:spPr>
        <p:txBody>
          <a:bodyPr wrap="square" rtlCol="0">
            <a:spAutoFit/>
          </a:bodyPr>
          <a:lstStyle/>
          <a:p>
            <a:r>
              <a:rPr lang="en-US" sz="2800" dirty="0"/>
              <a:t>Macromolecules</a:t>
            </a:r>
          </a:p>
        </p:txBody>
      </p:sp>
    </p:spTree>
    <p:extLst>
      <p:ext uri="{BB962C8B-B14F-4D97-AF65-F5344CB8AC3E}">
        <p14:creationId xmlns:p14="http://schemas.microsoft.com/office/powerpoint/2010/main" val="10723642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60862"/>
                                        </p:tgtEl>
                                        <p:attrNameLst>
                                          <p:attrName>style.visibility</p:attrName>
                                        </p:attrNameLst>
                                      </p:cBhvr>
                                      <p:to>
                                        <p:strVal val="visible"/>
                                      </p:to>
                                    </p:set>
                                    <p:animEffect transition="in" filter="box(out)">
                                      <p:cBhvr>
                                        <p:cTn id="7" dur="500"/>
                                        <p:tgtEl>
                                          <p:spTgt spid="760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968"/>
            <a:ext cx="11353800" cy="1623528"/>
          </a:xfrm>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02</a:t>
            </a:r>
            <a:r>
              <a:rPr lang="en-US" sz="3100" dirty="0" smtClean="0"/>
              <a:t>/18 Building </a:t>
            </a:r>
            <a:r>
              <a:rPr lang="en-US" sz="3100" dirty="0" smtClean="0"/>
              <a:t>Molecules &amp; Enzymes CH 6.3</a:t>
            </a:r>
            <a:br>
              <a:rPr lang="en-US" sz="3100" dirty="0" smtClean="0"/>
            </a:br>
            <a:r>
              <a:rPr lang="en-US" sz="3100" dirty="0" smtClean="0"/>
              <a:t>Obj. TSW </a:t>
            </a:r>
            <a:r>
              <a:rPr lang="en-US" sz="3100" dirty="0"/>
              <a:t>identify the macromolecules living things are made of and describe their properties. </a:t>
            </a:r>
            <a:r>
              <a:rPr lang="en-US" sz="3100" dirty="0" smtClean="0"/>
              <a:t>P. 44NB</a:t>
            </a:r>
            <a:r>
              <a:rPr lang="en-US" sz="4800" dirty="0"/>
              <a:t/>
            </a:r>
            <a:br>
              <a:rPr lang="en-US" sz="4800" dirty="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12924" y="1249819"/>
            <a:ext cx="5379075" cy="2061979"/>
          </a:xfrm>
        </p:spPr>
      </p:pic>
      <p:sp>
        <p:nvSpPr>
          <p:cNvPr id="4" name="Content Placeholder 3"/>
          <p:cNvSpPr>
            <a:spLocks noGrp="1"/>
          </p:cNvSpPr>
          <p:nvPr>
            <p:ph sz="half" idx="2"/>
          </p:nvPr>
        </p:nvSpPr>
        <p:spPr>
          <a:xfrm>
            <a:off x="6403184" y="3139270"/>
            <a:ext cx="5181600" cy="3055468"/>
          </a:xfrm>
        </p:spPr>
        <p:txBody>
          <a:bodyPr/>
          <a:lstStyle/>
          <a:p>
            <a:pPr marL="514350" indent="-514350">
              <a:buFont typeface="+mj-lt"/>
              <a:buAutoNum type="arabicPeriod"/>
            </a:pPr>
            <a:r>
              <a:rPr lang="en-US" dirty="0" smtClean="0"/>
              <a:t>What are the 6 main elements that make up the 4 macromolecules?</a:t>
            </a:r>
          </a:p>
          <a:p>
            <a:pPr marL="514350" indent="-514350">
              <a:buFont typeface="+mj-lt"/>
              <a:buAutoNum type="arabicPeriod"/>
            </a:pPr>
            <a:r>
              <a:rPr lang="en-US" dirty="0" smtClean="0"/>
              <a:t>What is an Enzyme?</a:t>
            </a:r>
          </a:p>
          <a:p>
            <a:pPr marL="514350" indent="-514350">
              <a:buFont typeface="+mj-lt"/>
              <a:buAutoNum type="arabicPeriod"/>
            </a:pPr>
            <a:r>
              <a:rPr lang="en-US" dirty="0" smtClean="0"/>
              <a:t>What three environmental factors determine the enzymes function?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7" y="2498501"/>
            <a:ext cx="5820156" cy="4359499"/>
          </a:xfrm>
          <a:prstGeom prst="rect">
            <a:avLst/>
          </a:prstGeom>
        </p:spPr>
      </p:pic>
    </p:spTree>
    <p:extLst>
      <p:ext uri="{BB962C8B-B14F-4D97-AF65-F5344CB8AC3E}">
        <p14:creationId xmlns:p14="http://schemas.microsoft.com/office/powerpoint/2010/main" val="625005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aynesword.palomar.edu/images/enzyme5.gif"/>
          <p:cNvPicPr>
            <a:picLocks noChangeAspect="1" noChangeArrowheads="1"/>
          </p:cNvPicPr>
          <p:nvPr/>
        </p:nvPicPr>
        <p:blipFill>
          <a:blip r:embed="rId2" cstate="print"/>
          <a:srcRect/>
          <a:stretch>
            <a:fillRect/>
          </a:stretch>
        </p:blipFill>
        <p:spPr bwMode="auto">
          <a:xfrm>
            <a:off x="4953001" y="0"/>
            <a:ext cx="5805297" cy="2590800"/>
          </a:xfrm>
          <a:prstGeom prst="rect">
            <a:avLst/>
          </a:prstGeom>
          <a:noFill/>
        </p:spPr>
      </p:pic>
      <p:sp>
        <p:nvSpPr>
          <p:cNvPr id="2" name="Title 1"/>
          <p:cNvSpPr>
            <a:spLocks noGrp="1"/>
          </p:cNvSpPr>
          <p:nvPr>
            <p:ph type="title"/>
          </p:nvPr>
        </p:nvSpPr>
        <p:spPr>
          <a:xfrm>
            <a:off x="1981201" y="274639"/>
            <a:ext cx="2971800" cy="1019323"/>
          </a:xfrm>
        </p:spPr>
        <p:txBody>
          <a:bodyPr>
            <a:normAutofit fontScale="90000"/>
          </a:bodyPr>
          <a:lstStyle/>
          <a:p>
            <a:r>
              <a:rPr lang="en-US" u="sng" dirty="0" smtClean="0"/>
              <a:t>Enzymes</a:t>
            </a:r>
            <a:br>
              <a:rPr lang="en-US" u="sng" dirty="0" smtClean="0"/>
            </a:br>
            <a:endParaRPr lang="en-US" u="sng" dirty="0"/>
          </a:p>
        </p:txBody>
      </p:sp>
      <p:sp>
        <p:nvSpPr>
          <p:cNvPr id="3" name="Content Placeholder 2"/>
          <p:cNvSpPr>
            <a:spLocks noGrp="1"/>
          </p:cNvSpPr>
          <p:nvPr>
            <p:ph idx="1"/>
          </p:nvPr>
        </p:nvSpPr>
        <p:spPr>
          <a:xfrm>
            <a:off x="1524000" y="2576287"/>
            <a:ext cx="9144000" cy="4525963"/>
          </a:xfrm>
        </p:spPr>
        <p:txBody>
          <a:bodyPr/>
          <a:lstStyle/>
          <a:p>
            <a:pPr marL="0" indent="0">
              <a:buNone/>
            </a:pPr>
            <a:r>
              <a:rPr lang="en-US" sz="2400" dirty="0" smtClean="0"/>
              <a:t>2. Enzymes are a type of protein that </a:t>
            </a:r>
            <a:r>
              <a:rPr lang="en-US" sz="2400" b="1" dirty="0" smtClean="0"/>
              <a:t>catalyze </a:t>
            </a:r>
            <a:r>
              <a:rPr lang="en-US" sz="2400" dirty="0" smtClean="0"/>
              <a:t>chemical reactions. This means they </a:t>
            </a:r>
            <a:r>
              <a:rPr lang="en-US" sz="2400" b="1" dirty="0" smtClean="0"/>
              <a:t>speed up </a:t>
            </a:r>
            <a:r>
              <a:rPr lang="en-US" sz="2400" dirty="0" smtClean="0"/>
              <a:t>the rate of chemical reactions. </a:t>
            </a:r>
          </a:p>
          <a:p>
            <a:pPr marL="0" indent="0">
              <a:buNone/>
            </a:pPr>
            <a:r>
              <a:rPr lang="en-US" sz="2400" dirty="0" smtClean="0"/>
              <a:t>3. There are three things that impact how well an enzyme will work:	</a:t>
            </a:r>
          </a:p>
          <a:p>
            <a:pPr lvl="1"/>
            <a:r>
              <a:rPr lang="en-US" dirty="0" smtClean="0"/>
              <a:t>pH</a:t>
            </a:r>
          </a:p>
          <a:p>
            <a:pPr lvl="1"/>
            <a:r>
              <a:rPr lang="en-US" dirty="0" smtClean="0"/>
              <a:t>Temperature</a:t>
            </a:r>
          </a:p>
          <a:p>
            <a:pPr lvl="1"/>
            <a:r>
              <a:rPr lang="en-US" dirty="0" smtClean="0"/>
              <a:t>Amount of Substrate &amp;/or the amount of Enzyme</a:t>
            </a:r>
          </a:p>
        </p:txBody>
      </p:sp>
      <p:sp>
        <p:nvSpPr>
          <p:cNvPr id="5" name="TextBox 4"/>
          <p:cNvSpPr txBox="1"/>
          <p:nvPr/>
        </p:nvSpPr>
        <p:spPr>
          <a:xfrm>
            <a:off x="1568850" y="1021140"/>
            <a:ext cx="3186023" cy="1569660"/>
          </a:xfrm>
          <a:prstGeom prst="rect">
            <a:avLst/>
          </a:prstGeom>
          <a:noFill/>
        </p:spPr>
        <p:txBody>
          <a:bodyPr wrap="square" rtlCol="0">
            <a:spAutoFit/>
          </a:bodyPr>
          <a:lstStyle/>
          <a:p>
            <a:r>
              <a:rPr lang="en-US" sz="2400" dirty="0" smtClean="0"/>
              <a:t>1. CHONPS- Carbon, Hydrogen, Oxygen, Nitrogen, Phosphorus, &amp; Sulfur.</a:t>
            </a:r>
            <a:endParaRPr lang="en-US" sz="2400" dirty="0"/>
          </a:p>
        </p:txBody>
      </p:sp>
    </p:spTree>
    <p:extLst>
      <p:ext uri="{BB962C8B-B14F-4D97-AF65-F5344CB8AC3E}">
        <p14:creationId xmlns:p14="http://schemas.microsoft.com/office/powerpoint/2010/main" val="1639406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188"/>
          </a:xfrm>
        </p:spPr>
        <p:txBody>
          <a:bodyPr/>
          <a:lstStyle/>
          <a:p>
            <a:pPr algn="ctr"/>
            <a:r>
              <a:rPr lang="en-US" u="sng" dirty="0" smtClean="0"/>
              <a:t>Build a Monosaccharide! </a:t>
            </a:r>
            <a:endParaRPr lang="en-US" u="sng" dirty="0"/>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 t="58719" r="59780" b="-1068"/>
          <a:stretch/>
        </p:blipFill>
        <p:spPr>
          <a:xfrm>
            <a:off x="5963822" y="1423358"/>
            <a:ext cx="2147345" cy="2053087"/>
          </a:xfrm>
          <a:prstGeom prst="rect">
            <a:avLst/>
          </a:prstGeom>
        </p:spPr>
      </p:pic>
      <p:pic>
        <p:nvPicPr>
          <p:cNvPr id="6"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1653" t="59532"/>
          <a:stretch/>
        </p:blipFill>
        <p:spPr>
          <a:xfrm>
            <a:off x="8507982" y="1423358"/>
            <a:ext cx="2665722" cy="2014364"/>
          </a:xfrm>
        </p:spPr>
      </p:pic>
      <p:pic>
        <p:nvPicPr>
          <p:cNvPr id="7" name="Content Placeholder 6"/>
          <p:cNvPicPr>
            <a:picLocks noChangeAspect="1"/>
          </p:cNvPicPr>
          <p:nvPr/>
        </p:nvPicPr>
        <p:blipFill rotWithShape="1">
          <a:blip r:embed="rId2">
            <a:extLst>
              <a:ext uri="{28A0092B-C50C-407E-A947-70E740481C1C}">
                <a14:useLocalDpi xmlns:a14="http://schemas.microsoft.com/office/drawing/2010/main" val="0"/>
              </a:ext>
            </a:extLst>
          </a:blip>
          <a:srcRect r="537" b="58937"/>
          <a:stretch/>
        </p:blipFill>
        <p:spPr>
          <a:xfrm>
            <a:off x="6096000" y="3791212"/>
            <a:ext cx="5321233" cy="1983256"/>
          </a:xfrm>
          <a:prstGeom prst="rect">
            <a:avLst/>
          </a:prstGeom>
        </p:spPr>
      </p:pic>
      <p:sp>
        <p:nvSpPr>
          <p:cNvPr id="8" name="TextBox 7"/>
          <p:cNvSpPr txBox="1"/>
          <p:nvPr/>
        </p:nvSpPr>
        <p:spPr>
          <a:xfrm>
            <a:off x="1376538" y="2152859"/>
            <a:ext cx="4833762" cy="3508653"/>
          </a:xfrm>
          <a:prstGeom prst="rect">
            <a:avLst/>
          </a:prstGeom>
          <a:noFill/>
        </p:spPr>
        <p:txBody>
          <a:bodyPr wrap="square" rtlCol="0">
            <a:spAutoFit/>
          </a:bodyPr>
          <a:lstStyle/>
          <a:p>
            <a:r>
              <a:rPr lang="en-US" sz="2400" b="1" dirty="0" smtClean="0"/>
              <a:t>Some Helpful Hints:</a:t>
            </a:r>
          </a:p>
          <a:p>
            <a:pPr marL="285750" indent="-285750">
              <a:buFont typeface="Arial" panose="020B0604020202020204" pitchFamily="34" charset="0"/>
              <a:buChar char="•"/>
            </a:pPr>
            <a:r>
              <a:rPr lang="en-US" b="1" dirty="0" smtClean="0"/>
              <a:t>Black</a:t>
            </a:r>
            <a:r>
              <a:rPr lang="en-US" dirty="0" smtClean="0"/>
              <a:t> atoms are </a:t>
            </a:r>
            <a:r>
              <a:rPr lang="en-US" b="1" dirty="0" smtClean="0"/>
              <a:t>Carbon</a:t>
            </a:r>
            <a:r>
              <a:rPr lang="en-US" dirty="0" smtClean="0"/>
              <a:t> (</a:t>
            </a:r>
            <a:r>
              <a:rPr lang="en-US" b="1" dirty="0" smtClean="0"/>
              <a:t>C</a:t>
            </a:r>
            <a:r>
              <a:rPr lang="en-US" dirty="0" smtClean="0"/>
              <a:t>).</a:t>
            </a:r>
          </a:p>
          <a:p>
            <a:pPr marL="742950" lvl="1" indent="-285750">
              <a:buFont typeface="Arial" panose="020B0604020202020204" pitchFamily="34" charset="0"/>
              <a:buChar char="•"/>
            </a:pPr>
            <a:r>
              <a:rPr lang="en-US" dirty="0" smtClean="0"/>
              <a:t>Carbon always needs to be bonded to 4 other atoms.</a:t>
            </a:r>
          </a:p>
          <a:p>
            <a:pPr marL="285750" indent="-285750">
              <a:buFont typeface="Arial" panose="020B0604020202020204" pitchFamily="34" charset="0"/>
              <a:buChar char="•"/>
            </a:pPr>
            <a:r>
              <a:rPr lang="en-US" dirty="0" smtClean="0"/>
              <a:t>White atoms are Hydrogen (H).</a:t>
            </a:r>
          </a:p>
          <a:p>
            <a:pPr marL="742950" lvl="1" indent="-285750">
              <a:buFont typeface="Arial" panose="020B0604020202020204" pitchFamily="34" charset="0"/>
              <a:buChar char="•"/>
            </a:pPr>
            <a:r>
              <a:rPr lang="en-US" dirty="0" smtClean="0"/>
              <a:t>Hydrogen only bonds to 1 atom.</a:t>
            </a:r>
            <a:endParaRPr lang="en-US" dirty="0"/>
          </a:p>
          <a:p>
            <a:pPr marL="285750" indent="-285750">
              <a:buFont typeface="Arial" panose="020B0604020202020204" pitchFamily="34" charset="0"/>
              <a:buChar char="•"/>
            </a:pPr>
            <a:r>
              <a:rPr lang="en-US" dirty="0" smtClean="0">
                <a:solidFill>
                  <a:srgbClr val="FF0000"/>
                </a:solidFill>
              </a:rPr>
              <a:t>Red </a:t>
            </a:r>
            <a:r>
              <a:rPr lang="en-US" dirty="0" smtClean="0"/>
              <a:t>atoms are </a:t>
            </a:r>
            <a:r>
              <a:rPr lang="en-US" dirty="0" smtClean="0">
                <a:solidFill>
                  <a:srgbClr val="FF0000"/>
                </a:solidFill>
              </a:rPr>
              <a:t>Oxygen</a:t>
            </a:r>
            <a:r>
              <a:rPr lang="en-US" dirty="0" smtClean="0"/>
              <a:t> (</a:t>
            </a:r>
            <a:r>
              <a:rPr lang="en-US" dirty="0" smtClean="0">
                <a:solidFill>
                  <a:srgbClr val="FF0000"/>
                </a:solidFill>
              </a:rPr>
              <a:t>O</a:t>
            </a:r>
            <a:r>
              <a:rPr lang="en-US" dirty="0" smtClean="0"/>
              <a:t>)</a:t>
            </a:r>
          </a:p>
          <a:p>
            <a:pPr marL="742950" lvl="1" indent="-285750">
              <a:buFont typeface="Arial" panose="020B0604020202020204" pitchFamily="34" charset="0"/>
              <a:buChar char="•"/>
            </a:pPr>
            <a:r>
              <a:rPr lang="en-US" dirty="0" smtClean="0"/>
              <a:t>Oxygen bonds to 2 atoms.</a:t>
            </a:r>
          </a:p>
          <a:p>
            <a:pPr marL="285750" indent="-285750">
              <a:buFont typeface="Arial" panose="020B0604020202020204" pitchFamily="34" charset="0"/>
              <a:buChar char="•"/>
            </a:pPr>
            <a:r>
              <a:rPr lang="en-US" dirty="0" smtClean="0"/>
              <a:t>Every unidentified </a:t>
            </a:r>
            <a:r>
              <a:rPr lang="en-US" b="1" dirty="0" smtClean="0"/>
              <a:t>corner</a:t>
            </a:r>
            <a:r>
              <a:rPr lang="en-US" dirty="0" smtClean="0"/>
              <a:t> is a </a:t>
            </a:r>
            <a:r>
              <a:rPr lang="en-US" b="1" dirty="0" smtClean="0"/>
              <a:t>Carbon</a:t>
            </a:r>
            <a:r>
              <a:rPr lang="en-US" dirty="0" smtClean="0"/>
              <a:t> atom.</a:t>
            </a:r>
          </a:p>
          <a:p>
            <a:pPr marL="742950" lvl="1" indent="-285750">
              <a:buFont typeface="Arial" panose="020B0604020202020204" pitchFamily="34" charset="0"/>
              <a:buChar char="•"/>
            </a:pPr>
            <a:r>
              <a:rPr lang="en-US" dirty="0" smtClean="0"/>
              <a:t>For example, look at the        which identifies the corner on Sucrose. That is a carbon atom.</a:t>
            </a:r>
            <a:endParaRPr lang="en-US" dirty="0"/>
          </a:p>
        </p:txBody>
      </p:sp>
      <p:sp>
        <p:nvSpPr>
          <p:cNvPr id="9" name="5-Point Star 8"/>
          <p:cNvSpPr/>
          <p:nvPr/>
        </p:nvSpPr>
        <p:spPr>
          <a:xfrm>
            <a:off x="4526280" y="4782840"/>
            <a:ext cx="236220" cy="2209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801274" y="4469130"/>
            <a:ext cx="236220" cy="2209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70267" y="1234588"/>
            <a:ext cx="4396740" cy="830997"/>
          </a:xfrm>
          <a:prstGeom prst="rect">
            <a:avLst/>
          </a:prstGeom>
          <a:noFill/>
        </p:spPr>
        <p:txBody>
          <a:bodyPr wrap="square" rtlCol="0">
            <a:spAutoFit/>
          </a:bodyPr>
          <a:lstStyle/>
          <a:p>
            <a:r>
              <a:rPr lang="en-US" sz="2400" b="1" dirty="0" smtClean="0"/>
              <a:t>Show me a correct monosaccharide for extra credit!</a:t>
            </a:r>
            <a:endParaRPr lang="en-US" sz="2400" b="1" dirty="0"/>
          </a:p>
        </p:txBody>
      </p:sp>
    </p:spTree>
    <p:extLst>
      <p:ext uri="{BB962C8B-B14F-4D97-AF65-F5344CB8AC3E}">
        <p14:creationId xmlns:p14="http://schemas.microsoft.com/office/powerpoint/2010/main" val="4197662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10530625" cy="1417638"/>
          </a:xfrm>
        </p:spPr>
        <p:txBody>
          <a:bodyPr>
            <a:noAutofit/>
          </a:bodyPr>
          <a:lstStyle/>
          <a:p>
            <a:r>
              <a:rPr lang="en-US" sz="2800" dirty="0" smtClean="0"/>
              <a:t>02</a:t>
            </a:r>
            <a:r>
              <a:rPr lang="en-US" sz="2800" dirty="0" smtClean="0"/>
              <a:t>/19 Enzymes </a:t>
            </a:r>
            <a:r>
              <a:rPr lang="en-US" sz="2800" dirty="0"/>
              <a:t>CH 6.3</a:t>
            </a:r>
            <a:br>
              <a:rPr lang="en-US" sz="2800" dirty="0"/>
            </a:br>
            <a:r>
              <a:rPr lang="en-US" sz="2800" dirty="0"/>
              <a:t>Obj. TSW learn how enzymes function and the environmental factors that influence them in and activity/ lab. P. </a:t>
            </a:r>
            <a:r>
              <a:rPr lang="en-US" sz="2800" dirty="0" smtClean="0"/>
              <a:t>46NB</a:t>
            </a:r>
            <a:endParaRPr lang="en-US" sz="2800" dirty="0"/>
          </a:p>
        </p:txBody>
      </p:sp>
      <p:sp>
        <p:nvSpPr>
          <p:cNvPr id="3" name="Content Placeholder 2"/>
          <p:cNvSpPr>
            <a:spLocks noGrp="1"/>
          </p:cNvSpPr>
          <p:nvPr>
            <p:ph idx="1"/>
          </p:nvPr>
        </p:nvSpPr>
        <p:spPr>
          <a:xfrm>
            <a:off x="1524000" y="1295401"/>
            <a:ext cx="9144000" cy="5562600"/>
          </a:xfrm>
        </p:spPr>
        <p:txBody>
          <a:bodyPr/>
          <a:lstStyle/>
          <a:p>
            <a:pPr marL="514350" indent="-514350">
              <a:buFont typeface="+mj-lt"/>
              <a:buAutoNum type="arabicPeriod"/>
            </a:pPr>
            <a:r>
              <a:rPr lang="en-US" dirty="0" smtClean="0"/>
              <a:t>What type of macromolecule is an enzyme?</a:t>
            </a:r>
          </a:p>
          <a:p>
            <a:pPr marL="514350" indent="-514350">
              <a:buFont typeface="+mj-lt"/>
              <a:buAutoNum type="arabicPeriod"/>
            </a:pPr>
            <a:r>
              <a:rPr lang="en-US" dirty="0" smtClean="0"/>
              <a:t>What is the purpose of an enzyme?</a:t>
            </a:r>
          </a:p>
          <a:p>
            <a:pPr marL="514350" indent="-514350">
              <a:buFont typeface="+mj-lt"/>
              <a:buAutoNum type="arabicPeriod"/>
            </a:pPr>
            <a:r>
              <a:rPr lang="en-US" dirty="0" smtClean="0"/>
              <a:t>Name 3 environmental factors that influence an enzymes function.</a:t>
            </a:r>
          </a:p>
          <a:p>
            <a:pPr marL="514350" indent="-514350">
              <a:buFont typeface="+mj-lt"/>
              <a:buAutoNum type="arabicPeriod"/>
            </a:pPr>
            <a:endParaRPr lang="en-US" dirty="0"/>
          </a:p>
        </p:txBody>
      </p:sp>
      <p:pic>
        <p:nvPicPr>
          <p:cNvPr id="4" name="Picture 6" descr="http://waynesword.palomar.edu/images/enzyme5.gif"/>
          <p:cNvPicPr>
            <a:picLocks noChangeAspect="1" noChangeArrowheads="1"/>
          </p:cNvPicPr>
          <p:nvPr/>
        </p:nvPicPr>
        <p:blipFill>
          <a:blip r:embed="rId2" cstate="print"/>
          <a:srcRect/>
          <a:stretch>
            <a:fillRect/>
          </a:stretch>
        </p:blipFill>
        <p:spPr bwMode="auto">
          <a:xfrm>
            <a:off x="1525138" y="3505200"/>
            <a:ext cx="5805297" cy="2590800"/>
          </a:xfrm>
          <a:prstGeom prst="rect">
            <a:avLst/>
          </a:prstGeom>
          <a:noFill/>
        </p:spPr>
      </p:pic>
    </p:spTree>
    <p:extLst>
      <p:ext uri="{BB962C8B-B14F-4D97-AF65-F5344CB8AC3E}">
        <p14:creationId xmlns:p14="http://schemas.microsoft.com/office/powerpoint/2010/main" val="2030132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aynesword.palomar.edu/images/enzyme5.gif"/>
          <p:cNvPicPr>
            <a:picLocks noChangeAspect="1" noChangeArrowheads="1"/>
          </p:cNvPicPr>
          <p:nvPr/>
        </p:nvPicPr>
        <p:blipFill>
          <a:blip r:embed="rId2" cstate="print"/>
          <a:srcRect/>
          <a:stretch>
            <a:fillRect/>
          </a:stretch>
        </p:blipFill>
        <p:spPr bwMode="auto">
          <a:xfrm>
            <a:off x="6165292" y="0"/>
            <a:ext cx="5805297" cy="2590800"/>
          </a:xfrm>
          <a:prstGeom prst="rect">
            <a:avLst/>
          </a:prstGeom>
          <a:noFill/>
        </p:spPr>
      </p:pic>
      <p:sp>
        <p:nvSpPr>
          <p:cNvPr id="2" name="Title 1"/>
          <p:cNvSpPr>
            <a:spLocks noGrp="1"/>
          </p:cNvSpPr>
          <p:nvPr>
            <p:ph type="title"/>
          </p:nvPr>
        </p:nvSpPr>
        <p:spPr>
          <a:xfrm>
            <a:off x="1524000" y="0"/>
            <a:ext cx="2667000" cy="1417638"/>
          </a:xfrm>
        </p:spPr>
        <p:txBody>
          <a:bodyPr>
            <a:normAutofit fontScale="90000"/>
          </a:bodyPr>
          <a:lstStyle/>
          <a:p>
            <a:r>
              <a:rPr lang="en-US" dirty="0" smtClean="0"/>
              <a:t/>
            </a:r>
            <a:br>
              <a:rPr lang="en-US" dirty="0" smtClean="0"/>
            </a:br>
            <a:r>
              <a:rPr lang="en-US" sz="3100" b="1" dirty="0"/>
              <a:t>Macromolecules &amp; Subunits Notes p. </a:t>
            </a:r>
            <a:r>
              <a:rPr lang="en-US" sz="3100" b="1" dirty="0" smtClean="0"/>
              <a:t>45NB</a:t>
            </a:r>
            <a:r>
              <a:rPr lang="en-US" dirty="0" smtClean="0"/>
              <a:t/>
            </a:r>
            <a:br>
              <a:rPr lang="en-US" dirty="0" smtClean="0"/>
            </a:br>
            <a:endParaRPr lang="en-US" dirty="0"/>
          </a:p>
        </p:txBody>
      </p:sp>
      <p:sp>
        <p:nvSpPr>
          <p:cNvPr id="3" name="Content Placeholder 2"/>
          <p:cNvSpPr>
            <a:spLocks noGrp="1"/>
          </p:cNvSpPr>
          <p:nvPr>
            <p:ph idx="1"/>
          </p:nvPr>
        </p:nvSpPr>
        <p:spPr>
          <a:xfrm>
            <a:off x="1524000" y="2209801"/>
            <a:ext cx="8229600" cy="3916363"/>
          </a:xfrm>
        </p:spPr>
        <p:txBody>
          <a:bodyPr>
            <a:normAutofit lnSpcReduction="10000"/>
          </a:bodyPr>
          <a:lstStyle/>
          <a:p>
            <a:r>
              <a:rPr lang="en-US" b="1" dirty="0" smtClean="0"/>
              <a:t>Lipid</a:t>
            </a:r>
            <a:r>
              <a:rPr lang="en-US" baseline="-25000" dirty="0" smtClean="0"/>
              <a:t> </a:t>
            </a:r>
            <a:r>
              <a:rPr lang="en-US" dirty="0" smtClean="0"/>
              <a:t>– Fatty Acids</a:t>
            </a:r>
          </a:p>
          <a:p>
            <a:r>
              <a:rPr lang="en-US" b="1" dirty="0" smtClean="0"/>
              <a:t>Carbohydrate</a:t>
            </a:r>
            <a:r>
              <a:rPr lang="en-US" dirty="0" smtClean="0"/>
              <a:t>- Saccharides</a:t>
            </a:r>
          </a:p>
          <a:p>
            <a:r>
              <a:rPr lang="en-US" b="1" dirty="0" smtClean="0"/>
              <a:t>Protein</a:t>
            </a:r>
            <a:r>
              <a:rPr lang="en-US" dirty="0" smtClean="0"/>
              <a:t>( Enzymes)– Amino Acids</a:t>
            </a:r>
          </a:p>
          <a:p>
            <a:pPr lvl="1"/>
            <a:r>
              <a:rPr lang="en-US" dirty="0" smtClean="0"/>
              <a:t>Temperature</a:t>
            </a:r>
          </a:p>
          <a:p>
            <a:pPr lvl="1"/>
            <a:r>
              <a:rPr lang="en-US" dirty="0" smtClean="0"/>
              <a:t>pH</a:t>
            </a:r>
          </a:p>
          <a:p>
            <a:pPr lvl="1"/>
            <a:r>
              <a:rPr lang="en-US" dirty="0" smtClean="0"/>
              <a:t>[Substrate ]  &amp; [Enzymes]</a:t>
            </a:r>
          </a:p>
          <a:p>
            <a:pPr lvl="1"/>
            <a:r>
              <a:rPr lang="en-US" dirty="0" smtClean="0"/>
              <a:t>[Salt]</a:t>
            </a:r>
          </a:p>
          <a:p>
            <a:pPr marL="457200" lvl="1" indent="0">
              <a:buNone/>
            </a:pPr>
            <a:endParaRPr lang="en-US" dirty="0" smtClean="0"/>
          </a:p>
          <a:p>
            <a:r>
              <a:rPr lang="en-US" b="1" dirty="0" smtClean="0"/>
              <a:t>Nucleic Acid  </a:t>
            </a:r>
            <a:r>
              <a:rPr lang="en-US" dirty="0" smtClean="0"/>
              <a:t>- Nucleotides</a:t>
            </a:r>
            <a:endParaRPr lang="en-US" dirty="0"/>
          </a:p>
        </p:txBody>
      </p:sp>
      <p:pic>
        <p:nvPicPr>
          <p:cNvPr id="5" name="Picture 2" descr="http://www.elmhurst.edu/~chm/vchembook/images/571lockkey.gif">
            <a:hlinkClick r:id="rId3"/>
          </p:cNvPr>
          <p:cNvPicPr>
            <a:picLocks noChangeAspect="1" noChangeArrowheads="1"/>
          </p:cNvPicPr>
          <p:nvPr/>
        </p:nvPicPr>
        <p:blipFill>
          <a:blip r:embed="rId4" cstate="print"/>
          <a:srcRect/>
          <a:stretch>
            <a:fillRect/>
          </a:stretch>
        </p:blipFill>
        <p:spPr bwMode="auto">
          <a:xfrm>
            <a:off x="7647214" y="3276600"/>
            <a:ext cx="3020786" cy="3171826"/>
          </a:xfrm>
          <a:prstGeom prst="rect">
            <a:avLst/>
          </a:prstGeom>
          <a:noFill/>
        </p:spPr>
      </p:pic>
      <p:sp>
        <p:nvSpPr>
          <p:cNvPr id="6" name="TextBox 5"/>
          <p:cNvSpPr txBox="1"/>
          <p:nvPr/>
        </p:nvSpPr>
        <p:spPr>
          <a:xfrm>
            <a:off x="293298" y="4400848"/>
            <a:ext cx="1708030" cy="923330"/>
          </a:xfrm>
          <a:prstGeom prst="rect">
            <a:avLst/>
          </a:prstGeom>
          <a:noFill/>
        </p:spPr>
        <p:txBody>
          <a:bodyPr wrap="square" rtlCol="0">
            <a:spAutoFit/>
          </a:bodyPr>
          <a:lstStyle/>
          <a:p>
            <a:r>
              <a:rPr lang="en-US" dirty="0" smtClean="0">
                <a:solidFill>
                  <a:srgbClr val="FF0000"/>
                </a:solidFill>
              </a:rPr>
              <a:t>***[    ] means concentration, or amount. </a:t>
            </a:r>
            <a:endParaRPr lang="en-US" dirty="0">
              <a:solidFill>
                <a:srgbClr val="FF0000"/>
              </a:solidFill>
            </a:endParaRPr>
          </a:p>
        </p:txBody>
      </p:sp>
      <p:sp>
        <p:nvSpPr>
          <p:cNvPr id="7" name="TextBox 6"/>
          <p:cNvSpPr txBox="1"/>
          <p:nvPr/>
        </p:nvSpPr>
        <p:spPr>
          <a:xfrm>
            <a:off x="4632385" y="396815"/>
            <a:ext cx="1449238" cy="369332"/>
          </a:xfrm>
          <a:prstGeom prst="rect">
            <a:avLst/>
          </a:prstGeom>
          <a:noFill/>
        </p:spPr>
        <p:txBody>
          <a:bodyPr wrap="square" rtlCol="0">
            <a:spAutoFit/>
          </a:bodyPr>
          <a:lstStyle/>
          <a:p>
            <a:r>
              <a:rPr lang="en-US" b="1" dirty="0" smtClean="0">
                <a:solidFill>
                  <a:srgbClr val="FF0000"/>
                </a:solidFill>
              </a:rPr>
              <a:t>Draw this </a:t>
            </a:r>
            <a:endParaRPr lang="en-US" b="1" dirty="0">
              <a:solidFill>
                <a:srgbClr val="FF0000"/>
              </a:solidFill>
            </a:endParaRPr>
          </a:p>
        </p:txBody>
      </p:sp>
      <p:sp>
        <p:nvSpPr>
          <p:cNvPr id="8" name="Right Arrow 7"/>
          <p:cNvSpPr/>
          <p:nvPr/>
        </p:nvSpPr>
        <p:spPr>
          <a:xfrm>
            <a:off x="5726642" y="452084"/>
            <a:ext cx="396815" cy="2587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02999" y="1417638"/>
            <a:ext cx="2708694" cy="646331"/>
          </a:xfrm>
          <a:prstGeom prst="rect">
            <a:avLst/>
          </a:prstGeom>
          <a:noFill/>
        </p:spPr>
        <p:txBody>
          <a:bodyPr wrap="square" rtlCol="0">
            <a:spAutoFit/>
          </a:bodyPr>
          <a:lstStyle/>
          <a:p>
            <a:r>
              <a:rPr lang="en-US" b="1" dirty="0" smtClean="0">
                <a:solidFill>
                  <a:srgbClr val="FF0000"/>
                </a:solidFill>
              </a:rPr>
              <a:t>Write down these notes below.</a:t>
            </a:r>
            <a:endParaRPr lang="en-US" b="1" dirty="0">
              <a:solidFill>
                <a:srgbClr val="FF0000"/>
              </a:solidFill>
            </a:endParaRPr>
          </a:p>
        </p:txBody>
      </p:sp>
      <p:sp>
        <p:nvSpPr>
          <p:cNvPr id="10" name="Down Arrow 9"/>
          <p:cNvSpPr/>
          <p:nvPr/>
        </p:nvSpPr>
        <p:spPr>
          <a:xfrm>
            <a:off x="2691442" y="1802921"/>
            <a:ext cx="365904" cy="4068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58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913" y="0"/>
            <a:ext cx="11178862" cy="1417638"/>
          </a:xfrm>
        </p:spPr>
        <p:txBody>
          <a:bodyPr>
            <a:noAutofit/>
          </a:bodyPr>
          <a:lstStyle/>
          <a:p>
            <a:r>
              <a:rPr lang="en-US" sz="2400" dirty="0"/>
              <a:t/>
            </a:r>
            <a:br>
              <a:rPr lang="en-US" sz="2400" dirty="0"/>
            </a:br>
            <a:r>
              <a:rPr lang="en-US" sz="2400" dirty="0" smtClean="0"/>
              <a:t>02</a:t>
            </a:r>
            <a:r>
              <a:rPr lang="en-US" sz="2400" dirty="0" smtClean="0"/>
              <a:t>/16 </a:t>
            </a:r>
            <a:r>
              <a:rPr lang="en-US" sz="2400" dirty="0"/>
              <a:t>Life Substances (Macromolecules) 6.3</a:t>
            </a:r>
            <a:br>
              <a:rPr lang="en-US" sz="2400" dirty="0"/>
            </a:br>
            <a:r>
              <a:rPr lang="en-US" sz="2400" dirty="0"/>
              <a:t>Obj. TSW explain the four </a:t>
            </a:r>
            <a:r>
              <a:rPr lang="en-US" sz="2400" dirty="0" err="1"/>
              <a:t>Biomolecules</a:t>
            </a:r>
            <a:r>
              <a:rPr lang="en-US" sz="2400" dirty="0"/>
              <a:t> (Macromolecules, Polymers) &amp; how they are made from smaller molecules (monomers) by making a foldable &amp; doing the Monsters in the pond water lab.  P. </a:t>
            </a:r>
            <a:r>
              <a:rPr lang="en-US" sz="2400" dirty="0" smtClean="0"/>
              <a:t>40NB</a:t>
            </a:r>
            <a:endParaRPr lang="en-US" sz="2400" dirty="0"/>
          </a:p>
        </p:txBody>
      </p:sp>
      <p:sp>
        <p:nvSpPr>
          <p:cNvPr id="5" name="Text Placeholder 4"/>
          <p:cNvSpPr>
            <a:spLocks noGrp="1"/>
          </p:cNvSpPr>
          <p:nvPr>
            <p:ph type="body" sz="quarter" idx="3"/>
          </p:nvPr>
        </p:nvSpPr>
        <p:spPr>
          <a:xfrm>
            <a:off x="6172201" y="1371600"/>
            <a:ext cx="4041775" cy="639762"/>
          </a:xfrm>
        </p:spPr>
        <p:txBody>
          <a:bodyPr>
            <a:normAutofit fontScale="77500" lnSpcReduction="20000"/>
          </a:bodyPr>
          <a:lstStyle/>
          <a:p>
            <a:endParaRPr lang="en-US" dirty="0" smtClean="0">
              <a:hlinkClick r:id="rId2" action="ppaction://hlinkfile"/>
            </a:endParaRPr>
          </a:p>
          <a:p>
            <a:r>
              <a:rPr lang="en-US" dirty="0" smtClean="0">
                <a:hlinkClick r:id="rId3" action="ppaction://hlinkfile"/>
              </a:rPr>
              <a:t>cellsalive.com</a:t>
            </a:r>
            <a:endParaRPr lang="en-US" dirty="0" smtClean="0"/>
          </a:p>
          <a:p>
            <a:endParaRPr lang="en-US" dirty="0"/>
          </a:p>
        </p:txBody>
      </p:sp>
      <p:sp>
        <p:nvSpPr>
          <p:cNvPr id="6" name="Content Placeholder 5"/>
          <p:cNvSpPr>
            <a:spLocks noGrp="1"/>
          </p:cNvSpPr>
          <p:nvPr>
            <p:ph sz="quarter" idx="4"/>
          </p:nvPr>
        </p:nvSpPr>
        <p:spPr>
          <a:xfrm>
            <a:off x="6248400" y="1676400"/>
            <a:ext cx="4419600" cy="3951288"/>
          </a:xfrm>
        </p:spPr>
        <p:txBody>
          <a:bodyPr>
            <a:normAutofit lnSpcReduction="10000"/>
          </a:bodyPr>
          <a:lstStyle/>
          <a:p>
            <a:pPr marL="457200" indent="-457200">
              <a:buFont typeface="+mj-lt"/>
              <a:buAutoNum type="arabicPeriod"/>
            </a:pPr>
            <a:r>
              <a:rPr lang="en-US" dirty="0" smtClean="0"/>
              <a:t>Carbon is the basic atom that forms molecular chains. Describe what a </a:t>
            </a:r>
            <a:r>
              <a:rPr lang="en-US" dirty="0" err="1" smtClean="0"/>
              <a:t>Biomolecule</a:t>
            </a:r>
            <a:r>
              <a:rPr lang="en-US" dirty="0" smtClean="0"/>
              <a:t> is, and </a:t>
            </a:r>
            <a:r>
              <a:rPr lang="en-US" b="1" dirty="0" smtClean="0"/>
              <a:t>name the four </a:t>
            </a:r>
            <a:r>
              <a:rPr lang="en-US" b="1" dirty="0" err="1" smtClean="0"/>
              <a:t>Biomolecules</a:t>
            </a:r>
            <a:r>
              <a:rPr lang="en-US" b="1" dirty="0" smtClean="0"/>
              <a:t>.</a:t>
            </a:r>
          </a:p>
          <a:p>
            <a:pPr marL="457200" indent="-457200">
              <a:buFont typeface="+mj-lt"/>
              <a:buAutoNum type="arabicPeriod"/>
            </a:pPr>
            <a:r>
              <a:rPr lang="en-US" b="1" dirty="0" smtClean="0"/>
              <a:t>Compare &amp; Contrast the 4 </a:t>
            </a:r>
            <a:r>
              <a:rPr lang="en-US" b="1" dirty="0" err="1" smtClean="0"/>
              <a:t>Biomolecules</a:t>
            </a:r>
            <a:r>
              <a:rPr lang="en-US" dirty="0" smtClean="0"/>
              <a:t>, (Macromolecules).</a:t>
            </a:r>
          </a:p>
          <a:p>
            <a:pPr marL="457200" indent="-457200">
              <a:buFont typeface="+mj-lt"/>
              <a:buAutoNum type="arabicPeriod"/>
            </a:pPr>
            <a:r>
              <a:rPr lang="en-US" b="1" dirty="0" smtClean="0"/>
              <a:t>Why are these </a:t>
            </a:r>
            <a:r>
              <a:rPr lang="en-US" b="1" dirty="0" err="1" smtClean="0"/>
              <a:t>Biomolecules</a:t>
            </a:r>
            <a:r>
              <a:rPr lang="en-US" b="1" dirty="0" smtClean="0"/>
              <a:t> important</a:t>
            </a:r>
            <a:r>
              <a:rPr lang="en-US" dirty="0" smtClean="0"/>
              <a:t>?</a:t>
            </a:r>
            <a:endParaRPr lang="en-US" dirty="0"/>
          </a:p>
        </p:txBody>
      </p:sp>
      <p:pic>
        <p:nvPicPr>
          <p:cNvPr id="7" name="Picture 12" descr="Action of Enzymes"/>
          <p:cNvPicPr>
            <a:picLocks noGrp="1" noChangeAspect="1" noChangeArrowheads="1"/>
          </p:cNvPicPr>
          <p:nvPr>
            <p:ph sz="half" idx="2"/>
          </p:nvPr>
        </p:nvPicPr>
        <p:blipFill>
          <a:blip r:embed="rId4" cstate="print"/>
          <a:srcRect/>
          <a:stretch>
            <a:fillRect/>
          </a:stretch>
        </p:blipFill>
        <p:spPr bwMode="auto">
          <a:xfrm>
            <a:off x="3962400" y="3429000"/>
            <a:ext cx="2358736" cy="2286000"/>
          </a:xfrm>
          <a:prstGeom prst="rect">
            <a:avLst/>
          </a:prstGeom>
          <a:noFill/>
        </p:spPr>
      </p:pic>
      <p:pic>
        <p:nvPicPr>
          <p:cNvPr id="8" name="Picture 12" descr="Glucose-Fructose-Sucrose"/>
          <p:cNvPicPr>
            <a:picLocks noChangeAspect="1" noChangeArrowheads="1"/>
          </p:cNvPicPr>
          <p:nvPr/>
        </p:nvPicPr>
        <p:blipFill>
          <a:blip r:embed="rId5" cstate="print"/>
          <a:srcRect/>
          <a:stretch>
            <a:fillRect/>
          </a:stretch>
        </p:blipFill>
        <p:spPr bwMode="auto">
          <a:xfrm>
            <a:off x="1524000" y="1905001"/>
            <a:ext cx="2590800" cy="1724213"/>
          </a:xfrm>
          <a:prstGeom prst="rect">
            <a:avLst/>
          </a:prstGeom>
          <a:noFill/>
        </p:spPr>
      </p:pic>
      <p:pic>
        <p:nvPicPr>
          <p:cNvPr id="9" name="Picture 12" descr="Glycerol Chemistry"/>
          <p:cNvPicPr>
            <a:picLocks noChangeAspect="1" noChangeArrowheads="1"/>
          </p:cNvPicPr>
          <p:nvPr/>
        </p:nvPicPr>
        <p:blipFill>
          <a:blip r:embed="rId6" cstate="print"/>
          <a:srcRect/>
          <a:stretch>
            <a:fillRect/>
          </a:stretch>
        </p:blipFill>
        <p:spPr bwMode="auto">
          <a:xfrm>
            <a:off x="1524000" y="3581400"/>
            <a:ext cx="2590800" cy="1460596"/>
          </a:xfrm>
          <a:prstGeom prst="rect">
            <a:avLst/>
          </a:prstGeom>
          <a:noFill/>
        </p:spPr>
      </p:pic>
      <p:pic>
        <p:nvPicPr>
          <p:cNvPr id="10" name="Picture 18" descr="Fig"/>
          <p:cNvPicPr>
            <a:picLocks noChangeAspect="1" noChangeArrowheads="1"/>
          </p:cNvPicPr>
          <p:nvPr/>
        </p:nvPicPr>
        <p:blipFill>
          <a:blip r:embed="rId7" cstate="print"/>
          <a:srcRect/>
          <a:stretch>
            <a:fillRect/>
          </a:stretch>
        </p:blipFill>
        <p:spPr bwMode="auto">
          <a:xfrm>
            <a:off x="1524000" y="5029200"/>
            <a:ext cx="2590800" cy="1283382"/>
          </a:xfrm>
          <a:prstGeom prst="rect">
            <a:avLst/>
          </a:prstGeom>
          <a:noFill/>
        </p:spPr>
      </p:pic>
      <p:pic>
        <p:nvPicPr>
          <p:cNvPr id="11" name="Picture 12" descr="Nucleotides"/>
          <p:cNvPicPr>
            <a:picLocks noChangeAspect="1" noChangeArrowheads="1"/>
          </p:cNvPicPr>
          <p:nvPr/>
        </p:nvPicPr>
        <p:blipFill>
          <a:blip r:embed="rId8" cstate="print"/>
          <a:srcRect/>
          <a:stretch>
            <a:fillRect/>
          </a:stretch>
        </p:blipFill>
        <p:spPr bwMode="auto">
          <a:xfrm>
            <a:off x="4114801" y="2057400"/>
            <a:ext cx="2478267" cy="1371600"/>
          </a:xfrm>
          <a:prstGeom prst="rect">
            <a:avLst/>
          </a:prstGeom>
          <a:noFill/>
        </p:spPr>
      </p:pic>
      <p:sp>
        <p:nvSpPr>
          <p:cNvPr id="12" name="TextBox 11"/>
          <p:cNvSpPr txBox="1"/>
          <p:nvPr/>
        </p:nvSpPr>
        <p:spPr>
          <a:xfrm>
            <a:off x="1676400" y="3352800"/>
            <a:ext cx="1905000" cy="369332"/>
          </a:xfrm>
          <a:prstGeom prst="rect">
            <a:avLst/>
          </a:prstGeom>
          <a:noFill/>
        </p:spPr>
        <p:txBody>
          <a:bodyPr wrap="square" rtlCol="0">
            <a:spAutoFit/>
          </a:bodyPr>
          <a:lstStyle/>
          <a:p>
            <a:r>
              <a:rPr lang="en-US" dirty="0"/>
              <a:t>Carbohydrates</a:t>
            </a:r>
          </a:p>
        </p:txBody>
      </p:sp>
      <p:sp>
        <p:nvSpPr>
          <p:cNvPr id="13" name="TextBox 12"/>
          <p:cNvSpPr txBox="1"/>
          <p:nvPr/>
        </p:nvSpPr>
        <p:spPr>
          <a:xfrm>
            <a:off x="4267200" y="2057400"/>
            <a:ext cx="1524000" cy="381000"/>
          </a:xfrm>
          <a:prstGeom prst="rect">
            <a:avLst/>
          </a:prstGeom>
          <a:noFill/>
        </p:spPr>
        <p:txBody>
          <a:bodyPr wrap="square" rtlCol="0">
            <a:spAutoFit/>
          </a:bodyPr>
          <a:lstStyle/>
          <a:p>
            <a:r>
              <a:rPr lang="en-US" dirty="0"/>
              <a:t>Nucleic Acids</a:t>
            </a:r>
          </a:p>
        </p:txBody>
      </p:sp>
      <p:sp>
        <p:nvSpPr>
          <p:cNvPr id="14" name="TextBox 13"/>
          <p:cNvSpPr txBox="1"/>
          <p:nvPr/>
        </p:nvSpPr>
        <p:spPr>
          <a:xfrm>
            <a:off x="3124200" y="3581400"/>
            <a:ext cx="990600" cy="369332"/>
          </a:xfrm>
          <a:prstGeom prst="rect">
            <a:avLst/>
          </a:prstGeom>
          <a:noFill/>
        </p:spPr>
        <p:txBody>
          <a:bodyPr wrap="square" rtlCol="0">
            <a:spAutoFit/>
          </a:bodyPr>
          <a:lstStyle/>
          <a:p>
            <a:r>
              <a:rPr lang="en-US" dirty="0"/>
              <a:t>Lipids</a:t>
            </a:r>
          </a:p>
        </p:txBody>
      </p:sp>
      <p:sp>
        <p:nvSpPr>
          <p:cNvPr id="15" name="TextBox 14"/>
          <p:cNvSpPr txBox="1"/>
          <p:nvPr/>
        </p:nvSpPr>
        <p:spPr>
          <a:xfrm>
            <a:off x="3048000" y="5029200"/>
            <a:ext cx="990600" cy="369332"/>
          </a:xfrm>
          <a:prstGeom prst="rect">
            <a:avLst/>
          </a:prstGeom>
          <a:noFill/>
        </p:spPr>
        <p:txBody>
          <a:bodyPr wrap="square" rtlCol="0">
            <a:spAutoFit/>
          </a:bodyPr>
          <a:lstStyle/>
          <a:p>
            <a:r>
              <a:rPr lang="en-US" dirty="0">
                <a:solidFill>
                  <a:schemeClr val="bg1"/>
                </a:solidFill>
              </a:rPr>
              <a:t>Proteins</a:t>
            </a:r>
          </a:p>
        </p:txBody>
      </p:sp>
    </p:spTree>
    <p:extLst>
      <p:ext uri="{BB962C8B-B14F-4D97-AF65-F5344CB8AC3E}">
        <p14:creationId xmlns:p14="http://schemas.microsoft.com/office/powerpoint/2010/main" val="418491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188"/>
          </a:xfrm>
        </p:spPr>
        <p:txBody>
          <a:bodyPr/>
          <a:lstStyle/>
          <a:p>
            <a:pPr algn="ctr"/>
            <a:r>
              <a:rPr lang="en-US" dirty="0" smtClean="0"/>
              <a:t>Enzymatic Reaction of </a:t>
            </a:r>
            <a:r>
              <a:rPr lang="en-US" dirty="0" err="1" smtClean="0"/>
              <a:t>Sucrase</a:t>
            </a:r>
            <a:r>
              <a:rPr lang="en-US" dirty="0" smtClean="0"/>
              <a:t> on Sucrose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1776" y="1267759"/>
            <a:ext cx="5108448" cy="4611793"/>
          </a:xfrm>
        </p:spPr>
      </p:pic>
    </p:spTree>
    <p:extLst>
      <p:ext uri="{BB962C8B-B14F-4D97-AF65-F5344CB8AC3E}">
        <p14:creationId xmlns:p14="http://schemas.microsoft.com/office/powerpoint/2010/main" val="3901053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4603" y="756220"/>
            <a:ext cx="8082794" cy="5388529"/>
          </a:xfrm>
        </p:spPr>
      </p:pic>
      <p:sp>
        <p:nvSpPr>
          <p:cNvPr id="2" name="Title 1"/>
          <p:cNvSpPr>
            <a:spLocks noGrp="1"/>
          </p:cNvSpPr>
          <p:nvPr>
            <p:ph type="title"/>
          </p:nvPr>
        </p:nvSpPr>
        <p:spPr>
          <a:xfrm>
            <a:off x="838200" y="365126"/>
            <a:ext cx="10515600" cy="782188"/>
          </a:xfrm>
        </p:spPr>
        <p:txBody>
          <a:bodyPr/>
          <a:lstStyle/>
          <a:p>
            <a:pPr algn="ctr"/>
            <a:r>
              <a:rPr lang="en-US" dirty="0" smtClean="0"/>
              <a:t>Enzymatic Reaction of </a:t>
            </a:r>
            <a:r>
              <a:rPr lang="en-US" dirty="0" err="1" smtClean="0"/>
              <a:t>Sucrase</a:t>
            </a:r>
            <a:r>
              <a:rPr lang="en-US" dirty="0" smtClean="0"/>
              <a:t> on Sucrose</a:t>
            </a:r>
            <a:endParaRPr lang="en-US" dirty="0"/>
          </a:p>
        </p:txBody>
      </p:sp>
    </p:spTree>
    <p:extLst>
      <p:ext uri="{BB962C8B-B14F-4D97-AF65-F5344CB8AC3E}">
        <p14:creationId xmlns:p14="http://schemas.microsoft.com/office/powerpoint/2010/main" val="333915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4191000" cy="1143000"/>
          </a:xfrm>
        </p:spPr>
        <p:txBody>
          <a:bodyPr/>
          <a:lstStyle/>
          <a:p>
            <a:r>
              <a:rPr lang="en-US" dirty="0" smtClean="0"/>
              <a:t>Enzyme Activity</a:t>
            </a:r>
            <a:endParaRPr lang="en-US" dirty="0"/>
          </a:p>
        </p:txBody>
      </p:sp>
      <p:sp>
        <p:nvSpPr>
          <p:cNvPr id="3" name="Content Placeholder 2"/>
          <p:cNvSpPr>
            <a:spLocks noGrp="1"/>
          </p:cNvSpPr>
          <p:nvPr>
            <p:ph idx="1"/>
          </p:nvPr>
        </p:nvSpPr>
        <p:spPr>
          <a:xfrm>
            <a:off x="1524000" y="1828801"/>
            <a:ext cx="9144000" cy="4525963"/>
          </a:xfrm>
        </p:spPr>
        <p:txBody>
          <a:bodyPr>
            <a:normAutofit/>
          </a:bodyPr>
          <a:lstStyle/>
          <a:p>
            <a:r>
              <a:rPr lang="en-US" dirty="0" smtClean="0"/>
              <a:t>You will be given a substrate or a part of an enzyme.  </a:t>
            </a:r>
          </a:p>
          <a:p>
            <a:r>
              <a:rPr lang="en-US" dirty="0" smtClean="0"/>
              <a:t>Find the matching part, that fits your active site.</a:t>
            </a:r>
          </a:p>
          <a:p>
            <a:r>
              <a:rPr lang="en-US" dirty="0" smtClean="0"/>
              <a:t>Bring your matching Enzyme/ Substrate combinations (Lock &amp; Key) to McAllister</a:t>
            </a:r>
          </a:p>
          <a:p>
            <a:r>
              <a:rPr lang="en-US" dirty="0" smtClean="0"/>
              <a:t>I will quiz you on your knowledge of monomers and polymers in </a:t>
            </a:r>
            <a:r>
              <a:rPr lang="en-US" dirty="0" err="1" smtClean="0"/>
              <a:t>endergonic</a:t>
            </a:r>
            <a:r>
              <a:rPr lang="en-US" dirty="0" smtClean="0"/>
              <a:t> &amp; </a:t>
            </a:r>
            <a:r>
              <a:rPr lang="en-US" dirty="0" err="1" smtClean="0"/>
              <a:t>exergonic</a:t>
            </a:r>
            <a:r>
              <a:rPr lang="en-US" dirty="0" smtClean="0"/>
              <a:t> reactions.</a:t>
            </a:r>
            <a:endParaRPr lang="en-US" dirty="0"/>
          </a:p>
        </p:txBody>
      </p:sp>
      <p:pic>
        <p:nvPicPr>
          <p:cNvPr id="64516" name="Picture 4" descr="http://www.freethought-forum.com/images/anatomy3/lockandkey.jpg">
            <a:hlinkClick r:id="rId2"/>
          </p:cNvPr>
          <p:cNvPicPr>
            <a:picLocks noChangeAspect="1" noChangeArrowheads="1"/>
          </p:cNvPicPr>
          <p:nvPr/>
        </p:nvPicPr>
        <p:blipFill>
          <a:blip r:embed="rId3" cstate="print"/>
          <a:srcRect/>
          <a:stretch>
            <a:fillRect/>
          </a:stretch>
        </p:blipFill>
        <p:spPr bwMode="auto">
          <a:xfrm>
            <a:off x="5562601" y="1"/>
            <a:ext cx="5105400" cy="1838325"/>
          </a:xfrm>
          <a:prstGeom prst="rect">
            <a:avLst/>
          </a:prstGeom>
          <a:noFill/>
        </p:spPr>
      </p:pic>
    </p:spTree>
    <p:extLst>
      <p:ext uri="{BB962C8B-B14F-4D97-AF65-F5344CB8AC3E}">
        <p14:creationId xmlns:p14="http://schemas.microsoft.com/office/powerpoint/2010/main" val="3211429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Catalase Lab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8093397"/>
              </p:ext>
            </p:extLst>
          </p:nvPr>
        </p:nvGraphicFramePr>
        <p:xfrm>
          <a:off x="1981200" y="1600200"/>
          <a:ext cx="8229600" cy="3291840"/>
        </p:xfrm>
        <a:graphic>
          <a:graphicData uri="http://schemas.openxmlformats.org/drawingml/2006/table">
            <a:tbl>
              <a:tblPr firstRow="1" bandRow="1">
                <a:tableStyleId>{5C22544A-7EE6-4342-B048-85BDC9FD1C3A}</a:tableStyleId>
              </a:tblPr>
              <a:tblGrid>
                <a:gridCol w="1161245"/>
                <a:gridCol w="1581955"/>
                <a:gridCol w="1371600"/>
                <a:gridCol w="1371600"/>
                <a:gridCol w="1371600"/>
                <a:gridCol w="1371600"/>
              </a:tblGrid>
              <a:tr h="370840">
                <a:tc>
                  <a:txBody>
                    <a:bodyPr/>
                    <a:lstStyle/>
                    <a:p>
                      <a:r>
                        <a:rPr lang="en-US" sz="3200" dirty="0" smtClean="0"/>
                        <a:t>ml H2O2</a:t>
                      </a:r>
                      <a:endParaRPr lang="en-US" sz="3200" dirty="0"/>
                    </a:p>
                  </a:txBody>
                  <a:tcPr/>
                </a:tc>
                <a:tc>
                  <a:txBody>
                    <a:bodyPr/>
                    <a:lstStyle/>
                    <a:p>
                      <a:r>
                        <a:rPr lang="en-US" dirty="0" smtClean="0"/>
                        <a:t>Person</a:t>
                      </a:r>
                      <a:r>
                        <a:rPr lang="en-US" baseline="0" dirty="0" smtClean="0"/>
                        <a:t> 1</a:t>
                      </a:r>
                      <a:endParaRPr lang="en-US" dirty="0"/>
                    </a:p>
                  </a:txBody>
                  <a:tcPr/>
                </a:tc>
                <a:tc>
                  <a:txBody>
                    <a:bodyPr/>
                    <a:lstStyle/>
                    <a:p>
                      <a:r>
                        <a:rPr lang="en-US" dirty="0" smtClean="0"/>
                        <a:t>Person 2</a:t>
                      </a:r>
                      <a:endParaRPr lang="en-US" dirty="0"/>
                    </a:p>
                  </a:txBody>
                  <a:tcPr/>
                </a:tc>
                <a:tc>
                  <a:txBody>
                    <a:bodyPr/>
                    <a:lstStyle/>
                    <a:p>
                      <a:r>
                        <a:rPr lang="en-US" dirty="0" smtClean="0"/>
                        <a:t>Person</a:t>
                      </a:r>
                      <a:r>
                        <a:rPr lang="en-US" baseline="0" dirty="0" smtClean="0"/>
                        <a:t> 3</a:t>
                      </a:r>
                      <a:endParaRPr lang="en-US" dirty="0"/>
                    </a:p>
                  </a:txBody>
                  <a:tcPr/>
                </a:tc>
                <a:tc>
                  <a:txBody>
                    <a:bodyPr/>
                    <a:lstStyle/>
                    <a:p>
                      <a:r>
                        <a:rPr lang="en-US" dirty="0" smtClean="0"/>
                        <a:t>Person</a:t>
                      </a:r>
                      <a:r>
                        <a:rPr lang="en-US" baseline="0" dirty="0" smtClean="0"/>
                        <a:t> 4</a:t>
                      </a:r>
                      <a:endParaRPr lang="en-US" dirty="0"/>
                    </a:p>
                  </a:txBody>
                  <a:tcPr/>
                </a:tc>
                <a:tc>
                  <a:txBody>
                    <a:bodyPr/>
                    <a:lstStyle/>
                    <a:p>
                      <a:r>
                        <a:rPr lang="en-US" dirty="0" smtClean="0"/>
                        <a:t>Person 5</a:t>
                      </a:r>
                      <a:endParaRPr lang="en-US" dirty="0"/>
                    </a:p>
                  </a:txBody>
                  <a:tcPr/>
                </a:tc>
              </a:tr>
              <a:tr h="370840">
                <a:tc>
                  <a:txBody>
                    <a:bodyPr/>
                    <a:lstStyle/>
                    <a:p>
                      <a:r>
                        <a:rPr lang="en-US" dirty="0" smtClean="0"/>
                        <a:t>5</a:t>
                      </a:r>
                      <a:endParaRPr lang="en-US" dirty="0"/>
                    </a:p>
                  </a:txBody>
                  <a:tcPr/>
                </a:tc>
                <a:tc>
                  <a:txBody>
                    <a:bodyPr/>
                    <a:lstStyle/>
                    <a:p>
                      <a:r>
                        <a:rPr lang="en-US" dirty="0" smtClean="0"/>
                        <a:t>100</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6</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7</a:t>
                      </a:r>
                      <a:endParaRPr lang="en-US" dirty="0"/>
                    </a:p>
                  </a:txBody>
                  <a:tcPr/>
                </a:tc>
                <a:tc>
                  <a:txBody>
                    <a:bodyPr/>
                    <a:lstStyle/>
                    <a:p>
                      <a:endParaRPr lang="en-US" dirty="0"/>
                    </a:p>
                  </a:txBody>
                  <a:tcPr/>
                </a:tc>
                <a:tc>
                  <a:txBody>
                    <a:bodyPr/>
                    <a:lstStyle/>
                    <a:p>
                      <a:r>
                        <a:rPr lang="en-US" dirty="0" smtClean="0"/>
                        <a:t>120</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8</a:t>
                      </a:r>
                      <a:endParaRPr lang="en-US" dirty="0"/>
                    </a:p>
                  </a:txBody>
                  <a:tcPr/>
                </a:tc>
                <a:tc>
                  <a:txBody>
                    <a:bodyPr/>
                    <a:lstStyle/>
                    <a:p>
                      <a:endParaRPr lang="en-US"/>
                    </a:p>
                  </a:txBody>
                  <a:tcPr/>
                </a:tc>
                <a:tc>
                  <a:txBody>
                    <a:bodyPr/>
                    <a:lstStyle/>
                    <a:p>
                      <a:endParaRPr lang="en-US"/>
                    </a:p>
                  </a:txBody>
                  <a:tcPr/>
                </a:tc>
                <a:tc>
                  <a:txBody>
                    <a:bodyPr/>
                    <a:lstStyle/>
                    <a:p>
                      <a:r>
                        <a:rPr lang="en-US" dirty="0" smtClean="0"/>
                        <a:t>120</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9</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170</a:t>
                      </a:r>
                      <a:endParaRPr lang="en-US" dirty="0"/>
                    </a:p>
                  </a:txBody>
                  <a:tcPr/>
                </a:tc>
                <a:tc>
                  <a:txBody>
                    <a:bodyPr/>
                    <a:lstStyle/>
                    <a:p>
                      <a:endParaRPr lang="en-US" dirty="0"/>
                    </a:p>
                  </a:txBody>
                  <a:tcPr/>
                </a:tc>
              </a:tr>
              <a:tr h="370840">
                <a:tc>
                  <a:txBody>
                    <a:bodyPr/>
                    <a:lstStyle/>
                    <a:p>
                      <a:r>
                        <a:rPr lang="en-US" dirty="0" smtClean="0"/>
                        <a:t>10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140</a:t>
                      </a:r>
                      <a:endParaRPr lang="en-US" dirty="0"/>
                    </a:p>
                  </a:txBody>
                  <a:tcPr/>
                </a:tc>
              </a:tr>
            </a:tbl>
          </a:graphicData>
        </a:graphic>
      </p:graphicFrame>
    </p:spTree>
    <p:extLst>
      <p:ext uri="{BB962C8B-B14F-4D97-AF65-F5344CB8AC3E}">
        <p14:creationId xmlns:p14="http://schemas.microsoft.com/office/powerpoint/2010/main" val="15295897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Catalase Lab P. 27</a:t>
            </a:r>
            <a:endParaRPr lang="en-US" dirty="0"/>
          </a:p>
        </p:txBody>
      </p:sp>
      <p:sp>
        <p:nvSpPr>
          <p:cNvPr id="3" name="Content Placeholder 2"/>
          <p:cNvSpPr>
            <a:spLocks noGrp="1"/>
          </p:cNvSpPr>
          <p:nvPr>
            <p:ph idx="1"/>
          </p:nvPr>
        </p:nvSpPr>
        <p:spPr>
          <a:xfrm>
            <a:off x="1524000" y="1143001"/>
            <a:ext cx="9144000" cy="4602163"/>
          </a:xfrm>
        </p:spPr>
        <p:txBody>
          <a:bodyPr>
            <a:normAutofit fontScale="85000" lnSpcReduction="20000"/>
          </a:bodyPr>
          <a:lstStyle/>
          <a:p>
            <a:r>
              <a:rPr lang="en-US" dirty="0" smtClean="0"/>
              <a:t>1 flask / 2 people</a:t>
            </a:r>
          </a:p>
          <a:p>
            <a:r>
              <a:rPr lang="en-US" dirty="0" smtClean="0"/>
              <a:t>GLX</a:t>
            </a:r>
          </a:p>
          <a:p>
            <a:r>
              <a:rPr lang="en-US" dirty="0" smtClean="0"/>
              <a:t>Pressure Probe</a:t>
            </a:r>
          </a:p>
          <a:p>
            <a:r>
              <a:rPr lang="en-US" dirty="0" smtClean="0"/>
              <a:t>Yeast – 1 tsp.</a:t>
            </a:r>
          </a:p>
          <a:p>
            <a:r>
              <a:rPr lang="en-US" dirty="0" smtClean="0"/>
              <a:t>Hydrogen Peroxide 5ml</a:t>
            </a:r>
          </a:p>
          <a:p>
            <a:r>
              <a:rPr lang="en-US" dirty="0" smtClean="0"/>
              <a:t>Swirl</a:t>
            </a:r>
          </a:p>
          <a:p>
            <a:r>
              <a:rPr lang="en-US" dirty="0" smtClean="0"/>
              <a:t>Make observations.</a:t>
            </a:r>
          </a:p>
          <a:p>
            <a:r>
              <a:rPr lang="en-US" dirty="0" smtClean="0"/>
              <a:t>Write a summary paragraph about the function of enzymes with a picture of a substrate &amp; enzyme &amp; active site.  What factors allow for the enzyme to function?  What volume of H2O2 did Catalase work the best? Why does the enzyme speed up chemical reactions?  Enzymes can be used again &amp; again (Catalytic), how is this important in chemical reactions?  At </a:t>
            </a:r>
            <a:r>
              <a:rPr lang="en-US" smtClean="0"/>
              <a:t>what volumes (ml) </a:t>
            </a:r>
            <a:r>
              <a:rPr lang="en-US" dirty="0" smtClean="0"/>
              <a:t>did the </a:t>
            </a:r>
            <a:r>
              <a:rPr lang="en-US" dirty="0" err="1" smtClean="0"/>
              <a:t>Catalase</a:t>
            </a:r>
            <a:r>
              <a:rPr lang="en-US" dirty="0" smtClean="0"/>
              <a:t> work the best?  Write the chemical equation.</a:t>
            </a:r>
            <a:endParaRPr lang="en-US" dirty="0"/>
          </a:p>
        </p:txBody>
      </p:sp>
    </p:spTree>
    <p:extLst>
      <p:ext uri="{BB962C8B-B14F-4D97-AF65-F5344CB8AC3E}">
        <p14:creationId xmlns:p14="http://schemas.microsoft.com/office/powerpoint/2010/main" val="276258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AXES Paragraph – Catalase Lab</a:t>
            </a:r>
            <a:endParaRPr lang="en-US" dirty="0"/>
          </a:p>
        </p:txBody>
      </p:sp>
      <p:sp>
        <p:nvSpPr>
          <p:cNvPr id="3" name="Content Placeholder 2"/>
          <p:cNvSpPr>
            <a:spLocks noGrp="1"/>
          </p:cNvSpPr>
          <p:nvPr>
            <p:ph idx="1"/>
          </p:nvPr>
        </p:nvSpPr>
        <p:spPr>
          <a:xfrm>
            <a:off x="1524000" y="1295401"/>
            <a:ext cx="9144000" cy="4830763"/>
          </a:xfrm>
        </p:spPr>
        <p:txBody>
          <a:bodyPr>
            <a:normAutofit/>
          </a:bodyPr>
          <a:lstStyle/>
          <a:p>
            <a:r>
              <a:rPr lang="en-US" dirty="0" smtClean="0"/>
              <a:t>Assertion	</a:t>
            </a:r>
            <a:r>
              <a:rPr lang="en-US" dirty="0" smtClean="0"/>
              <a:t>	What </a:t>
            </a:r>
            <a:r>
              <a:rPr lang="en-US" dirty="0" smtClean="0"/>
              <a:t>is Exothermic Reactions?  Use 				</a:t>
            </a:r>
            <a:r>
              <a:rPr lang="en-US" dirty="0" smtClean="0"/>
              <a:t>vocabulary</a:t>
            </a:r>
            <a:r>
              <a:rPr lang="en-US" dirty="0" smtClean="0"/>
              <a:t>.</a:t>
            </a:r>
          </a:p>
          <a:p>
            <a:r>
              <a:rPr lang="en-US" dirty="0" err="1" smtClean="0"/>
              <a:t>eXample</a:t>
            </a:r>
            <a:r>
              <a:rPr lang="en-US" dirty="0" smtClean="0"/>
              <a:t>		Discuss an </a:t>
            </a:r>
            <a:r>
              <a:rPr lang="en-US" dirty="0"/>
              <a:t>e</a:t>
            </a:r>
            <a:r>
              <a:rPr lang="en-US" dirty="0" smtClean="0"/>
              <a:t>xample of an enzyme. 			</a:t>
            </a:r>
            <a:r>
              <a:rPr lang="en-US" dirty="0" smtClean="0"/>
              <a:t>	Include </a:t>
            </a:r>
            <a:r>
              <a:rPr lang="en-US" dirty="0" smtClean="0"/>
              <a:t>details from the lab.			</a:t>
            </a:r>
          </a:p>
          <a:p>
            <a:r>
              <a:rPr lang="en-US" dirty="0" smtClean="0"/>
              <a:t>Explanation	Describe the function of the enzyme, 			</a:t>
            </a:r>
            <a:r>
              <a:rPr lang="en-US" dirty="0" smtClean="0"/>
              <a:t>	and </a:t>
            </a:r>
            <a:r>
              <a:rPr lang="en-US" dirty="0" smtClean="0"/>
              <a:t>factors that influence it.</a:t>
            </a:r>
          </a:p>
          <a:p>
            <a:endParaRPr lang="en-US" dirty="0" smtClean="0"/>
          </a:p>
          <a:p>
            <a:r>
              <a:rPr lang="en-US" dirty="0" smtClean="0"/>
              <a:t>Significance	Why are enzymes important for us?</a:t>
            </a:r>
            <a:endParaRPr lang="en-US" dirty="0"/>
          </a:p>
        </p:txBody>
      </p:sp>
    </p:spTree>
    <p:extLst>
      <p:ext uri="{BB962C8B-B14F-4D97-AF65-F5344CB8AC3E}">
        <p14:creationId xmlns:p14="http://schemas.microsoft.com/office/powerpoint/2010/main" val="2159071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ChangeArrowheads="1"/>
          </p:cNvSpPr>
          <p:nvPr/>
        </p:nvSpPr>
        <p:spPr bwMode="auto">
          <a:xfrm>
            <a:off x="1447800" y="1566863"/>
            <a:ext cx="8382000" cy="369332"/>
          </a:xfrm>
          <a:prstGeom prst="rect">
            <a:avLst/>
          </a:prstGeom>
          <a:noFill/>
          <a:ln w="9525">
            <a:noFill/>
            <a:miter lim="800000"/>
            <a:headEnd/>
            <a:tailEnd/>
          </a:ln>
          <a:effectLst/>
        </p:spPr>
        <p:txBody>
          <a:bodyPr>
            <a:spAutoFit/>
          </a:bodyPr>
          <a:lstStyle/>
          <a:p>
            <a:pPr marL="609600" indent="-609600" eaLnBrk="0" hangingPunct="0"/>
            <a:r>
              <a:rPr lang="en-US" altLang="en-US">
                <a:latin typeface="Times" charset="0"/>
                <a:cs typeface="Times New Roman" pitchFamily="18" charset="0"/>
              </a:rPr>
              <a:t>        Describe an enzyme and its function.</a:t>
            </a:r>
            <a:r>
              <a:rPr lang="en-US" altLang="en-US">
                <a:latin typeface="Times" charset="0"/>
              </a:rPr>
              <a:t> </a:t>
            </a:r>
          </a:p>
        </p:txBody>
      </p:sp>
      <p:sp>
        <p:nvSpPr>
          <p:cNvPr id="883715" name="Rectangle 3"/>
          <p:cNvSpPr>
            <a:spLocks noChangeArrowheads="1"/>
          </p:cNvSpPr>
          <p:nvPr/>
        </p:nvSpPr>
        <p:spPr bwMode="auto">
          <a:xfrm>
            <a:off x="2108200" y="914400"/>
            <a:ext cx="7924800" cy="579438"/>
          </a:xfrm>
          <a:prstGeom prst="rect">
            <a:avLst/>
          </a:prstGeom>
          <a:noFill/>
          <a:ln w="9525">
            <a:noFill/>
            <a:miter lim="800000"/>
            <a:headEnd/>
            <a:tailEnd/>
          </a:ln>
          <a:effectLst/>
        </p:spPr>
        <p:txBody>
          <a:bodyPr anchor="ctr"/>
          <a:lstStyle/>
          <a:p>
            <a:pPr>
              <a:buFontTx/>
              <a:buNone/>
            </a:pPr>
            <a:r>
              <a:rPr lang="en-US" altLang="en-US" sz="3600" b="1">
                <a:solidFill>
                  <a:schemeClr val="tx2"/>
                </a:solidFill>
                <a:latin typeface="Times" charset="0"/>
              </a:rPr>
              <a:t>Question 5</a:t>
            </a:r>
          </a:p>
        </p:txBody>
      </p:sp>
      <p:pic>
        <p:nvPicPr>
          <p:cNvPr id="883721" name="Picture 9"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83722" name="Picture 10"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883723" name="Picture 11"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883724" name="Picture 12"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883725" name="Picture 13"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83726" name="Picture 14" descr="Section Check"/>
          <p:cNvPicPr>
            <a:picLocks noChangeAspect="1" noChangeArrowheads="1"/>
          </p:cNvPicPr>
          <p:nvPr/>
        </p:nvPicPr>
        <p:blipFill>
          <a:blip r:embed="rId7" cstate="print"/>
          <a:srcRect/>
          <a:stretch>
            <a:fillRect/>
          </a:stretch>
        </p:blipFill>
        <p:spPr bwMode="auto">
          <a:xfrm>
            <a:off x="4895850" y="38101"/>
            <a:ext cx="2400300" cy="377825"/>
          </a:xfrm>
          <a:prstGeom prst="rect">
            <a:avLst/>
          </a:prstGeom>
          <a:noFill/>
        </p:spPr>
      </p:pic>
      <p:pic>
        <p:nvPicPr>
          <p:cNvPr id="883727" name="Picture 15"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83728" name="Picture 16" descr="6"/>
          <p:cNvPicPr>
            <a:picLocks noChangeAspect="1" noChangeArrowheads="1"/>
          </p:cNvPicPr>
          <p:nvPr/>
        </p:nvPicPr>
        <p:blipFill>
          <a:blip r:embed="rId10" cstate="print"/>
          <a:srcRect/>
          <a:stretch>
            <a:fillRect/>
          </a:stretch>
        </p:blipFill>
        <p:spPr bwMode="auto">
          <a:xfrm>
            <a:off x="1524000" y="1"/>
            <a:ext cx="1828800" cy="811213"/>
          </a:xfrm>
          <a:prstGeom prst="rect">
            <a:avLst/>
          </a:prstGeom>
          <a:noFill/>
        </p:spPr>
      </p:pic>
      <p:sp>
        <p:nvSpPr>
          <p:cNvPr id="883730" name="Rectangle 18"/>
          <p:cNvSpPr>
            <a:spLocks noGrp="1" noChangeArrowheads="1"/>
          </p:cNvSpPr>
          <p:nvPr>
            <p:ph type="title"/>
          </p:nvPr>
        </p:nvSpPr>
        <p:spPr>
          <a:xfrm>
            <a:off x="2438400" y="6964363"/>
            <a:ext cx="8229600" cy="198437"/>
          </a:xfrm>
          <a:noFill/>
          <a:ln/>
        </p:spPr>
        <p:txBody>
          <a:bodyPr>
            <a:normAutofit fontScale="90000"/>
          </a:bodyPr>
          <a:lstStyle/>
          <a:p>
            <a:pPr algn="r"/>
            <a:r>
              <a:rPr lang="en-US" altLang="en-US" sz="1400" b="1"/>
              <a:t>Section 3 Check</a:t>
            </a:r>
          </a:p>
        </p:txBody>
      </p:sp>
      <p:pic>
        <p:nvPicPr>
          <p:cNvPr id="883732" name="Picture 20" descr="california"/>
          <p:cNvPicPr>
            <a:picLocks noChangeAspect="1" noChangeArrowheads="1"/>
          </p:cNvPicPr>
          <p:nvPr/>
        </p:nvPicPr>
        <p:blipFill>
          <a:blip r:embed="rId11" cstate="print"/>
          <a:srcRect/>
          <a:stretch>
            <a:fillRect/>
          </a:stretch>
        </p:blipFill>
        <p:spPr bwMode="auto">
          <a:xfrm>
            <a:off x="2314575" y="6248400"/>
            <a:ext cx="533400" cy="533400"/>
          </a:xfrm>
          <a:prstGeom prst="rect">
            <a:avLst/>
          </a:prstGeom>
          <a:noFill/>
        </p:spPr>
      </p:pic>
      <p:sp>
        <p:nvSpPr>
          <p:cNvPr id="883733" name="Text Box 21"/>
          <p:cNvSpPr txBox="1">
            <a:spLocks noChangeArrowheads="1"/>
          </p:cNvSpPr>
          <p:nvPr/>
        </p:nvSpPr>
        <p:spPr bwMode="auto">
          <a:xfrm>
            <a:off x="2819401"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1b</a:t>
            </a:r>
          </a:p>
        </p:txBody>
      </p:sp>
    </p:spTree>
    <p:extLst>
      <p:ext uri="{BB962C8B-B14F-4D97-AF65-F5344CB8AC3E}">
        <p14:creationId xmlns:p14="http://schemas.microsoft.com/office/powerpoint/2010/main" val="1103052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883732"/>
                                        </p:tgtEl>
                                        <p:attrNameLst>
                                          <p:attrName>style.visibility</p:attrName>
                                        </p:attrNameLst>
                                      </p:cBhvr>
                                      <p:to>
                                        <p:strVal val="visible"/>
                                      </p:to>
                                    </p:set>
                                    <p:animEffect transition="in" filter="box(out)">
                                      <p:cBhvr>
                                        <p:cTn id="7" dur="500"/>
                                        <p:tgtEl>
                                          <p:spTgt spid="883732"/>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883733"/>
                                        </p:tgtEl>
                                        <p:attrNameLst>
                                          <p:attrName>style.visibility</p:attrName>
                                        </p:attrNameLst>
                                      </p:cBhvr>
                                      <p:to>
                                        <p:strVal val="visible"/>
                                      </p:to>
                                    </p:set>
                                    <p:animEffect transition="in" filter="box(out)">
                                      <p:cBhvr>
                                        <p:cTn id="10" dur="500"/>
                                        <p:tgtEl>
                                          <p:spTgt spid="883733"/>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883725"/>
                                        </p:tgtEl>
                                        <p:attrNameLst>
                                          <p:attrName>style.visibility</p:attrName>
                                        </p:attrNameLst>
                                      </p:cBhvr>
                                      <p:to>
                                        <p:strVal val="visible"/>
                                      </p:to>
                                    </p:set>
                                    <p:animEffect transition="in" filter="box(out)">
                                      <p:cBhvr>
                                        <p:cTn id="14" dur="500"/>
                                        <p:tgtEl>
                                          <p:spTgt spid="883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3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ChangeArrowheads="1"/>
          </p:cNvSpPr>
          <p:nvPr/>
        </p:nvSpPr>
        <p:spPr bwMode="auto">
          <a:xfrm>
            <a:off x="2111376" y="3092451"/>
            <a:ext cx="7142163" cy="860425"/>
          </a:xfrm>
          <a:prstGeom prst="rect">
            <a:avLst/>
          </a:prstGeom>
          <a:noFill/>
          <a:ln w="9525">
            <a:noFill/>
            <a:miter lim="800000"/>
            <a:headEnd/>
            <a:tailEnd/>
          </a:ln>
          <a:effectLst/>
        </p:spPr>
        <p:txBody>
          <a:bodyPr/>
          <a:lstStyle/>
          <a:p>
            <a:pPr>
              <a:buFontTx/>
              <a:buNone/>
            </a:pPr>
            <a:endParaRPr lang="en-US" altLang="en-US">
              <a:solidFill>
                <a:srgbClr val="FFFFCC"/>
              </a:solidFill>
              <a:latin typeface="Times" charset="0"/>
            </a:endParaRPr>
          </a:p>
        </p:txBody>
      </p:sp>
      <p:sp>
        <p:nvSpPr>
          <p:cNvPr id="884739" name="Rectangle 3"/>
          <p:cNvSpPr>
            <a:spLocks noChangeArrowheads="1"/>
          </p:cNvSpPr>
          <p:nvPr/>
        </p:nvSpPr>
        <p:spPr bwMode="auto">
          <a:xfrm>
            <a:off x="2133600" y="914400"/>
            <a:ext cx="8153400" cy="923330"/>
          </a:xfrm>
          <a:prstGeom prst="rect">
            <a:avLst/>
          </a:prstGeom>
          <a:noFill/>
          <a:ln w="9525" algn="ctr">
            <a:noFill/>
            <a:miter lim="800000"/>
            <a:headEnd/>
            <a:tailEnd/>
          </a:ln>
          <a:effectLst/>
        </p:spPr>
        <p:txBody>
          <a:bodyPr>
            <a:spAutoFit/>
          </a:bodyPr>
          <a:lstStyle/>
          <a:p>
            <a:pPr>
              <a:tabLst>
                <a:tab pos="228600" algn="l"/>
                <a:tab pos="1943100" algn="l"/>
              </a:tabLst>
            </a:pPr>
            <a:r>
              <a:rPr lang="en-US" altLang="en-US">
                <a:latin typeface="Times" charset="0"/>
                <a:cs typeface="Times New Roman" pitchFamily="18" charset="0"/>
              </a:rPr>
              <a:t>An enzyme is a protein that enables other molecules to undergo chemical changes to form new products. Enzymes increase the speed of reactions that would otherwise proceed too slowly. </a:t>
            </a:r>
          </a:p>
        </p:txBody>
      </p:sp>
      <p:pic>
        <p:nvPicPr>
          <p:cNvPr id="884741"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84742" name="Picture 6"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884743" name="Picture 7"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884744" name="Picture 8"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884745" name="Picture 9"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84746" name="Picture 10" descr="Section Check"/>
          <p:cNvPicPr>
            <a:picLocks noChangeAspect="1" noChangeArrowheads="1"/>
          </p:cNvPicPr>
          <p:nvPr/>
        </p:nvPicPr>
        <p:blipFill>
          <a:blip r:embed="rId7" cstate="print"/>
          <a:srcRect/>
          <a:stretch>
            <a:fillRect/>
          </a:stretch>
        </p:blipFill>
        <p:spPr bwMode="auto">
          <a:xfrm>
            <a:off x="4895850" y="38101"/>
            <a:ext cx="2400300" cy="377825"/>
          </a:xfrm>
          <a:prstGeom prst="rect">
            <a:avLst/>
          </a:prstGeom>
          <a:noFill/>
        </p:spPr>
      </p:pic>
      <p:pic>
        <p:nvPicPr>
          <p:cNvPr id="884747" name="Picture 11"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84748" name="Picture 12" descr="6"/>
          <p:cNvPicPr>
            <a:picLocks noChangeAspect="1" noChangeArrowheads="1"/>
          </p:cNvPicPr>
          <p:nvPr/>
        </p:nvPicPr>
        <p:blipFill>
          <a:blip r:embed="rId10" cstate="print"/>
          <a:srcRect/>
          <a:stretch>
            <a:fillRect/>
          </a:stretch>
        </p:blipFill>
        <p:spPr bwMode="auto">
          <a:xfrm>
            <a:off x="1524000" y="1"/>
            <a:ext cx="1828800" cy="811213"/>
          </a:xfrm>
          <a:prstGeom prst="rect">
            <a:avLst/>
          </a:prstGeom>
          <a:noFill/>
        </p:spPr>
      </p:pic>
      <p:pic>
        <p:nvPicPr>
          <p:cNvPr id="884751" name="Picture 15" descr="Fig6"/>
          <p:cNvPicPr>
            <a:picLocks noChangeAspect="1" noChangeArrowheads="1"/>
          </p:cNvPicPr>
          <p:nvPr/>
        </p:nvPicPr>
        <p:blipFill>
          <a:blip r:embed="rId11" cstate="print"/>
          <a:srcRect/>
          <a:stretch>
            <a:fillRect/>
          </a:stretch>
        </p:blipFill>
        <p:spPr bwMode="auto">
          <a:xfrm>
            <a:off x="4191000" y="2960688"/>
            <a:ext cx="3911600" cy="2830512"/>
          </a:xfrm>
          <a:prstGeom prst="rect">
            <a:avLst/>
          </a:prstGeom>
          <a:noFill/>
        </p:spPr>
      </p:pic>
      <p:sp>
        <p:nvSpPr>
          <p:cNvPr id="884752" name="Text Box 16"/>
          <p:cNvSpPr txBox="1">
            <a:spLocks noChangeArrowheads="1"/>
          </p:cNvSpPr>
          <p:nvPr/>
        </p:nvSpPr>
        <p:spPr bwMode="auto">
          <a:xfrm>
            <a:off x="5559426" y="3463925"/>
            <a:ext cx="950901" cy="338554"/>
          </a:xfrm>
          <a:prstGeom prst="rect">
            <a:avLst/>
          </a:prstGeom>
          <a:noFill/>
          <a:ln w="9525">
            <a:noFill/>
            <a:miter lim="800000"/>
            <a:headEnd/>
            <a:tailEnd/>
          </a:ln>
          <a:effectLst/>
        </p:spPr>
        <p:txBody>
          <a:bodyPr wrap="none">
            <a:spAutoFit/>
          </a:bodyPr>
          <a:lstStyle/>
          <a:p>
            <a:pPr>
              <a:buFontTx/>
              <a:buNone/>
            </a:pPr>
            <a:r>
              <a:rPr lang="en-US" altLang="en-US" sz="1600" dirty="0">
                <a:solidFill>
                  <a:srgbClr val="FF0000"/>
                </a:solidFill>
                <a:latin typeface="Times" charset="0"/>
              </a:rPr>
              <a:t>Substrate</a:t>
            </a:r>
          </a:p>
        </p:txBody>
      </p:sp>
      <p:sp>
        <p:nvSpPr>
          <p:cNvPr id="884753" name="Line 17"/>
          <p:cNvSpPr>
            <a:spLocks noChangeShapeType="1"/>
          </p:cNvSpPr>
          <p:nvPr/>
        </p:nvSpPr>
        <p:spPr bwMode="auto">
          <a:xfrm>
            <a:off x="5943600" y="3695700"/>
            <a:ext cx="762000" cy="457200"/>
          </a:xfrm>
          <a:prstGeom prst="line">
            <a:avLst/>
          </a:prstGeom>
          <a:noFill/>
          <a:ln w="19050">
            <a:solidFill>
              <a:schemeClr val="bg2"/>
            </a:solidFill>
            <a:round/>
            <a:headEnd/>
            <a:tailEnd/>
          </a:ln>
          <a:effectLst/>
        </p:spPr>
        <p:txBody>
          <a:bodyPr anchor="ctr">
            <a:spAutoFit/>
          </a:bodyPr>
          <a:lstStyle/>
          <a:p>
            <a:endParaRPr lang="en-US"/>
          </a:p>
        </p:txBody>
      </p:sp>
      <p:sp>
        <p:nvSpPr>
          <p:cNvPr id="884754" name="Text Box 18"/>
          <p:cNvSpPr txBox="1">
            <a:spLocks noChangeArrowheads="1"/>
          </p:cNvSpPr>
          <p:nvPr/>
        </p:nvSpPr>
        <p:spPr bwMode="auto">
          <a:xfrm>
            <a:off x="4419600" y="3733801"/>
            <a:ext cx="838200" cy="584775"/>
          </a:xfrm>
          <a:prstGeom prst="rect">
            <a:avLst/>
          </a:prstGeom>
          <a:noFill/>
          <a:ln w="9525">
            <a:noFill/>
            <a:miter lim="800000"/>
            <a:headEnd/>
            <a:tailEnd/>
          </a:ln>
          <a:effectLst/>
        </p:spPr>
        <p:txBody>
          <a:bodyPr>
            <a:spAutoFit/>
          </a:bodyPr>
          <a:lstStyle/>
          <a:p>
            <a:pPr>
              <a:buFontTx/>
              <a:buNone/>
            </a:pPr>
            <a:r>
              <a:rPr lang="en-US" altLang="en-US" sz="1600" dirty="0">
                <a:solidFill>
                  <a:srgbClr val="FF0000"/>
                </a:solidFill>
                <a:latin typeface="Times" charset="0"/>
              </a:rPr>
              <a:t>Active site</a:t>
            </a:r>
          </a:p>
        </p:txBody>
      </p:sp>
      <p:sp>
        <p:nvSpPr>
          <p:cNvPr id="884755" name="Line 19"/>
          <p:cNvSpPr>
            <a:spLocks noChangeShapeType="1"/>
          </p:cNvSpPr>
          <p:nvPr/>
        </p:nvSpPr>
        <p:spPr bwMode="auto">
          <a:xfrm>
            <a:off x="4876800" y="4038600"/>
            <a:ext cx="304800" cy="152400"/>
          </a:xfrm>
          <a:prstGeom prst="line">
            <a:avLst/>
          </a:prstGeom>
          <a:noFill/>
          <a:ln w="19050">
            <a:solidFill>
              <a:schemeClr val="bg2"/>
            </a:solidFill>
            <a:round/>
            <a:headEnd/>
            <a:tailEnd/>
          </a:ln>
          <a:effectLst/>
        </p:spPr>
        <p:txBody>
          <a:bodyPr wrap="none" anchor="ctr">
            <a:spAutoFit/>
          </a:bodyPr>
          <a:lstStyle/>
          <a:p>
            <a:endParaRPr lang="en-US"/>
          </a:p>
        </p:txBody>
      </p:sp>
      <p:sp>
        <p:nvSpPr>
          <p:cNvPr id="884756" name="Rectangle 20"/>
          <p:cNvSpPr>
            <a:spLocks noGrp="1" noChangeArrowheads="1"/>
          </p:cNvSpPr>
          <p:nvPr>
            <p:ph type="title"/>
          </p:nvPr>
        </p:nvSpPr>
        <p:spPr>
          <a:xfrm>
            <a:off x="2438400" y="6964363"/>
            <a:ext cx="8229600" cy="198437"/>
          </a:xfrm>
          <a:noFill/>
          <a:ln/>
        </p:spPr>
        <p:txBody>
          <a:bodyPr>
            <a:normAutofit fontScale="90000"/>
          </a:bodyPr>
          <a:lstStyle/>
          <a:p>
            <a:pPr algn="r"/>
            <a:r>
              <a:rPr lang="en-US" altLang="en-US" sz="1400" b="1"/>
              <a:t>Section 3 Check</a:t>
            </a:r>
          </a:p>
        </p:txBody>
      </p:sp>
      <p:pic>
        <p:nvPicPr>
          <p:cNvPr id="884758" name="Picture 22"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884759" name="Text Box 23"/>
          <p:cNvSpPr txBox="1">
            <a:spLocks noChangeArrowheads="1"/>
          </p:cNvSpPr>
          <p:nvPr/>
        </p:nvSpPr>
        <p:spPr bwMode="auto">
          <a:xfrm>
            <a:off x="2819401"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1b</a:t>
            </a:r>
          </a:p>
        </p:txBody>
      </p:sp>
    </p:spTree>
    <p:extLst>
      <p:ext uri="{BB962C8B-B14F-4D97-AF65-F5344CB8AC3E}">
        <p14:creationId xmlns:p14="http://schemas.microsoft.com/office/powerpoint/2010/main" val="111797017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884758"/>
                                        </p:tgtEl>
                                        <p:attrNameLst>
                                          <p:attrName>style.visibility</p:attrName>
                                        </p:attrNameLst>
                                      </p:cBhvr>
                                      <p:to>
                                        <p:strVal val="visible"/>
                                      </p:to>
                                    </p:set>
                                    <p:animEffect transition="in" filter="box(out)">
                                      <p:cBhvr>
                                        <p:cTn id="7" dur="500"/>
                                        <p:tgtEl>
                                          <p:spTgt spid="884758"/>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884759"/>
                                        </p:tgtEl>
                                        <p:attrNameLst>
                                          <p:attrName>style.visibility</p:attrName>
                                        </p:attrNameLst>
                                      </p:cBhvr>
                                      <p:to>
                                        <p:strVal val="visible"/>
                                      </p:to>
                                    </p:set>
                                    <p:animEffect transition="in" filter="box(out)">
                                      <p:cBhvr>
                                        <p:cTn id="10" dur="500"/>
                                        <p:tgtEl>
                                          <p:spTgt spid="884759"/>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884745"/>
                                        </p:tgtEl>
                                        <p:attrNameLst>
                                          <p:attrName>style.visibility</p:attrName>
                                        </p:attrNameLst>
                                      </p:cBhvr>
                                      <p:to>
                                        <p:strVal val="visible"/>
                                      </p:to>
                                    </p:set>
                                    <p:animEffect transition="in" filter="box(out)">
                                      <p:cBhvr>
                                        <p:cTn id="14" dur="500"/>
                                        <p:tgtEl>
                                          <p:spTgt spid="884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5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Macromolecules</a:t>
            </a:r>
            <a:endParaRPr lang="en-US" dirty="0"/>
          </a:p>
        </p:txBody>
      </p:sp>
      <p:graphicFrame>
        <p:nvGraphicFramePr>
          <p:cNvPr id="4" name="Content Placeholder 3"/>
          <p:cNvGraphicFramePr>
            <a:graphicFrameLocks noGrp="1"/>
          </p:cNvGraphicFramePr>
          <p:nvPr>
            <p:ph idx="1"/>
            <p:extLst/>
          </p:nvPr>
        </p:nvGraphicFramePr>
        <p:xfrm>
          <a:off x="1981200" y="1600200"/>
          <a:ext cx="8229600" cy="29311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Protein</a:t>
                      </a:r>
                      <a:endParaRPr lang="en-US" dirty="0"/>
                    </a:p>
                  </a:txBody>
                  <a:tcPr/>
                </a:tc>
                <a:tc>
                  <a:txBody>
                    <a:bodyPr/>
                    <a:lstStyle/>
                    <a:p>
                      <a:r>
                        <a:rPr lang="en-US" dirty="0" smtClean="0"/>
                        <a:t>Lipids</a:t>
                      </a:r>
                      <a:endParaRPr lang="en-US" dirty="0"/>
                    </a:p>
                  </a:txBody>
                  <a:tcPr/>
                </a:tc>
                <a:tc>
                  <a:txBody>
                    <a:bodyPr/>
                    <a:lstStyle/>
                    <a:p>
                      <a:r>
                        <a:rPr lang="en-US" dirty="0" smtClean="0"/>
                        <a:t>Carbohydrates</a:t>
                      </a:r>
                      <a:r>
                        <a:rPr lang="en-US" baseline="0" dirty="0" smtClean="0"/>
                        <a:t> </a:t>
                      </a:r>
                      <a:endParaRPr lang="en-US" dirty="0"/>
                    </a:p>
                  </a:txBody>
                  <a:tcPr/>
                </a:tc>
                <a:tc>
                  <a:txBody>
                    <a:bodyPr/>
                    <a:lstStyle/>
                    <a:p>
                      <a:r>
                        <a:rPr lang="en-US" dirty="0" smtClean="0"/>
                        <a:t>Nucleic Acids</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70820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6" y="514709"/>
            <a:ext cx="8596668" cy="1320800"/>
          </a:xfrm>
        </p:spPr>
        <p:txBody>
          <a:bodyPr>
            <a:normAutofit fontScale="90000"/>
          </a:bodyPr>
          <a:lstStyle/>
          <a:p>
            <a:pPr algn="ctr"/>
            <a:r>
              <a:rPr lang="en-US" sz="3100" dirty="0">
                <a:solidFill>
                  <a:schemeClr val="accent2">
                    <a:lumMod val="75000"/>
                  </a:schemeClr>
                </a:solidFill>
              </a:rPr>
              <a:t>Warm Up </a:t>
            </a:r>
            <a:r>
              <a:rPr lang="en-US" sz="3100" dirty="0" smtClean="0">
                <a:solidFill>
                  <a:schemeClr val="accent2">
                    <a:lumMod val="75000"/>
                  </a:schemeClr>
                </a:solidFill>
              </a:rPr>
              <a:t>02/16</a:t>
            </a:r>
            <a:r>
              <a:rPr lang="en-US" sz="4000" dirty="0">
                <a:solidFill>
                  <a:schemeClr val="accent2">
                    <a:lumMod val="75000"/>
                  </a:schemeClr>
                </a:solidFill>
              </a:rPr>
              <a:t/>
            </a:r>
            <a:br>
              <a:rPr lang="en-US" sz="4000" dirty="0">
                <a:solidFill>
                  <a:schemeClr val="accent2">
                    <a:lumMod val="75000"/>
                  </a:schemeClr>
                </a:solidFill>
              </a:rPr>
            </a:br>
            <a:r>
              <a:rPr lang="en-US" sz="2700" dirty="0" err="1">
                <a:solidFill>
                  <a:schemeClr val="accent2">
                    <a:lumMod val="75000"/>
                  </a:schemeClr>
                </a:solidFill>
              </a:rPr>
              <a:t>Obj</a:t>
            </a:r>
            <a:r>
              <a:rPr lang="en-US" sz="2700" dirty="0">
                <a:solidFill>
                  <a:schemeClr val="accent2">
                    <a:lumMod val="75000"/>
                  </a:schemeClr>
                </a:solidFill>
              </a:rPr>
              <a:t>: TSW </a:t>
            </a:r>
            <a:r>
              <a:rPr lang="en-US" sz="2700" dirty="0" smtClean="0">
                <a:solidFill>
                  <a:schemeClr val="accent2">
                    <a:lumMod val="75000"/>
                  </a:schemeClr>
                </a:solidFill>
              </a:rPr>
              <a:t>make observations &amp; develop an experiment in order to explain what was observed in the Color Changing Milk Demo.(pg</a:t>
            </a:r>
            <a:r>
              <a:rPr lang="en-US" sz="2700" dirty="0">
                <a:solidFill>
                  <a:schemeClr val="accent2">
                    <a:lumMod val="75000"/>
                  </a:schemeClr>
                </a:solidFill>
              </a:rPr>
              <a:t>. </a:t>
            </a:r>
            <a:r>
              <a:rPr lang="en-US" sz="2700" dirty="0" smtClean="0">
                <a:solidFill>
                  <a:schemeClr val="accent2">
                    <a:lumMod val="75000"/>
                  </a:schemeClr>
                </a:solidFill>
              </a:rPr>
              <a:t>40 NB</a:t>
            </a:r>
            <a:r>
              <a:rPr lang="en-US" sz="2700" dirty="0">
                <a:solidFill>
                  <a:schemeClr val="accent2">
                    <a:lumMod val="75000"/>
                  </a:schemeClr>
                </a:solidFill>
              </a:rPr>
              <a:t>)</a:t>
            </a:r>
            <a:endParaRPr lang="en-US" sz="27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6313" y="2341743"/>
            <a:ext cx="3881437" cy="3881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sz="half" idx="2"/>
          </p:nvPr>
        </p:nvSpPr>
        <p:spPr/>
        <p:txBody>
          <a:bodyPr/>
          <a:lstStyle/>
          <a:p>
            <a:endParaRPr lang="en-US" dirty="0" smtClean="0"/>
          </a:p>
          <a:p>
            <a:r>
              <a:rPr lang="en-US" sz="2400" dirty="0" smtClean="0"/>
              <a:t>Write down 3 things you observed from the Color Changing Milk Demo. </a:t>
            </a:r>
          </a:p>
          <a:p>
            <a:pPr marL="0" indent="0">
              <a:buNone/>
            </a:pPr>
            <a:endParaRPr lang="en-US" sz="2400" dirty="0"/>
          </a:p>
        </p:txBody>
      </p:sp>
    </p:spTree>
    <p:extLst>
      <p:ext uri="{BB962C8B-B14F-4D97-AF65-F5344CB8AC3E}">
        <p14:creationId xmlns:p14="http://schemas.microsoft.com/office/powerpoint/2010/main" val="4043079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Changing Milk Lab (pg. 39 in NB)</a:t>
            </a:r>
            <a:br>
              <a:rPr lang="en-US" dirty="0" smtClean="0"/>
            </a:br>
            <a:r>
              <a:rPr lang="en-US" dirty="0" smtClean="0"/>
              <a:t>“</a:t>
            </a:r>
            <a:r>
              <a:rPr lang="en-US" sz="2800" dirty="0" smtClean="0"/>
              <a:t>Every time I eat food coloring, I dye a little inside”</a:t>
            </a:r>
            <a:endParaRPr lang="en-US" dirty="0"/>
          </a:p>
        </p:txBody>
      </p:sp>
      <p:sp>
        <p:nvSpPr>
          <p:cNvPr id="3" name="Content Placeholder 2"/>
          <p:cNvSpPr>
            <a:spLocks noGrp="1"/>
          </p:cNvSpPr>
          <p:nvPr>
            <p:ph sz="half" idx="1"/>
          </p:nvPr>
        </p:nvSpPr>
        <p:spPr>
          <a:xfrm>
            <a:off x="677334" y="1930399"/>
            <a:ext cx="4184035" cy="4151223"/>
          </a:xfrm>
        </p:spPr>
        <p:txBody>
          <a:bodyPr>
            <a:normAutofit fontScale="85000" lnSpcReduction="20000"/>
          </a:bodyPr>
          <a:lstStyle/>
          <a:p>
            <a:r>
              <a:rPr lang="en-US" dirty="0" smtClean="0"/>
              <a:t>Materials: </a:t>
            </a:r>
          </a:p>
          <a:p>
            <a:pPr lvl="1"/>
            <a:r>
              <a:rPr lang="en-US" dirty="0" smtClean="0"/>
              <a:t>Plate, Milk, Food Coloring, Q-tips, &amp; dish soap.</a:t>
            </a:r>
          </a:p>
          <a:p>
            <a:r>
              <a:rPr lang="en-US" dirty="0" smtClean="0"/>
              <a:t>Procedure: </a:t>
            </a:r>
          </a:p>
          <a:p>
            <a:pPr lvl="1">
              <a:buFont typeface="+mj-lt"/>
              <a:buAutoNum type="arabicPeriod"/>
            </a:pPr>
            <a:r>
              <a:rPr lang="en-US" dirty="0" smtClean="0"/>
              <a:t>Pour enough milk onto the plate to just cover the bottom completely. </a:t>
            </a:r>
          </a:p>
          <a:p>
            <a:pPr lvl="1">
              <a:buFont typeface="+mj-lt"/>
              <a:buAutoNum type="arabicPeriod"/>
            </a:pPr>
            <a:r>
              <a:rPr lang="en-US" dirty="0" smtClean="0"/>
              <a:t>Add food coloring using 4-5 drops for each spot. </a:t>
            </a:r>
          </a:p>
          <a:p>
            <a:pPr lvl="1">
              <a:buFont typeface="+mj-lt"/>
              <a:buAutoNum type="arabicPeriod"/>
            </a:pPr>
            <a:r>
              <a:rPr lang="en-US" dirty="0" smtClean="0"/>
              <a:t>Take a Q-tip and dip it soap.</a:t>
            </a:r>
          </a:p>
          <a:p>
            <a:pPr lvl="1">
              <a:buFont typeface="+mj-lt"/>
              <a:buAutoNum type="arabicPeriod"/>
            </a:pPr>
            <a:r>
              <a:rPr lang="en-US" dirty="0" smtClean="0"/>
              <a:t>Gently place Q tip, soap side down, into the milk &amp; food coloring mixture. Make observations.</a:t>
            </a:r>
          </a:p>
          <a:p>
            <a:pPr lvl="1">
              <a:buFont typeface="+mj-lt"/>
              <a:buAutoNum type="arabicPeriod"/>
            </a:pPr>
            <a:r>
              <a:rPr lang="en-US" dirty="0" smtClean="0"/>
              <a:t>Keep the Q-tip in mixture until movement stops.</a:t>
            </a:r>
          </a:p>
          <a:p>
            <a:pPr lvl="1">
              <a:buFont typeface="+mj-lt"/>
              <a:buAutoNum type="arabicPeriod"/>
            </a:pPr>
            <a:endParaRPr lang="en-US" dirty="0" smtClean="0"/>
          </a:p>
          <a:p>
            <a:pPr lvl="1">
              <a:buFont typeface="+mj-lt"/>
              <a:buAutoNum type="arabicPeriod"/>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3789" y="2009956"/>
            <a:ext cx="3848452" cy="2560970"/>
          </a:xfrm>
        </p:spPr>
      </p:pic>
      <p:sp>
        <p:nvSpPr>
          <p:cNvPr id="6" name="TextBox 5"/>
          <p:cNvSpPr txBox="1"/>
          <p:nvPr/>
        </p:nvSpPr>
        <p:spPr>
          <a:xfrm>
            <a:off x="5149970" y="4761781"/>
            <a:ext cx="4804913"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Be sure to record your work for this lab in your new, handy dandy, </a:t>
            </a:r>
            <a:r>
              <a:rPr lang="en-US" u="sng" dirty="0" smtClean="0"/>
              <a:t>Experimental Design Graphical Organizer!</a:t>
            </a:r>
          </a:p>
          <a:p>
            <a:pPr marL="285750" indent="-285750">
              <a:buFont typeface="Arial" panose="020B0604020202020204" pitchFamily="34" charset="0"/>
              <a:buChar char="•"/>
            </a:pPr>
            <a:r>
              <a:rPr lang="en-US" dirty="0" smtClean="0"/>
              <a:t>You may use your phones to take pictures of the color changing milk if you wish. </a:t>
            </a:r>
            <a:endParaRPr lang="en-US" dirty="0"/>
          </a:p>
        </p:txBody>
      </p:sp>
    </p:spTree>
    <p:extLst>
      <p:ext uri="{BB962C8B-B14F-4D97-AF65-F5344CB8AC3E}">
        <p14:creationId xmlns:p14="http://schemas.microsoft.com/office/powerpoint/2010/main" val="1365625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Summary – 6.3</a:t>
            </a:r>
          </a:p>
        </p:txBody>
      </p:sp>
      <p:pic>
        <p:nvPicPr>
          <p:cNvPr id="874499" name="Picture 3"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74500" name="Picture 4"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874501" name="Picture 5"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874502" name="Picture 6"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874503" name="Picture 7"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74504" name="Picture 8" descr="chapter summary"/>
          <p:cNvPicPr>
            <a:picLocks noChangeAspect="1" noChangeArrowheads="1"/>
          </p:cNvPicPr>
          <p:nvPr/>
        </p:nvPicPr>
        <p:blipFill>
          <a:blip r:embed="rId7" cstate="print"/>
          <a:srcRect/>
          <a:stretch>
            <a:fillRect/>
          </a:stretch>
        </p:blipFill>
        <p:spPr bwMode="auto">
          <a:xfrm>
            <a:off x="4649789" y="53976"/>
            <a:ext cx="2892425" cy="422275"/>
          </a:xfrm>
          <a:prstGeom prst="rect">
            <a:avLst/>
          </a:prstGeom>
          <a:noFill/>
        </p:spPr>
      </p:pic>
      <p:pic>
        <p:nvPicPr>
          <p:cNvPr id="87450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74506" name="Rectangle 10"/>
          <p:cNvSpPr>
            <a:spLocks noChangeArrowheads="1"/>
          </p:cNvSpPr>
          <p:nvPr/>
        </p:nvSpPr>
        <p:spPr bwMode="auto">
          <a:xfrm>
            <a:off x="1981200" y="1676400"/>
            <a:ext cx="8610600" cy="523220"/>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All organic compounds contain carbon atoms, CH</a:t>
            </a:r>
            <a:r>
              <a:rPr lang="en-US" altLang="en-US" sz="2800" baseline="-25000" dirty="0">
                <a:latin typeface="Times" charset="0"/>
              </a:rPr>
              <a:t>4</a:t>
            </a:r>
            <a:r>
              <a:rPr lang="en-US" altLang="en-US" sz="2800" dirty="0">
                <a:latin typeface="Times" charset="0"/>
              </a:rPr>
              <a:t>, C</a:t>
            </a:r>
            <a:r>
              <a:rPr lang="en-US" altLang="en-US" sz="2800" baseline="-25000" dirty="0">
                <a:latin typeface="Times" charset="0"/>
              </a:rPr>
              <a:t>2</a:t>
            </a:r>
            <a:r>
              <a:rPr lang="en-US" altLang="en-US" sz="2800" dirty="0">
                <a:latin typeface="Times" charset="0"/>
              </a:rPr>
              <a:t>H</a:t>
            </a:r>
            <a:r>
              <a:rPr lang="en-US" altLang="en-US" sz="2800" baseline="-25000" dirty="0">
                <a:latin typeface="Times" charset="0"/>
              </a:rPr>
              <a:t>6</a:t>
            </a:r>
            <a:r>
              <a:rPr lang="en-US" altLang="en-US" sz="2800" dirty="0">
                <a:latin typeface="Times" charset="0"/>
              </a:rPr>
              <a:t>.</a:t>
            </a:r>
          </a:p>
        </p:txBody>
      </p:sp>
      <p:sp>
        <p:nvSpPr>
          <p:cNvPr id="874507" name="Rectangle 11"/>
          <p:cNvSpPr>
            <a:spLocks noChangeArrowheads="1"/>
          </p:cNvSpPr>
          <p:nvPr/>
        </p:nvSpPr>
        <p:spPr bwMode="auto">
          <a:xfrm>
            <a:off x="566670" y="838200"/>
            <a:ext cx="10101330" cy="935929"/>
          </a:xfrm>
          <a:prstGeom prst="rect">
            <a:avLst/>
          </a:prstGeom>
          <a:noFill/>
          <a:ln w="9525">
            <a:noFill/>
            <a:miter lim="800000"/>
            <a:headEnd/>
            <a:tailEnd/>
          </a:ln>
          <a:effectLst/>
        </p:spPr>
        <p:txBody>
          <a:bodyPr anchor="ctr"/>
          <a:lstStyle/>
          <a:p>
            <a:pPr>
              <a:buFontTx/>
              <a:buNone/>
            </a:pPr>
            <a:r>
              <a:rPr lang="en-US" altLang="en-US" sz="3600" b="1" dirty="0">
                <a:solidFill>
                  <a:schemeClr val="tx2"/>
                </a:solidFill>
                <a:latin typeface="Times" charset="0"/>
              </a:rPr>
              <a:t>Life Substances – </a:t>
            </a:r>
            <a:r>
              <a:rPr lang="en-US" altLang="en-US" sz="3600" b="1" dirty="0" smtClean="0">
                <a:solidFill>
                  <a:schemeClr val="tx2"/>
                </a:solidFill>
                <a:latin typeface="Times" charset="0"/>
              </a:rPr>
              <a:t>Biomolecules </a:t>
            </a:r>
            <a:r>
              <a:rPr lang="en-US" altLang="en-US" sz="3600" b="1" dirty="0">
                <a:solidFill>
                  <a:schemeClr val="tx2"/>
                </a:solidFill>
                <a:latin typeface="Times" charset="0"/>
              </a:rPr>
              <a:t>&amp; Macromolecules</a:t>
            </a:r>
            <a:r>
              <a:rPr lang="en-US" altLang="en-US" sz="4000" b="1" dirty="0">
                <a:solidFill>
                  <a:srgbClr val="FFFF00"/>
                </a:solidFill>
                <a:latin typeface="Times" charset="0"/>
              </a:rPr>
              <a:t> </a:t>
            </a:r>
          </a:p>
        </p:txBody>
      </p:sp>
      <p:sp>
        <p:nvSpPr>
          <p:cNvPr id="874508" name="Rectangle 12"/>
          <p:cNvSpPr>
            <a:spLocks noChangeArrowheads="1"/>
          </p:cNvSpPr>
          <p:nvPr/>
        </p:nvSpPr>
        <p:spPr bwMode="auto">
          <a:xfrm>
            <a:off x="1981200" y="2422526"/>
            <a:ext cx="8382000" cy="1384995"/>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#1.  There are four principal types of organic compounds, or </a:t>
            </a:r>
            <a:r>
              <a:rPr lang="en-US" altLang="en-US" sz="2800" dirty="0" err="1">
                <a:latin typeface="Times" charset="0"/>
              </a:rPr>
              <a:t>biomolecules</a:t>
            </a:r>
            <a:r>
              <a:rPr lang="en-US" altLang="en-US" sz="2800" dirty="0">
                <a:latin typeface="Times" charset="0"/>
              </a:rPr>
              <a:t>, that make up living things: </a:t>
            </a:r>
            <a:r>
              <a:rPr lang="en-US" altLang="en-US" sz="2800" b="1" dirty="0">
                <a:latin typeface="Times" charset="0"/>
              </a:rPr>
              <a:t>carbohydrates, lipids, proteins, and nucleic acid.</a:t>
            </a:r>
          </a:p>
        </p:txBody>
      </p:sp>
      <p:sp>
        <p:nvSpPr>
          <p:cNvPr id="874511" name="Rectangle 15"/>
          <p:cNvSpPr>
            <a:spLocks noChangeArrowheads="1"/>
          </p:cNvSpPr>
          <p:nvPr/>
        </p:nvSpPr>
        <p:spPr bwMode="auto">
          <a:xfrm>
            <a:off x="2057400" y="3810001"/>
            <a:ext cx="7467600" cy="954107"/>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The structure of a </a:t>
            </a:r>
            <a:r>
              <a:rPr lang="en-US" altLang="en-US" sz="2800" dirty="0" err="1">
                <a:latin typeface="Times" charset="0"/>
              </a:rPr>
              <a:t>biomolecule</a:t>
            </a:r>
            <a:r>
              <a:rPr lang="en-US" altLang="en-US" sz="2800" dirty="0">
                <a:latin typeface="Times" charset="0"/>
              </a:rPr>
              <a:t> will help determine its properties and functions.</a:t>
            </a:r>
          </a:p>
        </p:txBody>
      </p:sp>
      <p:pic>
        <p:nvPicPr>
          <p:cNvPr id="874512" name="Picture 16" descr="6"/>
          <p:cNvPicPr>
            <a:picLocks noChangeAspect="1" noChangeArrowheads="1"/>
          </p:cNvPicPr>
          <p:nvPr/>
        </p:nvPicPr>
        <p:blipFill>
          <a:blip r:embed="rId10" cstate="print"/>
          <a:srcRect/>
          <a:stretch>
            <a:fillRect/>
          </a:stretch>
        </p:blipFill>
        <p:spPr bwMode="auto">
          <a:xfrm>
            <a:off x="1524000" y="1"/>
            <a:ext cx="1828800" cy="811213"/>
          </a:xfrm>
          <a:prstGeom prst="rect">
            <a:avLst/>
          </a:prstGeom>
          <a:noFill/>
        </p:spPr>
      </p:pic>
    </p:spTree>
    <p:extLst>
      <p:ext uri="{BB962C8B-B14F-4D97-AF65-F5344CB8AC3E}">
        <p14:creationId xmlns:p14="http://schemas.microsoft.com/office/powerpoint/2010/main" val="42191483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74506"/>
                                        </p:tgtEl>
                                        <p:attrNameLst>
                                          <p:attrName>style.visibility</p:attrName>
                                        </p:attrNameLst>
                                      </p:cBhvr>
                                      <p:to>
                                        <p:strVal val="visible"/>
                                      </p:to>
                                    </p:set>
                                    <p:animEffect transition="in" filter="box(out)">
                                      <p:cBhvr>
                                        <p:cTn id="7" dur="500"/>
                                        <p:tgtEl>
                                          <p:spTgt spid="8745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74508"/>
                                        </p:tgtEl>
                                        <p:attrNameLst>
                                          <p:attrName>style.visibility</p:attrName>
                                        </p:attrNameLst>
                                      </p:cBhvr>
                                      <p:to>
                                        <p:strVal val="visible"/>
                                      </p:to>
                                    </p:set>
                                    <p:animEffect transition="in" filter="box(out)">
                                      <p:cBhvr>
                                        <p:cTn id="12" dur="500"/>
                                        <p:tgtEl>
                                          <p:spTgt spid="87450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74511"/>
                                        </p:tgtEl>
                                        <p:attrNameLst>
                                          <p:attrName>style.visibility</p:attrName>
                                        </p:attrNameLst>
                                      </p:cBhvr>
                                      <p:to>
                                        <p:strVal val="visible"/>
                                      </p:to>
                                    </p:set>
                                    <p:animEffect transition="in" filter="box(out)">
                                      <p:cBhvr>
                                        <p:cTn id="17" dur="500"/>
                                        <p:tgtEl>
                                          <p:spTgt spid="874511"/>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74503"/>
                                        </p:tgtEl>
                                        <p:attrNameLst>
                                          <p:attrName>style.visibility</p:attrName>
                                        </p:attrNameLst>
                                      </p:cBhvr>
                                      <p:to>
                                        <p:strVal val="visible"/>
                                      </p:to>
                                    </p:set>
                                    <p:animEffect transition="in" filter="box(out)">
                                      <p:cBhvr>
                                        <p:cTn id="21" dur="500"/>
                                        <p:tgtEl>
                                          <p:spTgt spid="874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506" grpId="0" autoUpdateAnimBg="0"/>
      <p:bldP spid="874508" grpId="0" autoUpdateAnimBg="0"/>
      <p:bldP spid="87451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0"/>
            <a:ext cx="9144000" cy="762000"/>
          </a:xfrm>
        </p:spPr>
        <p:txBody>
          <a:bodyPr anchor="b">
            <a:normAutofit fontScale="90000"/>
          </a:bodyPr>
          <a:lstStyle/>
          <a:p>
            <a:r>
              <a:rPr lang="en-US" sz="2800" dirty="0">
                <a:latin typeface="Book Antiqua" pitchFamily="18" charset="0"/>
                <a:sym typeface="Copperplate" charset="0"/>
              </a:rPr>
              <a:t>#1. Biological molecules (</a:t>
            </a:r>
            <a:r>
              <a:rPr lang="en-US" sz="2800" dirty="0" err="1">
                <a:latin typeface="Book Antiqua" pitchFamily="18" charset="0"/>
                <a:sym typeface="Copperplate" charset="0"/>
              </a:rPr>
              <a:t>Biomolecule</a:t>
            </a:r>
            <a:r>
              <a:rPr lang="en-US" sz="2800" dirty="0">
                <a:latin typeface="Book Antiqua" pitchFamily="18" charset="0"/>
                <a:sym typeface="Copperplate" charset="0"/>
              </a:rPr>
              <a:t>, macromolecules) make parts of cells and living things.</a:t>
            </a:r>
          </a:p>
        </p:txBody>
      </p:sp>
      <p:sp>
        <p:nvSpPr>
          <p:cNvPr id="24579" name="Rectangle 3"/>
          <p:cNvSpPr>
            <a:spLocks noGrp="1" noChangeArrowheads="1"/>
          </p:cNvSpPr>
          <p:nvPr>
            <p:ph type="body" idx="1"/>
          </p:nvPr>
        </p:nvSpPr>
        <p:spPr>
          <a:xfrm>
            <a:off x="1524000" y="762000"/>
            <a:ext cx="9144000" cy="5533430"/>
          </a:xfrm>
        </p:spPr>
        <p:txBody>
          <a:bodyPr anchor="t">
            <a:normAutofit/>
          </a:bodyPr>
          <a:lstStyle/>
          <a:p>
            <a:pPr marL="223234" indent="0">
              <a:spcBef>
                <a:spcPct val="0"/>
              </a:spcBef>
              <a:buClr>
                <a:srgbClr val="404040"/>
              </a:buClr>
              <a:buNone/>
            </a:pPr>
            <a:r>
              <a:rPr lang="en-US" sz="2200" b="1" dirty="0">
                <a:latin typeface="Book Antiqua" pitchFamily="18" charset="0"/>
                <a:sym typeface="Palatino" charset="0"/>
              </a:rPr>
              <a:t>#2. </a:t>
            </a:r>
            <a:endParaRPr lang="en-US" sz="2200" b="1" dirty="0" smtClean="0">
              <a:latin typeface="Book Antiqua" pitchFamily="18" charset="0"/>
              <a:sym typeface="Palatino" charset="0"/>
            </a:endParaRPr>
          </a:p>
          <a:p>
            <a:pPr marL="566134" indent="-342900">
              <a:spcBef>
                <a:spcPct val="0"/>
              </a:spcBef>
              <a:buClr>
                <a:srgbClr val="404040"/>
              </a:buClr>
            </a:pPr>
            <a:r>
              <a:rPr lang="en-US" sz="2200" b="1" dirty="0" smtClean="0">
                <a:latin typeface="Book Antiqua" pitchFamily="18" charset="0"/>
                <a:sym typeface="Palatino" charset="0"/>
              </a:rPr>
              <a:t>Carbohydrates</a:t>
            </a:r>
            <a:r>
              <a:rPr lang="en-US" sz="2200" dirty="0" smtClean="0">
                <a:latin typeface="Book Antiqua" pitchFamily="18" charset="0"/>
                <a:sym typeface="Palatino" charset="0"/>
              </a:rPr>
              <a:t>- </a:t>
            </a:r>
            <a:r>
              <a:rPr lang="en-US" sz="2200" dirty="0">
                <a:latin typeface="Book Antiqua" pitchFamily="18" charset="0"/>
                <a:sym typeface="Palatino" charset="0"/>
              </a:rPr>
              <a:t>compounds composed of carbon, hydrogen, and oxygen atoms. </a:t>
            </a:r>
            <a:r>
              <a:rPr lang="en-US" sz="2200" b="1" dirty="0">
                <a:latin typeface="Book Antiqua" pitchFamily="18" charset="0"/>
                <a:sym typeface="Palatino" charset="0"/>
              </a:rPr>
              <a:t>Identifies the type of cell.  </a:t>
            </a:r>
            <a:r>
              <a:rPr lang="en-US" sz="2200" dirty="0">
                <a:latin typeface="Book Antiqua" pitchFamily="18" charset="0"/>
                <a:sym typeface="Palatino" charset="0"/>
              </a:rPr>
              <a:t>Ex.  C</a:t>
            </a:r>
            <a:r>
              <a:rPr lang="en-US" sz="2200" baseline="-25000" dirty="0">
                <a:latin typeface="Book Antiqua" pitchFamily="18" charset="0"/>
                <a:sym typeface="Palatino" charset="0"/>
              </a:rPr>
              <a:t>6</a:t>
            </a:r>
            <a:r>
              <a:rPr lang="en-US" sz="2200" dirty="0">
                <a:latin typeface="Book Antiqua" pitchFamily="18" charset="0"/>
                <a:sym typeface="Palatino" charset="0"/>
              </a:rPr>
              <a:t>H</a:t>
            </a:r>
            <a:r>
              <a:rPr lang="en-US" sz="2200" baseline="-25000" dirty="0">
                <a:latin typeface="Book Antiqua" pitchFamily="18" charset="0"/>
                <a:sym typeface="Palatino" charset="0"/>
              </a:rPr>
              <a:t>12</a:t>
            </a:r>
            <a:r>
              <a:rPr lang="en-US" sz="2200" dirty="0">
                <a:latin typeface="Book Antiqua" pitchFamily="18" charset="0"/>
                <a:sym typeface="Palatino" charset="0"/>
              </a:rPr>
              <a:t>O</a:t>
            </a:r>
            <a:r>
              <a:rPr lang="en-US" sz="2200" baseline="-25000" dirty="0">
                <a:latin typeface="Book Antiqua" pitchFamily="18" charset="0"/>
                <a:sym typeface="Palatino" charset="0"/>
              </a:rPr>
              <a:t>6 </a:t>
            </a:r>
            <a:r>
              <a:rPr lang="en-US" sz="2200" dirty="0">
                <a:latin typeface="Book Antiqua" pitchFamily="18" charset="0"/>
                <a:sym typeface="Palatino" charset="0"/>
              </a:rPr>
              <a:t>- sugar</a:t>
            </a:r>
          </a:p>
          <a:p>
            <a:pPr marL="625056" indent="-401822">
              <a:spcBef>
                <a:spcPts val="1266"/>
              </a:spcBef>
              <a:buClr>
                <a:srgbClr val="404040"/>
              </a:buClr>
              <a:buFont typeface="Palatino" charset="0"/>
              <a:buChar char="•"/>
            </a:pPr>
            <a:r>
              <a:rPr lang="en-US" sz="2200" b="1" dirty="0">
                <a:latin typeface="Book Antiqua" pitchFamily="18" charset="0"/>
                <a:sym typeface="Palatino" charset="0"/>
              </a:rPr>
              <a:t>Proteins-</a:t>
            </a:r>
            <a:r>
              <a:rPr lang="en-US" sz="2200" dirty="0">
                <a:latin typeface="Book Antiqua" pitchFamily="18" charset="0"/>
                <a:sym typeface="Palatino" charset="0"/>
              </a:rPr>
              <a:t> made up of long chains of </a:t>
            </a:r>
            <a:r>
              <a:rPr lang="en-US" sz="2200" b="1" dirty="0">
                <a:latin typeface="Book Antiqua" pitchFamily="18" charset="0"/>
                <a:sym typeface="Palatino" charset="0"/>
              </a:rPr>
              <a:t>nitrogen-containing</a:t>
            </a:r>
            <a:r>
              <a:rPr lang="en-US" sz="2200" dirty="0">
                <a:latin typeface="Book Antiqua" pitchFamily="18" charset="0"/>
                <a:sym typeface="Palatino" charset="0"/>
              </a:rPr>
              <a:t> organic molecules called </a:t>
            </a:r>
            <a:r>
              <a:rPr lang="en-US" sz="2200" b="1" dirty="0">
                <a:latin typeface="Book Antiqua" pitchFamily="18" charset="0"/>
                <a:sym typeface="Palatino" charset="0"/>
              </a:rPr>
              <a:t>amino acids</a:t>
            </a:r>
            <a:r>
              <a:rPr lang="en-US" sz="2200" dirty="0">
                <a:latin typeface="Book Antiqua" pitchFamily="18" charset="0"/>
                <a:sym typeface="Palatino" charset="0"/>
              </a:rPr>
              <a:t>.  Allow for transport of materials in and out of the cell.</a:t>
            </a:r>
          </a:p>
          <a:p>
            <a:pPr marL="625056" indent="-401822">
              <a:spcBef>
                <a:spcPts val="1266"/>
              </a:spcBef>
              <a:buClr>
                <a:srgbClr val="404040"/>
              </a:buClr>
              <a:buFont typeface="Palatino" charset="0"/>
              <a:buChar char="•"/>
            </a:pPr>
            <a:r>
              <a:rPr lang="en-US" sz="2200" b="1" dirty="0">
                <a:latin typeface="Book Antiqua" pitchFamily="18" charset="0"/>
                <a:sym typeface="Palatino" charset="0"/>
              </a:rPr>
              <a:t>Nucleic Acids- </a:t>
            </a:r>
            <a:r>
              <a:rPr lang="en-US" sz="2200" dirty="0">
                <a:latin typeface="Book Antiqua" pitchFamily="18" charset="0"/>
                <a:sym typeface="Palatino" charset="0"/>
              </a:rPr>
              <a:t>organic compounds found in all living cells.  Genetic Material.</a:t>
            </a:r>
          </a:p>
          <a:p>
            <a:pPr marL="1250112" lvl="2" indent="-401822">
              <a:spcBef>
                <a:spcPts val="1266"/>
              </a:spcBef>
              <a:buClr>
                <a:srgbClr val="404040"/>
              </a:buClr>
              <a:buFont typeface="Palatino" charset="0"/>
              <a:buChar char="•"/>
            </a:pPr>
            <a:r>
              <a:rPr lang="en-US" sz="2200" b="1" dirty="0">
                <a:latin typeface="Book Antiqua" pitchFamily="18" charset="0"/>
                <a:sym typeface="Palatino" charset="0"/>
              </a:rPr>
              <a:t>DNA</a:t>
            </a:r>
          </a:p>
          <a:p>
            <a:pPr marL="1250112" lvl="2" indent="-401822">
              <a:spcBef>
                <a:spcPts val="1266"/>
              </a:spcBef>
              <a:buClr>
                <a:srgbClr val="404040"/>
              </a:buClr>
              <a:buFont typeface="Palatino" charset="0"/>
              <a:buChar char="•"/>
            </a:pPr>
            <a:r>
              <a:rPr lang="en-US" sz="2200" b="1" dirty="0">
                <a:latin typeface="Book Antiqua" pitchFamily="18" charset="0"/>
                <a:sym typeface="Palatino" charset="0"/>
              </a:rPr>
              <a:t>RNA</a:t>
            </a:r>
          </a:p>
          <a:p>
            <a:pPr marL="625056" indent="-401822">
              <a:spcBef>
                <a:spcPts val="1266"/>
              </a:spcBef>
              <a:buClr>
                <a:srgbClr val="404040"/>
              </a:buClr>
              <a:buFont typeface="Palatino" charset="0"/>
              <a:buChar char="•"/>
            </a:pPr>
            <a:r>
              <a:rPr lang="en-US" sz="2200" b="1" dirty="0">
                <a:latin typeface="Book Antiqua" pitchFamily="18" charset="0"/>
                <a:sym typeface="Palatino" charset="0"/>
              </a:rPr>
              <a:t>Lipids-</a:t>
            </a:r>
            <a:r>
              <a:rPr lang="en-US" sz="2200" dirty="0">
                <a:latin typeface="Book Antiqua" pitchFamily="18" charset="0"/>
                <a:sym typeface="Palatino" charset="0"/>
              </a:rPr>
              <a:t>  smaller biological molecules that do not mix with water.  Ex. </a:t>
            </a:r>
            <a:r>
              <a:rPr lang="en-US" sz="2200" b="1" dirty="0">
                <a:latin typeface="Book Antiqua" pitchFamily="18" charset="0"/>
                <a:sym typeface="Palatino" charset="0"/>
              </a:rPr>
              <a:t>fats, waxes, oils and steroids</a:t>
            </a:r>
            <a:r>
              <a:rPr lang="en-US" sz="2200" dirty="0">
                <a:latin typeface="Book Antiqua" pitchFamily="18" charset="0"/>
                <a:sym typeface="Palatino" charset="0"/>
              </a:rPr>
              <a:t>. </a:t>
            </a:r>
          </a:p>
          <a:p>
            <a:pPr marL="625056" indent="-401822">
              <a:spcBef>
                <a:spcPts val="1266"/>
              </a:spcBef>
              <a:buClr>
                <a:srgbClr val="404040"/>
              </a:buClr>
              <a:buNone/>
            </a:pPr>
            <a:r>
              <a:rPr lang="en-US" sz="2200" dirty="0">
                <a:latin typeface="Book Antiqua" pitchFamily="18" charset="0"/>
                <a:sym typeface="Palatino" charset="0"/>
              </a:rPr>
              <a:t>#3.  Without these </a:t>
            </a:r>
            <a:r>
              <a:rPr lang="en-US" sz="2200" dirty="0" err="1">
                <a:latin typeface="Book Antiqua" pitchFamily="18" charset="0"/>
                <a:sym typeface="Palatino" charset="0"/>
              </a:rPr>
              <a:t>Biomolecules</a:t>
            </a:r>
            <a:r>
              <a:rPr lang="en-US" sz="2200" dirty="0">
                <a:latin typeface="Book Antiqua" pitchFamily="18" charset="0"/>
                <a:sym typeface="Palatino" charset="0"/>
              </a:rPr>
              <a:t> we would not have life because we would not have cells.</a:t>
            </a:r>
          </a:p>
        </p:txBody>
      </p:sp>
    </p:spTree>
    <p:extLst>
      <p:ext uri="{BB962C8B-B14F-4D97-AF65-F5344CB8AC3E}">
        <p14:creationId xmlns:p14="http://schemas.microsoft.com/office/powerpoint/2010/main" val="40779528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6.3 Section Summary 6.3 – pages 157-163</a:t>
            </a:r>
          </a:p>
        </p:txBody>
      </p:sp>
      <p:sp>
        <p:nvSpPr>
          <p:cNvPr id="900100" name="Rectangle 4"/>
          <p:cNvSpPr>
            <a:spLocks noChangeArrowheads="1"/>
          </p:cNvSpPr>
          <p:nvPr/>
        </p:nvSpPr>
        <p:spPr bwMode="auto">
          <a:xfrm>
            <a:off x="3352800" y="762001"/>
            <a:ext cx="7315200" cy="912813"/>
          </a:xfrm>
          <a:prstGeom prst="rect">
            <a:avLst/>
          </a:prstGeom>
          <a:noFill/>
          <a:ln w="9525">
            <a:noFill/>
            <a:miter lim="800000"/>
            <a:headEnd/>
            <a:tailEnd/>
          </a:ln>
          <a:effectLst/>
        </p:spPr>
        <p:txBody>
          <a:bodyPr anchor="ctr"/>
          <a:lstStyle/>
          <a:p>
            <a:pPr>
              <a:buFontTx/>
              <a:buNone/>
            </a:pPr>
            <a:r>
              <a:rPr lang="en-US" altLang="en-US" sz="3600" b="1" dirty="0">
                <a:solidFill>
                  <a:schemeClr val="tx2"/>
                </a:solidFill>
                <a:latin typeface="Times" charset="0"/>
              </a:rPr>
              <a:t>Take notes P. </a:t>
            </a:r>
            <a:r>
              <a:rPr lang="en-US" altLang="en-US" sz="3600" b="1" dirty="0" smtClean="0">
                <a:solidFill>
                  <a:schemeClr val="tx2"/>
                </a:solidFill>
                <a:latin typeface="Times" charset="0"/>
              </a:rPr>
              <a:t>41</a:t>
            </a:r>
            <a:r>
              <a:rPr lang="en-US" altLang="en-US" sz="3600" b="1" dirty="0" smtClean="0">
                <a:solidFill>
                  <a:schemeClr val="tx2"/>
                </a:solidFill>
                <a:latin typeface="Times" charset="0"/>
              </a:rPr>
              <a:t> </a:t>
            </a:r>
            <a:r>
              <a:rPr lang="en-US" altLang="en-US" sz="3600" b="1" dirty="0">
                <a:solidFill>
                  <a:schemeClr val="tx2"/>
                </a:solidFill>
                <a:latin typeface="Times" charset="0"/>
              </a:rPr>
              <a:t>NB</a:t>
            </a:r>
          </a:p>
          <a:p>
            <a:pPr>
              <a:buFontTx/>
              <a:buNone/>
            </a:pPr>
            <a:r>
              <a:rPr lang="en-US" altLang="en-US" sz="3600" b="1" dirty="0">
                <a:solidFill>
                  <a:schemeClr val="tx2"/>
                </a:solidFill>
                <a:latin typeface="Times" charset="0"/>
              </a:rPr>
              <a:t>The structure of proteins</a:t>
            </a:r>
            <a:r>
              <a:rPr lang="en-US" altLang="en-US" sz="4000" b="1" dirty="0">
                <a:solidFill>
                  <a:srgbClr val="FFFF00"/>
                </a:solidFill>
                <a:latin typeface="Times" charset="0"/>
              </a:rPr>
              <a:t> </a:t>
            </a:r>
          </a:p>
        </p:txBody>
      </p:sp>
      <p:pic>
        <p:nvPicPr>
          <p:cNvPr id="900101"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0102"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0103"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00104"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00105"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00106"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00107" name="Picture 11" descr="6"/>
          <p:cNvPicPr>
            <a:picLocks noChangeAspect="1" noChangeArrowheads="1"/>
          </p:cNvPicPr>
          <p:nvPr/>
        </p:nvPicPr>
        <p:blipFill>
          <a:blip r:embed="rId9" cstate="print"/>
          <a:srcRect/>
          <a:stretch>
            <a:fillRect/>
          </a:stretch>
        </p:blipFill>
        <p:spPr bwMode="auto">
          <a:xfrm>
            <a:off x="1524000" y="1"/>
            <a:ext cx="1828800" cy="811213"/>
          </a:xfrm>
          <a:prstGeom prst="rect">
            <a:avLst/>
          </a:prstGeom>
          <a:noFill/>
        </p:spPr>
      </p:pic>
      <p:pic>
        <p:nvPicPr>
          <p:cNvPr id="900108" name="Picture 12"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sp>
        <p:nvSpPr>
          <p:cNvPr id="900109" name="Rectangle 13"/>
          <p:cNvSpPr>
            <a:spLocks noChangeArrowheads="1"/>
          </p:cNvSpPr>
          <p:nvPr/>
        </p:nvSpPr>
        <p:spPr bwMode="auto">
          <a:xfrm>
            <a:off x="1981200" y="1676401"/>
            <a:ext cx="8077200" cy="1406525"/>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Enzymes are important proteins found in living things.  *An </a:t>
            </a:r>
            <a:r>
              <a:rPr lang="en-US" altLang="en-US" sz="2800" dirty="0">
                <a:solidFill>
                  <a:srgbClr val="FF0066"/>
                </a:solidFill>
                <a:latin typeface="Times" charset="0"/>
              </a:rPr>
              <a:t>enzyme</a:t>
            </a:r>
            <a:r>
              <a:rPr lang="en-US" altLang="en-US" sz="2800" dirty="0">
                <a:latin typeface="Times" charset="0"/>
              </a:rPr>
              <a:t> is a protein that changes the rate of a chemical reaction.</a:t>
            </a:r>
          </a:p>
        </p:txBody>
      </p:sp>
      <p:sp>
        <p:nvSpPr>
          <p:cNvPr id="900110" name="Rectangle 14"/>
          <p:cNvSpPr>
            <a:spLocks noChangeArrowheads="1"/>
          </p:cNvSpPr>
          <p:nvPr/>
        </p:nvSpPr>
        <p:spPr bwMode="auto">
          <a:xfrm>
            <a:off x="1981200" y="3276601"/>
            <a:ext cx="3886200" cy="954107"/>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They speed the reactions in digestion of food.</a:t>
            </a:r>
          </a:p>
        </p:txBody>
      </p:sp>
      <p:pic>
        <p:nvPicPr>
          <p:cNvPr id="900111" name="Picture 15" descr="audio image blue">
            <a:hlinkClick r:id="" action="ppaction://noaction">
              <a:snd r:embed="rId11" name="06-enzyme.WAV"/>
            </a:hlinkClick>
          </p:cNvPr>
          <p:cNvPicPr>
            <a:picLocks noChangeAspect="1" noChangeArrowheads="1"/>
          </p:cNvPicPr>
          <p:nvPr/>
        </p:nvPicPr>
        <p:blipFill>
          <a:blip r:embed="rId12" cstate="print"/>
          <a:srcRect/>
          <a:stretch>
            <a:fillRect/>
          </a:stretch>
        </p:blipFill>
        <p:spPr bwMode="auto">
          <a:xfrm>
            <a:off x="8877301" y="2667001"/>
            <a:ext cx="354013" cy="354013"/>
          </a:xfrm>
          <a:prstGeom prst="rect">
            <a:avLst/>
          </a:prstGeom>
          <a:noFill/>
        </p:spPr>
      </p:pic>
      <p:sp>
        <p:nvSpPr>
          <p:cNvPr id="900113" name="Text Box 17"/>
          <p:cNvSpPr txBox="1">
            <a:spLocks noChangeArrowheads="1"/>
          </p:cNvSpPr>
          <p:nvPr/>
        </p:nvSpPr>
        <p:spPr bwMode="auto">
          <a:xfrm>
            <a:off x="6397626" y="5683250"/>
            <a:ext cx="2441575" cy="336550"/>
          </a:xfrm>
          <a:prstGeom prst="rect">
            <a:avLst/>
          </a:prstGeom>
          <a:noFill/>
          <a:ln w="9525">
            <a:noFill/>
            <a:miter lim="800000"/>
            <a:headEnd/>
            <a:tailEnd/>
          </a:ln>
          <a:effectLst/>
        </p:spPr>
        <p:txBody>
          <a:bodyPr wrap="none">
            <a:spAutoFit/>
          </a:bodyPr>
          <a:lstStyle/>
          <a:p>
            <a:pPr eaLnBrk="0" hangingPunct="0">
              <a:lnSpc>
                <a:spcPct val="100000"/>
              </a:lnSpc>
              <a:spcBef>
                <a:spcPct val="0"/>
              </a:spcBef>
              <a:spcAft>
                <a:spcPct val="0"/>
              </a:spcAft>
              <a:buFontTx/>
              <a:buNone/>
            </a:pPr>
            <a:r>
              <a:rPr lang="en-US" altLang="en-US" sz="1600">
                <a:solidFill>
                  <a:schemeClr val="hlink"/>
                </a:solidFill>
                <a:latin typeface="Times" charset="0"/>
              </a:rPr>
              <a:t>Click image to view movie.</a:t>
            </a:r>
          </a:p>
        </p:txBody>
      </p:sp>
      <p:sp>
        <p:nvSpPr>
          <p:cNvPr id="17" name="TextBox 16"/>
          <p:cNvSpPr txBox="1"/>
          <p:nvPr/>
        </p:nvSpPr>
        <p:spPr>
          <a:xfrm>
            <a:off x="2057401" y="4495801"/>
            <a:ext cx="3810659" cy="461665"/>
          </a:xfrm>
          <a:prstGeom prst="rect">
            <a:avLst/>
          </a:prstGeom>
          <a:noFill/>
        </p:spPr>
        <p:txBody>
          <a:bodyPr wrap="none" rtlCol="0">
            <a:spAutoFit/>
          </a:bodyPr>
          <a:lstStyle/>
          <a:p>
            <a:r>
              <a:rPr lang="en-US" sz="2400" dirty="0"/>
              <a:t>Made up of Amino Acids (20)</a:t>
            </a:r>
          </a:p>
        </p:txBody>
      </p:sp>
      <p:sp>
        <p:nvSpPr>
          <p:cNvPr id="18" name="TextBox 17"/>
          <p:cNvSpPr txBox="1"/>
          <p:nvPr/>
        </p:nvSpPr>
        <p:spPr>
          <a:xfrm>
            <a:off x="2133600" y="4953001"/>
            <a:ext cx="3886200" cy="1200329"/>
          </a:xfrm>
          <a:prstGeom prst="rect">
            <a:avLst/>
          </a:prstGeom>
          <a:noFill/>
        </p:spPr>
        <p:txBody>
          <a:bodyPr wrap="square" rtlCol="0">
            <a:spAutoFit/>
          </a:bodyPr>
          <a:lstStyle/>
          <a:p>
            <a:r>
              <a:rPr lang="en-US" sz="2400" dirty="0"/>
              <a:t>Enzymes can be used again and again without being used up.</a:t>
            </a:r>
          </a:p>
        </p:txBody>
      </p:sp>
      <p:pic>
        <p:nvPicPr>
          <p:cNvPr id="226306" name="Picture 2" descr="http://t2.gstatic.com/images?q=tbn:ANd9GcQHdhDTs1UC6-RwPOv9MFcXO9MjgKQWI9pUKYox9SIltvJP0Z6iTQ:legacy.hopkinsville.kctcs.edu/instructors/Jason-Arnold/VLI/Module%25202/m2cellfunctionandenergetics/f5-08_energy_of_activat_c.jpg">
            <a:hlinkClick r:id="rId13"/>
          </p:cNvPr>
          <p:cNvPicPr>
            <a:picLocks noChangeAspect="1" noChangeArrowheads="1"/>
          </p:cNvPicPr>
          <p:nvPr/>
        </p:nvPicPr>
        <p:blipFill>
          <a:blip r:embed="rId14" cstate="print"/>
          <a:srcRect/>
          <a:stretch>
            <a:fillRect/>
          </a:stretch>
        </p:blipFill>
        <p:spPr bwMode="auto">
          <a:xfrm>
            <a:off x="6019800" y="2667001"/>
            <a:ext cx="3257550" cy="3440149"/>
          </a:xfrm>
          <a:prstGeom prst="rect">
            <a:avLst/>
          </a:prstGeom>
          <a:noFill/>
        </p:spPr>
      </p:pic>
    </p:spTree>
    <p:extLst>
      <p:ext uri="{BB962C8B-B14F-4D97-AF65-F5344CB8AC3E}">
        <p14:creationId xmlns:p14="http://schemas.microsoft.com/office/powerpoint/2010/main" val="31114671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0109"/>
                                        </p:tgtEl>
                                        <p:attrNameLst>
                                          <p:attrName>style.visibility</p:attrName>
                                        </p:attrNameLst>
                                      </p:cBhvr>
                                      <p:to>
                                        <p:strVal val="visible"/>
                                      </p:to>
                                    </p:set>
                                    <p:animEffect transition="in" filter="box(out)">
                                      <p:cBhvr>
                                        <p:cTn id="7" dur="500"/>
                                        <p:tgtEl>
                                          <p:spTgt spid="9001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0111"/>
                                        </p:tgtEl>
                                        <p:attrNameLst>
                                          <p:attrName>style.visibility</p:attrName>
                                        </p:attrNameLst>
                                      </p:cBhvr>
                                      <p:to>
                                        <p:strVal val="visible"/>
                                      </p:to>
                                    </p:set>
                                    <p:animEffect transition="in" filter="box(out)">
                                      <p:cBhvr>
                                        <p:cTn id="12" dur="500"/>
                                        <p:tgtEl>
                                          <p:spTgt spid="9001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00110"/>
                                        </p:tgtEl>
                                        <p:attrNameLst>
                                          <p:attrName>style.visibility</p:attrName>
                                        </p:attrNameLst>
                                      </p:cBhvr>
                                      <p:to>
                                        <p:strVal val="visible"/>
                                      </p:to>
                                    </p:set>
                                    <p:animEffect transition="in" filter="box(out)">
                                      <p:cBhvr>
                                        <p:cTn id="17" dur="500"/>
                                        <p:tgtEl>
                                          <p:spTgt spid="900110"/>
                                        </p:tgtEl>
                                      </p:cBhvr>
                                    </p:animEffect>
                                  </p:childTnLst>
                                </p:cTn>
                              </p:par>
                            </p:childTnLst>
                          </p:cTn>
                        </p:par>
                        <p:par>
                          <p:cTn id="18" fill="hold">
                            <p:stCondLst>
                              <p:cond delay="500"/>
                            </p:stCondLst>
                            <p:childTnLst>
                              <p:par>
                                <p:cTn id="19" presetID="4" presetClass="entr" presetSubtype="32" fill="hold" grpId="0" nodeType="afterEffect">
                                  <p:stCondLst>
                                    <p:cond delay="0"/>
                                  </p:stCondLst>
                                  <p:childTnLst>
                                    <p:set>
                                      <p:cBhvr>
                                        <p:cTn id="20" dur="1" fill="hold">
                                          <p:stCondLst>
                                            <p:cond delay="0"/>
                                          </p:stCondLst>
                                        </p:cTn>
                                        <p:tgtEl>
                                          <p:spTgt spid="900113"/>
                                        </p:tgtEl>
                                        <p:attrNameLst>
                                          <p:attrName>style.visibility</p:attrName>
                                        </p:attrNameLst>
                                      </p:cBhvr>
                                      <p:to>
                                        <p:strVal val="visible"/>
                                      </p:to>
                                    </p:set>
                                    <p:animEffect transition="in" filter="box(out)">
                                      <p:cBhvr>
                                        <p:cTn id="21" dur="500"/>
                                        <p:tgtEl>
                                          <p:spTgt spid="900113"/>
                                        </p:tgtEl>
                                      </p:cBhvr>
                                    </p:animEffect>
                                  </p:childTnLst>
                                </p:cTn>
                              </p:par>
                            </p:childTnLst>
                          </p:cTn>
                        </p:par>
                        <p:par>
                          <p:cTn id="22" fill="hold">
                            <p:stCondLst>
                              <p:cond delay="1000"/>
                            </p:stCondLst>
                            <p:childTnLst>
                              <p:par>
                                <p:cTn id="23" presetID="4" presetClass="entr" presetSubtype="32" fill="hold" nodeType="afterEffect">
                                  <p:stCondLst>
                                    <p:cond delay="0"/>
                                  </p:stCondLst>
                                  <p:childTnLst>
                                    <p:set>
                                      <p:cBhvr>
                                        <p:cTn id="24" dur="1" fill="hold">
                                          <p:stCondLst>
                                            <p:cond delay="0"/>
                                          </p:stCondLst>
                                        </p:cTn>
                                        <p:tgtEl>
                                          <p:spTgt spid="900101"/>
                                        </p:tgtEl>
                                        <p:attrNameLst>
                                          <p:attrName>style.visibility</p:attrName>
                                        </p:attrNameLst>
                                      </p:cBhvr>
                                      <p:to>
                                        <p:strVal val="visible"/>
                                      </p:to>
                                    </p:set>
                                    <p:animEffect transition="in" filter="box(out)">
                                      <p:cBhvr>
                                        <p:cTn id="25" dur="500"/>
                                        <p:tgtEl>
                                          <p:spTgt spid="900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09" grpId="0" autoUpdateAnimBg="0"/>
      <p:bldP spid="900110" grpId="0" autoUpdateAnimBg="0"/>
      <p:bldP spid="90011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6.3 Section Summary 6.3 – pages 157-163</a:t>
            </a:r>
          </a:p>
        </p:txBody>
      </p:sp>
      <p:sp>
        <p:nvSpPr>
          <p:cNvPr id="862211" name="Rectangle 3"/>
          <p:cNvSpPr>
            <a:spLocks noChangeArrowheads="1"/>
          </p:cNvSpPr>
          <p:nvPr/>
        </p:nvSpPr>
        <p:spPr bwMode="auto">
          <a:xfrm>
            <a:off x="1981200" y="1811338"/>
            <a:ext cx="7391400" cy="2677656"/>
          </a:xfrm>
          <a:prstGeom prst="rect">
            <a:avLst/>
          </a:prstGeom>
          <a:noFill/>
          <a:ln w="9525">
            <a:noFill/>
            <a:miter lim="800000"/>
            <a:headEnd/>
            <a:tailEnd/>
          </a:ln>
          <a:effectLst/>
        </p:spPr>
        <p:txBody>
          <a:bodyPr>
            <a:spAutoFit/>
          </a:bodyPr>
          <a:lstStyle/>
          <a:p>
            <a:pPr marL="342900" indent="-342900"/>
            <a:r>
              <a:rPr lang="en-US" altLang="en-US" sz="2800" b="1" dirty="0">
                <a:latin typeface="Times" charset="0"/>
              </a:rPr>
              <a:t>A</a:t>
            </a:r>
            <a:r>
              <a:rPr lang="en-US" altLang="en-US" sz="2800" b="1" dirty="0">
                <a:solidFill>
                  <a:srgbClr val="FFFFCC"/>
                </a:solidFill>
                <a:latin typeface="Times" charset="0"/>
              </a:rPr>
              <a:t> </a:t>
            </a:r>
            <a:r>
              <a:rPr lang="en-US" altLang="en-US" sz="2800" b="1" dirty="0">
                <a:solidFill>
                  <a:srgbClr val="FF0066"/>
                </a:solidFill>
                <a:latin typeface="Times" charset="0"/>
              </a:rPr>
              <a:t>carbohydrate</a:t>
            </a:r>
            <a:r>
              <a:rPr lang="en-US" altLang="en-US" sz="2800" b="1" dirty="0">
                <a:solidFill>
                  <a:srgbClr val="FFFFCC"/>
                </a:solidFill>
                <a:latin typeface="Times" charset="0"/>
              </a:rPr>
              <a:t> </a:t>
            </a:r>
            <a:r>
              <a:rPr lang="en-US" altLang="en-US" sz="2800" b="1" dirty="0">
                <a:latin typeface="Times" charset="0"/>
              </a:rPr>
              <a:t>is a </a:t>
            </a:r>
            <a:r>
              <a:rPr lang="en-US" altLang="en-US" sz="2800" b="1" dirty="0" err="1">
                <a:latin typeface="Times" charset="0"/>
              </a:rPr>
              <a:t>biomolecule</a:t>
            </a:r>
            <a:r>
              <a:rPr lang="en-US" altLang="en-US" sz="2800" b="1" dirty="0">
                <a:latin typeface="Times" charset="0"/>
              </a:rPr>
              <a:t> composed of carbon </a:t>
            </a:r>
            <a:r>
              <a:rPr lang="en-US" altLang="en-US" sz="2800" dirty="0">
                <a:latin typeface="Times" charset="0"/>
              </a:rPr>
              <a:t>(most abundant element with four available electrons to bond or share), hydrogen, and oxygen with a ratio of about two hydrogen atoms and one oxygen atom for every carbon atom</a:t>
            </a:r>
            <a:r>
              <a:rPr lang="en-US" altLang="en-US" dirty="0">
                <a:latin typeface="Times" charset="0"/>
              </a:rPr>
              <a:t>.</a:t>
            </a:r>
          </a:p>
        </p:txBody>
      </p:sp>
      <p:sp>
        <p:nvSpPr>
          <p:cNvPr id="862212" name="Rectangle 4"/>
          <p:cNvSpPr>
            <a:spLocks noChangeArrowheads="1"/>
          </p:cNvSpPr>
          <p:nvPr/>
        </p:nvSpPr>
        <p:spPr bwMode="auto">
          <a:xfrm>
            <a:off x="1981200" y="1101725"/>
            <a:ext cx="7924800" cy="579438"/>
          </a:xfrm>
          <a:prstGeom prst="rect">
            <a:avLst/>
          </a:prstGeom>
          <a:noFill/>
          <a:ln w="9525">
            <a:noFill/>
            <a:miter lim="800000"/>
            <a:headEnd/>
            <a:tailEnd/>
          </a:ln>
          <a:effectLst/>
        </p:spPr>
        <p:txBody>
          <a:bodyPr anchor="ctr"/>
          <a:lstStyle/>
          <a:p>
            <a:pPr>
              <a:buFontTx/>
              <a:buNone/>
            </a:pPr>
            <a:r>
              <a:rPr lang="en-US" altLang="en-US" sz="3600" b="1">
                <a:solidFill>
                  <a:schemeClr val="tx2"/>
                </a:solidFill>
                <a:latin typeface="Times" charset="0"/>
              </a:rPr>
              <a:t>The structure of carbohydrates</a:t>
            </a:r>
            <a:r>
              <a:rPr lang="en-US" altLang="en-US" sz="4000" b="1">
                <a:solidFill>
                  <a:srgbClr val="FFFF00"/>
                </a:solidFill>
                <a:latin typeface="Times" charset="0"/>
              </a:rPr>
              <a:t> </a:t>
            </a:r>
          </a:p>
        </p:txBody>
      </p:sp>
      <p:pic>
        <p:nvPicPr>
          <p:cNvPr id="862215" name="Picture 7" descr="New TOC">
            <a:hlinkClick r:id="" action="ppaction://noaction"/>
          </p:cNvPr>
          <p:cNvPicPr>
            <a:picLocks noChangeAspect="1" noChangeArrowheads="1"/>
          </p:cNvPicPr>
          <p:nvPr/>
        </p:nvPicPr>
        <p:blipFill>
          <a:blip r:embed="rId2" cstate="print"/>
          <a:srcRect/>
          <a:stretch>
            <a:fillRect/>
          </a:stretch>
        </p:blipFill>
        <p:spPr bwMode="auto">
          <a:xfrm>
            <a:off x="5832476" y="6194426"/>
            <a:ext cx="492125" cy="606425"/>
          </a:xfrm>
          <a:prstGeom prst="rect">
            <a:avLst/>
          </a:prstGeom>
          <a:noFill/>
        </p:spPr>
      </p:pic>
      <p:pic>
        <p:nvPicPr>
          <p:cNvPr id="862216" name="Picture 8"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62217" name="Picture 9" descr="help">
            <a:hlinkClick r:id="" action="ppaction://noaction"/>
          </p:cNvPr>
          <p:cNvPicPr>
            <a:picLocks noChangeAspect="1" noChangeArrowheads="1"/>
          </p:cNvPicPr>
          <p:nvPr/>
        </p:nvPicPr>
        <p:blipFill>
          <a:blip r:embed="rId4" cstate="print"/>
          <a:srcRect/>
          <a:stretch>
            <a:fillRect/>
          </a:stretch>
        </p:blipFill>
        <p:spPr bwMode="auto">
          <a:xfrm>
            <a:off x="1752600" y="6202364"/>
            <a:ext cx="560388" cy="560387"/>
          </a:xfrm>
          <a:prstGeom prst="rect">
            <a:avLst/>
          </a:prstGeom>
          <a:noFill/>
        </p:spPr>
      </p:pic>
      <p:pic>
        <p:nvPicPr>
          <p:cNvPr id="862218" name="Picture 10" descr="resources">
            <a:hlinkClick r:id="rId5"/>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62219" name="Picture 11" descr="6"/>
          <p:cNvPicPr>
            <a:picLocks noChangeAspect="1" noChangeArrowheads="1"/>
          </p:cNvPicPr>
          <p:nvPr/>
        </p:nvPicPr>
        <p:blipFill>
          <a:blip r:embed="rId7" cstate="print"/>
          <a:srcRect/>
          <a:stretch>
            <a:fillRect/>
          </a:stretch>
        </p:blipFill>
        <p:spPr bwMode="auto">
          <a:xfrm>
            <a:off x="1524000" y="1"/>
            <a:ext cx="1828800" cy="811213"/>
          </a:xfrm>
          <a:prstGeom prst="rect">
            <a:avLst/>
          </a:prstGeom>
          <a:noFill/>
        </p:spPr>
      </p:pic>
      <p:pic>
        <p:nvPicPr>
          <p:cNvPr id="862220" name="Picture 12" descr="Section 3 title"/>
          <p:cNvPicPr>
            <a:picLocks noChangeAspect="1" noChangeArrowheads="1"/>
          </p:cNvPicPr>
          <p:nvPr/>
        </p:nvPicPr>
        <p:blipFill>
          <a:blip r:embed="rId8" cstate="print"/>
          <a:srcRect/>
          <a:stretch>
            <a:fillRect/>
          </a:stretch>
        </p:blipFill>
        <p:spPr bwMode="auto">
          <a:xfrm>
            <a:off x="3352800" y="0"/>
            <a:ext cx="6477000" cy="482600"/>
          </a:xfrm>
          <a:prstGeom prst="rect">
            <a:avLst/>
          </a:prstGeom>
          <a:noFill/>
        </p:spPr>
      </p:pic>
      <p:pic>
        <p:nvPicPr>
          <p:cNvPr id="862223" name="Picture 15" descr="audio image blue">
            <a:hlinkClick r:id="" action="ppaction://noaction">
              <a:snd r:embed="rId9" name="06-corbohydrate.WAV"/>
            </a:hlinkClick>
          </p:cNvPr>
          <p:cNvPicPr>
            <a:picLocks noChangeAspect="1" noChangeArrowheads="1"/>
          </p:cNvPicPr>
          <p:nvPr/>
        </p:nvPicPr>
        <p:blipFill>
          <a:blip r:embed="rId10" cstate="print"/>
          <a:srcRect/>
          <a:stretch>
            <a:fillRect/>
          </a:stretch>
        </p:blipFill>
        <p:spPr bwMode="auto">
          <a:xfrm>
            <a:off x="5575301" y="3684588"/>
            <a:ext cx="354013" cy="354012"/>
          </a:xfrm>
          <a:prstGeom prst="rect">
            <a:avLst/>
          </a:prstGeom>
          <a:noFill/>
        </p:spPr>
      </p:pic>
      <p:sp>
        <p:nvSpPr>
          <p:cNvPr id="14" name="TextBox 13"/>
          <p:cNvSpPr txBox="1"/>
          <p:nvPr/>
        </p:nvSpPr>
        <p:spPr>
          <a:xfrm>
            <a:off x="2438400" y="4495801"/>
            <a:ext cx="3429000" cy="830997"/>
          </a:xfrm>
          <a:prstGeom prst="rect">
            <a:avLst/>
          </a:prstGeom>
          <a:noFill/>
        </p:spPr>
        <p:txBody>
          <a:bodyPr wrap="square" rtlCol="0">
            <a:spAutoFit/>
          </a:bodyPr>
          <a:lstStyle/>
          <a:p>
            <a:r>
              <a:rPr lang="en-US" sz="2400" dirty="0"/>
              <a:t>Starch - Potatoes, </a:t>
            </a:r>
          </a:p>
          <a:p>
            <a:r>
              <a:rPr lang="en-US" sz="2400" dirty="0"/>
              <a:t>Cellulose - Cotton,  </a:t>
            </a:r>
          </a:p>
        </p:txBody>
      </p:sp>
      <p:pic>
        <p:nvPicPr>
          <p:cNvPr id="139266" name="Picture 2" descr="http://www.marions-kochbuch.com/food-pic/black-forest-country-bread.jpg"/>
          <p:cNvPicPr>
            <a:picLocks noChangeAspect="1" noChangeArrowheads="1"/>
          </p:cNvPicPr>
          <p:nvPr/>
        </p:nvPicPr>
        <p:blipFill>
          <a:blip r:embed="rId11" cstate="print"/>
          <a:srcRect/>
          <a:stretch>
            <a:fillRect/>
          </a:stretch>
        </p:blipFill>
        <p:spPr bwMode="auto">
          <a:xfrm>
            <a:off x="5410200" y="4128790"/>
            <a:ext cx="4343400" cy="2595860"/>
          </a:xfrm>
          <a:prstGeom prst="rect">
            <a:avLst/>
          </a:prstGeom>
          <a:noFill/>
        </p:spPr>
      </p:pic>
    </p:spTree>
    <p:extLst>
      <p:ext uri="{BB962C8B-B14F-4D97-AF65-F5344CB8AC3E}">
        <p14:creationId xmlns:p14="http://schemas.microsoft.com/office/powerpoint/2010/main" val="63410605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62223"/>
                                        </p:tgtEl>
                                        <p:attrNameLst>
                                          <p:attrName>style.visibility</p:attrName>
                                        </p:attrNameLst>
                                      </p:cBhvr>
                                      <p:to>
                                        <p:strVal val="visible"/>
                                      </p:to>
                                    </p:set>
                                    <p:animEffect transition="in" filter="box(out)">
                                      <p:cBhvr>
                                        <p:cTn id="7" dur="500"/>
                                        <p:tgtEl>
                                          <p:spTgt spid="862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5070</TotalTime>
  <Words>1727</Words>
  <Application>Microsoft Office PowerPoint</Application>
  <PresentationFormat>Widescreen</PresentationFormat>
  <Paragraphs>226</Paragraphs>
  <Slides>38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Book Antiqua</vt:lpstr>
      <vt:lpstr>Calibri</vt:lpstr>
      <vt:lpstr>Calibri Light</vt:lpstr>
      <vt:lpstr>Copperplate</vt:lpstr>
      <vt:lpstr>Palatino</vt:lpstr>
      <vt:lpstr>Times</vt:lpstr>
      <vt:lpstr>Times New Roman</vt:lpstr>
      <vt:lpstr>Office Theme</vt:lpstr>
      <vt:lpstr>9/14 Review for Body Systems Test Obj. TSW write a well thought out response to a written question about body systems, and accurately find the Claim, Evidence, Reasoning and AXES paragraph for a scientific article. P. 38 NB</vt:lpstr>
      <vt:lpstr>Cells</vt:lpstr>
      <vt:lpstr> 02/16 Life Substances (Macromolecules) 6.3 Obj. TSW explain the four Biomolecules (Macromolecules, Polymers) &amp; how they are made from smaller molecules (monomers) by making a foldable &amp; doing the Monsters in the pond water lab.  P. 40NB</vt:lpstr>
      <vt:lpstr>Warm Up 02/16 Obj: TSW make observations &amp; develop an experiment in order to explain what was observed in the Color Changing Milk Demo.(pg. 40 NB)</vt:lpstr>
      <vt:lpstr>Color Changing Milk Lab (pg. 39 in NB) “Every time I eat food coloring, I dye a little inside”</vt:lpstr>
      <vt:lpstr>Chapter Summary – 6.3</vt:lpstr>
      <vt:lpstr>#1. Biological molecules (Biomolecule, macromolecules) make parts of cells and living things.</vt:lpstr>
      <vt:lpstr>6.3 Section Summary 6.3 – pages 157-163</vt:lpstr>
      <vt:lpstr>6.3 Section Summary 6.3 – pages 157-163</vt:lpstr>
      <vt:lpstr>6.3 Section Summary 6.3 – pages 157-163</vt:lpstr>
      <vt:lpstr>6.3 Section Summary 6.3 – pages 157-163</vt:lpstr>
      <vt:lpstr>PowerPoint Presentation</vt:lpstr>
      <vt:lpstr>6.3 Section Summary 6.3 – pages 157-163</vt:lpstr>
      <vt:lpstr>6.3 Section Summary 6.3 – pages 157-163</vt:lpstr>
      <vt:lpstr>6.3 Section Summary 6.3 – pages 157-163</vt:lpstr>
      <vt:lpstr>6.3 Section Summary 6.3 – pages 157-163</vt:lpstr>
      <vt:lpstr>6.3 Section Summary 6.3 – pages 157-163</vt:lpstr>
      <vt:lpstr>PowerPoint Presentation</vt:lpstr>
      <vt:lpstr>02/17 Biomolecules CH 6.3 Obj. TSW analyze the similarities and differences between the 4 types of Biomolecules. P. 42 NB</vt:lpstr>
      <vt:lpstr>Reflection Milk Lab: The structure of a biomolecule will help determines its properties and functions. P. 41NB</vt:lpstr>
      <vt:lpstr>PowerPoint Presentation</vt:lpstr>
      <vt:lpstr>PowerPoint Presentation</vt:lpstr>
      <vt:lpstr>PowerPoint Presentation</vt:lpstr>
      <vt:lpstr>PowerPoint Presentation</vt:lpstr>
      <vt:lpstr>  02/18 Building Molecules &amp; Enzymes CH 6.3 Obj. TSW identify the macromolecules living things are made of and describe their properties. P. 44NB </vt:lpstr>
      <vt:lpstr>Enzymes </vt:lpstr>
      <vt:lpstr>Build a Monosaccharide! </vt:lpstr>
      <vt:lpstr>02/19 Enzymes CH 6.3 Obj. TSW learn how enzymes function and the environmental factors that influence them in and activity/ lab. P. 46NB</vt:lpstr>
      <vt:lpstr> Macromolecules &amp; Subunits Notes p. 45NB </vt:lpstr>
      <vt:lpstr>Enzymatic Reaction of Sucrase on Sucrose</vt:lpstr>
      <vt:lpstr>Enzymatic Reaction of Sucrase on Sucrose</vt:lpstr>
      <vt:lpstr>Enzyme Activity</vt:lpstr>
      <vt:lpstr>Catalase Lab</vt:lpstr>
      <vt:lpstr>Catalase Lab P. 27</vt:lpstr>
      <vt:lpstr>AXES Paragraph – Catalase Lab</vt:lpstr>
      <vt:lpstr>Section 3 Check</vt:lpstr>
      <vt:lpstr>Section 3 Check</vt:lpstr>
      <vt:lpstr>Macromolecules</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Cells</dc:title>
  <dc:creator>Jennifer Mc Allister</dc:creator>
  <cp:lastModifiedBy>Jennifer Mc Allister</cp:lastModifiedBy>
  <cp:revision>38</cp:revision>
  <cp:lastPrinted>2015-09-17T13:30:14Z</cp:lastPrinted>
  <dcterms:created xsi:type="dcterms:W3CDTF">2015-09-13T23:04:40Z</dcterms:created>
  <dcterms:modified xsi:type="dcterms:W3CDTF">2016-02-15T20:55:29Z</dcterms:modified>
</cp:coreProperties>
</file>