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7" r:id="rId3"/>
    <p:sldId id="258" r:id="rId4"/>
    <p:sldId id="259" r:id="rId5"/>
    <p:sldId id="314" r:id="rId6"/>
    <p:sldId id="315" r:id="rId7"/>
    <p:sldId id="316" r:id="rId8"/>
    <p:sldId id="317" r:id="rId9"/>
    <p:sldId id="318" r:id="rId10"/>
    <p:sldId id="319" r:id="rId11"/>
    <p:sldId id="320" r:id="rId12"/>
    <p:sldId id="322" r:id="rId13"/>
    <p:sldId id="323" r:id="rId14"/>
    <p:sldId id="260" r:id="rId15"/>
    <p:sldId id="261" r:id="rId16"/>
    <p:sldId id="262" r:id="rId17"/>
    <p:sldId id="263" r:id="rId18"/>
    <p:sldId id="264" r:id="rId19"/>
    <p:sldId id="265" r:id="rId20"/>
    <p:sldId id="266" r:id="rId21"/>
    <p:sldId id="268" r:id="rId22"/>
    <p:sldId id="269" r:id="rId23"/>
    <p:sldId id="270" r:id="rId24"/>
    <p:sldId id="271" r:id="rId25"/>
    <p:sldId id="272" r:id="rId26"/>
    <p:sldId id="275" r:id="rId27"/>
    <p:sldId id="277" r:id="rId28"/>
    <p:sldId id="278" r:id="rId29"/>
    <p:sldId id="279" r:id="rId30"/>
    <p:sldId id="280" r:id="rId31"/>
    <p:sldId id="281" r:id="rId32"/>
    <p:sldId id="282" r:id="rId33"/>
    <p:sldId id="283" r:id="rId34"/>
    <p:sldId id="284" r:id="rId35"/>
    <p:sldId id="285" r:id="rId36"/>
    <p:sldId id="321"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p:scale>
          <a:sx n="53" d="100"/>
          <a:sy n="53" d="100"/>
        </p:scale>
        <p:origin x="-264"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17B39D7-4119-41E8-B07A-7D6B34E07611}" type="datetimeFigureOut">
              <a:rPr lang="en-US" smtClean="0"/>
              <a:t>9/10/2017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00EE7E8-45C3-4CE0-8277-7A1C7EA5A35C}" type="slidenum">
              <a:rPr lang="en-US" smtClean="0"/>
              <a:t>‹#›</a:t>
            </a:fld>
            <a:endParaRPr lang="en-US"/>
          </a:p>
        </p:txBody>
      </p:sp>
    </p:spTree>
    <p:extLst>
      <p:ext uri="{BB962C8B-B14F-4D97-AF65-F5344CB8AC3E}">
        <p14:creationId xmlns:p14="http://schemas.microsoft.com/office/powerpoint/2010/main" val="3295094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17</a:t>
            </a:fld>
            <a:endParaRPr lang="en-US"/>
          </a:p>
        </p:txBody>
      </p:sp>
    </p:spTree>
    <p:extLst>
      <p:ext uri="{BB962C8B-B14F-4D97-AF65-F5344CB8AC3E}">
        <p14:creationId xmlns:p14="http://schemas.microsoft.com/office/powerpoint/2010/main" val="280096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18</a:t>
            </a:fld>
            <a:endParaRPr lang="en-US"/>
          </a:p>
        </p:txBody>
      </p:sp>
    </p:spTree>
    <p:extLst>
      <p:ext uri="{BB962C8B-B14F-4D97-AF65-F5344CB8AC3E}">
        <p14:creationId xmlns:p14="http://schemas.microsoft.com/office/powerpoint/2010/main" val="2486618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9A39DC-5E57-4E54-9E9C-216EDA656566}"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F53D5-6509-4C8A-8B38-AEE3B1E469CD}" type="slidenum">
              <a:rPr lang="en-US" smtClean="0"/>
              <a:t>‹#›</a:t>
            </a:fld>
            <a:endParaRPr lang="en-US"/>
          </a:p>
        </p:txBody>
      </p:sp>
    </p:spTree>
    <p:extLst>
      <p:ext uri="{BB962C8B-B14F-4D97-AF65-F5344CB8AC3E}">
        <p14:creationId xmlns:p14="http://schemas.microsoft.com/office/powerpoint/2010/main" val="2500612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9A39DC-5E57-4E54-9E9C-216EDA656566}"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F53D5-6509-4C8A-8B38-AEE3B1E469CD}" type="slidenum">
              <a:rPr lang="en-US" smtClean="0"/>
              <a:t>‹#›</a:t>
            </a:fld>
            <a:endParaRPr lang="en-US"/>
          </a:p>
        </p:txBody>
      </p:sp>
    </p:spTree>
    <p:extLst>
      <p:ext uri="{BB962C8B-B14F-4D97-AF65-F5344CB8AC3E}">
        <p14:creationId xmlns:p14="http://schemas.microsoft.com/office/powerpoint/2010/main" val="3913413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9A39DC-5E57-4E54-9E9C-216EDA656566}"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F53D5-6509-4C8A-8B38-AEE3B1E469CD}" type="slidenum">
              <a:rPr lang="en-US" smtClean="0"/>
              <a:t>‹#›</a:t>
            </a:fld>
            <a:endParaRPr lang="en-US"/>
          </a:p>
        </p:txBody>
      </p:sp>
    </p:spTree>
    <p:extLst>
      <p:ext uri="{BB962C8B-B14F-4D97-AF65-F5344CB8AC3E}">
        <p14:creationId xmlns:p14="http://schemas.microsoft.com/office/powerpoint/2010/main" val="290055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85800"/>
            <a:ext cx="10972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8331200" y="6858000"/>
            <a:ext cx="3860800" cy="228600"/>
          </a:xfrm>
        </p:spPr>
        <p:txBody>
          <a:bodyPr/>
          <a:lstStyle>
            <a:lvl1pPr>
              <a:defRPr/>
            </a:lvl1pPr>
          </a:lstStyle>
          <a:p>
            <a:endParaRPr lang="en-US"/>
          </a:p>
        </p:txBody>
      </p:sp>
      <p:sp>
        <p:nvSpPr>
          <p:cNvPr id="4" name="Slide Number Placeholder 3"/>
          <p:cNvSpPr>
            <a:spLocks noGrp="1"/>
          </p:cNvSpPr>
          <p:nvPr>
            <p:ph type="sldNum" sz="quarter" idx="11"/>
          </p:nvPr>
        </p:nvSpPr>
        <p:spPr>
          <a:xfrm>
            <a:off x="0" y="6858000"/>
            <a:ext cx="508000" cy="457200"/>
          </a:xfrm>
        </p:spPr>
        <p:txBody>
          <a:bodyPr/>
          <a:lstStyle>
            <a:lvl1pPr>
              <a:defRPr/>
            </a:lvl1pPr>
          </a:lstStyle>
          <a:p>
            <a:fld id="{16BFB2CE-7C04-4111-BFC0-974D75F8F9CC}" type="slidenum">
              <a:rPr lang="en-US"/>
              <a:pPr/>
              <a:t>‹#›</a:t>
            </a:fld>
            <a:endParaRPr lang="en-US"/>
          </a:p>
        </p:txBody>
      </p:sp>
    </p:spTree>
    <p:extLst>
      <p:ext uri="{BB962C8B-B14F-4D97-AF65-F5344CB8AC3E}">
        <p14:creationId xmlns:p14="http://schemas.microsoft.com/office/powerpoint/2010/main" val="1484696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9A39DC-5E57-4E54-9E9C-216EDA656566}"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F53D5-6509-4C8A-8B38-AEE3B1E469CD}" type="slidenum">
              <a:rPr lang="en-US" smtClean="0"/>
              <a:t>‹#›</a:t>
            </a:fld>
            <a:endParaRPr lang="en-US"/>
          </a:p>
        </p:txBody>
      </p:sp>
    </p:spTree>
    <p:extLst>
      <p:ext uri="{BB962C8B-B14F-4D97-AF65-F5344CB8AC3E}">
        <p14:creationId xmlns:p14="http://schemas.microsoft.com/office/powerpoint/2010/main" val="2418412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9A39DC-5E57-4E54-9E9C-216EDA656566}"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F53D5-6509-4C8A-8B38-AEE3B1E469CD}" type="slidenum">
              <a:rPr lang="en-US" smtClean="0"/>
              <a:t>‹#›</a:t>
            </a:fld>
            <a:endParaRPr lang="en-US"/>
          </a:p>
        </p:txBody>
      </p:sp>
    </p:spTree>
    <p:extLst>
      <p:ext uri="{BB962C8B-B14F-4D97-AF65-F5344CB8AC3E}">
        <p14:creationId xmlns:p14="http://schemas.microsoft.com/office/powerpoint/2010/main" val="279516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9A39DC-5E57-4E54-9E9C-216EDA656566}" type="datetimeFigureOut">
              <a:rPr lang="en-US" smtClean="0"/>
              <a:t>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F53D5-6509-4C8A-8B38-AEE3B1E469CD}" type="slidenum">
              <a:rPr lang="en-US" smtClean="0"/>
              <a:t>‹#›</a:t>
            </a:fld>
            <a:endParaRPr lang="en-US"/>
          </a:p>
        </p:txBody>
      </p:sp>
    </p:spTree>
    <p:extLst>
      <p:ext uri="{BB962C8B-B14F-4D97-AF65-F5344CB8AC3E}">
        <p14:creationId xmlns:p14="http://schemas.microsoft.com/office/powerpoint/2010/main" val="3109107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9A39DC-5E57-4E54-9E9C-216EDA656566}" type="datetimeFigureOut">
              <a:rPr lang="en-US" smtClean="0"/>
              <a:t>9/10/2017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F53D5-6509-4C8A-8B38-AEE3B1E469CD}" type="slidenum">
              <a:rPr lang="en-US" smtClean="0"/>
              <a:t>‹#›</a:t>
            </a:fld>
            <a:endParaRPr lang="en-US"/>
          </a:p>
        </p:txBody>
      </p:sp>
    </p:spTree>
    <p:extLst>
      <p:ext uri="{BB962C8B-B14F-4D97-AF65-F5344CB8AC3E}">
        <p14:creationId xmlns:p14="http://schemas.microsoft.com/office/powerpoint/2010/main" val="1336394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9A39DC-5E57-4E54-9E9C-216EDA656566}" type="datetimeFigureOut">
              <a:rPr lang="en-US" smtClean="0"/>
              <a:t>9/10/2017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F53D5-6509-4C8A-8B38-AEE3B1E469CD}" type="slidenum">
              <a:rPr lang="en-US" smtClean="0"/>
              <a:t>‹#›</a:t>
            </a:fld>
            <a:endParaRPr lang="en-US"/>
          </a:p>
        </p:txBody>
      </p:sp>
    </p:spTree>
    <p:extLst>
      <p:ext uri="{BB962C8B-B14F-4D97-AF65-F5344CB8AC3E}">
        <p14:creationId xmlns:p14="http://schemas.microsoft.com/office/powerpoint/2010/main" val="306812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9A39DC-5E57-4E54-9E9C-216EDA656566}" type="datetimeFigureOut">
              <a:rPr lang="en-US" smtClean="0"/>
              <a:t>9/10/2017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F53D5-6509-4C8A-8B38-AEE3B1E469CD}" type="slidenum">
              <a:rPr lang="en-US" smtClean="0"/>
              <a:t>‹#›</a:t>
            </a:fld>
            <a:endParaRPr lang="en-US"/>
          </a:p>
        </p:txBody>
      </p:sp>
    </p:spTree>
    <p:extLst>
      <p:ext uri="{BB962C8B-B14F-4D97-AF65-F5344CB8AC3E}">
        <p14:creationId xmlns:p14="http://schemas.microsoft.com/office/powerpoint/2010/main" val="368272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9A39DC-5E57-4E54-9E9C-216EDA656566}" type="datetimeFigureOut">
              <a:rPr lang="en-US" smtClean="0"/>
              <a:t>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F53D5-6509-4C8A-8B38-AEE3B1E469CD}" type="slidenum">
              <a:rPr lang="en-US" smtClean="0"/>
              <a:t>‹#›</a:t>
            </a:fld>
            <a:endParaRPr lang="en-US"/>
          </a:p>
        </p:txBody>
      </p:sp>
    </p:spTree>
    <p:extLst>
      <p:ext uri="{BB962C8B-B14F-4D97-AF65-F5344CB8AC3E}">
        <p14:creationId xmlns:p14="http://schemas.microsoft.com/office/powerpoint/2010/main" val="1669417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9A39DC-5E57-4E54-9E9C-216EDA656566}" type="datetimeFigureOut">
              <a:rPr lang="en-US" smtClean="0"/>
              <a:t>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F53D5-6509-4C8A-8B38-AEE3B1E469CD}" type="slidenum">
              <a:rPr lang="en-US" smtClean="0"/>
              <a:t>‹#›</a:t>
            </a:fld>
            <a:endParaRPr lang="en-US"/>
          </a:p>
        </p:txBody>
      </p:sp>
    </p:spTree>
    <p:extLst>
      <p:ext uri="{BB962C8B-B14F-4D97-AF65-F5344CB8AC3E}">
        <p14:creationId xmlns:p14="http://schemas.microsoft.com/office/powerpoint/2010/main" val="346396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9A39DC-5E57-4E54-9E9C-216EDA656566}" type="datetimeFigureOut">
              <a:rPr lang="en-US" smtClean="0"/>
              <a:t>9/10/2017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F53D5-6509-4C8A-8B38-AEE3B1E469CD}" type="slidenum">
              <a:rPr lang="en-US" smtClean="0"/>
              <a:t>‹#›</a:t>
            </a:fld>
            <a:endParaRPr lang="en-US"/>
          </a:p>
        </p:txBody>
      </p:sp>
    </p:spTree>
    <p:extLst>
      <p:ext uri="{BB962C8B-B14F-4D97-AF65-F5344CB8AC3E}">
        <p14:creationId xmlns:p14="http://schemas.microsoft.com/office/powerpoint/2010/main" val="609430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cellsalive.com" TargetMode="Externa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youtube.com/watch?v=2xNwZCk2CH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cellsalive.com" TargetMode="External"/><Relationship Id="rId1" Type="http://schemas.openxmlformats.org/officeDocument/2006/relationships/slideLayout" Target="../slideLayouts/slideLayout5.xml"/><Relationship Id="rId5" Type="http://schemas.openxmlformats.org/officeDocument/2006/relationships/image" Target="../media/image7.gif"/><Relationship Id="rId4" Type="http://schemas.openxmlformats.org/officeDocument/2006/relationships/hyperlink" Target="http://www.google.com/url?sa=i&amp;rct=j&amp;q=light+energy&amp;source=images&amp;cd=&amp;cad=rja&amp;docid=aoim8rBScBMNOM&amp;tbnid=PJ16jyEvGLp-hM:&amp;ved=0CAUQjRw&amp;url=http://dnr.louisiana.gov/assets/TAD/education/ECEP/sources/b/b.htm&amp;ei=f98sUomhLOakiQKtxYDgBA&amp;bvm=bv.51773540,d.cGE&amp;psig=AFQjCNH4CxHpycCtZdyoZJJ22EhHz9XnLw&amp;ust=1378758893479596" TargetMode="External"/></Relationships>
</file>

<file path=ppt/slides/_rels/slide15.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5.jpeg"/><Relationship Id="rId5" Type="http://schemas.openxmlformats.org/officeDocument/2006/relationships/image" Target="../media/image10.png"/><Relationship Id="rId10" Type="http://schemas.openxmlformats.org/officeDocument/2006/relationships/image" Target="../media/image14.jpeg"/><Relationship Id="rId4" Type="http://schemas.openxmlformats.org/officeDocument/2006/relationships/slide" Target="slide34.xml"/><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8.jpeg"/><Relationship Id="rId5" Type="http://schemas.openxmlformats.org/officeDocument/2006/relationships/image" Target="../media/image10.png"/><Relationship Id="rId10" Type="http://schemas.openxmlformats.org/officeDocument/2006/relationships/image" Target="../media/image17.jpeg"/><Relationship Id="rId4" Type="http://schemas.openxmlformats.org/officeDocument/2006/relationships/slide" Target="slide56.xml"/><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audio" Target="../media/audio1.wav"/><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8.jpeg"/><Relationship Id="rId5" Type="http://schemas.openxmlformats.org/officeDocument/2006/relationships/image" Target="../media/image10.png"/><Relationship Id="rId15" Type="http://schemas.openxmlformats.org/officeDocument/2006/relationships/audio" Target="../media/audio2.wav"/><Relationship Id="rId10" Type="http://schemas.openxmlformats.org/officeDocument/2006/relationships/image" Target="../media/image17.jpeg"/><Relationship Id="rId4" Type="http://schemas.openxmlformats.org/officeDocument/2006/relationships/slide" Target="slide56.xml"/><Relationship Id="rId9" Type="http://schemas.openxmlformats.org/officeDocument/2006/relationships/image" Target="../media/image12.png"/><Relationship Id="rId1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5.jpe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24.jpe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5.jpeg"/><Relationship Id="rId5" Type="http://schemas.openxmlformats.org/officeDocument/2006/relationships/image" Target="../media/image10.png"/><Relationship Id="rId10" Type="http://schemas.openxmlformats.org/officeDocument/2006/relationships/image" Target="../media/image14.jpeg"/><Relationship Id="rId4" Type="http://schemas.openxmlformats.org/officeDocument/2006/relationships/slide" Target="slide34.xml"/><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url?sa=i&amp;rct=j&amp;q=stomata&amp;source=images&amp;cd=&amp;cad=rja&amp;docid=7pB5rellK_hUoM&amp;tbnid=38001Ob8d2R7gM:&amp;ved=0CAUQjRw&amp;url=http://www.psmicrographs.co.uk/lavender-leaf-stomata/science-image/80200158&amp;ei=MvYtUq2nMoSLjALBv4H4Cw&amp;bvm=bv.51773540,d.cGE&amp;psig=AFQjCNES2fScRD9Hyrt5clnZ7mfK7RYIsA&amp;ust=137883025156198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26.jpe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5.jpeg"/><Relationship Id="rId5" Type="http://schemas.openxmlformats.org/officeDocument/2006/relationships/image" Target="../media/image10.png"/><Relationship Id="rId10" Type="http://schemas.openxmlformats.org/officeDocument/2006/relationships/image" Target="../media/image14.jpeg"/><Relationship Id="rId4" Type="http://schemas.openxmlformats.org/officeDocument/2006/relationships/slide" Target="slide34.xml"/><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 Target="slide56.xml"/><Relationship Id="rId7" Type="http://schemas.openxmlformats.org/officeDocument/2006/relationships/image" Target="../media/image11.png"/><Relationship Id="rId12" Type="http://schemas.openxmlformats.org/officeDocument/2006/relationships/image" Target="../media/image29.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hyperlink" Target="RESOURCES.ppt"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 Target="slide56.xml"/><Relationship Id="rId7" Type="http://schemas.openxmlformats.org/officeDocument/2006/relationships/image" Target="../media/image11.png"/><Relationship Id="rId12" Type="http://schemas.openxmlformats.org/officeDocument/2006/relationships/image" Target="../media/image2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hyperlink" Target="RESOURCES.pp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pbs.org/wgbh/nova/space/origins-solar-system.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5.jpe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slide" Target="slide34.xml"/><Relationship Id="rId9" Type="http://schemas.openxmlformats.org/officeDocument/2006/relationships/slide" Target="slide21.xml"/></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5.jpe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slide" Target="slide34.xml"/><Relationship Id="rId9" Type="http://schemas.openxmlformats.org/officeDocument/2006/relationships/slide" Target="slide21.xml"/></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5.jpe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slide" Target="slide34.xml"/><Relationship Id="rId9" Type="http://schemas.openxmlformats.org/officeDocument/2006/relationships/slide" Target="slide21.xml"/></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3.jpeg"/><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15.jpeg"/><Relationship Id="rId2" Type="http://schemas.openxmlformats.org/officeDocument/2006/relationships/image" Target="../media/image31.jpeg"/><Relationship Id="rId16"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32.png"/><Relationship Id="rId5" Type="http://schemas.openxmlformats.org/officeDocument/2006/relationships/image" Target="../media/image10.png"/><Relationship Id="rId15" Type="http://schemas.openxmlformats.org/officeDocument/2006/relationships/image" Target="../media/image35.jpeg"/><Relationship Id="rId10" Type="http://schemas.openxmlformats.org/officeDocument/2006/relationships/image" Target="../media/image12.png"/><Relationship Id="rId4" Type="http://schemas.openxmlformats.org/officeDocument/2006/relationships/slide" Target="slide56.xml"/><Relationship Id="rId9" Type="http://schemas.openxmlformats.org/officeDocument/2006/relationships/hyperlink" Target="RESOURCES.ppt" TargetMode="External"/><Relationship Id="rId14" Type="http://schemas.openxmlformats.org/officeDocument/2006/relationships/image" Target="../media/image34.jpeg"/></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9.jpeg"/><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5.jpeg"/><Relationship Id="rId5" Type="http://schemas.openxmlformats.org/officeDocument/2006/relationships/image" Target="../media/image10.png"/><Relationship Id="rId10" Type="http://schemas.openxmlformats.org/officeDocument/2006/relationships/image" Target="../media/image12.png"/><Relationship Id="rId4" Type="http://schemas.openxmlformats.org/officeDocument/2006/relationships/slide" Target="slide56.xml"/><Relationship Id="rId9" Type="http://schemas.openxmlformats.org/officeDocument/2006/relationships/hyperlink" Target="RESOURCES.pp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cience.pppst.com/biology.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olarsystem.nasa.gov/planets/solarsyste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slide" Target="slide21.xml"/><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36.jpeg"/><Relationship Id="rId5" Type="http://schemas.openxmlformats.org/officeDocument/2006/relationships/image" Target="../media/image10.png"/><Relationship Id="rId10" Type="http://schemas.openxmlformats.org/officeDocument/2006/relationships/image" Target="../media/image40.jpeg"/><Relationship Id="rId4" Type="http://schemas.openxmlformats.org/officeDocument/2006/relationships/slide" Target="slide34.xml"/><Relationship Id="rId9"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36.jpeg"/><Relationship Id="rId1" Type="http://schemas.openxmlformats.org/officeDocument/2006/relationships/slideLayout" Target="../slideLayouts/slideLayout12.xml"/><Relationship Id="rId5" Type="http://schemas.openxmlformats.org/officeDocument/2006/relationships/image" Target="../media/image43.gif"/><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0.jpeg"/><Relationship Id="rId3" Type="http://schemas.openxmlformats.org/officeDocument/2006/relationships/hyperlink" Target="https://video.search.yahoo.com/video/play;_ylt=A2KIo9a_MtNWbnAAVHw0nIlQ;_ylu=X3oDMTByZ2N0cmxpBHNlYwNzcgRzbGsDdmlkBHZ0aWQDBGdwb3MDMg--?p=Photosynthesis&amp;vid=99a5179e08e7fa4926714ea602865f98&amp;turl=http://tse3.mm.bing.net/th?id%3DOVP.V734fd7dc7fd5e31e97d799fb974a2570%26pid%3D15.1%26h%3D187%26w%3D300%26c%3D7%26rs%3D1&amp;rurl=https://www.youtube.com/watch?v%3Dg78utcLQrJ4&amp;tit=Photosynthesis&amp;c=1&amp;h=187&amp;w=300&amp;l=747&amp;sigr=11bgo96ho&amp;sigt=10ebko7ti&amp;sigi=1312up9fa&amp;age=1333510364&amp;fr2=p:s,v:v&amp;fr=yhs-iry-fullyhosted_003&amp;hsimp=yhs-fullyhosted_003&amp;hspart=iry&amp;type=wncy_instlmtrx_16_02&amp;tt=b" TargetMode="External"/><Relationship Id="rId7" Type="http://schemas.openxmlformats.org/officeDocument/2006/relationships/slide" Target="slide56.xml"/><Relationship Id="rId12" Type="http://schemas.openxmlformats.org/officeDocument/2006/relationships/image" Target="../media/image12.png"/><Relationship Id="rId2" Type="http://schemas.openxmlformats.org/officeDocument/2006/relationships/image" Target="../media/image44.jpe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hyperlink" Target="RESOURCES.ppt" TargetMode="External"/><Relationship Id="rId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hyperlink" Target="https://video.search.yahoo.com/video/play;_ylt=A2KIo9StNNNWJWoAD6I0nIlQ;_ylu=X3oDMTByZ2N0cmxpBHNlYwNzcgRzbGsDdmlkBHZ0aWQDBGdwb3MDMg--?p=cellular+respiration&amp;vid=5cb409932ef5bd7db476713cb0822c9c&amp;turl=http://tse2.mm.bing.net/th?id%3DOVP.V5d74f45f752eac55a4f5bd1b24c2603c%26pid%3D15.1%26h%3D187%26w%3D300%26c%3D7%26rs%3D1&amp;rurl=https://www.youtube.com/watch?v%3DGh2P5CmCC0M&amp;tit=Cellular+Respiration&amp;c=1&amp;h=187&amp;w=300&amp;l=854&amp;sigr=11bc5e1lg&amp;sigt=10kskd75s&amp;sigi=131u8ksuh&amp;age=1333544023&amp;fr2=p:s,v:v&amp;fr=yhs-iry-fullyhosted_003&amp;hsimp=yhs-fullyhosted_003&amp;hspart=iry&amp;type=wncy_instlmtrx_16_02&amp;tt=b" TargetMode="External"/><Relationship Id="rId9" Type="http://schemas.openxmlformats.org/officeDocument/2006/relationships/image" Target="../media/image9.png"/><Relationship Id="rId14" Type="http://schemas.openxmlformats.org/officeDocument/2006/relationships/image" Target="../media/image4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player.discoveryeducation.com/index.cfm?guidAssetId=97f84673-df0f-4d40-95ba-0ab8c33f079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56.xml"/><Relationship Id="rId7" Type="http://schemas.openxmlformats.org/officeDocument/2006/relationships/hyperlink" Target="RESOURCES.ppt" TargetMode="External"/><Relationship Id="rId12"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46.jpeg"/><Relationship Id="rId5" Type="http://schemas.openxmlformats.org/officeDocument/2006/relationships/image" Target="../media/image9.png"/><Relationship Id="rId10" Type="http://schemas.openxmlformats.org/officeDocument/2006/relationships/image" Target="../media/image45.jpeg"/><Relationship Id="rId4" Type="http://schemas.openxmlformats.org/officeDocument/2006/relationships/image" Target="../media/image10.png"/><Relationship Id="rId9" Type="http://schemas.openxmlformats.org/officeDocument/2006/relationships/image" Target="../media/image40.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slide" Target="slide21.xml"/><Relationship Id="rId12" Type="http://schemas.openxmlformats.org/officeDocument/2006/relationships/image" Target="../media/image36.jpe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40.jpeg"/><Relationship Id="rId5" Type="http://schemas.openxmlformats.org/officeDocument/2006/relationships/image" Target="../media/image10.png"/><Relationship Id="rId10" Type="http://schemas.openxmlformats.org/officeDocument/2006/relationships/image" Target="../media/image11.png"/><Relationship Id="rId4" Type="http://schemas.openxmlformats.org/officeDocument/2006/relationships/slide" Target="slide34.xml"/><Relationship Id="rId9" Type="http://schemas.openxmlformats.org/officeDocument/2006/relationships/image" Target="../media/image47.jpeg"/></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Biology</a:t>
            </a:r>
            <a:br>
              <a:rPr lang="en-US" dirty="0" smtClean="0"/>
            </a:br>
            <a:r>
              <a:rPr lang="en-US" dirty="0" smtClean="0"/>
              <a:t>UNIT 2 Energy</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38003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AXES Paragraph – Catalase Lab</a:t>
            </a:r>
            <a:endParaRPr lang="en-US" dirty="0"/>
          </a:p>
        </p:txBody>
      </p:sp>
      <p:sp>
        <p:nvSpPr>
          <p:cNvPr id="3" name="Content Placeholder 2"/>
          <p:cNvSpPr>
            <a:spLocks noGrp="1"/>
          </p:cNvSpPr>
          <p:nvPr>
            <p:ph idx="1"/>
          </p:nvPr>
        </p:nvSpPr>
        <p:spPr>
          <a:xfrm>
            <a:off x="1524000" y="1295401"/>
            <a:ext cx="9144000" cy="4830763"/>
          </a:xfrm>
        </p:spPr>
        <p:txBody>
          <a:bodyPr>
            <a:normAutofit/>
          </a:bodyPr>
          <a:lstStyle/>
          <a:p>
            <a:r>
              <a:rPr lang="en-US" dirty="0" smtClean="0"/>
              <a:t>Assertion		What is Exothermic Reactions?  Use 				vocabulary.</a:t>
            </a:r>
          </a:p>
          <a:p>
            <a:r>
              <a:rPr lang="en-US" dirty="0" err="1" smtClean="0"/>
              <a:t>eXample</a:t>
            </a:r>
            <a:r>
              <a:rPr lang="en-US" dirty="0" smtClean="0"/>
              <a:t>		Discuss an </a:t>
            </a:r>
            <a:r>
              <a:rPr lang="en-US" dirty="0"/>
              <a:t>e</a:t>
            </a:r>
            <a:r>
              <a:rPr lang="en-US" dirty="0" smtClean="0"/>
              <a:t>xample of an enzyme. 				Include details from the lab.			</a:t>
            </a:r>
          </a:p>
          <a:p>
            <a:r>
              <a:rPr lang="en-US" dirty="0" smtClean="0"/>
              <a:t>Explanation	Describe the function of the enzyme, 				and factors that influence it.</a:t>
            </a:r>
          </a:p>
          <a:p>
            <a:endParaRPr lang="en-US" dirty="0" smtClean="0"/>
          </a:p>
          <a:p>
            <a:r>
              <a:rPr lang="en-US" dirty="0" smtClean="0"/>
              <a:t>Significance	Why are enzymes important for us?</a:t>
            </a:r>
            <a:endParaRPr lang="en-US" dirty="0"/>
          </a:p>
        </p:txBody>
      </p:sp>
    </p:spTree>
    <p:extLst>
      <p:ext uri="{BB962C8B-B14F-4D97-AF65-F5344CB8AC3E}">
        <p14:creationId xmlns:p14="http://schemas.microsoft.com/office/powerpoint/2010/main" val="3746749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Macromolecules</a:t>
            </a:r>
            <a:endParaRPr lang="en-US" dirty="0"/>
          </a:p>
        </p:txBody>
      </p:sp>
      <p:graphicFrame>
        <p:nvGraphicFramePr>
          <p:cNvPr id="4" name="Content Placeholder 3"/>
          <p:cNvGraphicFramePr>
            <a:graphicFrameLocks noGrp="1"/>
          </p:cNvGraphicFramePr>
          <p:nvPr>
            <p:ph idx="1"/>
            <p:extLst/>
          </p:nvPr>
        </p:nvGraphicFramePr>
        <p:xfrm>
          <a:off x="1981200" y="1600200"/>
          <a:ext cx="8229600" cy="29311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Protein</a:t>
                      </a:r>
                      <a:endParaRPr lang="en-US" dirty="0"/>
                    </a:p>
                  </a:txBody>
                  <a:tcPr/>
                </a:tc>
                <a:tc>
                  <a:txBody>
                    <a:bodyPr/>
                    <a:lstStyle/>
                    <a:p>
                      <a:r>
                        <a:rPr lang="en-US" dirty="0" smtClean="0"/>
                        <a:t>Lipids</a:t>
                      </a:r>
                      <a:endParaRPr lang="en-US" dirty="0"/>
                    </a:p>
                  </a:txBody>
                  <a:tcPr/>
                </a:tc>
                <a:tc>
                  <a:txBody>
                    <a:bodyPr/>
                    <a:lstStyle/>
                    <a:p>
                      <a:r>
                        <a:rPr lang="en-US" dirty="0" smtClean="0"/>
                        <a:t>Carbohydrates</a:t>
                      </a:r>
                      <a:r>
                        <a:rPr lang="en-US" baseline="0" dirty="0" smtClean="0"/>
                        <a:t> </a:t>
                      </a:r>
                      <a:endParaRPr lang="en-US" dirty="0"/>
                    </a:p>
                  </a:txBody>
                  <a:tcPr/>
                </a:tc>
                <a:tc>
                  <a:txBody>
                    <a:bodyPr/>
                    <a:lstStyle/>
                    <a:p>
                      <a:r>
                        <a:rPr lang="en-US" dirty="0" smtClean="0"/>
                        <a:t>Nucleic Acids</a:t>
                      </a:r>
                      <a:endParaRPr lang="en-US" dirty="0"/>
                    </a:p>
                  </a:txBody>
                  <a:tcPr/>
                </a:tc>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582700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0761" y="0"/>
            <a:ext cx="11741239" cy="1676400"/>
          </a:xfrm>
        </p:spPr>
        <p:txBody>
          <a:bodyPr>
            <a:normAutofit/>
          </a:bodyPr>
          <a:lstStyle/>
          <a:p>
            <a:r>
              <a:rPr lang="en-US" sz="2400" dirty="0" smtClean="0"/>
              <a:t>9/14</a:t>
            </a:r>
            <a:r>
              <a:rPr lang="en-US" sz="2400" dirty="0" smtClean="0"/>
              <a:t> </a:t>
            </a:r>
            <a:r>
              <a:rPr lang="en-US" sz="2400" b="1" dirty="0"/>
              <a:t>Photosynthesis: Trapping the Sun’s Energy  </a:t>
            </a:r>
            <a:r>
              <a:rPr lang="en-US" sz="2400" dirty="0"/>
              <a:t>9.2</a:t>
            </a:r>
            <a:br>
              <a:rPr lang="en-US" sz="2400" dirty="0"/>
            </a:br>
            <a:r>
              <a:rPr lang="en-US" sz="2400" dirty="0"/>
              <a:t>Obj. TSW demonstrate how usable energy is captured from sunlight by chloroplasts and is stored through the synthesis of sugar by completing the warm up and participating in a photosynthesis class activity.  </a:t>
            </a:r>
            <a:r>
              <a:rPr lang="en-US" sz="2400" dirty="0" smtClean="0"/>
              <a:t>P.46 </a:t>
            </a:r>
            <a:r>
              <a:rPr lang="en-US" sz="2400" dirty="0"/>
              <a:t>NB</a:t>
            </a:r>
          </a:p>
        </p:txBody>
      </p:sp>
      <p:sp>
        <p:nvSpPr>
          <p:cNvPr id="3" name="Text Placeholder 2"/>
          <p:cNvSpPr>
            <a:spLocks noGrp="1"/>
          </p:cNvSpPr>
          <p:nvPr>
            <p:ph type="body" idx="1"/>
          </p:nvPr>
        </p:nvSpPr>
        <p:spPr>
          <a:xfrm>
            <a:off x="1524000" y="1295400"/>
            <a:ext cx="4040188" cy="639762"/>
          </a:xfrm>
        </p:spPr>
        <p:txBody>
          <a:bodyPr/>
          <a:lstStyle/>
          <a:p>
            <a:r>
              <a:rPr lang="en-US" dirty="0" smtClean="0">
                <a:hlinkClick r:id="rId2" action="ppaction://hlinkfile"/>
              </a:rPr>
              <a:t>Cellsalive.com</a:t>
            </a:r>
            <a:endParaRPr lang="en-US" dirty="0"/>
          </a:p>
        </p:txBody>
      </p:sp>
      <p:sp>
        <p:nvSpPr>
          <p:cNvPr id="5" name="Text Placeholder 4"/>
          <p:cNvSpPr>
            <a:spLocks noGrp="1"/>
          </p:cNvSpPr>
          <p:nvPr>
            <p:ph type="body" sz="quarter" idx="3"/>
          </p:nvPr>
        </p:nvSpPr>
        <p:spPr>
          <a:xfrm>
            <a:off x="3733801" y="1295400"/>
            <a:ext cx="2971800" cy="639762"/>
          </a:xfrm>
        </p:spPr>
        <p:txBody>
          <a:bodyPr/>
          <a:lstStyle/>
          <a:p>
            <a:r>
              <a:rPr lang="en-US" dirty="0" smtClean="0"/>
              <a:t>HW – Study Guide</a:t>
            </a:r>
            <a:endParaRPr lang="en-US" dirty="0"/>
          </a:p>
        </p:txBody>
      </p:sp>
      <p:sp>
        <p:nvSpPr>
          <p:cNvPr id="6" name="Content Placeholder 5"/>
          <p:cNvSpPr>
            <a:spLocks noGrp="1"/>
          </p:cNvSpPr>
          <p:nvPr>
            <p:ph sz="quarter" idx="4"/>
          </p:nvPr>
        </p:nvSpPr>
        <p:spPr>
          <a:xfrm>
            <a:off x="6172200" y="1447800"/>
            <a:ext cx="6019799" cy="3951288"/>
          </a:xfrm>
        </p:spPr>
        <p:txBody>
          <a:bodyPr>
            <a:normAutofit/>
          </a:bodyPr>
          <a:lstStyle/>
          <a:p>
            <a:pPr marL="457200" indent="-457200">
              <a:buFont typeface="+mj-lt"/>
              <a:buAutoNum type="arabicPeriod"/>
            </a:pPr>
            <a:r>
              <a:rPr lang="en-US" dirty="0" smtClean="0"/>
              <a:t>What organelle in the plant cell traps the suns energy, what is that process called?</a:t>
            </a:r>
          </a:p>
          <a:p>
            <a:pPr marL="457200" indent="-457200">
              <a:buFont typeface="+mj-lt"/>
              <a:buAutoNum type="arabicPeriod"/>
            </a:pPr>
            <a:r>
              <a:rPr lang="en-US" dirty="0" smtClean="0"/>
              <a:t>Write and memorize the equation for photosynthesis.</a:t>
            </a:r>
          </a:p>
          <a:p>
            <a:pPr marL="457200" indent="-457200">
              <a:buFont typeface="+mj-lt"/>
              <a:buAutoNum type="arabicPeriod"/>
            </a:pPr>
            <a:r>
              <a:rPr lang="en-US" dirty="0" smtClean="0"/>
              <a:t>What are the Reactants and the Products for Photosynthesis, what is the catalyst for this process?</a:t>
            </a:r>
            <a:endParaRPr lang="en-US" dirty="0"/>
          </a:p>
        </p:txBody>
      </p:sp>
      <p:pic>
        <p:nvPicPr>
          <p:cNvPr id="7" name="Picture 12" descr="RST-09"/>
          <p:cNvPicPr>
            <a:picLocks noGrp="1" noChangeAspect="1" noChangeArrowheads="1"/>
          </p:cNvPicPr>
          <p:nvPr>
            <p:ph sz="half" idx="2"/>
          </p:nvPr>
        </p:nvPicPr>
        <p:blipFill>
          <a:blip r:embed="rId3" cstate="print"/>
          <a:srcRect/>
          <a:stretch>
            <a:fillRect/>
          </a:stretch>
        </p:blipFill>
        <p:spPr bwMode="auto">
          <a:xfrm>
            <a:off x="3200400" y="4895746"/>
            <a:ext cx="3962400" cy="1962254"/>
          </a:xfrm>
          <a:prstGeom prst="rect">
            <a:avLst/>
          </a:prstGeom>
          <a:noFill/>
        </p:spPr>
      </p:pic>
      <p:pic>
        <p:nvPicPr>
          <p:cNvPr id="8" name="Picture 13" descr="Plant cell"/>
          <p:cNvPicPr>
            <a:picLocks noChangeAspect="1" noChangeArrowheads="1"/>
          </p:cNvPicPr>
          <p:nvPr/>
        </p:nvPicPr>
        <p:blipFill>
          <a:blip r:embed="rId4" cstate="print"/>
          <a:srcRect/>
          <a:stretch>
            <a:fillRect/>
          </a:stretch>
        </p:blipFill>
        <p:spPr bwMode="auto">
          <a:xfrm>
            <a:off x="0" y="1935162"/>
            <a:ext cx="3817948" cy="3365500"/>
          </a:xfrm>
          <a:prstGeom prst="rect">
            <a:avLst/>
          </a:prstGeom>
          <a:noFill/>
        </p:spPr>
      </p:pic>
      <p:sp>
        <p:nvSpPr>
          <p:cNvPr id="9" name="TextBox 8"/>
          <p:cNvSpPr txBox="1"/>
          <p:nvPr/>
        </p:nvSpPr>
        <p:spPr>
          <a:xfrm>
            <a:off x="7086600" y="5410201"/>
            <a:ext cx="3581400" cy="830997"/>
          </a:xfrm>
          <a:prstGeom prst="rect">
            <a:avLst/>
          </a:prstGeom>
          <a:noFill/>
        </p:spPr>
        <p:txBody>
          <a:bodyPr wrap="square" rtlCol="0">
            <a:spAutoFit/>
          </a:bodyPr>
          <a:lstStyle/>
          <a:p>
            <a:r>
              <a:rPr lang="en-US" sz="2400" dirty="0"/>
              <a:t>Show Photosynthesis video</a:t>
            </a:r>
          </a:p>
          <a:p>
            <a:r>
              <a:rPr lang="en-US" sz="2400" dirty="0"/>
              <a:t>Osmosis AXES</a:t>
            </a:r>
          </a:p>
        </p:txBody>
      </p:sp>
    </p:spTree>
    <p:extLst>
      <p:ext uri="{BB962C8B-B14F-4D97-AF65-F5344CB8AC3E}">
        <p14:creationId xmlns:p14="http://schemas.microsoft.com/office/powerpoint/2010/main" val="1351919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smtClean="0"/>
              <a:t>#1 Chloroplast - </a:t>
            </a:r>
            <a:r>
              <a:rPr lang="en-US" dirty="0" smtClean="0">
                <a:hlinkClick r:id="rId2"/>
              </a:rPr>
              <a:t>Photosynthesis</a:t>
            </a:r>
            <a:endParaRPr lang="en-US" dirty="0"/>
          </a:p>
        </p:txBody>
      </p:sp>
      <p:pic>
        <p:nvPicPr>
          <p:cNvPr id="4" name="Picture 12" descr="RST-09"/>
          <p:cNvPicPr>
            <a:picLocks noGrp="1" noChangeAspect="1" noChangeArrowheads="1"/>
          </p:cNvPicPr>
          <p:nvPr>
            <p:ph idx="1"/>
          </p:nvPr>
        </p:nvPicPr>
        <p:blipFill>
          <a:blip r:embed="rId3" cstate="print"/>
          <a:srcRect/>
          <a:stretch>
            <a:fillRect/>
          </a:stretch>
        </p:blipFill>
        <p:spPr bwMode="auto">
          <a:xfrm>
            <a:off x="2971800" y="838200"/>
            <a:ext cx="5995008" cy="3625108"/>
          </a:xfrm>
          <a:prstGeom prst="rect">
            <a:avLst/>
          </a:prstGeom>
          <a:noFill/>
        </p:spPr>
      </p:pic>
      <p:sp>
        <p:nvSpPr>
          <p:cNvPr id="5" name="TextBox 4"/>
          <p:cNvSpPr txBox="1"/>
          <p:nvPr/>
        </p:nvSpPr>
        <p:spPr>
          <a:xfrm>
            <a:off x="1524000" y="4495800"/>
            <a:ext cx="9144000" cy="1077218"/>
          </a:xfrm>
          <a:prstGeom prst="rect">
            <a:avLst/>
          </a:prstGeom>
          <a:noFill/>
        </p:spPr>
        <p:txBody>
          <a:bodyPr wrap="square" rtlCol="0">
            <a:spAutoFit/>
          </a:bodyPr>
          <a:lstStyle/>
          <a:p>
            <a:r>
              <a:rPr lang="en-US" sz="3200" dirty="0"/>
              <a:t>#2. 6CO</a:t>
            </a:r>
            <a:r>
              <a:rPr lang="en-US" sz="3200" baseline="-25000" dirty="0"/>
              <a:t>2</a:t>
            </a:r>
            <a:r>
              <a:rPr lang="en-US" sz="3200" dirty="0"/>
              <a:t> + 6H</a:t>
            </a:r>
            <a:r>
              <a:rPr lang="en-US" sz="3200" baseline="-25000" dirty="0"/>
              <a:t>2</a:t>
            </a:r>
            <a:r>
              <a:rPr lang="en-US" sz="3200" dirty="0"/>
              <a:t>0 --</a:t>
            </a:r>
            <a:r>
              <a:rPr lang="en-US" sz="3200" dirty="0">
                <a:sym typeface="Wingdings" pitchFamily="2" charset="2"/>
              </a:rPr>
              <a:t> 6O</a:t>
            </a:r>
            <a:r>
              <a:rPr lang="en-US" sz="3200" baseline="-25000" dirty="0">
                <a:sym typeface="Wingdings" pitchFamily="2" charset="2"/>
              </a:rPr>
              <a:t>2</a:t>
            </a:r>
            <a:r>
              <a:rPr lang="en-US" sz="3200" dirty="0">
                <a:sym typeface="Wingdings" pitchFamily="2" charset="2"/>
              </a:rPr>
              <a:t> + C</a:t>
            </a:r>
            <a:r>
              <a:rPr lang="en-US" sz="3200" baseline="-25000" dirty="0">
                <a:sym typeface="Wingdings" pitchFamily="2" charset="2"/>
              </a:rPr>
              <a:t>6</a:t>
            </a:r>
            <a:r>
              <a:rPr lang="en-US" sz="3200" dirty="0">
                <a:sym typeface="Wingdings" pitchFamily="2" charset="2"/>
              </a:rPr>
              <a:t>H</a:t>
            </a:r>
            <a:r>
              <a:rPr lang="en-US" sz="3200" baseline="-25000" dirty="0">
                <a:sym typeface="Wingdings" pitchFamily="2" charset="2"/>
              </a:rPr>
              <a:t>12</a:t>
            </a:r>
            <a:r>
              <a:rPr lang="en-US" sz="3200" dirty="0">
                <a:sym typeface="Wingdings" pitchFamily="2" charset="2"/>
              </a:rPr>
              <a:t>O</a:t>
            </a:r>
            <a:r>
              <a:rPr lang="en-US" sz="3200" baseline="-25000" dirty="0">
                <a:sym typeface="Wingdings" pitchFamily="2" charset="2"/>
              </a:rPr>
              <a:t>6</a:t>
            </a:r>
            <a:r>
              <a:rPr lang="en-US" sz="3200" dirty="0"/>
              <a:t> </a:t>
            </a:r>
          </a:p>
          <a:p>
            <a:r>
              <a:rPr lang="en-US" sz="3200" dirty="0"/>
              <a:t>#3. Reactants 			Products</a:t>
            </a:r>
          </a:p>
        </p:txBody>
      </p:sp>
    </p:spTree>
    <p:extLst>
      <p:ext uri="{BB962C8B-B14F-4D97-AF65-F5344CB8AC3E}">
        <p14:creationId xmlns:p14="http://schemas.microsoft.com/office/powerpoint/2010/main" val="143271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752600"/>
          </a:xfrm>
        </p:spPr>
        <p:txBody>
          <a:bodyPr>
            <a:normAutofit/>
          </a:bodyPr>
          <a:lstStyle/>
          <a:p>
            <a:r>
              <a:rPr lang="en-US" sz="2400" dirty="0" smtClean="0"/>
              <a:t>  </a:t>
            </a:r>
            <a:r>
              <a:rPr lang="en-US" sz="2400" dirty="0" smtClean="0"/>
              <a:t>9/15</a:t>
            </a:r>
            <a:r>
              <a:rPr lang="en-US" sz="2400" dirty="0" smtClean="0"/>
              <a:t>  </a:t>
            </a:r>
            <a:r>
              <a:rPr lang="en-US" sz="2400" dirty="0" smtClean="0"/>
              <a:t>Light-Dependent </a:t>
            </a:r>
            <a:r>
              <a:rPr lang="en-US" sz="2400" dirty="0"/>
              <a:t>&amp; Light-Independent Reactions CH 9.2</a:t>
            </a:r>
            <a:br>
              <a:rPr lang="en-US" sz="2400" dirty="0"/>
            </a:br>
            <a:r>
              <a:rPr lang="en-US" sz="2400" dirty="0"/>
              <a:t>Obj.  TSW demonstrate how light energy is captured by chloroplasts and converted to chemical energy (glucose) from CO</a:t>
            </a:r>
            <a:r>
              <a:rPr lang="en-US" sz="2400" baseline="-25000" dirty="0"/>
              <a:t>2</a:t>
            </a:r>
            <a:r>
              <a:rPr lang="en-US" sz="2400" dirty="0"/>
              <a:t>  and H</a:t>
            </a:r>
            <a:r>
              <a:rPr lang="en-US" sz="2400" baseline="-25000" dirty="0"/>
              <a:t>2</a:t>
            </a:r>
            <a:r>
              <a:rPr lang="en-US" sz="2400" dirty="0"/>
              <a:t>0 by doing a flow chart. </a:t>
            </a:r>
            <a:r>
              <a:rPr lang="en-US" sz="2400" dirty="0" smtClean="0"/>
              <a:t>48</a:t>
            </a:r>
            <a:r>
              <a:rPr lang="en-US" sz="2400" dirty="0" smtClean="0"/>
              <a:t> </a:t>
            </a:r>
            <a:r>
              <a:rPr lang="en-US" sz="2400" dirty="0"/>
              <a:t>NB</a:t>
            </a:r>
          </a:p>
        </p:txBody>
      </p:sp>
      <p:sp>
        <p:nvSpPr>
          <p:cNvPr id="3" name="Text Placeholder 2"/>
          <p:cNvSpPr>
            <a:spLocks noGrp="1"/>
          </p:cNvSpPr>
          <p:nvPr>
            <p:ph type="body" idx="1"/>
          </p:nvPr>
        </p:nvSpPr>
        <p:spPr/>
        <p:txBody>
          <a:bodyPr/>
          <a:lstStyle/>
          <a:p>
            <a:r>
              <a:rPr lang="en-US" dirty="0" smtClean="0">
                <a:hlinkClick r:id="rId2" action="ppaction://hlinkfile"/>
              </a:rPr>
              <a:t>Cellsalive.com</a:t>
            </a:r>
            <a:endParaRPr lang="en-US" dirty="0" smtClean="0"/>
          </a:p>
          <a:p>
            <a:endParaRPr lang="en-US" dirty="0"/>
          </a:p>
        </p:txBody>
      </p:sp>
      <p:sp>
        <p:nvSpPr>
          <p:cNvPr id="6" name="Content Placeholder 5"/>
          <p:cNvSpPr>
            <a:spLocks noGrp="1"/>
          </p:cNvSpPr>
          <p:nvPr>
            <p:ph sz="quarter" idx="4"/>
          </p:nvPr>
        </p:nvSpPr>
        <p:spPr>
          <a:xfrm>
            <a:off x="6019800" y="1535114"/>
            <a:ext cx="6172200" cy="4637087"/>
          </a:xfrm>
        </p:spPr>
        <p:txBody>
          <a:bodyPr>
            <a:normAutofit/>
          </a:bodyPr>
          <a:lstStyle/>
          <a:p>
            <a:pPr marL="457200" indent="-457200">
              <a:buFont typeface="+mj-lt"/>
              <a:buAutoNum type="arabicPeriod"/>
            </a:pPr>
            <a:r>
              <a:rPr lang="en-US" dirty="0" smtClean="0"/>
              <a:t>Why is </a:t>
            </a:r>
            <a:r>
              <a:rPr lang="en-US" b="1" dirty="0" smtClean="0"/>
              <a:t>Photolysis</a:t>
            </a:r>
            <a:r>
              <a:rPr lang="en-US" dirty="0" smtClean="0"/>
              <a:t> important?</a:t>
            </a:r>
          </a:p>
          <a:p>
            <a:pPr marL="457200" indent="-457200">
              <a:buFont typeface="+mj-lt"/>
              <a:buAutoNum type="arabicPeriod"/>
            </a:pPr>
            <a:r>
              <a:rPr lang="en-US" dirty="0" smtClean="0"/>
              <a:t>Compare and Contrast </a:t>
            </a:r>
            <a:r>
              <a:rPr lang="en-US" b="1" dirty="0" smtClean="0"/>
              <a:t>Light Dependent </a:t>
            </a:r>
            <a:r>
              <a:rPr lang="en-US" dirty="0" smtClean="0"/>
              <a:t>reactions and </a:t>
            </a:r>
            <a:r>
              <a:rPr lang="en-US" b="1" dirty="0" smtClean="0"/>
              <a:t>Light Independent </a:t>
            </a:r>
            <a:r>
              <a:rPr lang="en-US" dirty="0" smtClean="0"/>
              <a:t>reactions.</a:t>
            </a:r>
          </a:p>
          <a:p>
            <a:pPr marL="457200" indent="-457200">
              <a:buFont typeface="+mj-lt"/>
              <a:buAutoNum type="arabicPeriod"/>
            </a:pPr>
            <a:r>
              <a:rPr lang="en-US" dirty="0" smtClean="0"/>
              <a:t>Where does the </a:t>
            </a:r>
            <a:r>
              <a:rPr lang="en-US" b="1" dirty="0" smtClean="0"/>
              <a:t>Calvin Cycle </a:t>
            </a:r>
            <a:r>
              <a:rPr lang="en-US" dirty="0" smtClean="0"/>
              <a:t>happen in the cell and what does it produce?</a:t>
            </a:r>
          </a:p>
          <a:p>
            <a:pPr marL="457200" indent="-457200">
              <a:buNone/>
            </a:pPr>
            <a:r>
              <a:rPr lang="en-US" b="1" dirty="0" smtClean="0"/>
              <a:t>Study guide is due tomorrow! P. 59NB</a:t>
            </a:r>
          </a:p>
          <a:p>
            <a:pPr marL="457200" indent="-457200">
              <a:buNone/>
            </a:pPr>
            <a:r>
              <a:rPr lang="en-US" b="1" dirty="0" smtClean="0"/>
              <a:t>Read CH 6.3, 7, 8.1 &amp; 9</a:t>
            </a:r>
          </a:p>
          <a:p>
            <a:pPr marL="457200" indent="-457200">
              <a:buNone/>
            </a:pPr>
            <a:r>
              <a:rPr lang="en-US" b="1" dirty="0" smtClean="0"/>
              <a:t>Show Videos</a:t>
            </a:r>
            <a:endParaRPr lang="en-US" b="1" dirty="0"/>
          </a:p>
        </p:txBody>
      </p:sp>
      <p:pic>
        <p:nvPicPr>
          <p:cNvPr id="7" name="Picture 12" descr="RST-09"/>
          <p:cNvPicPr>
            <a:picLocks noGrp="1" noChangeAspect="1" noChangeArrowheads="1"/>
          </p:cNvPicPr>
          <p:nvPr>
            <p:ph sz="half" idx="2"/>
          </p:nvPr>
        </p:nvPicPr>
        <p:blipFill>
          <a:blip r:embed="rId3" cstate="print"/>
          <a:srcRect/>
          <a:stretch>
            <a:fillRect/>
          </a:stretch>
        </p:blipFill>
        <p:spPr bwMode="auto">
          <a:xfrm>
            <a:off x="754039" y="2077615"/>
            <a:ext cx="4579961" cy="2769446"/>
          </a:xfrm>
          <a:prstGeom prst="rect">
            <a:avLst/>
          </a:prstGeom>
          <a:noFill/>
        </p:spPr>
      </p:pic>
      <p:pic>
        <p:nvPicPr>
          <p:cNvPr id="52226" name="Picture 2" descr="http://dnr.louisiana.gov/assets/TAD/education/ECEP/sources/b/sr-b1a.gif">
            <a:hlinkClick r:id="rId4"/>
          </p:cNvPr>
          <p:cNvPicPr>
            <a:picLocks noChangeAspect="1" noChangeArrowheads="1"/>
          </p:cNvPicPr>
          <p:nvPr/>
        </p:nvPicPr>
        <p:blipFill>
          <a:blip r:embed="rId5" cstate="print"/>
          <a:srcRect/>
          <a:stretch>
            <a:fillRect/>
          </a:stretch>
        </p:blipFill>
        <p:spPr bwMode="auto">
          <a:xfrm>
            <a:off x="2895600" y="4419601"/>
            <a:ext cx="2438400" cy="2171701"/>
          </a:xfrm>
          <a:prstGeom prst="rect">
            <a:avLst/>
          </a:prstGeom>
          <a:noFill/>
        </p:spPr>
      </p:pic>
    </p:spTree>
    <p:extLst>
      <p:ext uri="{BB962C8B-B14F-4D97-AF65-F5344CB8AC3E}">
        <p14:creationId xmlns:p14="http://schemas.microsoft.com/office/powerpoint/2010/main" val="1268190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3170"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03171"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903172"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3173"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03174" name="Picture 6" descr="resources">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903175" name="Picture 7" descr="help">
            <a:hlinkClick r:id="rId8" action="ppaction://hlinksldjump"/>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sp>
        <p:nvSpPr>
          <p:cNvPr id="903176" name="Text Box 8"/>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903177" name="Picture 9" descr="Image Bank"/>
          <p:cNvPicPr>
            <a:picLocks noChangeAspect="1" noChangeArrowheads="1"/>
          </p:cNvPicPr>
          <p:nvPr/>
        </p:nvPicPr>
        <p:blipFill>
          <a:blip r:embed="rId10" cstate="print"/>
          <a:srcRect/>
          <a:stretch>
            <a:fillRect/>
          </a:stretch>
        </p:blipFill>
        <p:spPr bwMode="auto">
          <a:xfrm>
            <a:off x="5041900" y="76200"/>
            <a:ext cx="2108200" cy="393700"/>
          </a:xfrm>
          <a:prstGeom prst="rect">
            <a:avLst/>
          </a:prstGeom>
          <a:noFill/>
        </p:spPr>
      </p:pic>
      <p:pic>
        <p:nvPicPr>
          <p:cNvPr id="903178" name="Picture 10" descr="Chpt09"/>
          <p:cNvPicPr>
            <a:picLocks noChangeAspect="1" noChangeArrowheads="1"/>
          </p:cNvPicPr>
          <p:nvPr/>
        </p:nvPicPr>
        <p:blipFill>
          <a:blip r:embed="rId11" cstate="print"/>
          <a:srcRect/>
          <a:stretch>
            <a:fillRect/>
          </a:stretch>
        </p:blipFill>
        <p:spPr bwMode="auto">
          <a:xfrm>
            <a:off x="1524000" y="0"/>
            <a:ext cx="2895600" cy="762000"/>
          </a:xfrm>
          <a:prstGeom prst="rect">
            <a:avLst/>
          </a:prstGeom>
          <a:noFill/>
        </p:spPr>
      </p:pic>
      <p:sp>
        <p:nvSpPr>
          <p:cNvPr id="903179" name="Text Box 11"/>
          <p:cNvSpPr txBox="1">
            <a:spLocks noChangeArrowheads="1"/>
          </p:cNvSpPr>
          <p:nvPr/>
        </p:nvSpPr>
        <p:spPr bwMode="auto">
          <a:xfrm>
            <a:off x="1524000" y="838201"/>
            <a:ext cx="9144000" cy="461665"/>
          </a:xfrm>
          <a:prstGeom prst="rect">
            <a:avLst/>
          </a:prstGeom>
          <a:noFill/>
          <a:ln w="9525">
            <a:noFill/>
            <a:miter lim="800000"/>
            <a:headEnd/>
            <a:tailEnd/>
          </a:ln>
          <a:effectLst/>
        </p:spPr>
        <p:txBody>
          <a:bodyPr wrap="square">
            <a:spAutoFit/>
          </a:bodyPr>
          <a:lstStyle/>
          <a:p>
            <a:pPr algn="ctr"/>
            <a:r>
              <a:rPr lang="en-US" sz="2400" dirty="0">
                <a:solidFill>
                  <a:schemeClr val="tx2"/>
                </a:solidFill>
              </a:rPr>
              <a:t>#1. Photolysis – Breaks up H</a:t>
            </a:r>
            <a:r>
              <a:rPr lang="en-US" sz="2400" baseline="-25000" dirty="0">
                <a:solidFill>
                  <a:schemeClr val="tx2"/>
                </a:solidFill>
              </a:rPr>
              <a:t>2</a:t>
            </a:r>
            <a:r>
              <a:rPr lang="en-US" sz="2400" dirty="0">
                <a:solidFill>
                  <a:schemeClr val="tx2"/>
                </a:solidFill>
              </a:rPr>
              <a:t>O (Water) to release O, that makes O</a:t>
            </a:r>
            <a:r>
              <a:rPr lang="en-US" sz="2400" baseline="-25000" dirty="0">
                <a:solidFill>
                  <a:schemeClr val="tx2"/>
                </a:solidFill>
              </a:rPr>
              <a:t>2</a:t>
            </a:r>
            <a:r>
              <a:rPr lang="en-US" sz="2400" dirty="0">
                <a:solidFill>
                  <a:schemeClr val="tx2"/>
                </a:solidFill>
              </a:rPr>
              <a:t>.</a:t>
            </a:r>
          </a:p>
        </p:txBody>
      </p:sp>
      <p:pic>
        <p:nvPicPr>
          <p:cNvPr id="903181" name="Picture 13" descr="Photolysis"/>
          <p:cNvPicPr>
            <a:picLocks noChangeAspect="1" noChangeArrowheads="1"/>
          </p:cNvPicPr>
          <p:nvPr/>
        </p:nvPicPr>
        <p:blipFill>
          <a:blip r:embed="rId12" cstate="print"/>
          <a:srcRect/>
          <a:stretch>
            <a:fillRect/>
          </a:stretch>
        </p:blipFill>
        <p:spPr bwMode="auto">
          <a:xfrm>
            <a:off x="2052638" y="1573213"/>
            <a:ext cx="7543800" cy="3967162"/>
          </a:xfrm>
          <a:prstGeom prst="rect">
            <a:avLst/>
          </a:prstGeom>
          <a:noFill/>
        </p:spPr>
      </p:pic>
    </p:spTree>
    <p:extLst>
      <p:ext uri="{BB962C8B-B14F-4D97-AF65-F5344CB8AC3E}">
        <p14:creationId xmlns:p14="http://schemas.microsoft.com/office/powerpoint/2010/main" val="368202991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03176"/>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903173"/>
                                        </p:tgtEl>
                                        <p:attrNameLst>
                                          <p:attrName>style.visibility</p:attrName>
                                        </p:attrNameLst>
                                      </p:cBhvr>
                                      <p:to>
                                        <p:strVal val="visible"/>
                                      </p:to>
                                    </p:set>
                                    <p:animEffect transition="in" filter="box(out)">
                                      <p:cBhvr>
                                        <p:cTn id="10" dur="500"/>
                                        <p:tgtEl>
                                          <p:spTgt spid="903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317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9.2 Summary – pages 225-230</a:t>
            </a:r>
          </a:p>
        </p:txBody>
      </p:sp>
      <p:pic>
        <p:nvPicPr>
          <p:cNvPr id="900100"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010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0102"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0103"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00104"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00105"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00106" name="Picture 10" descr="Sec"/>
          <p:cNvPicPr>
            <a:picLocks noChangeAspect="1" noChangeArrowheads="1"/>
          </p:cNvPicPr>
          <p:nvPr/>
        </p:nvPicPr>
        <p:blipFill>
          <a:blip r:embed="rId10" cstate="print"/>
          <a:srcRect/>
          <a:stretch>
            <a:fillRect/>
          </a:stretch>
        </p:blipFill>
        <p:spPr bwMode="auto">
          <a:xfrm>
            <a:off x="4216400" y="0"/>
            <a:ext cx="3759200" cy="482600"/>
          </a:xfrm>
          <a:prstGeom prst="rect">
            <a:avLst/>
          </a:prstGeom>
          <a:noFill/>
        </p:spPr>
      </p:pic>
      <p:pic>
        <p:nvPicPr>
          <p:cNvPr id="900108" name="Picture 12" descr="Sec"/>
          <p:cNvPicPr>
            <a:picLocks noChangeAspect="1" noChangeArrowheads="1"/>
          </p:cNvPicPr>
          <p:nvPr/>
        </p:nvPicPr>
        <p:blipFill>
          <a:blip r:embed="rId11" cstate="print"/>
          <a:srcRect/>
          <a:stretch>
            <a:fillRect/>
          </a:stretch>
        </p:blipFill>
        <p:spPr bwMode="auto">
          <a:xfrm>
            <a:off x="1524000" y="0"/>
            <a:ext cx="1676400" cy="838200"/>
          </a:xfrm>
          <a:prstGeom prst="rect">
            <a:avLst/>
          </a:prstGeom>
          <a:noFill/>
        </p:spPr>
      </p:pic>
      <p:pic>
        <p:nvPicPr>
          <p:cNvPr id="900109" name="Picture 13" descr="Sec"/>
          <p:cNvPicPr>
            <a:picLocks noChangeAspect="1" noChangeArrowheads="1"/>
          </p:cNvPicPr>
          <p:nvPr/>
        </p:nvPicPr>
        <p:blipFill>
          <a:blip r:embed="rId12" cstate="print"/>
          <a:srcRect/>
          <a:stretch>
            <a:fillRect/>
          </a:stretch>
        </p:blipFill>
        <p:spPr bwMode="auto">
          <a:xfrm>
            <a:off x="3225800" y="0"/>
            <a:ext cx="7442200" cy="482600"/>
          </a:xfrm>
          <a:prstGeom prst="rect">
            <a:avLst/>
          </a:prstGeom>
          <a:noFill/>
        </p:spPr>
      </p:pic>
      <p:sp>
        <p:nvSpPr>
          <p:cNvPr id="900113" name="Rectangle 17"/>
          <p:cNvSpPr>
            <a:spLocks noChangeArrowheads="1"/>
          </p:cNvSpPr>
          <p:nvPr/>
        </p:nvSpPr>
        <p:spPr bwMode="auto">
          <a:xfrm>
            <a:off x="2057400" y="1714500"/>
            <a:ext cx="7924800" cy="1600200"/>
          </a:xfrm>
          <a:prstGeom prst="rect">
            <a:avLst/>
          </a:prstGeom>
          <a:noFill/>
          <a:ln w="9525">
            <a:noFill/>
            <a:miter lim="800000"/>
            <a:headEnd/>
            <a:tailEnd/>
          </a:ln>
          <a:effectLst/>
        </p:spPr>
        <p:txBody>
          <a:bodyPr>
            <a:spAutoFit/>
          </a:bodyPr>
          <a:lstStyle/>
          <a:p>
            <a:pPr marL="342900" indent="-342900">
              <a:buFontTx/>
              <a:buChar char="•"/>
            </a:pPr>
            <a:r>
              <a:rPr lang="en-US" altLang="en-US" sz="3200">
                <a:latin typeface="Times" pitchFamily="18" charset="0"/>
              </a:rPr>
              <a:t>The oxygen produced by photolysis is released into the air and supplies the oxygen we breathe.</a:t>
            </a:r>
          </a:p>
          <a:p>
            <a:pPr marL="342900" indent="-342900">
              <a:lnSpc>
                <a:spcPct val="0"/>
              </a:lnSpc>
            </a:pPr>
            <a:r>
              <a:rPr lang="en-US" altLang="en-US" sz="3200">
                <a:latin typeface="Times" pitchFamily="18" charset="0"/>
              </a:rPr>
              <a:t>    </a:t>
            </a:r>
          </a:p>
        </p:txBody>
      </p:sp>
      <p:sp>
        <p:nvSpPr>
          <p:cNvPr id="900114" name="Rectangle 18"/>
          <p:cNvSpPr>
            <a:spLocks noChangeArrowheads="1"/>
          </p:cNvSpPr>
          <p:nvPr/>
        </p:nvSpPr>
        <p:spPr bwMode="auto">
          <a:xfrm>
            <a:off x="2057400" y="3314701"/>
            <a:ext cx="7924800" cy="589713"/>
          </a:xfrm>
          <a:prstGeom prst="rect">
            <a:avLst/>
          </a:prstGeom>
          <a:noFill/>
          <a:ln w="9525">
            <a:noFill/>
            <a:miter lim="800000"/>
            <a:headEnd/>
            <a:tailEnd/>
          </a:ln>
          <a:effectLst/>
        </p:spPr>
        <p:txBody>
          <a:bodyPr>
            <a:spAutoFit/>
          </a:bodyPr>
          <a:lstStyle/>
          <a:p>
            <a:pPr marL="342900" indent="-342900">
              <a:buFontTx/>
              <a:buChar char="•"/>
            </a:pPr>
            <a:r>
              <a:rPr lang="en-US" altLang="en-US" sz="3200">
                <a:latin typeface="Times" pitchFamily="18" charset="0"/>
              </a:rPr>
              <a:t>The electrons are returned to chlorophyll.</a:t>
            </a:r>
          </a:p>
          <a:p>
            <a:pPr marL="342900" indent="-342900">
              <a:lnSpc>
                <a:spcPct val="0"/>
              </a:lnSpc>
            </a:pPr>
            <a:r>
              <a:rPr lang="en-US" altLang="en-US" sz="3200">
                <a:latin typeface="Times" pitchFamily="18" charset="0"/>
              </a:rPr>
              <a:t>    </a:t>
            </a:r>
          </a:p>
        </p:txBody>
      </p:sp>
      <p:sp>
        <p:nvSpPr>
          <p:cNvPr id="900115" name="Rectangle 19"/>
          <p:cNvSpPr>
            <a:spLocks noChangeArrowheads="1"/>
          </p:cNvSpPr>
          <p:nvPr/>
        </p:nvSpPr>
        <p:spPr bwMode="auto">
          <a:xfrm>
            <a:off x="2057400" y="4114800"/>
            <a:ext cx="7924800" cy="1600200"/>
          </a:xfrm>
          <a:prstGeom prst="rect">
            <a:avLst/>
          </a:prstGeom>
          <a:noFill/>
          <a:ln w="9525">
            <a:noFill/>
            <a:miter lim="800000"/>
            <a:headEnd/>
            <a:tailEnd/>
          </a:ln>
          <a:effectLst/>
        </p:spPr>
        <p:txBody>
          <a:bodyPr>
            <a:spAutoFit/>
          </a:bodyPr>
          <a:lstStyle/>
          <a:p>
            <a:pPr marL="342900" indent="-342900">
              <a:buFontTx/>
              <a:buChar char="•"/>
            </a:pPr>
            <a:r>
              <a:rPr lang="en-US" altLang="en-US" sz="3200">
                <a:latin typeface="Times" pitchFamily="18" charset="0"/>
              </a:rPr>
              <a:t>The hydrogen ions are pumped into the thylakoid, where they accumulate in high concentration.</a:t>
            </a:r>
          </a:p>
          <a:p>
            <a:pPr marL="342900" indent="-342900">
              <a:lnSpc>
                <a:spcPct val="0"/>
              </a:lnSpc>
            </a:pPr>
            <a:r>
              <a:rPr lang="en-US" altLang="en-US" sz="3200">
                <a:latin typeface="Times" pitchFamily="18" charset="0"/>
              </a:rPr>
              <a:t>    </a:t>
            </a:r>
          </a:p>
        </p:txBody>
      </p:sp>
      <p:sp>
        <p:nvSpPr>
          <p:cNvPr id="900116" name="Text Box 20"/>
          <p:cNvSpPr txBox="1">
            <a:spLocks noChangeArrowheads="1"/>
          </p:cNvSpPr>
          <p:nvPr/>
        </p:nvSpPr>
        <p:spPr bwMode="auto">
          <a:xfrm>
            <a:off x="1911351" y="914401"/>
            <a:ext cx="398506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lgn="l"/>
            <a:r>
              <a:rPr lang="en-US" altLang="en-US" sz="3600" b="1">
                <a:solidFill>
                  <a:schemeClr val="tx2"/>
                </a:solidFill>
                <a:latin typeface="Times" pitchFamily="18" charset="0"/>
              </a:rPr>
              <a:t>Restoring electrons</a:t>
            </a:r>
          </a:p>
        </p:txBody>
      </p:sp>
    </p:spTree>
    <p:extLst>
      <p:ext uri="{BB962C8B-B14F-4D97-AF65-F5344CB8AC3E}">
        <p14:creationId xmlns:p14="http://schemas.microsoft.com/office/powerpoint/2010/main" val="27208754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00114"/>
                                        </p:tgtEl>
                                        <p:attrNameLst>
                                          <p:attrName>style.visibility</p:attrName>
                                        </p:attrNameLst>
                                      </p:cBhvr>
                                      <p:to>
                                        <p:strVal val="visible"/>
                                      </p:to>
                                    </p:set>
                                    <p:animEffect transition="in" filter="box(out)">
                                      <p:cBhvr>
                                        <p:cTn id="7" dur="500"/>
                                        <p:tgtEl>
                                          <p:spTgt spid="9001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00115"/>
                                        </p:tgtEl>
                                        <p:attrNameLst>
                                          <p:attrName>style.visibility</p:attrName>
                                        </p:attrNameLst>
                                      </p:cBhvr>
                                      <p:to>
                                        <p:strVal val="visible"/>
                                      </p:to>
                                    </p:set>
                                    <p:animEffect transition="in" filter="box(out)">
                                      <p:cBhvr>
                                        <p:cTn id="12" dur="500"/>
                                        <p:tgtEl>
                                          <p:spTgt spid="900115"/>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00100"/>
                                        </p:tgtEl>
                                        <p:attrNameLst>
                                          <p:attrName>style.visibility</p:attrName>
                                        </p:attrNameLst>
                                      </p:cBhvr>
                                      <p:to>
                                        <p:strVal val="visible"/>
                                      </p:to>
                                    </p:set>
                                    <p:animEffect transition="in" filter="box(out)">
                                      <p:cBhvr>
                                        <p:cTn id="16" dur="500"/>
                                        <p:tgtEl>
                                          <p:spTgt spid="900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114" grpId="0" autoUpdateAnimBg="0"/>
      <p:bldP spid="90011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43401" y="38100"/>
            <a:ext cx="6278885" cy="1143000"/>
          </a:xfrm>
        </p:spPr>
        <p:txBody>
          <a:bodyPr>
            <a:normAutofit fontScale="90000"/>
          </a:bodyPr>
          <a:lstStyle/>
          <a:p>
            <a:pPr algn="l"/>
            <a:r>
              <a:rPr lang="en-US" b="1" dirty="0" smtClean="0">
                <a:solidFill>
                  <a:srgbClr val="FFC000"/>
                </a:solidFill>
                <a:effectLst>
                  <a:outerShdw blurRad="38100" dist="38100" dir="2700000" algn="tl">
                    <a:srgbClr val="000000">
                      <a:alpha val="43137"/>
                    </a:srgbClr>
                  </a:outerShdw>
                </a:effectLst>
              </a:rPr>
              <a:t>#2. How does light energy become chemical energy?</a:t>
            </a:r>
            <a:endParaRPr lang="en-US" dirty="0"/>
          </a:p>
        </p:txBody>
      </p:sp>
      <p:sp>
        <p:nvSpPr>
          <p:cNvPr id="3" name="Content Placeholder 2"/>
          <p:cNvSpPr>
            <a:spLocks noGrp="1"/>
          </p:cNvSpPr>
          <p:nvPr>
            <p:ph sz="half" idx="1"/>
          </p:nvPr>
        </p:nvSpPr>
        <p:spPr>
          <a:xfrm>
            <a:off x="1981200" y="2667001"/>
            <a:ext cx="2362200" cy="3459163"/>
          </a:xfrm>
        </p:spPr>
        <p:txBody>
          <a:bodyPr/>
          <a:lstStyle/>
          <a:p>
            <a:pPr>
              <a:buNone/>
            </a:pPr>
            <a:endParaRPr lang="en-US" dirty="0"/>
          </a:p>
        </p:txBody>
      </p:sp>
      <p:pic>
        <p:nvPicPr>
          <p:cNvPr id="8" name="Picture 2"/>
          <p:cNvPicPr>
            <a:picLocks noChangeAspect="1" noChangeArrowheads="1"/>
          </p:cNvPicPr>
          <p:nvPr/>
        </p:nvPicPr>
        <p:blipFill>
          <a:blip r:embed="rId3" cstate="print"/>
          <a:srcRect l="34425" r="4918" b="1420"/>
          <a:stretch>
            <a:fillRect/>
          </a:stretch>
        </p:blipFill>
        <p:spPr bwMode="auto">
          <a:xfrm>
            <a:off x="1524000" y="0"/>
            <a:ext cx="2819400" cy="6858000"/>
          </a:xfrm>
          <a:prstGeom prst="rect">
            <a:avLst/>
          </a:prstGeom>
          <a:noFill/>
          <a:ln w="9525">
            <a:noFill/>
            <a:miter lim="800000"/>
            <a:headEnd/>
            <a:tailEnd/>
          </a:ln>
          <a:effectLst/>
        </p:spPr>
      </p:pic>
      <p:pic>
        <p:nvPicPr>
          <p:cNvPr id="7" name="Picture 2" descr="10-04-PhotosynOverview-L2"/>
          <p:cNvPicPr>
            <a:picLocks noGrp="1" noChangeAspect="1" noChangeArrowheads="1"/>
          </p:cNvPicPr>
          <p:nvPr>
            <p:ph sz="half" idx="2"/>
          </p:nvPr>
        </p:nvPicPr>
        <p:blipFill>
          <a:blip r:embed="rId4" cstate="print"/>
          <a:srcRect/>
          <a:stretch>
            <a:fillRect/>
          </a:stretch>
        </p:blipFill>
        <p:spPr bwMode="auto">
          <a:xfrm>
            <a:off x="4526286" y="1981200"/>
            <a:ext cx="5913115" cy="4419600"/>
          </a:xfrm>
          <a:prstGeom prst="rect">
            <a:avLst/>
          </a:prstGeom>
          <a:ln>
            <a:noFill/>
          </a:ln>
          <a:effectLst>
            <a:softEdge rad="112500"/>
          </a:effectLst>
        </p:spPr>
      </p:pic>
      <p:sp>
        <p:nvSpPr>
          <p:cNvPr id="9" name="TextBox 8"/>
          <p:cNvSpPr txBox="1"/>
          <p:nvPr/>
        </p:nvSpPr>
        <p:spPr>
          <a:xfrm>
            <a:off x="4953000" y="1181101"/>
            <a:ext cx="5669285" cy="1200329"/>
          </a:xfrm>
          <a:prstGeom prst="rect">
            <a:avLst/>
          </a:prstGeom>
          <a:noFill/>
        </p:spPr>
        <p:txBody>
          <a:bodyPr wrap="square" rtlCol="0">
            <a:spAutoFit/>
          </a:bodyPr>
          <a:lstStyle/>
          <a:p>
            <a:r>
              <a:rPr lang="en-US" sz="2400" b="1" dirty="0"/>
              <a:t>Light Dependent Reaction </a:t>
            </a:r>
            <a:r>
              <a:rPr lang="en-US" sz="2400" dirty="0"/>
              <a:t>happens in the light when the light hits the </a:t>
            </a:r>
            <a:r>
              <a:rPr lang="en-US" sz="2400" dirty="0" err="1"/>
              <a:t>Grana</a:t>
            </a:r>
            <a:r>
              <a:rPr lang="en-US" sz="2400" dirty="0"/>
              <a:t> and splits water to make O</a:t>
            </a:r>
            <a:r>
              <a:rPr lang="en-US" sz="2400" baseline="-25000" dirty="0"/>
              <a:t>2</a:t>
            </a:r>
            <a:r>
              <a:rPr lang="en-US" sz="2400" dirty="0"/>
              <a:t>.</a:t>
            </a:r>
          </a:p>
        </p:txBody>
      </p:sp>
    </p:spTree>
    <p:extLst>
      <p:ext uri="{BB962C8B-B14F-4D97-AF65-F5344CB8AC3E}">
        <p14:creationId xmlns:p14="http://schemas.microsoft.com/office/powerpoint/2010/main" val="227321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43400" y="0"/>
            <a:ext cx="6324600" cy="1143000"/>
          </a:xfrm>
        </p:spPr>
        <p:txBody>
          <a:bodyPr>
            <a:normAutofit fontScale="90000"/>
          </a:bodyPr>
          <a:lstStyle/>
          <a:p>
            <a:pPr algn="l"/>
            <a:r>
              <a:rPr lang="en-US" b="1" dirty="0" smtClean="0">
                <a:solidFill>
                  <a:srgbClr val="FFC000"/>
                </a:solidFill>
                <a:effectLst>
                  <a:outerShdw blurRad="38100" dist="38100" dir="2700000" algn="tl">
                    <a:srgbClr val="000000">
                      <a:alpha val="43137"/>
                    </a:srgbClr>
                  </a:outerShdw>
                </a:effectLst>
              </a:rPr>
              <a:t>#2. How does light energy become chemical energy?</a:t>
            </a:r>
            <a:endParaRPr lang="en-US" dirty="0"/>
          </a:p>
        </p:txBody>
      </p:sp>
      <p:sp>
        <p:nvSpPr>
          <p:cNvPr id="3" name="Content Placeholder 2"/>
          <p:cNvSpPr>
            <a:spLocks noGrp="1"/>
          </p:cNvSpPr>
          <p:nvPr>
            <p:ph sz="half" idx="1"/>
          </p:nvPr>
        </p:nvSpPr>
        <p:spPr>
          <a:xfrm>
            <a:off x="1981200" y="2667001"/>
            <a:ext cx="2362200" cy="3459163"/>
          </a:xfrm>
        </p:spPr>
        <p:txBody>
          <a:bodyPr/>
          <a:lstStyle/>
          <a:p>
            <a:pPr>
              <a:buNone/>
            </a:pPr>
            <a:endParaRPr lang="en-US" dirty="0"/>
          </a:p>
        </p:txBody>
      </p:sp>
      <p:pic>
        <p:nvPicPr>
          <p:cNvPr id="7" name="Content Placeholder 6" descr="light_dark reaction photosynthesis.bmp"/>
          <p:cNvPicPr>
            <a:picLocks noGrp="1" noChangeAspect="1"/>
          </p:cNvPicPr>
          <p:nvPr>
            <p:ph sz="half" idx="2"/>
          </p:nvPr>
        </p:nvPicPr>
        <p:blipFill>
          <a:blip r:embed="rId3" cstate="print"/>
          <a:stretch>
            <a:fillRect/>
          </a:stretch>
        </p:blipFill>
        <p:spPr>
          <a:xfrm>
            <a:off x="4729661" y="1828800"/>
            <a:ext cx="5522905" cy="4561428"/>
          </a:xfrm>
          <a:prstGeom prst="rect">
            <a:avLst/>
          </a:prstGeom>
          <a:ln>
            <a:noFill/>
          </a:ln>
          <a:effectLst>
            <a:softEdge rad="112500"/>
          </a:effectLst>
        </p:spPr>
      </p:pic>
      <p:pic>
        <p:nvPicPr>
          <p:cNvPr id="8" name="Picture 2"/>
          <p:cNvPicPr>
            <a:picLocks noChangeAspect="1" noChangeArrowheads="1"/>
          </p:cNvPicPr>
          <p:nvPr/>
        </p:nvPicPr>
        <p:blipFill>
          <a:blip r:embed="rId4" cstate="print"/>
          <a:srcRect l="34425" r="4918" b="1420"/>
          <a:stretch>
            <a:fillRect/>
          </a:stretch>
        </p:blipFill>
        <p:spPr bwMode="auto">
          <a:xfrm>
            <a:off x="1524000" y="0"/>
            <a:ext cx="2819400" cy="6858000"/>
          </a:xfrm>
          <a:prstGeom prst="rect">
            <a:avLst/>
          </a:prstGeom>
          <a:noFill/>
          <a:ln w="9525">
            <a:noFill/>
            <a:miter lim="800000"/>
            <a:headEnd/>
            <a:tailEnd/>
          </a:ln>
          <a:effectLst/>
        </p:spPr>
      </p:pic>
      <p:sp>
        <p:nvSpPr>
          <p:cNvPr id="9" name="TextBox 8"/>
          <p:cNvSpPr txBox="1"/>
          <p:nvPr/>
        </p:nvSpPr>
        <p:spPr>
          <a:xfrm>
            <a:off x="4343400" y="1143001"/>
            <a:ext cx="6324600" cy="1200329"/>
          </a:xfrm>
          <a:prstGeom prst="rect">
            <a:avLst/>
          </a:prstGeom>
          <a:noFill/>
        </p:spPr>
        <p:txBody>
          <a:bodyPr wrap="square" rtlCol="0">
            <a:spAutoFit/>
          </a:bodyPr>
          <a:lstStyle/>
          <a:p>
            <a:r>
              <a:rPr lang="en-US" sz="2400" b="1" dirty="0"/>
              <a:t>Light Independent Reaction </a:t>
            </a:r>
            <a:r>
              <a:rPr lang="en-US" sz="2400" dirty="0"/>
              <a:t>happens in the light or the dark and converts CO</a:t>
            </a:r>
            <a:r>
              <a:rPr lang="en-US" sz="2400" baseline="-25000" dirty="0"/>
              <a:t>2</a:t>
            </a:r>
            <a:r>
              <a:rPr lang="en-US" sz="2400" dirty="0"/>
              <a:t> in the Calvin Cycle to Sugar – Glucose.</a:t>
            </a:r>
          </a:p>
        </p:txBody>
      </p:sp>
    </p:spTree>
    <p:extLst>
      <p:ext uri="{BB962C8B-B14F-4D97-AF65-F5344CB8AC3E}">
        <p14:creationId xmlns:p14="http://schemas.microsoft.com/office/powerpoint/2010/main" val="182431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2963" name="Text Box 35"/>
          <p:cNvSpPr txBox="1">
            <a:spLocks noChangeArrowheads="1"/>
          </p:cNvSpPr>
          <p:nvPr/>
        </p:nvSpPr>
        <p:spPr bwMode="auto">
          <a:xfrm>
            <a:off x="2362200" y="2057401"/>
            <a:ext cx="7696200" cy="1015663"/>
          </a:xfrm>
          <a:prstGeom prst="rect">
            <a:avLst/>
          </a:prstGeom>
          <a:noFill/>
          <a:ln w="9525">
            <a:noFill/>
            <a:miter lim="800000"/>
            <a:headEnd/>
            <a:tailEnd/>
          </a:ln>
          <a:effectLst/>
        </p:spPr>
        <p:txBody>
          <a:bodyPr>
            <a:spAutoFit/>
          </a:bodyPr>
          <a:lstStyle/>
          <a:p>
            <a:pPr marL="342900" indent="-342900">
              <a:buFontTx/>
              <a:buAutoNum type="arabicPeriod"/>
            </a:pPr>
            <a:r>
              <a:rPr lang="en-US" altLang="en-US" sz="3000">
                <a:latin typeface="Times" pitchFamily="18" charset="0"/>
              </a:rPr>
              <a:t>The </a:t>
            </a:r>
            <a:r>
              <a:rPr lang="en-US" altLang="en-US" sz="3000">
                <a:solidFill>
                  <a:srgbClr val="FF0066"/>
                </a:solidFill>
                <a:latin typeface="Times" pitchFamily="18" charset="0"/>
              </a:rPr>
              <a:t>light-dependent reactions</a:t>
            </a:r>
            <a:r>
              <a:rPr lang="en-US" altLang="en-US" sz="3000">
                <a:latin typeface="Times" pitchFamily="18" charset="0"/>
              </a:rPr>
              <a:t> convert light        energy into chemical energy.</a:t>
            </a:r>
            <a:endParaRPr lang="en-US" altLang="en-US" sz="2400">
              <a:latin typeface="Times" pitchFamily="18" charset="0"/>
            </a:endParaRPr>
          </a:p>
        </p:txBody>
      </p:sp>
      <p:sp>
        <p:nvSpPr>
          <p:cNvPr id="89293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9.2 Summary – pages 225-230</a:t>
            </a:r>
          </a:p>
        </p:txBody>
      </p:sp>
      <p:pic>
        <p:nvPicPr>
          <p:cNvPr id="892932"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92933"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92934"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2935"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92936"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92937"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92938" name="Picture 10" descr="Sec"/>
          <p:cNvPicPr>
            <a:picLocks noChangeAspect="1" noChangeArrowheads="1"/>
          </p:cNvPicPr>
          <p:nvPr/>
        </p:nvPicPr>
        <p:blipFill>
          <a:blip r:embed="rId10" cstate="print"/>
          <a:srcRect/>
          <a:stretch>
            <a:fillRect/>
          </a:stretch>
        </p:blipFill>
        <p:spPr bwMode="auto">
          <a:xfrm>
            <a:off x="4216400" y="0"/>
            <a:ext cx="3759200" cy="482600"/>
          </a:xfrm>
          <a:prstGeom prst="rect">
            <a:avLst/>
          </a:prstGeom>
          <a:noFill/>
        </p:spPr>
      </p:pic>
      <p:sp>
        <p:nvSpPr>
          <p:cNvPr id="892939" name="Rectangle 11"/>
          <p:cNvSpPr>
            <a:spLocks noChangeArrowheads="1"/>
          </p:cNvSpPr>
          <p:nvPr/>
        </p:nvSpPr>
        <p:spPr bwMode="auto">
          <a:xfrm>
            <a:off x="2057400" y="1447800"/>
            <a:ext cx="7924800" cy="553998"/>
          </a:xfrm>
          <a:prstGeom prst="rect">
            <a:avLst/>
          </a:prstGeom>
          <a:noFill/>
          <a:ln w="9525">
            <a:noFill/>
            <a:miter lim="800000"/>
            <a:headEnd/>
            <a:tailEnd/>
          </a:ln>
          <a:effectLst/>
        </p:spPr>
        <p:txBody>
          <a:bodyPr>
            <a:spAutoFit/>
          </a:bodyPr>
          <a:lstStyle/>
          <a:p>
            <a:pPr marL="342900" indent="-342900">
              <a:buFontTx/>
              <a:buChar char="•"/>
            </a:pPr>
            <a:r>
              <a:rPr lang="en-US" altLang="en-US" sz="3000">
                <a:latin typeface="Times" pitchFamily="18" charset="0"/>
              </a:rPr>
              <a:t>Photosynthesis happens in two phases.  </a:t>
            </a:r>
          </a:p>
        </p:txBody>
      </p:sp>
      <p:pic>
        <p:nvPicPr>
          <p:cNvPr id="892940" name="Picture 12" descr="Sec"/>
          <p:cNvPicPr>
            <a:picLocks noChangeAspect="1" noChangeArrowheads="1"/>
          </p:cNvPicPr>
          <p:nvPr/>
        </p:nvPicPr>
        <p:blipFill>
          <a:blip r:embed="rId11" cstate="print"/>
          <a:srcRect/>
          <a:stretch>
            <a:fillRect/>
          </a:stretch>
        </p:blipFill>
        <p:spPr bwMode="auto">
          <a:xfrm>
            <a:off x="1524000" y="0"/>
            <a:ext cx="1676400" cy="838200"/>
          </a:xfrm>
          <a:prstGeom prst="rect">
            <a:avLst/>
          </a:prstGeom>
          <a:noFill/>
        </p:spPr>
      </p:pic>
      <p:pic>
        <p:nvPicPr>
          <p:cNvPr id="892941" name="Picture 13" descr="Sec"/>
          <p:cNvPicPr>
            <a:picLocks noChangeAspect="1" noChangeArrowheads="1"/>
          </p:cNvPicPr>
          <p:nvPr/>
        </p:nvPicPr>
        <p:blipFill>
          <a:blip r:embed="rId12" cstate="print"/>
          <a:srcRect/>
          <a:stretch>
            <a:fillRect/>
          </a:stretch>
        </p:blipFill>
        <p:spPr bwMode="auto">
          <a:xfrm>
            <a:off x="3225800" y="0"/>
            <a:ext cx="7442200" cy="482600"/>
          </a:xfrm>
          <a:prstGeom prst="rect">
            <a:avLst/>
          </a:prstGeom>
          <a:noFill/>
        </p:spPr>
      </p:pic>
      <p:sp>
        <p:nvSpPr>
          <p:cNvPr id="892943" name="Rectangle 15"/>
          <p:cNvSpPr>
            <a:spLocks noChangeArrowheads="1"/>
          </p:cNvSpPr>
          <p:nvPr/>
        </p:nvSpPr>
        <p:spPr bwMode="auto">
          <a:xfrm>
            <a:off x="2362200" y="3063875"/>
            <a:ext cx="7924800" cy="1938992"/>
          </a:xfrm>
          <a:prstGeom prst="rect">
            <a:avLst/>
          </a:prstGeom>
          <a:noFill/>
          <a:ln w="9525">
            <a:noFill/>
            <a:miter lim="800000"/>
            <a:headEnd/>
            <a:tailEnd/>
          </a:ln>
          <a:effectLst/>
        </p:spPr>
        <p:txBody>
          <a:bodyPr>
            <a:spAutoFit/>
          </a:bodyPr>
          <a:lstStyle/>
          <a:p>
            <a:pPr marL="342900" indent="-342900"/>
            <a:r>
              <a:rPr lang="en-US" altLang="en-US" sz="3000">
                <a:latin typeface="Times" pitchFamily="18" charset="0"/>
              </a:rPr>
              <a:t>2. The molecules of ATP produced in the light-dependent reactions are then used to fuel the </a:t>
            </a:r>
            <a:r>
              <a:rPr lang="en-US" altLang="en-US" sz="3000">
                <a:solidFill>
                  <a:srgbClr val="FF0066"/>
                </a:solidFill>
                <a:latin typeface="Times" pitchFamily="18" charset="0"/>
              </a:rPr>
              <a:t>light-independent reactions</a:t>
            </a:r>
            <a:r>
              <a:rPr lang="en-US" altLang="en-US" sz="3000">
                <a:latin typeface="Times" pitchFamily="18" charset="0"/>
              </a:rPr>
              <a:t> that produce simple sugars.</a:t>
            </a:r>
          </a:p>
        </p:txBody>
      </p:sp>
      <p:sp>
        <p:nvSpPr>
          <p:cNvPr id="892944" name="Rectangle 16"/>
          <p:cNvSpPr>
            <a:spLocks noChangeArrowheads="1"/>
          </p:cNvSpPr>
          <p:nvPr/>
        </p:nvSpPr>
        <p:spPr bwMode="auto">
          <a:xfrm>
            <a:off x="2057400" y="4914901"/>
            <a:ext cx="7924800" cy="1015663"/>
          </a:xfrm>
          <a:prstGeom prst="rect">
            <a:avLst/>
          </a:prstGeom>
          <a:noFill/>
          <a:ln w="9525">
            <a:noFill/>
            <a:miter lim="800000"/>
            <a:headEnd/>
            <a:tailEnd/>
          </a:ln>
          <a:effectLst/>
        </p:spPr>
        <p:txBody>
          <a:bodyPr>
            <a:spAutoFit/>
          </a:bodyPr>
          <a:lstStyle/>
          <a:p>
            <a:pPr marL="342900" indent="-342900">
              <a:buFontTx/>
              <a:buChar char="•"/>
            </a:pPr>
            <a:r>
              <a:rPr lang="en-US" altLang="en-US" sz="3000">
                <a:latin typeface="Times" pitchFamily="18" charset="0"/>
              </a:rPr>
              <a:t>The general equation for photosynthesis is written as 6CO</a:t>
            </a:r>
            <a:r>
              <a:rPr lang="en-US" altLang="en-US" sz="3000" baseline="-25000">
                <a:latin typeface="Times" pitchFamily="18" charset="0"/>
              </a:rPr>
              <a:t>2 </a:t>
            </a:r>
            <a:r>
              <a:rPr lang="en-US" altLang="en-US" sz="3000">
                <a:latin typeface="Times" pitchFamily="18" charset="0"/>
              </a:rPr>
              <a:t>+ 6H</a:t>
            </a:r>
            <a:r>
              <a:rPr lang="en-US" altLang="en-US" sz="3000" baseline="-25000">
                <a:latin typeface="Times" pitchFamily="18" charset="0"/>
              </a:rPr>
              <a:t>2</a:t>
            </a:r>
            <a:r>
              <a:rPr lang="en-US" altLang="en-US" sz="3000">
                <a:latin typeface="Times" pitchFamily="18" charset="0"/>
              </a:rPr>
              <a:t>O→C</a:t>
            </a:r>
            <a:r>
              <a:rPr lang="en-US" altLang="en-US" sz="3000" baseline="-25000">
                <a:latin typeface="Times" pitchFamily="18" charset="0"/>
              </a:rPr>
              <a:t>6</a:t>
            </a:r>
            <a:r>
              <a:rPr lang="en-US" altLang="en-US" sz="3000">
                <a:latin typeface="Times" pitchFamily="18" charset="0"/>
              </a:rPr>
              <a:t>H</a:t>
            </a:r>
            <a:r>
              <a:rPr lang="en-US" altLang="en-US" sz="3000" baseline="-25000">
                <a:latin typeface="Times" pitchFamily="18" charset="0"/>
              </a:rPr>
              <a:t>12</a:t>
            </a:r>
            <a:r>
              <a:rPr lang="en-US" altLang="en-US" sz="3000">
                <a:latin typeface="Times" pitchFamily="18" charset="0"/>
              </a:rPr>
              <a:t>O</a:t>
            </a:r>
            <a:r>
              <a:rPr lang="en-US" altLang="en-US" sz="3000" baseline="-25000">
                <a:latin typeface="Times" pitchFamily="18" charset="0"/>
              </a:rPr>
              <a:t>6 </a:t>
            </a:r>
            <a:r>
              <a:rPr lang="en-US" altLang="en-US" sz="3000">
                <a:latin typeface="Times" pitchFamily="18" charset="0"/>
              </a:rPr>
              <a:t>+ 6O</a:t>
            </a:r>
            <a:r>
              <a:rPr lang="en-US" altLang="en-US" sz="3000" baseline="-25000">
                <a:latin typeface="Times" pitchFamily="18" charset="0"/>
              </a:rPr>
              <a:t>2</a:t>
            </a:r>
          </a:p>
        </p:txBody>
      </p:sp>
      <p:pic>
        <p:nvPicPr>
          <p:cNvPr id="892964" name="Picture 36" descr="audio image blue">
            <a:hlinkClick r:id="" action="ppaction://noaction">
              <a:snd r:embed="rId13" name="09-light-depent reactions.WAV"/>
            </a:hlinkClick>
          </p:cNvPr>
          <p:cNvPicPr>
            <a:picLocks noChangeAspect="1" noChangeArrowheads="1"/>
          </p:cNvPicPr>
          <p:nvPr/>
        </p:nvPicPr>
        <p:blipFill>
          <a:blip r:embed="rId14" cstate="print"/>
          <a:srcRect/>
          <a:stretch>
            <a:fillRect/>
          </a:stretch>
        </p:blipFill>
        <p:spPr bwMode="auto">
          <a:xfrm>
            <a:off x="7265988" y="2541588"/>
            <a:ext cx="354012" cy="354012"/>
          </a:xfrm>
          <a:prstGeom prst="rect">
            <a:avLst/>
          </a:prstGeom>
          <a:noFill/>
        </p:spPr>
      </p:pic>
      <p:pic>
        <p:nvPicPr>
          <p:cNvPr id="892965" name="Picture 37" descr="audio image blue">
            <a:hlinkClick r:id="" action="ppaction://noaction">
              <a:snd r:embed="rId15" name="09-light-indepent reactions.WAV"/>
            </a:hlinkClick>
          </p:cNvPr>
          <p:cNvPicPr>
            <a:picLocks noChangeAspect="1" noChangeArrowheads="1"/>
          </p:cNvPicPr>
          <p:nvPr/>
        </p:nvPicPr>
        <p:blipFill>
          <a:blip r:embed="rId14" cstate="print"/>
          <a:srcRect/>
          <a:stretch>
            <a:fillRect/>
          </a:stretch>
        </p:blipFill>
        <p:spPr bwMode="auto">
          <a:xfrm>
            <a:off x="3886201" y="4343401"/>
            <a:ext cx="354013" cy="354013"/>
          </a:xfrm>
          <a:prstGeom prst="rect">
            <a:avLst/>
          </a:prstGeom>
          <a:noFill/>
        </p:spPr>
      </p:pic>
      <p:sp>
        <p:nvSpPr>
          <p:cNvPr id="892966" name="Text Box 38"/>
          <p:cNvSpPr txBox="1">
            <a:spLocks noChangeArrowheads="1"/>
          </p:cNvSpPr>
          <p:nvPr/>
        </p:nvSpPr>
        <p:spPr bwMode="auto">
          <a:xfrm>
            <a:off x="1962150" y="838201"/>
            <a:ext cx="6438686"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lgn="l"/>
            <a:r>
              <a:rPr lang="en-US" altLang="en-US" sz="3600" b="1">
                <a:solidFill>
                  <a:schemeClr val="tx2"/>
                </a:solidFill>
                <a:latin typeface="Times" pitchFamily="18" charset="0"/>
              </a:rPr>
              <a:t>Trapping Energy from Sunlight</a:t>
            </a:r>
          </a:p>
        </p:txBody>
      </p:sp>
    </p:spTree>
    <p:extLst>
      <p:ext uri="{BB962C8B-B14F-4D97-AF65-F5344CB8AC3E}">
        <p14:creationId xmlns:p14="http://schemas.microsoft.com/office/powerpoint/2010/main" val="206876872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92963"/>
                                        </p:tgtEl>
                                        <p:attrNameLst>
                                          <p:attrName>style.visibility</p:attrName>
                                        </p:attrNameLst>
                                      </p:cBhvr>
                                      <p:to>
                                        <p:strVal val="visible"/>
                                      </p:to>
                                    </p:set>
                                    <p:animEffect transition="in" filter="box(out)">
                                      <p:cBhvr>
                                        <p:cTn id="7" dur="500"/>
                                        <p:tgtEl>
                                          <p:spTgt spid="89296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92964"/>
                                        </p:tgtEl>
                                        <p:attrNameLst>
                                          <p:attrName>style.visibility</p:attrName>
                                        </p:attrNameLst>
                                      </p:cBhvr>
                                      <p:to>
                                        <p:strVal val="visible"/>
                                      </p:to>
                                    </p:set>
                                    <p:animEffect transition="in" filter="box(out)">
                                      <p:cBhvr>
                                        <p:cTn id="12" dur="500"/>
                                        <p:tgtEl>
                                          <p:spTgt spid="89296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92943"/>
                                        </p:tgtEl>
                                        <p:attrNameLst>
                                          <p:attrName>style.visibility</p:attrName>
                                        </p:attrNameLst>
                                      </p:cBhvr>
                                      <p:to>
                                        <p:strVal val="visible"/>
                                      </p:to>
                                    </p:set>
                                    <p:animEffect transition="in" filter="box(out)">
                                      <p:cBhvr>
                                        <p:cTn id="17" dur="500"/>
                                        <p:tgtEl>
                                          <p:spTgt spid="89294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892965"/>
                                        </p:tgtEl>
                                        <p:attrNameLst>
                                          <p:attrName>style.visibility</p:attrName>
                                        </p:attrNameLst>
                                      </p:cBhvr>
                                      <p:to>
                                        <p:strVal val="visible"/>
                                      </p:to>
                                    </p:set>
                                    <p:animEffect transition="in" filter="box(out)">
                                      <p:cBhvr>
                                        <p:cTn id="22" dur="500"/>
                                        <p:tgtEl>
                                          <p:spTgt spid="89296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892944"/>
                                        </p:tgtEl>
                                        <p:attrNameLst>
                                          <p:attrName>style.visibility</p:attrName>
                                        </p:attrNameLst>
                                      </p:cBhvr>
                                      <p:to>
                                        <p:strVal val="visible"/>
                                      </p:to>
                                    </p:set>
                                    <p:animEffect transition="in" filter="box(out)">
                                      <p:cBhvr>
                                        <p:cTn id="27" dur="500"/>
                                        <p:tgtEl>
                                          <p:spTgt spid="892944"/>
                                        </p:tgtEl>
                                      </p:cBhvr>
                                    </p:animEffect>
                                  </p:childTnLst>
                                </p:cTn>
                              </p:par>
                            </p:childTnLst>
                          </p:cTn>
                        </p:par>
                        <p:par>
                          <p:cTn id="28" fill="hold">
                            <p:stCondLst>
                              <p:cond delay="500"/>
                            </p:stCondLst>
                            <p:childTnLst>
                              <p:par>
                                <p:cTn id="29" presetID="4" presetClass="entr" presetSubtype="32" fill="hold" nodeType="afterEffect">
                                  <p:stCondLst>
                                    <p:cond delay="0"/>
                                  </p:stCondLst>
                                  <p:childTnLst>
                                    <p:set>
                                      <p:cBhvr>
                                        <p:cTn id="30" dur="1" fill="hold">
                                          <p:stCondLst>
                                            <p:cond delay="0"/>
                                          </p:stCondLst>
                                        </p:cTn>
                                        <p:tgtEl>
                                          <p:spTgt spid="892932"/>
                                        </p:tgtEl>
                                        <p:attrNameLst>
                                          <p:attrName>style.visibility</p:attrName>
                                        </p:attrNameLst>
                                      </p:cBhvr>
                                      <p:to>
                                        <p:strVal val="visible"/>
                                      </p:to>
                                    </p:set>
                                    <p:animEffect transition="in" filter="box(out)">
                                      <p:cBhvr>
                                        <p:cTn id="31" dur="500"/>
                                        <p:tgtEl>
                                          <p:spTgt spid="892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63" grpId="0" autoUpdateAnimBg="0"/>
      <p:bldP spid="892943" grpId="0" autoUpdateAnimBg="0"/>
      <p:bldP spid="89294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9/11 How does Carbon cycle through Planet Earth?  P. 40 NB</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Carbon is the main element of life in organic organisms. Look the Carbon Cycle on page 55 in the biology book. How does carbon cycle through the Atmosphere?  Where is it released from?</a:t>
            </a:r>
          </a:p>
          <a:p>
            <a:pPr marL="514350" indent="-514350">
              <a:buFont typeface="+mj-lt"/>
              <a:buAutoNum type="arabicPeriod"/>
            </a:pPr>
            <a:r>
              <a:rPr lang="en-US" dirty="0" smtClean="0"/>
              <a:t>Carbon not only cycles through the Atmosphere, but also the Biosphere – zone of life.  How does carbon get absorbed and released in and from living things?</a:t>
            </a:r>
          </a:p>
          <a:p>
            <a:pPr marL="514350" indent="-514350">
              <a:buFont typeface="+mj-lt"/>
              <a:buAutoNum type="arabicPeriod"/>
            </a:pPr>
            <a:r>
              <a:rPr lang="en-US" dirty="0" smtClean="0"/>
              <a:t>The Geosphere (Earth) and the Hydrosphere (Water) are two more spheres that CO</a:t>
            </a:r>
            <a:r>
              <a:rPr lang="en-US" baseline="-25000" dirty="0" smtClean="0"/>
              <a:t>2</a:t>
            </a:r>
            <a:r>
              <a:rPr lang="en-US" dirty="0" smtClean="0"/>
              <a:t> can cycle through.  What are each of them?  How does carbon get into and out of each?</a:t>
            </a:r>
            <a:endParaRPr lang="en-US" dirty="0"/>
          </a:p>
        </p:txBody>
      </p:sp>
    </p:spTree>
    <p:extLst>
      <p:ext uri="{BB962C8B-B14F-4D97-AF65-F5344CB8AC3E}">
        <p14:creationId xmlns:p14="http://schemas.microsoft.com/office/powerpoint/2010/main" val="4105477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6002"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96003"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896004"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6005"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896006" name="Picture 6" descr="resources">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896007" name="Picture 7" descr="help">
            <a:hlinkClick r:id="rId8" action="ppaction://hlinksldjump"/>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sp>
        <p:nvSpPr>
          <p:cNvPr id="896008" name="Text Box 8"/>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96009" name="Picture 9" descr="Image Bank"/>
          <p:cNvPicPr>
            <a:picLocks noChangeAspect="1" noChangeArrowheads="1"/>
          </p:cNvPicPr>
          <p:nvPr/>
        </p:nvPicPr>
        <p:blipFill>
          <a:blip r:embed="rId10" cstate="print"/>
          <a:srcRect/>
          <a:stretch>
            <a:fillRect/>
          </a:stretch>
        </p:blipFill>
        <p:spPr bwMode="auto">
          <a:xfrm>
            <a:off x="5041900" y="76200"/>
            <a:ext cx="2108200" cy="393700"/>
          </a:xfrm>
          <a:prstGeom prst="rect">
            <a:avLst/>
          </a:prstGeom>
          <a:noFill/>
        </p:spPr>
      </p:pic>
      <p:pic>
        <p:nvPicPr>
          <p:cNvPr id="896010" name="Picture 10" descr="Chpt09"/>
          <p:cNvPicPr>
            <a:picLocks noChangeAspect="1" noChangeArrowheads="1"/>
          </p:cNvPicPr>
          <p:nvPr/>
        </p:nvPicPr>
        <p:blipFill>
          <a:blip r:embed="rId11" cstate="print"/>
          <a:srcRect/>
          <a:stretch>
            <a:fillRect/>
          </a:stretch>
        </p:blipFill>
        <p:spPr bwMode="auto">
          <a:xfrm>
            <a:off x="1524000" y="0"/>
            <a:ext cx="2895600" cy="762000"/>
          </a:xfrm>
          <a:prstGeom prst="rect">
            <a:avLst/>
          </a:prstGeom>
          <a:noFill/>
        </p:spPr>
      </p:pic>
      <p:sp>
        <p:nvSpPr>
          <p:cNvPr id="896011" name="Text Box 11"/>
          <p:cNvSpPr txBox="1">
            <a:spLocks noChangeArrowheads="1"/>
          </p:cNvSpPr>
          <p:nvPr/>
        </p:nvSpPr>
        <p:spPr bwMode="auto">
          <a:xfrm>
            <a:off x="7239000" y="1"/>
            <a:ext cx="2071688" cy="507831"/>
          </a:xfrm>
          <a:prstGeom prst="rect">
            <a:avLst/>
          </a:prstGeom>
          <a:noFill/>
          <a:ln w="9525">
            <a:noFill/>
            <a:miter lim="800000"/>
            <a:headEnd/>
            <a:tailEnd/>
          </a:ln>
          <a:effectLst/>
        </p:spPr>
        <p:txBody>
          <a:bodyPr>
            <a:spAutoFit/>
          </a:bodyPr>
          <a:lstStyle/>
          <a:p>
            <a:pPr algn="ctr"/>
            <a:r>
              <a:rPr lang="en-US" dirty="0">
                <a:solidFill>
                  <a:schemeClr val="tx2"/>
                </a:solidFill>
              </a:rPr>
              <a:t>Calvin </a:t>
            </a:r>
          </a:p>
          <a:p>
            <a:pPr algn="ctr">
              <a:lnSpc>
                <a:spcPct val="50000"/>
              </a:lnSpc>
            </a:pPr>
            <a:r>
              <a:rPr lang="en-US" dirty="0">
                <a:solidFill>
                  <a:schemeClr val="tx2"/>
                </a:solidFill>
              </a:rPr>
              <a:t>Cycle</a:t>
            </a:r>
          </a:p>
        </p:txBody>
      </p:sp>
      <p:pic>
        <p:nvPicPr>
          <p:cNvPr id="896012" name="Picture 12" descr="Calvin cycle"/>
          <p:cNvPicPr>
            <a:picLocks noChangeAspect="1" noChangeArrowheads="1"/>
          </p:cNvPicPr>
          <p:nvPr/>
        </p:nvPicPr>
        <p:blipFill>
          <a:blip r:embed="rId12" cstate="print"/>
          <a:srcRect/>
          <a:stretch>
            <a:fillRect/>
          </a:stretch>
        </p:blipFill>
        <p:spPr bwMode="auto">
          <a:xfrm>
            <a:off x="3748088" y="900113"/>
            <a:ext cx="4654550" cy="4775200"/>
          </a:xfrm>
          <a:prstGeom prst="rect">
            <a:avLst/>
          </a:prstGeom>
          <a:noFill/>
        </p:spPr>
      </p:pic>
      <p:sp>
        <p:nvSpPr>
          <p:cNvPr id="13" name="TextBox 12"/>
          <p:cNvSpPr txBox="1"/>
          <p:nvPr/>
        </p:nvSpPr>
        <p:spPr>
          <a:xfrm>
            <a:off x="1524000" y="990600"/>
            <a:ext cx="2209800" cy="2677656"/>
          </a:xfrm>
          <a:prstGeom prst="rect">
            <a:avLst/>
          </a:prstGeom>
          <a:noFill/>
        </p:spPr>
        <p:txBody>
          <a:bodyPr wrap="square" rtlCol="0">
            <a:spAutoFit/>
          </a:bodyPr>
          <a:lstStyle/>
          <a:p>
            <a:r>
              <a:rPr lang="en-US" sz="2400" dirty="0"/>
              <a:t>#3.  The </a:t>
            </a:r>
            <a:r>
              <a:rPr lang="en-US" sz="2400" b="1" dirty="0"/>
              <a:t>Calvin Cycle </a:t>
            </a:r>
            <a:r>
              <a:rPr lang="en-US" sz="2400" dirty="0"/>
              <a:t>happens in the </a:t>
            </a:r>
            <a:r>
              <a:rPr lang="en-US" sz="2400" b="1" dirty="0" err="1"/>
              <a:t>Stroma</a:t>
            </a:r>
            <a:r>
              <a:rPr lang="en-US" sz="2400" dirty="0"/>
              <a:t> of the </a:t>
            </a:r>
            <a:r>
              <a:rPr lang="en-US" sz="2400" b="1" dirty="0"/>
              <a:t>Chloroplast</a:t>
            </a:r>
            <a:r>
              <a:rPr lang="en-US" sz="2400" dirty="0"/>
              <a:t>, and produces the glucose for the plant.</a:t>
            </a:r>
          </a:p>
        </p:txBody>
      </p:sp>
      <p:pic>
        <p:nvPicPr>
          <p:cNvPr id="14" name="Picture 12" descr="RST-09"/>
          <p:cNvPicPr>
            <a:picLocks noGrp="1" noChangeAspect="1" noChangeArrowheads="1"/>
          </p:cNvPicPr>
          <p:nvPr>
            <p:ph idx="4294967295"/>
          </p:nvPr>
        </p:nvPicPr>
        <p:blipFill>
          <a:blip r:embed="rId13" cstate="print"/>
          <a:srcRect/>
          <a:stretch>
            <a:fillRect/>
          </a:stretch>
        </p:blipFill>
        <p:spPr bwMode="auto">
          <a:xfrm>
            <a:off x="7769646" y="533400"/>
            <a:ext cx="2898355" cy="1752600"/>
          </a:xfrm>
          <a:prstGeom prst="rect">
            <a:avLst/>
          </a:prstGeom>
          <a:noFill/>
        </p:spPr>
      </p:pic>
    </p:spTree>
    <p:extLst>
      <p:ext uri="{BB962C8B-B14F-4D97-AF65-F5344CB8AC3E}">
        <p14:creationId xmlns:p14="http://schemas.microsoft.com/office/powerpoint/2010/main" val="165451505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96008"/>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896005"/>
                                        </p:tgtEl>
                                        <p:attrNameLst>
                                          <p:attrName>style.visibility</p:attrName>
                                        </p:attrNameLst>
                                      </p:cBhvr>
                                      <p:to>
                                        <p:strVal val="visible"/>
                                      </p:to>
                                    </p:set>
                                    <p:animEffect transition="in" filter="box(out)">
                                      <p:cBhvr>
                                        <p:cTn id="10" dur="500"/>
                                        <p:tgtEl>
                                          <p:spTgt spid="896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600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806" y="0"/>
            <a:ext cx="10515600" cy="1325563"/>
          </a:xfrm>
        </p:spPr>
        <p:txBody>
          <a:bodyPr/>
          <a:lstStyle/>
          <a:p>
            <a:r>
              <a:rPr lang="en-US" dirty="0" smtClean="0"/>
              <a:t>How to Make Carbohydrates Activity p. 55NB</a:t>
            </a:r>
            <a:endParaRPr lang="en-US" dirty="0"/>
          </a:p>
        </p:txBody>
      </p:sp>
      <p:sp>
        <p:nvSpPr>
          <p:cNvPr id="3" name="Content Placeholder 2"/>
          <p:cNvSpPr>
            <a:spLocks noGrp="1"/>
          </p:cNvSpPr>
          <p:nvPr>
            <p:ph idx="1"/>
          </p:nvPr>
        </p:nvSpPr>
        <p:spPr>
          <a:xfrm>
            <a:off x="283779" y="1295401"/>
            <a:ext cx="11587655" cy="4830763"/>
          </a:xfrm>
        </p:spPr>
        <p:txBody>
          <a:bodyPr/>
          <a:lstStyle/>
          <a:p>
            <a:pPr marL="514350" indent="-514350">
              <a:buFont typeface="+mj-lt"/>
              <a:buAutoNum type="arabicPeriod"/>
            </a:pPr>
            <a:r>
              <a:rPr lang="en-US" sz="3200" dirty="0" smtClean="0"/>
              <a:t>6 C</a:t>
            </a:r>
            <a:r>
              <a:rPr lang="en-US" sz="3200" dirty="0" smtClean="0">
                <a:solidFill>
                  <a:srgbClr val="FF0000"/>
                </a:solidFill>
              </a:rPr>
              <a:t>O</a:t>
            </a:r>
            <a:r>
              <a:rPr lang="en-US" sz="3200" baseline="-25000" dirty="0" smtClean="0"/>
              <a:t>2 </a:t>
            </a:r>
            <a:r>
              <a:rPr lang="en-US" sz="3200" dirty="0" smtClean="0"/>
              <a:t>+ 6 </a:t>
            </a:r>
            <a:r>
              <a:rPr lang="en-US" sz="3200" dirty="0" smtClean="0">
                <a:solidFill>
                  <a:schemeClr val="bg1"/>
                </a:solidFill>
              </a:rPr>
              <a:t>H</a:t>
            </a:r>
            <a:r>
              <a:rPr lang="en-US" sz="3200" baseline="-25000" dirty="0" smtClean="0"/>
              <a:t>2</a:t>
            </a:r>
            <a:r>
              <a:rPr lang="en-US" sz="3200" dirty="0" smtClean="0">
                <a:solidFill>
                  <a:srgbClr val="FF0000"/>
                </a:solidFill>
              </a:rPr>
              <a:t>O</a:t>
            </a:r>
            <a:r>
              <a:rPr lang="en-US" sz="3200" dirty="0" smtClean="0"/>
              <a:t> -&gt; C</a:t>
            </a:r>
            <a:r>
              <a:rPr lang="en-US" sz="3200" baseline="-25000" dirty="0" smtClean="0"/>
              <a:t>6</a:t>
            </a:r>
            <a:r>
              <a:rPr lang="en-US" sz="3200" dirty="0" smtClean="0">
                <a:solidFill>
                  <a:schemeClr val="bg1"/>
                </a:solidFill>
              </a:rPr>
              <a:t>H</a:t>
            </a:r>
            <a:r>
              <a:rPr lang="en-US" sz="3200" baseline="-25000" dirty="0" smtClean="0"/>
              <a:t>12</a:t>
            </a:r>
            <a:r>
              <a:rPr lang="en-US" sz="3200" dirty="0" smtClean="0">
                <a:solidFill>
                  <a:srgbClr val="FF0000"/>
                </a:solidFill>
              </a:rPr>
              <a:t>O</a:t>
            </a:r>
            <a:r>
              <a:rPr lang="en-US" sz="3200" baseline="-25000" dirty="0" smtClean="0"/>
              <a:t>6</a:t>
            </a:r>
            <a:r>
              <a:rPr lang="en-US" sz="3200" dirty="0" smtClean="0"/>
              <a:t> + 6 </a:t>
            </a:r>
            <a:r>
              <a:rPr lang="en-US" sz="3200" dirty="0" smtClean="0">
                <a:solidFill>
                  <a:srgbClr val="FF0000"/>
                </a:solidFill>
              </a:rPr>
              <a:t>O</a:t>
            </a:r>
            <a:endParaRPr lang="en-US" sz="3200" baseline="-25000" dirty="0" smtClean="0"/>
          </a:p>
          <a:p>
            <a:pPr marL="514350" indent="-514350">
              <a:buNone/>
            </a:pPr>
            <a:r>
              <a:rPr lang="en-US" sz="3200" dirty="0" smtClean="0"/>
              <a:t>Carbon Dioxide + Water = Glucose + Oxygen  </a:t>
            </a:r>
          </a:p>
          <a:p>
            <a:pPr marL="514350" indent="-514350">
              <a:buNone/>
            </a:pPr>
            <a:r>
              <a:rPr lang="en-US" sz="3200" dirty="0" smtClean="0"/>
              <a:t>2. Sunlight – Catalyst</a:t>
            </a:r>
          </a:p>
          <a:p>
            <a:pPr marL="514350" indent="-514350">
              <a:buNone/>
            </a:pPr>
            <a:r>
              <a:rPr lang="en-US" sz="3200" dirty="0" smtClean="0"/>
              <a:t>3. The chlorophyll inside the chloroplast</a:t>
            </a:r>
          </a:p>
          <a:p>
            <a:pPr marL="514350" indent="-514350">
              <a:buNone/>
            </a:pPr>
            <a:r>
              <a:rPr lang="en-US" sz="3200" dirty="0" smtClean="0"/>
              <a:t>4. There were 6 molecules of O2 left over.</a:t>
            </a:r>
          </a:p>
          <a:p>
            <a:pPr marL="514350" indent="-514350">
              <a:buNone/>
            </a:pPr>
            <a:r>
              <a:rPr lang="en-US" sz="3200" dirty="0" smtClean="0"/>
              <a:t>5. The extra oxygen atoms give air to other organisms.</a:t>
            </a:r>
          </a:p>
          <a:p>
            <a:pPr marL="514350" indent="-514350">
              <a:buAutoNum type="arabicPeriod" startAt="6"/>
            </a:pPr>
            <a:r>
              <a:rPr lang="en-US" sz="3200" dirty="0" smtClean="0"/>
              <a:t>The O2 diffuse into the atmosphere through the stomata.</a:t>
            </a:r>
          </a:p>
          <a:p>
            <a:pPr marL="514350" indent="-514350">
              <a:buAutoNum type="arabicPeriod" startAt="6"/>
            </a:pPr>
            <a:r>
              <a:rPr lang="en-US" sz="3200" dirty="0" smtClean="0"/>
              <a:t>6 H</a:t>
            </a:r>
            <a:r>
              <a:rPr lang="en-US" sz="3200" baseline="-25000" dirty="0" smtClean="0"/>
              <a:t>2</a:t>
            </a:r>
            <a:r>
              <a:rPr lang="en-US" sz="3200" dirty="0" smtClean="0"/>
              <a:t>O + 6 CO</a:t>
            </a:r>
            <a:r>
              <a:rPr lang="en-US" sz="3200" baseline="-25000" dirty="0" smtClean="0"/>
              <a:t>2</a:t>
            </a:r>
            <a:r>
              <a:rPr lang="en-US" sz="3200" dirty="0" smtClean="0"/>
              <a:t>  </a:t>
            </a:r>
            <a:r>
              <a:rPr lang="en-US" sz="3200" dirty="0" smtClean="0">
                <a:sym typeface="Wingdings" panose="05000000000000000000" pitchFamily="2" charset="2"/>
              </a:rPr>
              <a:t>(light) Catalyst  C</a:t>
            </a:r>
            <a:r>
              <a:rPr lang="en-US" sz="3200" baseline="-25000" dirty="0" smtClean="0">
                <a:sym typeface="Wingdings" panose="05000000000000000000" pitchFamily="2" charset="2"/>
              </a:rPr>
              <a:t>6</a:t>
            </a:r>
            <a:r>
              <a:rPr lang="en-US" sz="3200" dirty="0" smtClean="0">
                <a:sym typeface="Wingdings" panose="05000000000000000000" pitchFamily="2" charset="2"/>
              </a:rPr>
              <a:t>H</a:t>
            </a:r>
            <a:r>
              <a:rPr lang="en-US" sz="3200" baseline="-25000" dirty="0" smtClean="0">
                <a:sym typeface="Wingdings" panose="05000000000000000000" pitchFamily="2" charset="2"/>
              </a:rPr>
              <a:t>12</a:t>
            </a:r>
            <a:r>
              <a:rPr lang="en-US" sz="3200" dirty="0" smtClean="0">
                <a:sym typeface="Wingdings" panose="05000000000000000000" pitchFamily="2" charset="2"/>
              </a:rPr>
              <a:t>O</a:t>
            </a:r>
            <a:r>
              <a:rPr lang="en-US" sz="3200" baseline="-25000" dirty="0" smtClean="0">
                <a:sym typeface="Wingdings" panose="05000000000000000000" pitchFamily="2" charset="2"/>
              </a:rPr>
              <a:t>6</a:t>
            </a:r>
            <a:r>
              <a:rPr lang="en-US" sz="3200" dirty="0" smtClean="0">
                <a:sym typeface="Wingdings" panose="05000000000000000000" pitchFamily="2" charset="2"/>
              </a:rPr>
              <a:t> + O</a:t>
            </a:r>
            <a:r>
              <a:rPr lang="en-US" sz="3200" baseline="-25000" dirty="0" smtClean="0">
                <a:sym typeface="Wingdings" panose="05000000000000000000" pitchFamily="2" charset="2"/>
              </a:rPr>
              <a:t>2</a:t>
            </a:r>
            <a:endParaRPr lang="en-US" sz="3200" baseline="-25000" dirty="0" smtClean="0"/>
          </a:p>
          <a:p>
            <a:pPr marL="514350" indent="-514350">
              <a:buNone/>
            </a:pPr>
            <a:endParaRPr lang="en-US" dirty="0" smtClean="0"/>
          </a:p>
          <a:p>
            <a:pPr marL="514350" indent="-514350">
              <a:buNone/>
            </a:pPr>
            <a:endParaRPr lang="en-US" dirty="0" smtClean="0"/>
          </a:p>
          <a:p>
            <a:pPr marL="514350" indent="-514350">
              <a:buNone/>
            </a:pPr>
            <a:endParaRPr lang="en-US" dirty="0"/>
          </a:p>
        </p:txBody>
      </p:sp>
      <p:pic>
        <p:nvPicPr>
          <p:cNvPr id="1026" name="Picture 2" descr="http://www.psmicrographs.co.uk/_assets/uploads/lavender-leaf-stomata-80200158-l.jpg">
            <a:hlinkClick r:id="rId2"/>
          </p:cNvPr>
          <p:cNvPicPr>
            <a:picLocks noChangeAspect="1" noChangeArrowheads="1"/>
          </p:cNvPicPr>
          <p:nvPr/>
        </p:nvPicPr>
        <p:blipFill>
          <a:blip r:embed="rId3" cstate="print"/>
          <a:srcRect/>
          <a:stretch>
            <a:fillRect/>
          </a:stretch>
        </p:blipFill>
        <p:spPr bwMode="auto">
          <a:xfrm>
            <a:off x="8398436" y="1325563"/>
            <a:ext cx="2834072" cy="2124075"/>
          </a:xfrm>
          <a:prstGeom prst="rect">
            <a:avLst/>
          </a:prstGeom>
          <a:noFill/>
        </p:spPr>
      </p:pic>
    </p:spTree>
    <p:extLst>
      <p:ext uri="{BB962C8B-B14F-4D97-AF65-F5344CB8AC3E}">
        <p14:creationId xmlns:p14="http://schemas.microsoft.com/office/powerpoint/2010/main" val="162627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smtClean="0"/>
              <a:t>Glucose Synthesis Activity</a:t>
            </a:r>
            <a:endParaRPr lang="en-US" dirty="0"/>
          </a:p>
        </p:txBody>
      </p:sp>
      <p:sp>
        <p:nvSpPr>
          <p:cNvPr id="3" name="Content Placeholder 2"/>
          <p:cNvSpPr>
            <a:spLocks noGrp="1"/>
          </p:cNvSpPr>
          <p:nvPr>
            <p:ph sz="half" idx="1"/>
          </p:nvPr>
        </p:nvSpPr>
        <p:spPr>
          <a:xfrm>
            <a:off x="1524000" y="1143001"/>
            <a:ext cx="9144000" cy="4525963"/>
          </a:xfrm>
          <a:ln w="3175">
            <a:solidFill>
              <a:schemeClr val="tx1"/>
            </a:solidFill>
          </a:ln>
        </p:spPr>
        <p:txBody>
          <a:bodyPr>
            <a:normAutofit fontScale="92500" lnSpcReduction="10000"/>
          </a:bodyPr>
          <a:lstStyle/>
          <a:p>
            <a:pPr>
              <a:buNone/>
            </a:pPr>
            <a:r>
              <a:rPr lang="en-US" dirty="0" smtClean="0"/>
              <a:t>Photosynthesis:    6 C</a:t>
            </a:r>
            <a:r>
              <a:rPr lang="en-US" dirty="0" smtClean="0">
                <a:solidFill>
                  <a:srgbClr val="FF0000"/>
                </a:solidFill>
              </a:rPr>
              <a:t>O</a:t>
            </a:r>
            <a:r>
              <a:rPr lang="en-US" baseline="-25000" dirty="0" smtClean="0"/>
              <a:t>2 </a:t>
            </a:r>
            <a:r>
              <a:rPr lang="en-US" dirty="0" smtClean="0"/>
              <a:t>+ 6 H</a:t>
            </a:r>
            <a:r>
              <a:rPr lang="en-US" baseline="-25000" dirty="0" smtClean="0"/>
              <a:t>2</a:t>
            </a:r>
            <a:r>
              <a:rPr lang="en-US" dirty="0" smtClean="0">
                <a:solidFill>
                  <a:srgbClr val="FF0000"/>
                </a:solidFill>
              </a:rPr>
              <a:t>O</a:t>
            </a:r>
            <a:r>
              <a:rPr lang="en-US" dirty="0" smtClean="0"/>
              <a:t> -&gt; C</a:t>
            </a:r>
            <a:r>
              <a:rPr lang="en-US" baseline="-25000" dirty="0" smtClean="0"/>
              <a:t>6</a:t>
            </a:r>
            <a:r>
              <a:rPr lang="en-US" dirty="0" smtClean="0"/>
              <a:t>H</a:t>
            </a:r>
            <a:r>
              <a:rPr lang="en-US" baseline="-25000" dirty="0" smtClean="0"/>
              <a:t>12</a:t>
            </a:r>
            <a:r>
              <a:rPr lang="en-US" dirty="0" smtClean="0">
                <a:solidFill>
                  <a:srgbClr val="FF0000"/>
                </a:solidFill>
              </a:rPr>
              <a:t>O</a:t>
            </a:r>
            <a:r>
              <a:rPr lang="en-US" baseline="-25000" dirty="0" smtClean="0"/>
              <a:t>6</a:t>
            </a:r>
            <a:r>
              <a:rPr lang="en-US" dirty="0" smtClean="0"/>
              <a:t> + 6 </a:t>
            </a:r>
            <a:r>
              <a:rPr lang="en-US" dirty="0" smtClean="0">
                <a:solidFill>
                  <a:srgbClr val="FF0000"/>
                </a:solidFill>
              </a:rPr>
              <a:t>O</a:t>
            </a:r>
            <a:endParaRPr lang="en-US" dirty="0" smtClean="0"/>
          </a:p>
          <a:p>
            <a:r>
              <a:rPr lang="en-US" dirty="0" smtClean="0"/>
              <a:t>Black = Carbon</a:t>
            </a:r>
          </a:p>
          <a:p>
            <a:r>
              <a:rPr lang="en-US" dirty="0" smtClean="0">
                <a:solidFill>
                  <a:schemeClr val="bg1"/>
                </a:solidFill>
              </a:rPr>
              <a:t>White = Hydrogen</a:t>
            </a:r>
          </a:p>
          <a:p>
            <a:r>
              <a:rPr lang="en-US" dirty="0" smtClean="0">
                <a:solidFill>
                  <a:srgbClr val="FF0000"/>
                </a:solidFill>
              </a:rPr>
              <a:t>Red = Oxygen</a:t>
            </a:r>
            <a:endParaRPr lang="en-US" dirty="0" smtClean="0"/>
          </a:p>
          <a:p>
            <a:r>
              <a:rPr lang="en-US" dirty="0" smtClean="0"/>
              <a:t>Person 1 – Root = </a:t>
            </a:r>
            <a:r>
              <a:rPr lang="en-US" dirty="0" smtClean="0">
                <a:solidFill>
                  <a:schemeClr val="bg1"/>
                </a:solidFill>
              </a:rPr>
              <a:t>H</a:t>
            </a:r>
            <a:r>
              <a:rPr lang="en-US" baseline="-25000" dirty="0" smtClean="0">
                <a:solidFill>
                  <a:schemeClr val="bg1"/>
                </a:solidFill>
              </a:rPr>
              <a:t>2</a:t>
            </a:r>
            <a:r>
              <a:rPr lang="en-US" dirty="0" smtClean="0">
                <a:solidFill>
                  <a:srgbClr val="FF0000"/>
                </a:solidFill>
              </a:rPr>
              <a:t>O</a:t>
            </a:r>
          </a:p>
          <a:p>
            <a:r>
              <a:rPr lang="en-US" dirty="0" smtClean="0"/>
              <a:t>Person 2 – Stomata = C</a:t>
            </a:r>
            <a:r>
              <a:rPr lang="en-US" dirty="0" smtClean="0">
                <a:solidFill>
                  <a:srgbClr val="FF0000"/>
                </a:solidFill>
              </a:rPr>
              <a:t>O</a:t>
            </a:r>
            <a:r>
              <a:rPr lang="en-US" baseline="-25000" dirty="0" smtClean="0">
                <a:solidFill>
                  <a:srgbClr val="FF0000"/>
                </a:solidFill>
              </a:rPr>
              <a:t>2</a:t>
            </a:r>
          </a:p>
          <a:p>
            <a:r>
              <a:rPr lang="en-US" dirty="0" smtClean="0"/>
              <a:t>Person 3 – Chloroplast = Light Energy (Sun)</a:t>
            </a:r>
          </a:p>
          <a:p>
            <a:r>
              <a:rPr lang="en-US" dirty="0" smtClean="0"/>
              <a:t>Person 4 – Glucose Synthesis/ </a:t>
            </a:r>
            <a:r>
              <a:rPr lang="en-US" dirty="0" smtClean="0">
                <a:solidFill>
                  <a:srgbClr val="FF0000"/>
                </a:solidFill>
              </a:rPr>
              <a:t>O</a:t>
            </a:r>
            <a:r>
              <a:rPr lang="en-US" baseline="-25000" dirty="0" smtClean="0">
                <a:solidFill>
                  <a:srgbClr val="FF0000"/>
                </a:solidFill>
              </a:rPr>
              <a:t>2</a:t>
            </a:r>
            <a:r>
              <a:rPr lang="en-US" dirty="0" smtClean="0">
                <a:solidFill>
                  <a:srgbClr val="FF0000"/>
                </a:solidFill>
              </a:rPr>
              <a:t> </a:t>
            </a:r>
          </a:p>
          <a:p>
            <a:r>
              <a:rPr lang="en-US" dirty="0" smtClean="0"/>
              <a:t>Person 5 – Get ATP for Cellular Respiration</a:t>
            </a:r>
          </a:p>
          <a:p>
            <a:pPr>
              <a:buNone/>
            </a:pPr>
            <a:r>
              <a:rPr lang="en-US" dirty="0" smtClean="0">
                <a:sym typeface="Wingdings" pitchFamily="2" charset="2"/>
              </a:rPr>
              <a:t>Cellular Respiration:  C</a:t>
            </a:r>
            <a:r>
              <a:rPr lang="en-US" baseline="-25000" dirty="0" smtClean="0">
                <a:sym typeface="Wingdings" pitchFamily="2" charset="2"/>
              </a:rPr>
              <a:t>6</a:t>
            </a:r>
            <a:r>
              <a:rPr lang="en-US" dirty="0" smtClean="0">
                <a:sym typeface="Wingdings" pitchFamily="2" charset="2"/>
              </a:rPr>
              <a:t>H</a:t>
            </a:r>
            <a:r>
              <a:rPr lang="en-US" baseline="-25000" dirty="0" smtClean="0">
                <a:sym typeface="Wingdings" pitchFamily="2" charset="2"/>
              </a:rPr>
              <a:t>12</a:t>
            </a:r>
            <a:r>
              <a:rPr lang="en-US" dirty="0" smtClean="0">
                <a:sym typeface="Wingdings" pitchFamily="2" charset="2"/>
              </a:rPr>
              <a:t>O</a:t>
            </a:r>
            <a:r>
              <a:rPr lang="en-US" baseline="-25000" dirty="0" smtClean="0">
                <a:sym typeface="Wingdings" pitchFamily="2" charset="2"/>
              </a:rPr>
              <a:t>6</a:t>
            </a:r>
            <a:r>
              <a:rPr lang="en-US" dirty="0" smtClean="0">
                <a:sym typeface="Wingdings" pitchFamily="2" charset="2"/>
              </a:rPr>
              <a:t> + 6O</a:t>
            </a:r>
            <a:r>
              <a:rPr lang="en-US" baseline="-25000" dirty="0" smtClean="0">
                <a:sym typeface="Wingdings" pitchFamily="2" charset="2"/>
              </a:rPr>
              <a:t>2</a:t>
            </a:r>
            <a:r>
              <a:rPr lang="en-US" dirty="0" smtClean="0">
                <a:sym typeface="Wingdings" pitchFamily="2" charset="2"/>
              </a:rPr>
              <a:t></a:t>
            </a:r>
            <a:r>
              <a:rPr lang="en-US" dirty="0" smtClean="0"/>
              <a:t> 6CO</a:t>
            </a:r>
            <a:r>
              <a:rPr lang="en-US" baseline="-25000" dirty="0" smtClean="0"/>
              <a:t>2</a:t>
            </a:r>
            <a:r>
              <a:rPr lang="en-US" dirty="0" smtClean="0"/>
              <a:t> +6H</a:t>
            </a:r>
            <a:r>
              <a:rPr lang="en-US" baseline="-25000" dirty="0" smtClean="0"/>
              <a:t>2</a:t>
            </a:r>
            <a:r>
              <a:rPr lang="en-US" dirty="0" smtClean="0"/>
              <a:t>0 + 36 ATP  + Heat</a:t>
            </a:r>
          </a:p>
          <a:p>
            <a:endParaRPr lang="en-US" dirty="0"/>
          </a:p>
        </p:txBody>
      </p:sp>
      <p:sp>
        <p:nvSpPr>
          <p:cNvPr id="4" name="Content Placeholder 3"/>
          <p:cNvSpPr>
            <a:spLocks noGrp="1"/>
          </p:cNvSpPr>
          <p:nvPr>
            <p:ph sz="half" idx="2"/>
          </p:nvPr>
        </p:nvSpPr>
        <p:spPr>
          <a:xfrm>
            <a:off x="8001000" y="2332038"/>
            <a:ext cx="2286000" cy="1249363"/>
          </a:xfrm>
        </p:spPr>
        <p:txBody>
          <a:bodyPr>
            <a:normAutofit fontScale="92500" lnSpcReduction="10000"/>
          </a:bodyPr>
          <a:lstStyle/>
          <a:p>
            <a:r>
              <a:rPr lang="en-US" dirty="0" smtClean="0"/>
              <a:t>Glucose</a:t>
            </a:r>
          </a:p>
          <a:p>
            <a:r>
              <a:rPr lang="en-US" dirty="0" smtClean="0"/>
              <a:t>C</a:t>
            </a:r>
            <a:r>
              <a:rPr lang="en-US" baseline="-25000" dirty="0" smtClean="0"/>
              <a:t>6</a:t>
            </a:r>
            <a:r>
              <a:rPr lang="en-US" dirty="0" smtClean="0"/>
              <a:t>H</a:t>
            </a:r>
            <a:r>
              <a:rPr lang="en-US" baseline="-25000" dirty="0" smtClean="0"/>
              <a:t>12</a:t>
            </a:r>
            <a:r>
              <a:rPr lang="en-US" dirty="0" smtClean="0"/>
              <a:t>O</a:t>
            </a:r>
            <a:r>
              <a:rPr lang="en-US" baseline="-25000" dirty="0" smtClean="0"/>
              <a:t>6</a:t>
            </a:r>
            <a:endParaRPr lang="en-US" baseline="-25000" dirty="0"/>
          </a:p>
        </p:txBody>
      </p:sp>
    </p:spTree>
    <p:extLst>
      <p:ext uri="{BB962C8B-B14F-4D97-AF65-F5344CB8AC3E}">
        <p14:creationId xmlns:p14="http://schemas.microsoft.com/office/powerpoint/2010/main" val="2926480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22"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01123"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901124"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1125"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01126" name="Picture 6" descr="resources">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901127" name="Picture 7" descr="help">
            <a:hlinkClick r:id="rId8" action="ppaction://hlinksldjump"/>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sp>
        <p:nvSpPr>
          <p:cNvPr id="901128" name="Text Box 8"/>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901129" name="Picture 9" descr="Image Bank"/>
          <p:cNvPicPr>
            <a:picLocks noChangeAspect="1" noChangeArrowheads="1"/>
          </p:cNvPicPr>
          <p:nvPr/>
        </p:nvPicPr>
        <p:blipFill>
          <a:blip r:embed="rId10" cstate="print"/>
          <a:srcRect/>
          <a:stretch>
            <a:fillRect/>
          </a:stretch>
        </p:blipFill>
        <p:spPr bwMode="auto">
          <a:xfrm>
            <a:off x="5041900" y="76200"/>
            <a:ext cx="2108200" cy="393700"/>
          </a:xfrm>
          <a:prstGeom prst="rect">
            <a:avLst/>
          </a:prstGeom>
          <a:noFill/>
        </p:spPr>
      </p:pic>
      <p:pic>
        <p:nvPicPr>
          <p:cNvPr id="901130" name="Picture 10" descr="Chpt09"/>
          <p:cNvPicPr>
            <a:picLocks noChangeAspect="1" noChangeArrowheads="1"/>
          </p:cNvPicPr>
          <p:nvPr/>
        </p:nvPicPr>
        <p:blipFill>
          <a:blip r:embed="rId11" cstate="print"/>
          <a:srcRect/>
          <a:stretch>
            <a:fillRect/>
          </a:stretch>
        </p:blipFill>
        <p:spPr bwMode="auto">
          <a:xfrm>
            <a:off x="1524000" y="0"/>
            <a:ext cx="2895600" cy="762000"/>
          </a:xfrm>
          <a:prstGeom prst="rect">
            <a:avLst/>
          </a:prstGeom>
          <a:noFill/>
        </p:spPr>
      </p:pic>
      <p:sp>
        <p:nvSpPr>
          <p:cNvPr id="901131" name="Text Box 11"/>
          <p:cNvSpPr txBox="1">
            <a:spLocks noChangeArrowheads="1"/>
          </p:cNvSpPr>
          <p:nvPr/>
        </p:nvSpPr>
        <p:spPr bwMode="auto">
          <a:xfrm>
            <a:off x="132735" y="914401"/>
            <a:ext cx="4591665" cy="3416320"/>
          </a:xfrm>
          <a:prstGeom prst="rect">
            <a:avLst/>
          </a:prstGeom>
          <a:noFill/>
          <a:ln w="9525">
            <a:noFill/>
            <a:miter lim="800000"/>
            <a:headEnd/>
            <a:tailEnd/>
          </a:ln>
          <a:effectLst/>
        </p:spPr>
        <p:txBody>
          <a:bodyPr wrap="square">
            <a:spAutoFit/>
          </a:bodyPr>
          <a:lstStyle/>
          <a:p>
            <a:pPr algn="ctr"/>
            <a:endParaRPr lang="en-US" sz="2400" dirty="0"/>
          </a:p>
          <a:p>
            <a:pPr algn="ctr">
              <a:buFont typeface="Arial" pitchFamily="34" charset="0"/>
              <a:buChar char="•"/>
            </a:pPr>
            <a:r>
              <a:rPr lang="en-US" sz="2400" dirty="0"/>
              <a:t>Copy this graph and explain what it means in a short paragraph.  </a:t>
            </a:r>
          </a:p>
          <a:p>
            <a:pPr algn="ctr">
              <a:buFont typeface="Arial" pitchFamily="34" charset="0"/>
              <a:buChar char="•"/>
            </a:pPr>
            <a:r>
              <a:rPr lang="en-US" sz="2400" dirty="0"/>
              <a:t>Use your knowledge of </a:t>
            </a:r>
            <a:r>
              <a:rPr lang="en-US" sz="2400" dirty="0" smtClean="0"/>
              <a:t>Independent </a:t>
            </a:r>
            <a:r>
              <a:rPr lang="en-US" sz="2400" dirty="0"/>
              <a:t>and </a:t>
            </a:r>
            <a:r>
              <a:rPr lang="en-US" sz="2400" dirty="0" smtClean="0"/>
              <a:t>Dependent </a:t>
            </a:r>
            <a:r>
              <a:rPr lang="en-US" sz="2400" dirty="0"/>
              <a:t>V</a:t>
            </a:r>
            <a:r>
              <a:rPr lang="en-US" sz="2400" dirty="0" smtClean="0"/>
              <a:t>ariables </a:t>
            </a:r>
            <a:r>
              <a:rPr lang="en-US" sz="2400" dirty="0"/>
              <a:t>to explain what happens.</a:t>
            </a:r>
          </a:p>
          <a:p>
            <a:pPr algn="ctr">
              <a:buFont typeface="Arial" pitchFamily="34" charset="0"/>
              <a:buChar char="•"/>
            </a:pPr>
            <a:r>
              <a:rPr lang="en-US" sz="2400" dirty="0"/>
              <a:t>Explain the relationship between the two variables</a:t>
            </a:r>
          </a:p>
          <a:p>
            <a:pPr algn="ctr">
              <a:buFont typeface="Arial" pitchFamily="34" charset="0"/>
              <a:buChar char="•"/>
            </a:pPr>
            <a:r>
              <a:rPr lang="en-US" sz="2400" dirty="0"/>
              <a:t>Come up with a better title</a:t>
            </a:r>
          </a:p>
        </p:txBody>
      </p:sp>
      <p:pic>
        <p:nvPicPr>
          <p:cNvPr id="901133" name="Picture 13" descr="LightIntensity&amp;Photosythesi"/>
          <p:cNvPicPr>
            <a:picLocks noChangeAspect="1" noChangeArrowheads="1"/>
          </p:cNvPicPr>
          <p:nvPr/>
        </p:nvPicPr>
        <p:blipFill>
          <a:blip r:embed="rId12" cstate="print"/>
          <a:srcRect/>
          <a:stretch>
            <a:fillRect/>
          </a:stretch>
        </p:blipFill>
        <p:spPr bwMode="auto">
          <a:xfrm>
            <a:off x="4724400" y="976314"/>
            <a:ext cx="4991100" cy="4632325"/>
          </a:xfrm>
          <a:prstGeom prst="rect">
            <a:avLst/>
          </a:prstGeom>
          <a:noFill/>
        </p:spPr>
      </p:pic>
      <p:sp>
        <p:nvSpPr>
          <p:cNvPr id="13" name="TextBox 12"/>
          <p:cNvSpPr txBox="1"/>
          <p:nvPr/>
        </p:nvSpPr>
        <p:spPr>
          <a:xfrm>
            <a:off x="7467600" y="304801"/>
            <a:ext cx="1981200" cy="461665"/>
          </a:xfrm>
          <a:prstGeom prst="rect">
            <a:avLst/>
          </a:prstGeom>
          <a:noFill/>
        </p:spPr>
        <p:txBody>
          <a:bodyPr wrap="square" rtlCol="0">
            <a:spAutoFit/>
          </a:bodyPr>
          <a:lstStyle/>
          <a:p>
            <a:r>
              <a:rPr lang="en-US" sz="2400" dirty="0"/>
              <a:t>p. </a:t>
            </a:r>
            <a:r>
              <a:rPr lang="en-US" sz="2400" dirty="0" smtClean="0"/>
              <a:t>59 NB</a:t>
            </a:r>
            <a:endParaRPr lang="en-US" sz="2400" dirty="0"/>
          </a:p>
        </p:txBody>
      </p:sp>
    </p:spTree>
    <p:extLst>
      <p:ext uri="{BB962C8B-B14F-4D97-AF65-F5344CB8AC3E}">
        <p14:creationId xmlns:p14="http://schemas.microsoft.com/office/powerpoint/2010/main" val="173501642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01128"/>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901125"/>
                                        </p:tgtEl>
                                        <p:attrNameLst>
                                          <p:attrName>style.visibility</p:attrName>
                                        </p:attrNameLst>
                                      </p:cBhvr>
                                      <p:to>
                                        <p:strVal val="visible"/>
                                      </p:to>
                                    </p:set>
                                    <p:animEffect transition="in" filter="box(out)">
                                      <p:cBhvr>
                                        <p:cTn id="10" dur="500"/>
                                        <p:tgtEl>
                                          <p:spTgt spid="901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2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37659" t="17836" r="17428" b="9140"/>
          <a:stretch>
            <a:fillRect/>
          </a:stretch>
        </p:blipFill>
        <p:spPr bwMode="auto">
          <a:xfrm>
            <a:off x="3124200" y="0"/>
            <a:ext cx="5181600" cy="6172200"/>
          </a:xfrm>
          <a:prstGeom prst="rect">
            <a:avLst/>
          </a:prstGeom>
          <a:noFill/>
          <a:ln w="9525">
            <a:noFill/>
            <a:miter lim="800000"/>
            <a:headEnd/>
            <a:tailEnd/>
          </a:ln>
        </p:spPr>
      </p:pic>
      <p:sp>
        <p:nvSpPr>
          <p:cNvPr id="3" name="TextBox 2"/>
          <p:cNvSpPr txBox="1"/>
          <p:nvPr/>
        </p:nvSpPr>
        <p:spPr>
          <a:xfrm>
            <a:off x="1524000" y="685800"/>
            <a:ext cx="2209800" cy="1815882"/>
          </a:xfrm>
          <a:prstGeom prst="rect">
            <a:avLst/>
          </a:prstGeom>
          <a:noFill/>
        </p:spPr>
        <p:txBody>
          <a:bodyPr wrap="square" rtlCol="0">
            <a:spAutoFit/>
          </a:bodyPr>
          <a:lstStyle/>
          <a:p>
            <a:r>
              <a:rPr lang="en-US" sz="2800" dirty="0"/>
              <a:t>p. 35 NB</a:t>
            </a:r>
          </a:p>
          <a:p>
            <a:r>
              <a:rPr lang="en-US" sz="2800" dirty="0"/>
              <a:t>Write a 3 – 5 sentence summary</a:t>
            </a:r>
          </a:p>
        </p:txBody>
      </p:sp>
      <p:sp>
        <p:nvSpPr>
          <p:cNvPr id="4" name="TextBox 3"/>
          <p:cNvSpPr txBox="1"/>
          <p:nvPr/>
        </p:nvSpPr>
        <p:spPr>
          <a:xfrm>
            <a:off x="8153400" y="1"/>
            <a:ext cx="2514600" cy="5262979"/>
          </a:xfrm>
          <a:prstGeom prst="rect">
            <a:avLst/>
          </a:prstGeom>
          <a:noFill/>
        </p:spPr>
        <p:txBody>
          <a:bodyPr wrap="square" rtlCol="0">
            <a:spAutoFit/>
          </a:bodyPr>
          <a:lstStyle/>
          <a:p>
            <a:r>
              <a:rPr lang="en-US" sz="2400" u="sng" dirty="0"/>
              <a:t>Word Bank</a:t>
            </a:r>
          </a:p>
          <a:p>
            <a:pPr>
              <a:buFont typeface="Arial" pitchFamily="34" charset="0"/>
              <a:buChar char="•"/>
            </a:pPr>
            <a:r>
              <a:rPr lang="en-US" sz="2400" dirty="0"/>
              <a:t>Chemical energy</a:t>
            </a:r>
          </a:p>
          <a:p>
            <a:pPr>
              <a:buFont typeface="Arial" pitchFamily="34" charset="0"/>
              <a:buChar char="•"/>
            </a:pPr>
            <a:r>
              <a:rPr lang="en-US" sz="2400" dirty="0"/>
              <a:t>Oxygen</a:t>
            </a:r>
          </a:p>
          <a:p>
            <a:pPr>
              <a:buFont typeface="Arial" pitchFamily="34" charset="0"/>
              <a:buChar char="•"/>
            </a:pPr>
            <a:r>
              <a:rPr lang="en-US" sz="2400" dirty="0"/>
              <a:t>Light Dependent 	Reactions</a:t>
            </a:r>
          </a:p>
          <a:p>
            <a:pPr>
              <a:buFont typeface="Arial" pitchFamily="34" charset="0"/>
              <a:buChar char="•"/>
            </a:pPr>
            <a:r>
              <a:rPr lang="en-US" sz="2400" dirty="0"/>
              <a:t>Chlorophyll</a:t>
            </a:r>
          </a:p>
          <a:p>
            <a:pPr>
              <a:buFont typeface="Arial" pitchFamily="34" charset="0"/>
              <a:buChar char="•"/>
            </a:pPr>
            <a:r>
              <a:rPr lang="en-US" sz="2400" dirty="0" err="1"/>
              <a:t>Stroma</a:t>
            </a:r>
            <a:endParaRPr lang="en-US" sz="2400" dirty="0"/>
          </a:p>
          <a:p>
            <a:pPr>
              <a:buFont typeface="Arial" pitchFamily="34" charset="0"/>
              <a:buChar char="•"/>
            </a:pPr>
            <a:r>
              <a:rPr lang="en-US" sz="2400" dirty="0"/>
              <a:t>Glucose</a:t>
            </a:r>
          </a:p>
          <a:p>
            <a:pPr>
              <a:buFont typeface="Arial" pitchFamily="34" charset="0"/>
              <a:buChar char="•"/>
            </a:pPr>
            <a:r>
              <a:rPr lang="en-US" sz="2400" dirty="0"/>
              <a:t>Water</a:t>
            </a:r>
          </a:p>
          <a:p>
            <a:pPr>
              <a:buFont typeface="Arial" pitchFamily="34" charset="0"/>
              <a:buChar char="•"/>
            </a:pPr>
            <a:r>
              <a:rPr lang="en-US" sz="2400" dirty="0"/>
              <a:t>Sunlight</a:t>
            </a:r>
          </a:p>
          <a:p>
            <a:pPr>
              <a:buFont typeface="Arial" pitchFamily="34" charset="0"/>
              <a:buChar char="•"/>
            </a:pPr>
            <a:r>
              <a:rPr lang="en-US" sz="2400" dirty="0"/>
              <a:t>Carbon Dioxide</a:t>
            </a:r>
          </a:p>
          <a:p>
            <a:pPr>
              <a:buFont typeface="Arial" pitchFamily="34" charset="0"/>
              <a:buChar char="•"/>
            </a:pPr>
            <a:r>
              <a:rPr lang="en-US" sz="2400" dirty="0"/>
              <a:t>Hydrogen ions</a:t>
            </a:r>
          </a:p>
          <a:p>
            <a:pPr>
              <a:buFont typeface="Arial" pitchFamily="34" charset="0"/>
              <a:buChar char="•"/>
            </a:pPr>
            <a:r>
              <a:rPr lang="en-US" sz="2400" dirty="0"/>
              <a:t>Chloroplasts</a:t>
            </a:r>
          </a:p>
          <a:p>
            <a:pPr>
              <a:buFont typeface="Arial" pitchFamily="34" charset="0"/>
              <a:buChar char="•"/>
            </a:pPr>
            <a:r>
              <a:rPr lang="en-US" sz="2400" dirty="0"/>
              <a:t>Energy</a:t>
            </a:r>
          </a:p>
        </p:txBody>
      </p:sp>
    </p:spTree>
    <p:extLst>
      <p:ext uri="{BB962C8B-B14F-4D97-AF65-F5344CB8AC3E}">
        <p14:creationId xmlns:p14="http://schemas.microsoft.com/office/powerpoint/2010/main" val="5513081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r>
              <a:rPr lang="en-US" dirty="0" smtClean="0"/>
              <a:t>Chloroplast</a:t>
            </a:r>
          </a:p>
          <a:p>
            <a:r>
              <a:rPr lang="en-US" dirty="0" smtClean="0"/>
              <a:t>Cell Wall</a:t>
            </a:r>
          </a:p>
          <a:p>
            <a:r>
              <a:rPr lang="en-US" dirty="0" smtClean="0"/>
              <a:t>Plasma Membrane</a:t>
            </a:r>
          </a:p>
          <a:p>
            <a:r>
              <a:rPr lang="en-US" dirty="0" smtClean="0"/>
              <a:t>Passive transport</a:t>
            </a:r>
          </a:p>
          <a:p>
            <a:r>
              <a:rPr lang="en-US" smtClean="0"/>
              <a:t>Active Transport</a:t>
            </a:r>
            <a:endParaRPr lang="en-US"/>
          </a:p>
        </p:txBody>
      </p:sp>
    </p:spTree>
    <p:extLst>
      <p:ext uri="{BB962C8B-B14F-4D97-AF65-F5344CB8AC3E}">
        <p14:creationId xmlns:p14="http://schemas.microsoft.com/office/powerpoint/2010/main" val="3088006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r>
              <a:rPr lang="en-US" dirty="0" smtClean="0"/>
              <a:t>Cellular Respiration</a:t>
            </a:r>
          </a:p>
          <a:p>
            <a:r>
              <a:rPr lang="en-US" dirty="0" smtClean="0"/>
              <a:t>Photosynthesis</a:t>
            </a:r>
          </a:p>
          <a:p>
            <a:r>
              <a:rPr lang="en-US" dirty="0" smtClean="0"/>
              <a:t>Mitochondria</a:t>
            </a:r>
          </a:p>
          <a:p>
            <a:r>
              <a:rPr lang="en-US" dirty="0" smtClean="0"/>
              <a:t>Theory</a:t>
            </a:r>
          </a:p>
          <a:p>
            <a:r>
              <a:rPr lang="en-US" dirty="0" smtClean="0"/>
              <a:t>Scientific Method</a:t>
            </a:r>
          </a:p>
          <a:p>
            <a:r>
              <a:rPr lang="en-US" dirty="0" smtClean="0"/>
              <a:t>Nucleic Acid</a:t>
            </a:r>
            <a:endParaRPr lang="en-US" dirty="0"/>
          </a:p>
        </p:txBody>
      </p:sp>
    </p:spTree>
    <p:extLst>
      <p:ext uri="{BB962C8B-B14F-4D97-AF65-F5344CB8AC3E}">
        <p14:creationId xmlns:p14="http://schemas.microsoft.com/office/powerpoint/2010/main" val="3524636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Honors Biology </a:t>
            </a:r>
            <a:br>
              <a:rPr lang="en-US" dirty="0" smtClean="0"/>
            </a:br>
            <a:r>
              <a:rPr lang="en-US" dirty="0" smtClean="0"/>
              <a:t>Do the Math</a:t>
            </a:r>
            <a:endParaRPr lang="en-US" dirty="0"/>
          </a:p>
        </p:txBody>
      </p:sp>
      <p:sp>
        <p:nvSpPr>
          <p:cNvPr id="3" name="Content Placeholder 2"/>
          <p:cNvSpPr>
            <a:spLocks noGrp="1"/>
          </p:cNvSpPr>
          <p:nvPr>
            <p:ph idx="1"/>
          </p:nvPr>
        </p:nvSpPr>
        <p:spPr/>
        <p:txBody>
          <a:bodyPr>
            <a:normAutofit/>
          </a:bodyPr>
          <a:lstStyle/>
          <a:p>
            <a:r>
              <a:rPr lang="en-US" dirty="0" smtClean="0"/>
              <a:t>What is the Percent change in temperature of your </a:t>
            </a:r>
            <a:r>
              <a:rPr lang="en-US" dirty="0" err="1" smtClean="0"/>
              <a:t>Catalase</a:t>
            </a:r>
            <a:r>
              <a:rPr lang="en-US" dirty="0" smtClean="0"/>
              <a:t> Reaction?</a:t>
            </a:r>
          </a:p>
          <a:p>
            <a:r>
              <a:rPr lang="en-US" u="sng" dirty="0" smtClean="0"/>
              <a:t>V1 – V2</a:t>
            </a:r>
            <a:r>
              <a:rPr lang="en-US" dirty="0" smtClean="0"/>
              <a:t>  x 100%</a:t>
            </a:r>
          </a:p>
          <a:p>
            <a:pPr>
              <a:buNone/>
            </a:pPr>
            <a:r>
              <a:rPr lang="en-US" dirty="0" smtClean="0"/>
              <a:t>        V1</a:t>
            </a:r>
          </a:p>
          <a:p>
            <a:r>
              <a:rPr lang="en-US" u="sng" dirty="0" smtClean="0"/>
              <a:t>21 – 36  </a:t>
            </a:r>
            <a:r>
              <a:rPr lang="en-US" dirty="0" smtClean="0"/>
              <a:t>x 100%  = ?</a:t>
            </a:r>
          </a:p>
          <a:p>
            <a:pPr>
              <a:buNone/>
            </a:pPr>
            <a:r>
              <a:rPr lang="en-US" dirty="0" smtClean="0"/>
              <a:t>       21</a:t>
            </a:r>
          </a:p>
          <a:p>
            <a:r>
              <a:rPr lang="en-US" dirty="0" smtClean="0"/>
              <a:t>76%</a:t>
            </a:r>
          </a:p>
          <a:p>
            <a:r>
              <a:rPr lang="en-US" dirty="0" smtClean="0"/>
              <a:t>Include this in your Data Analysis.</a:t>
            </a:r>
            <a:endParaRPr lang="en-US" dirty="0"/>
          </a:p>
        </p:txBody>
      </p:sp>
    </p:spTree>
    <p:extLst>
      <p:ext uri="{BB962C8B-B14F-4D97-AF65-F5344CB8AC3E}">
        <p14:creationId xmlns:p14="http://schemas.microsoft.com/office/powerpoint/2010/main" val="93264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Section 2 Check</a:t>
            </a:r>
          </a:p>
        </p:txBody>
      </p:sp>
      <p:sp>
        <p:nvSpPr>
          <p:cNvPr id="182275" name="Rectangle 3"/>
          <p:cNvSpPr>
            <a:spLocks noChangeArrowheads="1"/>
          </p:cNvSpPr>
          <p:nvPr/>
        </p:nvSpPr>
        <p:spPr bwMode="auto">
          <a:xfrm>
            <a:off x="1600200" y="1524000"/>
            <a:ext cx="8534400" cy="1077218"/>
          </a:xfrm>
          <a:prstGeom prst="rect">
            <a:avLst/>
          </a:prstGeom>
          <a:noFill/>
          <a:ln w="9525">
            <a:noFill/>
            <a:miter lim="800000"/>
            <a:headEnd/>
            <a:tailEnd/>
          </a:ln>
          <a:effectLst/>
        </p:spPr>
        <p:txBody>
          <a:bodyPr>
            <a:spAutoFit/>
          </a:bodyPr>
          <a:lstStyle/>
          <a:p>
            <a:pPr marL="609600" indent="-609600"/>
            <a:r>
              <a:rPr lang="en-US" altLang="en-US" sz="3200" b="1">
                <a:latin typeface="Times" pitchFamily="18" charset="0"/>
              </a:rPr>
              <a:t>      </a:t>
            </a:r>
            <a:r>
              <a:rPr lang="en-US" altLang="en-US" sz="3200">
                <a:latin typeface="Times" pitchFamily="18" charset="0"/>
              </a:rPr>
              <a:t>The process that uses the sun’s energy to make simple sugars is ________.</a:t>
            </a:r>
          </a:p>
        </p:txBody>
      </p:sp>
      <p:sp>
        <p:nvSpPr>
          <p:cNvPr id="182286" name="Rectangle 14"/>
          <p:cNvSpPr>
            <a:spLocks noChangeArrowheads="1"/>
          </p:cNvSpPr>
          <p:nvPr/>
        </p:nvSpPr>
        <p:spPr bwMode="auto">
          <a:xfrm>
            <a:off x="2133600" y="838200"/>
            <a:ext cx="7924800" cy="579438"/>
          </a:xfrm>
          <a:prstGeom prst="rect">
            <a:avLst/>
          </a:prstGeom>
          <a:noFill/>
          <a:ln w="9525">
            <a:noFill/>
            <a:miter lim="800000"/>
            <a:headEnd/>
            <a:tailEnd/>
          </a:ln>
          <a:effectLst/>
        </p:spPr>
        <p:txBody>
          <a:bodyPr anchor="ctr"/>
          <a:lstStyle/>
          <a:p>
            <a:pPr algn="l"/>
            <a:r>
              <a:rPr lang="en-US" altLang="en-US" sz="3600" b="1">
                <a:solidFill>
                  <a:schemeClr val="hlink"/>
                </a:solidFill>
                <a:latin typeface="Times" pitchFamily="18" charset="0"/>
              </a:rPr>
              <a:t>Question 1</a:t>
            </a:r>
          </a:p>
        </p:txBody>
      </p:sp>
      <p:sp>
        <p:nvSpPr>
          <p:cNvPr id="182310" name="Text Box 38"/>
          <p:cNvSpPr txBox="1">
            <a:spLocks noChangeArrowheads="1"/>
          </p:cNvSpPr>
          <p:nvPr/>
        </p:nvSpPr>
        <p:spPr bwMode="auto">
          <a:xfrm>
            <a:off x="2198688" y="5170489"/>
            <a:ext cx="2374368" cy="584775"/>
          </a:xfrm>
          <a:prstGeom prst="rect">
            <a:avLst/>
          </a:prstGeom>
          <a:noFill/>
          <a:ln w="9525" algn="ctr">
            <a:noFill/>
            <a:miter lim="800000"/>
            <a:headEnd/>
            <a:tailEnd/>
          </a:ln>
          <a:effectLst/>
        </p:spPr>
        <p:txBody>
          <a:bodyPr wrap="none">
            <a:spAutoFit/>
          </a:bodyPr>
          <a:lstStyle/>
          <a:p>
            <a:pPr>
              <a:tabLst>
                <a:tab pos="228600" algn="l"/>
                <a:tab pos="1943100" algn="l"/>
              </a:tabLst>
            </a:pPr>
            <a:r>
              <a:rPr lang="en-US" altLang="en-US" sz="3200">
                <a:latin typeface="Times" pitchFamily="18" charset="0"/>
              </a:rPr>
              <a:t>D. photolysis</a:t>
            </a:r>
          </a:p>
        </p:txBody>
      </p:sp>
      <p:sp>
        <p:nvSpPr>
          <p:cNvPr id="182311" name="Text Box 39"/>
          <p:cNvSpPr txBox="1">
            <a:spLocks noChangeArrowheads="1"/>
          </p:cNvSpPr>
          <p:nvPr/>
        </p:nvSpPr>
        <p:spPr bwMode="auto">
          <a:xfrm>
            <a:off x="2209801" y="4408489"/>
            <a:ext cx="3105337" cy="584775"/>
          </a:xfrm>
          <a:prstGeom prst="rect">
            <a:avLst/>
          </a:prstGeom>
          <a:noFill/>
          <a:ln w="9525" algn="ctr">
            <a:noFill/>
            <a:miter lim="800000"/>
            <a:headEnd/>
            <a:tailEnd/>
          </a:ln>
          <a:effectLst/>
        </p:spPr>
        <p:txBody>
          <a:bodyPr wrap="none">
            <a:spAutoFit/>
          </a:bodyPr>
          <a:lstStyle/>
          <a:p>
            <a:pPr>
              <a:tabLst>
                <a:tab pos="228600" algn="l"/>
                <a:tab pos="1943100" algn="l"/>
              </a:tabLst>
            </a:pPr>
            <a:r>
              <a:rPr lang="en-US" altLang="en-US" sz="3200">
                <a:latin typeface="Times" pitchFamily="18" charset="0"/>
              </a:rPr>
              <a:t>C. photosynthesis</a:t>
            </a:r>
          </a:p>
        </p:txBody>
      </p:sp>
      <p:sp>
        <p:nvSpPr>
          <p:cNvPr id="182312" name="Text Box 40"/>
          <p:cNvSpPr txBox="1">
            <a:spLocks noChangeArrowheads="1"/>
          </p:cNvSpPr>
          <p:nvPr/>
        </p:nvSpPr>
        <p:spPr bwMode="auto">
          <a:xfrm>
            <a:off x="2216150" y="3646489"/>
            <a:ext cx="2329484" cy="584775"/>
          </a:xfrm>
          <a:prstGeom prst="rect">
            <a:avLst/>
          </a:prstGeom>
          <a:noFill/>
          <a:ln w="9525" algn="ctr">
            <a:noFill/>
            <a:miter lim="800000"/>
            <a:headEnd/>
            <a:tailEnd/>
          </a:ln>
          <a:effectLst/>
        </p:spPr>
        <p:txBody>
          <a:bodyPr wrap="none">
            <a:spAutoFit/>
          </a:bodyPr>
          <a:lstStyle/>
          <a:p>
            <a:pPr>
              <a:tabLst>
                <a:tab pos="228600" algn="l"/>
                <a:tab pos="1943100" algn="l"/>
              </a:tabLst>
            </a:pPr>
            <a:r>
              <a:rPr lang="en-US" altLang="en-US" sz="3200">
                <a:latin typeface="Times" pitchFamily="18" charset="0"/>
              </a:rPr>
              <a:t>B. glycolysis</a:t>
            </a:r>
          </a:p>
        </p:txBody>
      </p:sp>
      <p:sp>
        <p:nvSpPr>
          <p:cNvPr id="182313" name="Text Box 41"/>
          <p:cNvSpPr txBox="1">
            <a:spLocks noChangeArrowheads="1"/>
          </p:cNvSpPr>
          <p:nvPr/>
        </p:nvSpPr>
        <p:spPr bwMode="auto">
          <a:xfrm>
            <a:off x="2193926" y="2873376"/>
            <a:ext cx="3775393" cy="584775"/>
          </a:xfrm>
          <a:prstGeom prst="rect">
            <a:avLst/>
          </a:prstGeom>
          <a:noFill/>
          <a:ln w="9525" algn="ctr">
            <a:noFill/>
            <a:miter lim="800000"/>
            <a:headEnd/>
            <a:tailEnd/>
          </a:ln>
          <a:effectLst/>
        </p:spPr>
        <p:txBody>
          <a:bodyPr wrap="none">
            <a:spAutoFit/>
          </a:bodyPr>
          <a:lstStyle/>
          <a:p>
            <a:pPr>
              <a:tabLst>
                <a:tab pos="228600" algn="l"/>
                <a:tab pos="1943100" algn="l"/>
              </a:tabLst>
            </a:pPr>
            <a:r>
              <a:rPr lang="en-US" altLang="en-US" sz="3200">
                <a:latin typeface="Times" pitchFamily="18" charset="0"/>
              </a:rPr>
              <a:t>A. cellular respiration</a:t>
            </a:r>
          </a:p>
        </p:txBody>
      </p:sp>
      <p:pic>
        <p:nvPicPr>
          <p:cNvPr id="182316" name="Picture 44"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182317" name="Picture 45"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182318" name="Picture 46"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182319" name="Picture 47"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182320" name="Picture 48"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182322" name="Picture 50" descr="Section Check"/>
          <p:cNvPicPr>
            <a:picLocks noChangeAspect="1" noChangeArrowheads="1"/>
          </p:cNvPicPr>
          <p:nvPr/>
        </p:nvPicPr>
        <p:blipFill>
          <a:blip r:embed="rId8" cstate="print"/>
          <a:srcRect/>
          <a:stretch>
            <a:fillRect/>
          </a:stretch>
        </p:blipFill>
        <p:spPr bwMode="auto">
          <a:xfrm>
            <a:off x="4895850" y="38101"/>
            <a:ext cx="2400300" cy="377825"/>
          </a:xfrm>
          <a:prstGeom prst="rect">
            <a:avLst/>
          </a:prstGeom>
          <a:noFill/>
        </p:spPr>
      </p:pic>
      <p:pic>
        <p:nvPicPr>
          <p:cNvPr id="182324" name="Picture 52"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182326" name="Picture 54" descr="Sec"/>
          <p:cNvPicPr>
            <a:picLocks noChangeAspect="1" noChangeArrowheads="1"/>
          </p:cNvPicPr>
          <p:nvPr/>
        </p:nvPicPr>
        <p:blipFill>
          <a:blip r:embed="rId11" cstate="print"/>
          <a:srcRect/>
          <a:stretch>
            <a:fillRect/>
          </a:stretch>
        </p:blipFill>
        <p:spPr bwMode="auto">
          <a:xfrm>
            <a:off x="1524000" y="0"/>
            <a:ext cx="1752600" cy="762000"/>
          </a:xfrm>
          <a:prstGeom prst="rect">
            <a:avLst/>
          </a:prstGeom>
          <a:noFill/>
        </p:spPr>
      </p:pic>
      <p:pic>
        <p:nvPicPr>
          <p:cNvPr id="182331" name="Picture 59"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182332" name="Text Box 60"/>
          <p:cNvSpPr txBox="1">
            <a:spLocks noChangeArrowheads="1"/>
          </p:cNvSpPr>
          <p:nvPr/>
        </p:nvSpPr>
        <p:spPr bwMode="auto">
          <a:xfrm>
            <a:off x="2903539" y="6257926"/>
            <a:ext cx="1888659"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b="1">
                <a:latin typeface="Times New Roman" pitchFamily="18" charset="0"/>
              </a:rPr>
              <a:t>CA: Biology/Life Sciences</a:t>
            </a:r>
            <a:br>
              <a:rPr lang="en-US" sz="1200" b="1">
                <a:latin typeface="Times New Roman" pitchFamily="18" charset="0"/>
              </a:rPr>
            </a:br>
            <a:r>
              <a:rPr lang="en-US" sz="1200" b="1">
                <a:latin typeface="Times New Roman" pitchFamily="18" charset="0"/>
              </a:rPr>
              <a:t>	1f</a:t>
            </a:r>
          </a:p>
        </p:txBody>
      </p:sp>
    </p:spTree>
    <p:extLst>
      <p:ext uri="{BB962C8B-B14F-4D97-AF65-F5344CB8AC3E}">
        <p14:creationId xmlns:p14="http://schemas.microsoft.com/office/powerpoint/2010/main" val="231713032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82331"/>
                                        </p:tgtEl>
                                        <p:attrNameLst>
                                          <p:attrName>style.visibility</p:attrName>
                                        </p:attrNameLst>
                                      </p:cBhvr>
                                      <p:to>
                                        <p:strVal val="visible"/>
                                      </p:to>
                                    </p:set>
                                    <p:animEffect transition="in" filter="box(out)">
                                      <p:cBhvr>
                                        <p:cTn id="7" dur="500"/>
                                        <p:tgtEl>
                                          <p:spTgt spid="182331"/>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82332"/>
                                        </p:tgtEl>
                                        <p:attrNameLst>
                                          <p:attrName>style.visibility</p:attrName>
                                        </p:attrNameLst>
                                      </p:cBhvr>
                                      <p:to>
                                        <p:strVal val="visible"/>
                                      </p:to>
                                    </p:set>
                                    <p:animEffect transition="in" filter="box(out)">
                                      <p:cBhvr>
                                        <p:cTn id="10" dur="500"/>
                                        <p:tgtEl>
                                          <p:spTgt spid="182332"/>
                                        </p:tgtEl>
                                      </p:cBhvr>
                                    </p:animEffect>
                                  </p:childTnLst>
                                </p:cTn>
                              </p:par>
                            </p:childTnLst>
                          </p:cTn>
                        </p:par>
                        <p:par>
                          <p:cTn id="11" fill="hold">
                            <p:stCondLst>
                              <p:cond delay="500"/>
                            </p:stCondLst>
                            <p:childTnLst>
                              <p:par>
                                <p:cTn id="12" presetID="4" presetClass="entr" presetSubtype="32" fill="hold" nodeType="afterEffect">
                                  <p:stCondLst>
                                    <p:cond delay="0"/>
                                  </p:stCondLst>
                                  <p:childTnLst>
                                    <p:set>
                                      <p:cBhvr>
                                        <p:cTn id="13" dur="1" fill="hold">
                                          <p:stCondLst>
                                            <p:cond delay="0"/>
                                          </p:stCondLst>
                                        </p:cTn>
                                        <p:tgtEl>
                                          <p:spTgt spid="182320"/>
                                        </p:tgtEl>
                                        <p:attrNameLst>
                                          <p:attrName>style.visibility</p:attrName>
                                        </p:attrNameLst>
                                      </p:cBhvr>
                                      <p:to>
                                        <p:strVal val="visible"/>
                                      </p:to>
                                    </p:set>
                                    <p:animEffect transition="in" filter="box(out)">
                                      <p:cBhvr>
                                        <p:cTn id="14" dur="500"/>
                                        <p:tgtEl>
                                          <p:spTgt spid="182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33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2438400" y="7040563"/>
            <a:ext cx="8229600" cy="122237"/>
          </a:xfrm>
        </p:spPr>
        <p:txBody>
          <a:bodyPr>
            <a:normAutofit fontScale="90000"/>
          </a:bodyPr>
          <a:lstStyle/>
          <a:p>
            <a:pPr algn="r"/>
            <a:r>
              <a:rPr lang="en-US" altLang="en-US" sz="1400" b="1"/>
              <a:t>Section 2 Check</a:t>
            </a:r>
          </a:p>
        </p:txBody>
      </p:sp>
      <p:sp>
        <p:nvSpPr>
          <p:cNvPr id="183300" name="Rectangle 4"/>
          <p:cNvSpPr>
            <a:spLocks noChangeArrowheads="1"/>
          </p:cNvSpPr>
          <p:nvPr/>
        </p:nvSpPr>
        <p:spPr bwMode="auto">
          <a:xfrm>
            <a:off x="2111376" y="3092451"/>
            <a:ext cx="7142163" cy="860425"/>
          </a:xfrm>
          <a:prstGeom prst="rect">
            <a:avLst/>
          </a:prstGeom>
          <a:noFill/>
          <a:ln w="9525">
            <a:noFill/>
            <a:miter lim="800000"/>
            <a:headEnd/>
            <a:tailEnd/>
          </a:ln>
          <a:effectLst/>
        </p:spPr>
        <p:txBody>
          <a:bodyPr/>
          <a:lstStyle/>
          <a:p>
            <a:pPr algn="l"/>
            <a:endParaRPr lang="en-US" altLang="en-US" sz="3200">
              <a:solidFill>
                <a:srgbClr val="FFFFCC"/>
              </a:solidFill>
              <a:latin typeface="Times" pitchFamily="18" charset="0"/>
            </a:endParaRPr>
          </a:p>
        </p:txBody>
      </p:sp>
      <p:sp>
        <p:nvSpPr>
          <p:cNvPr id="183311" name="Rectangle 15"/>
          <p:cNvSpPr>
            <a:spLocks noChangeArrowheads="1"/>
          </p:cNvSpPr>
          <p:nvPr/>
        </p:nvSpPr>
        <p:spPr bwMode="auto">
          <a:xfrm>
            <a:off x="2057400" y="914401"/>
            <a:ext cx="8077200" cy="2062103"/>
          </a:xfrm>
          <a:prstGeom prst="rect">
            <a:avLst/>
          </a:prstGeom>
          <a:noFill/>
          <a:ln w="9525" algn="ctr">
            <a:noFill/>
            <a:miter lim="800000"/>
            <a:headEnd/>
            <a:tailEnd/>
          </a:ln>
          <a:effectLst/>
        </p:spPr>
        <p:txBody>
          <a:bodyPr>
            <a:spAutoFit/>
          </a:bodyPr>
          <a:lstStyle/>
          <a:p>
            <a:pPr>
              <a:tabLst>
                <a:tab pos="228600" algn="l"/>
                <a:tab pos="1943100" algn="l"/>
              </a:tabLst>
            </a:pPr>
            <a:r>
              <a:rPr lang="en-US" altLang="en-US" sz="3200">
                <a:solidFill>
                  <a:schemeClr val="hlink"/>
                </a:solidFill>
                <a:latin typeface="Times" pitchFamily="18" charset="0"/>
              </a:rPr>
              <a:t>The answer is C.</a:t>
            </a:r>
            <a:r>
              <a:rPr lang="en-US" altLang="en-US" sz="3200">
                <a:latin typeface="Times" pitchFamily="18" charset="0"/>
              </a:rPr>
              <a:t>  Photosynthesis happens in two phases to make simple sugars and convert the sugars into complex carbohydrates for energy storage.</a:t>
            </a:r>
          </a:p>
        </p:txBody>
      </p:sp>
      <p:pic>
        <p:nvPicPr>
          <p:cNvPr id="183336" name="Picture 40"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183337" name="Picture 41"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183338" name="Picture 42"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183339" name="Picture 43"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183340" name="Picture 44"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183342" name="Picture 46" descr="Section Check"/>
          <p:cNvPicPr>
            <a:picLocks noChangeAspect="1" noChangeArrowheads="1"/>
          </p:cNvPicPr>
          <p:nvPr/>
        </p:nvPicPr>
        <p:blipFill>
          <a:blip r:embed="rId8" cstate="print"/>
          <a:srcRect/>
          <a:stretch>
            <a:fillRect/>
          </a:stretch>
        </p:blipFill>
        <p:spPr bwMode="auto">
          <a:xfrm>
            <a:off x="4895850" y="38101"/>
            <a:ext cx="2400300" cy="377825"/>
          </a:xfrm>
          <a:prstGeom prst="rect">
            <a:avLst/>
          </a:prstGeom>
          <a:noFill/>
        </p:spPr>
      </p:pic>
      <p:pic>
        <p:nvPicPr>
          <p:cNvPr id="183344" name="Picture 48"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183347" name="Picture 51" descr="Sec"/>
          <p:cNvPicPr>
            <a:picLocks noChangeAspect="1" noChangeArrowheads="1"/>
          </p:cNvPicPr>
          <p:nvPr/>
        </p:nvPicPr>
        <p:blipFill>
          <a:blip r:embed="rId11" cstate="print"/>
          <a:srcRect/>
          <a:stretch>
            <a:fillRect/>
          </a:stretch>
        </p:blipFill>
        <p:spPr bwMode="auto">
          <a:xfrm>
            <a:off x="1524000" y="0"/>
            <a:ext cx="1752600" cy="762000"/>
          </a:xfrm>
          <a:prstGeom prst="rect">
            <a:avLst/>
          </a:prstGeom>
          <a:noFill/>
        </p:spPr>
      </p:pic>
      <p:pic>
        <p:nvPicPr>
          <p:cNvPr id="183350" name="Picture 54"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183351" name="Text Box 55"/>
          <p:cNvSpPr txBox="1">
            <a:spLocks noChangeArrowheads="1"/>
          </p:cNvSpPr>
          <p:nvPr/>
        </p:nvSpPr>
        <p:spPr bwMode="auto">
          <a:xfrm>
            <a:off x="2903539" y="6257926"/>
            <a:ext cx="1888659"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b="1">
                <a:latin typeface="Times New Roman" pitchFamily="18" charset="0"/>
              </a:rPr>
              <a:t>CA: Biology/Life Sciences</a:t>
            </a:r>
            <a:br>
              <a:rPr lang="en-US" sz="1200" b="1">
                <a:latin typeface="Times New Roman" pitchFamily="18" charset="0"/>
              </a:rPr>
            </a:br>
            <a:r>
              <a:rPr lang="en-US" sz="1200" b="1">
                <a:latin typeface="Times New Roman" pitchFamily="18" charset="0"/>
              </a:rPr>
              <a:t>	1f</a:t>
            </a:r>
          </a:p>
        </p:txBody>
      </p:sp>
    </p:spTree>
    <p:extLst>
      <p:ext uri="{BB962C8B-B14F-4D97-AF65-F5344CB8AC3E}">
        <p14:creationId xmlns:p14="http://schemas.microsoft.com/office/powerpoint/2010/main" val="191106134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83350"/>
                                        </p:tgtEl>
                                        <p:attrNameLst>
                                          <p:attrName>style.visibility</p:attrName>
                                        </p:attrNameLst>
                                      </p:cBhvr>
                                      <p:to>
                                        <p:strVal val="visible"/>
                                      </p:to>
                                    </p:set>
                                    <p:animEffect transition="in" filter="box(out)">
                                      <p:cBhvr>
                                        <p:cTn id="7" dur="500"/>
                                        <p:tgtEl>
                                          <p:spTgt spid="18335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83351"/>
                                        </p:tgtEl>
                                        <p:attrNameLst>
                                          <p:attrName>style.visibility</p:attrName>
                                        </p:attrNameLst>
                                      </p:cBhvr>
                                      <p:to>
                                        <p:strVal val="visible"/>
                                      </p:to>
                                    </p:set>
                                    <p:animEffect transition="in" filter="box(out)">
                                      <p:cBhvr>
                                        <p:cTn id="10" dur="500"/>
                                        <p:tgtEl>
                                          <p:spTgt spid="183351"/>
                                        </p:tgtEl>
                                      </p:cBhvr>
                                    </p:animEffect>
                                  </p:childTnLst>
                                </p:cTn>
                              </p:par>
                            </p:childTnLst>
                          </p:cTn>
                        </p:par>
                        <p:par>
                          <p:cTn id="11" fill="hold">
                            <p:stCondLst>
                              <p:cond delay="500"/>
                            </p:stCondLst>
                            <p:childTnLst>
                              <p:par>
                                <p:cTn id="12" presetID="4" presetClass="entr" presetSubtype="32" fill="hold" nodeType="afterEffect">
                                  <p:stCondLst>
                                    <p:cond delay="0"/>
                                  </p:stCondLst>
                                  <p:childTnLst>
                                    <p:set>
                                      <p:cBhvr>
                                        <p:cTn id="13" dur="1" fill="hold">
                                          <p:stCondLst>
                                            <p:cond delay="0"/>
                                          </p:stCondLst>
                                        </p:cTn>
                                        <p:tgtEl>
                                          <p:spTgt spid="183340"/>
                                        </p:tgtEl>
                                        <p:attrNameLst>
                                          <p:attrName>style.visibility</p:attrName>
                                        </p:attrNameLst>
                                      </p:cBhvr>
                                      <p:to>
                                        <p:strVal val="visible"/>
                                      </p:to>
                                    </p:set>
                                    <p:animEffect transition="in" filter="box(out)">
                                      <p:cBhvr>
                                        <p:cTn id="14" dur="500"/>
                                        <p:tgtEl>
                                          <p:spTgt spid="183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460500"/>
          </a:xfrm>
        </p:spPr>
        <p:txBody>
          <a:bodyPr>
            <a:normAutofit fontScale="90000"/>
          </a:bodyPr>
          <a:lstStyle/>
          <a:p>
            <a:r>
              <a:rPr lang="en-US" dirty="0" smtClean="0"/>
              <a:t>9/12 </a:t>
            </a:r>
            <a:r>
              <a:rPr lang="en-US" dirty="0" smtClean="0">
                <a:hlinkClick r:id="rId2"/>
              </a:rPr>
              <a:t>Where do planets come from</a:t>
            </a:r>
            <a:r>
              <a:rPr lang="en-US" dirty="0" smtClean="0"/>
              <a:t>?</a:t>
            </a:r>
            <a:br>
              <a:rPr lang="en-US" dirty="0" smtClean="0"/>
            </a:br>
            <a:r>
              <a:rPr lang="en-US" dirty="0" smtClean="0"/>
              <a:t>Obj. TSW learn about the formation of our solar system, our planet and specifically Earth. P. 42 NB</a:t>
            </a:r>
            <a:endParaRPr lang="en-US" dirty="0"/>
          </a:p>
        </p:txBody>
      </p:sp>
      <p:sp>
        <p:nvSpPr>
          <p:cNvPr id="3" name="Content Placeholder 2"/>
          <p:cNvSpPr>
            <a:spLocks noGrp="1"/>
          </p:cNvSpPr>
          <p:nvPr>
            <p:ph idx="1"/>
          </p:nvPr>
        </p:nvSpPr>
        <p:spPr>
          <a:xfrm>
            <a:off x="0" y="2103119"/>
            <a:ext cx="7512315" cy="4073843"/>
          </a:xfrm>
        </p:spPr>
        <p:txBody>
          <a:bodyPr/>
          <a:lstStyle/>
          <a:p>
            <a:pPr marL="514350" indent="-514350">
              <a:buFont typeface="+mj-lt"/>
              <a:buAutoNum type="arabicPeriod"/>
            </a:pPr>
            <a:r>
              <a:rPr lang="en-US" dirty="0" smtClean="0"/>
              <a:t>Where does most of the energy come from in our solar system? </a:t>
            </a:r>
          </a:p>
          <a:p>
            <a:pPr marL="514350" indent="-514350">
              <a:buFont typeface="+mj-lt"/>
              <a:buAutoNum type="arabicPeriod"/>
            </a:pPr>
            <a:r>
              <a:rPr lang="en-US" dirty="0" smtClean="0"/>
              <a:t>What planets make up our solar system?</a:t>
            </a:r>
          </a:p>
          <a:p>
            <a:pPr marL="514350" indent="-514350">
              <a:buFont typeface="+mj-lt"/>
              <a:buAutoNum type="arabicPeriod"/>
            </a:pPr>
            <a:r>
              <a:rPr lang="en-US" dirty="0" smtClean="0"/>
              <a:t>How old is our Solar System? Earth?  How do we know?</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0345" y="2962656"/>
            <a:ext cx="5111656" cy="3895344"/>
          </a:xfrm>
          <a:prstGeom prst="rect">
            <a:avLst/>
          </a:prstGeom>
        </p:spPr>
      </p:pic>
    </p:spTree>
    <p:extLst>
      <p:ext uri="{BB962C8B-B14F-4D97-AF65-F5344CB8AC3E}">
        <p14:creationId xmlns:p14="http://schemas.microsoft.com/office/powerpoint/2010/main" val="1420796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4563" name="Picture 3"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34565" name="Picture 5"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sp>
        <p:nvSpPr>
          <p:cNvPr id="834569" name="Rectangle 9"/>
          <p:cNvSpPr>
            <a:spLocks noChangeArrowheads="1"/>
          </p:cNvSpPr>
          <p:nvPr/>
        </p:nvSpPr>
        <p:spPr bwMode="auto">
          <a:xfrm>
            <a:off x="2057400" y="868364"/>
            <a:ext cx="7924800" cy="579437"/>
          </a:xfrm>
          <a:prstGeom prst="rect">
            <a:avLst/>
          </a:prstGeom>
          <a:noFill/>
          <a:ln w="9525">
            <a:noFill/>
            <a:miter lim="800000"/>
            <a:headEnd/>
            <a:tailEnd/>
          </a:ln>
          <a:effectLst/>
        </p:spPr>
        <p:txBody>
          <a:bodyPr anchor="ctr"/>
          <a:lstStyle/>
          <a:p>
            <a:r>
              <a:rPr lang="en-US" b="1">
                <a:solidFill>
                  <a:schemeClr val="hlink"/>
                </a:solidFill>
              </a:rPr>
              <a:t>Question</a:t>
            </a:r>
            <a:r>
              <a:rPr lang="en-US" sz="4000" b="1">
                <a:solidFill>
                  <a:schemeClr val="hlink"/>
                </a:solidFill>
              </a:rPr>
              <a:t> 1</a:t>
            </a:r>
          </a:p>
        </p:txBody>
      </p:sp>
      <p:sp>
        <p:nvSpPr>
          <p:cNvPr id="834570" name="Rectangle 10"/>
          <p:cNvSpPr>
            <a:spLocks noChangeArrowheads="1"/>
          </p:cNvSpPr>
          <p:nvPr/>
        </p:nvSpPr>
        <p:spPr bwMode="auto">
          <a:xfrm>
            <a:off x="2057400" y="1525588"/>
            <a:ext cx="8001000" cy="1077218"/>
          </a:xfrm>
          <a:prstGeom prst="rect">
            <a:avLst/>
          </a:prstGeom>
          <a:noFill/>
          <a:ln w="9525">
            <a:noFill/>
            <a:miter lim="800000"/>
            <a:headEnd/>
            <a:tailEnd/>
          </a:ln>
          <a:effectLst/>
        </p:spPr>
        <p:txBody>
          <a:bodyPr>
            <a:spAutoFit/>
          </a:bodyPr>
          <a:lstStyle/>
          <a:p>
            <a:pPr marL="609600" indent="-609600"/>
            <a:r>
              <a:rPr lang="en-US" sz="3200"/>
              <a:t>     Why do you add baking soda solution to the water containing the Elodea plants?</a:t>
            </a:r>
          </a:p>
        </p:txBody>
      </p:sp>
      <p:sp>
        <p:nvSpPr>
          <p:cNvPr id="834574" name="Text Box 14"/>
          <p:cNvSpPr txBox="1">
            <a:spLocks noChangeArrowheads="1"/>
          </p:cNvSpPr>
          <p:nvPr/>
        </p:nvSpPr>
        <p:spPr bwMode="auto">
          <a:xfrm>
            <a:off x="2590800" y="3832225"/>
            <a:ext cx="7315200" cy="1077218"/>
          </a:xfrm>
          <a:prstGeom prst="rect">
            <a:avLst/>
          </a:prstGeom>
          <a:noFill/>
          <a:ln w="9525" algn="ctr">
            <a:noFill/>
            <a:miter lim="800000"/>
            <a:headEnd/>
            <a:tailEnd/>
          </a:ln>
          <a:effectLst/>
        </p:spPr>
        <p:txBody>
          <a:bodyPr>
            <a:spAutoFit/>
          </a:bodyPr>
          <a:lstStyle/>
          <a:p>
            <a:pPr>
              <a:tabLst>
                <a:tab pos="228600" algn="l"/>
                <a:tab pos="1943100" algn="l"/>
              </a:tabLst>
            </a:pPr>
            <a:r>
              <a:rPr lang="en-US" sz="3200"/>
              <a:t>The baking soda supplies carbon dioxide, a necessary component of photosynthesis.</a:t>
            </a:r>
          </a:p>
        </p:txBody>
      </p:sp>
      <p:pic>
        <p:nvPicPr>
          <p:cNvPr id="834575" name="Picture 15"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34577" name="Picture 17"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834579" name="Picture 19" descr="BioLab"/>
          <p:cNvPicPr>
            <a:picLocks noChangeAspect="1" noChangeArrowheads="1"/>
          </p:cNvPicPr>
          <p:nvPr/>
        </p:nvPicPr>
        <p:blipFill>
          <a:blip r:embed="rId7" cstate="print"/>
          <a:srcRect/>
          <a:stretch>
            <a:fillRect/>
          </a:stretch>
        </p:blipFill>
        <p:spPr bwMode="auto">
          <a:xfrm>
            <a:off x="5243514" y="1"/>
            <a:ext cx="1703387" cy="1050925"/>
          </a:xfrm>
          <a:prstGeom prst="rect">
            <a:avLst/>
          </a:prstGeom>
          <a:noFill/>
        </p:spPr>
      </p:pic>
      <p:pic>
        <p:nvPicPr>
          <p:cNvPr id="834580" name="Picture 20" descr="resources">
            <a:hlinkClick r:id="" action="ppaction://hlinkshowjump?jump=firstslide"/>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834581" name="Picture 21" descr="help">
            <a:hlinkClick r:id="rId9" action="ppaction://hlinksldjump"/>
          </p:cNvPr>
          <p:cNvPicPr>
            <a:picLocks noChangeAspect="1" noChangeArrowheads="1"/>
          </p:cNvPicPr>
          <p:nvPr/>
        </p:nvPicPr>
        <p:blipFill>
          <a:blip r:embed="rId10" cstate="print"/>
          <a:srcRect/>
          <a:stretch>
            <a:fillRect/>
          </a:stretch>
        </p:blipFill>
        <p:spPr bwMode="auto">
          <a:xfrm>
            <a:off x="1752600" y="6202364"/>
            <a:ext cx="560388" cy="560387"/>
          </a:xfrm>
          <a:prstGeom prst="rect">
            <a:avLst/>
          </a:prstGeom>
          <a:noFill/>
        </p:spPr>
      </p:pic>
      <p:sp>
        <p:nvSpPr>
          <p:cNvPr id="834583" name="Text Box 23"/>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34584" name="Picture 24" descr="Chpt09"/>
          <p:cNvPicPr>
            <a:picLocks noChangeAspect="1" noChangeArrowheads="1"/>
          </p:cNvPicPr>
          <p:nvPr/>
        </p:nvPicPr>
        <p:blipFill>
          <a:blip r:embed="rId11" cstate="print"/>
          <a:srcRect/>
          <a:stretch>
            <a:fillRect/>
          </a:stretch>
        </p:blipFill>
        <p:spPr bwMode="auto">
          <a:xfrm>
            <a:off x="1524000" y="0"/>
            <a:ext cx="2895600" cy="762000"/>
          </a:xfrm>
          <a:prstGeom prst="rect">
            <a:avLst/>
          </a:prstGeom>
          <a:noFill/>
        </p:spPr>
      </p:pic>
      <p:sp>
        <p:nvSpPr>
          <p:cNvPr id="834585" name="Text Box 25"/>
          <p:cNvSpPr txBox="1">
            <a:spLocks noChangeArrowheads="1"/>
          </p:cNvSpPr>
          <p:nvPr/>
        </p:nvSpPr>
        <p:spPr bwMode="auto">
          <a:xfrm>
            <a:off x="2057400" y="3038475"/>
            <a:ext cx="1792350" cy="707886"/>
          </a:xfrm>
          <a:prstGeom prst="rect">
            <a:avLst/>
          </a:prstGeom>
          <a:noFill/>
          <a:ln w="9525">
            <a:noFill/>
            <a:miter lim="800000"/>
            <a:headEnd/>
            <a:tailEnd/>
          </a:ln>
          <a:effectLst/>
        </p:spPr>
        <p:txBody>
          <a:bodyPr wrap="none">
            <a:spAutoFit/>
          </a:bodyPr>
          <a:lstStyle/>
          <a:p>
            <a:r>
              <a:rPr lang="en-US" sz="4000" b="1">
                <a:solidFill>
                  <a:schemeClr val="tx2"/>
                </a:solidFill>
              </a:rPr>
              <a:t>Answer</a:t>
            </a:r>
          </a:p>
        </p:txBody>
      </p:sp>
    </p:spTree>
    <p:extLst>
      <p:ext uri="{BB962C8B-B14F-4D97-AF65-F5344CB8AC3E}">
        <p14:creationId xmlns:p14="http://schemas.microsoft.com/office/powerpoint/2010/main" val="360342721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34585"/>
                                        </p:tgtEl>
                                        <p:attrNameLst>
                                          <p:attrName>style.visibility</p:attrName>
                                        </p:attrNameLst>
                                      </p:cBhvr>
                                      <p:to>
                                        <p:strVal val="visible"/>
                                      </p:to>
                                    </p:set>
                                    <p:animEffect transition="in" filter="box(out)">
                                      <p:cBhvr>
                                        <p:cTn id="7" dur="500"/>
                                        <p:tgtEl>
                                          <p:spTgt spid="83458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34574"/>
                                        </p:tgtEl>
                                        <p:attrNameLst>
                                          <p:attrName>style.visibility</p:attrName>
                                        </p:attrNameLst>
                                      </p:cBhvr>
                                      <p:to>
                                        <p:strVal val="visible"/>
                                      </p:to>
                                    </p:set>
                                    <p:animEffect transition="in" filter="box(out)">
                                      <p:cBhvr>
                                        <p:cTn id="12" dur="500"/>
                                        <p:tgtEl>
                                          <p:spTgt spid="834574"/>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834583"/>
                                        </p:tgtEl>
                                        <p:attrNameLst>
                                          <p:attrName>style.visibility</p:attrName>
                                        </p:attrNameLst>
                                      </p:cBhvr>
                                      <p:to>
                                        <p:strVal val="visible"/>
                                      </p:to>
                                    </p:set>
                                  </p:childTnLst>
                                </p:cTn>
                              </p:par>
                            </p:childTnLst>
                          </p:cTn>
                        </p:par>
                        <p:par>
                          <p:cTn id="16" fill="hold">
                            <p:stCondLst>
                              <p:cond delay="1000"/>
                            </p:stCondLst>
                            <p:childTnLst>
                              <p:par>
                                <p:cTn id="17" presetID="4" presetClass="entr" presetSubtype="32" fill="hold" nodeType="afterEffect">
                                  <p:stCondLst>
                                    <p:cond delay="0"/>
                                  </p:stCondLst>
                                  <p:childTnLst>
                                    <p:set>
                                      <p:cBhvr>
                                        <p:cTn id="18" dur="1" fill="hold">
                                          <p:stCondLst>
                                            <p:cond delay="0"/>
                                          </p:stCondLst>
                                        </p:cTn>
                                        <p:tgtEl>
                                          <p:spTgt spid="834577"/>
                                        </p:tgtEl>
                                        <p:attrNameLst>
                                          <p:attrName>style.visibility</p:attrName>
                                        </p:attrNameLst>
                                      </p:cBhvr>
                                      <p:to>
                                        <p:strVal val="visible"/>
                                      </p:to>
                                    </p:set>
                                    <p:animEffect transition="in" filter="box(out)">
                                      <p:cBhvr>
                                        <p:cTn id="19" dur="500"/>
                                        <p:tgtEl>
                                          <p:spTgt spid="834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574" grpId="0" autoUpdateAnimBg="0"/>
      <p:bldP spid="834583" grpId="0" autoUpdateAnimBg="0"/>
      <p:bldP spid="834585"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5586"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35588" name="Picture 4"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sp>
        <p:nvSpPr>
          <p:cNvPr id="835589" name="Rectangle 5"/>
          <p:cNvSpPr>
            <a:spLocks noChangeArrowheads="1"/>
          </p:cNvSpPr>
          <p:nvPr/>
        </p:nvSpPr>
        <p:spPr bwMode="auto">
          <a:xfrm>
            <a:off x="2057400" y="762000"/>
            <a:ext cx="7924800" cy="579438"/>
          </a:xfrm>
          <a:prstGeom prst="rect">
            <a:avLst/>
          </a:prstGeom>
          <a:noFill/>
          <a:ln w="9525">
            <a:noFill/>
            <a:miter lim="800000"/>
            <a:headEnd/>
            <a:tailEnd/>
          </a:ln>
          <a:effectLst/>
        </p:spPr>
        <p:txBody>
          <a:bodyPr anchor="ctr"/>
          <a:lstStyle/>
          <a:p>
            <a:r>
              <a:rPr lang="en-US" b="1">
                <a:solidFill>
                  <a:schemeClr val="hlink"/>
                </a:solidFill>
              </a:rPr>
              <a:t>Question 2</a:t>
            </a:r>
          </a:p>
        </p:txBody>
      </p:sp>
      <p:sp>
        <p:nvSpPr>
          <p:cNvPr id="835590" name="Rectangle 6"/>
          <p:cNvSpPr>
            <a:spLocks noChangeArrowheads="1"/>
          </p:cNvSpPr>
          <p:nvPr/>
        </p:nvSpPr>
        <p:spPr bwMode="auto">
          <a:xfrm>
            <a:off x="2438400" y="1525589"/>
            <a:ext cx="8001000" cy="584775"/>
          </a:xfrm>
          <a:prstGeom prst="rect">
            <a:avLst/>
          </a:prstGeom>
          <a:noFill/>
          <a:ln w="9525">
            <a:noFill/>
            <a:miter lim="800000"/>
            <a:headEnd/>
            <a:tailEnd/>
          </a:ln>
          <a:effectLst/>
        </p:spPr>
        <p:txBody>
          <a:bodyPr>
            <a:spAutoFit/>
          </a:bodyPr>
          <a:lstStyle/>
          <a:p>
            <a:pPr marL="609600" indent="-609600"/>
            <a:r>
              <a:rPr lang="en-US" sz="3200"/>
              <a:t>Why does the experiment use aquatic plants?</a:t>
            </a:r>
          </a:p>
        </p:txBody>
      </p:sp>
      <p:sp>
        <p:nvSpPr>
          <p:cNvPr id="835594" name="Text Box 10"/>
          <p:cNvSpPr txBox="1">
            <a:spLocks noChangeArrowheads="1"/>
          </p:cNvSpPr>
          <p:nvPr/>
        </p:nvSpPr>
        <p:spPr bwMode="auto">
          <a:xfrm>
            <a:off x="2438400" y="3698875"/>
            <a:ext cx="7315200" cy="1569660"/>
          </a:xfrm>
          <a:prstGeom prst="rect">
            <a:avLst/>
          </a:prstGeom>
          <a:noFill/>
          <a:ln w="9525" algn="ctr">
            <a:noFill/>
            <a:miter lim="800000"/>
            <a:headEnd/>
            <a:tailEnd/>
          </a:ln>
          <a:effectLst/>
        </p:spPr>
        <p:txBody>
          <a:bodyPr>
            <a:spAutoFit/>
          </a:bodyPr>
          <a:lstStyle/>
          <a:p>
            <a:pPr>
              <a:tabLst>
                <a:tab pos="228600" algn="l"/>
                <a:tab pos="1943100" algn="l"/>
              </a:tabLst>
            </a:pPr>
            <a:r>
              <a:rPr lang="en-US" sz="3200"/>
              <a:t>The oxygen given off by an aquatic plant will form visible bubbles in the water that can be easily observed.</a:t>
            </a:r>
          </a:p>
        </p:txBody>
      </p:sp>
      <p:pic>
        <p:nvPicPr>
          <p:cNvPr id="835595" name="Picture 11"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35596" name="Picture 12"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835599" name="Picture 15" descr="BioLab"/>
          <p:cNvPicPr>
            <a:picLocks noChangeAspect="1" noChangeArrowheads="1"/>
          </p:cNvPicPr>
          <p:nvPr/>
        </p:nvPicPr>
        <p:blipFill>
          <a:blip r:embed="rId7" cstate="print"/>
          <a:srcRect/>
          <a:stretch>
            <a:fillRect/>
          </a:stretch>
        </p:blipFill>
        <p:spPr bwMode="auto">
          <a:xfrm>
            <a:off x="5243514" y="1"/>
            <a:ext cx="1703387" cy="1050925"/>
          </a:xfrm>
          <a:prstGeom prst="rect">
            <a:avLst/>
          </a:prstGeom>
          <a:noFill/>
        </p:spPr>
      </p:pic>
      <p:pic>
        <p:nvPicPr>
          <p:cNvPr id="835600" name="Picture 16" descr="resources">
            <a:hlinkClick r:id="" action="ppaction://hlinkshowjump?jump=firstslide"/>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835601" name="Picture 17" descr="help">
            <a:hlinkClick r:id="rId9" action="ppaction://hlinksldjump"/>
          </p:cNvPr>
          <p:cNvPicPr>
            <a:picLocks noChangeAspect="1" noChangeArrowheads="1"/>
          </p:cNvPicPr>
          <p:nvPr/>
        </p:nvPicPr>
        <p:blipFill>
          <a:blip r:embed="rId10" cstate="print"/>
          <a:srcRect/>
          <a:stretch>
            <a:fillRect/>
          </a:stretch>
        </p:blipFill>
        <p:spPr bwMode="auto">
          <a:xfrm>
            <a:off x="1752600" y="6202364"/>
            <a:ext cx="560388" cy="560387"/>
          </a:xfrm>
          <a:prstGeom prst="rect">
            <a:avLst/>
          </a:prstGeom>
          <a:noFill/>
        </p:spPr>
      </p:pic>
      <p:sp>
        <p:nvSpPr>
          <p:cNvPr id="835603" name="Text Box 19"/>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35604" name="Picture 20" descr="Chpt09"/>
          <p:cNvPicPr>
            <a:picLocks noChangeAspect="1" noChangeArrowheads="1"/>
          </p:cNvPicPr>
          <p:nvPr/>
        </p:nvPicPr>
        <p:blipFill>
          <a:blip r:embed="rId11" cstate="print"/>
          <a:srcRect/>
          <a:stretch>
            <a:fillRect/>
          </a:stretch>
        </p:blipFill>
        <p:spPr bwMode="auto">
          <a:xfrm>
            <a:off x="1524000" y="0"/>
            <a:ext cx="2895600" cy="762000"/>
          </a:xfrm>
          <a:prstGeom prst="rect">
            <a:avLst/>
          </a:prstGeom>
          <a:noFill/>
        </p:spPr>
      </p:pic>
      <p:sp>
        <p:nvSpPr>
          <p:cNvPr id="835605" name="Text Box 21"/>
          <p:cNvSpPr txBox="1">
            <a:spLocks noChangeArrowheads="1"/>
          </p:cNvSpPr>
          <p:nvPr/>
        </p:nvSpPr>
        <p:spPr bwMode="auto">
          <a:xfrm>
            <a:off x="2133600" y="2809875"/>
            <a:ext cx="1792350" cy="707886"/>
          </a:xfrm>
          <a:prstGeom prst="rect">
            <a:avLst/>
          </a:prstGeom>
          <a:noFill/>
          <a:ln w="9525">
            <a:noFill/>
            <a:miter lim="800000"/>
            <a:headEnd/>
            <a:tailEnd/>
          </a:ln>
          <a:effectLst/>
        </p:spPr>
        <p:txBody>
          <a:bodyPr wrap="none">
            <a:spAutoFit/>
          </a:bodyPr>
          <a:lstStyle/>
          <a:p>
            <a:r>
              <a:rPr lang="en-US" sz="4000" b="1">
                <a:solidFill>
                  <a:schemeClr val="tx2"/>
                </a:solidFill>
              </a:rPr>
              <a:t>Answer</a:t>
            </a:r>
          </a:p>
        </p:txBody>
      </p:sp>
    </p:spTree>
    <p:extLst>
      <p:ext uri="{BB962C8B-B14F-4D97-AF65-F5344CB8AC3E}">
        <p14:creationId xmlns:p14="http://schemas.microsoft.com/office/powerpoint/2010/main" val="289334054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35605"/>
                                        </p:tgtEl>
                                        <p:attrNameLst>
                                          <p:attrName>style.visibility</p:attrName>
                                        </p:attrNameLst>
                                      </p:cBhvr>
                                      <p:to>
                                        <p:strVal val="visible"/>
                                      </p:to>
                                    </p:set>
                                    <p:animEffect transition="in" filter="box(out)">
                                      <p:cBhvr>
                                        <p:cTn id="7" dur="500"/>
                                        <p:tgtEl>
                                          <p:spTgt spid="83560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35594"/>
                                        </p:tgtEl>
                                        <p:attrNameLst>
                                          <p:attrName>style.visibility</p:attrName>
                                        </p:attrNameLst>
                                      </p:cBhvr>
                                      <p:to>
                                        <p:strVal val="visible"/>
                                      </p:to>
                                    </p:set>
                                    <p:animEffect transition="in" filter="box(out)">
                                      <p:cBhvr>
                                        <p:cTn id="12" dur="500"/>
                                        <p:tgtEl>
                                          <p:spTgt spid="835594"/>
                                        </p:tgtEl>
                                      </p:cBhvr>
                                    </p:animEffect>
                                  </p:childTnLst>
                                </p:cTn>
                              </p:par>
                            </p:childTnLst>
                          </p:cTn>
                        </p:par>
                        <p:par>
                          <p:cTn id="13" fill="hold">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835603"/>
                                        </p:tgtEl>
                                        <p:attrNameLst>
                                          <p:attrName>style.visibility</p:attrName>
                                        </p:attrNameLst>
                                      </p:cBhvr>
                                      <p:to>
                                        <p:strVal val="visible"/>
                                      </p:to>
                                    </p:set>
                                    <p:animEffect transition="in" filter="box(out)">
                                      <p:cBhvr>
                                        <p:cTn id="16" dur="500"/>
                                        <p:tgtEl>
                                          <p:spTgt spid="835603"/>
                                        </p:tgtEl>
                                      </p:cBhvr>
                                    </p:animEffect>
                                  </p:childTnLst>
                                </p:cTn>
                              </p:par>
                            </p:childTnLst>
                          </p:cTn>
                        </p:par>
                        <p:par>
                          <p:cTn id="17" fill="hold">
                            <p:stCondLst>
                              <p:cond delay="1000"/>
                            </p:stCondLst>
                            <p:childTnLst>
                              <p:par>
                                <p:cTn id="18" presetID="4" presetClass="entr" presetSubtype="32" fill="hold" nodeType="afterEffect">
                                  <p:stCondLst>
                                    <p:cond delay="0"/>
                                  </p:stCondLst>
                                  <p:childTnLst>
                                    <p:set>
                                      <p:cBhvr>
                                        <p:cTn id="19" dur="1" fill="hold">
                                          <p:stCondLst>
                                            <p:cond delay="0"/>
                                          </p:stCondLst>
                                        </p:cTn>
                                        <p:tgtEl>
                                          <p:spTgt spid="835596"/>
                                        </p:tgtEl>
                                        <p:attrNameLst>
                                          <p:attrName>style.visibility</p:attrName>
                                        </p:attrNameLst>
                                      </p:cBhvr>
                                      <p:to>
                                        <p:strVal val="visible"/>
                                      </p:to>
                                    </p:set>
                                    <p:animEffect transition="in" filter="box(out)">
                                      <p:cBhvr>
                                        <p:cTn id="20" dur="500"/>
                                        <p:tgtEl>
                                          <p:spTgt spid="835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594" grpId="0" autoUpdateAnimBg="0"/>
      <p:bldP spid="835603" grpId="0" autoUpdateAnimBg="0"/>
      <p:bldP spid="83560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3954"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93955"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sp>
        <p:nvSpPr>
          <p:cNvPr id="893956" name="Rectangle 4"/>
          <p:cNvSpPr>
            <a:spLocks noChangeArrowheads="1"/>
          </p:cNvSpPr>
          <p:nvPr/>
        </p:nvSpPr>
        <p:spPr bwMode="auto">
          <a:xfrm>
            <a:off x="2057400" y="762000"/>
            <a:ext cx="7924800" cy="579438"/>
          </a:xfrm>
          <a:prstGeom prst="rect">
            <a:avLst/>
          </a:prstGeom>
          <a:noFill/>
          <a:ln w="9525">
            <a:noFill/>
            <a:miter lim="800000"/>
            <a:headEnd/>
            <a:tailEnd/>
          </a:ln>
          <a:effectLst/>
        </p:spPr>
        <p:txBody>
          <a:bodyPr anchor="ctr"/>
          <a:lstStyle/>
          <a:p>
            <a:r>
              <a:rPr lang="en-US" b="1">
                <a:solidFill>
                  <a:schemeClr val="hlink"/>
                </a:solidFill>
              </a:rPr>
              <a:t>Question 3</a:t>
            </a:r>
          </a:p>
        </p:txBody>
      </p:sp>
      <p:sp>
        <p:nvSpPr>
          <p:cNvPr id="893957" name="Rectangle 5"/>
          <p:cNvSpPr>
            <a:spLocks noChangeArrowheads="1"/>
          </p:cNvSpPr>
          <p:nvPr/>
        </p:nvSpPr>
        <p:spPr bwMode="auto">
          <a:xfrm>
            <a:off x="2057400" y="1525588"/>
            <a:ext cx="8001000" cy="1077218"/>
          </a:xfrm>
          <a:prstGeom prst="rect">
            <a:avLst/>
          </a:prstGeom>
          <a:noFill/>
          <a:ln w="9525">
            <a:noFill/>
            <a:miter lim="800000"/>
            <a:headEnd/>
            <a:tailEnd/>
          </a:ln>
          <a:effectLst/>
        </p:spPr>
        <p:txBody>
          <a:bodyPr>
            <a:spAutoFit/>
          </a:bodyPr>
          <a:lstStyle/>
          <a:p>
            <a:pPr marL="609600" indent="-609600"/>
            <a:r>
              <a:rPr lang="en-US" sz="3200"/>
              <a:t>     What is the independent variable in this experiment?</a:t>
            </a:r>
          </a:p>
        </p:txBody>
      </p:sp>
      <p:sp>
        <p:nvSpPr>
          <p:cNvPr id="893958" name="Text Box 6"/>
          <p:cNvSpPr txBox="1">
            <a:spLocks noChangeArrowheads="1"/>
          </p:cNvSpPr>
          <p:nvPr/>
        </p:nvSpPr>
        <p:spPr bwMode="auto">
          <a:xfrm>
            <a:off x="2667000" y="3698875"/>
            <a:ext cx="7162800" cy="1569660"/>
          </a:xfrm>
          <a:prstGeom prst="rect">
            <a:avLst/>
          </a:prstGeom>
          <a:noFill/>
          <a:ln w="9525" algn="ctr">
            <a:noFill/>
            <a:miter lim="800000"/>
            <a:headEnd/>
            <a:tailEnd/>
          </a:ln>
          <a:effectLst/>
        </p:spPr>
        <p:txBody>
          <a:bodyPr>
            <a:spAutoFit/>
          </a:bodyPr>
          <a:lstStyle/>
          <a:p>
            <a:pPr>
              <a:tabLst>
                <a:tab pos="228600" algn="l"/>
                <a:tab pos="1943100" algn="l"/>
              </a:tabLst>
            </a:pPr>
            <a:r>
              <a:rPr lang="en-US" sz="3200"/>
              <a:t>The independent variable in this experiment is the color of light that is directed on the Elodea.</a:t>
            </a:r>
          </a:p>
        </p:txBody>
      </p:sp>
      <p:pic>
        <p:nvPicPr>
          <p:cNvPr id="893959" name="Picture 7"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3960" name="Picture 8"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893961" name="Picture 9" descr="BioLab"/>
          <p:cNvPicPr>
            <a:picLocks noChangeAspect="1" noChangeArrowheads="1"/>
          </p:cNvPicPr>
          <p:nvPr/>
        </p:nvPicPr>
        <p:blipFill>
          <a:blip r:embed="rId7" cstate="print"/>
          <a:srcRect/>
          <a:stretch>
            <a:fillRect/>
          </a:stretch>
        </p:blipFill>
        <p:spPr bwMode="auto">
          <a:xfrm>
            <a:off x="5243514" y="1"/>
            <a:ext cx="1703387" cy="1050925"/>
          </a:xfrm>
          <a:prstGeom prst="rect">
            <a:avLst/>
          </a:prstGeom>
          <a:noFill/>
        </p:spPr>
      </p:pic>
      <p:pic>
        <p:nvPicPr>
          <p:cNvPr id="893962" name="Picture 10" descr="resources">
            <a:hlinkClick r:id="" action="ppaction://hlinkshowjump?jump=firstslide"/>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893963" name="Picture 11" descr="help">
            <a:hlinkClick r:id="rId9" action="ppaction://hlinksldjump"/>
          </p:cNvPr>
          <p:cNvPicPr>
            <a:picLocks noChangeAspect="1" noChangeArrowheads="1"/>
          </p:cNvPicPr>
          <p:nvPr/>
        </p:nvPicPr>
        <p:blipFill>
          <a:blip r:embed="rId10" cstate="print"/>
          <a:srcRect/>
          <a:stretch>
            <a:fillRect/>
          </a:stretch>
        </p:blipFill>
        <p:spPr bwMode="auto">
          <a:xfrm>
            <a:off x="1752600" y="6202364"/>
            <a:ext cx="560388" cy="560387"/>
          </a:xfrm>
          <a:prstGeom prst="rect">
            <a:avLst/>
          </a:prstGeom>
          <a:noFill/>
        </p:spPr>
      </p:pic>
      <p:sp>
        <p:nvSpPr>
          <p:cNvPr id="893964" name="Text Box 12"/>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93965" name="Picture 13" descr="Chpt09"/>
          <p:cNvPicPr>
            <a:picLocks noChangeAspect="1" noChangeArrowheads="1"/>
          </p:cNvPicPr>
          <p:nvPr/>
        </p:nvPicPr>
        <p:blipFill>
          <a:blip r:embed="rId11" cstate="print"/>
          <a:srcRect/>
          <a:stretch>
            <a:fillRect/>
          </a:stretch>
        </p:blipFill>
        <p:spPr bwMode="auto">
          <a:xfrm>
            <a:off x="1524000" y="0"/>
            <a:ext cx="2895600" cy="762000"/>
          </a:xfrm>
          <a:prstGeom prst="rect">
            <a:avLst/>
          </a:prstGeom>
          <a:noFill/>
        </p:spPr>
      </p:pic>
      <p:sp>
        <p:nvSpPr>
          <p:cNvPr id="893966" name="Text Box 14"/>
          <p:cNvSpPr txBox="1">
            <a:spLocks noChangeArrowheads="1"/>
          </p:cNvSpPr>
          <p:nvPr/>
        </p:nvSpPr>
        <p:spPr bwMode="auto">
          <a:xfrm>
            <a:off x="2133600" y="2809875"/>
            <a:ext cx="1792350" cy="707886"/>
          </a:xfrm>
          <a:prstGeom prst="rect">
            <a:avLst/>
          </a:prstGeom>
          <a:noFill/>
          <a:ln w="9525">
            <a:noFill/>
            <a:miter lim="800000"/>
            <a:headEnd/>
            <a:tailEnd/>
          </a:ln>
          <a:effectLst/>
        </p:spPr>
        <p:txBody>
          <a:bodyPr wrap="none">
            <a:spAutoFit/>
          </a:bodyPr>
          <a:lstStyle/>
          <a:p>
            <a:r>
              <a:rPr lang="en-US" sz="4000" b="1">
                <a:solidFill>
                  <a:schemeClr val="tx2"/>
                </a:solidFill>
              </a:rPr>
              <a:t>Answer</a:t>
            </a:r>
          </a:p>
        </p:txBody>
      </p:sp>
    </p:spTree>
    <p:extLst>
      <p:ext uri="{BB962C8B-B14F-4D97-AF65-F5344CB8AC3E}">
        <p14:creationId xmlns:p14="http://schemas.microsoft.com/office/powerpoint/2010/main" val="39778125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93966"/>
                                        </p:tgtEl>
                                        <p:attrNameLst>
                                          <p:attrName>style.visibility</p:attrName>
                                        </p:attrNameLst>
                                      </p:cBhvr>
                                      <p:to>
                                        <p:strVal val="visible"/>
                                      </p:to>
                                    </p:set>
                                    <p:animEffect transition="in" filter="box(out)">
                                      <p:cBhvr>
                                        <p:cTn id="7" dur="500"/>
                                        <p:tgtEl>
                                          <p:spTgt spid="89396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93958"/>
                                        </p:tgtEl>
                                        <p:attrNameLst>
                                          <p:attrName>style.visibility</p:attrName>
                                        </p:attrNameLst>
                                      </p:cBhvr>
                                      <p:to>
                                        <p:strVal val="visible"/>
                                      </p:to>
                                    </p:set>
                                    <p:animEffect transition="in" filter="box(out)">
                                      <p:cBhvr>
                                        <p:cTn id="12" dur="500"/>
                                        <p:tgtEl>
                                          <p:spTgt spid="893958"/>
                                        </p:tgtEl>
                                      </p:cBhvr>
                                    </p:animEffect>
                                  </p:childTnLst>
                                </p:cTn>
                              </p:par>
                            </p:childTnLst>
                          </p:cTn>
                        </p:par>
                        <p:par>
                          <p:cTn id="13" fill="hold">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893964"/>
                                        </p:tgtEl>
                                        <p:attrNameLst>
                                          <p:attrName>style.visibility</p:attrName>
                                        </p:attrNameLst>
                                      </p:cBhvr>
                                      <p:to>
                                        <p:strVal val="visible"/>
                                      </p:to>
                                    </p:set>
                                    <p:animEffect transition="in" filter="box(out)">
                                      <p:cBhvr>
                                        <p:cTn id="16" dur="500"/>
                                        <p:tgtEl>
                                          <p:spTgt spid="893964"/>
                                        </p:tgtEl>
                                      </p:cBhvr>
                                    </p:animEffect>
                                  </p:childTnLst>
                                </p:cTn>
                              </p:par>
                            </p:childTnLst>
                          </p:cTn>
                        </p:par>
                        <p:par>
                          <p:cTn id="17" fill="hold">
                            <p:stCondLst>
                              <p:cond delay="1000"/>
                            </p:stCondLst>
                            <p:childTnLst>
                              <p:par>
                                <p:cTn id="18" presetID="4" presetClass="entr" presetSubtype="32" fill="hold" nodeType="afterEffect">
                                  <p:stCondLst>
                                    <p:cond delay="0"/>
                                  </p:stCondLst>
                                  <p:childTnLst>
                                    <p:set>
                                      <p:cBhvr>
                                        <p:cTn id="19" dur="1" fill="hold">
                                          <p:stCondLst>
                                            <p:cond delay="0"/>
                                          </p:stCondLst>
                                        </p:cTn>
                                        <p:tgtEl>
                                          <p:spTgt spid="893960"/>
                                        </p:tgtEl>
                                        <p:attrNameLst>
                                          <p:attrName>style.visibility</p:attrName>
                                        </p:attrNameLst>
                                      </p:cBhvr>
                                      <p:to>
                                        <p:strVal val="visible"/>
                                      </p:to>
                                    </p:set>
                                    <p:animEffect transition="in" filter="box(out)">
                                      <p:cBhvr>
                                        <p:cTn id="20" dur="500"/>
                                        <p:tgtEl>
                                          <p:spTgt spid="893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3958" grpId="0" autoUpdateAnimBg="0"/>
      <p:bldP spid="893964" grpId="0" autoUpdateAnimBg="0"/>
      <p:bldP spid="89396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6678" name="Picture 22" descr="p 242 Q 9d"/>
          <p:cNvPicPr>
            <a:picLocks noChangeAspect="1" noChangeArrowheads="1"/>
          </p:cNvPicPr>
          <p:nvPr/>
        </p:nvPicPr>
        <p:blipFill>
          <a:blip r:embed="rId2" cstate="print"/>
          <a:srcRect/>
          <a:stretch>
            <a:fillRect/>
          </a:stretch>
        </p:blipFill>
        <p:spPr bwMode="auto">
          <a:xfrm>
            <a:off x="6934200" y="4343400"/>
            <a:ext cx="2590800" cy="1627188"/>
          </a:xfrm>
          <a:prstGeom prst="rect">
            <a:avLst/>
          </a:prstGeom>
          <a:noFill/>
        </p:spPr>
      </p:pic>
      <p:sp>
        <p:nvSpPr>
          <p:cNvPr id="966658"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Chapter Assessment</a:t>
            </a:r>
          </a:p>
        </p:txBody>
      </p:sp>
      <p:sp>
        <p:nvSpPr>
          <p:cNvPr id="966659" name="Text Box 3"/>
          <p:cNvSpPr txBox="1">
            <a:spLocks noChangeArrowheads="1"/>
          </p:cNvSpPr>
          <p:nvPr/>
        </p:nvSpPr>
        <p:spPr bwMode="auto">
          <a:xfrm>
            <a:off x="2057400" y="838200"/>
            <a:ext cx="8153400" cy="579438"/>
          </a:xfrm>
          <a:prstGeom prst="rect">
            <a:avLst/>
          </a:prstGeom>
          <a:noFill/>
          <a:ln w="9525">
            <a:noFill/>
            <a:miter lim="800000"/>
            <a:headEnd/>
            <a:tailEnd/>
          </a:ln>
          <a:effectLst/>
        </p:spPr>
        <p:txBody>
          <a:bodyPr/>
          <a:lstStyle/>
          <a:p>
            <a:pPr algn="l" eaLnBrk="0" hangingPunct="0"/>
            <a:r>
              <a:rPr lang="en-US" altLang="en-US" sz="3600" b="1">
                <a:solidFill>
                  <a:srgbClr val="FFFF00"/>
                </a:solidFill>
                <a:latin typeface="Times" pitchFamily="18" charset="0"/>
              </a:rPr>
              <a:t>Question 4</a:t>
            </a:r>
          </a:p>
        </p:txBody>
      </p:sp>
      <p:sp>
        <p:nvSpPr>
          <p:cNvPr id="966660" name="Text Box 4"/>
          <p:cNvSpPr txBox="1">
            <a:spLocks noChangeArrowheads="1"/>
          </p:cNvSpPr>
          <p:nvPr/>
        </p:nvSpPr>
        <p:spPr bwMode="auto">
          <a:xfrm>
            <a:off x="2133600" y="1371600"/>
            <a:ext cx="7620000" cy="641350"/>
          </a:xfrm>
          <a:prstGeom prst="rect">
            <a:avLst/>
          </a:prstGeom>
          <a:noFill/>
          <a:ln w="19050">
            <a:noFill/>
            <a:miter lim="800000"/>
            <a:headEnd/>
            <a:tailEnd/>
          </a:ln>
          <a:effectLst/>
        </p:spPr>
        <p:txBody>
          <a:bodyPr/>
          <a:lstStyle/>
          <a:p>
            <a:pPr algn="l" eaLnBrk="0" hangingPunct="0"/>
            <a:r>
              <a:rPr lang="en-US" altLang="en-US" sz="3200">
                <a:latin typeface="Times" pitchFamily="18" charset="0"/>
              </a:rPr>
              <a:t>In which of the following structures do the light-dependent reactions of photosynthesis take place?</a:t>
            </a:r>
          </a:p>
        </p:txBody>
      </p:sp>
      <p:pic>
        <p:nvPicPr>
          <p:cNvPr id="96666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66662"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66663"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66664"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66665" name="Picture 9" descr="end of slide"/>
          <p:cNvPicPr>
            <a:picLocks noChangeAspect="1" noChangeArrowheads="1"/>
          </p:cNvPicPr>
          <p:nvPr/>
        </p:nvPicPr>
        <p:blipFill>
          <a:blip r:embed="rId8" cstate="print"/>
          <a:srcRect/>
          <a:stretch>
            <a:fillRect/>
          </a:stretch>
        </p:blipFill>
        <p:spPr bwMode="auto">
          <a:xfrm>
            <a:off x="9693276" y="5105400"/>
            <a:ext cx="593725" cy="846138"/>
          </a:xfrm>
          <a:prstGeom prst="rect">
            <a:avLst/>
          </a:prstGeom>
          <a:noFill/>
        </p:spPr>
      </p:pic>
      <p:pic>
        <p:nvPicPr>
          <p:cNvPr id="966666" name="Picture 10"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966667" name="Picture 11" descr="assessment"/>
          <p:cNvPicPr>
            <a:picLocks noChangeAspect="1" noChangeArrowheads="1"/>
          </p:cNvPicPr>
          <p:nvPr/>
        </p:nvPicPr>
        <p:blipFill>
          <a:blip r:embed="rId11" cstate="print"/>
          <a:srcRect/>
          <a:stretch>
            <a:fillRect/>
          </a:stretch>
        </p:blipFill>
        <p:spPr bwMode="auto">
          <a:xfrm>
            <a:off x="5072064" y="57150"/>
            <a:ext cx="2046287" cy="400050"/>
          </a:xfrm>
          <a:prstGeom prst="rect">
            <a:avLst/>
          </a:prstGeom>
          <a:noFill/>
        </p:spPr>
      </p:pic>
      <p:pic>
        <p:nvPicPr>
          <p:cNvPr id="966668" name="Picture 12" descr="Chpt09"/>
          <p:cNvPicPr>
            <a:picLocks noChangeAspect="1" noChangeArrowheads="1"/>
          </p:cNvPicPr>
          <p:nvPr/>
        </p:nvPicPr>
        <p:blipFill>
          <a:blip r:embed="rId12" cstate="print"/>
          <a:srcRect/>
          <a:stretch>
            <a:fillRect/>
          </a:stretch>
        </p:blipFill>
        <p:spPr bwMode="auto">
          <a:xfrm>
            <a:off x="1524000" y="0"/>
            <a:ext cx="2819400" cy="762000"/>
          </a:xfrm>
          <a:prstGeom prst="rect">
            <a:avLst/>
          </a:prstGeom>
          <a:noFill/>
        </p:spPr>
      </p:pic>
      <p:sp>
        <p:nvSpPr>
          <p:cNvPr id="966671" name="Text Box 15"/>
          <p:cNvSpPr txBox="1">
            <a:spLocks noChangeArrowheads="1"/>
          </p:cNvSpPr>
          <p:nvPr/>
        </p:nvSpPr>
        <p:spPr bwMode="auto">
          <a:xfrm>
            <a:off x="2290763" y="3030539"/>
            <a:ext cx="583814" cy="584775"/>
          </a:xfrm>
          <a:prstGeom prst="rect">
            <a:avLst/>
          </a:prstGeom>
          <a:noFill/>
          <a:ln w="9525">
            <a:noFill/>
            <a:miter lim="800000"/>
            <a:headEnd/>
            <a:tailEnd/>
          </a:ln>
          <a:effectLst/>
        </p:spPr>
        <p:txBody>
          <a:bodyPr wrap="none">
            <a:spAutoFit/>
          </a:bodyPr>
          <a:lstStyle/>
          <a:p>
            <a:r>
              <a:rPr lang="en-US" altLang="en-US" sz="3200">
                <a:latin typeface="Times" pitchFamily="18" charset="0"/>
              </a:rPr>
              <a:t>A.</a:t>
            </a:r>
          </a:p>
        </p:txBody>
      </p:sp>
      <p:sp>
        <p:nvSpPr>
          <p:cNvPr id="966672" name="Text Box 16"/>
          <p:cNvSpPr txBox="1">
            <a:spLocks noChangeArrowheads="1"/>
          </p:cNvSpPr>
          <p:nvPr/>
        </p:nvSpPr>
        <p:spPr bwMode="auto">
          <a:xfrm>
            <a:off x="2362200" y="4727576"/>
            <a:ext cx="561372" cy="584775"/>
          </a:xfrm>
          <a:prstGeom prst="rect">
            <a:avLst/>
          </a:prstGeom>
          <a:noFill/>
          <a:ln w="9525">
            <a:noFill/>
            <a:miter lim="800000"/>
            <a:headEnd/>
            <a:tailEnd/>
          </a:ln>
          <a:effectLst/>
        </p:spPr>
        <p:txBody>
          <a:bodyPr wrap="none">
            <a:spAutoFit/>
          </a:bodyPr>
          <a:lstStyle/>
          <a:p>
            <a:r>
              <a:rPr lang="en-US" altLang="en-US" sz="3200">
                <a:latin typeface="Times" pitchFamily="18" charset="0"/>
              </a:rPr>
              <a:t>B.</a:t>
            </a:r>
          </a:p>
        </p:txBody>
      </p:sp>
      <p:sp>
        <p:nvSpPr>
          <p:cNvPr id="966673" name="Text Box 17"/>
          <p:cNvSpPr txBox="1">
            <a:spLocks noChangeArrowheads="1"/>
          </p:cNvSpPr>
          <p:nvPr/>
        </p:nvSpPr>
        <p:spPr bwMode="auto">
          <a:xfrm>
            <a:off x="6335713" y="3035301"/>
            <a:ext cx="561372" cy="584775"/>
          </a:xfrm>
          <a:prstGeom prst="rect">
            <a:avLst/>
          </a:prstGeom>
          <a:noFill/>
          <a:ln w="9525">
            <a:noFill/>
            <a:miter lim="800000"/>
            <a:headEnd/>
            <a:tailEnd/>
          </a:ln>
          <a:effectLst/>
        </p:spPr>
        <p:txBody>
          <a:bodyPr wrap="none">
            <a:spAutoFit/>
          </a:bodyPr>
          <a:lstStyle/>
          <a:p>
            <a:r>
              <a:rPr lang="en-US" altLang="en-US" sz="3200">
                <a:latin typeface="Times" pitchFamily="18" charset="0"/>
              </a:rPr>
              <a:t>C.</a:t>
            </a:r>
          </a:p>
        </p:txBody>
      </p:sp>
      <p:sp>
        <p:nvSpPr>
          <p:cNvPr id="966674" name="Text Box 18"/>
          <p:cNvSpPr txBox="1">
            <a:spLocks noChangeArrowheads="1"/>
          </p:cNvSpPr>
          <p:nvPr/>
        </p:nvSpPr>
        <p:spPr bwMode="auto">
          <a:xfrm>
            <a:off x="6375400" y="4727576"/>
            <a:ext cx="583814" cy="584775"/>
          </a:xfrm>
          <a:prstGeom prst="rect">
            <a:avLst/>
          </a:prstGeom>
          <a:noFill/>
          <a:ln w="9525">
            <a:noFill/>
            <a:miter lim="800000"/>
            <a:headEnd/>
            <a:tailEnd/>
          </a:ln>
          <a:effectLst/>
        </p:spPr>
        <p:txBody>
          <a:bodyPr wrap="none">
            <a:spAutoFit/>
          </a:bodyPr>
          <a:lstStyle/>
          <a:p>
            <a:r>
              <a:rPr lang="en-US" altLang="en-US" sz="3200">
                <a:latin typeface="Times" pitchFamily="18" charset="0"/>
              </a:rPr>
              <a:t>D.</a:t>
            </a:r>
          </a:p>
        </p:txBody>
      </p:sp>
      <p:pic>
        <p:nvPicPr>
          <p:cNvPr id="966675" name="Picture 19" descr="p 242 Q 9a"/>
          <p:cNvPicPr>
            <a:picLocks noChangeAspect="1" noChangeArrowheads="1"/>
          </p:cNvPicPr>
          <p:nvPr/>
        </p:nvPicPr>
        <p:blipFill>
          <a:blip r:embed="rId13" cstate="print"/>
          <a:srcRect/>
          <a:stretch>
            <a:fillRect/>
          </a:stretch>
        </p:blipFill>
        <p:spPr bwMode="auto">
          <a:xfrm>
            <a:off x="2971800" y="2819400"/>
            <a:ext cx="2286000" cy="1822450"/>
          </a:xfrm>
          <a:prstGeom prst="rect">
            <a:avLst/>
          </a:prstGeom>
          <a:noFill/>
        </p:spPr>
      </p:pic>
      <p:pic>
        <p:nvPicPr>
          <p:cNvPr id="966676" name="Picture 20" descr="p 242 Q 9b"/>
          <p:cNvPicPr>
            <a:picLocks noChangeAspect="1" noChangeArrowheads="1"/>
          </p:cNvPicPr>
          <p:nvPr/>
        </p:nvPicPr>
        <p:blipFill>
          <a:blip r:embed="rId14" cstate="print"/>
          <a:srcRect/>
          <a:stretch>
            <a:fillRect/>
          </a:stretch>
        </p:blipFill>
        <p:spPr bwMode="auto">
          <a:xfrm>
            <a:off x="6934200" y="2362200"/>
            <a:ext cx="1828800" cy="2057400"/>
          </a:xfrm>
          <a:prstGeom prst="rect">
            <a:avLst/>
          </a:prstGeom>
          <a:noFill/>
        </p:spPr>
      </p:pic>
      <p:pic>
        <p:nvPicPr>
          <p:cNvPr id="966677" name="Picture 21" descr="p 242 Q 9c"/>
          <p:cNvPicPr>
            <a:picLocks noChangeAspect="1" noChangeArrowheads="1"/>
          </p:cNvPicPr>
          <p:nvPr/>
        </p:nvPicPr>
        <p:blipFill>
          <a:blip r:embed="rId15" cstate="print"/>
          <a:srcRect/>
          <a:stretch>
            <a:fillRect/>
          </a:stretch>
        </p:blipFill>
        <p:spPr bwMode="auto">
          <a:xfrm>
            <a:off x="3048000" y="4371976"/>
            <a:ext cx="2209800" cy="1571625"/>
          </a:xfrm>
          <a:prstGeom prst="rect">
            <a:avLst/>
          </a:prstGeom>
          <a:noFill/>
        </p:spPr>
      </p:pic>
      <p:pic>
        <p:nvPicPr>
          <p:cNvPr id="966681" name="Picture 25" descr="california"/>
          <p:cNvPicPr>
            <a:picLocks noChangeAspect="1" noChangeArrowheads="1"/>
          </p:cNvPicPr>
          <p:nvPr/>
        </p:nvPicPr>
        <p:blipFill>
          <a:blip r:embed="rId16" cstate="print"/>
          <a:srcRect/>
          <a:stretch>
            <a:fillRect/>
          </a:stretch>
        </p:blipFill>
        <p:spPr bwMode="auto">
          <a:xfrm>
            <a:off x="2314575" y="6248400"/>
            <a:ext cx="533400" cy="533400"/>
          </a:xfrm>
          <a:prstGeom prst="rect">
            <a:avLst/>
          </a:prstGeom>
          <a:noFill/>
        </p:spPr>
      </p:pic>
      <p:sp>
        <p:nvSpPr>
          <p:cNvPr id="966682" name="Text Box 26"/>
          <p:cNvSpPr txBox="1">
            <a:spLocks noChangeArrowheads="1"/>
          </p:cNvSpPr>
          <p:nvPr/>
        </p:nvSpPr>
        <p:spPr bwMode="auto">
          <a:xfrm>
            <a:off x="2903539" y="6257926"/>
            <a:ext cx="1888659"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b="1">
                <a:latin typeface="Times New Roman" pitchFamily="18" charset="0"/>
              </a:rPr>
              <a:t>CA: Biology/Life Sciences</a:t>
            </a:r>
            <a:br>
              <a:rPr lang="en-US" sz="1200" b="1">
                <a:latin typeface="Times New Roman" pitchFamily="18" charset="0"/>
              </a:rPr>
            </a:br>
            <a:r>
              <a:rPr lang="en-US" sz="1200" b="1">
                <a:latin typeface="Times New Roman" pitchFamily="18" charset="0"/>
              </a:rPr>
              <a:t>	1f</a:t>
            </a:r>
          </a:p>
        </p:txBody>
      </p:sp>
    </p:spTree>
    <p:extLst>
      <p:ext uri="{BB962C8B-B14F-4D97-AF65-F5344CB8AC3E}">
        <p14:creationId xmlns:p14="http://schemas.microsoft.com/office/powerpoint/2010/main" val="382649340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6681"/>
                                        </p:tgtEl>
                                        <p:attrNameLst>
                                          <p:attrName>style.visibility</p:attrName>
                                        </p:attrNameLst>
                                      </p:cBhvr>
                                      <p:to>
                                        <p:strVal val="visible"/>
                                      </p:to>
                                    </p:set>
                                    <p:animEffect transition="in" filter="box(out)">
                                      <p:cBhvr>
                                        <p:cTn id="7" dur="500"/>
                                        <p:tgtEl>
                                          <p:spTgt spid="966681"/>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6682"/>
                                        </p:tgtEl>
                                        <p:attrNameLst>
                                          <p:attrName>style.visibility</p:attrName>
                                        </p:attrNameLst>
                                      </p:cBhvr>
                                      <p:to>
                                        <p:strVal val="visible"/>
                                      </p:to>
                                    </p:set>
                                    <p:animEffect transition="in" filter="box(out)">
                                      <p:cBhvr>
                                        <p:cTn id="10" dur="500"/>
                                        <p:tgtEl>
                                          <p:spTgt spid="96668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966671"/>
                                        </p:tgtEl>
                                        <p:attrNameLst>
                                          <p:attrName>style.visibility</p:attrName>
                                        </p:attrNameLst>
                                      </p:cBhvr>
                                      <p:to>
                                        <p:strVal val="visible"/>
                                      </p:to>
                                    </p:set>
                                    <p:animEffect transition="in" filter="box(out)">
                                      <p:cBhvr>
                                        <p:cTn id="15" dur="500"/>
                                        <p:tgtEl>
                                          <p:spTgt spid="966671"/>
                                        </p:tgtEl>
                                      </p:cBhvr>
                                    </p:animEffect>
                                  </p:childTnLst>
                                </p:cTn>
                              </p:par>
                            </p:childTnLst>
                          </p:cTn>
                        </p:par>
                        <p:par>
                          <p:cTn id="16" fill="hold">
                            <p:stCondLst>
                              <p:cond delay="500"/>
                            </p:stCondLst>
                            <p:childTnLst>
                              <p:par>
                                <p:cTn id="17" presetID="4" presetClass="entr" presetSubtype="32" fill="hold" nodeType="afterEffect">
                                  <p:stCondLst>
                                    <p:cond delay="0"/>
                                  </p:stCondLst>
                                  <p:childTnLst>
                                    <p:set>
                                      <p:cBhvr>
                                        <p:cTn id="18" dur="1" fill="hold">
                                          <p:stCondLst>
                                            <p:cond delay="0"/>
                                          </p:stCondLst>
                                        </p:cTn>
                                        <p:tgtEl>
                                          <p:spTgt spid="966675"/>
                                        </p:tgtEl>
                                        <p:attrNameLst>
                                          <p:attrName>style.visibility</p:attrName>
                                        </p:attrNameLst>
                                      </p:cBhvr>
                                      <p:to>
                                        <p:strVal val="visible"/>
                                      </p:to>
                                    </p:set>
                                    <p:animEffect transition="in" filter="box(out)">
                                      <p:cBhvr>
                                        <p:cTn id="19" dur="500"/>
                                        <p:tgtEl>
                                          <p:spTgt spid="966675"/>
                                        </p:tgtEl>
                                      </p:cBhvr>
                                    </p:animEffect>
                                  </p:childTnLst>
                                </p:cTn>
                              </p:par>
                            </p:childTnLst>
                          </p:cTn>
                        </p:par>
                        <p:par>
                          <p:cTn id="20" fill="hold">
                            <p:stCondLst>
                              <p:cond delay="1000"/>
                            </p:stCondLst>
                            <p:childTnLst>
                              <p:par>
                                <p:cTn id="21" presetID="4" presetClass="entr" presetSubtype="32" fill="hold" grpId="0" nodeType="afterEffect">
                                  <p:stCondLst>
                                    <p:cond delay="0"/>
                                  </p:stCondLst>
                                  <p:childTnLst>
                                    <p:set>
                                      <p:cBhvr>
                                        <p:cTn id="22" dur="1" fill="hold">
                                          <p:stCondLst>
                                            <p:cond delay="0"/>
                                          </p:stCondLst>
                                        </p:cTn>
                                        <p:tgtEl>
                                          <p:spTgt spid="966672"/>
                                        </p:tgtEl>
                                        <p:attrNameLst>
                                          <p:attrName>style.visibility</p:attrName>
                                        </p:attrNameLst>
                                      </p:cBhvr>
                                      <p:to>
                                        <p:strVal val="visible"/>
                                      </p:to>
                                    </p:set>
                                    <p:animEffect transition="in" filter="box(out)">
                                      <p:cBhvr>
                                        <p:cTn id="23" dur="500"/>
                                        <p:tgtEl>
                                          <p:spTgt spid="966672"/>
                                        </p:tgtEl>
                                      </p:cBhvr>
                                    </p:animEffect>
                                  </p:childTnLst>
                                </p:cTn>
                              </p:par>
                            </p:childTnLst>
                          </p:cTn>
                        </p:par>
                        <p:par>
                          <p:cTn id="24" fill="hold">
                            <p:stCondLst>
                              <p:cond delay="1500"/>
                            </p:stCondLst>
                            <p:childTnLst>
                              <p:par>
                                <p:cTn id="25" presetID="4" presetClass="entr" presetSubtype="32" fill="hold" nodeType="afterEffect">
                                  <p:stCondLst>
                                    <p:cond delay="0"/>
                                  </p:stCondLst>
                                  <p:childTnLst>
                                    <p:set>
                                      <p:cBhvr>
                                        <p:cTn id="26" dur="1" fill="hold">
                                          <p:stCondLst>
                                            <p:cond delay="0"/>
                                          </p:stCondLst>
                                        </p:cTn>
                                        <p:tgtEl>
                                          <p:spTgt spid="966677"/>
                                        </p:tgtEl>
                                        <p:attrNameLst>
                                          <p:attrName>style.visibility</p:attrName>
                                        </p:attrNameLst>
                                      </p:cBhvr>
                                      <p:to>
                                        <p:strVal val="visible"/>
                                      </p:to>
                                    </p:set>
                                    <p:animEffect transition="in" filter="box(out)">
                                      <p:cBhvr>
                                        <p:cTn id="27" dur="500"/>
                                        <p:tgtEl>
                                          <p:spTgt spid="966677"/>
                                        </p:tgtEl>
                                      </p:cBhvr>
                                    </p:animEffect>
                                  </p:childTnLst>
                                </p:cTn>
                              </p:par>
                            </p:childTnLst>
                          </p:cTn>
                        </p:par>
                        <p:par>
                          <p:cTn id="28" fill="hold">
                            <p:stCondLst>
                              <p:cond delay="2000"/>
                            </p:stCondLst>
                            <p:childTnLst>
                              <p:par>
                                <p:cTn id="29" presetID="4" presetClass="entr" presetSubtype="32" fill="hold" grpId="0" nodeType="afterEffect">
                                  <p:stCondLst>
                                    <p:cond delay="0"/>
                                  </p:stCondLst>
                                  <p:childTnLst>
                                    <p:set>
                                      <p:cBhvr>
                                        <p:cTn id="30" dur="1" fill="hold">
                                          <p:stCondLst>
                                            <p:cond delay="0"/>
                                          </p:stCondLst>
                                        </p:cTn>
                                        <p:tgtEl>
                                          <p:spTgt spid="966673"/>
                                        </p:tgtEl>
                                        <p:attrNameLst>
                                          <p:attrName>style.visibility</p:attrName>
                                        </p:attrNameLst>
                                      </p:cBhvr>
                                      <p:to>
                                        <p:strVal val="visible"/>
                                      </p:to>
                                    </p:set>
                                    <p:animEffect transition="in" filter="box(out)">
                                      <p:cBhvr>
                                        <p:cTn id="31" dur="500"/>
                                        <p:tgtEl>
                                          <p:spTgt spid="966673"/>
                                        </p:tgtEl>
                                      </p:cBhvr>
                                    </p:animEffect>
                                  </p:childTnLst>
                                </p:cTn>
                              </p:par>
                            </p:childTnLst>
                          </p:cTn>
                        </p:par>
                        <p:par>
                          <p:cTn id="32" fill="hold">
                            <p:stCondLst>
                              <p:cond delay="2500"/>
                            </p:stCondLst>
                            <p:childTnLst>
                              <p:par>
                                <p:cTn id="33" presetID="4" presetClass="entr" presetSubtype="32" fill="hold" nodeType="afterEffect">
                                  <p:stCondLst>
                                    <p:cond delay="0"/>
                                  </p:stCondLst>
                                  <p:childTnLst>
                                    <p:set>
                                      <p:cBhvr>
                                        <p:cTn id="34" dur="1" fill="hold">
                                          <p:stCondLst>
                                            <p:cond delay="0"/>
                                          </p:stCondLst>
                                        </p:cTn>
                                        <p:tgtEl>
                                          <p:spTgt spid="966676"/>
                                        </p:tgtEl>
                                        <p:attrNameLst>
                                          <p:attrName>style.visibility</p:attrName>
                                        </p:attrNameLst>
                                      </p:cBhvr>
                                      <p:to>
                                        <p:strVal val="visible"/>
                                      </p:to>
                                    </p:set>
                                    <p:animEffect transition="in" filter="box(out)">
                                      <p:cBhvr>
                                        <p:cTn id="35" dur="500"/>
                                        <p:tgtEl>
                                          <p:spTgt spid="966676"/>
                                        </p:tgtEl>
                                      </p:cBhvr>
                                    </p:animEffect>
                                  </p:childTnLst>
                                </p:cTn>
                              </p:par>
                            </p:childTnLst>
                          </p:cTn>
                        </p:par>
                        <p:par>
                          <p:cTn id="36" fill="hold">
                            <p:stCondLst>
                              <p:cond delay="3000"/>
                            </p:stCondLst>
                            <p:childTnLst>
                              <p:par>
                                <p:cTn id="37" presetID="4" presetClass="entr" presetSubtype="32" fill="hold" grpId="0" nodeType="afterEffect">
                                  <p:stCondLst>
                                    <p:cond delay="0"/>
                                  </p:stCondLst>
                                  <p:childTnLst>
                                    <p:set>
                                      <p:cBhvr>
                                        <p:cTn id="38" dur="1" fill="hold">
                                          <p:stCondLst>
                                            <p:cond delay="0"/>
                                          </p:stCondLst>
                                        </p:cTn>
                                        <p:tgtEl>
                                          <p:spTgt spid="966674"/>
                                        </p:tgtEl>
                                        <p:attrNameLst>
                                          <p:attrName>style.visibility</p:attrName>
                                        </p:attrNameLst>
                                      </p:cBhvr>
                                      <p:to>
                                        <p:strVal val="visible"/>
                                      </p:to>
                                    </p:set>
                                    <p:animEffect transition="in" filter="box(out)">
                                      <p:cBhvr>
                                        <p:cTn id="39" dur="500"/>
                                        <p:tgtEl>
                                          <p:spTgt spid="966674"/>
                                        </p:tgtEl>
                                      </p:cBhvr>
                                    </p:animEffect>
                                  </p:childTnLst>
                                </p:cTn>
                              </p:par>
                            </p:childTnLst>
                          </p:cTn>
                        </p:par>
                        <p:par>
                          <p:cTn id="40" fill="hold">
                            <p:stCondLst>
                              <p:cond delay="3500"/>
                            </p:stCondLst>
                            <p:childTnLst>
                              <p:par>
                                <p:cTn id="41" presetID="4" presetClass="entr" presetSubtype="32" fill="hold" nodeType="afterEffect">
                                  <p:stCondLst>
                                    <p:cond delay="0"/>
                                  </p:stCondLst>
                                  <p:childTnLst>
                                    <p:set>
                                      <p:cBhvr>
                                        <p:cTn id="42" dur="1" fill="hold">
                                          <p:stCondLst>
                                            <p:cond delay="0"/>
                                          </p:stCondLst>
                                        </p:cTn>
                                        <p:tgtEl>
                                          <p:spTgt spid="966678"/>
                                        </p:tgtEl>
                                        <p:attrNameLst>
                                          <p:attrName>style.visibility</p:attrName>
                                        </p:attrNameLst>
                                      </p:cBhvr>
                                      <p:to>
                                        <p:strVal val="visible"/>
                                      </p:to>
                                    </p:set>
                                    <p:animEffect transition="in" filter="box(out)">
                                      <p:cBhvr>
                                        <p:cTn id="43" dur="500"/>
                                        <p:tgtEl>
                                          <p:spTgt spid="966678"/>
                                        </p:tgtEl>
                                      </p:cBhvr>
                                    </p:animEffect>
                                  </p:childTnLst>
                                </p:cTn>
                              </p:par>
                            </p:childTnLst>
                          </p:cTn>
                        </p:par>
                        <p:par>
                          <p:cTn id="44" fill="hold">
                            <p:stCondLst>
                              <p:cond delay="4000"/>
                            </p:stCondLst>
                            <p:childTnLst>
                              <p:par>
                                <p:cTn id="45" presetID="4" presetClass="entr" presetSubtype="32" fill="hold" nodeType="afterEffect">
                                  <p:stCondLst>
                                    <p:cond delay="0"/>
                                  </p:stCondLst>
                                  <p:childTnLst>
                                    <p:set>
                                      <p:cBhvr>
                                        <p:cTn id="46" dur="1" fill="hold">
                                          <p:stCondLst>
                                            <p:cond delay="0"/>
                                          </p:stCondLst>
                                        </p:cTn>
                                        <p:tgtEl>
                                          <p:spTgt spid="966665"/>
                                        </p:tgtEl>
                                        <p:attrNameLst>
                                          <p:attrName>style.visibility</p:attrName>
                                        </p:attrNameLst>
                                      </p:cBhvr>
                                      <p:to>
                                        <p:strVal val="visible"/>
                                      </p:to>
                                    </p:set>
                                    <p:animEffect transition="in" filter="box(out)">
                                      <p:cBhvr>
                                        <p:cTn id="47" dur="500"/>
                                        <p:tgtEl>
                                          <p:spTgt spid="966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6671" grpId="0" autoUpdateAnimBg="0"/>
      <p:bldP spid="966672" grpId="0" autoUpdateAnimBg="0"/>
      <p:bldP spid="966673" grpId="0" autoUpdateAnimBg="0"/>
      <p:bldP spid="966674" grpId="0" autoUpdateAnimBg="0"/>
      <p:bldP spid="96668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7700" name="Picture 20" descr="p 242 Q 9d"/>
          <p:cNvPicPr>
            <a:picLocks noChangeAspect="1" noChangeArrowheads="1"/>
          </p:cNvPicPr>
          <p:nvPr/>
        </p:nvPicPr>
        <p:blipFill>
          <a:blip r:embed="rId2" cstate="print"/>
          <a:srcRect/>
          <a:stretch>
            <a:fillRect/>
          </a:stretch>
        </p:blipFill>
        <p:spPr bwMode="auto">
          <a:xfrm>
            <a:off x="3581400" y="2755900"/>
            <a:ext cx="4953000" cy="3111500"/>
          </a:xfrm>
          <a:prstGeom prst="rect">
            <a:avLst/>
          </a:prstGeom>
          <a:noFill/>
        </p:spPr>
      </p:pic>
      <p:sp>
        <p:nvSpPr>
          <p:cNvPr id="967682" name="Text Box 2"/>
          <p:cNvSpPr txBox="1">
            <a:spLocks noChangeArrowheads="1"/>
          </p:cNvSpPr>
          <p:nvPr/>
        </p:nvSpPr>
        <p:spPr bwMode="auto">
          <a:xfrm>
            <a:off x="2133600" y="1219200"/>
            <a:ext cx="8077200" cy="641350"/>
          </a:xfrm>
          <a:prstGeom prst="rect">
            <a:avLst/>
          </a:prstGeom>
          <a:noFill/>
          <a:ln w="19050">
            <a:noFill/>
            <a:miter lim="800000"/>
            <a:headEnd/>
            <a:tailEnd/>
          </a:ln>
          <a:effectLst/>
        </p:spPr>
        <p:txBody>
          <a:bodyPr/>
          <a:lstStyle/>
          <a:p>
            <a:pPr algn="l" eaLnBrk="0" hangingPunct="0"/>
            <a:r>
              <a:rPr lang="en-US" altLang="en-US" sz="3200">
                <a:solidFill>
                  <a:schemeClr val="tx2"/>
                </a:solidFill>
                <a:latin typeface="Times" pitchFamily="18" charset="0"/>
              </a:rPr>
              <a:t>The answer is D.</a:t>
            </a:r>
            <a:r>
              <a:rPr lang="en-US" altLang="en-US" sz="3200">
                <a:latin typeface="Times" pitchFamily="18" charset="0"/>
              </a:rPr>
              <a:t>  The light-dependent reactions of photosynthesis take place in the thylakoid membranes of chloroplasts.</a:t>
            </a:r>
          </a:p>
        </p:txBody>
      </p:sp>
      <p:sp>
        <p:nvSpPr>
          <p:cNvPr id="967683" name="Rectangle 3"/>
          <p:cNvSpPr>
            <a:spLocks noChangeArrowheads="1"/>
          </p:cNvSpPr>
          <p:nvPr/>
        </p:nvSpPr>
        <p:spPr bwMode="auto">
          <a:xfrm>
            <a:off x="2438400" y="6964363"/>
            <a:ext cx="8229600" cy="122237"/>
          </a:xfrm>
          <a:prstGeom prst="rect">
            <a:avLst/>
          </a:prstGeom>
          <a:noFill/>
          <a:ln w="9525">
            <a:noFill/>
            <a:miter lim="800000"/>
            <a:headEnd/>
            <a:tailEnd/>
          </a:ln>
          <a:effectLst/>
        </p:spPr>
        <p:txBody>
          <a:bodyPr anchor="ctr"/>
          <a:lstStyle/>
          <a:p>
            <a:pPr algn="r">
              <a:lnSpc>
                <a:spcPct val="100000"/>
              </a:lnSpc>
              <a:spcBef>
                <a:spcPct val="0"/>
              </a:spcBef>
              <a:spcAft>
                <a:spcPct val="0"/>
              </a:spcAft>
            </a:pPr>
            <a:r>
              <a:rPr lang="en-US" altLang="en-US" sz="1400" b="1">
                <a:solidFill>
                  <a:schemeClr val="tx2"/>
                </a:solidFill>
                <a:latin typeface="Times" pitchFamily="18" charset="0"/>
              </a:rPr>
              <a:t>Chapter Assessment</a:t>
            </a:r>
          </a:p>
        </p:txBody>
      </p:sp>
      <p:pic>
        <p:nvPicPr>
          <p:cNvPr id="967684" name="Picture 4"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67685" name="Picture 5"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67686" name="Picture 6"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67687" name="Picture 7"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67688" name="Picture 8" descr="end of slide"/>
          <p:cNvPicPr>
            <a:picLocks noChangeAspect="1" noChangeArrowheads="1"/>
          </p:cNvPicPr>
          <p:nvPr/>
        </p:nvPicPr>
        <p:blipFill>
          <a:blip r:embed="rId8" cstate="print"/>
          <a:srcRect/>
          <a:stretch>
            <a:fillRect/>
          </a:stretch>
        </p:blipFill>
        <p:spPr bwMode="auto">
          <a:xfrm>
            <a:off x="9693276" y="5105400"/>
            <a:ext cx="593725" cy="846138"/>
          </a:xfrm>
          <a:prstGeom prst="rect">
            <a:avLst/>
          </a:prstGeom>
          <a:noFill/>
        </p:spPr>
      </p:pic>
      <p:pic>
        <p:nvPicPr>
          <p:cNvPr id="967689" name="Picture 9"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967692" name="Picture 12" descr="Chpt09"/>
          <p:cNvPicPr>
            <a:picLocks noChangeAspect="1" noChangeArrowheads="1"/>
          </p:cNvPicPr>
          <p:nvPr/>
        </p:nvPicPr>
        <p:blipFill>
          <a:blip r:embed="rId11" cstate="print"/>
          <a:srcRect/>
          <a:stretch>
            <a:fillRect/>
          </a:stretch>
        </p:blipFill>
        <p:spPr bwMode="auto">
          <a:xfrm>
            <a:off x="1524000" y="0"/>
            <a:ext cx="2819400" cy="762000"/>
          </a:xfrm>
          <a:prstGeom prst="rect">
            <a:avLst/>
          </a:prstGeom>
          <a:noFill/>
        </p:spPr>
      </p:pic>
      <p:pic>
        <p:nvPicPr>
          <p:cNvPr id="967693" name="Picture 13" descr="assessment"/>
          <p:cNvPicPr>
            <a:picLocks noChangeAspect="1" noChangeArrowheads="1"/>
          </p:cNvPicPr>
          <p:nvPr/>
        </p:nvPicPr>
        <p:blipFill>
          <a:blip r:embed="rId12" cstate="print"/>
          <a:srcRect/>
          <a:stretch>
            <a:fillRect/>
          </a:stretch>
        </p:blipFill>
        <p:spPr bwMode="auto">
          <a:xfrm>
            <a:off x="5072064" y="57150"/>
            <a:ext cx="2046287" cy="400050"/>
          </a:xfrm>
          <a:prstGeom prst="rect">
            <a:avLst/>
          </a:prstGeom>
          <a:noFill/>
        </p:spPr>
      </p:pic>
      <p:pic>
        <p:nvPicPr>
          <p:cNvPr id="967710" name="Picture 30" descr="california"/>
          <p:cNvPicPr>
            <a:picLocks noChangeAspect="1" noChangeArrowheads="1"/>
          </p:cNvPicPr>
          <p:nvPr/>
        </p:nvPicPr>
        <p:blipFill>
          <a:blip r:embed="rId13" cstate="print"/>
          <a:srcRect/>
          <a:stretch>
            <a:fillRect/>
          </a:stretch>
        </p:blipFill>
        <p:spPr bwMode="auto">
          <a:xfrm>
            <a:off x="2314575" y="6248400"/>
            <a:ext cx="533400" cy="533400"/>
          </a:xfrm>
          <a:prstGeom prst="rect">
            <a:avLst/>
          </a:prstGeom>
          <a:noFill/>
        </p:spPr>
      </p:pic>
      <p:sp>
        <p:nvSpPr>
          <p:cNvPr id="967711" name="Text Box 31"/>
          <p:cNvSpPr txBox="1">
            <a:spLocks noChangeArrowheads="1"/>
          </p:cNvSpPr>
          <p:nvPr/>
        </p:nvSpPr>
        <p:spPr bwMode="auto">
          <a:xfrm>
            <a:off x="2903539" y="6257926"/>
            <a:ext cx="1888659"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b="1">
                <a:latin typeface="Times New Roman" pitchFamily="18" charset="0"/>
              </a:rPr>
              <a:t>CA: Biology/Life Sciences</a:t>
            </a:r>
            <a:br>
              <a:rPr lang="en-US" sz="1200" b="1">
                <a:latin typeface="Times New Roman" pitchFamily="18" charset="0"/>
              </a:rPr>
            </a:br>
            <a:r>
              <a:rPr lang="en-US" sz="1200" b="1">
                <a:latin typeface="Times New Roman" pitchFamily="18" charset="0"/>
              </a:rPr>
              <a:t>	1f</a:t>
            </a:r>
          </a:p>
        </p:txBody>
      </p:sp>
    </p:spTree>
    <p:extLst>
      <p:ext uri="{BB962C8B-B14F-4D97-AF65-F5344CB8AC3E}">
        <p14:creationId xmlns:p14="http://schemas.microsoft.com/office/powerpoint/2010/main" val="139206935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7710"/>
                                        </p:tgtEl>
                                        <p:attrNameLst>
                                          <p:attrName>style.visibility</p:attrName>
                                        </p:attrNameLst>
                                      </p:cBhvr>
                                      <p:to>
                                        <p:strVal val="visible"/>
                                      </p:to>
                                    </p:set>
                                    <p:animEffect transition="in" filter="box(out)">
                                      <p:cBhvr>
                                        <p:cTn id="7" dur="500"/>
                                        <p:tgtEl>
                                          <p:spTgt spid="96771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7711"/>
                                        </p:tgtEl>
                                        <p:attrNameLst>
                                          <p:attrName>style.visibility</p:attrName>
                                        </p:attrNameLst>
                                      </p:cBhvr>
                                      <p:to>
                                        <p:strVal val="visible"/>
                                      </p:to>
                                    </p:set>
                                    <p:animEffect transition="in" filter="box(out)">
                                      <p:cBhvr>
                                        <p:cTn id="10" dur="500"/>
                                        <p:tgtEl>
                                          <p:spTgt spid="967711"/>
                                        </p:tgtEl>
                                      </p:cBhvr>
                                    </p:animEffect>
                                  </p:childTnLst>
                                </p:cTn>
                              </p:par>
                            </p:childTnLst>
                          </p:cTn>
                        </p:par>
                        <p:par>
                          <p:cTn id="11" fill="hold">
                            <p:stCondLst>
                              <p:cond delay="500"/>
                            </p:stCondLst>
                            <p:childTnLst>
                              <p:par>
                                <p:cTn id="12" presetID="4" presetClass="entr" presetSubtype="32" fill="hold" nodeType="afterEffect">
                                  <p:stCondLst>
                                    <p:cond delay="0"/>
                                  </p:stCondLst>
                                  <p:childTnLst>
                                    <p:set>
                                      <p:cBhvr>
                                        <p:cTn id="13" dur="1" fill="hold">
                                          <p:stCondLst>
                                            <p:cond delay="0"/>
                                          </p:stCondLst>
                                        </p:cTn>
                                        <p:tgtEl>
                                          <p:spTgt spid="967688"/>
                                        </p:tgtEl>
                                        <p:attrNameLst>
                                          <p:attrName>style.visibility</p:attrName>
                                        </p:attrNameLst>
                                      </p:cBhvr>
                                      <p:to>
                                        <p:strVal val="visible"/>
                                      </p:to>
                                    </p:set>
                                    <p:animEffect transition="in" filter="box(out)">
                                      <p:cBhvr>
                                        <p:cTn id="14" dur="500"/>
                                        <p:tgtEl>
                                          <p:spTgt spid="967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7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 of the Day</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800" dirty="0" smtClean="0"/>
              <a:t>Everything you can imagine is real.</a:t>
            </a:r>
          </a:p>
          <a:p>
            <a:pPr marL="0" indent="0" algn="ctr">
              <a:buNone/>
            </a:pPr>
            <a:r>
              <a:rPr lang="en-US" sz="4800" dirty="0" smtClean="0"/>
              <a:t>- Pablo Picasso</a:t>
            </a:r>
            <a:endParaRPr lang="en-US" sz="4800" dirty="0"/>
          </a:p>
        </p:txBody>
      </p:sp>
    </p:spTree>
    <p:extLst>
      <p:ext uri="{BB962C8B-B14F-4D97-AF65-F5344CB8AC3E}">
        <p14:creationId xmlns:p14="http://schemas.microsoft.com/office/powerpoint/2010/main" val="3670123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Kahoots</a:t>
            </a:r>
            <a:r>
              <a:rPr lang="en-US" dirty="0" smtClean="0"/>
              <a:t> Energy Quiz</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88019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1524000" y="0"/>
            <a:ext cx="10668000" cy="1828800"/>
          </a:xfrm>
        </p:spPr>
        <p:txBody>
          <a:bodyPr>
            <a:normAutofit/>
          </a:bodyPr>
          <a:lstStyle/>
          <a:p>
            <a:pPr algn="l"/>
            <a:r>
              <a:rPr lang="en-US" sz="3200" dirty="0"/>
              <a:t> </a:t>
            </a:r>
            <a:r>
              <a:rPr lang="en-US" sz="3200" dirty="0" smtClean="0"/>
              <a:t>3/3 </a:t>
            </a:r>
            <a:r>
              <a:rPr lang="en-US" sz="3200" dirty="0"/>
              <a:t>Cellular Respiration &amp; Fermentation 9.3   </a:t>
            </a:r>
            <a:br>
              <a:rPr lang="en-US" sz="3200" dirty="0"/>
            </a:br>
            <a:r>
              <a:rPr lang="en-US" sz="2400" dirty="0" err="1"/>
              <a:t>Obj</a:t>
            </a:r>
            <a:r>
              <a:rPr lang="en-US" sz="2400" dirty="0"/>
              <a:t>: TSW be able to compare and contrast photosynthesis and cellular respiration </a:t>
            </a:r>
            <a:r>
              <a:rPr lang="en-US" sz="2400" dirty="0" smtClean="0"/>
              <a:t>by completing the flow chart activity. </a:t>
            </a:r>
            <a:r>
              <a:rPr lang="en-US" sz="2400" dirty="0"/>
              <a:t/>
            </a:r>
            <a:br>
              <a:rPr lang="en-US" sz="2400" dirty="0"/>
            </a:br>
            <a:r>
              <a:rPr lang="en-US" sz="2400" dirty="0"/>
              <a:t> pg. </a:t>
            </a:r>
            <a:r>
              <a:rPr lang="en-US" sz="2400" dirty="0" smtClean="0"/>
              <a:t>58 </a:t>
            </a:r>
            <a:r>
              <a:rPr lang="en-US" sz="2400" dirty="0"/>
              <a:t>NB</a:t>
            </a:r>
            <a:endParaRPr lang="en-US" sz="3200" dirty="0"/>
          </a:p>
        </p:txBody>
      </p:sp>
      <p:sp>
        <p:nvSpPr>
          <p:cNvPr id="2053" name="Rectangle 5"/>
          <p:cNvSpPr>
            <a:spLocks noGrp="1" noChangeArrowheads="1"/>
          </p:cNvSpPr>
          <p:nvPr>
            <p:ph type="body" idx="1"/>
          </p:nvPr>
        </p:nvSpPr>
        <p:spPr>
          <a:xfrm>
            <a:off x="1524000" y="1752601"/>
            <a:ext cx="10413076" cy="5105399"/>
          </a:xfrm>
        </p:spPr>
        <p:txBody>
          <a:bodyPr>
            <a:normAutofit/>
          </a:bodyPr>
          <a:lstStyle/>
          <a:p>
            <a:r>
              <a:rPr lang="en-US" sz="1600" dirty="0">
                <a:hlinkClick r:id="rId2"/>
              </a:rPr>
              <a:t>http://science.pppst.com/biology.html</a:t>
            </a:r>
            <a:endParaRPr lang="en-US" sz="1600" dirty="0"/>
          </a:p>
          <a:p>
            <a:pPr marL="0" indent="0">
              <a:buNone/>
            </a:pPr>
            <a:r>
              <a:rPr lang="en-US" sz="2400" dirty="0" smtClean="0"/>
              <a:t>1</a:t>
            </a:r>
            <a:r>
              <a:rPr lang="en-US" sz="2400" dirty="0"/>
              <a:t>) What is </a:t>
            </a:r>
            <a:r>
              <a:rPr lang="en-US" sz="2400" b="1" dirty="0"/>
              <a:t>Cellular Respiration</a:t>
            </a:r>
            <a:r>
              <a:rPr lang="en-US" sz="2400" dirty="0"/>
              <a:t>? Identify the three stages.</a:t>
            </a:r>
          </a:p>
          <a:p>
            <a:pPr>
              <a:buNone/>
            </a:pPr>
            <a:r>
              <a:rPr lang="en-US" sz="2400" dirty="0"/>
              <a:t>2) </a:t>
            </a:r>
            <a:r>
              <a:rPr lang="en-US" sz="2400" dirty="0" smtClean="0"/>
              <a:t>How is it related to Photosynthesis?</a:t>
            </a:r>
            <a:endParaRPr lang="en-US" sz="2400" dirty="0"/>
          </a:p>
          <a:p>
            <a:pPr>
              <a:buNone/>
            </a:pPr>
            <a:r>
              <a:rPr lang="en-US" sz="2400" dirty="0"/>
              <a:t>3)  What is fermentation, where does it happen in the cycle?</a:t>
            </a:r>
          </a:p>
          <a:p>
            <a:pPr lvl="1">
              <a:buNone/>
            </a:pPr>
            <a:r>
              <a:rPr lang="en-US" dirty="0"/>
              <a:t>	</a:t>
            </a:r>
          </a:p>
        </p:txBody>
      </p:sp>
      <p:pic>
        <p:nvPicPr>
          <p:cNvPr id="4" name="Picture 13" descr="RST-09"/>
          <p:cNvPicPr>
            <a:picLocks noChangeAspect="1" noChangeArrowheads="1"/>
          </p:cNvPicPr>
          <p:nvPr/>
        </p:nvPicPr>
        <p:blipFill>
          <a:blip r:embed="rId3" cstate="print"/>
          <a:srcRect/>
          <a:stretch>
            <a:fillRect/>
          </a:stretch>
        </p:blipFill>
        <p:spPr bwMode="auto">
          <a:xfrm>
            <a:off x="6517179" y="3787435"/>
            <a:ext cx="5674822" cy="3070565"/>
          </a:xfrm>
          <a:prstGeom prst="rect">
            <a:avLst/>
          </a:prstGeom>
          <a:noFill/>
        </p:spPr>
      </p:pic>
    </p:spTree>
    <p:extLst>
      <p:ext uri="{BB962C8B-B14F-4D97-AF65-F5344CB8AC3E}">
        <p14:creationId xmlns:p14="http://schemas.microsoft.com/office/powerpoint/2010/main" val="27224336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043070"/>
          </a:xfrm>
        </p:spPr>
        <p:txBody>
          <a:bodyPr>
            <a:normAutofit/>
          </a:bodyPr>
          <a:lstStyle/>
          <a:p>
            <a:r>
              <a:rPr lang="en-US" sz="3600" dirty="0" smtClean="0"/>
              <a:t>1. Cellular Respiration – converts glucose in to ATP and Heat in the mitochondria.</a:t>
            </a:r>
            <a:br>
              <a:rPr lang="en-US" sz="3600" dirty="0" smtClean="0"/>
            </a:br>
            <a:r>
              <a:rPr lang="en-US" sz="3600" dirty="0" smtClean="0"/>
              <a:t>All living organisms perform Cellular Respiration, including plants.</a:t>
            </a:r>
            <a:endParaRPr lang="en-US" sz="3600" dirty="0"/>
          </a:p>
        </p:txBody>
      </p:sp>
      <p:pic>
        <p:nvPicPr>
          <p:cNvPr id="4" name="Content Placeholder 3"/>
          <p:cNvPicPr>
            <a:picLocks noGrp="1" noChangeAspect="1"/>
          </p:cNvPicPr>
          <p:nvPr>
            <p:ph idx="1"/>
          </p:nvPr>
        </p:nvPicPr>
        <p:blipFill>
          <a:blip r:embed="rId2"/>
          <a:stretch>
            <a:fillRect/>
          </a:stretch>
        </p:blipFill>
        <p:spPr>
          <a:xfrm>
            <a:off x="5242834" y="1690688"/>
            <a:ext cx="6801797" cy="5044963"/>
          </a:xfrm>
          <a:prstGeom prst="rect">
            <a:avLst/>
          </a:prstGeom>
        </p:spPr>
      </p:pic>
      <p:pic>
        <p:nvPicPr>
          <p:cNvPr id="5" name="Picture 4"/>
          <p:cNvPicPr>
            <a:picLocks noChangeAspect="1"/>
          </p:cNvPicPr>
          <p:nvPr/>
        </p:nvPicPr>
        <p:blipFill>
          <a:blip r:embed="rId3"/>
          <a:stretch>
            <a:fillRect/>
          </a:stretch>
        </p:blipFill>
        <p:spPr>
          <a:xfrm>
            <a:off x="302049" y="2107041"/>
            <a:ext cx="4849500" cy="3699240"/>
          </a:xfrm>
          <a:prstGeom prst="rect">
            <a:avLst/>
          </a:prstGeom>
        </p:spPr>
      </p:pic>
    </p:spTree>
    <p:extLst>
      <p:ext uri="{BB962C8B-B14F-4D97-AF65-F5344CB8AC3E}">
        <p14:creationId xmlns:p14="http://schemas.microsoft.com/office/powerpoint/2010/main" val="21131181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The reactants for Photosynthesis (CO2 &amp; H2O) are the Products for Cellular Respiration.</a:t>
            </a:r>
            <a:endParaRPr lang="en-US" dirty="0"/>
          </a:p>
        </p:txBody>
      </p:sp>
      <p:pic>
        <p:nvPicPr>
          <p:cNvPr id="4" name="Content Placeholder 3"/>
          <p:cNvPicPr>
            <a:picLocks noGrp="1" noChangeAspect="1"/>
          </p:cNvPicPr>
          <p:nvPr>
            <p:ph idx="1"/>
          </p:nvPr>
        </p:nvPicPr>
        <p:blipFill>
          <a:blip r:embed="rId2"/>
          <a:stretch>
            <a:fillRect/>
          </a:stretch>
        </p:blipFill>
        <p:spPr>
          <a:xfrm>
            <a:off x="2622199" y="1825625"/>
            <a:ext cx="6947601" cy="4351338"/>
          </a:xfrm>
          <a:prstGeom prst="rect">
            <a:avLst/>
          </a:prstGeom>
        </p:spPr>
      </p:pic>
    </p:spTree>
    <p:extLst>
      <p:ext uri="{BB962C8B-B14F-4D97-AF65-F5344CB8AC3E}">
        <p14:creationId xmlns:p14="http://schemas.microsoft.com/office/powerpoint/2010/main" val="380598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Activity  P. 41 NB</a:t>
            </a:r>
            <a:endParaRPr lang="en-US" dirty="0"/>
          </a:p>
        </p:txBody>
      </p:sp>
      <p:sp>
        <p:nvSpPr>
          <p:cNvPr id="3" name="Content Placeholder 2"/>
          <p:cNvSpPr>
            <a:spLocks noGrp="1"/>
          </p:cNvSpPr>
          <p:nvPr>
            <p:ph idx="1"/>
          </p:nvPr>
        </p:nvSpPr>
        <p:spPr/>
        <p:txBody>
          <a:bodyPr/>
          <a:lstStyle/>
          <a:p>
            <a:r>
              <a:rPr lang="en-US" dirty="0" smtClean="0">
                <a:hlinkClick r:id="rId2"/>
              </a:rPr>
              <a:t>https://solarsystem.nasa.gov/planets/solarsystem</a:t>
            </a:r>
            <a:endParaRPr lang="en-US" dirty="0" smtClean="0"/>
          </a:p>
          <a:p>
            <a:r>
              <a:rPr lang="en-US" dirty="0" smtClean="0"/>
              <a:t>If you had to be one of our planets in our solar system, which one would you be and why?  </a:t>
            </a:r>
          </a:p>
          <a:p>
            <a:r>
              <a:rPr lang="en-US" dirty="0" smtClean="0"/>
              <a:t>List 5 facts about it</a:t>
            </a:r>
            <a:endParaRPr lang="en-US" dirty="0"/>
          </a:p>
        </p:txBody>
      </p:sp>
    </p:spTree>
    <p:extLst>
      <p:ext uri="{BB962C8B-B14F-4D97-AF65-F5344CB8AC3E}">
        <p14:creationId xmlns:p14="http://schemas.microsoft.com/office/powerpoint/2010/main" val="3261978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3714"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83715"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883716"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83717" name="Picture 5" descr="resources">
            <a:hlinkClick r:id="" action="ppaction://hlinkshowjump?jump=firstslide"/>
          </p:cNvPr>
          <p:cNvPicPr>
            <a:picLocks noChangeAspect="1" noChangeArrowheads="1"/>
          </p:cNvPicPr>
          <p:nvPr/>
        </p:nvPicPr>
        <p:blipFill>
          <a:blip r:embed="rId6" cstate="print"/>
          <a:srcRect/>
          <a:stretch>
            <a:fillRect/>
          </a:stretch>
        </p:blipFill>
        <p:spPr bwMode="auto">
          <a:xfrm>
            <a:off x="8458201" y="6267451"/>
            <a:ext cx="1806575" cy="411163"/>
          </a:xfrm>
          <a:prstGeom prst="rect">
            <a:avLst/>
          </a:prstGeom>
          <a:noFill/>
        </p:spPr>
      </p:pic>
      <p:pic>
        <p:nvPicPr>
          <p:cNvPr id="883718" name="Picture 6" descr="help">
            <a:hlinkClick r:id="rId7" action="ppaction://hlinksldjump"/>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sp>
        <p:nvSpPr>
          <p:cNvPr id="883719" name="Text Box 7"/>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83721" name="Picture 9" descr="end of slide"/>
          <p:cNvPicPr>
            <a:picLocks noChangeAspect="1" noChangeArrowheads="1"/>
          </p:cNvPicPr>
          <p:nvPr/>
        </p:nvPicPr>
        <p:blipFill>
          <a:blip r:embed="rId9" cstate="print"/>
          <a:srcRect/>
          <a:stretch>
            <a:fillRect/>
          </a:stretch>
        </p:blipFill>
        <p:spPr bwMode="auto">
          <a:xfrm>
            <a:off x="9693276" y="5105400"/>
            <a:ext cx="593725" cy="846138"/>
          </a:xfrm>
          <a:prstGeom prst="rect">
            <a:avLst/>
          </a:prstGeom>
          <a:noFill/>
        </p:spPr>
      </p:pic>
      <p:pic>
        <p:nvPicPr>
          <p:cNvPr id="883722" name="Picture 10" descr="Sec"/>
          <p:cNvPicPr>
            <a:picLocks noChangeAspect="1" noChangeArrowheads="1"/>
          </p:cNvPicPr>
          <p:nvPr/>
        </p:nvPicPr>
        <p:blipFill>
          <a:blip r:embed="rId10" cstate="print"/>
          <a:srcRect/>
          <a:stretch>
            <a:fillRect/>
          </a:stretch>
        </p:blipFill>
        <p:spPr bwMode="auto">
          <a:xfrm>
            <a:off x="1524000" y="0"/>
            <a:ext cx="1676400" cy="685800"/>
          </a:xfrm>
          <a:prstGeom prst="rect">
            <a:avLst/>
          </a:prstGeom>
          <a:noFill/>
        </p:spPr>
      </p:pic>
      <p:pic>
        <p:nvPicPr>
          <p:cNvPr id="883725" name="Picture 13" descr="RST-09"/>
          <p:cNvPicPr>
            <a:picLocks noChangeAspect="1" noChangeArrowheads="1"/>
          </p:cNvPicPr>
          <p:nvPr/>
        </p:nvPicPr>
        <p:blipFill>
          <a:blip r:embed="rId11" cstate="print"/>
          <a:srcRect/>
          <a:stretch>
            <a:fillRect/>
          </a:stretch>
        </p:blipFill>
        <p:spPr bwMode="auto">
          <a:xfrm>
            <a:off x="2514600" y="990600"/>
            <a:ext cx="7162800" cy="4495800"/>
          </a:xfrm>
          <a:prstGeom prst="rect">
            <a:avLst/>
          </a:prstGeom>
          <a:noFill/>
        </p:spPr>
      </p:pic>
      <p:sp>
        <p:nvSpPr>
          <p:cNvPr id="12" name="TextBox 11"/>
          <p:cNvSpPr txBox="1"/>
          <p:nvPr/>
        </p:nvSpPr>
        <p:spPr>
          <a:xfrm>
            <a:off x="3200400" y="1"/>
            <a:ext cx="8991600" cy="830997"/>
          </a:xfrm>
          <a:prstGeom prst="rect">
            <a:avLst/>
          </a:prstGeom>
          <a:noFill/>
        </p:spPr>
        <p:txBody>
          <a:bodyPr wrap="square" rtlCol="0">
            <a:spAutoFit/>
          </a:bodyPr>
          <a:lstStyle/>
          <a:p>
            <a:r>
              <a:rPr lang="en-US" sz="2400" dirty="0" smtClean="0"/>
              <a:t>2.</a:t>
            </a:r>
          </a:p>
          <a:p>
            <a:r>
              <a:rPr lang="en-US" sz="2400" dirty="0" smtClean="0"/>
              <a:t>P.55 NB </a:t>
            </a:r>
            <a:r>
              <a:rPr lang="en-US" sz="2400" dirty="0"/>
              <a:t>Compare and contrast </a:t>
            </a:r>
            <a:r>
              <a:rPr lang="en-US" sz="2400" b="1" dirty="0"/>
              <a:t>cellular respiration </a:t>
            </a:r>
            <a:r>
              <a:rPr lang="en-US" sz="2400" dirty="0"/>
              <a:t>and </a:t>
            </a:r>
            <a:r>
              <a:rPr lang="en-US" sz="2400" b="1" dirty="0"/>
              <a:t>photosynthesis</a:t>
            </a:r>
            <a:r>
              <a:rPr lang="en-US" sz="2400" dirty="0"/>
              <a:t>.</a:t>
            </a:r>
          </a:p>
        </p:txBody>
      </p:sp>
      <p:sp>
        <p:nvSpPr>
          <p:cNvPr id="2" name="TextBox 1"/>
          <p:cNvSpPr txBox="1"/>
          <p:nvPr/>
        </p:nvSpPr>
        <p:spPr>
          <a:xfrm>
            <a:off x="1" y="1133341"/>
            <a:ext cx="2498724" cy="1938992"/>
          </a:xfrm>
          <a:prstGeom prst="rect">
            <a:avLst/>
          </a:prstGeom>
          <a:noFill/>
        </p:spPr>
        <p:txBody>
          <a:bodyPr wrap="square" rtlCol="0">
            <a:spAutoFit/>
          </a:bodyPr>
          <a:lstStyle/>
          <a:p>
            <a:r>
              <a:rPr lang="en-US" sz="2400" dirty="0" smtClean="0"/>
              <a:t>3. Fermentation happens during glycolysis when not enough oxygen is present.</a:t>
            </a:r>
            <a:endParaRPr lang="en-US" sz="2400" dirty="0"/>
          </a:p>
        </p:txBody>
      </p:sp>
    </p:spTree>
    <p:extLst>
      <p:ext uri="{BB962C8B-B14F-4D97-AF65-F5344CB8AC3E}">
        <p14:creationId xmlns:p14="http://schemas.microsoft.com/office/powerpoint/2010/main" val="151569670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83721"/>
                                        </p:tgtEl>
                                        <p:attrNameLst>
                                          <p:attrName>style.visibility</p:attrName>
                                        </p:attrNameLst>
                                      </p:cBhvr>
                                      <p:to>
                                        <p:strVal val="visible"/>
                                      </p:to>
                                    </p:set>
                                    <p:animEffect transition="in" filter="box(out)">
                                      <p:cBhvr>
                                        <p:cTn id="7" dur="500"/>
                                        <p:tgtEl>
                                          <p:spTgt spid="883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3725" name="Picture 13" descr="RST-09"/>
          <p:cNvPicPr>
            <a:picLocks noChangeAspect="1" noChangeArrowheads="1"/>
          </p:cNvPicPr>
          <p:nvPr/>
        </p:nvPicPr>
        <p:blipFill>
          <a:blip r:embed="rId2" cstate="print"/>
          <a:srcRect l="2632" t="2795" r="3509" b="3568"/>
          <a:stretch>
            <a:fillRect/>
          </a:stretch>
        </p:blipFill>
        <p:spPr bwMode="auto">
          <a:xfrm>
            <a:off x="1981200" y="762000"/>
            <a:ext cx="8153400" cy="5105400"/>
          </a:xfrm>
          <a:prstGeom prst="rect">
            <a:avLst/>
          </a:prstGeom>
          <a:noFill/>
        </p:spPr>
      </p:pic>
      <p:sp>
        <p:nvSpPr>
          <p:cNvPr id="12" name="TextBox 11"/>
          <p:cNvSpPr txBox="1"/>
          <p:nvPr/>
        </p:nvSpPr>
        <p:spPr>
          <a:xfrm>
            <a:off x="3276600" y="1219200"/>
            <a:ext cx="1219200" cy="369332"/>
          </a:xfrm>
          <a:prstGeom prst="rect">
            <a:avLst/>
          </a:prstGeom>
          <a:noFill/>
        </p:spPr>
        <p:txBody>
          <a:bodyPr wrap="square" rtlCol="0">
            <a:spAutoFit/>
          </a:bodyPr>
          <a:lstStyle/>
          <a:p>
            <a:r>
              <a:rPr lang="en-US" b="1" dirty="0">
                <a:solidFill>
                  <a:schemeClr val="bg1"/>
                </a:solidFill>
              </a:rPr>
              <a:t>Photolysis</a:t>
            </a:r>
          </a:p>
        </p:txBody>
      </p:sp>
      <p:sp>
        <p:nvSpPr>
          <p:cNvPr id="13" name="TextBox 12"/>
          <p:cNvSpPr txBox="1"/>
          <p:nvPr/>
        </p:nvSpPr>
        <p:spPr>
          <a:xfrm>
            <a:off x="3276600" y="4572001"/>
            <a:ext cx="990600" cy="830997"/>
          </a:xfrm>
          <a:prstGeom prst="rect">
            <a:avLst/>
          </a:prstGeom>
          <a:noFill/>
        </p:spPr>
        <p:txBody>
          <a:bodyPr wrap="square" rtlCol="0">
            <a:spAutoFit/>
          </a:bodyPr>
          <a:lstStyle/>
          <a:p>
            <a:r>
              <a:rPr lang="en-US" sz="1600" dirty="0">
                <a:solidFill>
                  <a:schemeClr val="bg1"/>
                </a:solidFill>
              </a:rPr>
              <a:t>Electron</a:t>
            </a:r>
          </a:p>
          <a:p>
            <a:r>
              <a:rPr lang="en-US" sz="1600" dirty="0">
                <a:solidFill>
                  <a:schemeClr val="bg1"/>
                </a:solidFill>
              </a:rPr>
              <a:t>Transport</a:t>
            </a:r>
          </a:p>
          <a:p>
            <a:r>
              <a:rPr lang="en-US" sz="1600" dirty="0">
                <a:solidFill>
                  <a:schemeClr val="bg1"/>
                </a:solidFill>
              </a:rPr>
              <a:t>chain</a:t>
            </a:r>
          </a:p>
        </p:txBody>
      </p:sp>
      <p:sp>
        <p:nvSpPr>
          <p:cNvPr id="14" name="TextBox 13"/>
          <p:cNvSpPr txBox="1"/>
          <p:nvPr/>
        </p:nvSpPr>
        <p:spPr>
          <a:xfrm>
            <a:off x="2971800" y="1676400"/>
            <a:ext cx="1981200" cy="1477328"/>
          </a:xfrm>
          <a:prstGeom prst="rect">
            <a:avLst/>
          </a:prstGeom>
          <a:noFill/>
        </p:spPr>
        <p:txBody>
          <a:bodyPr wrap="square" rtlCol="0">
            <a:spAutoFit/>
          </a:bodyPr>
          <a:lstStyle/>
          <a:p>
            <a:pPr>
              <a:buFont typeface="Arial" pitchFamily="34" charset="0"/>
              <a:buChar char="•"/>
            </a:pPr>
            <a:r>
              <a:rPr lang="en-US" dirty="0"/>
              <a:t>Uses light energy to break water (H</a:t>
            </a:r>
            <a:r>
              <a:rPr lang="en-US" baseline="-25000" dirty="0"/>
              <a:t>2</a:t>
            </a:r>
            <a:r>
              <a:rPr lang="en-US" dirty="0"/>
              <a:t>O) down to oxygen (O</a:t>
            </a:r>
            <a:r>
              <a:rPr lang="en-US" baseline="-25000" dirty="0"/>
              <a:t>2</a:t>
            </a:r>
            <a:r>
              <a:rPr lang="en-US" dirty="0"/>
              <a:t> ).</a:t>
            </a:r>
          </a:p>
          <a:p>
            <a:pPr>
              <a:buFont typeface="Arial" pitchFamily="34" charset="0"/>
              <a:buChar char="•"/>
            </a:pPr>
            <a:r>
              <a:rPr lang="en-US" dirty="0"/>
              <a:t>Needs light!</a:t>
            </a:r>
          </a:p>
        </p:txBody>
      </p:sp>
      <p:sp>
        <p:nvSpPr>
          <p:cNvPr id="15" name="Rectangle 14"/>
          <p:cNvSpPr/>
          <p:nvPr/>
        </p:nvSpPr>
        <p:spPr>
          <a:xfrm>
            <a:off x="2514600" y="3048000"/>
            <a:ext cx="415498" cy="369332"/>
          </a:xfrm>
          <a:prstGeom prst="rect">
            <a:avLst/>
          </a:prstGeom>
        </p:spPr>
        <p:txBody>
          <a:bodyPr wrap="none">
            <a:spAutoFit/>
          </a:bodyPr>
          <a:lstStyle/>
          <a:p>
            <a:r>
              <a:rPr lang="en-US" dirty="0"/>
              <a:t>O</a:t>
            </a:r>
            <a:r>
              <a:rPr lang="en-US" baseline="-25000" dirty="0"/>
              <a:t>2</a:t>
            </a:r>
            <a:endParaRPr lang="en-US" dirty="0"/>
          </a:p>
        </p:txBody>
      </p:sp>
      <p:sp>
        <p:nvSpPr>
          <p:cNvPr id="16" name="Rectangle 15"/>
          <p:cNvSpPr/>
          <p:nvPr/>
        </p:nvSpPr>
        <p:spPr>
          <a:xfrm>
            <a:off x="1981201" y="3048000"/>
            <a:ext cx="559769" cy="369332"/>
          </a:xfrm>
          <a:prstGeom prst="rect">
            <a:avLst/>
          </a:prstGeom>
        </p:spPr>
        <p:txBody>
          <a:bodyPr wrap="none">
            <a:spAutoFit/>
          </a:bodyPr>
          <a:lstStyle/>
          <a:p>
            <a:r>
              <a:rPr lang="en-US" dirty="0"/>
              <a:t>H</a:t>
            </a:r>
            <a:r>
              <a:rPr lang="en-US" baseline="-25000" dirty="0"/>
              <a:t>2</a:t>
            </a:r>
            <a:r>
              <a:rPr lang="en-US" dirty="0"/>
              <a:t>O</a:t>
            </a:r>
          </a:p>
        </p:txBody>
      </p:sp>
      <p:sp>
        <p:nvSpPr>
          <p:cNvPr id="17" name="Rectangle 16"/>
          <p:cNvSpPr/>
          <p:nvPr/>
        </p:nvSpPr>
        <p:spPr>
          <a:xfrm>
            <a:off x="5105400" y="1030070"/>
            <a:ext cx="838200" cy="646331"/>
          </a:xfrm>
          <a:prstGeom prst="rect">
            <a:avLst/>
          </a:prstGeom>
        </p:spPr>
        <p:txBody>
          <a:bodyPr wrap="square">
            <a:spAutoFit/>
          </a:bodyPr>
          <a:lstStyle/>
          <a:p>
            <a:r>
              <a:rPr lang="en-US" b="1" dirty="0"/>
              <a:t>Calvin cycle</a:t>
            </a:r>
          </a:p>
        </p:txBody>
      </p:sp>
      <p:sp>
        <p:nvSpPr>
          <p:cNvPr id="18" name="Rectangle 17"/>
          <p:cNvSpPr/>
          <p:nvPr/>
        </p:nvSpPr>
        <p:spPr>
          <a:xfrm>
            <a:off x="5638800" y="2895600"/>
            <a:ext cx="838200" cy="369332"/>
          </a:xfrm>
          <a:prstGeom prst="rect">
            <a:avLst/>
          </a:prstGeom>
        </p:spPr>
        <p:txBody>
          <a:bodyPr wrap="square">
            <a:spAutoFit/>
          </a:bodyPr>
          <a:lstStyle/>
          <a:p>
            <a:r>
              <a:rPr lang="en-US" dirty="0"/>
              <a:t>CO</a:t>
            </a:r>
            <a:r>
              <a:rPr lang="en-US" baseline="-25000" dirty="0"/>
              <a:t>2</a:t>
            </a:r>
            <a:endParaRPr lang="en-US" dirty="0"/>
          </a:p>
        </p:txBody>
      </p:sp>
      <p:sp>
        <p:nvSpPr>
          <p:cNvPr id="19" name="Rectangle 18"/>
          <p:cNvSpPr/>
          <p:nvPr/>
        </p:nvSpPr>
        <p:spPr>
          <a:xfrm>
            <a:off x="7162801" y="1143000"/>
            <a:ext cx="1708801" cy="369332"/>
          </a:xfrm>
          <a:prstGeom prst="rect">
            <a:avLst/>
          </a:prstGeom>
        </p:spPr>
        <p:txBody>
          <a:bodyPr wrap="none">
            <a:spAutoFit/>
          </a:bodyPr>
          <a:lstStyle/>
          <a:p>
            <a:r>
              <a:rPr lang="en-US" dirty="0"/>
              <a:t>Glucose is made</a:t>
            </a:r>
          </a:p>
        </p:txBody>
      </p:sp>
      <p:sp>
        <p:nvSpPr>
          <p:cNvPr id="20" name="Rectangle 19"/>
          <p:cNvSpPr/>
          <p:nvPr/>
        </p:nvSpPr>
        <p:spPr>
          <a:xfrm>
            <a:off x="2057400" y="457201"/>
            <a:ext cx="5334000" cy="461665"/>
          </a:xfrm>
          <a:prstGeom prst="rect">
            <a:avLst/>
          </a:prstGeom>
        </p:spPr>
        <p:txBody>
          <a:bodyPr wrap="square">
            <a:spAutoFit/>
          </a:bodyPr>
          <a:lstStyle/>
          <a:p>
            <a:r>
              <a:rPr lang="en-US" sz="2400" b="1" dirty="0"/>
              <a:t>PHOTOSYNTHESIS (in the chloroplast)</a:t>
            </a:r>
          </a:p>
        </p:txBody>
      </p:sp>
      <p:pic>
        <p:nvPicPr>
          <p:cNvPr id="1026" name="Picture 2" descr="http://www.helpsavetheclimate.com/chloroplast1.gif"/>
          <p:cNvPicPr>
            <a:picLocks noChangeAspect="1" noChangeArrowheads="1"/>
          </p:cNvPicPr>
          <p:nvPr/>
        </p:nvPicPr>
        <p:blipFill>
          <a:blip r:embed="rId3" cstate="print"/>
          <a:srcRect/>
          <a:stretch>
            <a:fillRect/>
          </a:stretch>
        </p:blipFill>
        <p:spPr bwMode="auto">
          <a:xfrm>
            <a:off x="7239000" y="1"/>
            <a:ext cx="1600200" cy="1137583"/>
          </a:xfrm>
          <a:prstGeom prst="rect">
            <a:avLst/>
          </a:prstGeom>
          <a:noFill/>
        </p:spPr>
      </p:pic>
      <p:sp>
        <p:nvSpPr>
          <p:cNvPr id="24" name="Rectangle 23"/>
          <p:cNvSpPr/>
          <p:nvPr/>
        </p:nvSpPr>
        <p:spPr>
          <a:xfrm>
            <a:off x="6172200" y="1524001"/>
            <a:ext cx="2514600" cy="1661993"/>
          </a:xfrm>
          <a:prstGeom prst="rect">
            <a:avLst/>
          </a:prstGeom>
        </p:spPr>
        <p:txBody>
          <a:bodyPr wrap="square">
            <a:spAutoFit/>
          </a:bodyPr>
          <a:lstStyle/>
          <a:p>
            <a:pPr>
              <a:buFont typeface="Arial" pitchFamily="34" charset="0"/>
              <a:buChar char="•"/>
            </a:pPr>
            <a:r>
              <a:rPr lang="en-US" dirty="0"/>
              <a:t>Uses energy from photolysis and CO</a:t>
            </a:r>
            <a:r>
              <a:rPr lang="en-US" baseline="-25000" dirty="0"/>
              <a:t>2 </a:t>
            </a:r>
            <a:r>
              <a:rPr lang="en-US" dirty="0"/>
              <a:t>to produce sugar = glucose </a:t>
            </a:r>
            <a:r>
              <a:rPr lang="en-US" dirty="0">
                <a:sym typeface="Wingdings" pitchFamily="2" charset="2"/>
              </a:rPr>
              <a:t> C</a:t>
            </a:r>
            <a:r>
              <a:rPr lang="en-US" baseline="-25000" dirty="0">
                <a:sym typeface="Wingdings" pitchFamily="2" charset="2"/>
              </a:rPr>
              <a:t>6</a:t>
            </a:r>
            <a:r>
              <a:rPr lang="en-US" dirty="0">
                <a:sym typeface="Wingdings" pitchFamily="2" charset="2"/>
              </a:rPr>
              <a:t>H</a:t>
            </a:r>
            <a:r>
              <a:rPr lang="en-US" baseline="-25000" dirty="0">
                <a:sym typeface="Wingdings" pitchFamily="2" charset="2"/>
              </a:rPr>
              <a:t>12</a:t>
            </a:r>
            <a:r>
              <a:rPr lang="en-US" dirty="0">
                <a:sym typeface="Wingdings" pitchFamily="2" charset="2"/>
              </a:rPr>
              <a:t>O</a:t>
            </a:r>
            <a:r>
              <a:rPr lang="en-US" baseline="-25000" dirty="0">
                <a:sym typeface="Wingdings" pitchFamily="2" charset="2"/>
              </a:rPr>
              <a:t>6</a:t>
            </a:r>
          </a:p>
          <a:p>
            <a:pPr>
              <a:buFont typeface="Arial" pitchFamily="34" charset="0"/>
              <a:buChar char="•"/>
            </a:pPr>
            <a:r>
              <a:rPr lang="en-US" dirty="0"/>
              <a:t>Does not need light!</a:t>
            </a:r>
            <a:endParaRPr lang="en-US" baseline="-25000" dirty="0">
              <a:sym typeface="Wingdings" pitchFamily="2" charset="2"/>
            </a:endParaRPr>
          </a:p>
          <a:p>
            <a:endParaRPr lang="en-US" baseline="-25000" dirty="0"/>
          </a:p>
        </p:txBody>
      </p:sp>
      <p:sp>
        <p:nvSpPr>
          <p:cNvPr id="25" name="Rectangle 24"/>
          <p:cNvSpPr/>
          <p:nvPr/>
        </p:nvSpPr>
        <p:spPr>
          <a:xfrm>
            <a:off x="2286000" y="6096001"/>
            <a:ext cx="7848600" cy="461665"/>
          </a:xfrm>
          <a:prstGeom prst="rect">
            <a:avLst/>
          </a:prstGeom>
        </p:spPr>
        <p:txBody>
          <a:bodyPr wrap="square">
            <a:spAutoFit/>
          </a:bodyPr>
          <a:lstStyle/>
          <a:p>
            <a:pPr lvl="1"/>
            <a:r>
              <a:rPr lang="en-US" sz="2400" b="1" dirty="0"/>
              <a:t>CELLULAR RESPIRATION (in cytoplasm and mitochondria)</a:t>
            </a:r>
          </a:p>
        </p:txBody>
      </p:sp>
      <p:sp>
        <p:nvSpPr>
          <p:cNvPr id="26" name="Rectangle 25"/>
          <p:cNvSpPr/>
          <p:nvPr/>
        </p:nvSpPr>
        <p:spPr>
          <a:xfrm>
            <a:off x="7391400" y="3505200"/>
            <a:ext cx="2057400" cy="1477328"/>
          </a:xfrm>
          <a:prstGeom prst="rect">
            <a:avLst/>
          </a:prstGeom>
        </p:spPr>
        <p:txBody>
          <a:bodyPr wrap="square">
            <a:spAutoFit/>
          </a:bodyPr>
          <a:lstStyle/>
          <a:p>
            <a:r>
              <a:rPr lang="en-US" dirty="0"/>
              <a:t>Breaks down sugar into </a:t>
            </a:r>
            <a:r>
              <a:rPr lang="en-US" u="sng" dirty="0" err="1"/>
              <a:t>pyruvic</a:t>
            </a:r>
            <a:r>
              <a:rPr lang="en-US" u="sng" dirty="0"/>
              <a:t> acid</a:t>
            </a:r>
            <a:r>
              <a:rPr lang="en-US" dirty="0"/>
              <a:t> </a:t>
            </a:r>
            <a:r>
              <a:rPr lang="en-US" dirty="0">
                <a:sym typeface="Wingdings" pitchFamily="2" charset="2"/>
              </a:rPr>
              <a:t> 2*(C</a:t>
            </a:r>
            <a:r>
              <a:rPr lang="en-US" baseline="-25000" dirty="0">
                <a:sym typeface="Wingdings" pitchFamily="2" charset="2"/>
              </a:rPr>
              <a:t>3</a:t>
            </a:r>
            <a:r>
              <a:rPr lang="en-US" dirty="0">
                <a:sym typeface="Wingdings" pitchFamily="2" charset="2"/>
              </a:rPr>
              <a:t>H</a:t>
            </a:r>
            <a:r>
              <a:rPr lang="en-US" baseline="-25000" dirty="0">
                <a:sym typeface="Wingdings" pitchFamily="2" charset="2"/>
              </a:rPr>
              <a:t>6</a:t>
            </a:r>
            <a:r>
              <a:rPr lang="en-US" dirty="0">
                <a:sym typeface="Wingdings" pitchFamily="2" charset="2"/>
              </a:rPr>
              <a:t>O</a:t>
            </a:r>
            <a:r>
              <a:rPr lang="en-US" baseline="-25000" dirty="0">
                <a:sym typeface="Wingdings" pitchFamily="2" charset="2"/>
              </a:rPr>
              <a:t>3</a:t>
            </a:r>
            <a:r>
              <a:rPr lang="en-US" dirty="0">
                <a:sym typeface="Wingdings" pitchFamily="2" charset="2"/>
              </a:rPr>
              <a:t>) and ATP (energy</a:t>
            </a:r>
            <a:r>
              <a:rPr lang="en-US">
                <a:sym typeface="Wingdings" pitchFamily="2" charset="2"/>
              </a:rPr>
              <a:t>) Cytoplasm</a:t>
            </a:r>
            <a:endParaRPr lang="en-US" baseline="30000" dirty="0"/>
          </a:p>
          <a:p>
            <a:endParaRPr lang="en-US" u="sng" dirty="0"/>
          </a:p>
        </p:txBody>
      </p:sp>
      <p:cxnSp>
        <p:nvCxnSpPr>
          <p:cNvPr id="28" name="Straight Arrow Connector 27"/>
          <p:cNvCxnSpPr/>
          <p:nvPr/>
        </p:nvCxnSpPr>
        <p:spPr>
          <a:xfrm rot="10800000">
            <a:off x="5791200" y="1600200"/>
            <a:ext cx="381000" cy="22860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V="1">
            <a:off x="4343400" y="1600200"/>
            <a:ext cx="304800" cy="15240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8991600" y="4495800"/>
            <a:ext cx="457200" cy="38100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7391400" y="4800600"/>
            <a:ext cx="990600" cy="923330"/>
          </a:xfrm>
          <a:prstGeom prst="rect">
            <a:avLst/>
          </a:prstGeom>
        </p:spPr>
        <p:txBody>
          <a:bodyPr wrap="square">
            <a:spAutoFit/>
          </a:bodyPr>
          <a:lstStyle/>
          <a:p>
            <a:r>
              <a:rPr lang="en-US" dirty="0" err="1"/>
              <a:t>Pyruvic</a:t>
            </a:r>
            <a:r>
              <a:rPr lang="en-US" dirty="0"/>
              <a:t> </a:t>
            </a:r>
          </a:p>
          <a:p>
            <a:r>
              <a:rPr lang="en-US" dirty="0"/>
              <a:t>acid</a:t>
            </a:r>
            <a:endParaRPr lang="en-US" baseline="30000" dirty="0"/>
          </a:p>
          <a:p>
            <a:endParaRPr lang="en-US" u="sng" dirty="0"/>
          </a:p>
        </p:txBody>
      </p:sp>
      <p:sp>
        <p:nvSpPr>
          <p:cNvPr id="37" name="Rectangle 36"/>
          <p:cNvSpPr/>
          <p:nvPr/>
        </p:nvSpPr>
        <p:spPr>
          <a:xfrm>
            <a:off x="8686800" y="5562600"/>
            <a:ext cx="700448" cy="369332"/>
          </a:xfrm>
          <a:prstGeom prst="rect">
            <a:avLst/>
          </a:prstGeom>
        </p:spPr>
        <p:txBody>
          <a:bodyPr wrap="none">
            <a:spAutoFit/>
          </a:bodyPr>
          <a:lstStyle/>
          <a:p>
            <a:r>
              <a:rPr lang="en-US" dirty="0">
                <a:sym typeface="Wingdings" pitchFamily="2" charset="2"/>
              </a:rPr>
              <a:t>2 ATP</a:t>
            </a:r>
            <a:endParaRPr lang="en-US" dirty="0"/>
          </a:p>
        </p:txBody>
      </p:sp>
      <p:sp>
        <p:nvSpPr>
          <p:cNvPr id="38" name="Rectangle 37"/>
          <p:cNvSpPr/>
          <p:nvPr/>
        </p:nvSpPr>
        <p:spPr>
          <a:xfrm>
            <a:off x="5257800" y="4648201"/>
            <a:ext cx="1295400" cy="1200329"/>
          </a:xfrm>
          <a:prstGeom prst="rect">
            <a:avLst/>
          </a:prstGeom>
        </p:spPr>
        <p:txBody>
          <a:bodyPr wrap="square">
            <a:spAutoFit/>
          </a:bodyPr>
          <a:lstStyle/>
          <a:p>
            <a:r>
              <a:rPr lang="en-US" b="1" dirty="0"/>
              <a:t>Citric acid </a:t>
            </a:r>
          </a:p>
          <a:p>
            <a:r>
              <a:rPr lang="en-US" b="1" dirty="0"/>
              <a:t>Or  Krebs</a:t>
            </a:r>
          </a:p>
          <a:p>
            <a:r>
              <a:rPr lang="en-US" b="1" dirty="0"/>
              <a:t>Cycle</a:t>
            </a:r>
          </a:p>
          <a:p>
            <a:endParaRPr lang="en-US" u="sng" dirty="0"/>
          </a:p>
        </p:txBody>
      </p:sp>
      <p:pic>
        <p:nvPicPr>
          <p:cNvPr id="1028" name="Picture 4" descr="http://www.carolguze.com/images/cellorganelles/mitochondria3.jpg"/>
          <p:cNvPicPr>
            <a:picLocks noChangeAspect="1" noChangeArrowheads="1"/>
          </p:cNvPicPr>
          <p:nvPr/>
        </p:nvPicPr>
        <p:blipFill>
          <a:blip r:embed="rId4" cstate="print"/>
          <a:srcRect/>
          <a:stretch>
            <a:fillRect/>
          </a:stretch>
        </p:blipFill>
        <p:spPr bwMode="auto">
          <a:xfrm>
            <a:off x="4267200" y="5257801"/>
            <a:ext cx="914400" cy="935737"/>
          </a:xfrm>
          <a:prstGeom prst="rect">
            <a:avLst/>
          </a:prstGeom>
          <a:noFill/>
        </p:spPr>
      </p:pic>
      <p:sp>
        <p:nvSpPr>
          <p:cNvPr id="41" name="Rectangle 40"/>
          <p:cNvSpPr/>
          <p:nvPr/>
        </p:nvSpPr>
        <p:spPr>
          <a:xfrm>
            <a:off x="3276600" y="3276600"/>
            <a:ext cx="1981200" cy="1477328"/>
          </a:xfrm>
          <a:prstGeom prst="rect">
            <a:avLst/>
          </a:prstGeom>
        </p:spPr>
        <p:txBody>
          <a:bodyPr wrap="square">
            <a:spAutoFit/>
          </a:bodyPr>
          <a:lstStyle/>
          <a:p>
            <a:r>
              <a:rPr lang="en-US" dirty="0"/>
              <a:t>Where most of your energy is made. Needs Oxygen</a:t>
            </a:r>
            <a:endParaRPr lang="en-US" baseline="30000" dirty="0"/>
          </a:p>
          <a:p>
            <a:endParaRPr lang="en-US" u="sng" dirty="0"/>
          </a:p>
        </p:txBody>
      </p:sp>
      <p:pic>
        <p:nvPicPr>
          <p:cNvPr id="1030" name="Picture 6" descr="http://www.mrskerrett.com/images/plant3.gif"/>
          <p:cNvPicPr>
            <a:picLocks noChangeAspect="1" noChangeArrowheads="1"/>
          </p:cNvPicPr>
          <p:nvPr/>
        </p:nvPicPr>
        <p:blipFill>
          <a:blip r:embed="rId5" cstate="print"/>
          <a:srcRect/>
          <a:stretch>
            <a:fillRect/>
          </a:stretch>
        </p:blipFill>
        <p:spPr bwMode="auto">
          <a:xfrm>
            <a:off x="6629400" y="5334001"/>
            <a:ext cx="990600" cy="793861"/>
          </a:xfrm>
          <a:prstGeom prst="rect">
            <a:avLst/>
          </a:prstGeom>
          <a:noFill/>
        </p:spPr>
      </p:pic>
      <p:sp>
        <p:nvSpPr>
          <p:cNvPr id="43" name="7-Point Star 42"/>
          <p:cNvSpPr/>
          <p:nvPr/>
        </p:nvSpPr>
        <p:spPr>
          <a:xfrm>
            <a:off x="1905000" y="5105400"/>
            <a:ext cx="1295400" cy="838200"/>
          </a:xfrm>
          <a:prstGeom prst="star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133600" y="5181601"/>
            <a:ext cx="1066800" cy="646331"/>
          </a:xfrm>
          <a:prstGeom prst="rect">
            <a:avLst/>
          </a:prstGeom>
        </p:spPr>
        <p:txBody>
          <a:bodyPr wrap="square">
            <a:spAutoFit/>
          </a:bodyPr>
          <a:lstStyle/>
          <a:p>
            <a:r>
              <a:rPr lang="en-US" b="1" dirty="0"/>
              <a:t>36 ATP</a:t>
            </a:r>
          </a:p>
          <a:p>
            <a:r>
              <a:rPr lang="en-US" b="1" dirty="0"/>
              <a:t>Heat</a:t>
            </a:r>
          </a:p>
        </p:txBody>
      </p:sp>
      <p:sp>
        <p:nvSpPr>
          <p:cNvPr id="27" name="TextBox 26"/>
          <p:cNvSpPr txBox="1"/>
          <p:nvPr/>
        </p:nvSpPr>
        <p:spPr>
          <a:xfrm>
            <a:off x="2667000" y="0"/>
            <a:ext cx="3657600" cy="369332"/>
          </a:xfrm>
          <a:prstGeom prst="rect">
            <a:avLst/>
          </a:prstGeom>
          <a:noFill/>
        </p:spPr>
        <p:txBody>
          <a:bodyPr wrap="square" rtlCol="0">
            <a:spAutoFit/>
          </a:bodyPr>
          <a:lstStyle/>
          <a:p>
            <a:r>
              <a:rPr lang="en-US" dirty="0"/>
              <a:t>P. </a:t>
            </a:r>
            <a:r>
              <a:rPr lang="en-US" dirty="0" smtClean="0"/>
              <a:t>56 </a:t>
            </a:r>
            <a:r>
              <a:rPr lang="en-US" dirty="0"/>
              <a:t>NB  Write a summary paragraph</a:t>
            </a:r>
          </a:p>
        </p:txBody>
      </p:sp>
    </p:spTree>
    <p:extLst>
      <p:ext uri="{BB962C8B-B14F-4D97-AF65-F5344CB8AC3E}">
        <p14:creationId xmlns:p14="http://schemas.microsoft.com/office/powerpoint/2010/main" val="249354125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4" grpId="0"/>
      <p:bldP spid="25" grpId="0"/>
      <p:bldP spid="26" grpId="0"/>
      <p:bldP spid="35" grpId="0"/>
      <p:bldP spid="37" grpId="0"/>
      <p:bldP spid="38" grpId="0"/>
      <p:bldP spid="41" grpId="0"/>
      <p:bldP spid="3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pPr marL="0" indent="0">
              <a:buNone/>
            </a:pPr>
            <a:r>
              <a:rPr lang="en-US" dirty="0" smtClean="0"/>
              <a:t>Cellular Respiration</a:t>
            </a:r>
          </a:p>
          <a:p>
            <a:pPr marL="0" indent="0">
              <a:buNone/>
            </a:pPr>
            <a:r>
              <a:rPr lang="en-US" dirty="0" smtClean="0"/>
              <a:t>Vacuole</a:t>
            </a:r>
          </a:p>
          <a:p>
            <a:pPr marL="0" indent="0">
              <a:buNone/>
            </a:pPr>
            <a:r>
              <a:rPr lang="en-US" dirty="0" err="1" smtClean="0"/>
              <a:t>Prokayotic</a:t>
            </a:r>
            <a:endParaRPr lang="en-US" dirty="0" smtClean="0"/>
          </a:p>
          <a:p>
            <a:pPr marL="0" indent="0">
              <a:buNone/>
            </a:pPr>
            <a:r>
              <a:rPr lang="en-US" dirty="0" smtClean="0"/>
              <a:t>Osmosis</a:t>
            </a:r>
          </a:p>
          <a:p>
            <a:pPr marL="0" indent="0">
              <a:buNone/>
            </a:pPr>
            <a:r>
              <a:rPr lang="en-US" dirty="0" smtClean="0"/>
              <a:t>Passive Transport</a:t>
            </a:r>
          </a:p>
          <a:p>
            <a:pPr marL="0" indent="0">
              <a:buNone/>
            </a:pPr>
            <a:r>
              <a:rPr lang="en-US" dirty="0" smtClean="0"/>
              <a:t>Macromolecule</a:t>
            </a:r>
          </a:p>
          <a:p>
            <a:pPr marL="0" indent="0">
              <a:buNone/>
            </a:pPr>
            <a:endParaRPr lang="en-US" dirty="0"/>
          </a:p>
        </p:txBody>
      </p:sp>
    </p:spTree>
    <p:extLst>
      <p:ext uri="{BB962C8B-B14F-4D97-AF65-F5344CB8AC3E}">
        <p14:creationId xmlns:p14="http://schemas.microsoft.com/office/powerpoint/2010/main" val="7696945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r>
              <a:rPr lang="en-US" dirty="0" smtClean="0"/>
              <a:t>Photosynthesis</a:t>
            </a:r>
          </a:p>
          <a:p>
            <a:r>
              <a:rPr lang="en-US" dirty="0" smtClean="0"/>
              <a:t>Nucleus</a:t>
            </a:r>
          </a:p>
          <a:p>
            <a:r>
              <a:rPr lang="en-US" dirty="0" smtClean="0"/>
              <a:t>Eukaryotic Cell</a:t>
            </a:r>
          </a:p>
          <a:p>
            <a:r>
              <a:rPr lang="en-US" dirty="0" smtClean="0"/>
              <a:t>Active Transport</a:t>
            </a:r>
          </a:p>
          <a:p>
            <a:r>
              <a:rPr lang="en-US" dirty="0" smtClean="0"/>
              <a:t>DNA</a:t>
            </a:r>
          </a:p>
          <a:p>
            <a:r>
              <a:rPr lang="en-US" dirty="0" smtClean="0"/>
              <a:t>Protein</a:t>
            </a:r>
            <a:endParaRPr lang="en-US" dirty="0"/>
          </a:p>
        </p:txBody>
      </p:sp>
    </p:spTree>
    <p:extLst>
      <p:ext uri="{BB962C8B-B14F-4D97-AF65-F5344CB8AC3E}">
        <p14:creationId xmlns:p14="http://schemas.microsoft.com/office/powerpoint/2010/main" val="34383918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r>
              <a:rPr lang="en-US" dirty="0" smtClean="0"/>
              <a:t>Scientific Method</a:t>
            </a:r>
          </a:p>
          <a:p>
            <a:r>
              <a:rPr lang="en-US" dirty="0" smtClean="0"/>
              <a:t>Independent Variable</a:t>
            </a:r>
          </a:p>
          <a:p>
            <a:r>
              <a:rPr lang="en-US" dirty="0" smtClean="0"/>
              <a:t>Plasma Membrane</a:t>
            </a:r>
          </a:p>
          <a:p>
            <a:r>
              <a:rPr lang="en-US" dirty="0" smtClean="0"/>
              <a:t>Bacteria</a:t>
            </a:r>
          </a:p>
          <a:p>
            <a:r>
              <a:rPr lang="en-US" dirty="0" smtClean="0"/>
              <a:t>Prokaryotic</a:t>
            </a:r>
          </a:p>
          <a:p>
            <a:r>
              <a:rPr lang="en-US" dirty="0" smtClean="0"/>
              <a:t>Chloroplast</a:t>
            </a:r>
            <a:endParaRPr lang="en-US" dirty="0"/>
          </a:p>
        </p:txBody>
      </p:sp>
    </p:spTree>
    <p:extLst>
      <p:ext uri="{BB962C8B-B14F-4D97-AF65-F5344CB8AC3E}">
        <p14:creationId xmlns:p14="http://schemas.microsoft.com/office/powerpoint/2010/main" val="2457610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Dependent Variable</a:t>
            </a:r>
          </a:p>
          <a:p>
            <a:r>
              <a:rPr lang="en-US" dirty="0" smtClean="0"/>
              <a:t>Control</a:t>
            </a:r>
          </a:p>
          <a:p>
            <a:r>
              <a:rPr lang="en-US" dirty="0" smtClean="0"/>
              <a:t>Selective Permeability</a:t>
            </a:r>
          </a:p>
          <a:p>
            <a:r>
              <a:rPr lang="en-US" dirty="0" smtClean="0"/>
              <a:t>Endoplasmic Reticulum</a:t>
            </a:r>
          </a:p>
          <a:p>
            <a:r>
              <a:rPr lang="en-US" dirty="0" smtClean="0"/>
              <a:t>Cell Wall</a:t>
            </a:r>
          </a:p>
          <a:p>
            <a:r>
              <a:rPr lang="en-US" dirty="0" smtClean="0"/>
              <a:t>Vacuole</a:t>
            </a:r>
            <a:endParaRPr lang="en-US" dirty="0"/>
          </a:p>
        </p:txBody>
      </p:sp>
    </p:spTree>
    <p:extLst>
      <p:ext uri="{BB962C8B-B14F-4D97-AF65-F5344CB8AC3E}">
        <p14:creationId xmlns:p14="http://schemas.microsoft.com/office/powerpoint/2010/main" val="33796751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6764" name="Picture 44" descr="Table"/>
          <p:cNvPicPr>
            <a:picLocks noChangeAspect="1" noChangeArrowheads="1"/>
          </p:cNvPicPr>
          <p:nvPr/>
        </p:nvPicPr>
        <p:blipFill>
          <a:blip r:embed="rId2" cstate="print"/>
          <a:srcRect/>
          <a:stretch>
            <a:fillRect/>
          </a:stretch>
        </p:blipFill>
        <p:spPr bwMode="auto">
          <a:xfrm>
            <a:off x="2667000" y="2057400"/>
            <a:ext cx="6858000" cy="3886200"/>
          </a:xfrm>
          <a:prstGeom prst="rect">
            <a:avLst/>
          </a:prstGeom>
          <a:noFill/>
        </p:spPr>
      </p:pic>
      <p:sp>
        <p:nvSpPr>
          <p:cNvPr id="926722"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9.3 Summary – pages 231-237</a:t>
            </a:r>
          </a:p>
        </p:txBody>
      </p:sp>
      <p:sp>
        <p:nvSpPr>
          <p:cNvPr id="926723" name="Text Box 3"/>
          <p:cNvSpPr txBox="1">
            <a:spLocks noChangeArrowheads="1"/>
          </p:cNvSpPr>
          <p:nvPr/>
        </p:nvSpPr>
        <p:spPr bwMode="auto">
          <a:xfrm>
            <a:off x="1905000" y="901701"/>
            <a:ext cx="7772400" cy="1200329"/>
          </a:xfrm>
          <a:prstGeom prst="rect">
            <a:avLst/>
          </a:prstGeom>
          <a:noFill/>
          <a:ln w="9525">
            <a:noFill/>
            <a:miter lim="800000"/>
            <a:headEnd/>
            <a:tailEnd/>
          </a:ln>
          <a:effectLst>
            <a:outerShdw dist="45791" dir="3378596" algn="ctr" rotWithShape="0">
              <a:schemeClr val="bg2"/>
            </a:outerShdw>
          </a:effectLst>
        </p:spPr>
        <p:txBody>
          <a:bodyPr>
            <a:spAutoFit/>
          </a:bodyPr>
          <a:lstStyle/>
          <a:p>
            <a:pPr algn="l"/>
            <a:r>
              <a:rPr lang="en-US" altLang="en-US" sz="3600" b="1" dirty="0">
                <a:solidFill>
                  <a:schemeClr val="tx2"/>
                </a:solidFill>
                <a:latin typeface="Times" pitchFamily="18" charset="0"/>
              </a:rPr>
              <a:t>Comparing </a:t>
            </a:r>
            <a:r>
              <a:rPr lang="en-US" altLang="en-US" sz="3600" b="1" dirty="0">
                <a:solidFill>
                  <a:schemeClr val="tx2"/>
                </a:solidFill>
                <a:latin typeface="Times" pitchFamily="18" charset="0"/>
                <a:hlinkClick r:id="rId3"/>
              </a:rPr>
              <a:t>Photosynthesis</a:t>
            </a:r>
            <a:r>
              <a:rPr lang="en-US" altLang="en-US" sz="3600" b="1" dirty="0">
                <a:solidFill>
                  <a:schemeClr val="tx2"/>
                </a:solidFill>
                <a:latin typeface="Times" pitchFamily="18" charset="0"/>
              </a:rPr>
              <a:t> and </a:t>
            </a:r>
            <a:r>
              <a:rPr lang="en-US" altLang="en-US" sz="3600" b="1" dirty="0">
                <a:solidFill>
                  <a:schemeClr val="tx2"/>
                </a:solidFill>
                <a:latin typeface="Times" pitchFamily="18" charset="0"/>
                <a:hlinkClick r:id="rId4"/>
              </a:rPr>
              <a:t>Cellular </a:t>
            </a:r>
            <a:r>
              <a:rPr lang="en-US" altLang="en-US" sz="3600" b="1" dirty="0" smtClean="0">
                <a:solidFill>
                  <a:schemeClr val="tx2"/>
                </a:solidFill>
                <a:latin typeface="Times" pitchFamily="18" charset="0"/>
                <a:hlinkClick r:id="rId4"/>
              </a:rPr>
              <a:t>Respiration </a:t>
            </a:r>
            <a:r>
              <a:rPr lang="en-US" altLang="en-US" sz="3600" b="1" dirty="0" smtClean="0">
                <a:solidFill>
                  <a:schemeClr val="tx2"/>
                </a:solidFill>
                <a:latin typeface="Times" pitchFamily="18" charset="0"/>
              </a:rPr>
              <a:t>  Notes p. 57 NB</a:t>
            </a:r>
            <a:endParaRPr lang="en-US" altLang="en-US" sz="3600" b="1" dirty="0">
              <a:solidFill>
                <a:schemeClr val="tx2"/>
              </a:solidFill>
              <a:latin typeface="Times" pitchFamily="18" charset="0"/>
            </a:endParaRPr>
          </a:p>
        </p:txBody>
      </p:sp>
      <p:pic>
        <p:nvPicPr>
          <p:cNvPr id="926724" name="Picture 4" descr="end of slide"/>
          <p:cNvPicPr>
            <a:picLocks noChangeAspect="1" noChangeArrowheads="1"/>
          </p:cNvPicPr>
          <p:nvPr/>
        </p:nvPicPr>
        <p:blipFill>
          <a:blip r:embed="rId5" cstate="print"/>
          <a:srcRect/>
          <a:stretch>
            <a:fillRect/>
          </a:stretch>
        </p:blipFill>
        <p:spPr bwMode="auto">
          <a:xfrm>
            <a:off x="9693276" y="5105400"/>
            <a:ext cx="593725" cy="846138"/>
          </a:xfrm>
          <a:prstGeom prst="rect">
            <a:avLst/>
          </a:prstGeom>
          <a:noFill/>
        </p:spPr>
      </p:pic>
      <p:pic>
        <p:nvPicPr>
          <p:cNvPr id="926725" name="Picture 5" descr="New previous">
            <a:hlinkClick r:id="" action="ppaction://hlinkshowjump?jump=previousslide"/>
          </p:cNvPr>
          <p:cNvPicPr>
            <a:picLocks noChangeAspect="1" noChangeArrowheads="1"/>
          </p:cNvPicPr>
          <p:nvPr/>
        </p:nvPicPr>
        <p:blipFill>
          <a:blip r:embed="rId6" cstate="print"/>
          <a:srcRect/>
          <a:stretch>
            <a:fillRect/>
          </a:stretch>
        </p:blipFill>
        <p:spPr bwMode="auto">
          <a:xfrm>
            <a:off x="5105401" y="6191251"/>
            <a:ext cx="492125" cy="606425"/>
          </a:xfrm>
          <a:prstGeom prst="rect">
            <a:avLst/>
          </a:prstGeom>
          <a:noFill/>
        </p:spPr>
      </p:pic>
      <p:pic>
        <p:nvPicPr>
          <p:cNvPr id="926726" name="Picture 6" descr="New TOC">
            <a:hlinkClick r:id="rId7" action="ppaction://hlinksldjump"/>
          </p:cNvPr>
          <p:cNvPicPr>
            <a:picLocks noChangeAspect="1" noChangeArrowheads="1"/>
          </p:cNvPicPr>
          <p:nvPr/>
        </p:nvPicPr>
        <p:blipFill>
          <a:blip r:embed="rId8" cstate="print"/>
          <a:srcRect/>
          <a:stretch>
            <a:fillRect/>
          </a:stretch>
        </p:blipFill>
        <p:spPr bwMode="auto">
          <a:xfrm>
            <a:off x="5832476" y="6194426"/>
            <a:ext cx="492125" cy="606425"/>
          </a:xfrm>
          <a:prstGeom prst="rect">
            <a:avLst/>
          </a:prstGeom>
          <a:noFill/>
        </p:spPr>
      </p:pic>
      <p:pic>
        <p:nvPicPr>
          <p:cNvPr id="926727" name="Picture 7" descr="New next">
            <a:hlinkClick r:id="" action="ppaction://hlinkshowjump?jump=nextslide"/>
          </p:cNvPr>
          <p:cNvPicPr>
            <a:picLocks noChangeAspect="1" noChangeArrowheads="1"/>
          </p:cNvPicPr>
          <p:nvPr/>
        </p:nvPicPr>
        <p:blipFill>
          <a:blip r:embed="rId9" cstate="print"/>
          <a:srcRect/>
          <a:stretch>
            <a:fillRect/>
          </a:stretch>
        </p:blipFill>
        <p:spPr bwMode="auto">
          <a:xfrm>
            <a:off x="6542088" y="6194426"/>
            <a:ext cx="468312" cy="606425"/>
          </a:xfrm>
          <a:prstGeom prst="rect">
            <a:avLst/>
          </a:prstGeom>
          <a:noFill/>
        </p:spPr>
      </p:pic>
      <p:pic>
        <p:nvPicPr>
          <p:cNvPr id="926728" name="Picture 8" descr="help">
            <a:hlinkClick r:id="" action="ppaction://noaction"/>
          </p:cNvPr>
          <p:cNvPicPr>
            <a:picLocks noChangeAspect="1" noChangeArrowheads="1"/>
          </p:cNvPicPr>
          <p:nvPr/>
        </p:nvPicPr>
        <p:blipFill>
          <a:blip r:embed="rId10" cstate="print"/>
          <a:srcRect/>
          <a:stretch>
            <a:fillRect/>
          </a:stretch>
        </p:blipFill>
        <p:spPr bwMode="auto">
          <a:xfrm>
            <a:off x="1752600" y="6202364"/>
            <a:ext cx="560388" cy="560387"/>
          </a:xfrm>
          <a:prstGeom prst="rect">
            <a:avLst/>
          </a:prstGeom>
          <a:noFill/>
        </p:spPr>
      </p:pic>
      <p:pic>
        <p:nvPicPr>
          <p:cNvPr id="926729" name="Picture 9" descr="resources">
            <a:hlinkClick r:id="rId11"/>
          </p:cNvPr>
          <p:cNvPicPr>
            <a:picLocks noChangeAspect="1" noChangeArrowheads="1"/>
          </p:cNvPicPr>
          <p:nvPr/>
        </p:nvPicPr>
        <p:blipFill>
          <a:blip r:embed="rId12" cstate="print"/>
          <a:srcRect/>
          <a:stretch>
            <a:fillRect/>
          </a:stretch>
        </p:blipFill>
        <p:spPr bwMode="auto">
          <a:xfrm>
            <a:off x="8458201" y="6267451"/>
            <a:ext cx="1806575" cy="411163"/>
          </a:xfrm>
          <a:prstGeom prst="rect">
            <a:avLst/>
          </a:prstGeom>
          <a:noFill/>
        </p:spPr>
      </p:pic>
      <p:pic>
        <p:nvPicPr>
          <p:cNvPr id="926731" name="Picture 11" descr="Sec"/>
          <p:cNvPicPr>
            <a:picLocks noChangeAspect="1" noChangeArrowheads="1"/>
          </p:cNvPicPr>
          <p:nvPr/>
        </p:nvPicPr>
        <p:blipFill>
          <a:blip r:embed="rId13" cstate="print"/>
          <a:srcRect/>
          <a:stretch>
            <a:fillRect/>
          </a:stretch>
        </p:blipFill>
        <p:spPr bwMode="auto">
          <a:xfrm>
            <a:off x="1524000" y="0"/>
            <a:ext cx="1676400" cy="838200"/>
          </a:xfrm>
          <a:prstGeom prst="rect">
            <a:avLst/>
          </a:prstGeom>
          <a:noFill/>
        </p:spPr>
      </p:pic>
      <p:pic>
        <p:nvPicPr>
          <p:cNvPr id="926732" name="Picture 12" descr="Sec"/>
          <p:cNvPicPr>
            <a:picLocks noChangeAspect="1" noChangeArrowheads="1"/>
          </p:cNvPicPr>
          <p:nvPr/>
        </p:nvPicPr>
        <p:blipFill>
          <a:blip r:embed="rId14" cstate="print"/>
          <a:srcRect/>
          <a:stretch>
            <a:fillRect/>
          </a:stretch>
        </p:blipFill>
        <p:spPr bwMode="auto">
          <a:xfrm>
            <a:off x="3594100" y="0"/>
            <a:ext cx="5003800" cy="482600"/>
          </a:xfrm>
          <a:prstGeom prst="rect">
            <a:avLst/>
          </a:prstGeom>
          <a:noFill/>
        </p:spPr>
      </p:pic>
      <p:sp>
        <p:nvSpPr>
          <p:cNvPr id="926746" name="Text Box 26"/>
          <p:cNvSpPr txBox="1">
            <a:spLocks noChangeArrowheads="1"/>
          </p:cNvSpPr>
          <p:nvPr/>
        </p:nvSpPr>
        <p:spPr bwMode="auto">
          <a:xfrm>
            <a:off x="2960689" y="2574925"/>
            <a:ext cx="1646605" cy="369332"/>
          </a:xfrm>
          <a:prstGeom prst="rect">
            <a:avLst/>
          </a:prstGeom>
          <a:noFill/>
          <a:ln w="9525">
            <a:noFill/>
            <a:miter lim="800000"/>
            <a:headEnd/>
            <a:tailEnd/>
          </a:ln>
          <a:effectLst/>
        </p:spPr>
        <p:txBody>
          <a:bodyPr wrap="none">
            <a:spAutoFit/>
          </a:bodyPr>
          <a:lstStyle/>
          <a:p>
            <a:r>
              <a:rPr lang="en-US" altLang="en-US" b="1" dirty="0">
                <a:latin typeface="Times" pitchFamily="18" charset="0"/>
              </a:rPr>
              <a:t>Photosynthesis</a:t>
            </a:r>
          </a:p>
        </p:txBody>
      </p:sp>
      <p:sp>
        <p:nvSpPr>
          <p:cNvPr id="926747" name="Text Box 27"/>
          <p:cNvSpPr txBox="1">
            <a:spLocks noChangeArrowheads="1"/>
          </p:cNvSpPr>
          <p:nvPr/>
        </p:nvSpPr>
        <p:spPr bwMode="auto">
          <a:xfrm>
            <a:off x="6210300" y="2551113"/>
            <a:ext cx="2200282" cy="369332"/>
          </a:xfrm>
          <a:prstGeom prst="rect">
            <a:avLst/>
          </a:prstGeom>
          <a:noFill/>
          <a:ln w="9525">
            <a:noFill/>
            <a:miter lim="800000"/>
            <a:headEnd/>
            <a:tailEnd/>
          </a:ln>
          <a:effectLst/>
        </p:spPr>
        <p:txBody>
          <a:bodyPr wrap="none">
            <a:spAutoFit/>
          </a:bodyPr>
          <a:lstStyle/>
          <a:p>
            <a:r>
              <a:rPr lang="en-US" altLang="en-US" b="1" dirty="0">
                <a:latin typeface="Times" pitchFamily="18" charset="0"/>
              </a:rPr>
              <a:t>Cellular Respiration</a:t>
            </a:r>
          </a:p>
        </p:txBody>
      </p:sp>
      <p:sp>
        <p:nvSpPr>
          <p:cNvPr id="926748" name="Text Box 28"/>
          <p:cNvSpPr txBox="1">
            <a:spLocks noChangeArrowheads="1"/>
          </p:cNvSpPr>
          <p:nvPr/>
        </p:nvSpPr>
        <p:spPr bwMode="auto">
          <a:xfrm>
            <a:off x="2954250" y="2863850"/>
            <a:ext cx="2779415" cy="338554"/>
          </a:xfrm>
          <a:prstGeom prst="rect">
            <a:avLst/>
          </a:prstGeom>
          <a:noFill/>
          <a:ln w="9525">
            <a:noFill/>
            <a:miter lim="800000"/>
            <a:headEnd/>
            <a:tailEnd/>
          </a:ln>
          <a:effectLst/>
        </p:spPr>
        <p:txBody>
          <a:bodyPr wrap="none">
            <a:spAutoFit/>
          </a:bodyPr>
          <a:lstStyle/>
          <a:p>
            <a:r>
              <a:rPr lang="en-US" altLang="en-US" sz="1600" dirty="0">
                <a:latin typeface="Times" pitchFamily="18" charset="0"/>
              </a:rPr>
              <a:t>Food synthesized = </a:t>
            </a:r>
            <a:r>
              <a:rPr lang="en-US" altLang="en-US" sz="1600" dirty="0" err="1">
                <a:latin typeface="Times" pitchFamily="18" charset="0"/>
              </a:rPr>
              <a:t>Endergonic</a:t>
            </a:r>
            <a:endParaRPr lang="en-US" altLang="en-US" sz="1600" dirty="0">
              <a:latin typeface="Times" pitchFamily="18" charset="0"/>
            </a:endParaRPr>
          </a:p>
        </p:txBody>
      </p:sp>
      <p:sp>
        <p:nvSpPr>
          <p:cNvPr id="926749" name="Text Box 29"/>
          <p:cNvSpPr txBox="1">
            <a:spLocks noChangeArrowheads="1"/>
          </p:cNvSpPr>
          <p:nvPr/>
        </p:nvSpPr>
        <p:spPr bwMode="auto">
          <a:xfrm>
            <a:off x="6223000" y="2889250"/>
            <a:ext cx="2793842"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Food broken down = </a:t>
            </a:r>
            <a:r>
              <a:rPr lang="en-US" altLang="en-US" sz="1600" dirty="0" err="1">
                <a:latin typeface="Times" pitchFamily="18" charset="0"/>
              </a:rPr>
              <a:t>Exergonic</a:t>
            </a:r>
            <a:endParaRPr lang="en-US" altLang="en-US" sz="1600" dirty="0">
              <a:latin typeface="Times" pitchFamily="18" charset="0"/>
            </a:endParaRPr>
          </a:p>
        </p:txBody>
      </p:sp>
      <p:sp>
        <p:nvSpPr>
          <p:cNvPr id="926750" name="Text Box 30"/>
          <p:cNvSpPr txBox="1">
            <a:spLocks noChangeArrowheads="1"/>
          </p:cNvSpPr>
          <p:nvPr/>
        </p:nvSpPr>
        <p:spPr bwMode="auto">
          <a:xfrm>
            <a:off x="2913063" y="3201988"/>
            <a:ext cx="3008644" cy="338554"/>
          </a:xfrm>
          <a:prstGeom prst="rect">
            <a:avLst/>
          </a:prstGeom>
          <a:noFill/>
          <a:ln w="9525">
            <a:noFill/>
            <a:miter lim="800000"/>
            <a:headEnd/>
            <a:tailEnd/>
          </a:ln>
          <a:effectLst/>
        </p:spPr>
        <p:txBody>
          <a:bodyPr wrap="none">
            <a:spAutoFit/>
          </a:bodyPr>
          <a:lstStyle/>
          <a:p>
            <a:r>
              <a:rPr lang="en-US" altLang="en-US" sz="1600" dirty="0">
                <a:latin typeface="Times" pitchFamily="18" charset="0"/>
              </a:rPr>
              <a:t>Energy from sun stored in glucose</a:t>
            </a:r>
          </a:p>
        </p:txBody>
      </p:sp>
      <p:sp>
        <p:nvSpPr>
          <p:cNvPr id="926751" name="Text Box 31"/>
          <p:cNvSpPr txBox="1">
            <a:spLocks noChangeArrowheads="1"/>
          </p:cNvSpPr>
          <p:nvPr/>
        </p:nvSpPr>
        <p:spPr bwMode="auto">
          <a:xfrm>
            <a:off x="6235701" y="3189288"/>
            <a:ext cx="2402709"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Energy of glucose released</a:t>
            </a:r>
          </a:p>
        </p:txBody>
      </p:sp>
      <p:sp>
        <p:nvSpPr>
          <p:cNvPr id="926752" name="Text Box 32"/>
          <p:cNvSpPr txBox="1">
            <a:spLocks noChangeArrowheads="1"/>
          </p:cNvSpPr>
          <p:nvPr/>
        </p:nvSpPr>
        <p:spPr bwMode="auto">
          <a:xfrm>
            <a:off x="2890838" y="3513138"/>
            <a:ext cx="2165978" cy="338554"/>
          </a:xfrm>
          <a:prstGeom prst="rect">
            <a:avLst/>
          </a:prstGeom>
          <a:noFill/>
          <a:ln w="9525">
            <a:noFill/>
            <a:miter lim="800000"/>
            <a:headEnd/>
            <a:tailEnd/>
          </a:ln>
          <a:effectLst/>
        </p:spPr>
        <p:txBody>
          <a:bodyPr wrap="none">
            <a:spAutoFit/>
          </a:bodyPr>
          <a:lstStyle/>
          <a:p>
            <a:r>
              <a:rPr lang="en-US" altLang="en-US" sz="1600" dirty="0">
                <a:latin typeface="Times" pitchFamily="18" charset="0"/>
              </a:rPr>
              <a:t>Carbon dioxide taken in</a:t>
            </a:r>
          </a:p>
        </p:txBody>
      </p:sp>
      <p:sp>
        <p:nvSpPr>
          <p:cNvPr id="926753" name="Text Box 33"/>
          <p:cNvSpPr txBox="1">
            <a:spLocks noChangeArrowheads="1"/>
          </p:cNvSpPr>
          <p:nvPr/>
        </p:nvSpPr>
        <p:spPr bwMode="auto">
          <a:xfrm>
            <a:off x="6248400" y="3538538"/>
            <a:ext cx="2253630"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Carbon dioxide given off</a:t>
            </a:r>
          </a:p>
        </p:txBody>
      </p:sp>
      <p:sp>
        <p:nvSpPr>
          <p:cNvPr id="926754" name="Text Box 34"/>
          <p:cNvSpPr txBox="1">
            <a:spLocks noChangeArrowheads="1"/>
          </p:cNvSpPr>
          <p:nvPr/>
        </p:nvSpPr>
        <p:spPr bwMode="auto">
          <a:xfrm>
            <a:off x="2882900" y="3868738"/>
            <a:ext cx="1630062" cy="338554"/>
          </a:xfrm>
          <a:prstGeom prst="rect">
            <a:avLst/>
          </a:prstGeom>
          <a:noFill/>
          <a:ln w="9525">
            <a:noFill/>
            <a:miter lim="800000"/>
            <a:headEnd/>
            <a:tailEnd/>
          </a:ln>
          <a:effectLst/>
        </p:spPr>
        <p:txBody>
          <a:bodyPr wrap="none">
            <a:spAutoFit/>
          </a:bodyPr>
          <a:lstStyle/>
          <a:p>
            <a:r>
              <a:rPr lang="en-US" altLang="en-US" sz="1600" dirty="0">
                <a:latin typeface="Times" pitchFamily="18" charset="0"/>
              </a:rPr>
              <a:t>Oxygen given off</a:t>
            </a:r>
          </a:p>
        </p:txBody>
      </p:sp>
      <p:sp>
        <p:nvSpPr>
          <p:cNvPr id="926755" name="Text Box 35"/>
          <p:cNvSpPr txBox="1">
            <a:spLocks noChangeArrowheads="1"/>
          </p:cNvSpPr>
          <p:nvPr/>
        </p:nvSpPr>
        <p:spPr bwMode="auto">
          <a:xfrm>
            <a:off x="6248400" y="3843338"/>
            <a:ext cx="1542410"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Oxygen taken in</a:t>
            </a:r>
          </a:p>
        </p:txBody>
      </p:sp>
      <p:sp>
        <p:nvSpPr>
          <p:cNvPr id="926756" name="Text Box 36"/>
          <p:cNvSpPr txBox="1">
            <a:spLocks noChangeArrowheads="1"/>
          </p:cNvSpPr>
          <p:nvPr/>
        </p:nvSpPr>
        <p:spPr bwMode="auto">
          <a:xfrm>
            <a:off x="2898775" y="4259263"/>
            <a:ext cx="2473754"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Produces sugars = C</a:t>
            </a:r>
            <a:r>
              <a:rPr lang="en-US" altLang="en-US" sz="1600" baseline="-25000" dirty="0">
                <a:latin typeface="Times" pitchFamily="18" charset="0"/>
              </a:rPr>
              <a:t>6</a:t>
            </a:r>
            <a:r>
              <a:rPr lang="en-US" altLang="en-US" sz="1600" dirty="0">
                <a:latin typeface="Times" pitchFamily="18" charset="0"/>
              </a:rPr>
              <a:t>H</a:t>
            </a:r>
            <a:r>
              <a:rPr lang="en-US" altLang="en-US" sz="1600" baseline="-25000" dirty="0">
                <a:latin typeface="Times" pitchFamily="18" charset="0"/>
              </a:rPr>
              <a:t>12</a:t>
            </a:r>
            <a:r>
              <a:rPr lang="en-US" altLang="en-US" sz="1600" dirty="0">
                <a:latin typeface="Times" pitchFamily="18" charset="0"/>
              </a:rPr>
              <a:t>O</a:t>
            </a:r>
            <a:r>
              <a:rPr lang="en-US" altLang="en-US" sz="1600" baseline="-25000" dirty="0">
                <a:latin typeface="Times" pitchFamily="18" charset="0"/>
              </a:rPr>
              <a:t>6</a:t>
            </a:r>
          </a:p>
        </p:txBody>
      </p:sp>
      <p:sp>
        <p:nvSpPr>
          <p:cNvPr id="926757" name="Text Box 37"/>
          <p:cNvSpPr txBox="1">
            <a:spLocks noChangeArrowheads="1"/>
          </p:cNvSpPr>
          <p:nvPr/>
        </p:nvSpPr>
        <p:spPr bwMode="auto">
          <a:xfrm>
            <a:off x="6261101" y="4259263"/>
            <a:ext cx="2940164"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Produces </a:t>
            </a:r>
            <a:r>
              <a:rPr lang="en-US" altLang="en-US" sz="1600" dirty="0" smtClean="0">
                <a:latin typeface="Times" pitchFamily="18" charset="0"/>
              </a:rPr>
              <a:t>CO</a:t>
            </a:r>
            <a:r>
              <a:rPr lang="en-US" altLang="en-US" sz="1600" baseline="-25000" dirty="0" smtClean="0">
                <a:latin typeface="Times" pitchFamily="18" charset="0"/>
              </a:rPr>
              <a:t>2</a:t>
            </a:r>
            <a:r>
              <a:rPr lang="en-US" altLang="en-US" sz="1600" dirty="0" smtClean="0">
                <a:latin typeface="Times" pitchFamily="18" charset="0"/>
              </a:rPr>
              <a:t>, H</a:t>
            </a:r>
            <a:r>
              <a:rPr lang="en-US" altLang="en-US" sz="1600" baseline="-25000" dirty="0" smtClean="0">
                <a:latin typeface="Times" pitchFamily="18" charset="0"/>
              </a:rPr>
              <a:t>2</a:t>
            </a:r>
            <a:r>
              <a:rPr lang="en-US" altLang="en-US" sz="1600" dirty="0" smtClean="0">
                <a:latin typeface="Times" pitchFamily="18" charset="0"/>
              </a:rPr>
              <a:t>O, ATP &amp; Heat</a:t>
            </a:r>
            <a:endParaRPr lang="en-US" altLang="en-US" sz="1600" baseline="-25000" dirty="0">
              <a:latin typeface="Times" pitchFamily="18" charset="0"/>
            </a:endParaRPr>
          </a:p>
        </p:txBody>
      </p:sp>
      <p:sp>
        <p:nvSpPr>
          <p:cNvPr id="926758" name="Text Box 38"/>
          <p:cNvSpPr txBox="1">
            <a:spLocks noChangeArrowheads="1"/>
          </p:cNvSpPr>
          <p:nvPr/>
        </p:nvSpPr>
        <p:spPr bwMode="auto">
          <a:xfrm>
            <a:off x="2895600" y="4733925"/>
            <a:ext cx="1345240"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Requires light</a:t>
            </a:r>
          </a:p>
        </p:txBody>
      </p:sp>
      <p:sp>
        <p:nvSpPr>
          <p:cNvPr id="926759" name="Text Box 39"/>
          <p:cNvSpPr txBox="1">
            <a:spLocks noChangeArrowheads="1"/>
          </p:cNvSpPr>
          <p:nvPr/>
        </p:nvSpPr>
        <p:spPr bwMode="auto">
          <a:xfrm>
            <a:off x="6248401" y="4724400"/>
            <a:ext cx="1984839"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Does not require light</a:t>
            </a:r>
          </a:p>
        </p:txBody>
      </p:sp>
      <p:sp>
        <p:nvSpPr>
          <p:cNvPr id="926760" name="Text Box 40"/>
          <p:cNvSpPr txBox="1">
            <a:spLocks noChangeArrowheads="1"/>
          </p:cNvSpPr>
          <p:nvPr/>
        </p:nvSpPr>
        <p:spPr bwMode="auto">
          <a:xfrm>
            <a:off x="2894014" y="5186364"/>
            <a:ext cx="3049587" cy="584775"/>
          </a:xfrm>
          <a:prstGeom prst="rect">
            <a:avLst/>
          </a:prstGeom>
          <a:noFill/>
          <a:ln w="9525">
            <a:noFill/>
            <a:miter lim="800000"/>
            <a:headEnd/>
            <a:tailEnd/>
          </a:ln>
          <a:effectLst/>
        </p:spPr>
        <p:txBody>
          <a:bodyPr>
            <a:spAutoFit/>
          </a:bodyPr>
          <a:lstStyle/>
          <a:p>
            <a:pPr algn="l"/>
            <a:r>
              <a:rPr lang="en-US" altLang="en-US" sz="1600" dirty="0">
                <a:latin typeface="Times" pitchFamily="18" charset="0"/>
              </a:rPr>
              <a:t>Occurs only in presence of chlorophyll</a:t>
            </a:r>
          </a:p>
        </p:txBody>
      </p:sp>
      <p:sp>
        <p:nvSpPr>
          <p:cNvPr id="926762" name="Text Box 42"/>
          <p:cNvSpPr txBox="1">
            <a:spLocks noChangeArrowheads="1"/>
          </p:cNvSpPr>
          <p:nvPr/>
        </p:nvSpPr>
        <p:spPr bwMode="auto">
          <a:xfrm>
            <a:off x="6096000" y="5105401"/>
            <a:ext cx="2300630" cy="584775"/>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Occurs in all living cells, </a:t>
            </a:r>
          </a:p>
          <a:p>
            <a:pPr algn="l"/>
            <a:r>
              <a:rPr lang="en-US" altLang="en-US" sz="1600" b="1" dirty="0">
                <a:latin typeface="Times" pitchFamily="18" charset="0"/>
              </a:rPr>
              <a:t>including plants</a:t>
            </a:r>
          </a:p>
        </p:txBody>
      </p:sp>
      <p:sp>
        <p:nvSpPr>
          <p:cNvPr id="926765" name="Text Box 45"/>
          <p:cNvSpPr txBox="1">
            <a:spLocks noChangeArrowheads="1"/>
          </p:cNvSpPr>
          <p:nvPr/>
        </p:nvSpPr>
        <p:spPr bwMode="auto">
          <a:xfrm>
            <a:off x="2728914" y="2176463"/>
            <a:ext cx="6738063" cy="369332"/>
          </a:xfrm>
          <a:prstGeom prst="rect">
            <a:avLst/>
          </a:prstGeom>
          <a:noFill/>
          <a:ln w="9525">
            <a:noFill/>
            <a:miter lim="800000"/>
            <a:headEnd/>
            <a:tailEnd/>
          </a:ln>
          <a:effectLst/>
        </p:spPr>
        <p:txBody>
          <a:bodyPr wrap="none">
            <a:spAutoFit/>
          </a:bodyPr>
          <a:lstStyle/>
          <a:p>
            <a:pPr algn="l"/>
            <a:r>
              <a:rPr lang="en-US" altLang="en-US" b="1">
                <a:latin typeface="Times" pitchFamily="18" charset="0"/>
              </a:rPr>
              <a:t>Table 9.1  Comparison of Photosynthesis and Cellular Respiration</a:t>
            </a:r>
            <a:r>
              <a:rPr lang="en-US" altLang="en-US">
                <a:latin typeface="Times" pitchFamily="18" charset="0"/>
              </a:rPr>
              <a:t> </a:t>
            </a:r>
          </a:p>
        </p:txBody>
      </p:sp>
    </p:spTree>
    <p:extLst>
      <p:ext uri="{BB962C8B-B14F-4D97-AF65-F5344CB8AC3E}">
        <p14:creationId xmlns:p14="http://schemas.microsoft.com/office/powerpoint/2010/main" val="271319620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26724"/>
                                        </p:tgtEl>
                                        <p:attrNameLst>
                                          <p:attrName>style.visibility</p:attrName>
                                        </p:attrNameLst>
                                      </p:cBhvr>
                                      <p:to>
                                        <p:strVal val="visible"/>
                                      </p:to>
                                    </p:set>
                                    <p:animEffect transition="in" filter="box(out)">
                                      <p:cBhvr>
                                        <p:cTn id="7" dur="500"/>
                                        <p:tgtEl>
                                          <p:spTgt spid="926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
            <a:ext cx="11826240" cy="1612669"/>
          </a:xfrm>
        </p:spPr>
        <p:txBody>
          <a:bodyPr>
            <a:normAutofit/>
          </a:bodyPr>
          <a:lstStyle/>
          <a:p>
            <a:r>
              <a:rPr lang="en-US" dirty="0" smtClean="0"/>
              <a:t>Photosynthesis &amp; Cellular Respiration AXES Paragraph Bottom of page 57NB</a:t>
            </a:r>
            <a:endParaRPr lang="en-US" dirty="0"/>
          </a:p>
        </p:txBody>
      </p:sp>
      <p:sp>
        <p:nvSpPr>
          <p:cNvPr id="3" name="Content Placeholder 2"/>
          <p:cNvSpPr>
            <a:spLocks noGrp="1"/>
          </p:cNvSpPr>
          <p:nvPr>
            <p:ph idx="1"/>
          </p:nvPr>
        </p:nvSpPr>
        <p:spPr>
          <a:xfrm>
            <a:off x="1357746" y="2027237"/>
            <a:ext cx="9144000" cy="4830763"/>
          </a:xfrm>
        </p:spPr>
        <p:txBody>
          <a:bodyPr>
            <a:normAutofit/>
          </a:bodyPr>
          <a:lstStyle/>
          <a:p>
            <a:r>
              <a:rPr lang="en-US" dirty="0" smtClean="0"/>
              <a:t>The mechanisms for P &amp; CR are related because they are essentially opposite reactions.  Photosynthesis transforms energy from the sun and Cellular Respiration makes use of chemical bond energy.</a:t>
            </a:r>
          </a:p>
          <a:p>
            <a:r>
              <a:rPr lang="en-US" dirty="0" smtClean="0"/>
              <a:t>Photosynthesis = Chloroplast</a:t>
            </a:r>
          </a:p>
          <a:p>
            <a:r>
              <a:rPr lang="en-US" dirty="0" smtClean="0"/>
              <a:t>Cellular Respiration = Cytoplasm, Mitochondria </a:t>
            </a:r>
          </a:p>
          <a:p>
            <a:r>
              <a:rPr lang="en-US" dirty="0" smtClean="0"/>
              <a:t>6CO</a:t>
            </a:r>
            <a:r>
              <a:rPr lang="en-US" baseline="-25000" dirty="0" smtClean="0"/>
              <a:t>2</a:t>
            </a:r>
            <a:r>
              <a:rPr lang="en-US" dirty="0" smtClean="0"/>
              <a:t> +6H</a:t>
            </a:r>
            <a:r>
              <a:rPr lang="en-US" baseline="-25000" dirty="0" smtClean="0"/>
              <a:t>2</a:t>
            </a:r>
            <a:r>
              <a:rPr lang="en-US" dirty="0" smtClean="0"/>
              <a:t>0 </a:t>
            </a:r>
            <a:r>
              <a:rPr lang="en-US" dirty="0" smtClean="0">
                <a:sym typeface="Wingdings" pitchFamily="2" charset="2"/>
              </a:rPr>
              <a:t> C</a:t>
            </a:r>
            <a:r>
              <a:rPr lang="en-US" baseline="-25000" dirty="0" smtClean="0">
                <a:sym typeface="Wingdings" pitchFamily="2" charset="2"/>
              </a:rPr>
              <a:t>6</a:t>
            </a:r>
            <a:r>
              <a:rPr lang="en-US" dirty="0" smtClean="0">
                <a:sym typeface="Wingdings" pitchFamily="2" charset="2"/>
              </a:rPr>
              <a:t>H</a:t>
            </a:r>
            <a:r>
              <a:rPr lang="en-US" baseline="-25000" dirty="0" smtClean="0">
                <a:sym typeface="Wingdings" pitchFamily="2" charset="2"/>
              </a:rPr>
              <a:t>12</a:t>
            </a:r>
            <a:r>
              <a:rPr lang="en-US" dirty="0" smtClean="0">
                <a:sym typeface="Wingdings" pitchFamily="2" charset="2"/>
              </a:rPr>
              <a:t>O</a:t>
            </a:r>
            <a:r>
              <a:rPr lang="en-US" baseline="-25000" dirty="0" smtClean="0">
                <a:sym typeface="Wingdings" pitchFamily="2" charset="2"/>
              </a:rPr>
              <a:t>6</a:t>
            </a:r>
            <a:r>
              <a:rPr lang="en-US" dirty="0" smtClean="0">
                <a:sym typeface="Wingdings" pitchFamily="2" charset="2"/>
              </a:rPr>
              <a:t> + 6O</a:t>
            </a:r>
            <a:r>
              <a:rPr lang="en-US" baseline="-25000" dirty="0" smtClean="0">
                <a:sym typeface="Wingdings" pitchFamily="2" charset="2"/>
              </a:rPr>
              <a:t>2</a:t>
            </a:r>
            <a:r>
              <a:rPr lang="en-US" dirty="0" smtClean="0">
                <a:sym typeface="Wingdings" pitchFamily="2" charset="2"/>
              </a:rPr>
              <a:t>  Photosynthesis</a:t>
            </a:r>
          </a:p>
          <a:p>
            <a:r>
              <a:rPr lang="en-US" sz="3000" dirty="0">
                <a:sym typeface="Wingdings" pitchFamily="2" charset="2"/>
              </a:rPr>
              <a:t>C</a:t>
            </a:r>
            <a:r>
              <a:rPr lang="en-US" sz="3000" baseline="-25000" dirty="0">
                <a:sym typeface="Wingdings" pitchFamily="2" charset="2"/>
              </a:rPr>
              <a:t>6</a:t>
            </a:r>
            <a:r>
              <a:rPr lang="en-US" sz="3000" dirty="0">
                <a:sym typeface="Wingdings" pitchFamily="2" charset="2"/>
              </a:rPr>
              <a:t>H</a:t>
            </a:r>
            <a:r>
              <a:rPr lang="en-US" sz="3000" baseline="-25000" dirty="0">
                <a:sym typeface="Wingdings" pitchFamily="2" charset="2"/>
              </a:rPr>
              <a:t>12</a:t>
            </a:r>
            <a:r>
              <a:rPr lang="en-US" sz="3000" dirty="0">
                <a:sym typeface="Wingdings" pitchFamily="2" charset="2"/>
              </a:rPr>
              <a:t>O</a:t>
            </a:r>
            <a:r>
              <a:rPr lang="en-US" sz="3000" baseline="-25000" dirty="0">
                <a:sym typeface="Wingdings" pitchFamily="2" charset="2"/>
              </a:rPr>
              <a:t>6</a:t>
            </a:r>
            <a:r>
              <a:rPr lang="en-US" sz="3000" dirty="0">
                <a:sym typeface="Wingdings" pitchFamily="2" charset="2"/>
              </a:rPr>
              <a:t> + 6O</a:t>
            </a:r>
            <a:r>
              <a:rPr lang="en-US" sz="3000" baseline="-25000" dirty="0">
                <a:sym typeface="Wingdings" pitchFamily="2" charset="2"/>
              </a:rPr>
              <a:t>2</a:t>
            </a:r>
            <a:r>
              <a:rPr lang="en-US" sz="3000" dirty="0"/>
              <a:t> </a:t>
            </a:r>
            <a:r>
              <a:rPr lang="en-US" sz="3000" dirty="0">
                <a:sym typeface="Wingdings" pitchFamily="2" charset="2"/>
              </a:rPr>
              <a:t></a:t>
            </a:r>
            <a:r>
              <a:rPr lang="en-US" sz="3000" dirty="0"/>
              <a:t> 6CO</a:t>
            </a:r>
            <a:r>
              <a:rPr lang="en-US" sz="3000" baseline="-25000" dirty="0"/>
              <a:t>2</a:t>
            </a:r>
            <a:r>
              <a:rPr lang="en-US" sz="3000" dirty="0"/>
              <a:t> +6H</a:t>
            </a:r>
            <a:r>
              <a:rPr lang="en-US" sz="3000" baseline="-25000" dirty="0"/>
              <a:t>2</a:t>
            </a:r>
            <a:r>
              <a:rPr lang="en-US" sz="3000" dirty="0"/>
              <a:t>0 + 36 ATP  + Heat Cellular Respiration</a:t>
            </a:r>
            <a:endParaRPr lang="en-US" sz="3000" dirty="0">
              <a:sym typeface="Wingdings" pitchFamily="2" charset="2"/>
            </a:endParaRPr>
          </a:p>
          <a:p>
            <a:endParaRPr lang="en-US" dirty="0"/>
          </a:p>
        </p:txBody>
      </p:sp>
    </p:spTree>
    <p:extLst>
      <p:ext uri="{BB962C8B-B14F-4D97-AF65-F5344CB8AC3E}">
        <p14:creationId xmlns:p14="http://schemas.microsoft.com/office/powerpoint/2010/main" val="6907952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1"/>
            <a:ext cx="12088969" cy="1690688"/>
          </a:xfrm>
        </p:spPr>
        <p:txBody>
          <a:bodyPr/>
          <a:lstStyle/>
          <a:p>
            <a:r>
              <a:rPr lang="en-US" dirty="0" smtClean="0"/>
              <a:t>Gallery Walk – Cell UNIT Review</a:t>
            </a:r>
            <a:br>
              <a:rPr lang="en-US" dirty="0" smtClean="0"/>
            </a:br>
            <a:r>
              <a:rPr lang="en-US" sz="2800" dirty="0" smtClean="0"/>
              <a:t>Describe, Draw, and Explain the importance of each of the following concepts/ processes on a poster paper, for a Gallery Walk review. Page 51NB</a:t>
            </a:r>
            <a:endParaRPr lang="en-US" sz="2800" dirty="0"/>
          </a:p>
        </p:txBody>
      </p:sp>
      <p:sp>
        <p:nvSpPr>
          <p:cNvPr id="3" name="Content Placeholder 2"/>
          <p:cNvSpPr>
            <a:spLocks noGrp="1"/>
          </p:cNvSpPr>
          <p:nvPr>
            <p:ph idx="1"/>
          </p:nvPr>
        </p:nvSpPr>
        <p:spPr/>
        <p:txBody>
          <a:bodyPr numCol="2"/>
          <a:lstStyle/>
          <a:p>
            <a:r>
              <a:rPr lang="en-US" dirty="0" smtClean="0"/>
              <a:t>Osmosis</a:t>
            </a:r>
          </a:p>
          <a:p>
            <a:r>
              <a:rPr lang="en-US" dirty="0" smtClean="0"/>
              <a:t>Plasma Membrane</a:t>
            </a:r>
          </a:p>
          <a:p>
            <a:r>
              <a:rPr lang="en-US" dirty="0" smtClean="0"/>
              <a:t>Eukaryotic Cell</a:t>
            </a:r>
          </a:p>
          <a:p>
            <a:r>
              <a:rPr lang="en-US" dirty="0" smtClean="0"/>
              <a:t>Prokaryotic Cell</a:t>
            </a:r>
          </a:p>
          <a:p>
            <a:r>
              <a:rPr lang="en-US" dirty="0" smtClean="0"/>
              <a:t>Photosynthesis</a:t>
            </a:r>
          </a:p>
          <a:p>
            <a:endParaRPr lang="en-US" dirty="0"/>
          </a:p>
          <a:p>
            <a:endParaRPr lang="en-US" dirty="0" smtClean="0"/>
          </a:p>
          <a:p>
            <a:endParaRPr lang="en-US" dirty="0" smtClean="0"/>
          </a:p>
          <a:p>
            <a:r>
              <a:rPr lang="en-US" dirty="0" smtClean="0"/>
              <a:t>Cellular Respiration</a:t>
            </a:r>
          </a:p>
          <a:p>
            <a:r>
              <a:rPr lang="en-US" dirty="0" smtClean="0"/>
              <a:t>Folded Membranes</a:t>
            </a:r>
          </a:p>
          <a:p>
            <a:r>
              <a:rPr lang="en-US" dirty="0" smtClean="0"/>
              <a:t>Active &amp; Passive Transport</a:t>
            </a:r>
          </a:p>
          <a:p>
            <a:r>
              <a:rPr lang="en-US" dirty="0" smtClean="0"/>
              <a:t>Macromolecules</a:t>
            </a:r>
          </a:p>
          <a:p>
            <a:r>
              <a:rPr lang="en-US" dirty="0" smtClean="0"/>
              <a:t>Scientific Method</a:t>
            </a:r>
            <a:endParaRPr lang="en-US" dirty="0"/>
          </a:p>
        </p:txBody>
      </p:sp>
    </p:spTree>
    <p:extLst>
      <p:ext uri="{BB962C8B-B14F-4D97-AF65-F5344CB8AC3E}">
        <p14:creationId xmlns:p14="http://schemas.microsoft.com/office/powerpoint/2010/main" val="17758535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Warm Up Answers</a:t>
            </a:r>
          </a:p>
        </p:txBody>
      </p:sp>
      <p:sp>
        <p:nvSpPr>
          <p:cNvPr id="4099" name="Rectangle 3"/>
          <p:cNvSpPr>
            <a:spLocks noGrp="1" noChangeArrowheads="1"/>
          </p:cNvSpPr>
          <p:nvPr>
            <p:ph type="body" idx="1"/>
          </p:nvPr>
        </p:nvSpPr>
        <p:spPr>
          <a:xfrm>
            <a:off x="1524000" y="1219201"/>
            <a:ext cx="9144000" cy="4906963"/>
          </a:xfrm>
        </p:spPr>
        <p:txBody>
          <a:bodyPr/>
          <a:lstStyle/>
          <a:p>
            <a:pPr>
              <a:buNone/>
            </a:pPr>
            <a:r>
              <a:rPr lang="en-US" sz="2000" dirty="0"/>
              <a:t>1) </a:t>
            </a:r>
            <a:r>
              <a:rPr lang="en-US" sz="2000" b="1" dirty="0"/>
              <a:t>Cellular Respiration</a:t>
            </a:r>
            <a:r>
              <a:rPr lang="en-US" sz="2000" dirty="0"/>
              <a:t>: process by which mitochondria break down food molecules (glucose) to produce </a:t>
            </a:r>
            <a:r>
              <a:rPr lang="en-US" sz="2000" b="1" dirty="0"/>
              <a:t>ATP</a:t>
            </a:r>
            <a:r>
              <a:rPr lang="en-US" sz="2000" dirty="0"/>
              <a:t>. The stages are: </a:t>
            </a:r>
            <a:r>
              <a:rPr lang="en-US" sz="2000" b="1" dirty="0" err="1"/>
              <a:t>glycolysis</a:t>
            </a:r>
            <a:r>
              <a:rPr lang="en-US" sz="2000" b="1" dirty="0"/>
              <a:t>, citric acid cycle, electron transport chain.</a:t>
            </a:r>
          </a:p>
          <a:p>
            <a:pPr>
              <a:buNone/>
            </a:pPr>
            <a:r>
              <a:rPr lang="en-US" sz="2000" dirty="0"/>
              <a:t>2) </a:t>
            </a:r>
            <a:r>
              <a:rPr lang="en-US" sz="2000" b="1" dirty="0" err="1"/>
              <a:t>Glycolysis</a:t>
            </a:r>
            <a:r>
              <a:rPr lang="en-US" sz="2000" dirty="0"/>
              <a:t>: series of chemical reactions in the cytoplasm of the cell that breaks down </a:t>
            </a:r>
            <a:r>
              <a:rPr lang="en-US" sz="2000" b="1" dirty="0"/>
              <a:t>glucose</a:t>
            </a:r>
            <a:r>
              <a:rPr lang="en-US" sz="2000" dirty="0"/>
              <a:t> into (2) </a:t>
            </a:r>
            <a:r>
              <a:rPr lang="en-US" sz="2000" b="1" dirty="0" err="1"/>
              <a:t>pyruvic</a:t>
            </a:r>
            <a:r>
              <a:rPr lang="en-US" sz="2000" b="1" dirty="0"/>
              <a:t> acids- C</a:t>
            </a:r>
            <a:r>
              <a:rPr lang="en-US" sz="2000" b="1" baseline="-25000" dirty="0"/>
              <a:t>3</a:t>
            </a:r>
            <a:r>
              <a:rPr lang="en-US" sz="2000" b="1" dirty="0"/>
              <a:t>H</a:t>
            </a:r>
            <a:r>
              <a:rPr lang="en-US" sz="2000" b="1" baseline="-25000" dirty="0"/>
              <a:t>6</a:t>
            </a:r>
            <a:r>
              <a:rPr lang="en-US" sz="2000" b="1" dirty="0"/>
              <a:t>O</a:t>
            </a:r>
            <a:r>
              <a:rPr lang="en-US" sz="2000" b="1" baseline="-25000" dirty="0"/>
              <a:t>3</a:t>
            </a:r>
            <a:r>
              <a:rPr lang="en-US" sz="2000" b="1" dirty="0"/>
              <a:t>.  </a:t>
            </a:r>
          </a:p>
          <a:p>
            <a:pPr>
              <a:buNone/>
            </a:pPr>
            <a:r>
              <a:rPr lang="en-US" sz="2000" dirty="0"/>
              <a:t>3). </a:t>
            </a:r>
            <a:r>
              <a:rPr lang="en-US" sz="2000" b="1" dirty="0"/>
              <a:t>Fermentation</a:t>
            </a:r>
            <a:r>
              <a:rPr lang="en-US" sz="2000" dirty="0"/>
              <a:t> – in the absence of Oxygen during </a:t>
            </a:r>
            <a:r>
              <a:rPr lang="en-US" sz="2000" dirty="0" err="1"/>
              <a:t>glycolysis</a:t>
            </a:r>
            <a:r>
              <a:rPr lang="en-US" sz="2000" dirty="0"/>
              <a:t>, Lactic acid (animals) or alcohol (plants) are produced.   </a:t>
            </a:r>
          </a:p>
          <a:p>
            <a:pPr>
              <a:buNone/>
            </a:pPr>
            <a:r>
              <a:rPr lang="en-US" sz="2000" dirty="0"/>
              <a:t>Table 9.1 in text</a:t>
            </a:r>
          </a:p>
          <a:p>
            <a:pPr>
              <a:buFontTx/>
              <a:buNone/>
            </a:pPr>
            <a:r>
              <a:rPr lang="en-US" sz="2000" dirty="0"/>
              <a:t>	   </a:t>
            </a:r>
            <a:r>
              <a:rPr lang="en-US" sz="2000" dirty="0">
                <a:hlinkClick r:id="rId2"/>
              </a:rPr>
              <a:t>Cellular Respiration</a:t>
            </a:r>
            <a:r>
              <a:rPr lang="en-US" sz="2000" dirty="0"/>
              <a:t>: </a:t>
            </a:r>
            <a:r>
              <a:rPr lang="en-US" sz="1600" b="1" dirty="0"/>
              <a:t>Food broken down, energy of glucose released, CO2 given off, O2 taken in, does not require light, occurs in all living cells</a:t>
            </a:r>
          </a:p>
          <a:p>
            <a:pPr>
              <a:buFontTx/>
              <a:buNone/>
            </a:pPr>
            <a:r>
              <a:rPr lang="en-US" sz="1600" b="1" dirty="0"/>
              <a:t>	They both produce Energy.</a:t>
            </a:r>
          </a:p>
          <a:p>
            <a:pPr lvl="1">
              <a:buFontTx/>
              <a:buNone/>
            </a:pPr>
            <a:r>
              <a:rPr lang="en-US" sz="2000" dirty="0"/>
              <a:t>  Photosynthesis: </a:t>
            </a:r>
            <a:r>
              <a:rPr lang="en-US" sz="1600" b="1" dirty="0"/>
              <a:t>Food synthesized, energy from sun stored in glucose,  CO2 taken in, O2 released, requires light, occurs only cells that contain chlorophyll </a:t>
            </a:r>
          </a:p>
          <a:p>
            <a:pPr lvl="1">
              <a:buFontTx/>
              <a:buNone/>
            </a:pPr>
            <a:r>
              <a:rPr lang="en-US" sz="1600" b="1" dirty="0"/>
              <a:t>Both: use electron carriers, have cycles of chemical reactions, and form ATP</a:t>
            </a:r>
            <a:endParaRPr lang="en-US" sz="2000" dirty="0"/>
          </a:p>
        </p:txBody>
      </p:sp>
    </p:spTree>
    <p:extLst>
      <p:ext uri="{BB962C8B-B14F-4D97-AF65-F5344CB8AC3E}">
        <p14:creationId xmlns:p14="http://schemas.microsoft.com/office/powerpoint/2010/main" val="239766428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898" decel="100000" fill="hold"/>
                                        <p:tgtEl>
                                          <p:spTgt spid="409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09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099">
                                            <p:txEl>
                                              <p:pRg st="0" end="0"/>
                                            </p:txEl>
                                          </p:spTgt>
                                        </p:tgtEl>
                                        <p:attrNameLst>
                                          <p:attrName>style.visibility</p:attrName>
                                        </p:attrNameLst>
                                      </p:cBhvr>
                                      <p:to>
                                        <p:strVal val="visible"/>
                                      </p:to>
                                    </p:set>
                                    <p:animEffect transition="in" filter="fade">
                                      <p:cBhvr>
                                        <p:cTn id="15" dur="1000"/>
                                        <p:tgtEl>
                                          <p:spTgt spid="4099">
                                            <p:txEl>
                                              <p:pRg st="0" end="0"/>
                                            </p:txEl>
                                          </p:spTgt>
                                        </p:tgtEl>
                                      </p:cBhvr>
                                    </p:animEffect>
                                    <p:anim calcmode="lin" valueType="num">
                                      <p:cBhvr>
                                        <p:cTn id="16"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09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09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099">
                                            <p:txEl>
                                              <p:pRg st="1" end="1"/>
                                            </p:txEl>
                                          </p:spTgt>
                                        </p:tgtEl>
                                        <p:attrNameLst>
                                          <p:attrName>style.visibility</p:attrName>
                                        </p:attrNameLst>
                                      </p:cBhvr>
                                      <p:to>
                                        <p:strVal val="visible"/>
                                      </p:to>
                                    </p:set>
                                    <p:animEffect transition="in" filter="fade">
                                      <p:cBhvr>
                                        <p:cTn id="23" dur="1000"/>
                                        <p:tgtEl>
                                          <p:spTgt spid="4099">
                                            <p:txEl>
                                              <p:pRg st="1" end="1"/>
                                            </p:txEl>
                                          </p:spTgt>
                                        </p:tgtEl>
                                      </p:cBhvr>
                                    </p:animEffect>
                                    <p:anim calcmode="lin" valueType="num">
                                      <p:cBhvr>
                                        <p:cTn id="24"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409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409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099">
                                            <p:txEl>
                                              <p:pRg st="2" end="2"/>
                                            </p:txEl>
                                          </p:spTgt>
                                        </p:tgtEl>
                                        <p:attrNameLst>
                                          <p:attrName>style.visibility</p:attrName>
                                        </p:attrNameLst>
                                      </p:cBhvr>
                                      <p:to>
                                        <p:strVal val="visible"/>
                                      </p:to>
                                    </p:set>
                                    <p:animEffect transition="in" filter="fade">
                                      <p:cBhvr>
                                        <p:cTn id="31" dur="1000"/>
                                        <p:tgtEl>
                                          <p:spTgt spid="4099">
                                            <p:txEl>
                                              <p:pRg st="2" end="2"/>
                                            </p:txEl>
                                          </p:spTgt>
                                        </p:tgtEl>
                                      </p:cBhvr>
                                    </p:animEffect>
                                    <p:anim calcmode="lin" valueType="num">
                                      <p:cBhvr>
                                        <p:cTn id="32"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409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409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099">
                                            <p:txEl>
                                              <p:pRg st="3" end="3"/>
                                            </p:txEl>
                                          </p:spTgt>
                                        </p:tgtEl>
                                        <p:attrNameLst>
                                          <p:attrName>style.visibility</p:attrName>
                                        </p:attrNameLst>
                                      </p:cBhvr>
                                      <p:to>
                                        <p:strVal val="visible"/>
                                      </p:to>
                                    </p:set>
                                    <p:animEffect transition="in" filter="fade">
                                      <p:cBhvr>
                                        <p:cTn id="39" dur="1000"/>
                                        <p:tgtEl>
                                          <p:spTgt spid="4099">
                                            <p:txEl>
                                              <p:pRg st="3" end="3"/>
                                            </p:txEl>
                                          </p:spTgt>
                                        </p:tgtEl>
                                      </p:cBhvr>
                                    </p:animEffect>
                                    <p:anim calcmode="lin" valueType="num">
                                      <p:cBhvr>
                                        <p:cTn id="40"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4099">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409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4099">
                                            <p:txEl>
                                              <p:pRg st="4" end="4"/>
                                            </p:txEl>
                                          </p:spTgt>
                                        </p:tgtEl>
                                        <p:attrNameLst>
                                          <p:attrName>style.visibility</p:attrName>
                                        </p:attrNameLst>
                                      </p:cBhvr>
                                      <p:to>
                                        <p:strVal val="visible"/>
                                      </p:to>
                                    </p:set>
                                    <p:animEffect transition="in" filter="fade">
                                      <p:cBhvr>
                                        <p:cTn id="47" dur="1000"/>
                                        <p:tgtEl>
                                          <p:spTgt spid="4099">
                                            <p:txEl>
                                              <p:pRg st="4" end="4"/>
                                            </p:txEl>
                                          </p:spTgt>
                                        </p:tgtEl>
                                      </p:cBhvr>
                                    </p:animEffect>
                                    <p:anim calcmode="lin" valueType="num">
                                      <p:cBhvr>
                                        <p:cTn id="48" dur="10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4099">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409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4099">
                                            <p:txEl>
                                              <p:pRg st="5" end="5"/>
                                            </p:txEl>
                                          </p:spTgt>
                                        </p:tgtEl>
                                        <p:attrNameLst>
                                          <p:attrName>style.visibility</p:attrName>
                                        </p:attrNameLst>
                                      </p:cBhvr>
                                      <p:to>
                                        <p:strVal val="visible"/>
                                      </p:to>
                                    </p:set>
                                    <p:animEffect transition="in" filter="fade">
                                      <p:cBhvr>
                                        <p:cTn id="55" dur="1000"/>
                                        <p:tgtEl>
                                          <p:spTgt spid="4099">
                                            <p:txEl>
                                              <p:pRg st="5" end="5"/>
                                            </p:txEl>
                                          </p:spTgt>
                                        </p:tgtEl>
                                      </p:cBhvr>
                                    </p:animEffect>
                                    <p:anim calcmode="lin" valueType="num">
                                      <p:cBhvr>
                                        <p:cTn id="56" dur="1000" fill="hold"/>
                                        <p:tgtEl>
                                          <p:spTgt spid="4099">
                                            <p:txEl>
                                              <p:pRg st="5" end="5"/>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4099">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4099">
                                            <p:txEl>
                                              <p:pRg st="5" end="5"/>
                                            </p:txEl>
                                          </p:spTgt>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4099">
                                            <p:txEl>
                                              <p:pRg st="6" end="6"/>
                                            </p:txEl>
                                          </p:spTgt>
                                        </p:tgtEl>
                                        <p:attrNameLst>
                                          <p:attrName>style.visibility</p:attrName>
                                        </p:attrNameLst>
                                      </p:cBhvr>
                                      <p:to>
                                        <p:strVal val="visible"/>
                                      </p:to>
                                    </p:set>
                                    <p:animEffect transition="in" filter="fade">
                                      <p:cBhvr>
                                        <p:cTn id="61" dur="1000"/>
                                        <p:tgtEl>
                                          <p:spTgt spid="4099">
                                            <p:txEl>
                                              <p:pRg st="6" end="6"/>
                                            </p:txEl>
                                          </p:spTgt>
                                        </p:tgtEl>
                                      </p:cBhvr>
                                    </p:animEffect>
                                    <p:anim calcmode="lin" valueType="num">
                                      <p:cBhvr>
                                        <p:cTn id="62" dur="1000" fill="hold"/>
                                        <p:tgtEl>
                                          <p:spTgt spid="4099">
                                            <p:txEl>
                                              <p:pRg st="6" end="6"/>
                                            </p:txEl>
                                          </p:spTgt>
                                        </p:tgtEl>
                                        <p:attrNameLst>
                                          <p:attrName>ppt_x</p:attrName>
                                        </p:attrNameLst>
                                      </p:cBhvr>
                                      <p:tavLst>
                                        <p:tav tm="0">
                                          <p:val>
                                            <p:strVal val="#ppt_x"/>
                                          </p:val>
                                        </p:tav>
                                        <p:tav tm="100000">
                                          <p:val>
                                            <p:strVal val="#ppt_x"/>
                                          </p:val>
                                        </p:tav>
                                      </p:tavLst>
                                    </p:anim>
                                    <p:anim calcmode="lin" valueType="num">
                                      <p:cBhvr>
                                        <p:cTn id="63" dur="898" decel="100000" fill="hold"/>
                                        <p:tgtEl>
                                          <p:spTgt spid="4099">
                                            <p:txEl>
                                              <p:pRg st="6" end="6"/>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898"/>
                                          </p:stCondLst>
                                        </p:cTn>
                                        <p:tgtEl>
                                          <p:spTgt spid="4099">
                                            <p:txEl>
                                              <p:pRg st="6" end="6"/>
                                            </p:txEl>
                                          </p:spTgt>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4099">
                                            <p:txEl>
                                              <p:pRg st="7" end="7"/>
                                            </p:txEl>
                                          </p:spTgt>
                                        </p:tgtEl>
                                        <p:attrNameLst>
                                          <p:attrName>style.visibility</p:attrName>
                                        </p:attrNameLst>
                                      </p:cBhvr>
                                      <p:to>
                                        <p:strVal val="visible"/>
                                      </p:to>
                                    </p:set>
                                    <p:animEffect transition="in" filter="fade">
                                      <p:cBhvr>
                                        <p:cTn id="67" dur="1000"/>
                                        <p:tgtEl>
                                          <p:spTgt spid="4099">
                                            <p:txEl>
                                              <p:pRg st="7" end="7"/>
                                            </p:txEl>
                                          </p:spTgt>
                                        </p:tgtEl>
                                      </p:cBhvr>
                                    </p:animEffect>
                                    <p:anim calcmode="lin" valueType="num">
                                      <p:cBhvr>
                                        <p:cTn id="68" dur="1000" fill="hold"/>
                                        <p:tgtEl>
                                          <p:spTgt spid="4099">
                                            <p:txEl>
                                              <p:pRg st="7" end="7"/>
                                            </p:txEl>
                                          </p:spTgt>
                                        </p:tgtEl>
                                        <p:attrNameLst>
                                          <p:attrName>ppt_x</p:attrName>
                                        </p:attrNameLst>
                                      </p:cBhvr>
                                      <p:tavLst>
                                        <p:tav tm="0">
                                          <p:val>
                                            <p:strVal val="#ppt_x"/>
                                          </p:val>
                                        </p:tav>
                                        <p:tav tm="100000">
                                          <p:val>
                                            <p:strVal val="#ppt_x"/>
                                          </p:val>
                                        </p:tav>
                                      </p:tavLst>
                                    </p:anim>
                                    <p:anim calcmode="lin" valueType="num">
                                      <p:cBhvr>
                                        <p:cTn id="69" dur="898" decel="100000" fill="hold"/>
                                        <p:tgtEl>
                                          <p:spTgt spid="4099">
                                            <p:txEl>
                                              <p:pRg st="7" end="7"/>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898"/>
                                          </p:stCondLst>
                                        </p:cTn>
                                        <p:tgtEl>
                                          <p:spTgt spid="4099">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968"/>
            <a:ext cx="11353800" cy="1623528"/>
          </a:xfrm>
        </p:spPr>
        <p:txBody>
          <a:bodyPr>
            <a:normAutofit fontScale="90000"/>
          </a:bodyPr>
          <a:lstStyle/>
          <a:p>
            <a:r>
              <a:rPr lang="en-US" sz="3100" dirty="0" smtClean="0"/>
              <a:t/>
            </a:r>
            <a:br>
              <a:rPr lang="en-US" sz="3100" dirty="0" smtClean="0"/>
            </a:br>
            <a:r>
              <a:rPr lang="en-US" sz="3100" dirty="0"/>
              <a:t/>
            </a:r>
            <a:br>
              <a:rPr lang="en-US" sz="3100" dirty="0"/>
            </a:br>
            <a:r>
              <a:rPr lang="en-US" sz="3100" dirty="0" smtClean="0"/>
              <a:t>9/13 </a:t>
            </a:r>
            <a:r>
              <a:rPr lang="en-US" sz="3100" dirty="0" smtClean="0"/>
              <a:t>Building Molecules </a:t>
            </a:r>
            <a:r>
              <a:rPr lang="en-US" sz="3100" dirty="0" smtClean="0"/>
              <a:t>CH </a:t>
            </a:r>
            <a:r>
              <a:rPr lang="en-US" sz="3100" dirty="0" smtClean="0"/>
              <a:t>6.3</a:t>
            </a:r>
            <a:br>
              <a:rPr lang="en-US" sz="3100" dirty="0" smtClean="0"/>
            </a:br>
            <a:r>
              <a:rPr lang="en-US" sz="3100" dirty="0" smtClean="0"/>
              <a:t>Obj. TSW </a:t>
            </a:r>
            <a:r>
              <a:rPr lang="en-US" sz="3100" dirty="0"/>
              <a:t>identify the macromolecules living things are made of and describe their properties. </a:t>
            </a:r>
            <a:r>
              <a:rPr lang="en-US" sz="3100" dirty="0" smtClean="0"/>
              <a:t>P. 44NB</a:t>
            </a:r>
            <a:r>
              <a:rPr lang="en-US" sz="4800" dirty="0"/>
              <a:t/>
            </a:r>
            <a:br>
              <a:rPr lang="en-US" sz="4800" dirty="0"/>
            </a:b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12924" y="1249819"/>
            <a:ext cx="5379075" cy="2061979"/>
          </a:xfrm>
        </p:spPr>
      </p:pic>
      <p:sp>
        <p:nvSpPr>
          <p:cNvPr id="4" name="Content Placeholder 3"/>
          <p:cNvSpPr>
            <a:spLocks noGrp="1"/>
          </p:cNvSpPr>
          <p:nvPr>
            <p:ph sz="half" idx="2"/>
          </p:nvPr>
        </p:nvSpPr>
        <p:spPr>
          <a:xfrm>
            <a:off x="6403184" y="3139270"/>
            <a:ext cx="5181600" cy="3055468"/>
          </a:xfrm>
        </p:spPr>
        <p:txBody>
          <a:bodyPr/>
          <a:lstStyle/>
          <a:p>
            <a:pPr marL="514350" indent="-514350">
              <a:buFont typeface="+mj-lt"/>
              <a:buAutoNum type="arabicPeriod"/>
            </a:pPr>
            <a:r>
              <a:rPr lang="en-US" dirty="0" smtClean="0"/>
              <a:t>What are the 6 main elements that make up the 4 macromolecules?</a:t>
            </a:r>
          </a:p>
          <a:p>
            <a:pPr marL="514350" indent="-514350">
              <a:buFont typeface="+mj-lt"/>
              <a:buAutoNum type="arabicPeriod"/>
            </a:pPr>
            <a:r>
              <a:rPr lang="en-US" dirty="0" smtClean="0"/>
              <a:t>What is an Enzyme?</a:t>
            </a:r>
          </a:p>
          <a:p>
            <a:pPr marL="514350" indent="-514350">
              <a:buFont typeface="+mj-lt"/>
              <a:buAutoNum type="arabicPeriod"/>
            </a:pPr>
            <a:r>
              <a:rPr lang="en-US" dirty="0" smtClean="0"/>
              <a:t>What three environmental factors determine the enzymes function?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7" y="2498501"/>
            <a:ext cx="5820156" cy="4359499"/>
          </a:xfrm>
          <a:prstGeom prst="rect">
            <a:avLst/>
          </a:prstGeom>
        </p:spPr>
      </p:pic>
    </p:spTree>
    <p:extLst>
      <p:ext uri="{BB962C8B-B14F-4D97-AF65-F5344CB8AC3E}">
        <p14:creationId xmlns:p14="http://schemas.microsoft.com/office/powerpoint/2010/main" val="16171110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 Respiration &amp; Yeast</a:t>
            </a:r>
            <a:endParaRPr lang="en-US" dirty="0"/>
          </a:p>
        </p:txBody>
      </p:sp>
      <p:sp>
        <p:nvSpPr>
          <p:cNvPr id="3" name="Content Placeholder 2"/>
          <p:cNvSpPr>
            <a:spLocks noGrp="1"/>
          </p:cNvSpPr>
          <p:nvPr>
            <p:ph idx="1"/>
          </p:nvPr>
        </p:nvSpPr>
        <p:spPr/>
        <p:txBody>
          <a:bodyPr/>
          <a:lstStyle/>
          <a:p>
            <a:r>
              <a:rPr lang="en-US" dirty="0" smtClean="0"/>
              <a:t>Get into groups of 3 people.  Get 1 flask, 1 balloon, 1 sugar cube, and ½ tsp. of Yeast, combine with 50 ml warm water.</a:t>
            </a:r>
          </a:p>
          <a:p>
            <a:r>
              <a:rPr lang="en-US" dirty="0" smtClean="0"/>
              <a:t>Place Balloon on the end of the Flask</a:t>
            </a:r>
          </a:p>
          <a:p>
            <a:r>
              <a:rPr lang="en-US" dirty="0" smtClean="0"/>
              <a:t>Record results</a:t>
            </a:r>
          </a:p>
          <a:p>
            <a:r>
              <a:rPr lang="en-US" dirty="0" smtClean="0"/>
              <a:t>What happens to the balloon?</a:t>
            </a:r>
          </a:p>
          <a:p>
            <a:r>
              <a:rPr lang="en-US" dirty="0" smtClean="0"/>
              <a:t>Why?  What is the process called?  What are the Products?</a:t>
            </a:r>
            <a:endParaRPr lang="en-US" dirty="0"/>
          </a:p>
        </p:txBody>
      </p:sp>
    </p:spTree>
    <p:extLst>
      <p:ext uri="{BB962C8B-B14F-4D97-AF65-F5344CB8AC3E}">
        <p14:creationId xmlns:p14="http://schemas.microsoft.com/office/powerpoint/2010/main" val="6537699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 Respiration P. 31</a:t>
            </a:r>
            <a:endParaRPr lang="en-US" dirty="0"/>
          </a:p>
        </p:txBody>
      </p:sp>
      <p:sp>
        <p:nvSpPr>
          <p:cNvPr id="3" name="Content Placeholder 2"/>
          <p:cNvSpPr>
            <a:spLocks noGrp="1"/>
          </p:cNvSpPr>
          <p:nvPr>
            <p:ph idx="1"/>
          </p:nvPr>
        </p:nvSpPr>
        <p:spPr/>
        <p:txBody>
          <a:bodyPr/>
          <a:lstStyle/>
          <a:p>
            <a:r>
              <a:rPr lang="en-US" dirty="0" smtClean="0"/>
              <a:t>Question: How much Carbon Dioxide will be produced?</a:t>
            </a:r>
          </a:p>
          <a:p>
            <a:r>
              <a:rPr lang="en-US" dirty="0" smtClean="0"/>
              <a:t>Independent Variable: Changed the number of sugar (C6 H12 O6) cubes.</a:t>
            </a:r>
          </a:p>
          <a:p>
            <a:r>
              <a:rPr lang="en-US" dirty="0" smtClean="0"/>
              <a:t>Dependent Variable: More Carbon Dioxide was produced.</a:t>
            </a:r>
          </a:p>
          <a:p>
            <a:r>
              <a:rPr lang="en-US" dirty="0" smtClean="0"/>
              <a:t>Control: 1 sugar cube was the control.</a:t>
            </a:r>
            <a:endParaRPr lang="en-US" dirty="0"/>
          </a:p>
        </p:txBody>
      </p:sp>
    </p:spTree>
    <p:extLst>
      <p:ext uri="{BB962C8B-B14F-4D97-AF65-F5344CB8AC3E}">
        <p14:creationId xmlns:p14="http://schemas.microsoft.com/office/powerpoint/2010/main" val="30855249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Constant: Same Sugar, Yeast, balloons, Flasks</a:t>
            </a:r>
          </a:p>
          <a:p>
            <a:r>
              <a:rPr lang="en-US" dirty="0" smtClean="0"/>
              <a:t>Materials &amp; Equipment: Yeast – ½ tsp., water – 100 ml, sugar, balloons, Hot plate, Flask</a:t>
            </a:r>
          </a:p>
          <a:p>
            <a:r>
              <a:rPr lang="en-US" dirty="0" smtClean="0"/>
              <a:t>Experimental Set up:  Draw only</a:t>
            </a:r>
          </a:p>
          <a:p>
            <a:r>
              <a:rPr lang="en-US" dirty="0"/>
              <a:t> </a:t>
            </a:r>
            <a:r>
              <a:rPr lang="en-US" dirty="0" smtClean="0"/>
              <a:t>Safety Concerns: Don’t eat the sugar cubes.</a:t>
            </a:r>
          </a:p>
          <a:p>
            <a:r>
              <a:rPr lang="en-US" dirty="0" smtClean="0"/>
              <a:t>Procedure : Write the steps….  Step 1,  Step 2, Step 3,</a:t>
            </a:r>
          </a:p>
          <a:p>
            <a:endParaRPr lang="en-US" dirty="0" smtClean="0"/>
          </a:p>
          <a:p>
            <a:endParaRPr lang="en-US" dirty="0"/>
          </a:p>
        </p:txBody>
      </p:sp>
    </p:spTree>
    <p:extLst>
      <p:ext uri="{BB962C8B-B14F-4D97-AF65-F5344CB8AC3E}">
        <p14:creationId xmlns:p14="http://schemas.microsoft.com/office/powerpoint/2010/main" val="39843898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Enzymes, </a:t>
            </a:r>
            <a:r>
              <a:rPr lang="en-US" dirty="0" err="1" smtClean="0"/>
              <a:t>Cataylase</a:t>
            </a:r>
            <a:r>
              <a:rPr lang="en-US" dirty="0" smtClean="0"/>
              <a:t> &amp; Potatoes  Page 47 NB</a:t>
            </a:r>
            <a:endParaRPr lang="en-US" dirty="0"/>
          </a:p>
        </p:txBody>
      </p:sp>
      <p:sp>
        <p:nvSpPr>
          <p:cNvPr id="3" name="Content Placeholder 2"/>
          <p:cNvSpPr>
            <a:spLocks noGrp="1"/>
          </p:cNvSpPr>
          <p:nvPr>
            <p:ph idx="1"/>
          </p:nvPr>
        </p:nvSpPr>
        <p:spPr/>
        <p:txBody>
          <a:bodyPr/>
          <a:lstStyle/>
          <a:p>
            <a:r>
              <a:rPr lang="en-US" dirty="0" smtClean="0"/>
              <a:t>Get into groups of 3 people.  Get 1 flask, 1 balloon, H2O2, and 1 piece of Potato – raw, 1 piece of potato cooked.</a:t>
            </a:r>
          </a:p>
          <a:p>
            <a:r>
              <a:rPr lang="en-US" dirty="0" smtClean="0"/>
              <a:t>Place Balloon on the end of the Flask</a:t>
            </a:r>
          </a:p>
          <a:p>
            <a:r>
              <a:rPr lang="en-US" dirty="0" smtClean="0"/>
              <a:t>Record results</a:t>
            </a:r>
          </a:p>
          <a:p>
            <a:r>
              <a:rPr lang="en-US" dirty="0" smtClean="0"/>
              <a:t>What happens to the balloon?</a:t>
            </a:r>
          </a:p>
          <a:p>
            <a:r>
              <a:rPr lang="en-US" dirty="0" smtClean="0"/>
              <a:t>What do you know about enzyme function?</a:t>
            </a:r>
          </a:p>
          <a:p>
            <a:r>
              <a:rPr lang="en-US" dirty="0" smtClean="0"/>
              <a:t>Under what conditions do they function best?</a:t>
            </a:r>
          </a:p>
          <a:p>
            <a:r>
              <a:rPr lang="en-US" dirty="0" smtClean="0"/>
              <a:t>Why?  What is the process called?  What are the Products?</a:t>
            </a:r>
            <a:endParaRPr lang="en-US" dirty="0"/>
          </a:p>
        </p:txBody>
      </p:sp>
    </p:spTree>
    <p:extLst>
      <p:ext uri="{BB962C8B-B14F-4D97-AF65-F5344CB8AC3E}">
        <p14:creationId xmlns:p14="http://schemas.microsoft.com/office/powerpoint/2010/main" val="26897485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 Lab P. 47NB</a:t>
            </a:r>
            <a:endParaRPr lang="en-US" dirty="0"/>
          </a:p>
        </p:txBody>
      </p:sp>
      <p:sp>
        <p:nvSpPr>
          <p:cNvPr id="3" name="Content Placeholder 2"/>
          <p:cNvSpPr>
            <a:spLocks noGrp="1"/>
          </p:cNvSpPr>
          <p:nvPr>
            <p:ph idx="1"/>
          </p:nvPr>
        </p:nvSpPr>
        <p:spPr/>
        <p:txBody>
          <a:bodyPr/>
          <a:lstStyle/>
          <a:p>
            <a:r>
              <a:rPr lang="en-US" dirty="0" smtClean="0"/>
              <a:t>Question: How much Carbon Dioxide will be produced?</a:t>
            </a:r>
          </a:p>
          <a:p>
            <a:r>
              <a:rPr lang="en-US" dirty="0" smtClean="0"/>
              <a:t>Independent Variable: Changed the number of pieces of potato, or more H2O2.</a:t>
            </a:r>
          </a:p>
          <a:p>
            <a:r>
              <a:rPr lang="en-US" dirty="0" smtClean="0"/>
              <a:t>Dependent Variable: More Carbon Dioxide was produced.</a:t>
            </a:r>
          </a:p>
          <a:p>
            <a:r>
              <a:rPr lang="en-US" dirty="0" smtClean="0"/>
              <a:t>Control: 10 mL of H2O2 &amp; 1 piece of potato.</a:t>
            </a:r>
            <a:endParaRPr lang="en-US" dirty="0"/>
          </a:p>
        </p:txBody>
      </p:sp>
    </p:spTree>
    <p:extLst>
      <p:ext uri="{BB962C8B-B14F-4D97-AF65-F5344CB8AC3E}">
        <p14:creationId xmlns:p14="http://schemas.microsoft.com/office/powerpoint/2010/main" val="33543905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 – </a:t>
            </a:r>
            <a:r>
              <a:rPr lang="en-US" dirty="0" err="1" smtClean="0"/>
              <a:t>Catalyse</a:t>
            </a:r>
            <a:r>
              <a:rPr lang="en-US" dirty="0" smtClean="0"/>
              <a:t> Lab Page 47 NB</a:t>
            </a:r>
            <a:endParaRPr lang="en-US" dirty="0"/>
          </a:p>
        </p:txBody>
      </p:sp>
      <p:sp>
        <p:nvSpPr>
          <p:cNvPr id="3" name="Content Placeholder 2"/>
          <p:cNvSpPr>
            <a:spLocks noGrp="1"/>
          </p:cNvSpPr>
          <p:nvPr>
            <p:ph idx="1"/>
          </p:nvPr>
        </p:nvSpPr>
        <p:spPr/>
        <p:txBody>
          <a:bodyPr/>
          <a:lstStyle/>
          <a:p>
            <a:r>
              <a:rPr lang="en-US" dirty="0" smtClean="0"/>
              <a:t>Constant: Same potato, H2O2, balloons, Flasks</a:t>
            </a:r>
          </a:p>
          <a:p>
            <a:r>
              <a:rPr lang="en-US" dirty="0" smtClean="0"/>
              <a:t>Materials &amp; Equipment: H2O2½ tsp., balloons, Hot plate, Flask</a:t>
            </a:r>
          </a:p>
          <a:p>
            <a:r>
              <a:rPr lang="en-US" dirty="0" smtClean="0"/>
              <a:t>Experimental Set up:  Draw only</a:t>
            </a:r>
          </a:p>
          <a:p>
            <a:r>
              <a:rPr lang="en-US" dirty="0"/>
              <a:t> </a:t>
            </a:r>
            <a:r>
              <a:rPr lang="en-US" dirty="0" smtClean="0"/>
              <a:t>Safety Concerns: Don’t eat the </a:t>
            </a:r>
            <a:r>
              <a:rPr lang="en-US" dirty="0" err="1" smtClean="0"/>
              <a:t>potatos</a:t>
            </a:r>
            <a:r>
              <a:rPr lang="en-US" dirty="0" smtClean="0"/>
              <a:t>.</a:t>
            </a:r>
          </a:p>
          <a:p>
            <a:r>
              <a:rPr lang="en-US" dirty="0" smtClean="0"/>
              <a:t>Procedure : Write the steps….  Step 1,  Step 2, Step 3,</a:t>
            </a:r>
          </a:p>
          <a:p>
            <a:r>
              <a:rPr lang="en-US" dirty="0" smtClean="0"/>
              <a:t>Answer Analysis questions on the lab.</a:t>
            </a:r>
          </a:p>
          <a:p>
            <a:endParaRPr lang="en-US" dirty="0" smtClean="0"/>
          </a:p>
          <a:p>
            <a:endParaRPr lang="en-US" dirty="0"/>
          </a:p>
        </p:txBody>
      </p:sp>
    </p:spTree>
    <p:extLst>
      <p:ext uri="{BB962C8B-B14F-4D97-AF65-F5344CB8AC3E}">
        <p14:creationId xmlns:p14="http://schemas.microsoft.com/office/powerpoint/2010/main" val="13131868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Leaf Disk Assay Lab </a:t>
            </a:r>
            <a:br>
              <a:rPr lang="en-US" dirty="0" smtClean="0"/>
            </a:br>
            <a:r>
              <a:rPr lang="en-US" dirty="0" smtClean="0"/>
              <a:t>Honor Biology </a:t>
            </a:r>
            <a:r>
              <a:rPr lang="en-US" smtClean="0"/>
              <a:t>Due Friday</a:t>
            </a:r>
            <a:endParaRPr lang="en-US" dirty="0"/>
          </a:p>
        </p:txBody>
      </p:sp>
      <p:sp>
        <p:nvSpPr>
          <p:cNvPr id="3" name="Content Placeholder 2"/>
          <p:cNvSpPr>
            <a:spLocks noGrp="1"/>
          </p:cNvSpPr>
          <p:nvPr>
            <p:ph idx="1"/>
          </p:nvPr>
        </p:nvSpPr>
        <p:spPr/>
        <p:txBody>
          <a:bodyPr>
            <a:normAutofit/>
          </a:bodyPr>
          <a:lstStyle/>
          <a:p>
            <a:r>
              <a:rPr lang="en-US" dirty="0" smtClean="0"/>
              <a:t>Enter data into </a:t>
            </a:r>
            <a:r>
              <a:rPr lang="en-US" b="1" dirty="0" smtClean="0"/>
              <a:t>Excel</a:t>
            </a:r>
          </a:p>
          <a:p>
            <a:r>
              <a:rPr lang="en-US" dirty="0" smtClean="0"/>
              <a:t>Make a </a:t>
            </a:r>
            <a:r>
              <a:rPr lang="en-US" b="1" dirty="0" smtClean="0"/>
              <a:t>scatter plot graph </a:t>
            </a:r>
            <a:r>
              <a:rPr lang="en-US" dirty="0" smtClean="0"/>
              <a:t>to show the </a:t>
            </a:r>
            <a:r>
              <a:rPr lang="en-US" b="1" dirty="0" smtClean="0"/>
              <a:t>50% floating point.</a:t>
            </a:r>
          </a:p>
          <a:p>
            <a:r>
              <a:rPr lang="en-US" b="1" dirty="0" smtClean="0"/>
              <a:t>Data Analysis:  </a:t>
            </a:r>
            <a:r>
              <a:rPr lang="en-US" dirty="0" smtClean="0"/>
              <a:t>What does the graph mean? Error analysis</a:t>
            </a:r>
          </a:p>
          <a:p>
            <a:r>
              <a:rPr lang="en-US" b="1" dirty="0" smtClean="0"/>
              <a:t>Conclusion: </a:t>
            </a:r>
            <a:r>
              <a:rPr lang="en-US" dirty="0" smtClean="0"/>
              <a:t>Discuss why measuring the photosynthesis can be a problem. </a:t>
            </a:r>
            <a:r>
              <a:rPr lang="en-US" dirty="0"/>
              <a:t>What competing process is occurring at the same time</a:t>
            </a:r>
            <a:r>
              <a:rPr lang="en-US" dirty="0" smtClean="0"/>
              <a:t>?  Include in your discussion the relationship between Photosynthesis and Cellular Respiration by comparing and contrasting the equations.</a:t>
            </a:r>
            <a:endParaRPr lang="en-US" dirty="0"/>
          </a:p>
          <a:p>
            <a:endParaRPr lang="en-US" dirty="0"/>
          </a:p>
        </p:txBody>
      </p:sp>
    </p:spTree>
    <p:extLst>
      <p:ext uri="{BB962C8B-B14F-4D97-AF65-F5344CB8AC3E}">
        <p14:creationId xmlns:p14="http://schemas.microsoft.com/office/powerpoint/2010/main" val="12400579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STAGE 1: GLYCOLYSIS</a:t>
            </a:r>
          </a:p>
        </p:txBody>
      </p:sp>
      <p:sp>
        <p:nvSpPr>
          <p:cNvPr id="5124" name="Rectangle 4"/>
          <p:cNvSpPr>
            <a:spLocks noGrp="1" noChangeArrowheads="1"/>
          </p:cNvSpPr>
          <p:nvPr>
            <p:ph type="body" idx="1"/>
          </p:nvPr>
        </p:nvSpPr>
        <p:spPr/>
        <p:txBody>
          <a:bodyPr/>
          <a:lstStyle/>
          <a:p>
            <a:r>
              <a:rPr lang="en-US" sz="2400" dirty="0"/>
              <a:t>Takes place in the cytoplasm of the cell</a:t>
            </a:r>
          </a:p>
          <a:p>
            <a:endParaRPr lang="en-US" sz="2400" dirty="0"/>
          </a:p>
          <a:p>
            <a:r>
              <a:rPr lang="en-US" sz="2400" dirty="0"/>
              <a:t>Process where glucose is broken down and some energy is released</a:t>
            </a:r>
          </a:p>
          <a:p>
            <a:r>
              <a:rPr lang="en-US" sz="2400" dirty="0"/>
              <a:t>In the absence of Oxygen, fermentation happens.</a:t>
            </a:r>
          </a:p>
        </p:txBody>
      </p:sp>
    </p:spTree>
    <p:extLst>
      <p:ext uri="{BB962C8B-B14F-4D97-AF65-F5344CB8AC3E}">
        <p14:creationId xmlns:p14="http://schemas.microsoft.com/office/powerpoint/2010/main" val="9826104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9.3 Summary – pages 231-237</a:t>
            </a:r>
          </a:p>
        </p:txBody>
      </p:sp>
      <p:pic>
        <p:nvPicPr>
          <p:cNvPr id="913413" name="Picture 5"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13414" name="Picture 6"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13415" name="Picture 7"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13416" name="Picture 8"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13417" name="Picture 9"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sp>
        <p:nvSpPr>
          <p:cNvPr id="913418" name="Rectangle 10"/>
          <p:cNvSpPr>
            <a:spLocks noChangeArrowheads="1"/>
          </p:cNvSpPr>
          <p:nvPr/>
        </p:nvSpPr>
        <p:spPr bwMode="auto">
          <a:xfrm>
            <a:off x="2057400" y="1371601"/>
            <a:ext cx="7924800" cy="1372683"/>
          </a:xfrm>
          <a:prstGeom prst="rect">
            <a:avLst/>
          </a:prstGeom>
          <a:noFill/>
          <a:ln w="9525">
            <a:noFill/>
            <a:miter lim="800000"/>
            <a:headEnd/>
            <a:tailEnd/>
          </a:ln>
          <a:effectLst/>
        </p:spPr>
        <p:txBody>
          <a:bodyPr>
            <a:spAutoFit/>
          </a:bodyPr>
          <a:lstStyle/>
          <a:p>
            <a:pPr marL="342900" indent="-342900">
              <a:buFontTx/>
              <a:buChar char="•"/>
            </a:pPr>
            <a:endParaRPr lang="en-US" altLang="en-US" sz="3200">
              <a:latin typeface="Times" pitchFamily="18" charset="0"/>
            </a:endParaRPr>
          </a:p>
          <a:p>
            <a:pPr marL="342900" indent="-342900">
              <a:lnSpc>
                <a:spcPct val="80000"/>
              </a:lnSpc>
            </a:pPr>
            <a:endParaRPr lang="en-US" altLang="en-US" sz="3200">
              <a:latin typeface="Times" pitchFamily="18" charset="0"/>
            </a:endParaRPr>
          </a:p>
          <a:p>
            <a:pPr marL="342900" indent="-342900">
              <a:lnSpc>
                <a:spcPct val="80000"/>
              </a:lnSpc>
            </a:pPr>
            <a:r>
              <a:rPr lang="en-US" altLang="en-US" sz="3200">
                <a:latin typeface="Times" pitchFamily="18" charset="0"/>
              </a:rPr>
              <a:t>    </a:t>
            </a:r>
          </a:p>
        </p:txBody>
      </p:sp>
      <p:sp>
        <p:nvSpPr>
          <p:cNvPr id="913419" name="Rectangle 11"/>
          <p:cNvSpPr>
            <a:spLocks noChangeArrowheads="1"/>
          </p:cNvSpPr>
          <p:nvPr/>
        </p:nvSpPr>
        <p:spPr bwMode="auto">
          <a:xfrm>
            <a:off x="2057400" y="2852739"/>
            <a:ext cx="7924800" cy="287337"/>
          </a:xfrm>
          <a:prstGeom prst="rect">
            <a:avLst/>
          </a:prstGeom>
          <a:noFill/>
          <a:ln w="9525">
            <a:noFill/>
            <a:miter lim="800000"/>
            <a:headEnd/>
            <a:tailEnd/>
          </a:ln>
          <a:effectLst/>
        </p:spPr>
        <p:txBody>
          <a:bodyPr>
            <a:spAutoFit/>
          </a:bodyPr>
          <a:lstStyle/>
          <a:p>
            <a:pPr marL="342900" indent="-342900">
              <a:lnSpc>
                <a:spcPct val="40000"/>
              </a:lnSpc>
            </a:pPr>
            <a:r>
              <a:rPr lang="en-US" altLang="en-US" sz="3200">
                <a:latin typeface="Times" pitchFamily="18" charset="0"/>
              </a:rPr>
              <a:t>    </a:t>
            </a:r>
          </a:p>
        </p:txBody>
      </p:sp>
      <p:sp>
        <p:nvSpPr>
          <p:cNvPr id="913420" name="Rectangle 12"/>
          <p:cNvSpPr>
            <a:spLocks noChangeArrowheads="1"/>
          </p:cNvSpPr>
          <p:nvPr/>
        </p:nvSpPr>
        <p:spPr bwMode="auto">
          <a:xfrm>
            <a:off x="2057400" y="2890839"/>
            <a:ext cx="7924800" cy="287337"/>
          </a:xfrm>
          <a:prstGeom prst="rect">
            <a:avLst/>
          </a:prstGeom>
          <a:noFill/>
          <a:ln w="9525">
            <a:noFill/>
            <a:miter lim="800000"/>
            <a:headEnd/>
            <a:tailEnd/>
          </a:ln>
          <a:effectLst/>
        </p:spPr>
        <p:txBody>
          <a:bodyPr>
            <a:spAutoFit/>
          </a:bodyPr>
          <a:lstStyle/>
          <a:p>
            <a:pPr marL="342900" indent="-342900">
              <a:lnSpc>
                <a:spcPct val="40000"/>
              </a:lnSpc>
            </a:pPr>
            <a:r>
              <a:rPr lang="en-US" altLang="en-US" sz="3200">
                <a:latin typeface="Times" pitchFamily="18" charset="0"/>
              </a:rPr>
              <a:t>    </a:t>
            </a:r>
          </a:p>
        </p:txBody>
      </p:sp>
      <p:sp>
        <p:nvSpPr>
          <p:cNvPr id="913421" name="Rectangle 13"/>
          <p:cNvSpPr>
            <a:spLocks noChangeArrowheads="1"/>
          </p:cNvSpPr>
          <p:nvPr/>
        </p:nvSpPr>
        <p:spPr bwMode="auto">
          <a:xfrm>
            <a:off x="2197100" y="3357564"/>
            <a:ext cx="7924800" cy="287337"/>
          </a:xfrm>
          <a:prstGeom prst="rect">
            <a:avLst/>
          </a:prstGeom>
          <a:noFill/>
          <a:ln w="9525">
            <a:noFill/>
            <a:miter lim="800000"/>
            <a:headEnd/>
            <a:tailEnd/>
          </a:ln>
          <a:effectLst/>
        </p:spPr>
        <p:txBody>
          <a:bodyPr>
            <a:spAutoFit/>
          </a:bodyPr>
          <a:lstStyle/>
          <a:p>
            <a:pPr marL="342900" indent="-342900">
              <a:lnSpc>
                <a:spcPct val="40000"/>
              </a:lnSpc>
            </a:pPr>
            <a:r>
              <a:rPr lang="en-US" altLang="en-US" sz="3200">
                <a:latin typeface="Times" pitchFamily="18" charset="0"/>
              </a:rPr>
              <a:t>    </a:t>
            </a:r>
          </a:p>
        </p:txBody>
      </p:sp>
      <p:sp>
        <p:nvSpPr>
          <p:cNvPr id="913422" name="Rectangle 14"/>
          <p:cNvSpPr>
            <a:spLocks noChangeArrowheads="1"/>
          </p:cNvSpPr>
          <p:nvPr/>
        </p:nvSpPr>
        <p:spPr bwMode="auto">
          <a:xfrm>
            <a:off x="2349500" y="4114800"/>
            <a:ext cx="7924800" cy="287338"/>
          </a:xfrm>
          <a:prstGeom prst="rect">
            <a:avLst/>
          </a:prstGeom>
          <a:noFill/>
          <a:ln w="9525">
            <a:noFill/>
            <a:miter lim="800000"/>
            <a:headEnd/>
            <a:tailEnd/>
          </a:ln>
          <a:effectLst/>
        </p:spPr>
        <p:txBody>
          <a:bodyPr>
            <a:spAutoFit/>
          </a:bodyPr>
          <a:lstStyle/>
          <a:p>
            <a:pPr marL="342900" indent="-342900">
              <a:lnSpc>
                <a:spcPct val="40000"/>
              </a:lnSpc>
            </a:pPr>
            <a:r>
              <a:rPr lang="en-US" altLang="en-US" sz="3200">
                <a:latin typeface="Times" pitchFamily="18" charset="0"/>
              </a:rPr>
              <a:t>    </a:t>
            </a:r>
          </a:p>
        </p:txBody>
      </p:sp>
      <p:sp>
        <p:nvSpPr>
          <p:cNvPr id="913423" name="Rectangle 15"/>
          <p:cNvSpPr>
            <a:spLocks noChangeArrowheads="1"/>
          </p:cNvSpPr>
          <p:nvPr/>
        </p:nvSpPr>
        <p:spPr bwMode="auto">
          <a:xfrm>
            <a:off x="2057400" y="3200400"/>
            <a:ext cx="7924800" cy="287338"/>
          </a:xfrm>
          <a:prstGeom prst="rect">
            <a:avLst/>
          </a:prstGeom>
          <a:noFill/>
          <a:ln w="9525">
            <a:noFill/>
            <a:miter lim="800000"/>
            <a:headEnd/>
            <a:tailEnd/>
          </a:ln>
          <a:effectLst/>
        </p:spPr>
        <p:txBody>
          <a:bodyPr>
            <a:spAutoFit/>
          </a:bodyPr>
          <a:lstStyle/>
          <a:p>
            <a:pPr marL="342900" indent="-342900">
              <a:lnSpc>
                <a:spcPct val="40000"/>
              </a:lnSpc>
            </a:pPr>
            <a:r>
              <a:rPr lang="en-US" altLang="en-US" sz="3200">
                <a:latin typeface="Times" pitchFamily="18" charset="0"/>
              </a:rPr>
              <a:t>    </a:t>
            </a:r>
          </a:p>
        </p:txBody>
      </p:sp>
      <p:sp>
        <p:nvSpPr>
          <p:cNvPr id="913424" name="Rectangle 16"/>
          <p:cNvSpPr>
            <a:spLocks noChangeArrowheads="1"/>
          </p:cNvSpPr>
          <p:nvPr/>
        </p:nvSpPr>
        <p:spPr bwMode="auto">
          <a:xfrm>
            <a:off x="2349500" y="4057650"/>
            <a:ext cx="7924800" cy="287338"/>
          </a:xfrm>
          <a:prstGeom prst="rect">
            <a:avLst/>
          </a:prstGeom>
          <a:noFill/>
          <a:ln w="9525">
            <a:noFill/>
            <a:miter lim="800000"/>
            <a:headEnd/>
            <a:tailEnd/>
          </a:ln>
          <a:effectLst/>
        </p:spPr>
        <p:txBody>
          <a:bodyPr>
            <a:spAutoFit/>
          </a:bodyPr>
          <a:lstStyle/>
          <a:p>
            <a:pPr marL="342900" indent="-342900">
              <a:lnSpc>
                <a:spcPct val="40000"/>
              </a:lnSpc>
            </a:pPr>
            <a:r>
              <a:rPr lang="en-US" altLang="en-US" sz="3200">
                <a:latin typeface="Times" pitchFamily="18" charset="0"/>
              </a:rPr>
              <a:t>    </a:t>
            </a:r>
          </a:p>
        </p:txBody>
      </p:sp>
      <p:pic>
        <p:nvPicPr>
          <p:cNvPr id="913425" name="Picture 17" descr="Sec"/>
          <p:cNvPicPr>
            <a:picLocks noChangeAspect="1" noChangeArrowheads="1"/>
          </p:cNvPicPr>
          <p:nvPr/>
        </p:nvPicPr>
        <p:blipFill>
          <a:blip r:embed="rId9" cstate="print"/>
          <a:srcRect/>
          <a:stretch>
            <a:fillRect/>
          </a:stretch>
        </p:blipFill>
        <p:spPr bwMode="auto">
          <a:xfrm>
            <a:off x="1524000" y="0"/>
            <a:ext cx="1676400" cy="838200"/>
          </a:xfrm>
          <a:prstGeom prst="rect">
            <a:avLst/>
          </a:prstGeom>
          <a:noFill/>
        </p:spPr>
      </p:pic>
      <p:pic>
        <p:nvPicPr>
          <p:cNvPr id="913426" name="Picture 18" descr="Sec"/>
          <p:cNvPicPr>
            <a:picLocks noChangeAspect="1" noChangeArrowheads="1"/>
          </p:cNvPicPr>
          <p:nvPr/>
        </p:nvPicPr>
        <p:blipFill>
          <a:blip r:embed="rId10" cstate="print"/>
          <a:srcRect/>
          <a:stretch>
            <a:fillRect/>
          </a:stretch>
        </p:blipFill>
        <p:spPr bwMode="auto">
          <a:xfrm>
            <a:off x="3594100" y="0"/>
            <a:ext cx="5003800" cy="482600"/>
          </a:xfrm>
          <a:prstGeom prst="rect">
            <a:avLst/>
          </a:prstGeom>
          <a:noFill/>
        </p:spPr>
      </p:pic>
      <p:sp>
        <p:nvSpPr>
          <p:cNvPr id="913427" name="Rectangle 19"/>
          <p:cNvSpPr>
            <a:spLocks noChangeArrowheads="1"/>
          </p:cNvSpPr>
          <p:nvPr/>
        </p:nvSpPr>
        <p:spPr bwMode="auto">
          <a:xfrm>
            <a:off x="2057400" y="3363913"/>
            <a:ext cx="7924800" cy="781752"/>
          </a:xfrm>
          <a:prstGeom prst="rect">
            <a:avLst/>
          </a:prstGeom>
          <a:noFill/>
          <a:ln w="9525">
            <a:noFill/>
            <a:miter lim="800000"/>
            <a:headEnd/>
            <a:tailEnd/>
          </a:ln>
          <a:effectLst/>
        </p:spPr>
        <p:txBody>
          <a:bodyPr>
            <a:spAutoFit/>
          </a:bodyPr>
          <a:lstStyle/>
          <a:p>
            <a:pPr marL="342900" indent="-342900"/>
            <a:endParaRPr lang="en-US" altLang="en-US" sz="3200">
              <a:latin typeface="Times" pitchFamily="18" charset="0"/>
            </a:endParaRPr>
          </a:p>
          <a:p>
            <a:pPr marL="342900" indent="-342900">
              <a:lnSpc>
                <a:spcPct val="40000"/>
              </a:lnSpc>
            </a:pPr>
            <a:r>
              <a:rPr lang="en-US" altLang="en-US" sz="3200">
                <a:latin typeface="Times" pitchFamily="18" charset="0"/>
              </a:rPr>
              <a:t>    </a:t>
            </a:r>
          </a:p>
        </p:txBody>
      </p:sp>
      <p:sp>
        <p:nvSpPr>
          <p:cNvPr id="913428" name="Rectangle 20"/>
          <p:cNvSpPr>
            <a:spLocks noChangeArrowheads="1"/>
          </p:cNvSpPr>
          <p:nvPr/>
        </p:nvSpPr>
        <p:spPr bwMode="auto">
          <a:xfrm>
            <a:off x="2197100" y="3890963"/>
            <a:ext cx="7924800" cy="781752"/>
          </a:xfrm>
          <a:prstGeom prst="rect">
            <a:avLst/>
          </a:prstGeom>
          <a:noFill/>
          <a:ln w="9525">
            <a:noFill/>
            <a:miter lim="800000"/>
            <a:headEnd/>
            <a:tailEnd/>
          </a:ln>
          <a:effectLst/>
        </p:spPr>
        <p:txBody>
          <a:bodyPr>
            <a:spAutoFit/>
          </a:bodyPr>
          <a:lstStyle/>
          <a:p>
            <a:pPr marL="342900" indent="-342900"/>
            <a:endParaRPr lang="en-US" altLang="en-US" sz="3200">
              <a:latin typeface="Times" pitchFamily="18" charset="0"/>
            </a:endParaRPr>
          </a:p>
          <a:p>
            <a:pPr marL="342900" indent="-342900">
              <a:lnSpc>
                <a:spcPct val="40000"/>
              </a:lnSpc>
            </a:pPr>
            <a:r>
              <a:rPr lang="en-US" altLang="en-US" sz="3200">
                <a:latin typeface="Times" pitchFamily="18" charset="0"/>
              </a:rPr>
              <a:t>    </a:t>
            </a:r>
          </a:p>
        </p:txBody>
      </p:sp>
      <p:sp>
        <p:nvSpPr>
          <p:cNvPr id="913429" name="Rectangle 21"/>
          <p:cNvSpPr>
            <a:spLocks noChangeArrowheads="1"/>
          </p:cNvSpPr>
          <p:nvPr/>
        </p:nvSpPr>
        <p:spPr bwMode="auto">
          <a:xfrm>
            <a:off x="2197100" y="4881563"/>
            <a:ext cx="7924800" cy="781752"/>
          </a:xfrm>
          <a:prstGeom prst="rect">
            <a:avLst/>
          </a:prstGeom>
          <a:noFill/>
          <a:ln w="9525">
            <a:noFill/>
            <a:miter lim="800000"/>
            <a:headEnd/>
            <a:tailEnd/>
          </a:ln>
          <a:effectLst/>
        </p:spPr>
        <p:txBody>
          <a:bodyPr>
            <a:spAutoFit/>
          </a:bodyPr>
          <a:lstStyle/>
          <a:p>
            <a:pPr marL="342900" indent="-342900"/>
            <a:endParaRPr lang="en-US" altLang="en-US" sz="3200">
              <a:latin typeface="Times" pitchFamily="18" charset="0"/>
            </a:endParaRPr>
          </a:p>
          <a:p>
            <a:pPr marL="342900" indent="-342900">
              <a:lnSpc>
                <a:spcPct val="40000"/>
              </a:lnSpc>
            </a:pPr>
            <a:r>
              <a:rPr lang="en-US" altLang="en-US" sz="3200">
                <a:latin typeface="Times" pitchFamily="18" charset="0"/>
              </a:rPr>
              <a:t>    </a:t>
            </a:r>
          </a:p>
        </p:txBody>
      </p:sp>
      <p:sp>
        <p:nvSpPr>
          <p:cNvPr id="913430" name="Rectangle 22"/>
          <p:cNvSpPr>
            <a:spLocks noChangeArrowheads="1"/>
          </p:cNvSpPr>
          <p:nvPr/>
        </p:nvSpPr>
        <p:spPr bwMode="auto">
          <a:xfrm>
            <a:off x="2197100" y="3357564"/>
            <a:ext cx="7620000" cy="880241"/>
          </a:xfrm>
          <a:prstGeom prst="rect">
            <a:avLst/>
          </a:prstGeom>
          <a:noFill/>
          <a:ln w="9525">
            <a:noFill/>
            <a:miter lim="800000"/>
            <a:headEnd/>
            <a:tailEnd/>
          </a:ln>
          <a:effectLst/>
        </p:spPr>
        <p:txBody>
          <a:bodyPr>
            <a:spAutoFit/>
          </a:bodyPr>
          <a:lstStyle/>
          <a:p>
            <a:pPr marL="342900" indent="-342900">
              <a:lnSpc>
                <a:spcPct val="80000"/>
              </a:lnSpc>
            </a:pPr>
            <a:endParaRPr lang="en-US" altLang="en-US" sz="3200">
              <a:latin typeface="Times" pitchFamily="18" charset="0"/>
            </a:endParaRPr>
          </a:p>
          <a:p>
            <a:pPr marL="342900" indent="-342900">
              <a:lnSpc>
                <a:spcPct val="80000"/>
              </a:lnSpc>
            </a:pPr>
            <a:r>
              <a:rPr lang="en-US" altLang="en-US" sz="3200">
                <a:latin typeface="Times" pitchFamily="18" charset="0"/>
              </a:rPr>
              <a:t>    </a:t>
            </a:r>
          </a:p>
        </p:txBody>
      </p:sp>
      <p:sp>
        <p:nvSpPr>
          <p:cNvPr id="913431" name="Rectangle 23"/>
          <p:cNvSpPr>
            <a:spLocks noChangeArrowheads="1"/>
          </p:cNvSpPr>
          <p:nvPr/>
        </p:nvSpPr>
        <p:spPr bwMode="auto">
          <a:xfrm>
            <a:off x="2197100" y="4783139"/>
            <a:ext cx="7620000" cy="880241"/>
          </a:xfrm>
          <a:prstGeom prst="rect">
            <a:avLst/>
          </a:prstGeom>
          <a:noFill/>
          <a:ln w="9525">
            <a:noFill/>
            <a:miter lim="800000"/>
            <a:headEnd/>
            <a:tailEnd/>
          </a:ln>
          <a:effectLst/>
        </p:spPr>
        <p:txBody>
          <a:bodyPr>
            <a:spAutoFit/>
          </a:bodyPr>
          <a:lstStyle/>
          <a:p>
            <a:pPr marL="342900" indent="-342900">
              <a:lnSpc>
                <a:spcPct val="80000"/>
              </a:lnSpc>
            </a:pPr>
            <a:endParaRPr lang="en-US" altLang="en-US" sz="3200">
              <a:latin typeface="Times" pitchFamily="18" charset="0"/>
            </a:endParaRPr>
          </a:p>
          <a:p>
            <a:pPr marL="342900" indent="-342900">
              <a:lnSpc>
                <a:spcPct val="80000"/>
              </a:lnSpc>
            </a:pPr>
            <a:r>
              <a:rPr lang="en-US" altLang="en-US" sz="3200">
                <a:latin typeface="Times" pitchFamily="18" charset="0"/>
              </a:rPr>
              <a:t>    </a:t>
            </a:r>
          </a:p>
        </p:txBody>
      </p:sp>
      <p:pic>
        <p:nvPicPr>
          <p:cNvPr id="913434" name="Picture 26" descr="Fig"/>
          <p:cNvPicPr>
            <a:picLocks noChangeAspect="1" noChangeArrowheads="1"/>
          </p:cNvPicPr>
          <p:nvPr/>
        </p:nvPicPr>
        <p:blipFill>
          <a:blip r:embed="rId11" cstate="print">
            <a:lum bright="43000"/>
          </a:blip>
          <a:stretch>
            <a:fillRect/>
          </a:stretch>
        </p:blipFill>
        <p:spPr bwMode="auto">
          <a:xfrm>
            <a:off x="1905000" y="3276601"/>
            <a:ext cx="7500990" cy="2694271"/>
          </a:xfrm>
          <a:prstGeom prst="rect">
            <a:avLst/>
          </a:prstGeom>
          <a:noFill/>
          <a:ln>
            <a:noFill/>
          </a:ln>
        </p:spPr>
      </p:pic>
      <p:sp>
        <p:nvSpPr>
          <p:cNvPr id="913432" name="Rectangle 24"/>
          <p:cNvSpPr>
            <a:spLocks noChangeArrowheads="1"/>
          </p:cNvSpPr>
          <p:nvPr/>
        </p:nvSpPr>
        <p:spPr bwMode="auto">
          <a:xfrm>
            <a:off x="1828800" y="1419225"/>
            <a:ext cx="8610600" cy="1815882"/>
          </a:xfrm>
          <a:prstGeom prst="rect">
            <a:avLst/>
          </a:prstGeom>
          <a:noFill/>
          <a:ln w="9525">
            <a:noFill/>
            <a:miter lim="800000"/>
            <a:headEnd/>
            <a:tailEnd/>
          </a:ln>
          <a:effectLst/>
        </p:spPr>
        <p:txBody>
          <a:bodyPr>
            <a:spAutoFit/>
          </a:bodyPr>
          <a:lstStyle/>
          <a:p>
            <a:pPr marL="342900" indent="-342900">
              <a:buFontTx/>
              <a:buChar char="•"/>
            </a:pPr>
            <a:r>
              <a:rPr lang="en-US" altLang="en-US" sz="2800">
                <a:latin typeface="Times" pitchFamily="18" charset="0"/>
              </a:rPr>
              <a:t>Before citric acid cycle and electron transport chain can begin, pyruvic acid undergoes a series of reactions in which it gives off a molecule of CO</a:t>
            </a:r>
            <a:r>
              <a:rPr lang="en-US" altLang="en-US" sz="2800" baseline="-25000">
                <a:latin typeface="Times" pitchFamily="18" charset="0"/>
              </a:rPr>
              <a:t>2</a:t>
            </a:r>
            <a:r>
              <a:rPr lang="en-US" altLang="en-US" sz="2800">
                <a:latin typeface="Times" pitchFamily="18" charset="0"/>
              </a:rPr>
              <a:t> and combines with a molecule called coenzyme A to form acetyl-CoA.</a:t>
            </a:r>
          </a:p>
        </p:txBody>
      </p:sp>
      <p:sp>
        <p:nvSpPr>
          <p:cNvPr id="913436" name="Text Box 28"/>
          <p:cNvSpPr txBox="1">
            <a:spLocks noChangeArrowheads="1"/>
          </p:cNvSpPr>
          <p:nvPr/>
        </p:nvSpPr>
        <p:spPr bwMode="auto">
          <a:xfrm>
            <a:off x="2027238" y="4773614"/>
            <a:ext cx="1236662" cy="584775"/>
          </a:xfrm>
          <a:prstGeom prst="rect">
            <a:avLst/>
          </a:prstGeom>
          <a:noFill/>
          <a:ln w="9525">
            <a:noFill/>
            <a:miter lim="800000"/>
            <a:headEnd/>
            <a:tailEnd/>
          </a:ln>
          <a:effectLst/>
        </p:spPr>
        <p:txBody>
          <a:bodyPr>
            <a:spAutoFit/>
          </a:bodyPr>
          <a:lstStyle/>
          <a:p>
            <a:r>
              <a:rPr lang="en-US" altLang="en-US" sz="1600" b="1">
                <a:latin typeface="Times" pitchFamily="18" charset="0"/>
              </a:rPr>
              <a:t>Pyruvic acid</a:t>
            </a:r>
          </a:p>
        </p:txBody>
      </p:sp>
      <p:sp>
        <p:nvSpPr>
          <p:cNvPr id="913437" name="Text Box 29"/>
          <p:cNvSpPr txBox="1">
            <a:spLocks noChangeArrowheads="1"/>
          </p:cNvSpPr>
          <p:nvPr/>
        </p:nvSpPr>
        <p:spPr bwMode="auto">
          <a:xfrm>
            <a:off x="1828800" y="3810001"/>
            <a:ext cx="1822450" cy="584775"/>
          </a:xfrm>
          <a:prstGeom prst="rect">
            <a:avLst/>
          </a:prstGeom>
          <a:noFill/>
          <a:ln w="9525">
            <a:noFill/>
            <a:miter lim="800000"/>
            <a:headEnd/>
            <a:tailEnd/>
          </a:ln>
          <a:effectLst/>
        </p:spPr>
        <p:txBody>
          <a:bodyPr>
            <a:spAutoFit/>
          </a:bodyPr>
          <a:lstStyle/>
          <a:p>
            <a:r>
              <a:rPr lang="en-US" altLang="en-US" sz="1600" b="1" dirty="0">
                <a:latin typeface="Times" pitchFamily="18" charset="0"/>
              </a:rPr>
              <a:t>Outside the mitochondrion</a:t>
            </a:r>
          </a:p>
        </p:txBody>
      </p:sp>
      <p:sp>
        <p:nvSpPr>
          <p:cNvPr id="913438" name="Text Box 30"/>
          <p:cNvSpPr txBox="1">
            <a:spLocks noChangeArrowheads="1"/>
          </p:cNvSpPr>
          <p:nvPr/>
        </p:nvSpPr>
        <p:spPr bwMode="auto">
          <a:xfrm>
            <a:off x="2971800" y="3124201"/>
            <a:ext cx="1841500" cy="584775"/>
          </a:xfrm>
          <a:prstGeom prst="rect">
            <a:avLst/>
          </a:prstGeom>
          <a:noFill/>
          <a:ln w="9525">
            <a:noFill/>
            <a:miter lim="800000"/>
            <a:headEnd/>
            <a:tailEnd/>
          </a:ln>
          <a:effectLst/>
        </p:spPr>
        <p:txBody>
          <a:bodyPr>
            <a:spAutoFit/>
          </a:bodyPr>
          <a:lstStyle/>
          <a:p>
            <a:r>
              <a:rPr lang="en-US" altLang="en-US" sz="1600" b="1" dirty="0">
                <a:latin typeface="Times" pitchFamily="18" charset="0"/>
              </a:rPr>
              <a:t>Mitochondrial membrane</a:t>
            </a:r>
          </a:p>
        </p:txBody>
      </p:sp>
      <p:sp>
        <p:nvSpPr>
          <p:cNvPr id="913439" name="Text Box 31"/>
          <p:cNvSpPr txBox="1">
            <a:spLocks noChangeArrowheads="1"/>
          </p:cNvSpPr>
          <p:nvPr/>
        </p:nvSpPr>
        <p:spPr bwMode="auto">
          <a:xfrm>
            <a:off x="4114800" y="3810001"/>
            <a:ext cx="2133600" cy="584775"/>
          </a:xfrm>
          <a:prstGeom prst="rect">
            <a:avLst/>
          </a:prstGeom>
          <a:noFill/>
          <a:ln w="9525">
            <a:noFill/>
            <a:miter lim="800000"/>
            <a:headEnd/>
            <a:tailEnd/>
          </a:ln>
          <a:effectLst/>
        </p:spPr>
        <p:txBody>
          <a:bodyPr>
            <a:spAutoFit/>
          </a:bodyPr>
          <a:lstStyle/>
          <a:p>
            <a:r>
              <a:rPr lang="en-US" altLang="en-US" sz="1600" b="1" dirty="0">
                <a:latin typeface="Times" pitchFamily="18" charset="0"/>
              </a:rPr>
              <a:t>Inside the mitochondrion</a:t>
            </a:r>
          </a:p>
        </p:txBody>
      </p:sp>
      <p:sp>
        <p:nvSpPr>
          <p:cNvPr id="913440" name="Text Box 32"/>
          <p:cNvSpPr txBox="1">
            <a:spLocks noChangeArrowheads="1"/>
          </p:cNvSpPr>
          <p:nvPr/>
        </p:nvSpPr>
        <p:spPr bwMode="auto">
          <a:xfrm>
            <a:off x="4618038" y="4749801"/>
            <a:ext cx="1020762" cy="584775"/>
          </a:xfrm>
          <a:prstGeom prst="rect">
            <a:avLst/>
          </a:prstGeom>
          <a:noFill/>
          <a:ln w="9525">
            <a:noFill/>
            <a:miter lim="800000"/>
            <a:headEnd/>
            <a:tailEnd/>
          </a:ln>
          <a:effectLst/>
        </p:spPr>
        <p:txBody>
          <a:bodyPr>
            <a:spAutoFit/>
          </a:bodyPr>
          <a:lstStyle/>
          <a:p>
            <a:r>
              <a:rPr lang="en-US" altLang="en-US" sz="1600" b="1">
                <a:latin typeface="Times" pitchFamily="18" charset="0"/>
              </a:rPr>
              <a:t>Pyruvic acid</a:t>
            </a:r>
          </a:p>
        </p:txBody>
      </p:sp>
      <p:sp>
        <p:nvSpPr>
          <p:cNvPr id="913441" name="Text Box 33"/>
          <p:cNvSpPr txBox="1">
            <a:spLocks noChangeArrowheads="1"/>
          </p:cNvSpPr>
          <p:nvPr/>
        </p:nvSpPr>
        <p:spPr bwMode="auto">
          <a:xfrm>
            <a:off x="5918200" y="4724401"/>
            <a:ext cx="1536700" cy="584775"/>
          </a:xfrm>
          <a:prstGeom prst="rect">
            <a:avLst/>
          </a:prstGeom>
          <a:noFill/>
          <a:ln w="9525">
            <a:noFill/>
            <a:miter lim="800000"/>
            <a:headEnd/>
            <a:tailEnd/>
          </a:ln>
          <a:effectLst/>
        </p:spPr>
        <p:txBody>
          <a:bodyPr>
            <a:spAutoFit/>
          </a:bodyPr>
          <a:lstStyle/>
          <a:p>
            <a:r>
              <a:rPr lang="en-US" altLang="en-US" sz="1600" b="1">
                <a:latin typeface="Times" pitchFamily="18" charset="0"/>
              </a:rPr>
              <a:t>Intermediate by-product</a:t>
            </a:r>
          </a:p>
        </p:txBody>
      </p:sp>
      <p:sp>
        <p:nvSpPr>
          <p:cNvPr id="913442" name="Text Box 34"/>
          <p:cNvSpPr txBox="1">
            <a:spLocks noChangeArrowheads="1"/>
          </p:cNvSpPr>
          <p:nvPr/>
        </p:nvSpPr>
        <p:spPr bwMode="auto">
          <a:xfrm>
            <a:off x="7319963" y="5003800"/>
            <a:ext cx="705642" cy="338554"/>
          </a:xfrm>
          <a:prstGeom prst="rect">
            <a:avLst/>
          </a:prstGeom>
          <a:noFill/>
          <a:ln w="9525">
            <a:noFill/>
            <a:miter lim="800000"/>
            <a:headEnd/>
            <a:tailEnd/>
          </a:ln>
          <a:effectLst/>
        </p:spPr>
        <p:txBody>
          <a:bodyPr wrap="none">
            <a:spAutoFit/>
          </a:bodyPr>
          <a:lstStyle/>
          <a:p>
            <a:r>
              <a:rPr lang="en-US" altLang="en-US" sz="1600" b="1">
                <a:latin typeface="Times" pitchFamily="18" charset="0"/>
              </a:rPr>
              <a:t>NAD</a:t>
            </a:r>
            <a:r>
              <a:rPr lang="en-US" altLang="en-US" sz="1600" b="1" baseline="30000">
                <a:latin typeface="Times" pitchFamily="18" charset="0"/>
              </a:rPr>
              <a:t>+</a:t>
            </a:r>
          </a:p>
        </p:txBody>
      </p:sp>
      <p:sp>
        <p:nvSpPr>
          <p:cNvPr id="913443" name="Text Box 35"/>
          <p:cNvSpPr txBox="1">
            <a:spLocks noChangeArrowheads="1"/>
          </p:cNvSpPr>
          <p:nvPr/>
        </p:nvSpPr>
        <p:spPr bwMode="auto">
          <a:xfrm>
            <a:off x="8115300" y="5143500"/>
            <a:ext cx="1245854" cy="338554"/>
          </a:xfrm>
          <a:prstGeom prst="rect">
            <a:avLst/>
          </a:prstGeom>
          <a:noFill/>
          <a:ln w="9525">
            <a:noFill/>
            <a:miter lim="800000"/>
            <a:headEnd/>
            <a:tailEnd/>
          </a:ln>
          <a:effectLst/>
        </p:spPr>
        <p:txBody>
          <a:bodyPr wrap="none">
            <a:spAutoFit/>
          </a:bodyPr>
          <a:lstStyle/>
          <a:p>
            <a:r>
              <a:rPr lang="en-US" altLang="en-US" sz="1600" b="1">
                <a:latin typeface="Times" pitchFamily="18" charset="0"/>
              </a:rPr>
              <a:t>NADH + H</a:t>
            </a:r>
            <a:r>
              <a:rPr lang="en-US" altLang="en-US" sz="1600" b="1" baseline="30000">
                <a:latin typeface="Times" pitchFamily="18" charset="0"/>
              </a:rPr>
              <a:t>+</a:t>
            </a:r>
          </a:p>
        </p:txBody>
      </p:sp>
      <p:sp>
        <p:nvSpPr>
          <p:cNvPr id="913444" name="Text Box 36"/>
          <p:cNvSpPr txBox="1">
            <a:spLocks noChangeArrowheads="1"/>
          </p:cNvSpPr>
          <p:nvPr/>
        </p:nvSpPr>
        <p:spPr bwMode="auto">
          <a:xfrm>
            <a:off x="7073900" y="3675063"/>
            <a:ext cx="561372" cy="338554"/>
          </a:xfrm>
          <a:prstGeom prst="rect">
            <a:avLst/>
          </a:prstGeom>
          <a:noFill/>
          <a:ln w="9525">
            <a:noFill/>
            <a:miter lim="800000"/>
            <a:headEnd/>
            <a:tailEnd/>
          </a:ln>
          <a:effectLst/>
        </p:spPr>
        <p:txBody>
          <a:bodyPr wrap="none">
            <a:spAutoFit/>
          </a:bodyPr>
          <a:lstStyle/>
          <a:p>
            <a:r>
              <a:rPr lang="en-US" altLang="en-US" sz="1600" b="1">
                <a:latin typeface="Times" pitchFamily="18" charset="0"/>
              </a:rPr>
              <a:t>CO</a:t>
            </a:r>
            <a:r>
              <a:rPr lang="en-US" altLang="en-US" sz="1600" b="1" baseline="-25000">
                <a:latin typeface="Times" pitchFamily="18" charset="0"/>
              </a:rPr>
              <a:t>2</a:t>
            </a:r>
          </a:p>
        </p:txBody>
      </p:sp>
      <p:sp>
        <p:nvSpPr>
          <p:cNvPr id="913445" name="Text Box 37"/>
          <p:cNvSpPr txBox="1">
            <a:spLocks noChangeArrowheads="1"/>
          </p:cNvSpPr>
          <p:nvPr/>
        </p:nvSpPr>
        <p:spPr bwMode="auto">
          <a:xfrm>
            <a:off x="7194550" y="4097338"/>
            <a:ext cx="1284198" cy="338554"/>
          </a:xfrm>
          <a:prstGeom prst="rect">
            <a:avLst/>
          </a:prstGeom>
          <a:noFill/>
          <a:ln w="9525">
            <a:noFill/>
            <a:miter lim="800000"/>
            <a:headEnd/>
            <a:tailEnd/>
          </a:ln>
          <a:effectLst/>
        </p:spPr>
        <p:txBody>
          <a:bodyPr wrap="none">
            <a:spAutoFit/>
          </a:bodyPr>
          <a:lstStyle/>
          <a:p>
            <a:r>
              <a:rPr lang="en-US" altLang="en-US" sz="1600" b="1" dirty="0">
                <a:latin typeface="Times" pitchFamily="18" charset="0"/>
              </a:rPr>
              <a:t>Coenzyme A</a:t>
            </a:r>
          </a:p>
        </p:txBody>
      </p:sp>
      <p:sp>
        <p:nvSpPr>
          <p:cNvPr id="913446" name="Text Box 38"/>
          <p:cNvSpPr txBox="1">
            <a:spLocks noChangeArrowheads="1"/>
          </p:cNvSpPr>
          <p:nvPr/>
        </p:nvSpPr>
        <p:spPr bwMode="auto">
          <a:xfrm>
            <a:off x="9590088" y="4500563"/>
            <a:ext cx="702436" cy="338554"/>
          </a:xfrm>
          <a:prstGeom prst="rect">
            <a:avLst/>
          </a:prstGeom>
          <a:noFill/>
          <a:ln w="9525">
            <a:noFill/>
            <a:miter lim="800000"/>
            <a:headEnd/>
            <a:tailEnd/>
          </a:ln>
          <a:effectLst/>
        </p:spPr>
        <p:txBody>
          <a:bodyPr wrap="none">
            <a:spAutoFit/>
          </a:bodyPr>
          <a:lstStyle/>
          <a:p>
            <a:r>
              <a:rPr lang="en-US" altLang="en-US" sz="1600" b="1">
                <a:latin typeface="Times" pitchFamily="18" charset="0"/>
              </a:rPr>
              <a:t>- CoA</a:t>
            </a:r>
          </a:p>
        </p:txBody>
      </p:sp>
      <p:sp>
        <p:nvSpPr>
          <p:cNvPr id="913447" name="Text Box 39"/>
          <p:cNvSpPr txBox="1">
            <a:spLocks noChangeArrowheads="1"/>
          </p:cNvSpPr>
          <p:nvPr/>
        </p:nvSpPr>
        <p:spPr bwMode="auto">
          <a:xfrm>
            <a:off x="8915400" y="4730750"/>
            <a:ext cx="1210588" cy="338554"/>
          </a:xfrm>
          <a:prstGeom prst="rect">
            <a:avLst/>
          </a:prstGeom>
          <a:noFill/>
          <a:ln w="9525">
            <a:noFill/>
            <a:miter lim="800000"/>
            <a:headEnd/>
            <a:tailEnd/>
          </a:ln>
          <a:effectLst/>
        </p:spPr>
        <p:txBody>
          <a:bodyPr wrap="none">
            <a:spAutoFit/>
          </a:bodyPr>
          <a:lstStyle/>
          <a:p>
            <a:r>
              <a:rPr lang="en-US" altLang="en-US" sz="1600" b="1">
                <a:latin typeface="Times" pitchFamily="18" charset="0"/>
              </a:rPr>
              <a:t>Acetyl-CoA</a:t>
            </a:r>
          </a:p>
        </p:txBody>
      </p:sp>
      <p:pic>
        <p:nvPicPr>
          <p:cNvPr id="913412" name="Picture 4" descr="end of slide"/>
          <p:cNvPicPr>
            <a:picLocks noChangeAspect="1" noChangeArrowheads="1"/>
          </p:cNvPicPr>
          <p:nvPr/>
        </p:nvPicPr>
        <p:blipFill>
          <a:blip r:embed="rId12" cstate="print"/>
          <a:srcRect/>
          <a:stretch>
            <a:fillRect/>
          </a:stretch>
        </p:blipFill>
        <p:spPr bwMode="auto">
          <a:xfrm>
            <a:off x="9693276" y="5105400"/>
            <a:ext cx="593725" cy="846138"/>
          </a:xfrm>
          <a:prstGeom prst="rect">
            <a:avLst/>
          </a:prstGeom>
          <a:noFill/>
        </p:spPr>
      </p:pic>
      <p:sp>
        <p:nvSpPr>
          <p:cNvPr id="913448" name="Text Box 40"/>
          <p:cNvSpPr txBox="1">
            <a:spLocks noChangeArrowheads="1"/>
          </p:cNvSpPr>
          <p:nvPr/>
        </p:nvSpPr>
        <p:spPr bwMode="auto">
          <a:xfrm>
            <a:off x="2025650" y="762001"/>
            <a:ext cx="2185214"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lgn="l"/>
            <a:r>
              <a:rPr lang="en-US" altLang="en-US" sz="3600" b="1">
                <a:solidFill>
                  <a:schemeClr val="tx2"/>
                </a:solidFill>
                <a:latin typeface="Times" pitchFamily="18" charset="0"/>
              </a:rPr>
              <a:t>Glycolysis</a:t>
            </a:r>
          </a:p>
        </p:txBody>
      </p:sp>
    </p:spTree>
    <p:extLst>
      <p:ext uri="{BB962C8B-B14F-4D97-AF65-F5344CB8AC3E}">
        <p14:creationId xmlns:p14="http://schemas.microsoft.com/office/powerpoint/2010/main" val="39873456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13412"/>
                                        </p:tgtEl>
                                        <p:attrNameLst>
                                          <p:attrName>style.visibility</p:attrName>
                                        </p:attrNameLst>
                                      </p:cBhvr>
                                      <p:to>
                                        <p:strVal val="visible"/>
                                      </p:to>
                                    </p:set>
                                    <p:animEffect transition="in" filter="box(out)">
                                      <p:cBhvr>
                                        <p:cTn id="7" dur="500"/>
                                        <p:tgtEl>
                                          <p:spTgt spid="913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92313" y="274638"/>
            <a:ext cx="8229600" cy="1143000"/>
          </a:xfrm>
        </p:spPr>
        <p:txBody>
          <a:bodyPr/>
          <a:lstStyle/>
          <a:p>
            <a:r>
              <a:rPr lang="en-US"/>
              <a:t>STAGE 2: CITRIC ACID CYCLE</a:t>
            </a:r>
          </a:p>
        </p:txBody>
      </p:sp>
      <p:sp>
        <p:nvSpPr>
          <p:cNvPr id="8195" name="Rectangle 3"/>
          <p:cNvSpPr>
            <a:spLocks noGrp="1" noChangeArrowheads="1"/>
          </p:cNvSpPr>
          <p:nvPr>
            <p:ph type="body" idx="1"/>
          </p:nvPr>
        </p:nvSpPr>
        <p:spPr/>
        <p:txBody>
          <a:bodyPr/>
          <a:lstStyle/>
          <a:p>
            <a:r>
              <a:rPr lang="en-US" sz="2400"/>
              <a:t>AKA Krebb’s cycle</a:t>
            </a:r>
          </a:p>
          <a:p>
            <a:endParaRPr lang="en-US" sz="2400"/>
          </a:p>
          <a:p>
            <a:r>
              <a:rPr lang="en-US" sz="2400"/>
              <a:t>Happens in the mitochondria </a:t>
            </a:r>
          </a:p>
          <a:p>
            <a:endParaRPr lang="en-US" sz="2400"/>
          </a:p>
          <a:p>
            <a:r>
              <a:rPr lang="en-US" sz="2400"/>
              <a:t>Produces: carbon dioxide and some ATP</a:t>
            </a:r>
          </a:p>
        </p:txBody>
      </p:sp>
    </p:spTree>
    <p:extLst>
      <p:ext uri="{BB962C8B-B14F-4D97-AF65-F5344CB8AC3E}">
        <p14:creationId xmlns:p14="http://schemas.microsoft.com/office/powerpoint/2010/main" val="1308239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2188"/>
          </a:xfrm>
        </p:spPr>
        <p:txBody>
          <a:bodyPr/>
          <a:lstStyle/>
          <a:p>
            <a:pPr algn="ctr"/>
            <a:r>
              <a:rPr lang="en-US" u="sng" dirty="0" smtClean="0"/>
              <a:t>Build a Monosaccharide! </a:t>
            </a:r>
            <a:endParaRPr lang="en-US" u="sng" dirty="0"/>
          </a:p>
        </p:txBody>
      </p:sp>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1" t="58719" r="59780" b="-1068"/>
          <a:stretch/>
        </p:blipFill>
        <p:spPr>
          <a:xfrm>
            <a:off x="5963822" y="1423358"/>
            <a:ext cx="2147345" cy="2053087"/>
          </a:xfrm>
          <a:prstGeom prst="rect">
            <a:avLst/>
          </a:prstGeom>
        </p:spPr>
      </p:pic>
      <p:pic>
        <p:nvPicPr>
          <p:cNvPr id="6"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51653" t="59532"/>
          <a:stretch/>
        </p:blipFill>
        <p:spPr>
          <a:xfrm>
            <a:off x="8507982" y="1423358"/>
            <a:ext cx="2665722" cy="2014364"/>
          </a:xfrm>
        </p:spPr>
      </p:pic>
      <p:pic>
        <p:nvPicPr>
          <p:cNvPr id="7" name="Content Placeholder 6"/>
          <p:cNvPicPr>
            <a:picLocks noChangeAspect="1"/>
          </p:cNvPicPr>
          <p:nvPr/>
        </p:nvPicPr>
        <p:blipFill rotWithShape="1">
          <a:blip r:embed="rId2">
            <a:extLst>
              <a:ext uri="{28A0092B-C50C-407E-A947-70E740481C1C}">
                <a14:useLocalDpi xmlns:a14="http://schemas.microsoft.com/office/drawing/2010/main" val="0"/>
              </a:ext>
            </a:extLst>
          </a:blip>
          <a:srcRect r="537" b="58937"/>
          <a:stretch/>
        </p:blipFill>
        <p:spPr>
          <a:xfrm>
            <a:off x="6096000" y="3791212"/>
            <a:ext cx="5321233" cy="1983256"/>
          </a:xfrm>
          <a:prstGeom prst="rect">
            <a:avLst/>
          </a:prstGeom>
        </p:spPr>
      </p:pic>
      <p:sp>
        <p:nvSpPr>
          <p:cNvPr id="8" name="TextBox 7"/>
          <p:cNvSpPr txBox="1"/>
          <p:nvPr/>
        </p:nvSpPr>
        <p:spPr>
          <a:xfrm>
            <a:off x="1376538" y="2152859"/>
            <a:ext cx="4833762" cy="3508653"/>
          </a:xfrm>
          <a:prstGeom prst="rect">
            <a:avLst/>
          </a:prstGeom>
          <a:noFill/>
        </p:spPr>
        <p:txBody>
          <a:bodyPr wrap="square" rtlCol="0">
            <a:spAutoFit/>
          </a:bodyPr>
          <a:lstStyle/>
          <a:p>
            <a:r>
              <a:rPr lang="en-US" sz="2400" b="1" dirty="0" smtClean="0"/>
              <a:t>Some Helpful Hints:</a:t>
            </a:r>
          </a:p>
          <a:p>
            <a:pPr marL="285750" indent="-285750">
              <a:buFont typeface="Arial" panose="020B0604020202020204" pitchFamily="34" charset="0"/>
              <a:buChar char="•"/>
            </a:pPr>
            <a:r>
              <a:rPr lang="en-US" b="1" dirty="0" smtClean="0"/>
              <a:t>Black</a:t>
            </a:r>
            <a:r>
              <a:rPr lang="en-US" dirty="0" smtClean="0"/>
              <a:t> atoms are </a:t>
            </a:r>
            <a:r>
              <a:rPr lang="en-US" b="1" dirty="0" smtClean="0"/>
              <a:t>Carbon</a:t>
            </a:r>
            <a:r>
              <a:rPr lang="en-US" dirty="0" smtClean="0"/>
              <a:t> (</a:t>
            </a:r>
            <a:r>
              <a:rPr lang="en-US" b="1" dirty="0" smtClean="0"/>
              <a:t>C</a:t>
            </a:r>
            <a:r>
              <a:rPr lang="en-US" dirty="0" smtClean="0"/>
              <a:t>).</a:t>
            </a:r>
          </a:p>
          <a:p>
            <a:pPr marL="742950" lvl="1" indent="-285750">
              <a:buFont typeface="Arial" panose="020B0604020202020204" pitchFamily="34" charset="0"/>
              <a:buChar char="•"/>
            </a:pPr>
            <a:r>
              <a:rPr lang="en-US" dirty="0" smtClean="0"/>
              <a:t>Carbon always needs to be bonded to 4 other atoms.</a:t>
            </a:r>
          </a:p>
          <a:p>
            <a:pPr marL="285750" indent="-285750">
              <a:buFont typeface="Arial" panose="020B0604020202020204" pitchFamily="34" charset="0"/>
              <a:buChar char="•"/>
            </a:pPr>
            <a:r>
              <a:rPr lang="en-US" dirty="0" smtClean="0"/>
              <a:t>White atoms are Hydrogen (H).</a:t>
            </a:r>
          </a:p>
          <a:p>
            <a:pPr marL="742950" lvl="1" indent="-285750">
              <a:buFont typeface="Arial" panose="020B0604020202020204" pitchFamily="34" charset="0"/>
              <a:buChar char="•"/>
            </a:pPr>
            <a:r>
              <a:rPr lang="en-US" dirty="0" smtClean="0"/>
              <a:t>Hydrogen only bonds to 1 atom.</a:t>
            </a:r>
            <a:endParaRPr lang="en-US" dirty="0"/>
          </a:p>
          <a:p>
            <a:pPr marL="285750" indent="-285750">
              <a:buFont typeface="Arial" panose="020B0604020202020204" pitchFamily="34" charset="0"/>
              <a:buChar char="•"/>
            </a:pPr>
            <a:r>
              <a:rPr lang="en-US" dirty="0" smtClean="0">
                <a:solidFill>
                  <a:srgbClr val="FF0000"/>
                </a:solidFill>
              </a:rPr>
              <a:t>Red </a:t>
            </a:r>
            <a:r>
              <a:rPr lang="en-US" dirty="0" smtClean="0"/>
              <a:t>atoms are </a:t>
            </a:r>
            <a:r>
              <a:rPr lang="en-US" dirty="0" smtClean="0">
                <a:solidFill>
                  <a:srgbClr val="FF0000"/>
                </a:solidFill>
              </a:rPr>
              <a:t>Oxygen</a:t>
            </a:r>
            <a:r>
              <a:rPr lang="en-US" dirty="0" smtClean="0"/>
              <a:t> (</a:t>
            </a:r>
            <a:r>
              <a:rPr lang="en-US" dirty="0" smtClean="0">
                <a:solidFill>
                  <a:srgbClr val="FF0000"/>
                </a:solidFill>
              </a:rPr>
              <a:t>O</a:t>
            </a:r>
            <a:r>
              <a:rPr lang="en-US" dirty="0" smtClean="0"/>
              <a:t>)</a:t>
            </a:r>
          </a:p>
          <a:p>
            <a:pPr marL="742950" lvl="1" indent="-285750">
              <a:buFont typeface="Arial" panose="020B0604020202020204" pitchFamily="34" charset="0"/>
              <a:buChar char="•"/>
            </a:pPr>
            <a:r>
              <a:rPr lang="en-US" dirty="0" smtClean="0"/>
              <a:t>Oxygen bonds to 2 atoms.</a:t>
            </a:r>
          </a:p>
          <a:p>
            <a:pPr marL="285750" indent="-285750">
              <a:buFont typeface="Arial" panose="020B0604020202020204" pitchFamily="34" charset="0"/>
              <a:buChar char="•"/>
            </a:pPr>
            <a:r>
              <a:rPr lang="en-US" dirty="0" smtClean="0"/>
              <a:t>Every unidentified </a:t>
            </a:r>
            <a:r>
              <a:rPr lang="en-US" b="1" dirty="0" smtClean="0"/>
              <a:t>corner</a:t>
            </a:r>
            <a:r>
              <a:rPr lang="en-US" dirty="0" smtClean="0"/>
              <a:t> is a </a:t>
            </a:r>
            <a:r>
              <a:rPr lang="en-US" b="1" dirty="0" smtClean="0"/>
              <a:t>Carbon</a:t>
            </a:r>
            <a:r>
              <a:rPr lang="en-US" dirty="0" smtClean="0"/>
              <a:t> atom.</a:t>
            </a:r>
          </a:p>
          <a:p>
            <a:pPr marL="742950" lvl="1" indent="-285750">
              <a:buFont typeface="Arial" panose="020B0604020202020204" pitchFamily="34" charset="0"/>
              <a:buChar char="•"/>
            </a:pPr>
            <a:r>
              <a:rPr lang="en-US" dirty="0" smtClean="0"/>
              <a:t>For example, look at the        which identifies the corner on Sucrose. That is a carbon atom.</a:t>
            </a:r>
            <a:endParaRPr lang="en-US" dirty="0"/>
          </a:p>
        </p:txBody>
      </p:sp>
      <p:sp>
        <p:nvSpPr>
          <p:cNvPr id="9" name="5-Point Star 8"/>
          <p:cNvSpPr/>
          <p:nvPr/>
        </p:nvSpPr>
        <p:spPr>
          <a:xfrm>
            <a:off x="4526280" y="4782840"/>
            <a:ext cx="236220" cy="2209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6801274" y="4469130"/>
            <a:ext cx="236220" cy="2209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70267" y="1234588"/>
            <a:ext cx="4396740" cy="830997"/>
          </a:xfrm>
          <a:prstGeom prst="rect">
            <a:avLst/>
          </a:prstGeom>
          <a:noFill/>
        </p:spPr>
        <p:txBody>
          <a:bodyPr wrap="square" rtlCol="0">
            <a:spAutoFit/>
          </a:bodyPr>
          <a:lstStyle/>
          <a:p>
            <a:r>
              <a:rPr lang="en-US" sz="2400" b="1" dirty="0" smtClean="0"/>
              <a:t>Show me a correct monosaccharide for extra credit!</a:t>
            </a:r>
            <a:endParaRPr lang="en-US" sz="2400" b="1" dirty="0"/>
          </a:p>
        </p:txBody>
      </p:sp>
    </p:spTree>
    <p:extLst>
      <p:ext uri="{BB962C8B-B14F-4D97-AF65-F5344CB8AC3E}">
        <p14:creationId xmlns:p14="http://schemas.microsoft.com/office/powerpoint/2010/main" val="42554430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sz="4000"/>
              <a:t>STAGE 3: ELECTRON TRANSPORT CHAIN</a:t>
            </a:r>
          </a:p>
        </p:txBody>
      </p:sp>
      <p:sp>
        <p:nvSpPr>
          <p:cNvPr id="9219" name="Rectangle 3"/>
          <p:cNvSpPr>
            <a:spLocks noGrp="1" noChangeArrowheads="1"/>
          </p:cNvSpPr>
          <p:nvPr>
            <p:ph type="body" idx="1"/>
          </p:nvPr>
        </p:nvSpPr>
        <p:spPr/>
        <p:txBody>
          <a:bodyPr/>
          <a:lstStyle/>
          <a:p>
            <a:r>
              <a:rPr lang="en-US" sz="2400"/>
              <a:t>Happens in the mitochondria</a:t>
            </a:r>
          </a:p>
          <a:p>
            <a:endParaRPr lang="en-US" sz="2400"/>
          </a:p>
          <a:p>
            <a:r>
              <a:rPr lang="en-US" sz="2400"/>
              <a:t>Series of proteins that transfers energy</a:t>
            </a:r>
          </a:p>
          <a:p>
            <a:endParaRPr lang="en-US" sz="2400"/>
          </a:p>
          <a:p>
            <a:r>
              <a:rPr lang="en-US" sz="2400"/>
              <a:t>Net creation of whole process: 36 ATP</a:t>
            </a:r>
          </a:p>
          <a:p>
            <a:endParaRPr lang="en-US" sz="2400"/>
          </a:p>
          <a:p>
            <a:pPr>
              <a:buFontTx/>
              <a:buNone/>
            </a:pPr>
            <a:endParaRPr lang="en-US" sz="2400"/>
          </a:p>
        </p:txBody>
      </p:sp>
    </p:spTree>
    <p:extLst>
      <p:ext uri="{BB962C8B-B14F-4D97-AF65-F5344CB8AC3E}">
        <p14:creationId xmlns:p14="http://schemas.microsoft.com/office/powerpoint/2010/main" val="14421572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PROBLEM</a:t>
            </a:r>
          </a:p>
        </p:txBody>
      </p:sp>
      <p:sp>
        <p:nvSpPr>
          <p:cNvPr id="10243" name="Rectangle 3"/>
          <p:cNvSpPr>
            <a:spLocks noGrp="1" noChangeArrowheads="1"/>
          </p:cNvSpPr>
          <p:nvPr>
            <p:ph type="body" idx="1"/>
          </p:nvPr>
        </p:nvSpPr>
        <p:spPr/>
        <p:txBody>
          <a:bodyPr/>
          <a:lstStyle/>
          <a:p>
            <a:r>
              <a:rPr lang="en-US" sz="2400"/>
              <a:t>What happens when our cells run out of oxygen? Can cell respiration occur?</a:t>
            </a:r>
          </a:p>
        </p:txBody>
      </p:sp>
    </p:spTree>
    <p:extLst>
      <p:ext uri="{BB962C8B-B14F-4D97-AF65-F5344CB8AC3E}">
        <p14:creationId xmlns:p14="http://schemas.microsoft.com/office/powerpoint/2010/main" val="18331504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FERMENTATION</a:t>
            </a:r>
          </a:p>
        </p:txBody>
      </p:sp>
      <p:sp>
        <p:nvSpPr>
          <p:cNvPr id="11267" name="Rectangle 3"/>
          <p:cNvSpPr>
            <a:spLocks noGrp="1" noChangeArrowheads="1"/>
          </p:cNvSpPr>
          <p:nvPr>
            <p:ph type="body" idx="1"/>
          </p:nvPr>
        </p:nvSpPr>
        <p:spPr/>
        <p:txBody>
          <a:bodyPr/>
          <a:lstStyle/>
          <a:p>
            <a:r>
              <a:rPr lang="en-US" sz="2400"/>
              <a:t>Without oxygen cell respiration can not occur. </a:t>
            </a:r>
          </a:p>
          <a:p>
            <a:r>
              <a:rPr lang="en-US" sz="2400"/>
              <a:t>However, instead of giving up and dying, our cells have another way to create energy without using oxygen</a:t>
            </a:r>
            <a:r>
              <a:rPr lang="en-US" sz="2400">
                <a:sym typeface="Wingdings" pitchFamily="2" charset="2"/>
              </a:rPr>
              <a:t> FERMENTATION</a:t>
            </a:r>
          </a:p>
          <a:p>
            <a:r>
              <a:rPr lang="en-US" sz="2400">
                <a:sym typeface="Wingdings" pitchFamily="2" charset="2"/>
              </a:rPr>
              <a:t>Occurs after glycolysis</a:t>
            </a:r>
          </a:p>
          <a:p>
            <a:r>
              <a:rPr lang="en-US" sz="2400">
                <a:sym typeface="Wingdings" pitchFamily="2" charset="2"/>
              </a:rPr>
              <a:t>Lactic acid fermentation: animal cells (us!)</a:t>
            </a:r>
          </a:p>
          <a:p>
            <a:r>
              <a:rPr lang="en-US" sz="2400">
                <a:sym typeface="Wingdings" pitchFamily="2" charset="2"/>
              </a:rPr>
              <a:t>Alcoholic Fermentation: plant cells</a:t>
            </a:r>
          </a:p>
          <a:p>
            <a:endParaRPr lang="en-US" sz="2400">
              <a:sym typeface="Wingdings" pitchFamily="2" charset="2"/>
            </a:endParaRPr>
          </a:p>
          <a:p>
            <a:endParaRPr lang="en-US" sz="2400"/>
          </a:p>
        </p:txBody>
      </p:sp>
    </p:spTree>
    <p:extLst>
      <p:ext uri="{BB962C8B-B14F-4D97-AF65-F5344CB8AC3E}">
        <p14:creationId xmlns:p14="http://schemas.microsoft.com/office/powerpoint/2010/main" val="38036858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3714"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83715"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883716"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83717" name="Picture 5" descr="resources">
            <a:hlinkClick r:id="" action="ppaction://hlinkshowjump?jump=firstslide"/>
          </p:cNvPr>
          <p:cNvPicPr>
            <a:picLocks noChangeAspect="1" noChangeArrowheads="1"/>
          </p:cNvPicPr>
          <p:nvPr/>
        </p:nvPicPr>
        <p:blipFill>
          <a:blip r:embed="rId6" cstate="print"/>
          <a:srcRect/>
          <a:stretch>
            <a:fillRect/>
          </a:stretch>
        </p:blipFill>
        <p:spPr bwMode="auto">
          <a:xfrm>
            <a:off x="8458201" y="6267451"/>
            <a:ext cx="1806575" cy="411163"/>
          </a:xfrm>
          <a:prstGeom prst="rect">
            <a:avLst/>
          </a:prstGeom>
          <a:noFill/>
        </p:spPr>
      </p:pic>
      <p:pic>
        <p:nvPicPr>
          <p:cNvPr id="883718" name="Picture 6" descr="help">
            <a:hlinkClick r:id="rId7" action="ppaction://hlinksldjump"/>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sp>
        <p:nvSpPr>
          <p:cNvPr id="883719" name="Text Box 7"/>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83720" name="Picture 8" descr="transparencies word"/>
          <p:cNvPicPr>
            <a:picLocks noChangeAspect="1" noChangeArrowheads="1"/>
          </p:cNvPicPr>
          <p:nvPr/>
        </p:nvPicPr>
        <p:blipFill>
          <a:blip r:embed="rId9" cstate="print"/>
          <a:srcRect/>
          <a:stretch>
            <a:fillRect/>
          </a:stretch>
        </p:blipFill>
        <p:spPr bwMode="auto">
          <a:xfrm>
            <a:off x="4743450" y="38100"/>
            <a:ext cx="2705100" cy="431800"/>
          </a:xfrm>
          <a:prstGeom prst="rect">
            <a:avLst/>
          </a:prstGeom>
          <a:noFill/>
        </p:spPr>
      </p:pic>
      <p:pic>
        <p:nvPicPr>
          <p:cNvPr id="883721" name="Picture 9" descr="end of slide"/>
          <p:cNvPicPr>
            <a:picLocks noChangeAspect="1" noChangeArrowheads="1"/>
          </p:cNvPicPr>
          <p:nvPr/>
        </p:nvPicPr>
        <p:blipFill>
          <a:blip r:embed="rId10" cstate="print"/>
          <a:srcRect/>
          <a:stretch>
            <a:fillRect/>
          </a:stretch>
        </p:blipFill>
        <p:spPr bwMode="auto">
          <a:xfrm>
            <a:off x="9693276" y="5105400"/>
            <a:ext cx="593725" cy="846138"/>
          </a:xfrm>
          <a:prstGeom prst="rect">
            <a:avLst/>
          </a:prstGeom>
          <a:noFill/>
        </p:spPr>
      </p:pic>
      <p:pic>
        <p:nvPicPr>
          <p:cNvPr id="883722" name="Picture 10" descr="Sec"/>
          <p:cNvPicPr>
            <a:picLocks noChangeAspect="1" noChangeArrowheads="1"/>
          </p:cNvPicPr>
          <p:nvPr/>
        </p:nvPicPr>
        <p:blipFill>
          <a:blip r:embed="rId11" cstate="print"/>
          <a:srcRect/>
          <a:stretch>
            <a:fillRect/>
          </a:stretch>
        </p:blipFill>
        <p:spPr bwMode="auto">
          <a:xfrm>
            <a:off x="1524000" y="0"/>
            <a:ext cx="1676400" cy="685800"/>
          </a:xfrm>
          <a:prstGeom prst="rect">
            <a:avLst/>
          </a:prstGeom>
          <a:noFill/>
        </p:spPr>
      </p:pic>
      <p:pic>
        <p:nvPicPr>
          <p:cNvPr id="883725" name="Picture 13" descr="RST-09"/>
          <p:cNvPicPr>
            <a:picLocks noChangeAspect="1" noChangeArrowheads="1"/>
          </p:cNvPicPr>
          <p:nvPr/>
        </p:nvPicPr>
        <p:blipFill>
          <a:blip r:embed="rId12" cstate="print"/>
          <a:srcRect/>
          <a:stretch>
            <a:fillRect/>
          </a:stretch>
        </p:blipFill>
        <p:spPr bwMode="auto">
          <a:xfrm>
            <a:off x="2438400" y="914400"/>
            <a:ext cx="7162800" cy="4495800"/>
          </a:xfrm>
          <a:prstGeom prst="rect">
            <a:avLst/>
          </a:prstGeom>
          <a:noFill/>
        </p:spPr>
      </p:pic>
    </p:spTree>
    <p:extLst>
      <p:ext uri="{BB962C8B-B14F-4D97-AF65-F5344CB8AC3E}">
        <p14:creationId xmlns:p14="http://schemas.microsoft.com/office/powerpoint/2010/main" val="313509566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83721"/>
                                        </p:tgtEl>
                                        <p:attrNameLst>
                                          <p:attrName>style.visibility</p:attrName>
                                        </p:attrNameLst>
                                      </p:cBhvr>
                                      <p:to>
                                        <p:strVal val="visible"/>
                                      </p:to>
                                    </p:set>
                                    <p:animEffect transition="in" filter="box(out)">
                                      <p:cBhvr>
                                        <p:cTn id="7" dur="500"/>
                                        <p:tgtEl>
                                          <p:spTgt spid="883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2188"/>
          </a:xfrm>
        </p:spPr>
        <p:txBody>
          <a:bodyPr/>
          <a:lstStyle/>
          <a:p>
            <a:pPr algn="ctr"/>
            <a:r>
              <a:rPr lang="en-US" dirty="0" smtClean="0"/>
              <a:t>Enzymatic Reaction of </a:t>
            </a:r>
            <a:r>
              <a:rPr lang="en-US" dirty="0" err="1" smtClean="0"/>
              <a:t>Sucrase</a:t>
            </a:r>
            <a:r>
              <a:rPr lang="en-US" dirty="0" smtClean="0"/>
              <a:t> on Sucrose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1776" y="1267759"/>
            <a:ext cx="5108448" cy="4611793"/>
          </a:xfrm>
        </p:spPr>
      </p:pic>
    </p:spTree>
    <p:extLst>
      <p:ext uri="{BB962C8B-B14F-4D97-AF65-F5344CB8AC3E}">
        <p14:creationId xmlns:p14="http://schemas.microsoft.com/office/powerpoint/2010/main" val="3188291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Catalase Lab</a:t>
            </a:r>
            <a:endParaRPr lang="en-US" dirty="0"/>
          </a:p>
        </p:txBody>
      </p:sp>
      <p:graphicFrame>
        <p:nvGraphicFramePr>
          <p:cNvPr id="4" name="Content Placeholder 3"/>
          <p:cNvGraphicFramePr>
            <a:graphicFrameLocks noGrp="1"/>
          </p:cNvGraphicFramePr>
          <p:nvPr>
            <p:ph idx="1"/>
            <p:extLst/>
          </p:nvPr>
        </p:nvGraphicFramePr>
        <p:xfrm>
          <a:off x="1981200" y="1600200"/>
          <a:ext cx="8229600" cy="3291840"/>
        </p:xfrm>
        <a:graphic>
          <a:graphicData uri="http://schemas.openxmlformats.org/drawingml/2006/table">
            <a:tbl>
              <a:tblPr firstRow="1" bandRow="1">
                <a:tableStyleId>{5C22544A-7EE6-4342-B048-85BDC9FD1C3A}</a:tableStyleId>
              </a:tblPr>
              <a:tblGrid>
                <a:gridCol w="1161245"/>
                <a:gridCol w="1581955"/>
                <a:gridCol w="1371600"/>
                <a:gridCol w="1371600"/>
                <a:gridCol w="1371600"/>
                <a:gridCol w="1371600"/>
              </a:tblGrid>
              <a:tr h="370840">
                <a:tc>
                  <a:txBody>
                    <a:bodyPr/>
                    <a:lstStyle/>
                    <a:p>
                      <a:r>
                        <a:rPr lang="en-US" sz="3200" dirty="0" smtClean="0"/>
                        <a:t>ml H2O2</a:t>
                      </a:r>
                      <a:endParaRPr lang="en-US" sz="3200" dirty="0"/>
                    </a:p>
                  </a:txBody>
                  <a:tcPr/>
                </a:tc>
                <a:tc>
                  <a:txBody>
                    <a:bodyPr/>
                    <a:lstStyle/>
                    <a:p>
                      <a:r>
                        <a:rPr lang="en-US" dirty="0" smtClean="0"/>
                        <a:t>Person</a:t>
                      </a:r>
                      <a:r>
                        <a:rPr lang="en-US" baseline="0" dirty="0" smtClean="0"/>
                        <a:t> 1</a:t>
                      </a:r>
                      <a:endParaRPr lang="en-US" dirty="0"/>
                    </a:p>
                  </a:txBody>
                  <a:tcPr/>
                </a:tc>
                <a:tc>
                  <a:txBody>
                    <a:bodyPr/>
                    <a:lstStyle/>
                    <a:p>
                      <a:r>
                        <a:rPr lang="en-US" dirty="0" smtClean="0"/>
                        <a:t>Person 2</a:t>
                      </a:r>
                      <a:endParaRPr lang="en-US" dirty="0"/>
                    </a:p>
                  </a:txBody>
                  <a:tcPr/>
                </a:tc>
                <a:tc>
                  <a:txBody>
                    <a:bodyPr/>
                    <a:lstStyle/>
                    <a:p>
                      <a:r>
                        <a:rPr lang="en-US" dirty="0" smtClean="0"/>
                        <a:t>Person</a:t>
                      </a:r>
                      <a:r>
                        <a:rPr lang="en-US" baseline="0" dirty="0" smtClean="0"/>
                        <a:t> 3</a:t>
                      </a:r>
                      <a:endParaRPr lang="en-US" dirty="0"/>
                    </a:p>
                  </a:txBody>
                  <a:tcPr/>
                </a:tc>
                <a:tc>
                  <a:txBody>
                    <a:bodyPr/>
                    <a:lstStyle/>
                    <a:p>
                      <a:r>
                        <a:rPr lang="en-US" dirty="0" smtClean="0"/>
                        <a:t>Person</a:t>
                      </a:r>
                      <a:r>
                        <a:rPr lang="en-US" baseline="0" dirty="0" smtClean="0"/>
                        <a:t> 4</a:t>
                      </a:r>
                      <a:endParaRPr lang="en-US" dirty="0"/>
                    </a:p>
                  </a:txBody>
                  <a:tcPr/>
                </a:tc>
                <a:tc>
                  <a:txBody>
                    <a:bodyPr/>
                    <a:lstStyle/>
                    <a:p>
                      <a:r>
                        <a:rPr lang="en-US" dirty="0" smtClean="0"/>
                        <a:t>Person 5</a:t>
                      </a:r>
                      <a:endParaRPr lang="en-US" dirty="0"/>
                    </a:p>
                  </a:txBody>
                  <a:tcPr/>
                </a:tc>
              </a:tr>
              <a:tr h="370840">
                <a:tc>
                  <a:txBody>
                    <a:bodyPr/>
                    <a:lstStyle/>
                    <a:p>
                      <a:r>
                        <a:rPr lang="en-US" dirty="0" smtClean="0"/>
                        <a:t>5</a:t>
                      </a:r>
                      <a:endParaRPr lang="en-US" dirty="0"/>
                    </a:p>
                  </a:txBody>
                  <a:tcPr/>
                </a:tc>
                <a:tc>
                  <a:txBody>
                    <a:bodyPr/>
                    <a:lstStyle/>
                    <a:p>
                      <a:r>
                        <a:rPr lang="en-US" dirty="0" smtClean="0"/>
                        <a:t>100</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r>
                        <a:rPr lang="en-US" dirty="0" smtClean="0"/>
                        <a:t>6</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r>
                        <a:rPr lang="en-US" dirty="0" smtClean="0"/>
                        <a:t>7</a:t>
                      </a:r>
                      <a:endParaRPr lang="en-US" dirty="0"/>
                    </a:p>
                  </a:txBody>
                  <a:tcPr/>
                </a:tc>
                <a:tc>
                  <a:txBody>
                    <a:bodyPr/>
                    <a:lstStyle/>
                    <a:p>
                      <a:endParaRPr lang="en-US" dirty="0"/>
                    </a:p>
                  </a:txBody>
                  <a:tcPr/>
                </a:tc>
                <a:tc>
                  <a:txBody>
                    <a:bodyPr/>
                    <a:lstStyle/>
                    <a:p>
                      <a:r>
                        <a:rPr lang="en-US" dirty="0" smtClean="0"/>
                        <a:t>120</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r>
                        <a:rPr lang="en-US" dirty="0" smtClean="0"/>
                        <a:t>8</a:t>
                      </a:r>
                      <a:endParaRPr lang="en-US" dirty="0"/>
                    </a:p>
                  </a:txBody>
                  <a:tcPr/>
                </a:tc>
                <a:tc>
                  <a:txBody>
                    <a:bodyPr/>
                    <a:lstStyle/>
                    <a:p>
                      <a:endParaRPr lang="en-US"/>
                    </a:p>
                  </a:txBody>
                  <a:tcPr/>
                </a:tc>
                <a:tc>
                  <a:txBody>
                    <a:bodyPr/>
                    <a:lstStyle/>
                    <a:p>
                      <a:endParaRPr lang="en-US"/>
                    </a:p>
                  </a:txBody>
                  <a:tcPr/>
                </a:tc>
                <a:tc>
                  <a:txBody>
                    <a:bodyPr/>
                    <a:lstStyle/>
                    <a:p>
                      <a:r>
                        <a:rPr lang="en-US" dirty="0" smtClean="0"/>
                        <a:t>120</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9</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170</a:t>
                      </a:r>
                      <a:endParaRPr lang="en-US" dirty="0"/>
                    </a:p>
                  </a:txBody>
                  <a:tcPr/>
                </a:tc>
                <a:tc>
                  <a:txBody>
                    <a:bodyPr/>
                    <a:lstStyle/>
                    <a:p>
                      <a:endParaRPr lang="en-US" dirty="0"/>
                    </a:p>
                  </a:txBody>
                  <a:tcPr/>
                </a:tc>
              </a:tr>
              <a:tr h="370840">
                <a:tc>
                  <a:txBody>
                    <a:bodyPr/>
                    <a:lstStyle/>
                    <a:p>
                      <a:r>
                        <a:rPr lang="en-US" dirty="0" smtClean="0"/>
                        <a:t>10</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smtClean="0"/>
                        <a:t>140</a:t>
                      </a:r>
                      <a:endParaRPr lang="en-US" dirty="0"/>
                    </a:p>
                  </a:txBody>
                  <a:tcPr/>
                </a:tc>
              </a:tr>
            </a:tbl>
          </a:graphicData>
        </a:graphic>
      </p:graphicFrame>
    </p:spTree>
    <p:extLst>
      <p:ext uri="{BB962C8B-B14F-4D97-AF65-F5344CB8AC3E}">
        <p14:creationId xmlns:p14="http://schemas.microsoft.com/office/powerpoint/2010/main" val="994123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Catalase Lab P. 27</a:t>
            </a:r>
            <a:endParaRPr lang="en-US" dirty="0"/>
          </a:p>
        </p:txBody>
      </p:sp>
      <p:sp>
        <p:nvSpPr>
          <p:cNvPr id="3" name="Content Placeholder 2"/>
          <p:cNvSpPr>
            <a:spLocks noGrp="1"/>
          </p:cNvSpPr>
          <p:nvPr>
            <p:ph idx="1"/>
          </p:nvPr>
        </p:nvSpPr>
        <p:spPr>
          <a:xfrm>
            <a:off x="1524000" y="1143001"/>
            <a:ext cx="9144000" cy="4602163"/>
          </a:xfrm>
        </p:spPr>
        <p:txBody>
          <a:bodyPr>
            <a:normAutofit fontScale="85000" lnSpcReduction="20000"/>
          </a:bodyPr>
          <a:lstStyle/>
          <a:p>
            <a:r>
              <a:rPr lang="en-US" dirty="0" smtClean="0"/>
              <a:t>1 flask / 2 people</a:t>
            </a:r>
          </a:p>
          <a:p>
            <a:r>
              <a:rPr lang="en-US" dirty="0" smtClean="0"/>
              <a:t>GLX</a:t>
            </a:r>
          </a:p>
          <a:p>
            <a:r>
              <a:rPr lang="en-US" dirty="0" smtClean="0"/>
              <a:t>Pressure Probe</a:t>
            </a:r>
          </a:p>
          <a:p>
            <a:r>
              <a:rPr lang="en-US" dirty="0" smtClean="0"/>
              <a:t>Yeast – 1 tsp.</a:t>
            </a:r>
          </a:p>
          <a:p>
            <a:r>
              <a:rPr lang="en-US" dirty="0" smtClean="0"/>
              <a:t>Hydrogen Peroxide 5ml</a:t>
            </a:r>
          </a:p>
          <a:p>
            <a:r>
              <a:rPr lang="en-US" dirty="0" smtClean="0"/>
              <a:t>Swirl</a:t>
            </a:r>
          </a:p>
          <a:p>
            <a:r>
              <a:rPr lang="en-US" dirty="0" smtClean="0"/>
              <a:t>Make observations.</a:t>
            </a:r>
          </a:p>
          <a:p>
            <a:r>
              <a:rPr lang="en-US" dirty="0" smtClean="0"/>
              <a:t>Write a summary paragraph about the function of enzymes with a picture of a substrate &amp; enzyme &amp; active site.  What factors allow for the enzyme to function?  What volume of H2O2 did Catalase work the best? Why does the enzyme speed up chemical reactions?  Enzymes can be used again &amp; again (Catalytic), how is this important in chemical reactions?  At </a:t>
            </a:r>
            <a:r>
              <a:rPr lang="en-US" smtClean="0"/>
              <a:t>what volumes (ml) </a:t>
            </a:r>
            <a:r>
              <a:rPr lang="en-US" dirty="0" smtClean="0"/>
              <a:t>did the </a:t>
            </a:r>
            <a:r>
              <a:rPr lang="en-US" dirty="0" err="1" smtClean="0"/>
              <a:t>Catalase</a:t>
            </a:r>
            <a:r>
              <a:rPr lang="en-US" dirty="0" smtClean="0"/>
              <a:t> work the best?  Write the chemical equation.</a:t>
            </a:r>
            <a:endParaRPr lang="en-US" dirty="0"/>
          </a:p>
        </p:txBody>
      </p:sp>
    </p:spTree>
    <p:extLst>
      <p:ext uri="{BB962C8B-B14F-4D97-AF65-F5344CB8AC3E}">
        <p14:creationId xmlns:p14="http://schemas.microsoft.com/office/powerpoint/2010/main" val="409810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2663</Words>
  <Application>Microsoft Office PowerPoint</Application>
  <PresentationFormat>Widescreen</PresentationFormat>
  <Paragraphs>444</Paragraphs>
  <Slides>63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Calibri Light</vt:lpstr>
      <vt:lpstr>Times</vt:lpstr>
      <vt:lpstr>Times New Roman</vt:lpstr>
      <vt:lpstr>Wingdings</vt:lpstr>
      <vt:lpstr>Office Theme</vt:lpstr>
      <vt:lpstr>Biology UNIT 2 Energy</vt:lpstr>
      <vt:lpstr>9/11 How does Carbon cycle through Planet Earth?  P. 40 NB</vt:lpstr>
      <vt:lpstr>9/12 Where do planets come from? Obj. TSW learn about the formation of our solar system, our planet and specifically Earth. P. 42 NB</vt:lpstr>
      <vt:lpstr>Research Activity  P. 41 NB</vt:lpstr>
      <vt:lpstr>  9/13 Building Molecules CH 6.3 Obj. TSW identify the macromolecules living things are made of and describe their properties. P. 44NB </vt:lpstr>
      <vt:lpstr>Build a Monosaccharide! </vt:lpstr>
      <vt:lpstr>Enzymatic Reaction of Sucrase on Sucrose</vt:lpstr>
      <vt:lpstr>Catalase Lab</vt:lpstr>
      <vt:lpstr>Catalase Lab P. 27</vt:lpstr>
      <vt:lpstr>AXES Paragraph – Catalase Lab</vt:lpstr>
      <vt:lpstr>Macromolecules</vt:lpstr>
      <vt:lpstr>9/14 Photosynthesis: Trapping the Sun’s Energy  9.2 Obj. TSW demonstrate how usable energy is captured from sunlight by chloroplasts and is stored through the synthesis of sugar by completing the warm up and participating in a photosynthesis class activity.  P.46 NB</vt:lpstr>
      <vt:lpstr>#1 Chloroplast - Photosynthesis</vt:lpstr>
      <vt:lpstr>  9/15  Light-Dependent &amp; Light-Independent Reactions CH 9.2 Obj.  TSW demonstrate how light energy is captured by chloroplasts and converted to chemical energy (glucose) from CO2  and H20 by doing a flow chart. 48 NB</vt:lpstr>
      <vt:lpstr>PowerPoint Presentation</vt:lpstr>
      <vt:lpstr>Section 9.2 Summary – pages 225-230</vt:lpstr>
      <vt:lpstr>#2. How does light energy become chemical energy?</vt:lpstr>
      <vt:lpstr>#2. How does light energy become chemical energy?</vt:lpstr>
      <vt:lpstr>Section 9.2 Summary – pages 225-230</vt:lpstr>
      <vt:lpstr>PowerPoint Presentation</vt:lpstr>
      <vt:lpstr>How to Make Carbohydrates Activity p. 55NB</vt:lpstr>
      <vt:lpstr>Glucose Synthesis Activity</vt:lpstr>
      <vt:lpstr>PowerPoint Presentation</vt:lpstr>
      <vt:lpstr>PowerPoint Presentation</vt:lpstr>
      <vt:lpstr>Taboo</vt:lpstr>
      <vt:lpstr>Taboo</vt:lpstr>
      <vt:lpstr>Honors Biology  Do the Math</vt:lpstr>
      <vt:lpstr>Section 2 Check</vt:lpstr>
      <vt:lpstr>Section 2 Check</vt:lpstr>
      <vt:lpstr>PowerPoint Presentation</vt:lpstr>
      <vt:lpstr>PowerPoint Presentation</vt:lpstr>
      <vt:lpstr>PowerPoint Presentation</vt:lpstr>
      <vt:lpstr>Chapter Assessment</vt:lpstr>
      <vt:lpstr>PowerPoint Presentation</vt:lpstr>
      <vt:lpstr>Quote of the Day</vt:lpstr>
      <vt:lpstr>Kahoots Energy Quiz</vt:lpstr>
      <vt:lpstr> 3/3 Cellular Respiration &amp; Fermentation 9.3    Obj: TSW be able to compare and contrast photosynthesis and cellular respiration by completing the flow chart activity.   pg. 58 NB</vt:lpstr>
      <vt:lpstr>1. Cellular Respiration – converts glucose in to ATP and Heat in the mitochondria. All living organisms perform Cellular Respiration, including plants.</vt:lpstr>
      <vt:lpstr>#2.  The reactants for Photosynthesis (CO2 &amp; H2O) are the Products for Cellular Respiration.</vt:lpstr>
      <vt:lpstr>PowerPoint Presentation</vt:lpstr>
      <vt:lpstr>PowerPoint Presentation</vt:lpstr>
      <vt:lpstr>Taboo</vt:lpstr>
      <vt:lpstr>Taboo</vt:lpstr>
      <vt:lpstr>Taboo</vt:lpstr>
      <vt:lpstr>PowerPoint Presentation</vt:lpstr>
      <vt:lpstr>Section 9.3 Summary – pages 231-237</vt:lpstr>
      <vt:lpstr>Photosynthesis &amp; Cellular Respiration AXES Paragraph Bottom of page 57NB</vt:lpstr>
      <vt:lpstr>Gallery Walk – Cell UNIT Review Describe, Draw, and Explain the importance of each of the following concepts/ processes on a poster paper, for a Gallery Walk review. Page 51NB</vt:lpstr>
      <vt:lpstr>Warm Up Answers</vt:lpstr>
      <vt:lpstr>Cellular Respiration &amp; Yeast</vt:lpstr>
      <vt:lpstr>Cellular Respiration P. 31</vt:lpstr>
      <vt:lpstr>PowerPoint Presentation</vt:lpstr>
      <vt:lpstr>Enzymes, Cataylase &amp; Potatoes  Page 47 NB</vt:lpstr>
      <vt:lpstr>Enzyme Lab P. 47NB</vt:lpstr>
      <vt:lpstr>Enzyme – Catalyse Lab Page 47 NB</vt:lpstr>
      <vt:lpstr>Leaf Disk Assay Lab  Honor Biology Due Friday</vt:lpstr>
      <vt:lpstr>STAGE 1: GLYCOLYSIS</vt:lpstr>
      <vt:lpstr>Section 9.3 Summary – pages 231-237</vt:lpstr>
      <vt:lpstr>STAGE 2: CITRIC ACID CYCLE</vt:lpstr>
      <vt:lpstr>STAGE 3: ELECTRON TRANSPORT CHAIN</vt:lpstr>
      <vt:lpstr>PROBLEM</vt:lpstr>
      <vt:lpstr>FERMENTATION</vt:lpstr>
      <vt:lpstr>PowerPoint Presentation</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UNIT 2 Energy</dc:title>
  <dc:creator>Jennifer Mc Allister</dc:creator>
  <cp:lastModifiedBy>Jennifer Mc Allister</cp:lastModifiedBy>
  <cp:revision>12</cp:revision>
  <cp:lastPrinted>2017-09-10T20:50:29Z</cp:lastPrinted>
  <dcterms:created xsi:type="dcterms:W3CDTF">2017-09-10T20:06:53Z</dcterms:created>
  <dcterms:modified xsi:type="dcterms:W3CDTF">2017-09-10T20:59:39Z</dcterms:modified>
</cp:coreProperties>
</file>