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64" r:id="rId20"/>
    <p:sldId id="266" r:id="rId21"/>
    <p:sldId id="269" r:id="rId22"/>
    <p:sldId id="270" r:id="rId23"/>
    <p:sldId id="271" r:id="rId24"/>
    <p:sldId id="291" r:id="rId25"/>
    <p:sldId id="290" r:id="rId26"/>
    <p:sldId id="272" r:id="rId27"/>
    <p:sldId id="273" r:id="rId28"/>
    <p:sldId id="265" r:id="rId29"/>
    <p:sldId id="267" r:id="rId30"/>
    <p:sldId id="268" r:id="rId31"/>
    <p:sldId id="274" r:id="rId32"/>
    <p:sldId id="275" r:id="rId33"/>
    <p:sldId id="276" r:id="rId34"/>
    <p:sldId id="277" r:id="rId35"/>
    <p:sldId id="292" r:id="rId36"/>
  </p:sldIdLst>
  <p:sldSz cx="12192000" cy="6858000"/>
  <p:notesSz cx="7021513" cy="9307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6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Exercise Lab - Jumping Jacks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Number of repetitions</c:v>
                </c:pt>
              </c:strCache>
            </c:strRef>
          </c:tx>
          <c:marker>
            <c:symbol val="none"/>
          </c:marker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667784"/>
        <c:axId val="148672000"/>
      </c:lineChart>
      <c:catAx>
        <c:axId val="148667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(Minutes)</a:t>
                </a:r>
              </a:p>
            </c:rich>
          </c:tx>
          <c:overlay val="0"/>
        </c:title>
        <c:majorTickMark val="out"/>
        <c:minorTickMark val="none"/>
        <c:tickLblPos val="nextTo"/>
        <c:crossAx val="148672000"/>
        <c:crosses val="autoZero"/>
        <c:auto val="1"/>
        <c:lblAlgn val="ctr"/>
        <c:lblOffset val="100"/>
        <c:noMultiLvlLbl val="0"/>
      </c:catAx>
      <c:valAx>
        <c:axId val="1486720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Numver of Repetitions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8667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Exercise Lab -Wall Sits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Sheet1!$B$8</c:f>
              <c:strCache>
                <c:ptCount val="1"/>
                <c:pt idx="0">
                  <c:v>Time (minutes)</c:v>
                </c:pt>
              </c:strCache>
            </c:strRef>
          </c:tx>
          <c:marker>
            <c:symbol val="none"/>
          </c:marker>
          <c:val>
            <c:numRef>
              <c:f>Sheet1!$B$9:$B$13</c:f>
              <c:numCache>
                <c:formatCode>General</c:formatCode>
                <c:ptCount val="5"/>
                <c:pt idx="0">
                  <c:v>30</c:v>
                </c:pt>
                <c:pt idx="1">
                  <c:v>45</c:v>
                </c:pt>
                <c:pt idx="2">
                  <c:v>50</c:v>
                </c:pt>
                <c:pt idx="3">
                  <c:v>20</c:v>
                </c:pt>
                <c:pt idx="4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697792"/>
        <c:axId val="148698176"/>
      </c:lineChart>
      <c:catAx>
        <c:axId val="148697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Intervals</a:t>
                </a:r>
              </a:p>
            </c:rich>
          </c:tx>
          <c:overlay val="0"/>
        </c:title>
        <c:majorTickMark val="out"/>
        <c:minorTickMark val="none"/>
        <c:tickLblPos val="nextTo"/>
        <c:crossAx val="148698176"/>
        <c:crosses val="autoZero"/>
        <c:auto val="1"/>
        <c:lblAlgn val="ctr"/>
        <c:lblOffset val="100"/>
        <c:noMultiLvlLbl val="0"/>
      </c:catAx>
      <c:valAx>
        <c:axId val="148698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Duration of time (seconds)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8697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Exercise Lab - Jumping Jacks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Repetitions</c:v>
                </c:pt>
              </c:strCache>
            </c:strRef>
          </c:tx>
          <c:marker>
            <c:symbol val="none"/>
          </c:marker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647184"/>
        <c:axId val="149647568"/>
      </c:lineChart>
      <c:catAx>
        <c:axId val="149647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Time (Minutes)</a:t>
                </a:r>
              </a:p>
            </c:rich>
          </c:tx>
          <c:overlay val="0"/>
        </c:title>
        <c:majorTickMark val="out"/>
        <c:minorTickMark val="none"/>
        <c:tickLblPos val="nextTo"/>
        <c:crossAx val="149647568"/>
        <c:crosses val="autoZero"/>
        <c:auto val="1"/>
        <c:lblAlgn val="ctr"/>
        <c:lblOffset val="100"/>
        <c:noMultiLvlLbl val="0"/>
      </c:catAx>
      <c:valAx>
        <c:axId val="149647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Number </a:t>
                </a:r>
                <a:r>
                  <a:rPr lang="en-US" sz="2400" dirty="0"/>
                  <a:t>of Repetitions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96471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Repetitions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Pulse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Sheet1!$C$2:$C$6</c:f>
              <c:numCache>
                <c:formatCode>General</c:formatCode>
                <c:ptCount val="5"/>
                <c:pt idx="0">
                  <c:v>78</c:v>
                </c:pt>
                <c:pt idx="1">
                  <c:v>82</c:v>
                </c:pt>
                <c:pt idx="2">
                  <c:v>92</c:v>
                </c:pt>
                <c:pt idx="3">
                  <c:v>100</c:v>
                </c:pt>
                <c:pt idx="4">
                  <c:v>120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770040"/>
        <c:axId val="149771296"/>
      </c:lineChart>
      <c:catAx>
        <c:axId val="14977004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71296"/>
        <c:crosses val="autoZero"/>
        <c:auto val="1"/>
        <c:lblAlgn val="ctr"/>
        <c:lblOffset val="100"/>
        <c:noMultiLvlLbl val="0"/>
      </c:catAx>
      <c:valAx>
        <c:axId val="14977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70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Pulse</c:v>
                </c:pt>
              </c:strCache>
            </c:strRef>
          </c:tx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Trial 1</c:v>
                </c:pt>
                <c:pt idx="1">
                  <c:v>Trial 2</c:v>
                </c:pt>
                <c:pt idx="2">
                  <c:v>Trial 3</c:v>
                </c:pt>
                <c:pt idx="3">
                  <c:v>Trial 4</c:v>
                </c:pt>
                <c:pt idx="4">
                  <c:v>Trial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68</c:v>
                </c:pt>
                <c:pt idx="1">
                  <c:v>68</c:v>
                </c:pt>
                <c:pt idx="2">
                  <c:v>69</c:v>
                </c:pt>
                <c:pt idx="3">
                  <c:v>72</c:v>
                </c:pt>
                <c:pt idx="4">
                  <c:v>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084936"/>
        <c:axId val="150085328"/>
      </c:lineChart>
      <c:catAx>
        <c:axId val="150084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Trial with 1 minute rest in between.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50085328"/>
        <c:crosses val="autoZero"/>
        <c:auto val="1"/>
        <c:lblAlgn val="ctr"/>
        <c:lblOffset val="100"/>
        <c:noMultiLvlLbl val="0"/>
      </c:catAx>
      <c:valAx>
        <c:axId val="150085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Heart Beats per Minute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0084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17A9-03BD-438A-AD0B-E20977D7622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444-5E49-4C2A-81A1-E4D37478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2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17A9-03BD-438A-AD0B-E20977D7622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444-5E49-4C2A-81A1-E4D37478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5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17A9-03BD-438A-AD0B-E20977D7622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444-5E49-4C2A-81A1-E4D37478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0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17A9-03BD-438A-AD0B-E20977D7622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444-5E49-4C2A-81A1-E4D37478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4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17A9-03BD-438A-AD0B-E20977D7622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444-5E49-4C2A-81A1-E4D37478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5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17A9-03BD-438A-AD0B-E20977D7622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444-5E49-4C2A-81A1-E4D37478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4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17A9-03BD-438A-AD0B-E20977D7622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444-5E49-4C2A-81A1-E4D37478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0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17A9-03BD-438A-AD0B-E20977D7622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444-5E49-4C2A-81A1-E4D37478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3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17A9-03BD-438A-AD0B-E20977D7622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444-5E49-4C2A-81A1-E4D37478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7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17A9-03BD-438A-AD0B-E20977D7622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444-5E49-4C2A-81A1-E4D37478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9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017A9-03BD-438A-AD0B-E20977D7622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7C444-5E49-4C2A-81A1-E4D37478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017A9-03BD-438A-AD0B-E20977D76228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C444-5E49-4C2A-81A1-E4D37478D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1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outube.com/watch?v=z3M0vU3Dv8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hhmi.org/biointeractive/cloning-army-t-cells-immune-defen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anews.com/content/end-of-aids-could-be-within-reach/2536452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YI2qYRWzSZ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hyperlink" Target="Resources.ppt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audio" Target="../media/audio2.wav"/><Relationship Id="rId4" Type="http://schemas.openxmlformats.org/officeDocument/2006/relationships/slide" Target="slide19.xml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hyperlink" Target="Resources.ppt" TargetMode="External"/><Relationship Id="rId4" Type="http://schemas.openxmlformats.org/officeDocument/2006/relationships/slide" Target="slide19.xml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22.jpeg"/><Relationship Id="rId7" Type="http://schemas.openxmlformats.org/officeDocument/2006/relationships/image" Target="../media/image7.png"/><Relationship Id="rId12" Type="http://schemas.openxmlformats.org/officeDocument/2006/relationships/hyperlink" Target="Resources.ppt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19.jpeg"/><Relationship Id="rId5" Type="http://schemas.openxmlformats.org/officeDocument/2006/relationships/image" Target="../media/image6.png"/><Relationship Id="rId10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hyperlink" Target="http://www.youtube.com/watch?v=s2OIaXZZI0w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crossblood.org/learn-about-blood/blood-type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CkJv0Yp651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784169" cy="1371600"/>
          </a:xfrm>
        </p:spPr>
        <p:txBody>
          <a:bodyPr>
            <a:noAutofit/>
          </a:bodyPr>
          <a:lstStyle/>
          <a:p>
            <a:r>
              <a:rPr lang="en-US" sz="2800" dirty="0"/>
              <a:t>Defense Against </a:t>
            </a:r>
            <a:r>
              <a:rPr lang="en-US" sz="2800" dirty="0">
                <a:hlinkClick r:id="rId2"/>
              </a:rPr>
              <a:t>Infectious Diseases  </a:t>
            </a:r>
            <a:r>
              <a:rPr lang="en-US" sz="2800" dirty="0"/>
              <a:t>39.1 &amp; 39.2</a:t>
            </a:r>
            <a:br>
              <a:rPr lang="en-US" sz="2800" dirty="0"/>
            </a:br>
            <a:r>
              <a:rPr lang="en-US" sz="2800" dirty="0" smtClean="0"/>
              <a:t>8/28 </a:t>
            </a:r>
            <a:r>
              <a:rPr lang="en-US" sz="2800" dirty="0"/>
              <a:t>TSW understand and explain the role of antibodies in the body’s response to a bacterial infection during the warm up.  P. </a:t>
            </a:r>
            <a:r>
              <a:rPr lang="en-US" sz="2800" dirty="0" smtClean="0"/>
              <a:t>20 </a:t>
            </a:r>
            <a:r>
              <a:rPr lang="en-US" sz="2800" dirty="0"/>
              <a:t>NB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799" y="1600201"/>
            <a:ext cx="6375009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pathogen?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cells, tissues and organs that make up the immune system.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role of antibodies in response to infection.</a:t>
            </a:r>
          </a:p>
        </p:txBody>
      </p:sp>
      <p:pic>
        <p:nvPicPr>
          <p:cNvPr id="5" name="Picture 13" descr="Lymphatic Syst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2828"/>
            <a:ext cx="4191000" cy="52551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24600" y="5181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T – cell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Foldable (29 NB) P. 1037BB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66801"/>
            <a:ext cx="8229600" cy="4525963"/>
          </a:xfrm>
        </p:spPr>
        <p:txBody>
          <a:bodyPr/>
          <a:lstStyle/>
          <a:p>
            <a:r>
              <a:rPr lang="en-US" b="1" dirty="0" smtClean="0"/>
              <a:t>Macrophage</a:t>
            </a:r>
            <a:r>
              <a:rPr lang="en-US" dirty="0" smtClean="0"/>
              <a:t> – Definition &amp; Picture inside</a:t>
            </a:r>
          </a:p>
          <a:p>
            <a:pPr lvl="1"/>
            <a:r>
              <a:rPr lang="en-US" dirty="0" smtClean="0"/>
              <a:t>A white Blood cell that is nonspecific against pathogens.</a:t>
            </a:r>
          </a:p>
          <a:p>
            <a:r>
              <a:rPr lang="en-US" b="1" dirty="0" smtClean="0"/>
              <a:t>T – Cell</a:t>
            </a:r>
          </a:p>
          <a:p>
            <a:r>
              <a:rPr lang="en-US" b="1" dirty="0" smtClean="0"/>
              <a:t>B – Cell</a:t>
            </a:r>
          </a:p>
          <a:p>
            <a:r>
              <a:rPr lang="en-US" b="1" dirty="0" smtClean="0"/>
              <a:t>Plasma Cell</a:t>
            </a:r>
          </a:p>
          <a:p>
            <a:r>
              <a:rPr lang="en-US" b="1" dirty="0" smtClean="0"/>
              <a:t>Antibodies</a:t>
            </a:r>
          </a:p>
          <a:p>
            <a:r>
              <a:rPr lang="en-US" b="1" dirty="0" smtClean="0"/>
              <a:t>Antigens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52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1353800" cy="16906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9/1  Specific and Nonspecific Immune Responses CH 39.2</a:t>
            </a:r>
            <a:br>
              <a:rPr lang="en-US" sz="3600" dirty="0" smtClean="0"/>
            </a:br>
            <a:r>
              <a:rPr lang="en-US" sz="3600" dirty="0" smtClean="0"/>
              <a:t>Obj. TSW differentiate between nonspecific &amp; specific immune responses. P. 24 NB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9" y="1690689"/>
            <a:ext cx="5317151" cy="339646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vaccine?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 people who have </a:t>
            </a:r>
            <a:r>
              <a:rPr lang="en-US" dirty="0" smtClean="0">
                <a:hlinkClick r:id="rId3"/>
              </a:rPr>
              <a:t>AIDS</a:t>
            </a:r>
            <a:r>
              <a:rPr lang="en-US" dirty="0" smtClean="0"/>
              <a:t> have complications with normal colds and flu diseases?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pathogen does antibiotics kill?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62" y="4430332"/>
            <a:ext cx="3230737" cy="242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99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11" y="0"/>
            <a:ext cx="11307651" cy="17128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9/2  </a:t>
            </a:r>
            <a:r>
              <a:rPr lang="en-US" sz="2800" dirty="0"/>
              <a:t>Homeostasis &amp; </a:t>
            </a:r>
            <a:r>
              <a:rPr lang="en-US" sz="2800" dirty="0">
                <a:hlinkClick r:id="rId2"/>
              </a:rPr>
              <a:t>Endocrine</a:t>
            </a:r>
            <a:r>
              <a:rPr lang="en-US" sz="2800" dirty="0"/>
              <a:t> System CH 35.3</a:t>
            </a:r>
            <a:br>
              <a:rPr lang="en-US" sz="2800" dirty="0"/>
            </a:br>
            <a:r>
              <a:rPr lang="en-US" sz="2800" dirty="0"/>
              <a:t>Obj. TSW draw and describe a Negative Feedback System involving the Endocrine System.  P. 2</a:t>
            </a:r>
            <a:r>
              <a:rPr lang="en-US" sz="2800" dirty="0" smtClean="0"/>
              <a:t>6 </a:t>
            </a:r>
            <a:r>
              <a:rPr lang="en-US" sz="2800" dirty="0"/>
              <a:t>NB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524001"/>
            <a:ext cx="5334000" cy="46021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functions of the Endocrine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the graph, explain how the body maintains homeostasis.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does the hormone production increase?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8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8881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 dirty="0"/>
              <a:t>Section 35.3 Summary – pages 929-935</a:t>
            </a:r>
          </a:p>
        </p:txBody>
      </p:sp>
      <p:sp>
        <p:nvSpPr>
          <p:cNvPr id="860163" name="Rectangle 3"/>
          <p:cNvSpPr>
            <a:spLocks noChangeArrowheads="1"/>
          </p:cNvSpPr>
          <p:nvPr/>
        </p:nvSpPr>
        <p:spPr bwMode="auto">
          <a:xfrm>
            <a:off x="1981200" y="1600200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3200"/>
              <a:t>Internal control of the body is directed by two systems:  the nervous system and the endocrine system.</a:t>
            </a:r>
          </a:p>
        </p:txBody>
      </p:sp>
      <p:sp>
        <p:nvSpPr>
          <p:cNvPr id="860164" name="Rectangle 4"/>
          <p:cNvSpPr>
            <a:spLocks noChangeArrowheads="1"/>
          </p:cNvSpPr>
          <p:nvPr/>
        </p:nvSpPr>
        <p:spPr bwMode="auto">
          <a:xfrm>
            <a:off x="2209800" y="838200"/>
            <a:ext cx="464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>
                <a:solidFill>
                  <a:schemeClr val="tx2"/>
                </a:solidFill>
              </a:rPr>
              <a:t>Control of the Body</a:t>
            </a:r>
            <a:endParaRPr lang="en-US" sz="4000" b="1">
              <a:solidFill>
                <a:srgbClr val="FFFF00"/>
              </a:solidFill>
            </a:endParaRPr>
          </a:p>
        </p:txBody>
      </p:sp>
      <p:pic>
        <p:nvPicPr>
          <p:cNvPr id="860165" name="Picture 5" descr="end of 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3276" y="5105400"/>
            <a:ext cx="593725" cy="846138"/>
          </a:xfrm>
          <a:prstGeom prst="rect">
            <a:avLst/>
          </a:prstGeom>
          <a:noFill/>
        </p:spPr>
      </p:pic>
      <p:pic>
        <p:nvPicPr>
          <p:cNvPr id="860166" name="Picture 6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860167" name="Picture 7" descr="New TO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860168" name="Picture 8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860169" name="Picture 9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pic>
        <p:nvPicPr>
          <p:cNvPr id="860180" name="Picture 20" descr="Se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0"/>
            <a:ext cx="1828800" cy="685800"/>
          </a:xfrm>
          <a:prstGeom prst="rect">
            <a:avLst/>
          </a:prstGeom>
          <a:noFill/>
        </p:spPr>
      </p:pic>
      <p:pic>
        <p:nvPicPr>
          <p:cNvPr id="860181" name="Picture 21" descr="Se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4000" y="0"/>
            <a:ext cx="4064000" cy="482600"/>
          </a:xfrm>
          <a:prstGeom prst="rect">
            <a:avLst/>
          </a:prstGeom>
          <a:noFill/>
        </p:spPr>
      </p:pic>
      <p:sp>
        <p:nvSpPr>
          <p:cNvPr id="860182" name="Rectangle 22"/>
          <p:cNvSpPr>
            <a:spLocks noChangeArrowheads="1"/>
          </p:cNvSpPr>
          <p:nvPr/>
        </p:nvSpPr>
        <p:spPr bwMode="auto">
          <a:xfrm>
            <a:off x="1981200" y="3317876"/>
            <a:ext cx="8153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3200" dirty="0"/>
              <a:t>#1. The endocrine system is made up of a series of glands, called </a:t>
            </a:r>
            <a:r>
              <a:rPr lang="en-US" sz="3200" dirty="0">
                <a:solidFill>
                  <a:srgbClr val="FF0066"/>
                </a:solidFill>
              </a:rPr>
              <a:t>endocrine glands</a:t>
            </a:r>
            <a:r>
              <a:rPr lang="en-US" sz="3200" dirty="0"/>
              <a:t>, that release chemicals directly into the bloodstream and stimulates other glands to release theirs.</a:t>
            </a:r>
          </a:p>
        </p:txBody>
      </p:sp>
      <p:pic>
        <p:nvPicPr>
          <p:cNvPr id="860184" name="Picture 24" descr="audio image blue">
            <a:hlinkClick r:id="" action="ppaction://noaction">
              <a:snd r:embed="rId10" name="35-endocrine glands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1" y="4267201"/>
            <a:ext cx="354013" cy="354013"/>
          </a:xfrm>
          <a:prstGeom prst="rect">
            <a:avLst/>
          </a:prstGeom>
          <a:noFill/>
        </p:spPr>
      </p:pic>
      <p:pic>
        <p:nvPicPr>
          <p:cNvPr id="860185" name="Picture 25" descr="resource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58201" y="6267451"/>
            <a:ext cx="1806575" cy="411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488941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6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6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6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8881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35.3 Summary – pages 929-935</a:t>
            </a:r>
          </a:p>
        </p:txBody>
      </p:sp>
      <p:sp>
        <p:nvSpPr>
          <p:cNvPr id="1118211" name="Rectangle 3"/>
          <p:cNvSpPr>
            <a:spLocks noChangeArrowheads="1"/>
          </p:cNvSpPr>
          <p:nvPr/>
        </p:nvSpPr>
        <p:spPr bwMode="auto">
          <a:xfrm>
            <a:off x="1828800" y="1295400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3200" dirty="0"/>
              <a:t>Another example of a negative feedback system involves the regulation of blood glucose levels.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1118212" name="Rectangle 4"/>
          <p:cNvSpPr>
            <a:spLocks noChangeArrowheads="1"/>
          </p:cNvSpPr>
          <p:nvPr/>
        </p:nvSpPr>
        <p:spPr bwMode="auto">
          <a:xfrm>
            <a:off x="2209800" y="685800"/>
            <a:ext cx="7924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 dirty="0">
                <a:solidFill>
                  <a:schemeClr val="tx2"/>
                </a:solidFill>
              </a:rPr>
              <a:t>#2. Control of blood glucose levels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1118217" name="Picture 9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pic>
        <p:nvPicPr>
          <p:cNvPr id="1118219" name="Picture 11" descr="S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1828800" cy="685800"/>
          </a:xfrm>
          <a:prstGeom prst="rect">
            <a:avLst/>
          </a:prstGeom>
          <a:noFill/>
        </p:spPr>
      </p:pic>
      <p:pic>
        <p:nvPicPr>
          <p:cNvPr id="1118220" name="Picture 12" descr="S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4000" y="0"/>
            <a:ext cx="4064000" cy="482600"/>
          </a:xfrm>
          <a:prstGeom prst="rect">
            <a:avLst/>
          </a:prstGeom>
          <a:noFill/>
        </p:spPr>
      </p:pic>
      <p:sp>
        <p:nvSpPr>
          <p:cNvPr id="1118221" name="Rectangle 13"/>
          <p:cNvSpPr>
            <a:spLocks noChangeArrowheads="1"/>
          </p:cNvSpPr>
          <p:nvPr/>
        </p:nvSpPr>
        <p:spPr bwMode="auto">
          <a:xfrm>
            <a:off x="1905000" y="4419600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3200" dirty="0"/>
              <a:t>When you have just eaten and your blood glucose levels are high, your pancreas releases the hormone insulin.</a:t>
            </a:r>
          </a:p>
        </p:txBody>
      </p:sp>
      <p:pic>
        <p:nvPicPr>
          <p:cNvPr id="15" name="Pictur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286000"/>
            <a:ext cx="3333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37009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2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2514600"/>
          </a:xfrm>
        </p:spPr>
        <p:txBody>
          <a:bodyPr>
            <a:noAutofit/>
          </a:bodyPr>
          <a:lstStyle/>
          <a:p>
            <a:r>
              <a:rPr lang="en-US" sz="3200" dirty="0"/>
              <a:t>#3.  The production of the hormone increases due to the level of the body chemical.  When the body chemical is back to normal the Hormone is not released any more – Negative Feedback system.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1" y="2667001"/>
            <a:ext cx="43910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79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8881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35.3 Summary – pages 929-935</a:t>
            </a:r>
          </a:p>
        </p:txBody>
      </p:sp>
      <p:sp>
        <p:nvSpPr>
          <p:cNvPr id="1104899" name="Rectangle 3"/>
          <p:cNvSpPr>
            <a:spLocks noChangeArrowheads="1"/>
          </p:cNvSpPr>
          <p:nvPr/>
        </p:nvSpPr>
        <p:spPr bwMode="auto">
          <a:xfrm>
            <a:off x="1981200" y="1793875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3200"/>
              <a:t>Ultimately, the functions of all body systems are controlled by the interaction between the nervous and endocrine systems.</a:t>
            </a:r>
          </a:p>
        </p:txBody>
      </p:sp>
      <p:sp>
        <p:nvSpPr>
          <p:cNvPr id="1104900" name="Rectangle 4"/>
          <p:cNvSpPr>
            <a:spLocks noChangeArrowheads="1"/>
          </p:cNvSpPr>
          <p:nvPr/>
        </p:nvSpPr>
        <p:spPr bwMode="auto">
          <a:xfrm>
            <a:off x="2209800" y="838200"/>
            <a:ext cx="4648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>
                <a:solidFill>
                  <a:schemeClr val="tx2"/>
                </a:solidFill>
              </a:rPr>
              <a:t>Control of the Body</a:t>
            </a:r>
            <a:endParaRPr lang="en-US" sz="4000" b="1">
              <a:solidFill>
                <a:srgbClr val="FFFF00"/>
              </a:solidFill>
            </a:endParaRPr>
          </a:p>
        </p:txBody>
      </p:sp>
      <p:pic>
        <p:nvPicPr>
          <p:cNvPr id="1104901" name="Picture 5" descr="end of 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3276" y="5105400"/>
            <a:ext cx="593725" cy="846138"/>
          </a:xfrm>
          <a:prstGeom prst="rect">
            <a:avLst/>
          </a:prstGeom>
          <a:noFill/>
        </p:spPr>
      </p:pic>
      <p:pic>
        <p:nvPicPr>
          <p:cNvPr id="1104902" name="Picture 6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1104903" name="Picture 7" descr="New TO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1104904" name="Picture 8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1104905" name="Picture 9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pic>
        <p:nvPicPr>
          <p:cNvPr id="1104907" name="Picture 11" descr="Se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0"/>
            <a:ext cx="1828800" cy="685800"/>
          </a:xfrm>
          <a:prstGeom prst="rect">
            <a:avLst/>
          </a:prstGeom>
          <a:noFill/>
        </p:spPr>
      </p:pic>
      <p:pic>
        <p:nvPicPr>
          <p:cNvPr id="1104908" name="Picture 12" descr="Se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4000" y="0"/>
            <a:ext cx="4064000" cy="482600"/>
          </a:xfrm>
          <a:prstGeom prst="rect">
            <a:avLst/>
          </a:prstGeom>
          <a:noFill/>
        </p:spPr>
      </p:pic>
      <p:pic>
        <p:nvPicPr>
          <p:cNvPr id="1104911" name="Picture 15" descr="resource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58201" y="6267451"/>
            <a:ext cx="1806575" cy="411163"/>
          </a:xfrm>
          <a:prstGeom prst="rect">
            <a:avLst/>
          </a:prstGeom>
          <a:noFill/>
        </p:spPr>
      </p:pic>
      <p:sp>
        <p:nvSpPr>
          <p:cNvPr id="1104912" name="Rectangle 16"/>
          <p:cNvSpPr>
            <a:spLocks noChangeArrowheads="1"/>
          </p:cNvSpPr>
          <p:nvPr/>
        </p:nvSpPr>
        <p:spPr bwMode="auto">
          <a:xfrm>
            <a:off x="1981200" y="3546475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3200"/>
              <a:t>Because there are two control systems within the body, coordination between the two systems is needed.</a:t>
            </a:r>
          </a:p>
        </p:txBody>
      </p:sp>
    </p:spTree>
    <p:extLst>
      <p:ext uri="{BB962C8B-B14F-4D97-AF65-F5344CB8AC3E}">
        <p14:creationId xmlns:p14="http://schemas.microsoft.com/office/powerpoint/2010/main" val="19871169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0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986" name="Picture 4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9601" y="685800"/>
            <a:ext cx="1808163" cy="5257800"/>
          </a:xfrm>
          <a:prstGeom prst="rect">
            <a:avLst/>
          </a:prstGeom>
          <a:noFill/>
        </p:spPr>
      </p:pic>
      <p:pic>
        <p:nvPicPr>
          <p:cNvPr id="1106959" name="Picture 15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50" y="685800"/>
            <a:ext cx="2559050" cy="5257800"/>
          </a:xfrm>
          <a:prstGeom prst="rect">
            <a:avLst/>
          </a:prstGeom>
          <a:noFill/>
        </p:spPr>
      </p:pic>
      <p:sp>
        <p:nvSpPr>
          <p:cNvPr id="110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888163"/>
            <a:ext cx="8229600" cy="2746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600" b="1"/>
              <a:t>Section 35.3 Summary – pages 929-935</a:t>
            </a:r>
          </a:p>
        </p:txBody>
      </p:sp>
      <p:pic>
        <p:nvPicPr>
          <p:cNvPr id="1106949" name="Picture 5" descr="end of sli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3276" y="5105400"/>
            <a:ext cx="593725" cy="846138"/>
          </a:xfrm>
          <a:prstGeom prst="rect">
            <a:avLst/>
          </a:prstGeom>
          <a:noFill/>
        </p:spPr>
      </p:pic>
      <p:pic>
        <p:nvPicPr>
          <p:cNvPr id="1106950" name="Picture 6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1106951" name="Picture 7" descr="New TOC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1106952" name="Picture 8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1106953" name="Picture 9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pic>
        <p:nvPicPr>
          <p:cNvPr id="1106955" name="Picture 11" descr="Se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0"/>
            <a:ext cx="1828800" cy="685800"/>
          </a:xfrm>
          <a:prstGeom prst="rect">
            <a:avLst/>
          </a:prstGeom>
          <a:noFill/>
        </p:spPr>
      </p:pic>
      <p:pic>
        <p:nvPicPr>
          <p:cNvPr id="1106956" name="Picture 12" descr="Se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64000" y="0"/>
            <a:ext cx="4064000" cy="482600"/>
          </a:xfrm>
          <a:prstGeom prst="rect">
            <a:avLst/>
          </a:prstGeom>
          <a:noFill/>
        </p:spPr>
      </p:pic>
      <p:sp>
        <p:nvSpPr>
          <p:cNvPr id="1106960" name="Text Box 16"/>
          <p:cNvSpPr txBox="1">
            <a:spLocks noChangeArrowheads="1"/>
          </p:cNvSpPr>
          <p:nvPr/>
        </p:nvSpPr>
        <p:spPr bwMode="auto">
          <a:xfrm>
            <a:off x="8747125" y="690563"/>
            <a:ext cx="14253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Hypothalamus</a:t>
            </a:r>
          </a:p>
        </p:txBody>
      </p:sp>
      <p:sp>
        <p:nvSpPr>
          <p:cNvPr id="1106961" name="Line 17"/>
          <p:cNvSpPr>
            <a:spLocks noChangeShapeType="1"/>
          </p:cNvSpPr>
          <p:nvPr/>
        </p:nvSpPr>
        <p:spPr bwMode="auto">
          <a:xfrm flipV="1">
            <a:off x="8458200" y="838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962" name="Text Box 18"/>
          <p:cNvSpPr txBox="1">
            <a:spLocks noChangeArrowheads="1"/>
          </p:cNvSpPr>
          <p:nvPr/>
        </p:nvSpPr>
        <p:spPr bwMode="auto">
          <a:xfrm>
            <a:off x="6705600" y="685800"/>
            <a:ext cx="9161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Pituitary</a:t>
            </a:r>
          </a:p>
        </p:txBody>
      </p:sp>
      <p:sp>
        <p:nvSpPr>
          <p:cNvPr id="1106963" name="Line 19"/>
          <p:cNvSpPr>
            <a:spLocks noChangeShapeType="1"/>
          </p:cNvSpPr>
          <p:nvPr/>
        </p:nvSpPr>
        <p:spPr bwMode="auto">
          <a:xfrm flipH="1" flipV="1">
            <a:off x="8077200" y="9144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964" name="Text Box 20"/>
          <p:cNvSpPr txBox="1">
            <a:spLocks noChangeArrowheads="1"/>
          </p:cNvSpPr>
          <p:nvPr/>
        </p:nvSpPr>
        <p:spPr bwMode="auto">
          <a:xfrm>
            <a:off x="8610601" y="1211264"/>
            <a:ext cx="25061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Thyroid gland</a:t>
            </a:r>
          </a:p>
        </p:txBody>
      </p:sp>
      <p:sp>
        <p:nvSpPr>
          <p:cNvPr id="1106965" name="Line 21"/>
          <p:cNvSpPr>
            <a:spLocks noChangeShapeType="1"/>
          </p:cNvSpPr>
          <p:nvPr/>
        </p:nvSpPr>
        <p:spPr bwMode="auto">
          <a:xfrm>
            <a:off x="8458200" y="1371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966" name="Text Box 22"/>
          <p:cNvSpPr txBox="1">
            <a:spLocks noChangeArrowheads="1"/>
          </p:cNvSpPr>
          <p:nvPr/>
        </p:nvSpPr>
        <p:spPr bwMode="auto">
          <a:xfrm>
            <a:off x="6972300" y="1143001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Parathyroid gland</a:t>
            </a:r>
          </a:p>
        </p:txBody>
      </p:sp>
      <p:sp>
        <p:nvSpPr>
          <p:cNvPr id="1106967" name="Line 23"/>
          <p:cNvSpPr>
            <a:spLocks noChangeShapeType="1"/>
          </p:cNvSpPr>
          <p:nvPr/>
        </p:nvSpPr>
        <p:spPr bwMode="auto">
          <a:xfrm flipH="1">
            <a:off x="7696200" y="1447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06968" name="Text Box 24"/>
          <p:cNvSpPr txBox="1">
            <a:spLocks noChangeArrowheads="1"/>
          </p:cNvSpPr>
          <p:nvPr/>
        </p:nvSpPr>
        <p:spPr bwMode="auto">
          <a:xfrm>
            <a:off x="6553200" y="2209801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/>
              <a:t>Adrenal medulla</a:t>
            </a:r>
          </a:p>
        </p:txBody>
      </p:sp>
      <p:sp>
        <p:nvSpPr>
          <p:cNvPr id="1106969" name="Line 25"/>
          <p:cNvSpPr>
            <a:spLocks noChangeShapeType="1"/>
          </p:cNvSpPr>
          <p:nvPr/>
        </p:nvSpPr>
        <p:spPr bwMode="auto">
          <a:xfrm flipH="1">
            <a:off x="7696200" y="2362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970" name="Text Box 26"/>
          <p:cNvSpPr txBox="1">
            <a:spLocks noChangeArrowheads="1"/>
          </p:cNvSpPr>
          <p:nvPr/>
        </p:nvSpPr>
        <p:spPr bwMode="auto">
          <a:xfrm>
            <a:off x="6794500" y="2806701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Adrenal cortex</a:t>
            </a:r>
          </a:p>
        </p:txBody>
      </p:sp>
      <p:sp>
        <p:nvSpPr>
          <p:cNvPr id="1106971" name="Line 27"/>
          <p:cNvSpPr>
            <a:spLocks noChangeShapeType="1"/>
          </p:cNvSpPr>
          <p:nvPr/>
        </p:nvSpPr>
        <p:spPr bwMode="auto">
          <a:xfrm flipH="1">
            <a:off x="7543800" y="23622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972" name="Text Box 28"/>
          <p:cNvSpPr txBox="1">
            <a:spLocks noChangeArrowheads="1"/>
          </p:cNvSpPr>
          <p:nvPr/>
        </p:nvSpPr>
        <p:spPr bwMode="auto">
          <a:xfrm>
            <a:off x="9169400" y="2895601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Ovary in female</a:t>
            </a:r>
          </a:p>
        </p:txBody>
      </p:sp>
      <p:sp>
        <p:nvSpPr>
          <p:cNvPr id="1106973" name="Line 29"/>
          <p:cNvSpPr>
            <a:spLocks noChangeShapeType="1"/>
          </p:cNvSpPr>
          <p:nvPr/>
        </p:nvSpPr>
        <p:spPr bwMode="auto">
          <a:xfrm>
            <a:off x="8534400" y="3124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974" name="Text Box 30"/>
          <p:cNvSpPr txBox="1">
            <a:spLocks noChangeArrowheads="1"/>
          </p:cNvSpPr>
          <p:nvPr/>
        </p:nvSpPr>
        <p:spPr bwMode="auto">
          <a:xfrm>
            <a:off x="8839200" y="4343401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Testis in male</a:t>
            </a:r>
          </a:p>
        </p:txBody>
      </p:sp>
      <p:sp>
        <p:nvSpPr>
          <p:cNvPr id="1106975" name="Line 31"/>
          <p:cNvSpPr>
            <a:spLocks noChangeShapeType="1"/>
          </p:cNvSpPr>
          <p:nvPr/>
        </p:nvSpPr>
        <p:spPr bwMode="auto">
          <a:xfrm>
            <a:off x="8458200" y="3429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977" name="Text Box 33"/>
          <p:cNvSpPr txBox="1">
            <a:spLocks noChangeArrowheads="1"/>
          </p:cNvSpPr>
          <p:nvPr/>
        </p:nvSpPr>
        <p:spPr bwMode="auto">
          <a:xfrm>
            <a:off x="4876801" y="838200"/>
            <a:ext cx="11467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Brain (CNS)</a:t>
            </a:r>
          </a:p>
        </p:txBody>
      </p:sp>
      <p:sp>
        <p:nvSpPr>
          <p:cNvPr id="1106978" name="Line 34"/>
          <p:cNvSpPr>
            <a:spLocks noChangeShapeType="1"/>
          </p:cNvSpPr>
          <p:nvPr/>
        </p:nvSpPr>
        <p:spPr bwMode="auto">
          <a:xfrm>
            <a:off x="4648200" y="990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979" name="Text Box 35"/>
          <p:cNvSpPr txBox="1">
            <a:spLocks noChangeArrowheads="1"/>
          </p:cNvSpPr>
          <p:nvPr/>
        </p:nvSpPr>
        <p:spPr bwMode="auto">
          <a:xfrm>
            <a:off x="4953000" y="1973264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Spinal cord (CNS)</a:t>
            </a:r>
          </a:p>
        </p:txBody>
      </p:sp>
      <p:sp>
        <p:nvSpPr>
          <p:cNvPr id="1106980" name="Line 36"/>
          <p:cNvSpPr>
            <a:spLocks noChangeShapeType="1"/>
          </p:cNvSpPr>
          <p:nvPr/>
        </p:nvSpPr>
        <p:spPr bwMode="auto">
          <a:xfrm>
            <a:off x="4038600" y="2133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981" name="Text Box 37"/>
          <p:cNvSpPr txBox="1">
            <a:spLocks noChangeArrowheads="1"/>
          </p:cNvSpPr>
          <p:nvPr/>
        </p:nvSpPr>
        <p:spPr bwMode="auto">
          <a:xfrm>
            <a:off x="2286000" y="2590801"/>
            <a:ext cx="99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/>
              <a:t>Spinal nerves (PNS)</a:t>
            </a:r>
          </a:p>
        </p:txBody>
      </p:sp>
      <p:sp>
        <p:nvSpPr>
          <p:cNvPr id="1106982" name="Line 38"/>
          <p:cNvSpPr>
            <a:spLocks noChangeShapeType="1"/>
          </p:cNvSpPr>
          <p:nvPr/>
        </p:nvSpPr>
        <p:spPr bwMode="auto">
          <a:xfrm flipH="1">
            <a:off x="2971800" y="25908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983" name="Line 39"/>
          <p:cNvSpPr>
            <a:spLocks noChangeShapeType="1"/>
          </p:cNvSpPr>
          <p:nvPr/>
        </p:nvSpPr>
        <p:spPr bwMode="auto">
          <a:xfrm flipH="1">
            <a:off x="2971800" y="2895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06984" name="Rectangle 40"/>
          <p:cNvSpPr>
            <a:spLocks noChangeArrowheads="1"/>
          </p:cNvSpPr>
          <p:nvPr/>
        </p:nvSpPr>
        <p:spPr bwMode="auto">
          <a:xfrm>
            <a:off x="1524000" y="1060450"/>
            <a:ext cx="18288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 dirty="0">
                <a:solidFill>
                  <a:schemeClr val="tx2"/>
                </a:solidFill>
              </a:rPr>
              <a:t>Control of the Body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1106985" name="Picture 41" descr="resource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58201" y="6267451"/>
            <a:ext cx="1806575" cy="411163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4953000" y="33528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Thyroid Gland regulates Metabolism in the body.</a:t>
            </a:r>
          </a:p>
        </p:txBody>
      </p:sp>
    </p:spTree>
    <p:extLst>
      <p:ext uri="{BB962C8B-B14F-4D97-AF65-F5344CB8AC3E}">
        <p14:creationId xmlns:p14="http://schemas.microsoft.com/office/powerpoint/2010/main" val="17241536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0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1"/>
            <a:ext cx="10668000" cy="17179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9/3 </a:t>
            </a:r>
            <a:r>
              <a:rPr lang="en-US" sz="2400" dirty="0"/>
              <a:t>Respiratory</a:t>
            </a:r>
            <a:r>
              <a:rPr lang="en-US" sz="2400" dirty="0">
                <a:hlinkClick r:id="rId2"/>
              </a:rPr>
              <a:t>, Circulatory </a:t>
            </a:r>
            <a:r>
              <a:rPr lang="en-US" sz="2400" dirty="0"/>
              <a:t>&amp; Excretory Systems  CH 37.1 – 37.3</a:t>
            </a:r>
            <a:br>
              <a:rPr lang="en-US" sz="2400" dirty="0"/>
            </a:br>
            <a:r>
              <a:rPr lang="en-US" sz="2400" dirty="0"/>
              <a:t>Obj. TSW explain in your warm up how the respiratory, circulatory and excretory systems complement each other to maintain Homeostasis. </a:t>
            </a:r>
            <a:r>
              <a:rPr lang="en-US" sz="2400" dirty="0" smtClean="0"/>
              <a:t>P. 28 NB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P. 66 NB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867400" y="1447800"/>
            <a:ext cx="6324600" cy="395128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the process of how gas is exchanged (Alveoli) in the lungs.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level of CO</a:t>
            </a:r>
            <a:r>
              <a:rPr lang="en-US" baseline="-25000" dirty="0" smtClean="0"/>
              <a:t>2</a:t>
            </a:r>
            <a:r>
              <a:rPr lang="en-US" dirty="0" smtClean="0"/>
              <a:t> in the blood affects breathing rate.  How would you expect high levels of CO</a:t>
            </a:r>
            <a:r>
              <a:rPr lang="en-US" baseline="-25000" dirty="0" smtClean="0"/>
              <a:t>2</a:t>
            </a:r>
            <a:r>
              <a:rPr lang="en-US" dirty="0" smtClean="0"/>
              <a:t> to affect heart rate?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the kidney maintain homeostasis in the body?</a:t>
            </a:r>
          </a:p>
        </p:txBody>
      </p:sp>
      <p:pic>
        <p:nvPicPr>
          <p:cNvPr id="8" name="Picture 40" descr="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1"/>
            <a:ext cx="2147126" cy="2610487"/>
          </a:xfrm>
          <a:prstGeom prst="rect">
            <a:avLst/>
          </a:prstGeom>
          <a:noFill/>
        </p:spPr>
      </p:pic>
      <p:pic>
        <p:nvPicPr>
          <p:cNvPr id="9" name="Picture 26" descr="f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1" y="1295401"/>
            <a:ext cx="1670207" cy="2905049"/>
          </a:xfrm>
          <a:prstGeom prst="rect">
            <a:avLst/>
          </a:prstGeom>
          <a:noFill/>
        </p:spPr>
      </p:pic>
      <p:pic>
        <p:nvPicPr>
          <p:cNvPr id="10" name="Picture 17" descr="fig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191001"/>
            <a:ext cx="2057400" cy="2101523"/>
          </a:xfrm>
          <a:prstGeom prst="rect">
            <a:avLst/>
          </a:prstGeom>
          <a:noFill/>
        </p:spPr>
      </p:pic>
      <p:pic>
        <p:nvPicPr>
          <p:cNvPr id="11" name="Picture 21" descr="f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1" y="3810000"/>
            <a:ext cx="2382691" cy="2692400"/>
          </a:xfrm>
          <a:prstGeom prst="rect">
            <a:avLst/>
          </a:prstGeom>
          <a:noFill/>
        </p:spPr>
      </p:pic>
      <p:pic>
        <p:nvPicPr>
          <p:cNvPr id="53250" name="Picture 2" descr="http://kvhs.nbed.nb.ca/gallant/biology/excretory_anatom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4495800"/>
            <a:ext cx="214522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807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Immunity</a:t>
            </a:r>
            <a:endParaRPr lang="en-US" dirty="0"/>
          </a:p>
        </p:txBody>
      </p:sp>
      <p:pic>
        <p:nvPicPr>
          <p:cNvPr id="4" name="Cellular Immunity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5638" y="1825625"/>
            <a:ext cx="5802312" cy="4351338"/>
          </a:xfrm>
        </p:spPr>
      </p:pic>
    </p:spTree>
    <p:extLst>
      <p:ext uri="{BB962C8B-B14F-4D97-AF65-F5344CB8AC3E}">
        <p14:creationId xmlns:p14="http://schemas.microsoft.com/office/powerpoint/2010/main" val="30764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Measuring your Pulse &amp; Respiration </a:t>
            </a:r>
            <a:r>
              <a:rPr lang="en-US" sz="3200" dirty="0" smtClean="0"/>
              <a:t>P.31 NB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4606" cy="4351338"/>
          </a:xfrm>
        </p:spPr>
        <p:txBody>
          <a:bodyPr/>
          <a:lstStyle/>
          <a:p>
            <a:r>
              <a:rPr lang="en-US" dirty="0" smtClean="0"/>
              <a:t>Respiration – Breaths / minute</a:t>
            </a:r>
          </a:p>
          <a:p>
            <a:r>
              <a:rPr lang="en-US" dirty="0" smtClean="0"/>
              <a:t>Pulse – Heart Beats/ minute</a:t>
            </a:r>
          </a:p>
          <a:p>
            <a:r>
              <a:rPr lang="en-US" dirty="0" smtClean="0"/>
              <a:t>Measure your pulse &amp; respiration and write them down on page 29 NB.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229600" cy="1143000"/>
          </a:xfrm>
        </p:spPr>
        <p:txBody>
          <a:bodyPr/>
          <a:lstStyle/>
          <a:p>
            <a:r>
              <a:rPr lang="en-US" dirty="0" smtClean="0"/>
              <a:t>Exercise Lab p. 31 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1"/>
            <a:ext cx="9144000" cy="4525963"/>
          </a:xfrm>
        </p:spPr>
        <p:txBody>
          <a:bodyPr/>
          <a:lstStyle/>
          <a:p>
            <a:r>
              <a:rPr lang="en-US" dirty="0" smtClean="0"/>
              <a:t>Choose a partner</a:t>
            </a:r>
          </a:p>
          <a:p>
            <a:r>
              <a:rPr lang="en-US" dirty="0" smtClean="0"/>
              <a:t>Choose an exercise</a:t>
            </a:r>
          </a:p>
          <a:p>
            <a:pPr lvl="1"/>
            <a:r>
              <a:rPr lang="en-US" dirty="0" smtClean="0"/>
              <a:t>1 minute in length (5 times)</a:t>
            </a:r>
          </a:p>
          <a:p>
            <a:pPr lvl="2"/>
            <a:r>
              <a:rPr lang="en-US" dirty="0" smtClean="0"/>
              <a:t>Count strides, Jumping Jacks, Push ups</a:t>
            </a:r>
          </a:p>
          <a:p>
            <a:pPr lvl="1"/>
            <a:r>
              <a:rPr lang="en-US" dirty="0" smtClean="0"/>
              <a:t>Duration (Time)-  (5 repetitions) or (Time minutes)</a:t>
            </a:r>
          </a:p>
          <a:p>
            <a:pPr lvl="2"/>
            <a:r>
              <a:rPr lang="en-US" dirty="0" smtClean="0"/>
              <a:t>Plank, Wall Sit</a:t>
            </a:r>
          </a:p>
          <a:p>
            <a:r>
              <a:rPr lang="en-US" dirty="0" smtClean="0"/>
              <a:t>Control?</a:t>
            </a:r>
          </a:p>
          <a:p>
            <a:r>
              <a:rPr lang="en-US" dirty="0" smtClean="0"/>
              <a:t>What was constant?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9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>
            <a:noAutofit/>
          </a:bodyPr>
          <a:lstStyle/>
          <a:p>
            <a:r>
              <a:rPr lang="en-US" sz="3200" dirty="0"/>
              <a:t>Data Table &amp; Graph</a:t>
            </a:r>
            <a:br>
              <a:rPr lang="en-US" sz="3200" dirty="0"/>
            </a:br>
            <a:r>
              <a:rPr lang="en-US" sz="3200" dirty="0"/>
              <a:t>When do muscles fatigue? P. </a:t>
            </a:r>
            <a:r>
              <a:rPr lang="en-US" sz="3200" dirty="0" smtClean="0"/>
              <a:t>31 </a:t>
            </a:r>
            <a:r>
              <a:rPr lang="en-US" sz="3200" dirty="0"/>
              <a:t>NB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057400" y="762000"/>
          <a:ext cx="2819400" cy="2438830"/>
        </p:xfrm>
        <a:graphic>
          <a:graphicData uri="http://schemas.openxmlformats.org/drawingml/2006/table">
            <a:tbl>
              <a:tblPr/>
              <a:tblGrid>
                <a:gridCol w="1409700"/>
                <a:gridCol w="1409700"/>
              </a:tblGrid>
              <a:tr h="9444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(minutes)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Number</a:t>
                      </a:r>
                    </a:p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repetitions</a:t>
                      </a:r>
                    </a:p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Sit ups, Push ups, Jumping Jacks</a:t>
                      </a:r>
                    </a:p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Calf Raises</a:t>
                      </a:r>
                    </a:p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Squats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minute          1 minute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nd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minute      1minute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rd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minute         1minute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minute        1minute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31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en-US" sz="11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th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minute       1minute   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5257800" y="762000"/>
          <a:ext cx="51816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133600" y="3505199"/>
          <a:ext cx="2743200" cy="2308395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</a:tblGrid>
              <a:tr h="617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Intervals</a:t>
                      </a:r>
                    </a:p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Wall Sit</a:t>
                      </a:r>
                    </a:p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Plank</a:t>
                      </a:r>
                    </a:p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Superman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(seconds)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181600" y="3505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2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Fatigue Lab p. 31 NB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Trial</a:t>
                      </a:r>
                      <a:r>
                        <a:rPr lang="en-US" baseline="0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 of Repetition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Pulse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1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05326862"/>
              </p:ext>
            </p:extLst>
          </p:nvPr>
        </p:nvGraphicFramePr>
        <p:xfrm>
          <a:off x="2141112" y="1584101"/>
          <a:ext cx="7646831" cy="431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65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253909"/>
              </p:ext>
            </p:extLst>
          </p:nvPr>
        </p:nvGraphicFramePr>
        <p:xfrm>
          <a:off x="838200" y="181274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60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Table for Pulse P. 31 NB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33600" y="1981200"/>
          <a:ext cx="8382000" cy="2282190"/>
        </p:xfrm>
        <a:graphic>
          <a:graphicData uri="http://schemas.openxmlformats.org/drawingml/2006/table">
            <a:tbl>
              <a:tblPr/>
              <a:tblGrid>
                <a:gridCol w="1397000"/>
                <a:gridCol w="1397000"/>
                <a:gridCol w="1397000"/>
                <a:gridCol w="1397000"/>
                <a:gridCol w="1397000"/>
                <a:gridCol w="1397000"/>
              </a:tblGrid>
              <a:tr h="819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Trial </a:t>
                      </a:r>
                      <a:r>
                        <a:rPr lang="en-US" sz="4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Trial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Trial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Trial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Trial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Pulse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68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 your Pulse Rate P. 31NB</a:t>
            </a:r>
            <a:br>
              <a:rPr lang="en-US" dirty="0" smtClean="0"/>
            </a:br>
            <a:r>
              <a:rPr lang="en-US" dirty="0" smtClean="0"/>
              <a:t>When does muscle fatigue set in?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9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Heart, Lungs &amp; Components of the Blood P. 65 NB	P. 982 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Draw &amp; Label &amp; Color the components of the Heart &amp; Lungs.</a:t>
            </a:r>
          </a:p>
          <a:p>
            <a:r>
              <a:rPr lang="en-US" sz="2400" dirty="0"/>
              <a:t>Copy the following Notes:</a:t>
            </a:r>
          </a:p>
          <a:p>
            <a:pPr lvl="1"/>
            <a:r>
              <a:rPr lang="en-US" dirty="0"/>
              <a:t>Red Blood Cells -transports O</a:t>
            </a:r>
            <a:r>
              <a:rPr lang="en-US" baseline="-25000" dirty="0"/>
              <a:t>2</a:t>
            </a:r>
            <a:r>
              <a:rPr lang="en-US" dirty="0"/>
              <a:t> &amp; CO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White Blood Cells- T &amp; B cells Immune system</a:t>
            </a:r>
          </a:p>
          <a:p>
            <a:pPr lvl="1"/>
            <a:r>
              <a:rPr lang="en-US" dirty="0"/>
              <a:t>Platelets – cell fragments involved in blood clotting (Vitamin K)</a:t>
            </a:r>
          </a:p>
          <a:p>
            <a:pPr lvl="1"/>
            <a:r>
              <a:rPr lang="en-US" dirty="0"/>
              <a:t>Plasma – Most of the liquid of blood- proteins, nutrients, enzymes, hormones, salts</a:t>
            </a:r>
          </a:p>
        </p:txBody>
      </p:sp>
    </p:spTree>
    <p:extLst>
      <p:ext uri="{BB962C8B-B14F-4D97-AF65-F5344CB8AC3E}">
        <p14:creationId xmlns:p14="http://schemas.microsoft.com/office/powerpoint/2010/main" val="35768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Blood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8201"/>
            <a:ext cx="9144000" cy="4830763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Red Blood Cells</a:t>
            </a:r>
          </a:p>
          <a:p>
            <a:pPr lvl="1"/>
            <a:r>
              <a:rPr lang="en-US" dirty="0" smtClean="0"/>
              <a:t>Made in the Red Marrow</a:t>
            </a:r>
          </a:p>
          <a:p>
            <a:pPr lvl="1"/>
            <a:r>
              <a:rPr lang="en-US" dirty="0" smtClean="0"/>
              <a:t>Circulatory &amp; Respiratory System	</a:t>
            </a:r>
          </a:p>
          <a:p>
            <a:pPr lvl="1"/>
            <a:r>
              <a:rPr lang="en-US" dirty="0" smtClean="0"/>
              <a:t>Smaller </a:t>
            </a:r>
          </a:p>
          <a:p>
            <a:pPr lvl="1"/>
            <a:r>
              <a:rPr lang="en-US" dirty="0" smtClean="0"/>
              <a:t>More numerous</a:t>
            </a:r>
          </a:p>
          <a:p>
            <a:pPr lvl="1"/>
            <a:r>
              <a:rPr lang="en-US" dirty="0" smtClean="0"/>
              <a:t>No nucleus</a:t>
            </a:r>
          </a:p>
          <a:p>
            <a:pPr lvl="1"/>
            <a:r>
              <a:rPr lang="en-US" dirty="0" smtClean="0"/>
              <a:t>O2 &amp; CO2</a:t>
            </a:r>
          </a:p>
          <a:p>
            <a:pPr lvl="1"/>
            <a:r>
              <a:rPr lang="en-US" dirty="0" smtClean="0"/>
              <a:t>Contain Hemoglobin (Iron – Fe)		</a:t>
            </a:r>
          </a:p>
          <a:p>
            <a:r>
              <a:rPr lang="en-US" dirty="0" smtClean="0"/>
              <a:t>White Blood Cells</a:t>
            </a:r>
          </a:p>
          <a:p>
            <a:pPr lvl="1"/>
            <a:r>
              <a:rPr lang="en-US" dirty="0" smtClean="0"/>
              <a:t>Made in the Yellow Marrow</a:t>
            </a:r>
          </a:p>
          <a:p>
            <a:pPr lvl="1"/>
            <a:r>
              <a:rPr lang="en-US" dirty="0" smtClean="0"/>
              <a:t>Circulatory &amp; Immune System</a:t>
            </a:r>
          </a:p>
          <a:p>
            <a:pPr lvl="1"/>
            <a:r>
              <a:rPr lang="en-US" dirty="0" smtClean="0"/>
              <a:t>Larger</a:t>
            </a:r>
          </a:p>
          <a:p>
            <a:pPr lvl="1"/>
            <a:r>
              <a:rPr lang="en-US" dirty="0" smtClean="0"/>
              <a:t>Fewer cells</a:t>
            </a:r>
          </a:p>
          <a:p>
            <a:pPr lvl="1"/>
            <a:r>
              <a:rPr lang="en-US" dirty="0" smtClean="0"/>
              <a:t>Nucleus</a:t>
            </a:r>
          </a:p>
          <a:p>
            <a:pPr lvl="1"/>
            <a:r>
              <a:rPr lang="en-US" dirty="0" smtClean="0"/>
              <a:t>T &amp; B &amp; Macrophage 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Antibody Immunity</a:t>
            </a:r>
            <a:endParaRPr lang="en-US" dirty="0"/>
          </a:p>
        </p:txBody>
      </p:sp>
      <p:pic>
        <p:nvPicPr>
          <p:cNvPr id="5" name="Antibody Immunity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5638" y="1825625"/>
            <a:ext cx="5802312" cy="4351338"/>
          </a:xfrm>
        </p:spPr>
      </p:pic>
    </p:spTree>
    <p:extLst>
      <p:ext uri="{BB962C8B-B14F-4D97-AF65-F5344CB8AC3E}">
        <p14:creationId xmlns:p14="http://schemas.microsoft.com/office/powerpoint/2010/main" val="262288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Different </a:t>
            </a:r>
            <a:r>
              <a:rPr lang="en-US" dirty="0" smtClean="0">
                <a:hlinkClick r:id="rId2"/>
              </a:rPr>
              <a:t>Blood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A+		A-</a:t>
            </a:r>
          </a:p>
          <a:p>
            <a:r>
              <a:rPr lang="en-US" dirty="0" smtClean="0"/>
              <a:t>B+		B-</a:t>
            </a:r>
          </a:p>
          <a:p>
            <a:r>
              <a:rPr lang="en-US" dirty="0" smtClean="0"/>
              <a:t>O+		O-</a:t>
            </a:r>
          </a:p>
          <a:p>
            <a:r>
              <a:rPr lang="en-US" dirty="0" smtClean="0"/>
              <a:t>AB+	AB-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1"/>
            <a:ext cx="91440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Title: Short – 5 words</a:t>
            </a:r>
          </a:p>
          <a:p>
            <a:r>
              <a:rPr lang="en-US" dirty="0" smtClean="0"/>
              <a:t>Introduction: Exercise &amp; Cardiovascular/ Respiratory system, O</a:t>
            </a:r>
            <a:r>
              <a:rPr lang="en-US" baseline="-25000" dirty="0" smtClean="0"/>
              <a:t>2</a:t>
            </a:r>
            <a:r>
              <a:rPr lang="en-US" dirty="0" smtClean="0"/>
              <a:t> &amp; CO</a:t>
            </a:r>
            <a:r>
              <a:rPr lang="en-US" baseline="-25000" dirty="0" smtClean="0"/>
              <a:t>2</a:t>
            </a:r>
            <a:r>
              <a:rPr lang="en-US" dirty="0" smtClean="0"/>
              <a:t>, pH, pulse</a:t>
            </a:r>
          </a:p>
          <a:p>
            <a:r>
              <a:rPr lang="en-US" dirty="0" smtClean="0"/>
              <a:t>Objective</a:t>
            </a:r>
          </a:p>
          <a:p>
            <a:r>
              <a:rPr lang="en-US" dirty="0" smtClean="0"/>
              <a:t>Hypothesis</a:t>
            </a:r>
          </a:p>
          <a:p>
            <a:r>
              <a:rPr lang="en-US" dirty="0" smtClean="0"/>
              <a:t>Materials: List</a:t>
            </a:r>
          </a:p>
          <a:p>
            <a:r>
              <a:rPr lang="en-US" dirty="0" smtClean="0"/>
              <a:t>Procedure: Specific. Step 1, Step 2, Step 3…</a:t>
            </a:r>
          </a:p>
          <a:p>
            <a:r>
              <a:rPr lang="en-US" dirty="0" smtClean="0"/>
              <a:t>Safety concerns:  don’t run with scissors.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Constants</a:t>
            </a:r>
          </a:p>
          <a:p>
            <a:r>
              <a:rPr lang="en-US" dirty="0" smtClean="0"/>
              <a:t>Control:1</a:t>
            </a:r>
            <a:r>
              <a:rPr lang="en-US" baseline="30000" dirty="0" smtClean="0"/>
              <a:t>st</a:t>
            </a:r>
            <a:r>
              <a:rPr lang="en-US" dirty="0" smtClean="0"/>
              <a:t> data point</a:t>
            </a:r>
          </a:p>
          <a:p>
            <a:r>
              <a:rPr lang="en-US" dirty="0"/>
              <a:t>Data table: Independent &amp; Dependent </a:t>
            </a:r>
            <a:r>
              <a:rPr lang="en-US" dirty="0" smtClean="0"/>
              <a:t>Variable</a:t>
            </a:r>
          </a:p>
          <a:p>
            <a:r>
              <a:rPr lang="en-US" dirty="0"/>
              <a:t>Graph:</a:t>
            </a:r>
          </a:p>
          <a:p>
            <a:r>
              <a:rPr lang="en-US" dirty="0" smtClean="0"/>
              <a:t>Data Analysis:  What happened over time and why is it important?</a:t>
            </a:r>
          </a:p>
          <a:p>
            <a:r>
              <a:rPr lang="en-US" dirty="0" smtClean="0"/>
              <a:t>Error Analysis:</a:t>
            </a:r>
          </a:p>
          <a:p>
            <a:r>
              <a:rPr lang="en-US" dirty="0" smtClean="0"/>
              <a:t>Conclusion: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to answer in the conclusion </a:t>
            </a:r>
            <a:br>
              <a:rPr lang="en-US" dirty="0" smtClean="0"/>
            </a:br>
            <a:r>
              <a:rPr lang="en-US" dirty="0" smtClean="0"/>
              <a:t>Yes in addition to the one’s in the lab report.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did your steps change with the different activities you did?</a:t>
            </a:r>
          </a:p>
          <a:p>
            <a:r>
              <a:rPr lang="en-US" dirty="0" smtClean="0"/>
              <a:t>What effect did repeating the exercise over time have on the muscle group.</a:t>
            </a:r>
          </a:p>
          <a:p>
            <a:r>
              <a:rPr lang="en-US" dirty="0" smtClean="0"/>
              <a:t>How did your muscles feel?</a:t>
            </a:r>
          </a:p>
          <a:p>
            <a:r>
              <a:rPr lang="en-US" dirty="0" smtClean="0"/>
              <a:t>What physiological factors are  responsible for fatigue?</a:t>
            </a:r>
          </a:p>
          <a:p>
            <a:r>
              <a:rPr lang="en-US" dirty="0" smtClean="0"/>
              <a:t>How does the amount of rest you have affect the recovery of the muscles?</a:t>
            </a:r>
          </a:p>
          <a:p>
            <a:r>
              <a:rPr lang="en-US" dirty="0" smtClean="0"/>
              <a:t>How did your results compare to others.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84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49" y="1"/>
            <a:ext cx="11612451" cy="169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9/4 Metabolism &amp; Homeostasis CH 35</a:t>
            </a:r>
            <a:br>
              <a:rPr lang="en-US" dirty="0" smtClean="0"/>
            </a:br>
            <a:r>
              <a:rPr lang="en-US" dirty="0" smtClean="0"/>
              <a:t>Obj. TSW understand how the body regulates chemical reactions to maintain homeostasis. P. 30NB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1700" y="1690689"/>
            <a:ext cx="695029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metabolism.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thyroid controls what process in the body?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the immune system respond to an infection in a nonspecific way?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62" y="3866358"/>
            <a:ext cx="3946033" cy="2942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9"/>
            <a:ext cx="5160021" cy="414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73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Doggy Dander article – </a:t>
            </a:r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period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5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582" y="-1"/>
            <a:ext cx="11688417" cy="1787193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Immune System </a:t>
            </a:r>
            <a:r>
              <a:rPr lang="en-US" sz="2800" dirty="0" smtClean="0"/>
              <a:t>Respon</a:t>
            </a:r>
            <a:r>
              <a:rPr lang="en-US" sz="2700" dirty="0" smtClean="0"/>
              <a:t>ses </a:t>
            </a:r>
            <a:r>
              <a:rPr lang="en-US" sz="2400" dirty="0"/>
              <a:t>39.2</a:t>
            </a:r>
            <a:br>
              <a:rPr lang="en-US" sz="2400" dirty="0"/>
            </a:br>
            <a:r>
              <a:rPr lang="en-US" sz="2400" dirty="0" smtClean="0"/>
              <a:t>8/31 </a:t>
            </a:r>
            <a:r>
              <a:rPr lang="en-US" sz="2400" dirty="0"/>
              <a:t>Obj. TSW compare and contrast Antibody Immunity and Cellular Immunity </a:t>
            </a:r>
            <a:r>
              <a:rPr lang="en-US" sz="2400" dirty="0" smtClean="0"/>
              <a:t>by diagraming the process in their NB </a:t>
            </a:r>
            <a:r>
              <a:rPr lang="en-US" sz="2400" dirty="0"/>
              <a:t>and drawing a Cartoon applying nonspecific &amp; specific immune responses. </a:t>
            </a:r>
            <a:r>
              <a:rPr lang="en-US" sz="2400" dirty="0" smtClean="0"/>
              <a:t>P.22NB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6022974" cy="3951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two types of lymphocytes in Antibody Immunity.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the process of Antibody Immunity.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the process of Cellular Immunity.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8" name="Picture 42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739" y="1961467"/>
            <a:ext cx="2895600" cy="308259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80775" y="2755635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 Immunity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3569" y="159213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 Immunity</a:t>
            </a:r>
          </a:p>
        </p:txBody>
      </p:sp>
      <p:pic>
        <p:nvPicPr>
          <p:cNvPr id="7" name="Picture 32" descr="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3312" y="3153611"/>
            <a:ext cx="3055714" cy="3360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44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Distraction Reaction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your title page today</a:t>
            </a:r>
          </a:p>
          <a:p>
            <a:r>
              <a:rPr lang="en-US" dirty="0" smtClean="0"/>
              <a:t>Start your Background information by doing online research and cite your sources.</a:t>
            </a:r>
          </a:p>
          <a:p>
            <a:r>
              <a:rPr lang="en-US" dirty="0" smtClean="0"/>
              <a:t>Copy and Paste Excel Data Table 1 and Graph 1 into word document.</a:t>
            </a:r>
          </a:p>
          <a:p>
            <a:r>
              <a:rPr lang="en-US" dirty="0" smtClean="0"/>
              <a:t>Bar graphs are used not line.</a:t>
            </a:r>
          </a:p>
          <a:p>
            <a:endParaRPr lang="en-US" dirty="0"/>
          </a:p>
          <a:p>
            <a:r>
              <a:rPr lang="en-US" dirty="0" smtClean="0"/>
              <a:t>Page 23NB</a:t>
            </a:r>
          </a:p>
          <a:p>
            <a:r>
              <a:rPr lang="en-US" dirty="0" smtClean="0"/>
              <a:t>Notes CH 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/>
          <a:lstStyle/>
          <a:p>
            <a:r>
              <a:rPr lang="en-US" dirty="0" smtClean="0"/>
              <a:t>Notebook – Specific 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1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/>
              <a:t>P. </a:t>
            </a:r>
            <a:r>
              <a:rPr lang="en-US" dirty="0" smtClean="0"/>
              <a:t>25 </a:t>
            </a:r>
            <a:r>
              <a:rPr lang="en-US" dirty="0"/>
              <a:t>NB  Antibody Immunity P. 1037BB</a:t>
            </a:r>
          </a:p>
          <a:p>
            <a:r>
              <a:rPr lang="en-US" dirty="0"/>
              <a:t>P. </a:t>
            </a:r>
            <a:r>
              <a:rPr lang="en-US" dirty="0" smtClean="0"/>
              <a:t>27 </a:t>
            </a:r>
            <a:r>
              <a:rPr lang="en-US" dirty="0"/>
              <a:t>NB Cellular Immunity P. 1038 BB</a:t>
            </a:r>
          </a:p>
          <a:p>
            <a:r>
              <a:rPr lang="en-US" dirty="0"/>
              <a:t>Write a 4 – 5 sentence summary using specific vocabulary to explain the process.</a:t>
            </a:r>
          </a:p>
        </p:txBody>
      </p:sp>
      <p:pic>
        <p:nvPicPr>
          <p:cNvPr id="4" name="Picture 4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126440"/>
            <a:ext cx="3505200" cy="3731560"/>
          </a:xfrm>
          <a:prstGeom prst="rect">
            <a:avLst/>
          </a:prstGeom>
          <a:noFill/>
        </p:spPr>
      </p:pic>
      <p:pic>
        <p:nvPicPr>
          <p:cNvPr id="5" name="Picture 32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7340" y="3140438"/>
            <a:ext cx="3380660" cy="37175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53000" y="3200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Cellular Immunity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3400" y="2743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Antibody Immunity</a:t>
            </a:r>
          </a:p>
        </p:txBody>
      </p:sp>
    </p:spTree>
    <p:extLst>
      <p:ext uri="{BB962C8B-B14F-4D97-AF65-F5344CB8AC3E}">
        <p14:creationId xmlns:p14="http://schemas.microsoft.com/office/powerpoint/2010/main" val="11451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040" name="Picture 3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513" y="700088"/>
            <a:ext cx="4768850" cy="5243512"/>
          </a:xfrm>
          <a:prstGeom prst="rect">
            <a:avLst/>
          </a:prstGeom>
          <a:noFill/>
        </p:spPr>
      </p:pic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964363"/>
            <a:ext cx="8229600" cy="1984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/>
              <a:t>Section 39.2 Summary – pages 1031-1041</a:t>
            </a:r>
          </a:p>
        </p:txBody>
      </p:sp>
      <p:pic>
        <p:nvPicPr>
          <p:cNvPr id="939011" name="Picture 3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939012" name="Picture 4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939013" name="Picture 5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939014" name="Picture 6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pic>
        <p:nvPicPr>
          <p:cNvPr id="939020" name="Picture 12" descr="Se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0"/>
            <a:ext cx="5867400" cy="482600"/>
          </a:xfrm>
          <a:prstGeom prst="rect">
            <a:avLst/>
          </a:prstGeom>
          <a:noFill/>
        </p:spPr>
      </p:pic>
      <p:sp>
        <p:nvSpPr>
          <p:cNvPr id="939023" name="Text Box 15"/>
          <p:cNvSpPr txBox="1">
            <a:spLocks noChangeArrowheads="1"/>
          </p:cNvSpPr>
          <p:nvPr/>
        </p:nvSpPr>
        <p:spPr bwMode="auto">
          <a:xfrm>
            <a:off x="1524000" y="914401"/>
            <a:ext cx="23622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AutoNum type="alphaUcPeriod"/>
              <a:tabLst>
                <a:tab pos="228600" algn="l"/>
                <a:tab pos="1943100" algn="l"/>
              </a:tabLst>
            </a:pPr>
            <a:r>
              <a:rPr lang="en-US" sz="1600" dirty="0">
                <a:latin typeface="Times" charset="0"/>
              </a:rPr>
              <a:t>Pathogens enter </a:t>
            </a:r>
          </a:p>
          <a:p>
            <a:pPr marL="342900" indent="-342900">
              <a:tabLst>
                <a:tab pos="228600" algn="l"/>
                <a:tab pos="1943100" algn="l"/>
              </a:tabLst>
            </a:pPr>
            <a:r>
              <a:rPr lang="en-US" sz="1600" dirty="0">
                <a:latin typeface="Times" charset="0"/>
              </a:rPr>
              <a:t>tissues through a wound.</a:t>
            </a:r>
            <a:endParaRPr lang="en-US" sz="1600" b="1" dirty="0">
              <a:latin typeface="Times" charset="0"/>
            </a:endParaRPr>
          </a:p>
        </p:txBody>
      </p:sp>
      <p:sp>
        <p:nvSpPr>
          <p:cNvPr id="939024" name="Text Box 16"/>
          <p:cNvSpPr txBox="1">
            <a:spLocks noChangeArrowheads="1"/>
          </p:cNvSpPr>
          <p:nvPr/>
        </p:nvSpPr>
        <p:spPr bwMode="auto">
          <a:xfrm>
            <a:off x="1524000" y="1752601"/>
            <a:ext cx="2362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1600" dirty="0">
                <a:latin typeface="Times" charset="0"/>
              </a:rPr>
              <a:t>B. They are attacked </a:t>
            </a:r>
          </a:p>
          <a:p>
            <a:pPr>
              <a:tabLst>
                <a:tab pos="228600" algn="l"/>
                <a:tab pos="1943100" algn="l"/>
              </a:tabLst>
            </a:pPr>
            <a:r>
              <a:rPr lang="en-US" sz="1600" dirty="0">
                <a:latin typeface="Times" charset="0"/>
              </a:rPr>
              <a:t>	by macrophages</a:t>
            </a:r>
          </a:p>
          <a:p>
            <a:pPr>
              <a:tabLst>
                <a:tab pos="228600" algn="l"/>
                <a:tab pos="1943100" algn="l"/>
              </a:tabLst>
            </a:pPr>
            <a:r>
              <a:rPr lang="en-US" sz="1600" dirty="0">
                <a:latin typeface="Times" charset="0"/>
              </a:rPr>
              <a:t>	at the infection site.</a:t>
            </a:r>
            <a:endParaRPr lang="en-US" sz="1600" b="1" dirty="0">
              <a:latin typeface="Times" charset="0"/>
            </a:endParaRPr>
          </a:p>
        </p:txBody>
      </p:sp>
      <p:sp>
        <p:nvSpPr>
          <p:cNvPr id="939025" name="Text Box 17"/>
          <p:cNvSpPr txBox="1">
            <a:spLocks noChangeArrowheads="1"/>
          </p:cNvSpPr>
          <p:nvPr/>
        </p:nvSpPr>
        <p:spPr bwMode="auto">
          <a:xfrm>
            <a:off x="1524000" y="2667000"/>
            <a:ext cx="23622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1600" dirty="0">
                <a:latin typeface="Times" charset="0"/>
              </a:rPr>
              <a:t>C. Antigens of the pathogen are displayed </a:t>
            </a:r>
          </a:p>
          <a:p>
            <a:pPr>
              <a:tabLst>
                <a:tab pos="228600" algn="l"/>
                <a:tab pos="1943100" algn="l"/>
              </a:tabLst>
            </a:pPr>
            <a:r>
              <a:rPr lang="en-US" sz="1600" dirty="0">
                <a:latin typeface="Times" charset="0"/>
              </a:rPr>
              <a:t>on the surface of the macrophage.</a:t>
            </a:r>
            <a:endParaRPr lang="en-US" sz="1600" b="1" dirty="0">
              <a:latin typeface="Times" charset="0"/>
            </a:endParaRPr>
          </a:p>
        </p:txBody>
      </p:sp>
      <p:sp>
        <p:nvSpPr>
          <p:cNvPr id="939026" name="Text Box 18"/>
          <p:cNvSpPr txBox="1">
            <a:spLocks noChangeArrowheads="1"/>
          </p:cNvSpPr>
          <p:nvPr/>
        </p:nvSpPr>
        <p:spPr bwMode="auto">
          <a:xfrm>
            <a:off x="1676400" y="4038601"/>
            <a:ext cx="21336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1600" dirty="0">
                <a:latin typeface="Times" charset="0"/>
              </a:rPr>
              <a:t>D. Helper T cells have </a:t>
            </a:r>
          </a:p>
          <a:p>
            <a:pPr>
              <a:tabLst>
                <a:tab pos="228600" algn="l"/>
                <a:tab pos="1943100" algn="l"/>
              </a:tabLst>
            </a:pPr>
            <a:r>
              <a:rPr lang="en-US" sz="1600" dirty="0">
                <a:latin typeface="Times" charset="0"/>
              </a:rPr>
              <a:t>	receptor sites that </a:t>
            </a:r>
          </a:p>
          <a:p>
            <a:pPr>
              <a:tabLst>
                <a:tab pos="228600" algn="l"/>
                <a:tab pos="1943100" algn="l"/>
              </a:tabLst>
            </a:pPr>
            <a:r>
              <a:rPr lang="en-US" sz="1600" dirty="0">
                <a:latin typeface="Times" charset="0"/>
              </a:rPr>
              <a:t>	recognize and bind to the antigens on the </a:t>
            </a:r>
          </a:p>
          <a:p>
            <a:pPr>
              <a:tabLst>
                <a:tab pos="228600" algn="l"/>
                <a:tab pos="1943100" algn="l"/>
              </a:tabLst>
            </a:pPr>
            <a:r>
              <a:rPr lang="en-US" sz="1600" dirty="0">
                <a:latin typeface="Times" charset="0"/>
              </a:rPr>
              <a:t>macrophage.</a:t>
            </a:r>
            <a:endParaRPr lang="en-US" sz="1600" b="1" dirty="0">
              <a:latin typeface="Times" charset="0"/>
            </a:endParaRPr>
          </a:p>
        </p:txBody>
      </p:sp>
      <p:sp>
        <p:nvSpPr>
          <p:cNvPr id="939027" name="Text Box 19"/>
          <p:cNvSpPr txBox="1">
            <a:spLocks noChangeArrowheads="1"/>
          </p:cNvSpPr>
          <p:nvPr/>
        </p:nvSpPr>
        <p:spPr bwMode="auto">
          <a:xfrm>
            <a:off x="8458200" y="762001"/>
            <a:ext cx="20574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1600" dirty="0">
                <a:latin typeface="Times" charset="0"/>
              </a:rPr>
              <a:t>E. B cells can bind to 	antigens directly.</a:t>
            </a:r>
            <a:endParaRPr lang="en-US" sz="1600" b="1" dirty="0">
              <a:latin typeface="Times" charset="0"/>
            </a:endParaRPr>
          </a:p>
        </p:txBody>
      </p:sp>
      <p:sp>
        <p:nvSpPr>
          <p:cNvPr id="939028" name="Text Box 20"/>
          <p:cNvSpPr txBox="1">
            <a:spLocks noChangeArrowheads="1"/>
          </p:cNvSpPr>
          <p:nvPr/>
        </p:nvSpPr>
        <p:spPr bwMode="auto">
          <a:xfrm>
            <a:off x="8382000" y="1600201"/>
            <a:ext cx="1752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1600" dirty="0">
                <a:latin typeface="Times" charset="0"/>
              </a:rPr>
              <a:t> F. Helper T cells 	bind to antigens 	on B cells.</a:t>
            </a:r>
            <a:endParaRPr lang="en-US" sz="1600" b="1" dirty="0">
              <a:latin typeface="Times" charset="0"/>
            </a:endParaRPr>
          </a:p>
        </p:txBody>
      </p:sp>
      <p:sp>
        <p:nvSpPr>
          <p:cNvPr id="939029" name="Text Box 21"/>
          <p:cNvSpPr txBox="1">
            <a:spLocks noChangeArrowheads="1"/>
          </p:cNvSpPr>
          <p:nvPr/>
        </p:nvSpPr>
        <p:spPr bwMode="auto">
          <a:xfrm>
            <a:off x="8458200" y="2438401"/>
            <a:ext cx="220980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1600" dirty="0">
                <a:latin typeface="Times" charset="0"/>
              </a:rPr>
              <a:t>G. T cells release 		chemicals that cause 	B cells to produce</a:t>
            </a:r>
          </a:p>
          <a:p>
            <a:pPr>
              <a:tabLst>
                <a:tab pos="228600" algn="l"/>
                <a:tab pos="1943100" algn="l"/>
              </a:tabLst>
            </a:pPr>
            <a:r>
              <a:rPr lang="en-US" sz="1600" dirty="0">
                <a:latin typeface="Times" charset="0"/>
              </a:rPr>
              <a:t>	clones of plasma cells.</a:t>
            </a:r>
            <a:endParaRPr lang="en-US" sz="1600" b="1" dirty="0">
              <a:latin typeface="Times" charset="0"/>
            </a:endParaRPr>
          </a:p>
        </p:txBody>
      </p:sp>
      <p:sp>
        <p:nvSpPr>
          <p:cNvPr id="939030" name="Text Box 22"/>
          <p:cNvSpPr txBox="1">
            <a:spLocks noChangeArrowheads="1"/>
          </p:cNvSpPr>
          <p:nvPr/>
        </p:nvSpPr>
        <p:spPr bwMode="auto">
          <a:xfrm>
            <a:off x="8458200" y="3810001"/>
            <a:ext cx="2057400" cy="2382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1600" dirty="0">
                <a:latin typeface="Times" charset="0"/>
              </a:rPr>
              <a:t>H. Each plasma cell secretes more than 2000 antibodies per second in the blood. Memory B cells and antibodies remain in the blood and respond to future invasions by the same pathogen.</a:t>
            </a:r>
            <a:endParaRPr lang="en-US" sz="1600" b="1" dirty="0">
              <a:latin typeface="Times" charset="0"/>
            </a:endParaRPr>
          </a:p>
        </p:txBody>
      </p:sp>
      <p:sp>
        <p:nvSpPr>
          <p:cNvPr id="939031" name="Text Box 23"/>
          <p:cNvSpPr txBox="1">
            <a:spLocks noChangeArrowheads="1"/>
          </p:cNvSpPr>
          <p:nvPr/>
        </p:nvSpPr>
        <p:spPr bwMode="auto">
          <a:xfrm>
            <a:off x="3586163" y="2492375"/>
            <a:ext cx="17526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1600" b="1" i="1" dirty="0">
                <a:solidFill>
                  <a:srgbClr val="FF0000"/>
                </a:solidFill>
                <a:latin typeface="Times" charset="0"/>
              </a:rPr>
              <a:t>Macrophage</a:t>
            </a:r>
          </a:p>
        </p:txBody>
      </p:sp>
      <p:sp>
        <p:nvSpPr>
          <p:cNvPr id="939032" name="Text Box 24"/>
          <p:cNvSpPr txBox="1">
            <a:spLocks noChangeArrowheads="1"/>
          </p:cNvSpPr>
          <p:nvPr/>
        </p:nvSpPr>
        <p:spPr bwMode="auto">
          <a:xfrm>
            <a:off x="5881688" y="2035175"/>
            <a:ext cx="1066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1600" b="1" i="1" dirty="0">
                <a:solidFill>
                  <a:srgbClr val="FF0000"/>
                </a:solidFill>
                <a:latin typeface="Times" charset="0"/>
              </a:rPr>
              <a:t>Pathogen</a:t>
            </a:r>
          </a:p>
        </p:txBody>
      </p:sp>
      <p:sp>
        <p:nvSpPr>
          <p:cNvPr id="939033" name="Text Box 25"/>
          <p:cNvSpPr txBox="1">
            <a:spLocks noChangeArrowheads="1"/>
          </p:cNvSpPr>
          <p:nvPr/>
        </p:nvSpPr>
        <p:spPr bwMode="auto">
          <a:xfrm>
            <a:off x="7177088" y="1676400"/>
            <a:ext cx="1066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1600" b="1" i="1" dirty="0">
                <a:solidFill>
                  <a:srgbClr val="FF0000"/>
                </a:solidFill>
                <a:latin typeface="Times" charset="0"/>
              </a:rPr>
              <a:t>B cell</a:t>
            </a:r>
          </a:p>
        </p:txBody>
      </p:sp>
      <p:sp>
        <p:nvSpPr>
          <p:cNvPr id="939034" name="Text Box 26"/>
          <p:cNvSpPr txBox="1">
            <a:spLocks noChangeArrowheads="1"/>
          </p:cNvSpPr>
          <p:nvPr/>
        </p:nvSpPr>
        <p:spPr bwMode="auto">
          <a:xfrm>
            <a:off x="7377113" y="4800601"/>
            <a:ext cx="838200" cy="4789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1600" b="1" i="1" dirty="0">
                <a:solidFill>
                  <a:srgbClr val="FF0000"/>
                </a:solidFill>
                <a:latin typeface="Times" charset="0"/>
              </a:rPr>
              <a:t>Plasma</a:t>
            </a:r>
          </a:p>
          <a:p>
            <a:pPr>
              <a:lnSpc>
                <a:spcPct val="50000"/>
              </a:lnSpc>
              <a:tabLst>
                <a:tab pos="228600" algn="l"/>
                <a:tab pos="1943100" algn="l"/>
              </a:tabLst>
            </a:pPr>
            <a:r>
              <a:rPr lang="en-US" sz="1600" b="1" i="1" dirty="0">
                <a:solidFill>
                  <a:srgbClr val="FF0000"/>
                </a:solidFill>
                <a:latin typeface="Times" charset="0"/>
              </a:rPr>
              <a:t>cells</a:t>
            </a:r>
          </a:p>
        </p:txBody>
      </p:sp>
      <p:sp>
        <p:nvSpPr>
          <p:cNvPr id="939035" name="Text Box 27"/>
          <p:cNvSpPr txBox="1">
            <a:spLocks noChangeArrowheads="1"/>
          </p:cNvSpPr>
          <p:nvPr/>
        </p:nvSpPr>
        <p:spPr bwMode="auto">
          <a:xfrm>
            <a:off x="6362701" y="5457826"/>
            <a:ext cx="1509713" cy="4789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1600" b="1" i="1" dirty="0">
                <a:solidFill>
                  <a:srgbClr val="FF0000"/>
                </a:solidFill>
                <a:latin typeface="Times" charset="0"/>
              </a:rPr>
              <a:t>Surface of</a:t>
            </a:r>
          </a:p>
          <a:p>
            <a:pPr>
              <a:lnSpc>
                <a:spcPct val="50000"/>
              </a:lnSpc>
              <a:tabLst>
                <a:tab pos="228600" algn="l"/>
                <a:tab pos="1943100" algn="l"/>
              </a:tabLst>
            </a:pPr>
            <a:r>
              <a:rPr lang="en-US" sz="1600" b="1" i="1" dirty="0">
                <a:solidFill>
                  <a:srgbClr val="FF0000"/>
                </a:solidFill>
                <a:latin typeface="Times" charset="0"/>
              </a:rPr>
              <a:t>plasma cell</a:t>
            </a:r>
          </a:p>
        </p:txBody>
      </p:sp>
      <p:sp>
        <p:nvSpPr>
          <p:cNvPr id="939036" name="Text Box 28"/>
          <p:cNvSpPr txBox="1">
            <a:spLocks noChangeArrowheads="1"/>
          </p:cNvSpPr>
          <p:nvPr/>
        </p:nvSpPr>
        <p:spPr bwMode="auto">
          <a:xfrm>
            <a:off x="4343400" y="5521325"/>
            <a:ext cx="1066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1600" b="1" i="1" dirty="0">
                <a:solidFill>
                  <a:srgbClr val="FF0000"/>
                </a:solidFill>
                <a:latin typeface="Times" charset="0"/>
              </a:rPr>
              <a:t>Antibody</a:t>
            </a:r>
          </a:p>
        </p:txBody>
      </p:sp>
      <p:sp>
        <p:nvSpPr>
          <p:cNvPr id="939037" name="Text Box 29"/>
          <p:cNvSpPr txBox="1">
            <a:spLocks noChangeArrowheads="1"/>
          </p:cNvSpPr>
          <p:nvPr/>
        </p:nvSpPr>
        <p:spPr bwMode="auto">
          <a:xfrm>
            <a:off x="4343400" y="4862513"/>
            <a:ext cx="10668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1600" b="1" i="1" dirty="0">
                <a:solidFill>
                  <a:srgbClr val="FF0000"/>
                </a:solidFill>
                <a:latin typeface="Times" charset="0"/>
              </a:rPr>
              <a:t>T cell</a:t>
            </a:r>
          </a:p>
        </p:txBody>
      </p:sp>
      <p:sp>
        <p:nvSpPr>
          <p:cNvPr id="939038" name="Text Box 30"/>
          <p:cNvSpPr txBox="1">
            <a:spLocks noChangeArrowheads="1"/>
          </p:cNvSpPr>
          <p:nvPr/>
        </p:nvSpPr>
        <p:spPr bwMode="auto">
          <a:xfrm>
            <a:off x="6243638" y="3943350"/>
            <a:ext cx="1066800" cy="5774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1600" b="1" i="1" dirty="0">
                <a:solidFill>
                  <a:srgbClr val="FF0000"/>
                </a:solidFill>
                <a:latin typeface="Times" charset="0"/>
              </a:rPr>
              <a:t>Antigen</a:t>
            </a:r>
          </a:p>
          <a:p>
            <a:pPr>
              <a:lnSpc>
                <a:spcPct val="40000"/>
              </a:lnSpc>
              <a:tabLst>
                <a:tab pos="228600" algn="l"/>
                <a:tab pos="1943100" algn="l"/>
              </a:tabLst>
            </a:pPr>
            <a:r>
              <a:rPr lang="en-US" sz="1600" b="1" i="1" dirty="0">
                <a:solidFill>
                  <a:srgbClr val="FF0000"/>
                </a:solidFill>
                <a:latin typeface="Times" charset="0"/>
              </a:rPr>
              <a:t>receptor</a:t>
            </a:r>
          </a:p>
          <a:p>
            <a:pPr>
              <a:lnSpc>
                <a:spcPct val="50000"/>
              </a:lnSpc>
              <a:tabLst>
                <a:tab pos="228600" algn="l"/>
                <a:tab pos="1943100" algn="l"/>
              </a:tabLst>
            </a:pPr>
            <a:r>
              <a:rPr lang="en-US" sz="1600" b="1" i="1" dirty="0">
                <a:solidFill>
                  <a:srgbClr val="FF0000"/>
                </a:solidFill>
                <a:latin typeface="Times" charset="0"/>
              </a:rPr>
              <a:t>site</a:t>
            </a:r>
          </a:p>
        </p:txBody>
      </p:sp>
      <p:sp>
        <p:nvSpPr>
          <p:cNvPr id="939039" name="Line 31"/>
          <p:cNvSpPr>
            <a:spLocks noChangeShapeType="1"/>
          </p:cNvSpPr>
          <p:nvPr/>
        </p:nvSpPr>
        <p:spPr bwMode="auto">
          <a:xfrm flipV="1">
            <a:off x="6038850" y="4414838"/>
            <a:ext cx="228600" cy="381000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939041" name="Picture 33" descr="Se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1"/>
            <a:ext cx="1828800" cy="811213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810000" y="381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Antibody Immunity – Specific Immune Response, Builds Antibodies</a:t>
            </a:r>
          </a:p>
        </p:txBody>
      </p:sp>
    </p:spTree>
    <p:extLst>
      <p:ext uri="{BB962C8B-B14F-4D97-AF65-F5344CB8AC3E}">
        <p14:creationId xmlns:p14="http://schemas.microsoft.com/office/powerpoint/2010/main" val="33441303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2" name="Picture 4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0700" y="685801"/>
            <a:ext cx="4965700" cy="5286375"/>
          </a:xfrm>
          <a:prstGeom prst="rect">
            <a:avLst/>
          </a:prstGeom>
          <a:noFill/>
        </p:spPr>
      </p:pic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6964363"/>
            <a:ext cx="8229600" cy="198437"/>
          </a:xfrm>
        </p:spPr>
        <p:txBody>
          <a:bodyPr>
            <a:normAutofit fontScale="90000"/>
          </a:bodyPr>
          <a:lstStyle/>
          <a:p>
            <a:pPr algn="r"/>
            <a:r>
              <a:rPr lang="en-US" sz="1400" b="1"/>
              <a:t>Section 39.2 Summary – pages 1031-1041</a:t>
            </a:r>
          </a:p>
        </p:txBody>
      </p:sp>
      <p:pic>
        <p:nvPicPr>
          <p:cNvPr id="1003523" name="Picture 3" descr="New previou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1" y="6191251"/>
            <a:ext cx="492125" cy="606425"/>
          </a:xfrm>
          <a:prstGeom prst="rect">
            <a:avLst/>
          </a:prstGeom>
          <a:noFill/>
        </p:spPr>
      </p:pic>
      <p:pic>
        <p:nvPicPr>
          <p:cNvPr id="1003524" name="Picture 4" descr="New TOC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476" y="6194426"/>
            <a:ext cx="492125" cy="606425"/>
          </a:xfrm>
          <a:prstGeom prst="rect">
            <a:avLst/>
          </a:prstGeom>
          <a:noFill/>
        </p:spPr>
      </p:pic>
      <p:pic>
        <p:nvPicPr>
          <p:cNvPr id="1003525" name="Picture 5" descr="New next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2088" y="6194426"/>
            <a:ext cx="468312" cy="606425"/>
          </a:xfrm>
          <a:prstGeom prst="rect">
            <a:avLst/>
          </a:prstGeom>
          <a:noFill/>
        </p:spPr>
      </p:pic>
      <p:pic>
        <p:nvPicPr>
          <p:cNvPr id="1003526" name="Picture 6" descr="help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6202364"/>
            <a:ext cx="560388" cy="560387"/>
          </a:xfrm>
          <a:prstGeom prst="rect">
            <a:avLst/>
          </a:prstGeom>
          <a:noFill/>
        </p:spPr>
      </p:pic>
      <p:sp>
        <p:nvSpPr>
          <p:cNvPr id="1003530" name="Text Box 10"/>
          <p:cNvSpPr txBox="1">
            <a:spLocks noChangeArrowheads="1"/>
          </p:cNvSpPr>
          <p:nvPr/>
        </p:nvSpPr>
        <p:spPr bwMode="auto">
          <a:xfrm>
            <a:off x="1524000" y="762001"/>
            <a:ext cx="3048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Times" charset="0"/>
              </a:rPr>
              <a:t>#3.Cellular Immunity</a:t>
            </a:r>
          </a:p>
          <a:p>
            <a:r>
              <a:rPr lang="en-US" sz="2800" b="1" dirty="0">
                <a:solidFill>
                  <a:schemeClr val="tx2"/>
                </a:solidFill>
                <a:latin typeface="Times" charset="0"/>
              </a:rPr>
              <a:t>Specific Immune Response that blows up infected body cells.</a:t>
            </a:r>
          </a:p>
        </p:txBody>
      </p:sp>
      <p:pic>
        <p:nvPicPr>
          <p:cNvPr id="1003532" name="Picture 12" descr="Se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0"/>
            <a:ext cx="5867400" cy="482600"/>
          </a:xfrm>
          <a:prstGeom prst="rect">
            <a:avLst/>
          </a:prstGeom>
          <a:noFill/>
        </p:spPr>
      </p:pic>
      <p:sp>
        <p:nvSpPr>
          <p:cNvPr id="1003536" name="Text Box 16"/>
          <p:cNvSpPr txBox="1">
            <a:spLocks noChangeArrowheads="1"/>
          </p:cNvSpPr>
          <p:nvPr/>
        </p:nvSpPr>
        <p:spPr bwMode="auto">
          <a:xfrm>
            <a:off x="4186238" y="1357314"/>
            <a:ext cx="2214562" cy="575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tabLst>
                <a:tab pos="228600" algn="l"/>
                <a:tab pos="1943100" algn="l"/>
              </a:tabLst>
            </a:pPr>
            <a:r>
              <a:rPr lang="en-US" sz="2000" b="1" i="1" dirty="0">
                <a:latin typeface="Times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" charset="0"/>
              </a:rPr>
              <a:t>Pathogen </a:t>
            </a:r>
          </a:p>
          <a:p>
            <a:pPr algn="ctr">
              <a:lnSpc>
                <a:spcPct val="50000"/>
              </a:lnSpc>
              <a:tabLst>
                <a:tab pos="228600" algn="l"/>
                <a:tab pos="1943100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Times" charset="0"/>
              </a:rPr>
              <a:t>engulfed by</a:t>
            </a:r>
          </a:p>
        </p:txBody>
      </p:sp>
      <p:sp>
        <p:nvSpPr>
          <p:cNvPr id="1003537" name="Text Box 17"/>
          <p:cNvSpPr txBox="1">
            <a:spLocks noChangeArrowheads="1"/>
          </p:cNvSpPr>
          <p:nvPr/>
        </p:nvSpPr>
        <p:spPr bwMode="auto">
          <a:xfrm>
            <a:off x="4176713" y="3055938"/>
            <a:ext cx="1524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228600" algn="l"/>
                <a:tab pos="1943100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Times" charset="0"/>
              </a:rPr>
              <a:t>Macrophage</a:t>
            </a:r>
          </a:p>
        </p:txBody>
      </p:sp>
      <p:sp>
        <p:nvSpPr>
          <p:cNvPr id="1003538" name="Text Box 18"/>
          <p:cNvSpPr txBox="1">
            <a:spLocks noChangeArrowheads="1"/>
          </p:cNvSpPr>
          <p:nvPr/>
        </p:nvSpPr>
        <p:spPr bwMode="auto">
          <a:xfrm>
            <a:off x="4105275" y="5667375"/>
            <a:ext cx="169068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228600" algn="l"/>
                <a:tab pos="1943100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Times" charset="0"/>
              </a:rPr>
              <a:t>Helper T cell</a:t>
            </a:r>
          </a:p>
        </p:txBody>
      </p:sp>
      <p:sp>
        <p:nvSpPr>
          <p:cNvPr id="1003539" name="Text Box 19"/>
          <p:cNvSpPr txBox="1">
            <a:spLocks noChangeArrowheads="1"/>
          </p:cNvSpPr>
          <p:nvPr/>
        </p:nvSpPr>
        <p:spPr bwMode="auto">
          <a:xfrm>
            <a:off x="6162675" y="5624513"/>
            <a:ext cx="214788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228600" algn="l"/>
                <a:tab pos="1943100" algn="l"/>
              </a:tabLst>
            </a:pPr>
            <a:r>
              <a:rPr lang="en-US" sz="2000" b="1" i="1" dirty="0" err="1">
                <a:solidFill>
                  <a:srgbClr val="FF0000"/>
                </a:solidFill>
                <a:latin typeface="Times" charset="0"/>
              </a:rPr>
              <a:t>Cytotoxic</a:t>
            </a:r>
            <a:r>
              <a:rPr lang="en-US" sz="2000" b="1" i="1" dirty="0">
                <a:solidFill>
                  <a:srgbClr val="FF0000"/>
                </a:solidFill>
                <a:latin typeface="Times" charset="0"/>
              </a:rPr>
              <a:t> T cell</a:t>
            </a:r>
          </a:p>
        </p:txBody>
      </p:sp>
      <p:sp>
        <p:nvSpPr>
          <p:cNvPr id="1003540" name="Text Box 20"/>
          <p:cNvSpPr txBox="1">
            <a:spLocks noChangeArrowheads="1"/>
          </p:cNvSpPr>
          <p:nvPr/>
        </p:nvSpPr>
        <p:spPr bwMode="auto">
          <a:xfrm>
            <a:off x="5129214" y="5372100"/>
            <a:ext cx="16906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228600" algn="l"/>
                <a:tab pos="1943100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Times" charset="0"/>
              </a:rPr>
              <a:t>Stimulates</a:t>
            </a:r>
          </a:p>
        </p:txBody>
      </p:sp>
      <p:sp>
        <p:nvSpPr>
          <p:cNvPr id="1003541" name="Text Box 21"/>
          <p:cNvSpPr txBox="1">
            <a:spLocks noChangeArrowheads="1"/>
          </p:cNvSpPr>
          <p:nvPr/>
        </p:nvSpPr>
        <p:spPr bwMode="auto">
          <a:xfrm>
            <a:off x="6486525" y="3810000"/>
            <a:ext cx="191928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Times" charset="0"/>
              </a:rPr>
              <a:t>Attacks infected</a:t>
            </a:r>
          </a:p>
          <a:p>
            <a:pPr algn="r">
              <a:lnSpc>
                <a:spcPct val="40000"/>
              </a:lnSpc>
              <a:tabLst>
                <a:tab pos="228600" algn="l"/>
                <a:tab pos="1943100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Times" charset="0"/>
              </a:rPr>
              <a:t> cell</a:t>
            </a:r>
          </a:p>
        </p:txBody>
      </p:sp>
      <p:sp>
        <p:nvSpPr>
          <p:cNvPr id="1003542" name="Text Box 22"/>
          <p:cNvSpPr txBox="1">
            <a:spLocks noChangeArrowheads="1"/>
          </p:cNvSpPr>
          <p:nvPr/>
        </p:nvSpPr>
        <p:spPr bwMode="auto">
          <a:xfrm>
            <a:off x="7058025" y="3228975"/>
            <a:ext cx="214788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228600" algn="l"/>
                <a:tab pos="1943100" algn="l"/>
              </a:tabLst>
            </a:pPr>
            <a:r>
              <a:rPr lang="en-US" sz="2000" b="1" i="1" dirty="0" err="1">
                <a:solidFill>
                  <a:srgbClr val="FF0000"/>
                </a:solidFill>
                <a:latin typeface="Times" charset="0"/>
              </a:rPr>
              <a:t>Cytotoxic</a:t>
            </a:r>
            <a:r>
              <a:rPr lang="en-US" sz="2000" b="1" i="1" dirty="0">
                <a:solidFill>
                  <a:srgbClr val="FF0000"/>
                </a:solidFill>
                <a:latin typeface="Times" charset="0"/>
              </a:rPr>
              <a:t> T cell</a:t>
            </a:r>
          </a:p>
        </p:txBody>
      </p:sp>
      <p:sp>
        <p:nvSpPr>
          <p:cNvPr id="1003543" name="Text Box 23"/>
          <p:cNvSpPr txBox="1">
            <a:spLocks noChangeArrowheads="1"/>
          </p:cNvSpPr>
          <p:nvPr/>
        </p:nvSpPr>
        <p:spPr bwMode="auto">
          <a:xfrm>
            <a:off x="7824789" y="2786063"/>
            <a:ext cx="21478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228600" algn="l"/>
                <a:tab pos="1943100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Times" charset="0"/>
              </a:rPr>
              <a:t>Infected cell lyses</a:t>
            </a:r>
          </a:p>
        </p:txBody>
      </p:sp>
      <p:sp>
        <p:nvSpPr>
          <p:cNvPr id="1003544" name="Text Box 24"/>
          <p:cNvSpPr txBox="1">
            <a:spLocks noChangeArrowheads="1"/>
          </p:cNvSpPr>
          <p:nvPr/>
        </p:nvSpPr>
        <p:spPr bwMode="auto">
          <a:xfrm>
            <a:off x="7696200" y="1524000"/>
            <a:ext cx="12192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2000" b="1" i="1" dirty="0" err="1">
                <a:solidFill>
                  <a:srgbClr val="FF0000"/>
                </a:solidFill>
                <a:latin typeface="Times" charset="0"/>
              </a:rPr>
              <a:t>Perforin</a:t>
            </a:r>
            <a:endParaRPr lang="en-US" sz="2000" b="1" i="1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1003545" name="Text Box 25"/>
          <p:cNvSpPr txBox="1">
            <a:spLocks noChangeArrowheads="1"/>
          </p:cNvSpPr>
          <p:nvPr/>
        </p:nvSpPr>
        <p:spPr bwMode="auto">
          <a:xfrm>
            <a:off x="5872163" y="1690689"/>
            <a:ext cx="1219200" cy="575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Times" charset="0"/>
              </a:rPr>
              <a:t>Foreign</a:t>
            </a:r>
          </a:p>
          <a:p>
            <a:pPr>
              <a:lnSpc>
                <a:spcPct val="50000"/>
              </a:lnSpc>
              <a:tabLst>
                <a:tab pos="228600" algn="l"/>
                <a:tab pos="1943100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Times" charset="0"/>
              </a:rPr>
              <a:t>antigen</a:t>
            </a:r>
          </a:p>
        </p:txBody>
      </p:sp>
      <p:sp>
        <p:nvSpPr>
          <p:cNvPr id="1003546" name="Text Box 26"/>
          <p:cNvSpPr txBox="1">
            <a:spLocks noChangeArrowheads="1"/>
          </p:cNvSpPr>
          <p:nvPr/>
        </p:nvSpPr>
        <p:spPr bwMode="auto">
          <a:xfrm>
            <a:off x="6343650" y="714375"/>
            <a:ext cx="214788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228600" algn="l"/>
                <a:tab pos="1943100" algn="l"/>
              </a:tabLst>
            </a:pPr>
            <a:r>
              <a:rPr lang="en-US" sz="2000" b="1" i="1" dirty="0">
                <a:solidFill>
                  <a:srgbClr val="FF0000"/>
                </a:solidFill>
                <a:latin typeface="Times" charset="0"/>
              </a:rPr>
              <a:t>Infected cells</a:t>
            </a:r>
          </a:p>
        </p:txBody>
      </p:sp>
      <p:sp>
        <p:nvSpPr>
          <p:cNvPr id="1003547" name="Text Box 27"/>
          <p:cNvSpPr txBox="1">
            <a:spLocks noChangeArrowheads="1"/>
          </p:cNvSpPr>
          <p:nvPr/>
        </p:nvSpPr>
        <p:spPr bwMode="auto">
          <a:xfrm>
            <a:off x="2195513" y="3943351"/>
            <a:ext cx="22098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28600" algn="l"/>
                <a:tab pos="1943100" algn="l"/>
              </a:tabLst>
            </a:pPr>
            <a:r>
              <a:rPr lang="en-US" sz="2000" b="1" i="1" dirty="0">
                <a:latin typeface="Times" charset="0"/>
              </a:rPr>
              <a:t>Displays antigens</a:t>
            </a:r>
          </a:p>
          <a:p>
            <a:pPr>
              <a:tabLst>
                <a:tab pos="228600" algn="l"/>
                <a:tab pos="1943100" algn="l"/>
              </a:tabLst>
            </a:pPr>
            <a:r>
              <a:rPr lang="en-US" sz="2000" b="1" i="1" dirty="0">
                <a:latin typeface="Times" charset="0"/>
              </a:rPr>
              <a:t>on surface and</a:t>
            </a:r>
          </a:p>
          <a:p>
            <a:pPr>
              <a:tabLst>
                <a:tab pos="228600" algn="l"/>
                <a:tab pos="1943100" algn="l"/>
              </a:tabLst>
            </a:pPr>
            <a:r>
              <a:rPr lang="en-US" sz="2000" b="1" i="1" dirty="0">
                <a:latin typeface="Times" charset="0"/>
              </a:rPr>
              <a:t>stimulates T cell</a:t>
            </a:r>
          </a:p>
        </p:txBody>
      </p:sp>
      <p:sp>
        <p:nvSpPr>
          <p:cNvPr id="1003550" name="Line 30"/>
          <p:cNvSpPr>
            <a:spLocks noChangeShapeType="1"/>
          </p:cNvSpPr>
          <p:nvPr/>
        </p:nvSpPr>
        <p:spPr bwMode="auto">
          <a:xfrm flipH="1">
            <a:off x="4205288" y="413385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03551" name="Line 31"/>
          <p:cNvSpPr>
            <a:spLocks noChangeShapeType="1"/>
          </p:cNvSpPr>
          <p:nvPr/>
        </p:nvSpPr>
        <p:spPr bwMode="auto">
          <a:xfrm>
            <a:off x="4191000" y="4133850"/>
            <a:ext cx="4572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03553" name="Line 33"/>
          <p:cNvSpPr>
            <a:spLocks noChangeShapeType="1"/>
          </p:cNvSpPr>
          <p:nvPr/>
        </p:nvSpPr>
        <p:spPr bwMode="auto">
          <a:xfrm>
            <a:off x="7286625" y="31099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03554" name="Line 34"/>
          <p:cNvSpPr>
            <a:spLocks noChangeShapeType="1"/>
          </p:cNvSpPr>
          <p:nvPr/>
        </p:nvSpPr>
        <p:spPr bwMode="auto">
          <a:xfrm>
            <a:off x="8305800" y="2543175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03555" name="Line 35"/>
          <p:cNvSpPr>
            <a:spLocks noChangeShapeType="1"/>
          </p:cNvSpPr>
          <p:nvPr/>
        </p:nvSpPr>
        <p:spPr bwMode="auto">
          <a:xfrm>
            <a:off x="9205913" y="2543175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03556" name="Line 36"/>
          <p:cNvSpPr>
            <a:spLocks noChangeShapeType="1"/>
          </p:cNvSpPr>
          <p:nvPr/>
        </p:nvSpPr>
        <p:spPr bwMode="auto">
          <a:xfrm flipH="1">
            <a:off x="8305800" y="2695575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57" name="Line 37"/>
          <p:cNvSpPr>
            <a:spLocks noChangeShapeType="1"/>
          </p:cNvSpPr>
          <p:nvPr/>
        </p:nvSpPr>
        <p:spPr bwMode="auto">
          <a:xfrm>
            <a:off x="8748713" y="2695575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03558" name="Line 38"/>
          <p:cNvSpPr>
            <a:spLocks noChangeShapeType="1"/>
          </p:cNvSpPr>
          <p:nvPr/>
        </p:nvSpPr>
        <p:spPr bwMode="auto">
          <a:xfrm flipH="1" flipV="1">
            <a:off x="6843713" y="1933575"/>
            <a:ext cx="457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03559" name="Line 39"/>
          <p:cNvSpPr>
            <a:spLocks noChangeShapeType="1"/>
          </p:cNvSpPr>
          <p:nvPr/>
        </p:nvSpPr>
        <p:spPr bwMode="auto">
          <a:xfrm flipV="1">
            <a:off x="7439025" y="1885950"/>
            <a:ext cx="4572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03561" name="Line 41"/>
          <p:cNvSpPr>
            <a:spLocks noChangeShapeType="1"/>
          </p:cNvSpPr>
          <p:nvPr/>
        </p:nvSpPr>
        <p:spPr bwMode="auto">
          <a:xfrm flipV="1">
            <a:off x="7467600" y="1905000"/>
            <a:ext cx="457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003564" name="Picture 44" descr="audio image blue">
            <a:hlinkClick r:id="" action="ppaction://noaction">
              <a:snd r:embed="rId8" name="39-13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1" y="609601"/>
            <a:ext cx="354013" cy="354013"/>
          </a:xfrm>
          <a:prstGeom prst="rect">
            <a:avLst/>
          </a:prstGeom>
          <a:noFill/>
        </p:spPr>
      </p:pic>
      <p:pic>
        <p:nvPicPr>
          <p:cNvPr id="1003565" name="Picture 45" descr="Sec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1"/>
            <a:ext cx="1828800" cy="811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253215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1"/>
            <a:ext cx="9144000" cy="4754563"/>
          </a:xfrm>
        </p:spPr>
        <p:txBody>
          <a:bodyPr/>
          <a:lstStyle/>
          <a:p>
            <a:r>
              <a:rPr lang="en-US" dirty="0" smtClean="0"/>
              <a:t>Make a cartoon with </a:t>
            </a:r>
            <a:r>
              <a:rPr lang="en-US" b="1" dirty="0" smtClean="0"/>
              <a:t>captions</a:t>
            </a:r>
            <a:r>
              <a:rPr lang="en-US" dirty="0" smtClean="0"/>
              <a:t>, showing the body’s Immune Response to an infection.</a:t>
            </a:r>
          </a:p>
          <a:p>
            <a:r>
              <a:rPr lang="en-US" dirty="0" smtClean="0"/>
              <a:t>Make 4 Stages:</a:t>
            </a:r>
          </a:p>
          <a:p>
            <a:pPr lvl="1"/>
            <a:r>
              <a:rPr lang="en-US" dirty="0" smtClean="0"/>
              <a:t>Stage 1: How the </a:t>
            </a:r>
            <a:r>
              <a:rPr lang="en-US" b="1" dirty="0" smtClean="0"/>
              <a:t>Pathogen</a:t>
            </a:r>
            <a:r>
              <a:rPr lang="en-US" dirty="0" smtClean="0"/>
              <a:t> gets into the body.</a:t>
            </a:r>
          </a:p>
          <a:p>
            <a:pPr lvl="1"/>
            <a:r>
              <a:rPr lang="en-US" dirty="0" smtClean="0"/>
              <a:t>Stage 2: Show the </a:t>
            </a:r>
            <a:r>
              <a:rPr lang="en-US" b="1" dirty="0" smtClean="0"/>
              <a:t>Nonspecific Immune Response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Stage 3: Show the </a:t>
            </a:r>
            <a:r>
              <a:rPr lang="en-US" b="1" dirty="0" smtClean="0"/>
              <a:t>Specific Immune Response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Stage 4: Show the </a:t>
            </a:r>
            <a:r>
              <a:rPr lang="en-US" b="1" dirty="0" smtClean="0"/>
              <a:t>Memory Cells </a:t>
            </a:r>
            <a:r>
              <a:rPr lang="en-US" dirty="0" smtClean="0"/>
              <a:t>Warding off a previous infection.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97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1345</Words>
  <Application>Microsoft Office PowerPoint</Application>
  <PresentationFormat>Widescreen</PresentationFormat>
  <Paragraphs>270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</vt:lpstr>
      <vt:lpstr>Office Theme</vt:lpstr>
      <vt:lpstr>Defense Against Infectious Diseases  39.1 &amp; 39.2 8/28 TSW understand and explain the role of antibodies in the body’s response to a bacterial infection during the warm up.  P. 20 NB</vt:lpstr>
      <vt:lpstr>Cellular Immunity</vt:lpstr>
      <vt:lpstr>Antibody Immunity</vt:lpstr>
      <vt:lpstr>Immune System Responses 39.2 8/31 Obj. TSW compare and contrast Antibody Immunity and Cellular Immunity by diagraming the process in their NB and drawing a Cartoon applying nonspecific &amp; specific immune responses. P.22NB</vt:lpstr>
      <vt:lpstr>Distraction Reaction Lab</vt:lpstr>
      <vt:lpstr>Notebook – Specific Immunity</vt:lpstr>
      <vt:lpstr>Section 39.2 Summary – pages 1031-1041</vt:lpstr>
      <vt:lpstr>Section 39.2 Summary – pages 1031-1041</vt:lpstr>
      <vt:lpstr>Immune System Poster</vt:lpstr>
      <vt:lpstr>Foldable (29 NB) P. 1037BB</vt:lpstr>
      <vt:lpstr>9/1  Specific and Nonspecific Immune Responses CH 39.2 Obj. TSW differentiate between nonspecific &amp; specific immune responses. P. 24 NB</vt:lpstr>
      <vt:lpstr>PowerPoint Presentation</vt:lpstr>
      <vt:lpstr>9/2  Homeostasis &amp; Endocrine System CH 35.3 Obj. TSW draw and describe a Negative Feedback System involving the Endocrine System.  P. 26 NB</vt:lpstr>
      <vt:lpstr>Section 35.3 Summary – pages 929-935</vt:lpstr>
      <vt:lpstr>Section 35.3 Summary – pages 929-935</vt:lpstr>
      <vt:lpstr>#3.  The production of the hormone increases due to the level of the body chemical.  When the body chemical is back to normal the Hormone is not released any more – Negative Feedback system.</vt:lpstr>
      <vt:lpstr>Section 35.3 Summary – pages 929-935</vt:lpstr>
      <vt:lpstr>Section 35.3 Summary – pages 929-935</vt:lpstr>
      <vt:lpstr>9/3 Respiratory, Circulatory &amp; Excretory Systems  CH 37.1 – 37.3 Obj. TSW explain in your warm up how the respiratory, circulatory and excretory systems complement each other to maintain Homeostasis. P. 28 NB P. 66 NB</vt:lpstr>
      <vt:lpstr>Measuring your Pulse &amp; Respiration P.31 NB </vt:lpstr>
      <vt:lpstr>Exercise Lab p. 31 NB</vt:lpstr>
      <vt:lpstr>Data Table &amp; Graph When do muscles fatigue? P. 31 NB</vt:lpstr>
      <vt:lpstr>Muscle Fatigue Lab p. 31 NB</vt:lpstr>
      <vt:lpstr>PowerPoint Presentation</vt:lpstr>
      <vt:lpstr>PowerPoint Presentation</vt:lpstr>
      <vt:lpstr>Data Table for Pulse P. 31 NB</vt:lpstr>
      <vt:lpstr>Graph your Pulse Rate P. 31NB When does muscle fatigue set in?</vt:lpstr>
      <vt:lpstr>The Heart, Lungs &amp; Components of the Blood P. 65 NB P. 982 BB</vt:lpstr>
      <vt:lpstr>Blood Cells</vt:lpstr>
      <vt:lpstr>8 Different Blood Types</vt:lpstr>
      <vt:lpstr>Exercise Lab</vt:lpstr>
      <vt:lpstr>Exercise Lab</vt:lpstr>
      <vt:lpstr>Questions to answer in the conclusion  Yes in addition to the one’s in the lab report.</vt:lpstr>
      <vt:lpstr>9/4 Metabolism &amp; Homeostasis CH 35 Obj. TSW understand how the body regulates chemical reactions to maintain homeostasis. P. 30NB</vt:lpstr>
      <vt:lpstr>Finish Doggy Dander article – 3rd period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System Responses 39.2 8/31 Obj. TSW compare and contrast Antibody Immunity and Cellular Immunity by making a writing the process in their NB and drawing a Cartoon applying nonspecific &amp; specific immune responses. P.22NB</dc:title>
  <dc:creator>Jennifer Mc Allister</dc:creator>
  <cp:lastModifiedBy>Jennifer Mc Allister</cp:lastModifiedBy>
  <cp:revision>18</cp:revision>
  <cp:lastPrinted>2015-09-03T15:10:30Z</cp:lastPrinted>
  <dcterms:created xsi:type="dcterms:W3CDTF">2015-08-31T00:23:19Z</dcterms:created>
  <dcterms:modified xsi:type="dcterms:W3CDTF">2015-09-04T03:46:08Z</dcterms:modified>
</cp:coreProperties>
</file>