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6"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91" r:id="rId34"/>
    <p:sldId id="289" r:id="rId35"/>
    <p:sldId id="292" r:id="rId36"/>
    <p:sldId id="343"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97246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66293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74638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319685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913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57702-8841-4834-905B-B7CBE9234805}"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9757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57702-8841-4834-905B-B7CBE9234805}"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72351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57702-8841-4834-905B-B7CBE9234805}"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1018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57702-8841-4834-905B-B7CBE9234805}"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7659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57702-8841-4834-905B-B7CBE9234805}"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410559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778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347553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57702-8841-4834-905B-B7CBE9234805}" type="datetimeFigureOut">
              <a:rPr lang="en-US" smtClean="0"/>
              <a:t>10/1/2015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A3BE2-801F-4462-8C05-1C1920AD8873}" type="slidenum">
              <a:rPr lang="en-US" smtClean="0"/>
              <a:t>‹#›</a:t>
            </a:fld>
            <a:endParaRPr lang="en-US"/>
          </a:p>
        </p:txBody>
      </p:sp>
    </p:spTree>
    <p:extLst>
      <p:ext uri="{BB962C8B-B14F-4D97-AF65-F5344CB8AC3E}">
        <p14:creationId xmlns:p14="http://schemas.microsoft.com/office/powerpoint/2010/main" val="10299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strawberry&amp;source=images&amp;cd=&amp;cad=rja&amp;docid=arAV0zl0ji3JOM&amp;tbnid=MZUAFDdkOxU88M:&amp;ved=0CAUQjRw&amp;url=http://tasty-dishes.com/encyclopedia/fruits/strawberry.html&amp;ei=9dk0UrDwF-KCjALz7ID4Aw&amp;bvm=bv.52164340,d.cGE&amp;psig=AFQjCNHO7yC_0jGlCdoAqR70rI3HwXVOcQ&amp;ust=137928177488298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4.jpeg"/><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hyperlink" Target="RESOURCES.ppt" TargetMode="External"/><Relationship Id="rId5" Type="http://schemas.openxmlformats.org/officeDocument/2006/relationships/image" Target="../media/image17.jpeg"/><Relationship Id="rId1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16.jpeg"/><Relationship Id="rId9" Type="http://schemas.openxmlformats.org/officeDocument/2006/relationships/image" Target="../media/image5.png"/><Relationship Id="rId1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learn.genetics.utah.edu/"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DNA%20Replication%20Process%20%5b3D%20Animation%5d.mp4" TargetMode="External"/><Relationship Id="rId2" Type="http://schemas.openxmlformats.org/officeDocument/2006/relationships/hyperlink" Target="http://www.dnatube.com/video/3448/DNA-Replication-Video" TargetMode="Externa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3.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audio" Target="../media/audio1.wav"/><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google.com/url?sa=i&amp;rct=j&amp;q=dna%20replication%20diagram&amp;source=images&amp;cd=&amp;cad=rja&amp;docid=qcHRSlJkdhdd-M&amp;tbnid=eUOre28NX27jWM:&amp;ved=0CAUQjRw&amp;url=http://library.thinkquest.org/C004535/dna_replication.html&amp;ei=i-Q0UpvXAsn8igL3s4HIAg&amp;bvm=bv.52164340,d.cGE&amp;psig=AFQjCNFBdRJpfFcJPeb6oClVOIz3KK0qqg&amp;ust=1379284487325825"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upload.wikimedia.org/wikipedia/commons/a/a2/DNAreplicationModes.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4.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9.jpeg"/><Relationship Id="rId5" Type="http://schemas.openxmlformats.org/officeDocument/2006/relationships/image" Target="../media/image4.png"/><Relationship Id="rId10" Type="http://schemas.openxmlformats.org/officeDocument/2006/relationships/image" Target="../media/image27.jpeg"/><Relationship Id="rId4" Type="http://schemas.openxmlformats.org/officeDocument/2006/relationships/slide" Target="slide1.xml"/><Relationship Id="rId9"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1.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34.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slide" Target="slide1.xm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1.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4.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17" Type="http://schemas.openxmlformats.org/officeDocument/2006/relationships/image" Target="../media/image38.jpeg"/><Relationship Id="rId2" Type="http://schemas.openxmlformats.org/officeDocument/2006/relationships/slideLayout" Target="../slideLayouts/slideLayout6.xml"/><Relationship Id="rId16" Type="http://schemas.openxmlformats.org/officeDocument/2006/relationships/hyperlink" Target="http://www.google.com/url?sa=i&amp;rct=j&amp;q=t%20RNA&amp;source=images&amp;cd=&amp;cad=rja&amp;docid=3LxX_NRZnnvAYM&amp;tbnid=sEeCX0YDchkHAM:&amp;ved=0CAUQjRw&amp;url=http://academic.pgcc.edu/~kroberts/Lecture/Chapter%207/translation.html&amp;ei=1qAHU_K3EsqFogT8uYDIAw&amp;bvm=bv.61725948,d.cGU&amp;psig=AFQjCNFh7_7eBBFqKLYANsbOoxUJQDXx4Q&amp;ust=1393095210707147" TargetMode="External"/><Relationship Id="rId1" Type="http://schemas.openxmlformats.org/officeDocument/2006/relationships/video" Target="file:///\\Hvf-work\Education\Edu3\BDOL%20Interactive%20Chalkboard\BDOL%20IC%2011\GB4F605M.AVI" TargetMode="Externa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1.xml"/><Relationship Id="rId15" Type="http://schemas.openxmlformats.org/officeDocument/2006/relationships/image" Target="../media/image37.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5.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 Id="rId14"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6.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 Id="rId14" Type="http://schemas.openxmlformats.org/officeDocument/2006/relationships/image" Target="../media/image39.gif"/></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4.xml"/><Relationship Id="rId12"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41.jpe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slide" Target="slide1.xml"/><Relationship Id="rId9" Type="http://schemas.openxmlformats.org/officeDocument/2006/relationships/image" Target="../media/image40.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43.gif"/></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7.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1.xml"/><Relationship Id="rId15" Type="http://schemas.openxmlformats.org/officeDocument/2006/relationships/image" Target="../media/image4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8.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0.jpeg"/><Relationship Id="rId2" Type="http://schemas.openxmlformats.org/officeDocument/2006/relationships/image" Target="../media/image42.jpeg"/><Relationship Id="rId16"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9.jpeg"/><Relationship Id="rId5" Type="http://schemas.openxmlformats.org/officeDocument/2006/relationships/slide" Target="slide51.xml"/><Relationship Id="rId15" Type="http://schemas.openxmlformats.org/officeDocument/2006/relationships/audio" Target="../media/audio9.wav"/><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1.xml"/><Relationship Id="rId7" Type="http://schemas.openxmlformats.org/officeDocument/2006/relationships/image" Target="../media/image2.png"/><Relationship Id="rId12"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34.jpe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1.xml"/><Relationship Id="rId7" Type="http://schemas.openxmlformats.org/officeDocument/2006/relationships/image" Target="../media/image2.png"/><Relationship Id="rId12"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34.jpeg"/><Relationship Id="rId4" Type="http://schemas.openxmlformats.org/officeDocument/2006/relationships/image" Target="../media/image4.png"/><Relationship Id="rId9" Type="http://schemas.openxmlformats.org/officeDocument/2006/relationships/image" Target="../media/image7.png"/></Relationships>
</file>

<file path=ppt/slides/_rels/slide6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1.xml"/><Relationship Id="rId7" Type="http://schemas.openxmlformats.org/officeDocument/2006/relationships/image" Target="../media/image2.png"/><Relationship Id="rId12"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34.jpeg"/><Relationship Id="rId4" Type="http://schemas.openxmlformats.org/officeDocument/2006/relationships/image" Target="../media/image4.png"/><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49.jpe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slide" Target="slide51.xml"/><Relationship Id="rId9"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9.jpeg"/><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6.png"/><Relationship Id="rId3" Type="http://schemas.openxmlformats.org/officeDocument/2006/relationships/image" Target="../media/image56.png"/><Relationship Id="rId7" Type="http://schemas.openxmlformats.org/officeDocument/2006/relationships/image" Target="../media/image57.png"/><Relationship Id="rId12" Type="http://schemas.openxmlformats.org/officeDocument/2006/relationships/slide" Target="slide24.xml"/><Relationship Id="rId2" Type="http://schemas.openxmlformats.org/officeDocument/2006/relationships/image" Target="../media/image55.jpe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34.jpeg"/></Relationships>
</file>

<file path=ppt/slides/_rels/slide8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jpeg"/><Relationship Id="rId3" Type="http://schemas.openxmlformats.org/officeDocument/2006/relationships/image" Target="../media/image5.png"/><Relationship Id="rId7" Type="http://schemas.openxmlformats.org/officeDocument/2006/relationships/image" Target="../media/image59.png"/><Relationship Id="rId12"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2.png"/><Relationship Id="rId9" Type="http://schemas.openxmlformats.org/officeDocument/2006/relationships/image" Target="../media/image7.png"/></Relationships>
</file>

<file path=ppt/slides/_rels/slide8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png"/><Relationship Id="rId7" Type="http://schemas.openxmlformats.org/officeDocument/2006/relationships/image" Target="../media/image61.png"/><Relationship Id="rId12"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4.xml"/><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Molecular Genetics </a:t>
            </a:r>
            <a:endParaRPr lang="en-US" dirty="0"/>
          </a:p>
        </p:txBody>
      </p:sp>
      <p:sp>
        <p:nvSpPr>
          <p:cNvPr id="3" name="Subtitle 2"/>
          <p:cNvSpPr>
            <a:spLocks noGrp="1"/>
          </p:cNvSpPr>
          <p:nvPr>
            <p:ph type="subTitle" idx="1"/>
          </p:nvPr>
        </p:nvSpPr>
        <p:spPr/>
        <p:txBody>
          <a:bodyPr/>
          <a:lstStyle/>
          <a:p>
            <a:r>
              <a:rPr lang="en-US" dirty="0" smtClean="0"/>
              <a:t>Week 7</a:t>
            </a:r>
          </a:p>
          <a:p>
            <a:r>
              <a:rPr lang="en-US" dirty="0" smtClean="0"/>
              <a:t>2015 - 2016</a:t>
            </a:r>
            <a:endParaRPr lang="en-US" dirty="0"/>
          </a:p>
        </p:txBody>
      </p:sp>
    </p:spTree>
    <p:extLst>
      <p:ext uri="{BB962C8B-B14F-4D97-AF65-F5344CB8AC3E}">
        <p14:creationId xmlns:p14="http://schemas.microsoft.com/office/powerpoint/2010/main" val="37897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Strawberry DNA Extraction Lab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Prediction:  What do you THINK we will have to do in order to extract DNA from a strawberry?  Write in complete sentences.</a:t>
            </a:r>
            <a:endParaRPr lang="en-US" dirty="0"/>
          </a:p>
        </p:txBody>
      </p:sp>
      <p:pic>
        <p:nvPicPr>
          <p:cNvPr id="1026" name="Picture 2" descr="http://t0.gstatic.com/images?q=tbn:ANd9GcRdV8G8l4nVQjcGpOmA1ENplAOLLH-QsBZO05fyrBby2eLib6a_dA:tasty-dishes.com/data_images/encyclopedia/strawberry/strawberry-03.jpg">
            <a:hlinkClick r:id="rId2"/>
          </p:cNvPr>
          <p:cNvPicPr>
            <a:picLocks noChangeAspect="1" noChangeArrowheads="1"/>
          </p:cNvPicPr>
          <p:nvPr/>
        </p:nvPicPr>
        <p:blipFill>
          <a:blip r:embed="rId3" cstate="print"/>
          <a:srcRect/>
          <a:stretch>
            <a:fillRect/>
          </a:stretch>
        </p:blipFill>
        <p:spPr bwMode="auto">
          <a:xfrm>
            <a:off x="7282180" y="3581400"/>
            <a:ext cx="3385820" cy="3276600"/>
          </a:xfrm>
          <a:prstGeom prst="rect">
            <a:avLst/>
          </a:prstGeom>
          <a:noFill/>
        </p:spPr>
      </p:pic>
    </p:spTree>
    <p:extLst>
      <p:ext uri="{BB962C8B-B14F-4D97-AF65-F5344CB8AC3E}">
        <p14:creationId xmlns:p14="http://schemas.microsoft.com/office/powerpoint/2010/main" val="2176892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Analysis </a:t>
            </a:r>
            <a:br>
              <a:rPr lang="en-US" dirty="0" smtClean="0"/>
            </a:br>
            <a:r>
              <a:rPr lang="en-US" dirty="0" smtClean="0"/>
              <a:t>Answers</a:t>
            </a:r>
            <a:endParaRPr lang="en-US" dirty="0"/>
          </a:p>
        </p:txBody>
      </p:sp>
      <p:sp>
        <p:nvSpPr>
          <p:cNvPr id="3" name="Content Placeholder 2"/>
          <p:cNvSpPr>
            <a:spLocks noGrp="1"/>
          </p:cNvSpPr>
          <p:nvPr>
            <p:ph idx="1"/>
          </p:nvPr>
        </p:nvSpPr>
        <p:spPr/>
        <p:txBody>
          <a:bodyPr/>
          <a:lstStyle/>
          <a:p>
            <a:r>
              <a:rPr lang="en-US" dirty="0" smtClean="0"/>
              <a:t>To Precipitate DNA from Solution  D</a:t>
            </a:r>
          </a:p>
          <a:p>
            <a:r>
              <a:rPr lang="en-US" dirty="0" smtClean="0"/>
              <a:t>Separate components of the cell  A</a:t>
            </a:r>
          </a:p>
          <a:p>
            <a:r>
              <a:rPr lang="en-US" dirty="0" smtClean="0"/>
              <a:t>Break open the cells  C</a:t>
            </a:r>
          </a:p>
          <a:p>
            <a:r>
              <a:rPr lang="en-US" dirty="0" smtClean="0"/>
              <a:t>Break up </a:t>
            </a:r>
            <a:r>
              <a:rPr lang="en-US" dirty="0" err="1" smtClean="0"/>
              <a:t>protiens</a:t>
            </a:r>
            <a:r>
              <a:rPr lang="en-US" dirty="0" smtClean="0"/>
              <a:t> and dissolve cell membranes B</a:t>
            </a:r>
          </a:p>
          <a:p>
            <a:endParaRPr lang="en-US" dirty="0"/>
          </a:p>
        </p:txBody>
      </p:sp>
    </p:spTree>
    <p:extLst>
      <p:ext uri="{BB962C8B-B14F-4D97-AF65-F5344CB8AC3E}">
        <p14:creationId xmlns:p14="http://schemas.microsoft.com/office/powerpoint/2010/main" val="11512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smtClean="0"/>
              <a:t>Conclusions! P. 59</a:t>
            </a:r>
            <a:br>
              <a:rPr lang="en-US" dirty="0" smtClean="0"/>
            </a:br>
            <a:r>
              <a:rPr lang="en-US" dirty="0" smtClean="0"/>
              <a:t>Strawberry DNA Extraction AXES Paragraph</a:t>
            </a:r>
          </a:p>
        </p:txBody>
      </p:sp>
      <p:sp>
        <p:nvSpPr>
          <p:cNvPr id="8195" name="Content Placeholder 2"/>
          <p:cNvSpPr>
            <a:spLocks noGrp="1"/>
          </p:cNvSpPr>
          <p:nvPr>
            <p:ph idx="1"/>
          </p:nvPr>
        </p:nvSpPr>
        <p:spPr>
          <a:xfrm>
            <a:off x="1981200" y="1905001"/>
            <a:ext cx="8229600" cy="4221163"/>
          </a:xfrm>
        </p:spPr>
        <p:txBody>
          <a:bodyPr/>
          <a:lstStyle/>
          <a:p>
            <a:pPr marL="514350" indent="-514350">
              <a:buFont typeface="+mj-lt"/>
              <a:buAutoNum type="arabicPeriod"/>
            </a:pPr>
            <a:r>
              <a:rPr lang="en-US" dirty="0"/>
              <a:t>What did the DNA look like? What is it’s shape?</a:t>
            </a:r>
          </a:p>
          <a:p>
            <a:pPr marL="514350" indent="-514350">
              <a:buFont typeface="+mj-lt"/>
              <a:buAutoNum type="arabicPeriod"/>
            </a:pPr>
            <a:r>
              <a:rPr lang="en-US" dirty="0"/>
              <a:t>How were we able to see it?</a:t>
            </a:r>
          </a:p>
          <a:p>
            <a:pPr marL="514350" indent="-514350">
              <a:buFont typeface="+mj-lt"/>
              <a:buAutoNum type="arabicPeriod"/>
            </a:pPr>
            <a:r>
              <a:rPr lang="en-US" dirty="0"/>
              <a:t>Why was it essential to add buffer?</a:t>
            </a:r>
          </a:p>
          <a:p>
            <a:pPr marL="514350" indent="-514350">
              <a:buFont typeface="+mj-lt"/>
              <a:buAutoNum type="arabicPeriod"/>
            </a:pPr>
            <a:r>
              <a:rPr lang="en-US" dirty="0"/>
              <a:t>Why was it essential to add ethanol?</a:t>
            </a:r>
          </a:p>
          <a:p>
            <a:pPr marL="514350" indent="-514350">
              <a:buFont typeface="+mj-lt"/>
              <a:buAutoNum type="arabicPeriod"/>
            </a:pPr>
            <a:r>
              <a:rPr lang="en-US" dirty="0"/>
              <a:t>What is an example of a Nucleic Acid?</a:t>
            </a:r>
          </a:p>
          <a:p>
            <a:pPr marL="514350" indent="-514350">
              <a:buFont typeface="+mj-lt"/>
              <a:buAutoNum type="arabicPeriod"/>
            </a:pPr>
            <a:r>
              <a:rPr lang="en-US" dirty="0"/>
              <a:t>Why is DNA important?</a:t>
            </a:r>
          </a:p>
          <a:p>
            <a:pPr algn="ctr" eaLnBrk="1" hangingPunct="1"/>
            <a:endParaRPr lang="en-US" dirty="0"/>
          </a:p>
        </p:txBody>
      </p:sp>
    </p:spTree>
    <p:extLst>
      <p:ext uri="{BB962C8B-B14F-4D97-AF65-F5344CB8AC3E}">
        <p14:creationId xmlns:p14="http://schemas.microsoft.com/office/powerpoint/2010/main" val="100264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39" name="Picture 31" descr="Fig"/>
          <p:cNvPicPr>
            <a:picLocks noChangeAspect="1" noChangeArrowheads="1"/>
          </p:cNvPicPr>
          <p:nvPr/>
        </p:nvPicPr>
        <p:blipFill>
          <a:blip r:embed="rId2" cstate="print"/>
          <a:srcRect/>
          <a:stretch>
            <a:fillRect/>
          </a:stretch>
        </p:blipFill>
        <p:spPr bwMode="auto">
          <a:xfrm>
            <a:off x="8139114" y="4191000"/>
            <a:ext cx="1284287" cy="1676400"/>
          </a:xfrm>
          <a:prstGeom prst="rect">
            <a:avLst/>
          </a:prstGeom>
          <a:noFill/>
        </p:spPr>
      </p:pic>
      <p:pic>
        <p:nvPicPr>
          <p:cNvPr id="887838" name="Picture 30" descr="Fig"/>
          <p:cNvPicPr>
            <a:picLocks noChangeAspect="1" noChangeArrowheads="1"/>
          </p:cNvPicPr>
          <p:nvPr/>
        </p:nvPicPr>
        <p:blipFill>
          <a:blip r:embed="rId3" cstate="print"/>
          <a:srcRect/>
          <a:stretch>
            <a:fillRect/>
          </a:stretch>
        </p:blipFill>
        <p:spPr bwMode="auto">
          <a:xfrm>
            <a:off x="6578600" y="4191000"/>
            <a:ext cx="1143000" cy="1676400"/>
          </a:xfrm>
          <a:prstGeom prst="rect">
            <a:avLst/>
          </a:prstGeom>
          <a:noFill/>
        </p:spPr>
      </p:pic>
      <p:pic>
        <p:nvPicPr>
          <p:cNvPr id="887836" name="Picture 28" descr="Fig"/>
          <p:cNvPicPr>
            <a:picLocks noChangeAspect="1" noChangeArrowheads="1"/>
          </p:cNvPicPr>
          <p:nvPr/>
        </p:nvPicPr>
        <p:blipFill>
          <a:blip r:embed="rId4" cstate="print"/>
          <a:srcRect/>
          <a:stretch>
            <a:fillRect/>
          </a:stretch>
        </p:blipFill>
        <p:spPr bwMode="auto">
          <a:xfrm>
            <a:off x="4572001" y="4191000"/>
            <a:ext cx="1508125" cy="1676400"/>
          </a:xfrm>
          <a:prstGeom prst="rect">
            <a:avLst/>
          </a:prstGeom>
          <a:noFill/>
        </p:spPr>
      </p:pic>
      <p:pic>
        <p:nvPicPr>
          <p:cNvPr id="887835" name="Picture 27" descr="fig"/>
          <p:cNvPicPr>
            <a:picLocks noChangeAspect="1" noChangeArrowheads="1"/>
          </p:cNvPicPr>
          <p:nvPr/>
        </p:nvPicPr>
        <p:blipFill>
          <a:blip r:embed="rId5" cstate="print"/>
          <a:srcRect/>
          <a:stretch>
            <a:fillRect/>
          </a:stretch>
        </p:blipFill>
        <p:spPr bwMode="auto">
          <a:xfrm>
            <a:off x="2438400" y="4191000"/>
            <a:ext cx="1676400" cy="1652588"/>
          </a:xfrm>
          <a:prstGeom prst="rect">
            <a:avLst/>
          </a:prstGeom>
          <a:noFill/>
        </p:spPr>
      </p:pic>
      <p:sp>
        <p:nvSpPr>
          <p:cNvPr id="8878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pic>
        <p:nvPicPr>
          <p:cNvPr id="8878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7814" name="Picture 6" descr="New previous">
            <a:hlinkClick r:id="" action="ppaction://hlinkshowjump?jump=previousslide"/>
          </p:cNvPr>
          <p:cNvPicPr>
            <a:picLocks noChangeAspect="1" noChangeArrowheads="1"/>
          </p:cNvPicPr>
          <p:nvPr/>
        </p:nvPicPr>
        <p:blipFill>
          <a:blip r:embed="rId7" cstate="print"/>
          <a:srcRect/>
          <a:stretch>
            <a:fillRect/>
          </a:stretch>
        </p:blipFill>
        <p:spPr bwMode="auto">
          <a:xfrm>
            <a:off x="5105401" y="6191251"/>
            <a:ext cx="492125" cy="606425"/>
          </a:xfrm>
          <a:prstGeom prst="rect">
            <a:avLst/>
          </a:prstGeom>
          <a:noFill/>
        </p:spPr>
      </p:pic>
      <p:pic>
        <p:nvPicPr>
          <p:cNvPr id="887815" name="Picture 7" descr="New TOC">
            <a:hlinkClick r:id="" action="ppaction://noaction"/>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887816" name="Picture 8"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887817" name="Picture 9"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887818" name="Picture 1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887819" name="Picture 11" descr="Sec"/>
          <p:cNvPicPr>
            <a:picLocks noChangeAspect="1" noChangeArrowheads="1"/>
          </p:cNvPicPr>
          <p:nvPr/>
        </p:nvPicPr>
        <p:blipFill>
          <a:blip r:embed="rId13" cstate="print"/>
          <a:srcRect/>
          <a:stretch>
            <a:fillRect/>
          </a:stretch>
        </p:blipFill>
        <p:spPr bwMode="auto">
          <a:xfrm>
            <a:off x="1524000" y="0"/>
            <a:ext cx="1828800" cy="762000"/>
          </a:xfrm>
          <a:prstGeom prst="rect">
            <a:avLst/>
          </a:prstGeom>
          <a:noFill/>
        </p:spPr>
      </p:pic>
      <p:pic>
        <p:nvPicPr>
          <p:cNvPr id="887820" name="Picture 12" descr="Sec"/>
          <p:cNvPicPr>
            <a:picLocks noChangeAspect="1" noChangeArrowheads="1"/>
          </p:cNvPicPr>
          <p:nvPr/>
        </p:nvPicPr>
        <p:blipFill>
          <a:blip r:embed="rId14" cstate="print"/>
          <a:srcRect/>
          <a:stretch>
            <a:fillRect/>
          </a:stretch>
        </p:blipFill>
        <p:spPr bwMode="auto">
          <a:xfrm>
            <a:off x="3873500" y="0"/>
            <a:ext cx="5422900" cy="482600"/>
          </a:xfrm>
          <a:prstGeom prst="rect">
            <a:avLst/>
          </a:prstGeom>
          <a:noFill/>
        </p:spPr>
      </p:pic>
      <p:sp>
        <p:nvSpPr>
          <p:cNvPr id="887821" name="Rectangle 13"/>
          <p:cNvSpPr>
            <a:spLocks noChangeArrowheads="1"/>
          </p:cNvSpPr>
          <p:nvPr/>
        </p:nvSpPr>
        <p:spPr bwMode="auto">
          <a:xfrm>
            <a:off x="2057400" y="162242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 </a:t>
            </a:r>
            <a:r>
              <a:rPr lang="en-US" sz="2400" dirty="0">
                <a:solidFill>
                  <a:srgbClr val="FF0066"/>
                </a:solidFill>
                <a:latin typeface="Times" pitchFamily="18" charset="0"/>
              </a:rPr>
              <a:t>nitrogenous base</a:t>
            </a:r>
            <a:r>
              <a:rPr lang="en-US" sz="2400" dirty="0">
                <a:latin typeface="Times" pitchFamily="18" charset="0"/>
              </a:rPr>
              <a:t> is a carbon ring structure that contains one or more atoms of nitrogen.</a:t>
            </a:r>
          </a:p>
        </p:txBody>
      </p:sp>
      <p:sp>
        <p:nvSpPr>
          <p:cNvPr id="887823" name="Rectangle 15"/>
          <p:cNvSpPr>
            <a:spLocks noChangeArrowheads="1"/>
          </p:cNvSpPr>
          <p:nvPr/>
        </p:nvSpPr>
        <p:spPr bwMode="auto">
          <a:xfrm>
            <a:off x="2057400" y="278447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In DNA, there are four possible nitrogenous bases: adenine (A), guanine (G), cytosine (C), and thymine (T).</a:t>
            </a:r>
          </a:p>
        </p:txBody>
      </p:sp>
      <p:sp>
        <p:nvSpPr>
          <p:cNvPr id="887826" name="Text Box 18"/>
          <p:cNvSpPr txBox="1">
            <a:spLocks noChangeArrowheads="1"/>
          </p:cNvSpPr>
          <p:nvPr/>
        </p:nvSpPr>
        <p:spPr bwMode="auto">
          <a:xfrm>
            <a:off x="2578101" y="42354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Adenine (A)</a:t>
            </a:r>
          </a:p>
        </p:txBody>
      </p:sp>
      <p:sp>
        <p:nvSpPr>
          <p:cNvPr id="887828" name="Text Box 20"/>
          <p:cNvSpPr txBox="1">
            <a:spLocks noChangeArrowheads="1"/>
          </p:cNvSpPr>
          <p:nvPr/>
        </p:nvSpPr>
        <p:spPr bwMode="auto">
          <a:xfrm>
            <a:off x="4699001" y="42227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Guanine (G)</a:t>
            </a:r>
          </a:p>
        </p:txBody>
      </p:sp>
      <p:sp>
        <p:nvSpPr>
          <p:cNvPr id="887831" name="Text Box 23"/>
          <p:cNvSpPr txBox="1">
            <a:spLocks noChangeArrowheads="1"/>
          </p:cNvSpPr>
          <p:nvPr/>
        </p:nvSpPr>
        <p:spPr bwMode="auto">
          <a:xfrm>
            <a:off x="8229600" y="4222751"/>
            <a:ext cx="1104790"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Thymine (T)</a:t>
            </a:r>
          </a:p>
        </p:txBody>
      </p:sp>
      <p:sp>
        <p:nvSpPr>
          <p:cNvPr id="887833" name="Text Box 25"/>
          <p:cNvSpPr txBox="1">
            <a:spLocks noChangeArrowheads="1"/>
          </p:cNvSpPr>
          <p:nvPr/>
        </p:nvSpPr>
        <p:spPr bwMode="auto">
          <a:xfrm>
            <a:off x="6578600" y="4210051"/>
            <a:ext cx="1107996"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Cytosine (C)</a:t>
            </a:r>
          </a:p>
        </p:txBody>
      </p:sp>
      <p:pic>
        <p:nvPicPr>
          <p:cNvPr id="887840" name="Picture 32" descr="audio image blue">
            <a:hlinkClick r:id="" action="ppaction://noaction">
              <a:snd r:embed="rId15" name="11-nitrogenous base.WAV"/>
            </a:hlinkClick>
          </p:cNvPr>
          <p:cNvPicPr>
            <a:picLocks noChangeAspect="1" noChangeArrowheads="1"/>
          </p:cNvPicPr>
          <p:nvPr/>
        </p:nvPicPr>
        <p:blipFill>
          <a:blip r:embed="rId16" cstate="print"/>
          <a:srcRect/>
          <a:stretch>
            <a:fillRect/>
          </a:stretch>
        </p:blipFill>
        <p:spPr bwMode="auto">
          <a:xfrm>
            <a:off x="9728201" y="2120901"/>
            <a:ext cx="354013" cy="354013"/>
          </a:xfrm>
          <a:prstGeom prst="rect">
            <a:avLst/>
          </a:prstGeom>
          <a:noFill/>
        </p:spPr>
      </p:pic>
      <p:sp>
        <p:nvSpPr>
          <p:cNvPr id="887841" name="Text Box 33"/>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8378909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7821"/>
                                        </p:tgtEl>
                                        <p:attrNameLst>
                                          <p:attrName>style.visibility</p:attrName>
                                        </p:attrNameLst>
                                      </p:cBhvr>
                                      <p:to>
                                        <p:strVal val="visible"/>
                                      </p:to>
                                    </p:set>
                                    <p:animEffect transition="in" filter="box(out)">
                                      <p:cBhvr>
                                        <p:cTn id="7" dur="500"/>
                                        <p:tgtEl>
                                          <p:spTgt spid="887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7840"/>
                                        </p:tgtEl>
                                        <p:attrNameLst>
                                          <p:attrName>style.visibility</p:attrName>
                                        </p:attrNameLst>
                                      </p:cBhvr>
                                      <p:to>
                                        <p:strVal val="visible"/>
                                      </p:to>
                                    </p:set>
                                    <p:animEffect transition="in" filter="box(out)">
                                      <p:cBhvr>
                                        <p:cTn id="12" dur="500"/>
                                        <p:tgtEl>
                                          <p:spTgt spid="887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7823"/>
                                        </p:tgtEl>
                                        <p:attrNameLst>
                                          <p:attrName>style.visibility</p:attrName>
                                        </p:attrNameLst>
                                      </p:cBhvr>
                                      <p:to>
                                        <p:strVal val="visible"/>
                                      </p:to>
                                    </p:set>
                                    <p:animEffect transition="in" filter="box(out)">
                                      <p:cBhvr>
                                        <p:cTn id="17" dur="500"/>
                                        <p:tgtEl>
                                          <p:spTgt spid="88782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7835"/>
                                        </p:tgtEl>
                                        <p:attrNameLst>
                                          <p:attrName>style.visibility</p:attrName>
                                        </p:attrNameLst>
                                      </p:cBhvr>
                                      <p:to>
                                        <p:strVal val="visible"/>
                                      </p:to>
                                    </p:set>
                                    <p:animEffect transition="in" filter="box(out)">
                                      <p:cBhvr>
                                        <p:cTn id="21" dur="500"/>
                                        <p:tgtEl>
                                          <p:spTgt spid="887835"/>
                                        </p:tgtEl>
                                      </p:cBhvr>
                                    </p:animEffect>
                                  </p:childTnLst>
                                </p:cTn>
                              </p:par>
                            </p:childTnLst>
                          </p:cTn>
                        </p:par>
                        <p:par>
                          <p:cTn id="22" fill="hold">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887826"/>
                                        </p:tgtEl>
                                        <p:attrNameLst>
                                          <p:attrName>style.visibility</p:attrName>
                                        </p:attrNameLst>
                                      </p:cBhvr>
                                      <p:to>
                                        <p:strVal val="visible"/>
                                      </p:to>
                                    </p:set>
                                    <p:animEffect transition="in" filter="box(out)">
                                      <p:cBhvr>
                                        <p:cTn id="25" dur="500"/>
                                        <p:tgtEl>
                                          <p:spTgt spid="887826"/>
                                        </p:tgtEl>
                                      </p:cBhvr>
                                    </p:animEffect>
                                  </p:childTnLst>
                                </p:cTn>
                              </p:par>
                            </p:childTnLst>
                          </p:cTn>
                        </p:par>
                        <p:par>
                          <p:cTn id="26" fill="hold">
                            <p:stCondLst>
                              <p:cond delay="1500"/>
                            </p:stCondLst>
                            <p:childTnLst>
                              <p:par>
                                <p:cTn id="27" presetID="4" presetClass="entr" presetSubtype="32" fill="hold" nodeType="afterEffect">
                                  <p:stCondLst>
                                    <p:cond delay="0"/>
                                  </p:stCondLst>
                                  <p:childTnLst>
                                    <p:set>
                                      <p:cBhvr>
                                        <p:cTn id="28" dur="1" fill="hold">
                                          <p:stCondLst>
                                            <p:cond delay="0"/>
                                          </p:stCondLst>
                                        </p:cTn>
                                        <p:tgtEl>
                                          <p:spTgt spid="887836"/>
                                        </p:tgtEl>
                                        <p:attrNameLst>
                                          <p:attrName>style.visibility</p:attrName>
                                        </p:attrNameLst>
                                      </p:cBhvr>
                                      <p:to>
                                        <p:strVal val="visible"/>
                                      </p:to>
                                    </p:set>
                                    <p:animEffect transition="in" filter="box(out)">
                                      <p:cBhvr>
                                        <p:cTn id="29" dur="500"/>
                                        <p:tgtEl>
                                          <p:spTgt spid="887836"/>
                                        </p:tgtEl>
                                      </p:cBhvr>
                                    </p:animEffect>
                                  </p:childTnLst>
                                </p:cTn>
                              </p:par>
                            </p:childTnLst>
                          </p:cTn>
                        </p:par>
                        <p:par>
                          <p:cTn id="30" fill="hold">
                            <p:stCondLst>
                              <p:cond delay="2000"/>
                            </p:stCondLst>
                            <p:childTnLst>
                              <p:par>
                                <p:cTn id="31" presetID="4" presetClass="entr" presetSubtype="32" fill="hold" grpId="0" nodeType="afterEffect">
                                  <p:stCondLst>
                                    <p:cond delay="0"/>
                                  </p:stCondLst>
                                  <p:childTnLst>
                                    <p:set>
                                      <p:cBhvr>
                                        <p:cTn id="32" dur="1" fill="hold">
                                          <p:stCondLst>
                                            <p:cond delay="0"/>
                                          </p:stCondLst>
                                        </p:cTn>
                                        <p:tgtEl>
                                          <p:spTgt spid="887828"/>
                                        </p:tgtEl>
                                        <p:attrNameLst>
                                          <p:attrName>style.visibility</p:attrName>
                                        </p:attrNameLst>
                                      </p:cBhvr>
                                      <p:to>
                                        <p:strVal val="visible"/>
                                      </p:to>
                                    </p:set>
                                    <p:animEffect transition="in" filter="box(out)">
                                      <p:cBhvr>
                                        <p:cTn id="33" dur="500"/>
                                        <p:tgtEl>
                                          <p:spTgt spid="887828"/>
                                        </p:tgtEl>
                                      </p:cBhvr>
                                    </p:animEffect>
                                  </p:childTnLst>
                                </p:cTn>
                              </p:par>
                            </p:childTnLst>
                          </p:cTn>
                        </p:par>
                        <p:par>
                          <p:cTn id="34" fill="hold">
                            <p:stCondLst>
                              <p:cond delay="2500"/>
                            </p:stCondLst>
                            <p:childTnLst>
                              <p:par>
                                <p:cTn id="35" presetID="4" presetClass="entr" presetSubtype="32" fill="hold" nodeType="afterEffect">
                                  <p:stCondLst>
                                    <p:cond delay="0"/>
                                  </p:stCondLst>
                                  <p:childTnLst>
                                    <p:set>
                                      <p:cBhvr>
                                        <p:cTn id="36" dur="1" fill="hold">
                                          <p:stCondLst>
                                            <p:cond delay="0"/>
                                          </p:stCondLst>
                                        </p:cTn>
                                        <p:tgtEl>
                                          <p:spTgt spid="887838"/>
                                        </p:tgtEl>
                                        <p:attrNameLst>
                                          <p:attrName>style.visibility</p:attrName>
                                        </p:attrNameLst>
                                      </p:cBhvr>
                                      <p:to>
                                        <p:strVal val="visible"/>
                                      </p:to>
                                    </p:set>
                                    <p:animEffect transition="in" filter="box(out)">
                                      <p:cBhvr>
                                        <p:cTn id="37" dur="500"/>
                                        <p:tgtEl>
                                          <p:spTgt spid="887838"/>
                                        </p:tgtEl>
                                      </p:cBhvr>
                                    </p:animEffect>
                                  </p:childTnLst>
                                </p:cTn>
                              </p:par>
                            </p:childTnLst>
                          </p:cTn>
                        </p:par>
                        <p:par>
                          <p:cTn id="38" fill="hold">
                            <p:stCondLst>
                              <p:cond delay="3000"/>
                            </p:stCondLst>
                            <p:childTnLst>
                              <p:par>
                                <p:cTn id="39" presetID="4" presetClass="entr" presetSubtype="32" fill="hold" grpId="0" nodeType="afterEffect">
                                  <p:stCondLst>
                                    <p:cond delay="0"/>
                                  </p:stCondLst>
                                  <p:childTnLst>
                                    <p:set>
                                      <p:cBhvr>
                                        <p:cTn id="40" dur="1" fill="hold">
                                          <p:stCondLst>
                                            <p:cond delay="0"/>
                                          </p:stCondLst>
                                        </p:cTn>
                                        <p:tgtEl>
                                          <p:spTgt spid="887833"/>
                                        </p:tgtEl>
                                        <p:attrNameLst>
                                          <p:attrName>style.visibility</p:attrName>
                                        </p:attrNameLst>
                                      </p:cBhvr>
                                      <p:to>
                                        <p:strVal val="visible"/>
                                      </p:to>
                                    </p:set>
                                    <p:animEffect transition="in" filter="box(out)">
                                      <p:cBhvr>
                                        <p:cTn id="41" dur="500"/>
                                        <p:tgtEl>
                                          <p:spTgt spid="887833"/>
                                        </p:tgtEl>
                                      </p:cBhvr>
                                    </p:animEffect>
                                  </p:childTnLst>
                                </p:cTn>
                              </p:par>
                            </p:childTnLst>
                          </p:cTn>
                        </p:par>
                        <p:par>
                          <p:cTn id="42" fill="hold">
                            <p:stCondLst>
                              <p:cond delay="3500"/>
                            </p:stCondLst>
                            <p:childTnLst>
                              <p:par>
                                <p:cTn id="43" presetID="4" presetClass="entr" presetSubtype="32" fill="hold" nodeType="afterEffect">
                                  <p:stCondLst>
                                    <p:cond delay="0"/>
                                  </p:stCondLst>
                                  <p:childTnLst>
                                    <p:set>
                                      <p:cBhvr>
                                        <p:cTn id="44" dur="1" fill="hold">
                                          <p:stCondLst>
                                            <p:cond delay="0"/>
                                          </p:stCondLst>
                                        </p:cTn>
                                        <p:tgtEl>
                                          <p:spTgt spid="887839"/>
                                        </p:tgtEl>
                                        <p:attrNameLst>
                                          <p:attrName>style.visibility</p:attrName>
                                        </p:attrNameLst>
                                      </p:cBhvr>
                                      <p:to>
                                        <p:strVal val="visible"/>
                                      </p:to>
                                    </p:set>
                                    <p:animEffect transition="in" filter="box(out)">
                                      <p:cBhvr>
                                        <p:cTn id="45" dur="500"/>
                                        <p:tgtEl>
                                          <p:spTgt spid="887839"/>
                                        </p:tgtEl>
                                      </p:cBhvr>
                                    </p:animEffect>
                                  </p:childTnLst>
                                </p:cTn>
                              </p:par>
                            </p:childTnLst>
                          </p:cTn>
                        </p:par>
                        <p:par>
                          <p:cTn id="46" fill="hold">
                            <p:stCondLst>
                              <p:cond delay="4000"/>
                            </p:stCondLst>
                            <p:childTnLst>
                              <p:par>
                                <p:cTn id="47" presetID="4" presetClass="entr" presetSubtype="32" fill="hold" grpId="0" nodeType="afterEffect">
                                  <p:stCondLst>
                                    <p:cond delay="0"/>
                                  </p:stCondLst>
                                  <p:childTnLst>
                                    <p:set>
                                      <p:cBhvr>
                                        <p:cTn id="48" dur="1" fill="hold">
                                          <p:stCondLst>
                                            <p:cond delay="0"/>
                                          </p:stCondLst>
                                        </p:cTn>
                                        <p:tgtEl>
                                          <p:spTgt spid="887831"/>
                                        </p:tgtEl>
                                        <p:attrNameLst>
                                          <p:attrName>style.visibility</p:attrName>
                                        </p:attrNameLst>
                                      </p:cBhvr>
                                      <p:to>
                                        <p:strVal val="visible"/>
                                      </p:to>
                                    </p:set>
                                    <p:animEffect transition="in" filter="box(out)">
                                      <p:cBhvr>
                                        <p:cTn id="49" dur="500"/>
                                        <p:tgtEl>
                                          <p:spTgt spid="887831"/>
                                        </p:tgtEl>
                                      </p:cBhvr>
                                    </p:animEffect>
                                  </p:childTnLst>
                                </p:cTn>
                              </p:par>
                            </p:childTnLst>
                          </p:cTn>
                        </p:par>
                        <p:par>
                          <p:cTn id="50" fill="hold">
                            <p:stCondLst>
                              <p:cond delay="4500"/>
                            </p:stCondLst>
                            <p:childTnLst>
                              <p:par>
                                <p:cTn id="51" presetID="4" presetClass="entr" presetSubtype="32" fill="hold" nodeType="afterEffect">
                                  <p:stCondLst>
                                    <p:cond delay="0"/>
                                  </p:stCondLst>
                                  <p:childTnLst>
                                    <p:set>
                                      <p:cBhvr>
                                        <p:cTn id="52" dur="1" fill="hold">
                                          <p:stCondLst>
                                            <p:cond delay="0"/>
                                          </p:stCondLst>
                                        </p:cTn>
                                        <p:tgtEl>
                                          <p:spTgt spid="887813"/>
                                        </p:tgtEl>
                                        <p:attrNameLst>
                                          <p:attrName>style.visibility</p:attrName>
                                        </p:attrNameLst>
                                      </p:cBhvr>
                                      <p:to>
                                        <p:strVal val="visible"/>
                                      </p:to>
                                    </p:set>
                                    <p:animEffect transition="in" filter="box(out)">
                                      <p:cBhvr>
                                        <p:cTn id="53" dur="500"/>
                                        <p:tgtEl>
                                          <p:spTgt spid="88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utoUpdateAnimBg="0"/>
      <p:bldP spid="887823" grpId="0" autoUpdateAnimBg="0"/>
      <p:bldP spid="887826" grpId="0" autoUpdateAnimBg="0"/>
      <p:bldP spid="887828" grpId="0" autoUpdateAnimBg="0"/>
      <p:bldP spid="887831" grpId="0" autoUpdateAnimBg="0"/>
      <p:bldP spid="88783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(DNA)Nitrogen Base Pairing Rules</a:t>
            </a:r>
            <a:endParaRPr lang="en-US" dirty="0"/>
          </a:p>
        </p:txBody>
      </p:sp>
      <p:sp>
        <p:nvSpPr>
          <p:cNvPr id="3" name="Content Placeholder 2"/>
          <p:cNvSpPr>
            <a:spLocks noGrp="1"/>
          </p:cNvSpPr>
          <p:nvPr>
            <p:ph idx="1"/>
          </p:nvPr>
        </p:nvSpPr>
        <p:spPr/>
        <p:txBody>
          <a:bodyPr/>
          <a:lstStyle/>
          <a:p>
            <a:r>
              <a:rPr lang="en-US" dirty="0" smtClean="0"/>
              <a:t>ADENINE = THYMINE</a:t>
            </a:r>
          </a:p>
          <a:p>
            <a:r>
              <a:rPr lang="en-US" dirty="0" smtClean="0"/>
              <a:t>CYTOSINE </a:t>
            </a:r>
            <a:r>
              <a:rPr lang="en-US" u="sng" dirty="0" smtClean="0"/>
              <a:t>=</a:t>
            </a:r>
            <a:r>
              <a:rPr lang="en-US" dirty="0" smtClean="0"/>
              <a:t> GUANINE</a:t>
            </a:r>
          </a:p>
          <a:p>
            <a:endParaRPr lang="en-US" dirty="0" smtClean="0"/>
          </a:p>
          <a:p>
            <a:r>
              <a:rPr lang="en-US" dirty="0" smtClean="0"/>
              <a:t>G = ?</a:t>
            </a:r>
          </a:p>
          <a:p>
            <a:r>
              <a:rPr lang="en-US" dirty="0" smtClean="0"/>
              <a:t>T = ?</a:t>
            </a:r>
          </a:p>
          <a:p>
            <a:r>
              <a:rPr lang="en-US" dirty="0" smtClean="0"/>
              <a:t>A = ?</a:t>
            </a:r>
          </a:p>
          <a:p>
            <a:r>
              <a:rPr lang="en-US" dirty="0" smtClean="0"/>
              <a:t>C = ?</a:t>
            </a:r>
          </a:p>
          <a:p>
            <a:endParaRPr lang="en-US" dirty="0"/>
          </a:p>
        </p:txBody>
      </p:sp>
    </p:spTree>
    <p:extLst>
      <p:ext uri="{BB962C8B-B14F-4D97-AF65-F5344CB8AC3E}">
        <p14:creationId xmlns:p14="http://schemas.microsoft.com/office/powerpoint/2010/main" val="183349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59NB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smtClean="0"/>
              <a:t>Backbone</a:t>
            </a:r>
            <a:r>
              <a:rPr lang="en-US" dirty="0" smtClean="0"/>
              <a:t>=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spTree>
    <p:extLst>
      <p:ext uri="{BB962C8B-B14F-4D97-AF65-F5344CB8AC3E}">
        <p14:creationId xmlns:p14="http://schemas.microsoft.com/office/powerpoint/2010/main" val="432122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dirty="0" smtClean="0"/>
              <a:t>DNA Model Discussion Questions p. 59NB</a:t>
            </a:r>
            <a:br>
              <a:rPr lang="en-US" dirty="0" smtClean="0"/>
            </a:br>
            <a:r>
              <a:rPr lang="en-US" dirty="0" smtClean="0"/>
              <a:t>Please write in complete sentences.</a:t>
            </a:r>
            <a:endParaRPr lang="en-US" dirty="0"/>
          </a:p>
        </p:txBody>
      </p:sp>
      <p:sp>
        <p:nvSpPr>
          <p:cNvPr id="3" name="Content Placeholder 2"/>
          <p:cNvSpPr>
            <a:spLocks noGrp="1"/>
          </p:cNvSpPr>
          <p:nvPr>
            <p:ph idx="1"/>
          </p:nvPr>
        </p:nvSpPr>
        <p:spPr>
          <a:xfrm>
            <a:off x="1524000" y="1295401"/>
            <a:ext cx="9144000" cy="4983163"/>
          </a:xfrm>
        </p:spPr>
        <p:txBody>
          <a:bodyPr/>
          <a:lstStyle/>
          <a:p>
            <a:pPr marL="514350" indent="-514350">
              <a:buFont typeface="+mj-lt"/>
              <a:buAutoNum type="arabicPeriod"/>
            </a:pPr>
            <a:r>
              <a:rPr lang="en-US" dirty="0"/>
              <a:t>What is the general Structure of the DNA molecule?</a:t>
            </a:r>
          </a:p>
          <a:p>
            <a:pPr marL="514350" indent="-514350">
              <a:buFont typeface="+mj-lt"/>
              <a:buAutoNum type="arabicPeriod"/>
            </a:pPr>
            <a:r>
              <a:rPr lang="en-US" dirty="0"/>
              <a:t>What are the 3 parts of a nucleotide?</a:t>
            </a:r>
          </a:p>
          <a:p>
            <a:pPr marL="514350" indent="-514350">
              <a:buFont typeface="+mj-lt"/>
              <a:buAutoNum type="arabicPeriod"/>
            </a:pPr>
            <a:r>
              <a:rPr lang="en-US" dirty="0"/>
              <a:t>Name the 2 molecules which alternate to make the sides or “backbone” of the DNA molecule.</a:t>
            </a:r>
          </a:p>
          <a:p>
            <a:pPr marL="514350" indent="-514350">
              <a:buFont typeface="+mj-lt"/>
              <a:buAutoNum type="arabicPeriod"/>
            </a:pPr>
            <a:r>
              <a:rPr lang="en-US" dirty="0"/>
              <a:t>Name the 4 nitrogen bases.</a:t>
            </a:r>
          </a:p>
          <a:p>
            <a:pPr marL="514350" indent="-514350">
              <a:buFont typeface="+mj-lt"/>
              <a:buAutoNum type="arabicPeriod"/>
            </a:pPr>
            <a:r>
              <a:rPr lang="en-US" dirty="0"/>
              <a:t>To which molecules does the nitrogenous base attach?</a:t>
            </a:r>
          </a:p>
          <a:p>
            <a:pPr marL="514350" indent="-514350">
              <a:buFont typeface="+mj-lt"/>
              <a:buAutoNum type="arabicPeriod"/>
            </a:pPr>
            <a:r>
              <a:rPr lang="en-US" dirty="0"/>
              <a:t>What are the base – pairing rule for DNA?</a:t>
            </a:r>
          </a:p>
          <a:p>
            <a:pPr marL="514350" indent="-514350">
              <a:buFont typeface="+mj-lt"/>
              <a:buAutoNum type="arabicPeriod"/>
            </a:pPr>
            <a:r>
              <a:rPr lang="en-US" dirty="0"/>
              <a:t>If there are three thymine bases on your model, how many adenine bases will there be?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03200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Model </a:t>
            </a:r>
            <a:r>
              <a:rPr lang="en-US" smtClean="0"/>
              <a:t>Discussion Questions</a:t>
            </a:r>
            <a:endParaRPr lang="en-US"/>
          </a:p>
        </p:txBody>
      </p:sp>
      <p:sp>
        <p:nvSpPr>
          <p:cNvPr id="3" name="Content Placeholder 2"/>
          <p:cNvSpPr>
            <a:spLocks noGrp="1"/>
          </p:cNvSpPr>
          <p:nvPr>
            <p:ph idx="1"/>
          </p:nvPr>
        </p:nvSpPr>
        <p:spPr/>
        <p:txBody>
          <a:bodyPr>
            <a:normAutofit/>
          </a:bodyPr>
          <a:lstStyle/>
          <a:p>
            <a:pPr marL="514350" indent="-514350">
              <a:buNone/>
            </a:pPr>
            <a:r>
              <a:rPr lang="en-US" dirty="0" smtClean="0"/>
              <a:t>8. Draw a picture of your DNA.  Label the sugar, a phosphate, and all the bases on the left and right side of the molecule you constructed.</a:t>
            </a:r>
          </a:p>
          <a:p>
            <a:pPr marL="514350" indent="-514350">
              <a:buNone/>
            </a:pPr>
            <a:r>
              <a:rPr lang="en-US" dirty="0" smtClean="0"/>
              <a:t>9. If you were to open the entire DNA molecule along the hydrogen bonds and attached new bases to the sides you would have two new DNA molecules.  Would these 2 DNA strands have the same base pairs?</a:t>
            </a:r>
          </a:p>
          <a:p>
            <a:pPr marL="514350" indent="-514350">
              <a:buNone/>
            </a:pPr>
            <a:r>
              <a:rPr lang="en-US" dirty="0" smtClean="0"/>
              <a:t>10. Would the two DNA molecules that resulted from replication be the exact copies of each other?  Explain.  Why is this important?</a:t>
            </a:r>
          </a:p>
          <a:p>
            <a:pPr marL="514350" indent="-514350">
              <a:buNone/>
            </a:pPr>
            <a:endParaRPr lang="en-US" dirty="0"/>
          </a:p>
        </p:txBody>
      </p:sp>
    </p:spTree>
    <p:extLst>
      <p:ext uri="{BB962C8B-B14F-4D97-AF65-F5344CB8AC3E}">
        <p14:creationId xmlns:p14="http://schemas.microsoft.com/office/powerpoint/2010/main" val="1303234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9/29 DNA Structure &amp; Function CH. 11.1</a:t>
            </a:r>
            <a:br>
              <a:rPr lang="en-US" sz="3200" dirty="0" smtClean="0"/>
            </a:br>
            <a:r>
              <a:rPr lang="en-US" sz="3200" dirty="0" err="1" smtClean="0"/>
              <a:t>Obj</a:t>
            </a:r>
            <a:r>
              <a:rPr lang="en-US" sz="3200" dirty="0" smtClean="0"/>
              <a:t>: TSW review DNA structure &amp; function. Pg. 60</a:t>
            </a:r>
            <a:endParaRPr lang="en-US" sz="3200" dirty="0"/>
          </a:p>
        </p:txBody>
      </p:sp>
      <p:sp>
        <p:nvSpPr>
          <p:cNvPr id="4" name="Content Placeholder 3"/>
          <p:cNvSpPr>
            <a:spLocks noGrp="1"/>
          </p:cNvSpPr>
          <p:nvPr>
            <p:ph sz="half" idx="2"/>
          </p:nvPr>
        </p:nvSpPr>
        <p:spPr>
          <a:xfrm>
            <a:off x="6353268" y="1794738"/>
            <a:ext cx="5181600" cy="4351338"/>
          </a:xfrm>
        </p:spPr>
        <p:txBody>
          <a:bodyPr/>
          <a:lstStyle/>
          <a:p>
            <a:pPr marL="514350" indent="-514350">
              <a:buFont typeface="+mj-lt"/>
              <a:buAutoNum type="arabicPeriod"/>
            </a:pPr>
            <a:r>
              <a:rPr lang="en-US" dirty="0" smtClean="0"/>
              <a:t>Name two functions of DNA.</a:t>
            </a:r>
          </a:p>
          <a:p>
            <a:pPr marL="514350" indent="-514350">
              <a:buFont typeface="+mj-lt"/>
              <a:buAutoNum type="arabicPeriod"/>
            </a:pPr>
            <a:r>
              <a:rPr lang="en-US" dirty="0" smtClean="0"/>
              <a:t>Draw a nucleotide and label the three components.</a:t>
            </a:r>
          </a:p>
          <a:p>
            <a:pPr marL="514350" indent="-514350">
              <a:buFont typeface="+mj-lt"/>
              <a:buAutoNum type="arabicPeriod"/>
            </a:pPr>
            <a:r>
              <a:rPr lang="en-US" dirty="0" smtClean="0"/>
              <a:t>Use the base pairing rules you learned yesterday to determine the complimentary sequence of this DNA strand:</a:t>
            </a:r>
          </a:p>
          <a:p>
            <a:pPr marL="0" indent="0">
              <a:buNone/>
            </a:pPr>
            <a:r>
              <a:rPr lang="en-US" dirty="0"/>
              <a:t>	5</a:t>
            </a:r>
            <a:r>
              <a:rPr lang="en-US" dirty="0" smtClean="0"/>
              <a:t>’-TACGGTACT-3’</a:t>
            </a:r>
            <a:endParaRPr lang="en-US" dirty="0"/>
          </a:p>
        </p:txBody>
      </p:sp>
      <p:pic>
        <p:nvPicPr>
          <p:cNvPr id="1026" name="Picture 2" descr="http://www.discoveryandinnovation.com/BIOL202/notes/images/DNA_Freem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78273"/>
            <a:ext cx="6353268" cy="476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Learn.genetics.utah.edu</a:t>
            </a:r>
            <a:endParaRPr lang="en-US" dirty="0"/>
          </a:p>
        </p:txBody>
      </p:sp>
      <p:sp>
        <p:nvSpPr>
          <p:cNvPr id="3" name="Content Placeholder 2"/>
          <p:cNvSpPr>
            <a:spLocks noGrp="1"/>
          </p:cNvSpPr>
          <p:nvPr>
            <p:ph idx="1"/>
          </p:nvPr>
        </p:nvSpPr>
        <p:spPr/>
        <p:txBody>
          <a:bodyPr/>
          <a:lstStyle/>
          <a:p>
            <a:r>
              <a:rPr lang="en-US" dirty="0" smtClean="0"/>
              <a:t>P. 45 NB Write a summary paragraph about DNA.   Write 3 – 5 sentences about the shape of DNA, the nitrogen bases, the bond that holds them together and what a nucleotide is.</a:t>
            </a:r>
          </a:p>
          <a:p>
            <a:r>
              <a:rPr lang="en-US" dirty="0" smtClean="0"/>
              <a:t>Build a DNA Molecule</a:t>
            </a:r>
          </a:p>
          <a:p>
            <a:r>
              <a:rPr lang="en-US" dirty="0" smtClean="0"/>
              <a:t>Match the nucleotide base pair</a:t>
            </a:r>
          </a:p>
          <a:p>
            <a:pPr lvl="1"/>
            <a:r>
              <a:rPr lang="en-US" dirty="0" smtClean="0"/>
              <a:t>What bases always pair together?</a:t>
            </a:r>
          </a:p>
          <a:p>
            <a:pPr lvl="1"/>
            <a:r>
              <a:rPr lang="en-US" dirty="0" smtClean="0"/>
              <a:t>What holds the base pairs together?</a:t>
            </a:r>
            <a:endParaRPr lang="en-US" dirty="0"/>
          </a:p>
        </p:txBody>
      </p:sp>
    </p:spTree>
    <p:extLst>
      <p:ext uri="{BB962C8B-B14F-4D97-AF65-F5344CB8AC3E}">
        <p14:creationId xmlns:p14="http://schemas.microsoft.com/office/powerpoint/2010/main" val="623909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9/28 </a:t>
            </a:r>
            <a:r>
              <a:rPr lang="en-US" sz="2400" dirty="0"/>
              <a:t>DNA: The Model of Heredity 11.1</a:t>
            </a:r>
            <a:br>
              <a:rPr lang="en-US" sz="2400" dirty="0"/>
            </a:br>
            <a:r>
              <a:rPr lang="en-US" sz="2400" dirty="0"/>
              <a:t>Obj. TSW examine DNA from Strawberries through a process of DNA extraction. </a:t>
            </a:r>
            <a:r>
              <a:rPr lang="en-US" sz="2400" dirty="0" smtClean="0"/>
              <a:t>P.58 </a:t>
            </a:r>
            <a:r>
              <a:rPr lang="en-US" sz="2400" dirty="0"/>
              <a:t>NB</a:t>
            </a:r>
          </a:p>
        </p:txBody>
      </p:sp>
      <p:sp>
        <p:nvSpPr>
          <p:cNvPr id="3" name="Text Placeholder 2"/>
          <p:cNvSpPr>
            <a:spLocks noGrp="1"/>
          </p:cNvSpPr>
          <p:nvPr>
            <p:ph type="body" idx="1"/>
          </p:nvPr>
        </p:nvSpPr>
        <p:spPr>
          <a:xfrm>
            <a:off x="1981200" y="1143000"/>
            <a:ext cx="4040188" cy="639762"/>
          </a:xfrm>
        </p:spPr>
        <p:txBody>
          <a:bodyPr>
            <a:normAutofit fontScale="92500"/>
          </a:bodyPr>
          <a:lstStyle/>
          <a:p>
            <a:r>
              <a:rPr lang="en-US" dirty="0" smtClean="0">
                <a:hlinkClick r:id="rId2"/>
              </a:rPr>
              <a:t>http://learn.genetics.utah.edu/</a:t>
            </a:r>
            <a:endParaRPr lang="en-US" dirty="0"/>
          </a:p>
        </p:txBody>
      </p:sp>
      <p:sp>
        <p:nvSpPr>
          <p:cNvPr id="6" name="Content Placeholder 5"/>
          <p:cNvSpPr>
            <a:spLocks noGrp="1"/>
          </p:cNvSpPr>
          <p:nvPr>
            <p:ph sz="quarter" idx="4"/>
          </p:nvPr>
        </p:nvSpPr>
        <p:spPr>
          <a:xfrm>
            <a:off x="6172200" y="1385986"/>
            <a:ext cx="6019800" cy="3951288"/>
          </a:xfrm>
        </p:spPr>
        <p:txBody>
          <a:bodyPr>
            <a:normAutofit/>
          </a:bodyPr>
          <a:lstStyle/>
          <a:p>
            <a:pPr marL="457200" indent="-457200">
              <a:buFont typeface="+mj-lt"/>
              <a:buAutoNum type="arabicPeriod"/>
            </a:pPr>
            <a:r>
              <a:rPr lang="en-US" dirty="0" smtClean="0"/>
              <a:t>What </a:t>
            </a:r>
            <a:r>
              <a:rPr lang="en-US" dirty="0"/>
              <a:t>N</a:t>
            </a:r>
            <a:r>
              <a:rPr lang="en-US" dirty="0" smtClean="0"/>
              <a:t>ucleic Acid is responsible for all of our genetic information, please spell it out.</a:t>
            </a:r>
          </a:p>
          <a:p>
            <a:pPr marL="457200" indent="-457200">
              <a:buFont typeface="+mj-lt"/>
              <a:buAutoNum type="arabicPeriod"/>
            </a:pPr>
            <a:r>
              <a:rPr lang="en-US" dirty="0" smtClean="0"/>
              <a:t>What are the three components (nitrogen bases and backbone) to this Nucleic Acid?</a:t>
            </a:r>
          </a:p>
          <a:p>
            <a:pPr marL="457200" indent="-457200">
              <a:buFont typeface="+mj-lt"/>
              <a:buAutoNum type="arabicPeriod"/>
            </a:pPr>
            <a:r>
              <a:rPr lang="en-US" dirty="0" smtClean="0"/>
              <a:t>Draw the structure of DNA, describe it in words and label the 3 parts.</a:t>
            </a:r>
          </a:p>
          <a:p>
            <a:pPr marL="0" indent="0">
              <a:buNone/>
            </a:pPr>
            <a:r>
              <a:rPr lang="en-US" dirty="0" smtClean="0"/>
              <a:t>HW – Read CH 11 , 1 pg. Notes P. 61 NB</a:t>
            </a:r>
          </a:p>
          <a:p>
            <a:pPr marL="457200" indent="-457200">
              <a:buFont typeface="+mj-lt"/>
              <a:buAutoNum type="arabicPeriod"/>
            </a:pPr>
            <a:endParaRPr lang="en-US" dirty="0"/>
          </a:p>
        </p:txBody>
      </p:sp>
      <p:pic>
        <p:nvPicPr>
          <p:cNvPr id="7" name="Picture 92" descr="LBBb Fig"/>
          <p:cNvPicPr>
            <a:picLocks noGrp="1" noChangeAspect="1" noChangeArrowheads="1"/>
          </p:cNvPicPr>
          <p:nvPr>
            <p:ph sz="half" idx="2"/>
          </p:nvPr>
        </p:nvPicPr>
        <p:blipFill>
          <a:blip r:embed="rId3" cstate="print"/>
          <a:srcRect/>
          <a:stretch>
            <a:fillRect/>
          </a:stretch>
        </p:blipFill>
        <p:spPr bwMode="auto">
          <a:xfrm>
            <a:off x="1524000" y="1738549"/>
            <a:ext cx="4497388" cy="4378796"/>
          </a:xfrm>
          <a:prstGeom prst="rect">
            <a:avLst/>
          </a:prstGeom>
          <a:noFill/>
        </p:spPr>
      </p:pic>
    </p:spTree>
    <p:extLst>
      <p:ext uri="{BB962C8B-B14F-4D97-AF65-F5344CB8AC3E}">
        <p14:creationId xmlns:p14="http://schemas.microsoft.com/office/powerpoint/2010/main" val="33098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Question</a:t>
            </a:r>
          </a:p>
        </p:txBody>
      </p:sp>
      <p:sp>
        <p:nvSpPr>
          <p:cNvPr id="14339" name="Rectangle 3"/>
          <p:cNvSpPr>
            <a:spLocks noGrp="1" noChangeArrowheads="1"/>
          </p:cNvSpPr>
          <p:nvPr>
            <p:ph type="body" idx="1"/>
          </p:nvPr>
        </p:nvSpPr>
        <p:spPr/>
        <p:txBody>
          <a:bodyPr/>
          <a:lstStyle/>
          <a:p>
            <a:pPr eaLnBrk="1" hangingPunct="1"/>
            <a:r>
              <a:rPr lang="en-US" smtClean="0"/>
              <a:t>If there is one strand of DNA with the code:</a:t>
            </a:r>
          </a:p>
          <a:p>
            <a:pPr algn="ctr" eaLnBrk="1" hangingPunct="1">
              <a:buFontTx/>
              <a:buNone/>
            </a:pPr>
            <a:r>
              <a:rPr lang="en-US" smtClean="0"/>
              <a:t>AATCCGGATA</a:t>
            </a:r>
          </a:p>
          <a:p>
            <a:pPr algn="ctr" eaLnBrk="1" hangingPunct="1">
              <a:buFontTx/>
              <a:buNone/>
            </a:pPr>
            <a:endParaRPr lang="en-US" smtClean="0"/>
          </a:p>
          <a:p>
            <a:pPr eaLnBrk="1" hangingPunct="1">
              <a:buFontTx/>
              <a:buNone/>
            </a:pPr>
            <a:r>
              <a:rPr lang="en-US" smtClean="0"/>
              <a:t>What would its complimentary strand (strand across from it) look like?</a:t>
            </a:r>
          </a:p>
          <a:p>
            <a:pPr algn="ctr" eaLnBrk="1" hangingPunct="1">
              <a:buFontTx/>
              <a:buNone/>
            </a:pPr>
            <a:endParaRPr lang="en-US" smtClean="0"/>
          </a:p>
        </p:txBody>
      </p:sp>
    </p:spTree>
    <p:extLst>
      <p:ext uri="{BB962C8B-B14F-4D97-AF65-F5344CB8AC3E}">
        <p14:creationId xmlns:p14="http://schemas.microsoft.com/office/powerpoint/2010/main" val="107009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Answer</a:t>
            </a:r>
          </a:p>
        </p:txBody>
      </p:sp>
      <p:sp>
        <p:nvSpPr>
          <p:cNvPr id="15363" name="Rectangle 3"/>
          <p:cNvSpPr>
            <a:spLocks noGrp="1" noChangeArrowheads="1"/>
          </p:cNvSpPr>
          <p:nvPr>
            <p:ph type="body" idx="1"/>
          </p:nvPr>
        </p:nvSpPr>
        <p:spPr/>
        <p:txBody>
          <a:bodyPr/>
          <a:lstStyle/>
          <a:p>
            <a:pPr algn="ctr" eaLnBrk="1" hangingPunct="1">
              <a:buFontTx/>
              <a:buNone/>
            </a:pPr>
            <a:r>
              <a:rPr lang="en-US" smtClean="0"/>
              <a:t>AATCCGGATA</a:t>
            </a:r>
          </a:p>
          <a:p>
            <a:pPr algn="ctr" eaLnBrk="1" hangingPunct="1">
              <a:buFontTx/>
              <a:buNone/>
            </a:pPr>
            <a:endParaRPr lang="en-US" smtClean="0"/>
          </a:p>
          <a:p>
            <a:pPr algn="ctr" eaLnBrk="1" hangingPunct="1">
              <a:buFontTx/>
              <a:buNone/>
            </a:pPr>
            <a:r>
              <a:rPr lang="en-US" smtClean="0"/>
              <a:t>TTAGGCCTAT</a:t>
            </a:r>
          </a:p>
          <a:p>
            <a:pPr algn="ctr" eaLnBrk="1" hangingPunct="1">
              <a:buFontTx/>
              <a:buNone/>
            </a:pPr>
            <a:endParaRPr lang="en-US" smtClean="0"/>
          </a:p>
          <a:p>
            <a:pPr eaLnBrk="1" hangingPunct="1">
              <a:buFontTx/>
              <a:buNone/>
            </a:pPr>
            <a:r>
              <a:rPr lang="en-US" smtClean="0"/>
              <a:t>A </a:t>
            </a:r>
            <a:r>
              <a:rPr lang="en-US" sz="2400"/>
              <a:t>always pairs with</a:t>
            </a:r>
            <a:r>
              <a:rPr lang="en-US" smtClean="0"/>
              <a:t> T                C </a:t>
            </a:r>
            <a:r>
              <a:rPr lang="en-US" sz="2400"/>
              <a:t>always pairs with</a:t>
            </a:r>
            <a:r>
              <a:rPr lang="en-US" smtClean="0"/>
              <a:t> G</a:t>
            </a:r>
          </a:p>
        </p:txBody>
      </p:sp>
      <p:sp>
        <p:nvSpPr>
          <p:cNvPr id="15364" name="Line 4"/>
          <p:cNvSpPr>
            <a:spLocks noChangeShapeType="1"/>
          </p:cNvSpPr>
          <p:nvPr/>
        </p:nvSpPr>
        <p:spPr bwMode="auto">
          <a:xfrm flipV="1">
            <a:off x="48720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5" name="Line 5"/>
          <p:cNvSpPr>
            <a:spLocks noChangeShapeType="1"/>
          </p:cNvSpPr>
          <p:nvPr/>
        </p:nvSpPr>
        <p:spPr bwMode="auto">
          <a:xfrm flipV="1">
            <a:off x="50879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6" name="Line 6"/>
          <p:cNvSpPr>
            <a:spLocks noChangeShapeType="1"/>
          </p:cNvSpPr>
          <p:nvPr/>
        </p:nvSpPr>
        <p:spPr bwMode="auto">
          <a:xfrm flipV="1">
            <a:off x="5375275" y="2133600"/>
            <a:ext cx="0" cy="719138"/>
          </a:xfrm>
          <a:prstGeom prst="line">
            <a:avLst/>
          </a:prstGeom>
          <a:noFill/>
          <a:ln w="9525">
            <a:solidFill>
              <a:schemeClr val="tx1"/>
            </a:solidFill>
            <a:round/>
            <a:headEnd/>
            <a:tailEnd type="triangle" w="med" len="med"/>
          </a:ln>
        </p:spPr>
        <p:txBody>
          <a:bodyPr/>
          <a:lstStyle/>
          <a:p>
            <a:endParaRPr lang="en-US"/>
          </a:p>
        </p:txBody>
      </p:sp>
      <p:sp>
        <p:nvSpPr>
          <p:cNvPr id="15367" name="Line 7"/>
          <p:cNvSpPr>
            <a:spLocks noChangeShapeType="1"/>
          </p:cNvSpPr>
          <p:nvPr/>
        </p:nvSpPr>
        <p:spPr bwMode="auto">
          <a:xfrm flipV="1">
            <a:off x="5664200" y="2133601"/>
            <a:ext cx="0" cy="720725"/>
          </a:xfrm>
          <a:prstGeom prst="line">
            <a:avLst/>
          </a:prstGeom>
          <a:noFill/>
          <a:ln w="9525">
            <a:solidFill>
              <a:schemeClr val="tx1"/>
            </a:solidFill>
            <a:round/>
            <a:headEnd/>
            <a:tailEnd type="triangle" w="med" len="med"/>
          </a:ln>
        </p:spPr>
        <p:txBody>
          <a:bodyPr/>
          <a:lstStyle/>
          <a:p>
            <a:endParaRPr lang="en-US"/>
          </a:p>
        </p:txBody>
      </p:sp>
      <p:sp>
        <p:nvSpPr>
          <p:cNvPr id="15368" name="Line 8"/>
          <p:cNvSpPr>
            <a:spLocks noChangeShapeType="1"/>
          </p:cNvSpPr>
          <p:nvPr/>
        </p:nvSpPr>
        <p:spPr bwMode="auto">
          <a:xfrm flipV="1">
            <a:off x="59515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9" name="Line 9"/>
          <p:cNvSpPr>
            <a:spLocks noChangeShapeType="1"/>
          </p:cNvSpPr>
          <p:nvPr/>
        </p:nvSpPr>
        <p:spPr bwMode="auto">
          <a:xfrm flipV="1">
            <a:off x="62404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0" name="Line 10"/>
          <p:cNvSpPr>
            <a:spLocks noChangeShapeType="1"/>
          </p:cNvSpPr>
          <p:nvPr/>
        </p:nvSpPr>
        <p:spPr bwMode="auto">
          <a:xfrm flipV="1">
            <a:off x="6527800" y="2133600"/>
            <a:ext cx="0" cy="719138"/>
          </a:xfrm>
          <a:prstGeom prst="line">
            <a:avLst/>
          </a:prstGeom>
          <a:noFill/>
          <a:ln w="9525">
            <a:solidFill>
              <a:schemeClr val="tx1"/>
            </a:solidFill>
            <a:round/>
            <a:headEnd/>
            <a:tailEnd type="triangle" w="med" len="med"/>
          </a:ln>
        </p:spPr>
        <p:txBody>
          <a:bodyPr/>
          <a:lstStyle/>
          <a:p>
            <a:endParaRPr lang="en-US"/>
          </a:p>
        </p:txBody>
      </p:sp>
      <p:sp>
        <p:nvSpPr>
          <p:cNvPr id="15371" name="Line 11"/>
          <p:cNvSpPr>
            <a:spLocks noChangeShapeType="1"/>
          </p:cNvSpPr>
          <p:nvPr/>
        </p:nvSpPr>
        <p:spPr bwMode="auto">
          <a:xfrm flipV="1">
            <a:off x="6816725" y="2133600"/>
            <a:ext cx="0" cy="719138"/>
          </a:xfrm>
          <a:prstGeom prst="line">
            <a:avLst/>
          </a:prstGeom>
          <a:noFill/>
          <a:ln w="9525">
            <a:solidFill>
              <a:schemeClr val="tx1"/>
            </a:solidFill>
            <a:round/>
            <a:headEnd/>
            <a:tailEnd type="triangle" w="med" len="med"/>
          </a:ln>
        </p:spPr>
        <p:txBody>
          <a:bodyPr/>
          <a:lstStyle/>
          <a:p>
            <a:endParaRPr lang="en-US"/>
          </a:p>
        </p:txBody>
      </p:sp>
      <p:sp>
        <p:nvSpPr>
          <p:cNvPr id="15372" name="Line 12"/>
          <p:cNvSpPr>
            <a:spLocks noChangeShapeType="1"/>
          </p:cNvSpPr>
          <p:nvPr/>
        </p:nvSpPr>
        <p:spPr bwMode="auto">
          <a:xfrm flipV="1">
            <a:off x="71040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3" name="Line 13"/>
          <p:cNvSpPr>
            <a:spLocks noChangeShapeType="1"/>
          </p:cNvSpPr>
          <p:nvPr/>
        </p:nvSpPr>
        <p:spPr bwMode="auto">
          <a:xfrm flipV="1">
            <a:off x="7391400" y="2133600"/>
            <a:ext cx="0" cy="719138"/>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926014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9/30  </a:t>
            </a:r>
            <a:r>
              <a:rPr lang="en-US" sz="2400" b="1" dirty="0">
                <a:hlinkClick r:id="rId2"/>
              </a:rPr>
              <a:t>DNA Replication  </a:t>
            </a:r>
            <a:r>
              <a:rPr lang="en-US" sz="2400" dirty="0"/>
              <a:t>11.1</a:t>
            </a:r>
            <a:br>
              <a:rPr lang="en-US" sz="2400" dirty="0"/>
            </a:br>
            <a:r>
              <a:rPr lang="en-US" sz="2400" dirty="0"/>
              <a:t>Obj. TSW demonstrate base pairing rules of DNA Replication by constructing a 2-D model of DNA with paper. </a:t>
            </a:r>
            <a:r>
              <a:rPr lang="en-US" sz="2400" dirty="0" smtClean="0"/>
              <a:t>P.62 </a:t>
            </a:r>
            <a:r>
              <a:rPr lang="en-US" sz="2400" dirty="0"/>
              <a:t>NB</a:t>
            </a:r>
          </a:p>
        </p:txBody>
      </p:sp>
      <p:sp>
        <p:nvSpPr>
          <p:cNvPr id="3" name="Text Placeholder 2"/>
          <p:cNvSpPr>
            <a:spLocks noGrp="1"/>
          </p:cNvSpPr>
          <p:nvPr>
            <p:ph type="body" idx="1"/>
          </p:nvPr>
        </p:nvSpPr>
        <p:spPr/>
        <p:txBody>
          <a:bodyPr>
            <a:normAutofit/>
          </a:bodyPr>
          <a:lstStyle/>
          <a:p>
            <a:r>
              <a:rPr lang="en-US" dirty="0" smtClean="0">
                <a:hlinkClick r:id="rId3" action="ppaction://hlinkfile"/>
              </a:rPr>
              <a:t>Replication Video</a:t>
            </a:r>
            <a:endParaRPr lang="en-US" dirty="0"/>
          </a:p>
        </p:txBody>
      </p:sp>
      <p:sp>
        <p:nvSpPr>
          <p:cNvPr id="6" name="Content Placeholder 5"/>
          <p:cNvSpPr>
            <a:spLocks noGrp="1"/>
          </p:cNvSpPr>
          <p:nvPr>
            <p:ph sz="quarter" idx="4"/>
          </p:nvPr>
        </p:nvSpPr>
        <p:spPr>
          <a:xfrm>
            <a:off x="6172200" y="1371600"/>
            <a:ext cx="4495800" cy="3951288"/>
          </a:xfrm>
        </p:spPr>
        <p:txBody>
          <a:bodyPr/>
          <a:lstStyle/>
          <a:p>
            <a:pPr marL="457200" indent="-457200">
              <a:buFont typeface="+mj-lt"/>
              <a:buAutoNum type="arabicPeriod"/>
            </a:pPr>
            <a:r>
              <a:rPr lang="en-US" dirty="0" smtClean="0"/>
              <a:t>What is DNA replication?</a:t>
            </a:r>
          </a:p>
          <a:p>
            <a:pPr marL="457200" indent="-457200">
              <a:buFont typeface="+mj-lt"/>
              <a:buAutoNum type="arabicPeriod"/>
            </a:pPr>
            <a:r>
              <a:rPr lang="en-US" dirty="0" smtClean="0"/>
              <a:t>Why does DNA replicate?</a:t>
            </a:r>
          </a:p>
          <a:p>
            <a:pPr marL="457200" indent="-457200">
              <a:buFont typeface="+mj-lt"/>
              <a:buAutoNum type="arabicPeriod"/>
            </a:pPr>
            <a:r>
              <a:rPr lang="en-US" dirty="0" smtClean="0"/>
              <a:t>Diagram the of DNA being replicated</a:t>
            </a:r>
            <a:endParaRPr lang="en-US" dirty="0"/>
          </a:p>
        </p:txBody>
      </p:sp>
      <p:pic>
        <p:nvPicPr>
          <p:cNvPr id="7" name="Picture 16" descr="Fig"/>
          <p:cNvPicPr>
            <a:picLocks noGrp="1" noChangeAspect="1" noChangeArrowheads="1"/>
          </p:cNvPicPr>
          <p:nvPr>
            <p:ph sz="half" idx="2"/>
          </p:nvPr>
        </p:nvPicPr>
        <p:blipFill>
          <a:blip r:embed="rId4" cstate="print">
            <a:lum bright="38000" contrast="35000"/>
          </a:blip>
          <a:srcRect/>
          <a:stretch>
            <a:fillRect/>
          </a:stretch>
        </p:blipFill>
        <p:spPr bwMode="auto">
          <a:xfrm>
            <a:off x="1524000" y="2616590"/>
            <a:ext cx="3755728" cy="4072368"/>
          </a:xfrm>
          <a:prstGeom prst="rect">
            <a:avLst/>
          </a:prstGeom>
          <a:noFill/>
        </p:spPr>
      </p:pic>
      <p:sp>
        <p:nvSpPr>
          <p:cNvPr id="8" name="Rectangle 7"/>
          <p:cNvSpPr/>
          <p:nvPr/>
        </p:nvSpPr>
        <p:spPr>
          <a:xfrm>
            <a:off x="6780212" y="4088365"/>
            <a:ext cx="4572000" cy="830997"/>
          </a:xfrm>
          <a:prstGeom prst="rect">
            <a:avLst/>
          </a:prstGeom>
        </p:spPr>
        <p:txBody>
          <a:bodyPr>
            <a:spAutoFit/>
          </a:bodyPr>
          <a:lstStyle/>
          <a:p>
            <a:r>
              <a:rPr lang="en-US" sz="2400" dirty="0" smtClean="0"/>
              <a:t>HW </a:t>
            </a:r>
            <a:r>
              <a:rPr lang="en-US" sz="2400" dirty="0"/>
              <a:t>CH 11 </a:t>
            </a:r>
            <a:r>
              <a:rPr lang="en-US" sz="2400" dirty="0" smtClean="0"/>
              <a:t>1 page Notes P</a:t>
            </a:r>
            <a:r>
              <a:rPr lang="en-US" sz="2400" dirty="0"/>
              <a:t>. </a:t>
            </a:r>
            <a:r>
              <a:rPr lang="en-US" sz="2400" dirty="0" smtClean="0"/>
              <a:t>61 </a:t>
            </a:r>
            <a:r>
              <a:rPr lang="en-US" sz="2400" dirty="0"/>
              <a:t>NB</a:t>
            </a:r>
          </a:p>
          <a:p>
            <a:r>
              <a:rPr lang="en-US" sz="2400" dirty="0" smtClean="0"/>
              <a:t>Show </a:t>
            </a:r>
            <a:r>
              <a:rPr lang="en-US" sz="2400" dirty="0"/>
              <a:t>video DNA Replication</a:t>
            </a:r>
          </a:p>
        </p:txBody>
      </p:sp>
    </p:spTree>
    <p:extLst>
      <p:ext uri="{BB962C8B-B14F-4D97-AF65-F5344CB8AC3E}">
        <p14:creationId xmlns:p14="http://schemas.microsoft.com/office/powerpoint/2010/main" val="247549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89859" name="Text Box 3"/>
          <p:cNvSpPr txBox="1">
            <a:spLocks noChangeArrowheads="1"/>
          </p:cNvSpPr>
          <p:nvPr/>
        </p:nvSpPr>
        <p:spPr bwMode="auto">
          <a:xfrm>
            <a:off x="2089150" y="914401"/>
            <a:ext cx="462177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Replication of DNA</a:t>
            </a:r>
          </a:p>
        </p:txBody>
      </p:sp>
      <p:pic>
        <p:nvPicPr>
          <p:cNvPr id="88986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98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98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98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98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986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9866"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89867"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89868" name="Rectangle 12"/>
          <p:cNvSpPr>
            <a:spLocks noChangeArrowheads="1"/>
          </p:cNvSpPr>
          <p:nvPr/>
        </p:nvSpPr>
        <p:spPr bwMode="auto">
          <a:xfrm>
            <a:off x="2057400" y="1717676"/>
            <a:ext cx="7696200" cy="646331"/>
          </a:xfrm>
          <a:prstGeom prst="rect">
            <a:avLst/>
          </a:prstGeom>
          <a:noFill/>
          <a:ln w="9525">
            <a:noFill/>
            <a:miter lim="800000"/>
            <a:headEnd/>
            <a:tailEnd/>
          </a:ln>
          <a:effectLst/>
        </p:spPr>
        <p:txBody>
          <a:bodyPr wrap="square">
            <a:spAutoFit/>
          </a:bodyPr>
          <a:lstStyle/>
          <a:p>
            <a:pPr marL="342900" indent="-342900"/>
            <a:r>
              <a:rPr lang="en-US" dirty="0">
                <a:latin typeface="Times" pitchFamily="18" charset="0"/>
              </a:rPr>
              <a:t>Before a cell can divide by mitosis or meiosis, it must first make a copy of its chromosomes.</a:t>
            </a:r>
            <a:endParaRPr lang="en-US" i="1" dirty="0">
              <a:latin typeface="Times" pitchFamily="18" charset="0"/>
            </a:endParaRPr>
          </a:p>
        </p:txBody>
      </p:sp>
      <p:sp>
        <p:nvSpPr>
          <p:cNvPr id="889869" name="Rectangle 13"/>
          <p:cNvSpPr>
            <a:spLocks noChangeArrowheads="1"/>
          </p:cNvSpPr>
          <p:nvPr/>
        </p:nvSpPr>
        <p:spPr bwMode="auto">
          <a:xfrm>
            <a:off x="1981200" y="2362200"/>
            <a:ext cx="76962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 DNA in the chromosomes is copied in a process called </a:t>
            </a:r>
            <a:r>
              <a:rPr lang="en-US" dirty="0">
                <a:solidFill>
                  <a:srgbClr val="FF0066"/>
                </a:solidFill>
                <a:latin typeface="Times" pitchFamily="18" charset="0"/>
              </a:rPr>
              <a:t>DNA replication</a:t>
            </a:r>
            <a:r>
              <a:rPr lang="en-US" dirty="0">
                <a:latin typeface="Times" pitchFamily="18" charset="0"/>
              </a:rPr>
              <a:t>.</a:t>
            </a:r>
            <a:endParaRPr lang="en-US" i="1" dirty="0">
              <a:latin typeface="Times" pitchFamily="18" charset="0"/>
            </a:endParaRPr>
          </a:p>
        </p:txBody>
      </p:sp>
      <p:sp>
        <p:nvSpPr>
          <p:cNvPr id="889870" name="Rectangle 14"/>
          <p:cNvSpPr>
            <a:spLocks noChangeArrowheads="1"/>
          </p:cNvSpPr>
          <p:nvPr/>
        </p:nvSpPr>
        <p:spPr bwMode="auto">
          <a:xfrm>
            <a:off x="1905000" y="2743201"/>
            <a:ext cx="7696200" cy="646331"/>
          </a:xfrm>
          <a:prstGeom prst="rect">
            <a:avLst/>
          </a:prstGeom>
          <a:noFill/>
          <a:ln w="9525">
            <a:noFill/>
            <a:miter lim="800000"/>
            <a:headEnd/>
            <a:tailEnd/>
          </a:ln>
          <a:effectLst/>
        </p:spPr>
        <p:txBody>
          <a:bodyPr>
            <a:spAutoFit/>
          </a:bodyPr>
          <a:lstStyle/>
          <a:p>
            <a:pPr marL="342900" indent="-342900"/>
            <a:r>
              <a:rPr lang="en-US" dirty="0">
                <a:latin typeface="Times" pitchFamily="18" charset="0"/>
              </a:rPr>
              <a:t>Without DNA replication, new cells would have only half the DNA of their parents.</a:t>
            </a:r>
            <a:endParaRPr lang="en-US" i="1" dirty="0">
              <a:latin typeface="Times" pitchFamily="18" charset="0"/>
            </a:endParaRPr>
          </a:p>
        </p:txBody>
      </p:sp>
      <p:pic>
        <p:nvPicPr>
          <p:cNvPr id="889872" name="Picture 16" descr="audio image blue">
            <a:hlinkClick r:id="" action="ppaction://noaction">
              <a:snd r:embed="rId12" name="11-DNA Replication.WAV"/>
            </a:hlinkClick>
          </p:cNvPr>
          <p:cNvPicPr>
            <a:picLocks noChangeAspect="1" noChangeArrowheads="1"/>
          </p:cNvPicPr>
          <p:nvPr/>
        </p:nvPicPr>
        <p:blipFill>
          <a:blip r:embed="rId13" cstate="print"/>
          <a:srcRect/>
          <a:stretch>
            <a:fillRect/>
          </a:stretch>
        </p:blipFill>
        <p:spPr bwMode="auto">
          <a:xfrm>
            <a:off x="8015288" y="3911601"/>
            <a:ext cx="354012" cy="354013"/>
          </a:xfrm>
          <a:prstGeom prst="rect">
            <a:avLst/>
          </a:prstGeom>
          <a:noFill/>
        </p:spPr>
      </p:pic>
    </p:spTree>
    <p:extLst>
      <p:ext uri="{BB962C8B-B14F-4D97-AF65-F5344CB8AC3E}">
        <p14:creationId xmlns:p14="http://schemas.microsoft.com/office/powerpoint/2010/main" val="35990432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9868"/>
                                        </p:tgtEl>
                                        <p:attrNameLst>
                                          <p:attrName>style.visibility</p:attrName>
                                        </p:attrNameLst>
                                      </p:cBhvr>
                                      <p:to>
                                        <p:strVal val="visible"/>
                                      </p:to>
                                    </p:set>
                                    <p:animEffect transition="in" filter="box(out)">
                                      <p:cBhvr>
                                        <p:cTn id="7" dur="500"/>
                                        <p:tgtEl>
                                          <p:spTgt spid="8898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9869"/>
                                        </p:tgtEl>
                                        <p:attrNameLst>
                                          <p:attrName>style.visibility</p:attrName>
                                        </p:attrNameLst>
                                      </p:cBhvr>
                                      <p:to>
                                        <p:strVal val="visible"/>
                                      </p:to>
                                    </p:set>
                                    <p:animEffect transition="in" filter="box(out)">
                                      <p:cBhvr>
                                        <p:cTn id="12" dur="500"/>
                                        <p:tgtEl>
                                          <p:spTgt spid="889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89872"/>
                                        </p:tgtEl>
                                        <p:attrNameLst>
                                          <p:attrName>style.visibility</p:attrName>
                                        </p:attrNameLst>
                                      </p:cBhvr>
                                      <p:to>
                                        <p:strVal val="visible"/>
                                      </p:to>
                                    </p:set>
                                    <p:animEffect transition="in" filter="box(out)">
                                      <p:cBhvr>
                                        <p:cTn id="17" dur="500"/>
                                        <p:tgtEl>
                                          <p:spTgt spid="8898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89870"/>
                                        </p:tgtEl>
                                        <p:attrNameLst>
                                          <p:attrName>style.visibility</p:attrName>
                                        </p:attrNameLst>
                                      </p:cBhvr>
                                      <p:to>
                                        <p:strVal val="visible"/>
                                      </p:to>
                                    </p:set>
                                    <p:animEffect transition="in" filter="box(out)">
                                      <p:cBhvr>
                                        <p:cTn id="22" dur="500"/>
                                        <p:tgtEl>
                                          <p:spTgt spid="889870"/>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889860"/>
                                        </p:tgtEl>
                                        <p:attrNameLst>
                                          <p:attrName>style.visibility</p:attrName>
                                        </p:attrNameLst>
                                      </p:cBhvr>
                                      <p:to>
                                        <p:strVal val="visible"/>
                                      </p:to>
                                    </p:set>
                                    <p:animEffect transition="in" filter="box(out)">
                                      <p:cBhvr>
                                        <p:cTn id="26" dur="500"/>
                                        <p:tgtEl>
                                          <p:spTgt spid="88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8" grpId="0" autoUpdateAnimBg="0"/>
      <p:bldP spid="889869" grpId="0" autoUpdateAnimBg="0"/>
      <p:bldP spid="88987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90883" name="Text Box 3"/>
          <p:cNvSpPr txBox="1">
            <a:spLocks noChangeArrowheads="1"/>
          </p:cNvSpPr>
          <p:nvPr/>
        </p:nvSpPr>
        <p:spPr bwMode="auto">
          <a:xfrm>
            <a:off x="2241550" y="2730501"/>
            <a:ext cx="24828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ctr">
              <a:buFontTx/>
              <a:buNone/>
            </a:pPr>
            <a:r>
              <a:rPr lang="en-US" sz="3600">
                <a:solidFill>
                  <a:schemeClr val="tx2"/>
                </a:solidFill>
                <a:latin typeface="Times" pitchFamily="18" charset="0"/>
              </a:rPr>
              <a:t>Replication of DNA</a:t>
            </a:r>
          </a:p>
        </p:txBody>
      </p:sp>
      <p:pic>
        <p:nvPicPr>
          <p:cNvPr id="89088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088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088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088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088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088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0890"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90891"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pic>
        <p:nvPicPr>
          <p:cNvPr id="890896" name="Picture 16" descr="Fig"/>
          <p:cNvPicPr>
            <a:picLocks noChangeAspect="1" noChangeArrowheads="1"/>
          </p:cNvPicPr>
          <p:nvPr/>
        </p:nvPicPr>
        <p:blipFill>
          <a:blip r:embed="rId12" cstate="print"/>
          <a:srcRect/>
          <a:stretch>
            <a:fillRect/>
          </a:stretch>
        </p:blipFill>
        <p:spPr bwMode="auto">
          <a:xfrm>
            <a:off x="5694364" y="896938"/>
            <a:ext cx="3068637" cy="5105400"/>
          </a:xfrm>
          <a:prstGeom prst="rect">
            <a:avLst/>
          </a:prstGeom>
          <a:noFill/>
        </p:spPr>
      </p:pic>
      <p:sp>
        <p:nvSpPr>
          <p:cNvPr id="890897" name="Text Box 17"/>
          <p:cNvSpPr txBox="1">
            <a:spLocks noChangeArrowheads="1"/>
          </p:cNvSpPr>
          <p:nvPr/>
        </p:nvSpPr>
        <p:spPr bwMode="auto">
          <a:xfrm>
            <a:off x="6934201" y="762000"/>
            <a:ext cx="627095" cy="338554"/>
          </a:xfrm>
          <a:prstGeom prst="rect">
            <a:avLst/>
          </a:prstGeom>
          <a:noFill/>
          <a:ln w="9525">
            <a:noFill/>
            <a:miter lim="800000"/>
            <a:headEnd/>
            <a:tailEnd/>
          </a:ln>
          <a:effectLst/>
        </p:spPr>
        <p:txBody>
          <a:bodyPr wrap="none">
            <a:spAutoFit/>
          </a:bodyPr>
          <a:lstStyle/>
          <a:p>
            <a:pPr>
              <a:buFontTx/>
              <a:buNone/>
            </a:pPr>
            <a:r>
              <a:rPr lang="en-US" sz="1600">
                <a:latin typeface="Times" pitchFamily="18" charset="0"/>
              </a:rPr>
              <a:t>DNA</a:t>
            </a:r>
          </a:p>
        </p:txBody>
      </p:sp>
      <p:sp>
        <p:nvSpPr>
          <p:cNvPr id="890898" name="Text Box 18"/>
          <p:cNvSpPr txBox="1">
            <a:spLocks noChangeArrowheads="1"/>
          </p:cNvSpPr>
          <p:nvPr/>
        </p:nvSpPr>
        <p:spPr bwMode="auto">
          <a:xfrm>
            <a:off x="6680200" y="25146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
        <p:nvSpPr>
          <p:cNvPr id="890899" name="Text Box 19"/>
          <p:cNvSpPr txBox="1">
            <a:spLocks noChangeArrowheads="1"/>
          </p:cNvSpPr>
          <p:nvPr/>
        </p:nvSpPr>
        <p:spPr bwMode="auto">
          <a:xfrm>
            <a:off x="6680200" y="38735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Tree>
    <p:extLst>
      <p:ext uri="{BB962C8B-B14F-4D97-AF65-F5344CB8AC3E}">
        <p14:creationId xmlns:p14="http://schemas.microsoft.com/office/powerpoint/2010/main" val="8168224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0884"/>
                                        </p:tgtEl>
                                        <p:attrNameLst>
                                          <p:attrName>style.visibility</p:attrName>
                                        </p:attrNameLst>
                                      </p:cBhvr>
                                      <p:to>
                                        <p:strVal val="visible"/>
                                      </p:to>
                                    </p:set>
                                    <p:animEffect transition="in" filter="box(out)">
                                      <p:cBhvr>
                                        <p:cTn id="7"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DNA Replication</a:t>
            </a:r>
          </a:p>
        </p:txBody>
      </p:sp>
      <p:sp>
        <p:nvSpPr>
          <p:cNvPr id="5123" name="Rectangle 3"/>
          <p:cNvSpPr>
            <a:spLocks noGrp="1" noChangeArrowheads="1"/>
          </p:cNvSpPr>
          <p:nvPr>
            <p:ph type="body" idx="1"/>
          </p:nvPr>
        </p:nvSpPr>
        <p:spPr/>
        <p:txBody>
          <a:bodyPr/>
          <a:lstStyle/>
          <a:p>
            <a:pPr eaLnBrk="1" hangingPunct="1"/>
            <a:r>
              <a:rPr lang="en-US" sz="2000"/>
              <a:t>DNA replication: the DNA in chromosomes is copied in this process</a:t>
            </a:r>
          </a:p>
          <a:p>
            <a:pPr eaLnBrk="1" hangingPunct="1"/>
            <a:endParaRPr lang="en-US" sz="2000"/>
          </a:p>
          <a:p>
            <a:pPr eaLnBrk="1" hangingPunct="1"/>
            <a:r>
              <a:rPr lang="en-US" sz="2000"/>
              <a:t>If I say a strand contains: AATTCC on one side, what will the complementary strand be? You can predict what the bases will be on the other side! Part of replication uses this logic.</a:t>
            </a:r>
          </a:p>
          <a:p>
            <a:pPr eaLnBrk="1" hangingPunct="1"/>
            <a:endParaRPr lang="en-US" sz="2000"/>
          </a:p>
          <a:p>
            <a:pPr eaLnBrk="1" hangingPunct="1"/>
            <a:r>
              <a:rPr lang="en-US" sz="2000"/>
              <a:t>During DNA replication, each strand serves as a pattern, or template, to make a new DNA strand.</a:t>
            </a:r>
          </a:p>
          <a:p>
            <a:pPr eaLnBrk="1" hangingPunct="1"/>
            <a:endParaRPr lang="en-US" sz="2000"/>
          </a:p>
          <a:p>
            <a:pPr eaLnBrk="1" hangingPunct="1"/>
            <a:endParaRPr lang="en-US" sz="2000"/>
          </a:p>
          <a:p>
            <a:pPr eaLnBrk="1" hangingPunct="1"/>
            <a:endParaRPr lang="en-US" sz="2000"/>
          </a:p>
        </p:txBody>
      </p:sp>
    </p:spTree>
    <p:extLst>
      <p:ext uri="{BB962C8B-B14F-4D97-AF65-F5344CB8AC3E}">
        <p14:creationId xmlns:p14="http://schemas.microsoft.com/office/powerpoint/2010/main" val="299565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8229600" cy="863600"/>
          </a:xfrm>
        </p:spPr>
        <p:txBody>
          <a:bodyPr/>
          <a:lstStyle/>
          <a:p>
            <a:pPr eaLnBrk="1" hangingPunct="1"/>
            <a:r>
              <a:rPr lang="en-US" sz="2800" dirty="0"/>
              <a:t>#3. Steps of DNA Replication</a:t>
            </a:r>
          </a:p>
        </p:txBody>
      </p:sp>
      <p:sp>
        <p:nvSpPr>
          <p:cNvPr id="6147" name="Rectangle 4"/>
          <p:cNvSpPr>
            <a:spLocks noGrp="1" noChangeArrowheads="1"/>
          </p:cNvSpPr>
          <p:nvPr>
            <p:ph type="body" idx="1"/>
          </p:nvPr>
        </p:nvSpPr>
        <p:spPr>
          <a:xfrm>
            <a:off x="1981200" y="609600"/>
            <a:ext cx="8229600" cy="4319588"/>
          </a:xfrm>
        </p:spPr>
        <p:txBody>
          <a:bodyPr>
            <a:normAutofit fontScale="92500" lnSpcReduction="20000"/>
          </a:bodyPr>
          <a:lstStyle/>
          <a:p>
            <a:pPr eaLnBrk="1" hangingPunct="1">
              <a:buNone/>
            </a:pPr>
            <a:r>
              <a:rPr lang="en-US" sz="2400" b="1" dirty="0"/>
              <a:t>STEP 1. Separation of Strands</a:t>
            </a:r>
            <a:r>
              <a:rPr lang="en-US" sz="2400" dirty="0"/>
              <a:t>: When a cell begins to copy DNA, the DNA unwinds, and the hydrogen bonds are broken. This allows the bases of nucleotides to be exposed.</a:t>
            </a:r>
          </a:p>
          <a:p>
            <a:pPr eaLnBrk="1" hangingPunct="1"/>
            <a:endParaRPr lang="en-US" sz="2400" dirty="0"/>
          </a:p>
          <a:p>
            <a:pPr eaLnBrk="1" hangingPunct="1"/>
            <a:endParaRPr lang="en-US" sz="2400" dirty="0"/>
          </a:p>
          <a:p>
            <a:pPr eaLnBrk="1" hangingPunct="1"/>
            <a:r>
              <a:rPr lang="en-US" sz="2400" dirty="0"/>
              <a:t>Unwinding!</a:t>
            </a:r>
          </a:p>
          <a:p>
            <a:pPr eaLnBrk="1" hangingPunct="1">
              <a:buNone/>
            </a:pPr>
            <a:endParaRPr lang="en-US" sz="2400" dirty="0"/>
          </a:p>
          <a:p>
            <a:pPr eaLnBrk="1" hangingPunct="1"/>
            <a:r>
              <a:rPr lang="en-US" sz="2400" dirty="0"/>
              <a:t>Hydrogen bonds broken!</a:t>
            </a:r>
          </a:p>
          <a:p>
            <a:pPr eaLnBrk="1" hangingPunct="1">
              <a:buFontTx/>
              <a:buNone/>
            </a:pPr>
            <a:r>
              <a:rPr lang="en-US" sz="2400" dirty="0"/>
              <a:t>	(like unzipping!)</a:t>
            </a:r>
          </a:p>
          <a:p>
            <a:pPr>
              <a:buNone/>
            </a:pPr>
            <a:r>
              <a:rPr lang="en-US" sz="2400" b="1" dirty="0"/>
              <a:t>STEP 2.  A new Sugar- Phosphate </a:t>
            </a:r>
          </a:p>
          <a:p>
            <a:pPr>
              <a:buNone/>
            </a:pPr>
            <a:r>
              <a:rPr lang="en-US" sz="2400" b="1" dirty="0"/>
              <a:t>backbone forms </a:t>
            </a:r>
            <a:r>
              <a:rPr lang="en-US" sz="2400" dirty="0"/>
              <a:t>along the new </a:t>
            </a:r>
          </a:p>
          <a:p>
            <a:pPr>
              <a:buNone/>
            </a:pPr>
            <a:r>
              <a:rPr lang="en-US" sz="2400" dirty="0"/>
              <a:t>strand forms.</a:t>
            </a:r>
          </a:p>
        </p:txBody>
      </p:sp>
      <p:pic>
        <p:nvPicPr>
          <p:cNvPr id="6149" name="Picture 5"/>
          <p:cNvPicPr>
            <a:picLocks noChangeAspect="1" noChangeArrowheads="1"/>
          </p:cNvPicPr>
          <p:nvPr/>
        </p:nvPicPr>
        <p:blipFill>
          <a:blip r:embed="rId2" cstate="print"/>
          <a:srcRect/>
          <a:stretch>
            <a:fillRect/>
          </a:stretch>
        </p:blipFill>
        <p:spPr bwMode="auto">
          <a:xfrm>
            <a:off x="7010401" y="1828800"/>
            <a:ext cx="2886075" cy="3924300"/>
          </a:xfrm>
          <a:prstGeom prst="rect">
            <a:avLst/>
          </a:prstGeom>
          <a:noFill/>
          <a:ln w="9525">
            <a:noFill/>
            <a:miter lim="800000"/>
            <a:headEnd/>
            <a:tailEnd/>
          </a:ln>
          <a:effectLst/>
        </p:spPr>
      </p:pic>
      <p:sp>
        <p:nvSpPr>
          <p:cNvPr id="6150" name="Line 6"/>
          <p:cNvSpPr>
            <a:spLocks noChangeShapeType="1"/>
          </p:cNvSpPr>
          <p:nvPr/>
        </p:nvSpPr>
        <p:spPr bwMode="auto">
          <a:xfrm>
            <a:off x="4114800" y="2895600"/>
            <a:ext cx="3600450" cy="431800"/>
          </a:xfrm>
          <a:prstGeom prst="line">
            <a:avLst/>
          </a:prstGeom>
          <a:noFill/>
          <a:ln w="9525">
            <a:solidFill>
              <a:schemeClr val="tx1"/>
            </a:solidFill>
            <a:round/>
            <a:headEnd/>
            <a:tailEnd type="triangle" w="med" len="med"/>
          </a:ln>
          <a:effectLst/>
        </p:spPr>
        <p:txBody>
          <a:bodyPr/>
          <a:lstStyle/>
          <a:p>
            <a:endParaRPr lang="en-US"/>
          </a:p>
        </p:txBody>
      </p:sp>
      <p:sp>
        <p:nvSpPr>
          <p:cNvPr id="6151" name="Line 7"/>
          <p:cNvSpPr>
            <a:spLocks noChangeShapeType="1"/>
          </p:cNvSpPr>
          <p:nvPr/>
        </p:nvSpPr>
        <p:spPr bwMode="auto">
          <a:xfrm flipV="1">
            <a:off x="4724400" y="4038600"/>
            <a:ext cx="2159000" cy="2159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52287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324600" y="838200"/>
            <a:ext cx="3771900" cy="4381500"/>
          </a:xfrm>
          <a:prstGeom prst="rect">
            <a:avLst/>
          </a:prstGeom>
          <a:noFill/>
          <a:ln w="9525">
            <a:noFill/>
            <a:miter lim="800000"/>
            <a:headEnd/>
            <a:tailEnd/>
          </a:ln>
        </p:spPr>
      </p:pic>
      <p:sp>
        <p:nvSpPr>
          <p:cNvPr id="8194" name="Title 1"/>
          <p:cNvSpPr>
            <a:spLocks noGrp="1"/>
          </p:cNvSpPr>
          <p:nvPr>
            <p:ph type="title"/>
          </p:nvPr>
        </p:nvSpPr>
        <p:spPr>
          <a:xfrm>
            <a:off x="2057400" y="0"/>
            <a:ext cx="8229600" cy="1143000"/>
          </a:xfrm>
        </p:spPr>
        <p:txBody>
          <a:bodyPr/>
          <a:lstStyle/>
          <a:p>
            <a:pPr eaLnBrk="1" hangingPunct="1"/>
            <a:r>
              <a:rPr lang="en-US" dirty="0" smtClean="0"/>
              <a:t>DNA Replication 3’ to 5’ RULE</a:t>
            </a:r>
          </a:p>
        </p:txBody>
      </p:sp>
      <p:sp>
        <p:nvSpPr>
          <p:cNvPr id="8195" name="Content Placeholder 4"/>
          <p:cNvSpPr>
            <a:spLocks noGrp="1"/>
          </p:cNvSpPr>
          <p:nvPr>
            <p:ph idx="1"/>
          </p:nvPr>
        </p:nvSpPr>
        <p:spPr>
          <a:xfrm>
            <a:off x="1828800" y="838201"/>
            <a:ext cx="8534400" cy="4525963"/>
          </a:xfrm>
        </p:spPr>
        <p:txBody>
          <a:bodyPr/>
          <a:lstStyle/>
          <a:p>
            <a:pPr eaLnBrk="1" hangingPunct="1">
              <a:buFontTx/>
              <a:buNone/>
            </a:pPr>
            <a:r>
              <a:rPr lang="en-US" sz="2400" dirty="0"/>
              <a:t>DNA strands go from 3’ to 5’ or 5’ to 3’</a:t>
            </a:r>
          </a:p>
          <a:p>
            <a:pPr eaLnBrk="1" hangingPunct="1">
              <a:buFontTx/>
              <a:buChar char="-"/>
            </a:pPr>
            <a:r>
              <a:rPr lang="en-US" sz="2400" dirty="0"/>
              <a:t>When DNA strands pair, </a:t>
            </a:r>
          </a:p>
          <a:p>
            <a:pPr eaLnBrk="1" hangingPunct="1">
              <a:buFontTx/>
              <a:buNone/>
            </a:pPr>
            <a:r>
              <a:rPr lang="en-US" sz="2400" dirty="0"/>
              <a:t>	it is opposite</a:t>
            </a:r>
          </a:p>
          <a:p>
            <a:pPr marL="457200" indent="-457200">
              <a:buNone/>
            </a:pPr>
            <a:r>
              <a:rPr lang="en-US" sz="2400" b="1" dirty="0"/>
              <a:t>STEP 3.  Base pairing:  </a:t>
            </a:r>
            <a:r>
              <a:rPr lang="en-US" sz="2400" dirty="0"/>
              <a:t>Free nucleotides pair </a:t>
            </a:r>
          </a:p>
          <a:p>
            <a:pPr marL="457200" indent="-457200">
              <a:buNone/>
            </a:pPr>
            <a:r>
              <a:rPr lang="en-US" sz="2400" dirty="0"/>
              <a:t>with the exposed DNA bases.</a:t>
            </a:r>
          </a:p>
          <a:p>
            <a:pPr marL="457200" indent="-457200">
              <a:buNone/>
            </a:pPr>
            <a:r>
              <a:rPr lang="en-US" sz="2400" b="1" dirty="0"/>
              <a:t>STEP 4.  Two molecules of DNA are</a:t>
            </a:r>
          </a:p>
          <a:p>
            <a:pPr marL="457200" indent="-457200">
              <a:buNone/>
            </a:pPr>
            <a:r>
              <a:rPr lang="en-US" sz="2400" b="1" dirty="0"/>
              <a:t>Formed</a:t>
            </a:r>
            <a:r>
              <a:rPr lang="en-US" sz="2400" dirty="0"/>
              <a:t>; each is half original &amp; </a:t>
            </a:r>
          </a:p>
          <a:p>
            <a:pPr marL="457200" indent="-457200">
              <a:buNone/>
            </a:pPr>
            <a:r>
              <a:rPr lang="en-US" sz="2400" dirty="0"/>
              <a:t>Half complementary.</a:t>
            </a:r>
          </a:p>
          <a:p>
            <a:pPr eaLnBrk="1" hangingPunct="1">
              <a:buFontTx/>
              <a:buNone/>
            </a:pPr>
            <a:endParaRPr lang="en-US" sz="2400" dirty="0"/>
          </a:p>
          <a:p>
            <a:pPr eaLnBrk="1" hangingPunct="1"/>
            <a:endParaRPr lang="en-US" sz="2400" dirty="0"/>
          </a:p>
        </p:txBody>
      </p:sp>
      <p:cxnSp>
        <p:nvCxnSpPr>
          <p:cNvPr id="13" name="Straight Arrow Connector 12"/>
          <p:cNvCxnSpPr/>
          <p:nvPr/>
        </p:nvCxnSpPr>
        <p:spPr>
          <a:xfrm flipV="1">
            <a:off x="6524625" y="2000251"/>
            <a:ext cx="1500188"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167313" y="4143376"/>
            <a:ext cx="29289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200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1600200"/>
          </a:xfrm>
        </p:spPr>
        <p:txBody>
          <a:bodyPr>
            <a:normAutofit/>
          </a:bodyPr>
          <a:lstStyle/>
          <a:p>
            <a:pPr eaLnBrk="1" hangingPunct="1"/>
            <a:r>
              <a:rPr lang="en-US" sz="3200" dirty="0"/>
              <a:t>Semi-conservative Replication</a:t>
            </a:r>
            <a:br>
              <a:rPr lang="en-US" sz="3200" dirty="0"/>
            </a:br>
            <a:r>
              <a:rPr lang="en-US" sz="3200" dirty="0"/>
              <a:t>Half of the DNA is Original the other half is new (Complementary)</a:t>
            </a:r>
          </a:p>
        </p:txBody>
      </p:sp>
      <p:pic>
        <p:nvPicPr>
          <p:cNvPr id="9219" name="Picture 4"/>
          <p:cNvPicPr>
            <a:picLocks noGrp="1" noChangeAspect="1" noChangeArrowheads="1"/>
          </p:cNvPicPr>
          <p:nvPr>
            <p:ph type="body" idx="1"/>
          </p:nvPr>
        </p:nvPicPr>
        <p:blipFill>
          <a:blip r:embed="rId2" cstate="print"/>
          <a:srcRect/>
          <a:stretch>
            <a:fillRect/>
          </a:stretch>
        </p:blipFill>
        <p:spPr>
          <a:xfrm>
            <a:off x="2133600" y="1524000"/>
            <a:ext cx="7620000" cy="5181600"/>
          </a:xfrm>
        </p:spPr>
      </p:pic>
    </p:spTree>
    <p:extLst>
      <p:ext uri="{BB962C8B-B14F-4D97-AF65-F5344CB8AC3E}">
        <p14:creationId xmlns:p14="http://schemas.microsoft.com/office/powerpoint/2010/main" val="1999188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dirty="0" smtClean="0"/>
              <a:t>DNA Replication Lab</a:t>
            </a:r>
            <a:endParaRPr lang="en-US" dirty="0"/>
          </a:p>
        </p:txBody>
      </p:sp>
      <p:sp>
        <p:nvSpPr>
          <p:cNvPr id="3" name="Content Placeholder 2"/>
          <p:cNvSpPr>
            <a:spLocks noGrp="1"/>
          </p:cNvSpPr>
          <p:nvPr>
            <p:ph idx="1"/>
          </p:nvPr>
        </p:nvSpPr>
        <p:spPr>
          <a:xfrm>
            <a:off x="1524000" y="609600"/>
            <a:ext cx="9144000" cy="6248400"/>
          </a:xfrm>
        </p:spPr>
        <p:txBody>
          <a:bodyPr>
            <a:normAutofit fontScale="62500" lnSpcReduction="20000"/>
          </a:bodyPr>
          <a:lstStyle/>
          <a:p>
            <a:pPr>
              <a:buNone/>
            </a:pPr>
            <a:r>
              <a:rPr lang="en-US" b="1" dirty="0" smtClean="0"/>
              <a:t>Materials:</a:t>
            </a:r>
            <a:r>
              <a:rPr lang="en-US" dirty="0" smtClean="0"/>
              <a:t> </a:t>
            </a:r>
          </a:p>
          <a:p>
            <a:pPr>
              <a:buNone/>
            </a:pPr>
            <a:r>
              <a:rPr lang="en-US" dirty="0" smtClean="0"/>
              <a:t>	Scissors, tape, DNA template (on white piece of paper), blank white piece of paper, 4 of each nitrogenous bases (each one different color of paper).</a:t>
            </a:r>
          </a:p>
          <a:p>
            <a:pPr>
              <a:buNone/>
            </a:pPr>
            <a:r>
              <a:rPr lang="en-US" b="1" dirty="0" smtClean="0"/>
              <a:t>Procedures:</a:t>
            </a:r>
          </a:p>
          <a:p>
            <a:pPr marL="514350" indent="-514350">
              <a:buFont typeface="+mj-lt"/>
              <a:buAutoNum type="arabicPeriod"/>
            </a:pPr>
            <a:r>
              <a:rPr lang="en-US" dirty="0" smtClean="0"/>
              <a:t> Pair up with a partner</a:t>
            </a:r>
          </a:p>
          <a:p>
            <a:pPr marL="514350" indent="-514350">
              <a:buFont typeface="+mj-lt"/>
              <a:buAutoNum type="arabicPeriod"/>
            </a:pPr>
            <a:r>
              <a:rPr lang="en-US" dirty="0" smtClean="0"/>
              <a:t>Get supplies: 2 Original Strands of DNA backbone (White), &amp; 1 paper of 4 of each of the Nitrogen Bases</a:t>
            </a:r>
          </a:p>
          <a:p>
            <a:pPr marL="514350" indent="-514350">
              <a:buFont typeface="+mj-lt"/>
              <a:buAutoNum type="arabicPeriod"/>
            </a:pPr>
            <a:r>
              <a:rPr lang="en-US" dirty="0" smtClean="0"/>
              <a:t>Base pair the nitrogen bases to the </a:t>
            </a:r>
            <a:r>
              <a:rPr lang="en-US" dirty="0" err="1" smtClean="0"/>
              <a:t>Deoxyribose</a:t>
            </a:r>
            <a:r>
              <a:rPr lang="en-US" dirty="0" smtClean="0"/>
              <a:t> sugar.</a:t>
            </a:r>
          </a:p>
          <a:p>
            <a:pPr marL="514350" indent="-514350">
              <a:buFont typeface="+mj-lt"/>
              <a:buAutoNum type="arabicPeriod"/>
            </a:pPr>
            <a:r>
              <a:rPr lang="en-US" dirty="0" smtClean="0"/>
              <a:t>Draw your Hydrogen Bonds A=T; C</a:t>
            </a:r>
            <a:r>
              <a:rPr lang="en-US" u="sng" dirty="0" smtClean="0"/>
              <a:t>=</a:t>
            </a:r>
            <a:r>
              <a:rPr lang="en-US" dirty="0" smtClean="0"/>
              <a:t>G</a:t>
            </a:r>
          </a:p>
          <a:p>
            <a:pPr marL="514350" indent="-514350">
              <a:buFont typeface="+mj-lt"/>
              <a:buAutoNum type="arabicPeriod"/>
            </a:pPr>
            <a:r>
              <a:rPr lang="en-US" dirty="0" smtClean="0"/>
              <a:t>Write </a:t>
            </a:r>
            <a:r>
              <a:rPr lang="en-US" b="1" dirty="0" smtClean="0"/>
              <a:t>Original Strand </a:t>
            </a:r>
            <a:r>
              <a:rPr lang="en-US" dirty="0" smtClean="0"/>
              <a:t>on the two white  DNA Backbones.</a:t>
            </a:r>
          </a:p>
          <a:p>
            <a:pPr marL="514350" indent="-514350">
              <a:buFont typeface="+mj-lt"/>
              <a:buAutoNum type="arabicPeriod"/>
            </a:pPr>
            <a:r>
              <a:rPr lang="en-US" dirty="0" smtClean="0"/>
              <a:t>After McAllister reviews your model, she will give you 2 Yellow Backbones that are </a:t>
            </a:r>
            <a:r>
              <a:rPr lang="en-US" smtClean="0"/>
              <a:t>the complementary </a:t>
            </a:r>
            <a:r>
              <a:rPr lang="en-US" dirty="0" smtClean="0"/>
              <a:t>strands to base pair your Original strand to.</a:t>
            </a:r>
          </a:p>
          <a:p>
            <a:pPr marL="514350" indent="-514350">
              <a:buFont typeface="+mj-lt"/>
              <a:buAutoNum type="arabicPeriod"/>
            </a:pPr>
            <a:r>
              <a:rPr lang="en-US" dirty="0" smtClean="0"/>
              <a:t>Cut your Original Strand in ½, and base pair the complementary strand to it.</a:t>
            </a:r>
          </a:p>
          <a:p>
            <a:pPr marL="514350" indent="-514350">
              <a:buFont typeface="+mj-lt"/>
              <a:buAutoNum type="arabicPeriod"/>
            </a:pPr>
            <a:r>
              <a:rPr lang="en-US" dirty="0" smtClean="0"/>
              <a:t>When you have finished your model, answer the questions below in your notebook </a:t>
            </a:r>
            <a:r>
              <a:rPr lang="en-US" b="1" dirty="0" smtClean="0"/>
              <a:t>P.47NB</a:t>
            </a:r>
          </a:p>
          <a:p>
            <a:pPr marL="514350" indent="-514350">
              <a:buNone/>
            </a:pPr>
            <a:r>
              <a:rPr lang="en-US" b="1" dirty="0" smtClean="0"/>
              <a:t>Questions:</a:t>
            </a:r>
          </a:p>
          <a:p>
            <a:pPr marL="514350" indent="-514350">
              <a:buAutoNum type="arabicPeriod"/>
            </a:pPr>
            <a:r>
              <a:rPr lang="en-US" dirty="0" smtClean="0"/>
              <a:t>List the 3 functional groups &amp; the 4 nitrogenous bases found in DNA.</a:t>
            </a:r>
          </a:p>
          <a:p>
            <a:pPr marL="514350" indent="-514350">
              <a:buAutoNum type="arabicPeriod"/>
            </a:pPr>
            <a:r>
              <a:rPr lang="en-US" dirty="0" smtClean="0"/>
              <a:t>List the rules for base pairing in DNA.</a:t>
            </a:r>
          </a:p>
          <a:p>
            <a:pPr marL="514350" indent="-514350">
              <a:buAutoNum type="arabicPeriod"/>
            </a:pPr>
            <a:r>
              <a:rPr lang="en-US" dirty="0" smtClean="0"/>
              <a:t>What are the two main functions of DNA?</a:t>
            </a:r>
          </a:p>
          <a:p>
            <a:pPr marL="514350" indent="-514350">
              <a:buAutoNum type="arabicPeriod"/>
            </a:pPr>
            <a:r>
              <a:rPr lang="en-US" dirty="0" smtClean="0"/>
              <a:t>Draw DNA Replication with two different colors.</a:t>
            </a:r>
            <a:endParaRPr lang="en-US" dirty="0"/>
          </a:p>
        </p:txBody>
      </p:sp>
    </p:spTree>
    <p:extLst>
      <p:ext uri="{BB962C8B-B14F-4D97-AF65-F5344CB8AC3E}">
        <p14:creationId xmlns:p14="http://schemas.microsoft.com/office/powerpoint/2010/main" val="281431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9619" name="Rectangle 3"/>
          <p:cNvSpPr>
            <a:spLocks noChangeArrowheads="1"/>
          </p:cNvSpPr>
          <p:nvPr/>
        </p:nvSpPr>
        <p:spPr bwMode="auto">
          <a:xfrm>
            <a:off x="2057400" y="3394076"/>
            <a:ext cx="80010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The phosphate group is composed of one atom of phosphorus surrounded by four oxygen atoms, it has a negative charge.</a:t>
            </a:r>
            <a:endParaRPr lang="en-US" altLang="en-US" sz="2400" i="1" dirty="0">
              <a:latin typeface="Times" pitchFamily="18" charset="0"/>
            </a:endParaRPr>
          </a:p>
        </p:txBody>
      </p:sp>
      <p:pic>
        <p:nvPicPr>
          <p:cNvPr id="87962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962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962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7962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7962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7962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79627" name="Picture 11"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879628" name="Picture 12"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879631" name="Rectangle 15"/>
          <p:cNvSpPr>
            <a:spLocks noChangeArrowheads="1"/>
          </p:cNvSpPr>
          <p:nvPr/>
        </p:nvSpPr>
        <p:spPr bwMode="auto">
          <a:xfrm>
            <a:off x="2057400" y="1698626"/>
            <a:ext cx="79248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#1. The simple sugar in DNA, called </a:t>
            </a:r>
            <a:r>
              <a:rPr lang="en-US" altLang="en-US" sz="2400" dirty="0" err="1">
                <a:solidFill>
                  <a:srgbClr val="FF0066"/>
                </a:solidFill>
                <a:latin typeface="Times" pitchFamily="18" charset="0"/>
              </a:rPr>
              <a:t>deoxyribose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dee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ahk</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sih</a:t>
            </a:r>
            <a:r>
              <a:rPr lang="en-US" altLang="en-US" sz="2400" dirty="0">
                <a:solidFill>
                  <a:srgbClr val="FF0066"/>
                </a:solidFill>
                <a:latin typeface="Times" pitchFamily="18" charset="0"/>
              </a:rPr>
              <a:t> RI </a:t>
            </a:r>
            <a:r>
              <a:rPr lang="en-US" altLang="en-US" sz="2400" dirty="0" err="1">
                <a:solidFill>
                  <a:srgbClr val="FF0066"/>
                </a:solidFill>
                <a:latin typeface="Times" pitchFamily="18" charset="0"/>
              </a:rPr>
              <a:t>bos</a:t>
            </a:r>
            <a:r>
              <a:rPr lang="en-US" altLang="en-US" sz="2400" dirty="0">
                <a:solidFill>
                  <a:srgbClr val="FF0066"/>
                </a:solidFill>
                <a:latin typeface="Times" pitchFamily="18" charset="0"/>
              </a:rPr>
              <a:t>)</a:t>
            </a:r>
            <a:r>
              <a:rPr lang="en-US" altLang="en-US" sz="2400" dirty="0">
                <a:latin typeface="Times" pitchFamily="18" charset="0"/>
              </a:rPr>
              <a:t>, gives DNA its name— </a:t>
            </a:r>
            <a:r>
              <a:rPr lang="en-US" altLang="en-US" sz="2400" b="1" dirty="0">
                <a:latin typeface="Times" pitchFamily="18" charset="0"/>
              </a:rPr>
              <a:t>deoxyribonucleic acid.</a:t>
            </a:r>
            <a:endParaRPr lang="en-US" altLang="en-US" sz="2400" b="1" dirty="0">
              <a:latin typeface="MS Shell Dlg" charset="0"/>
            </a:endParaRPr>
          </a:p>
        </p:txBody>
      </p:sp>
      <p:pic>
        <p:nvPicPr>
          <p:cNvPr id="879633" name="Picture 17" descr="audio image blue">
            <a:hlinkClick r:id="" action="ppaction://noaction">
              <a:snd r:embed="rId11" name="11-deoxyribose.WAV"/>
            </a:hlinkClick>
          </p:cNvPr>
          <p:cNvPicPr>
            <a:picLocks noChangeAspect="1" noChangeArrowheads="1"/>
          </p:cNvPicPr>
          <p:nvPr/>
        </p:nvPicPr>
        <p:blipFill>
          <a:blip r:embed="rId12" cstate="print"/>
          <a:srcRect/>
          <a:stretch>
            <a:fillRect/>
          </a:stretch>
        </p:blipFill>
        <p:spPr bwMode="auto">
          <a:xfrm>
            <a:off x="9018588" y="2630488"/>
            <a:ext cx="354012" cy="354012"/>
          </a:xfrm>
          <a:prstGeom prst="rect">
            <a:avLst/>
          </a:prstGeom>
          <a:noFill/>
        </p:spPr>
      </p:pic>
      <p:sp>
        <p:nvSpPr>
          <p:cNvPr id="879634" name="Text Box 18"/>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653286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9631"/>
                                        </p:tgtEl>
                                        <p:attrNameLst>
                                          <p:attrName>style.visibility</p:attrName>
                                        </p:attrNameLst>
                                      </p:cBhvr>
                                      <p:to>
                                        <p:strVal val="visible"/>
                                      </p:to>
                                    </p:set>
                                    <p:animEffect transition="in" filter="box(out)">
                                      <p:cBhvr>
                                        <p:cTn id="7" dur="500"/>
                                        <p:tgtEl>
                                          <p:spTgt spid="8796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79633"/>
                                        </p:tgtEl>
                                        <p:attrNameLst>
                                          <p:attrName>style.visibility</p:attrName>
                                        </p:attrNameLst>
                                      </p:cBhvr>
                                      <p:to>
                                        <p:strVal val="visible"/>
                                      </p:to>
                                    </p:set>
                                    <p:animEffect transition="in" filter="box(out)">
                                      <p:cBhvr>
                                        <p:cTn id="12" dur="500"/>
                                        <p:tgtEl>
                                          <p:spTgt spid="8796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79619"/>
                                        </p:tgtEl>
                                        <p:attrNameLst>
                                          <p:attrName>style.visibility</p:attrName>
                                        </p:attrNameLst>
                                      </p:cBhvr>
                                      <p:to>
                                        <p:strVal val="visible"/>
                                      </p:to>
                                    </p:set>
                                    <p:animEffect transition="in" filter="box(out)">
                                      <p:cBhvr>
                                        <p:cTn id="17" dur="500"/>
                                        <p:tgtEl>
                                          <p:spTgt spid="879619"/>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79621"/>
                                        </p:tgtEl>
                                        <p:attrNameLst>
                                          <p:attrName>style.visibility</p:attrName>
                                        </p:attrNameLst>
                                      </p:cBhvr>
                                      <p:to>
                                        <p:strVal val="visible"/>
                                      </p:to>
                                    </p:set>
                                    <p:animEffect transition="in" filter="box(out)">
                                      <p:cBhvr>
                                        <p:cTn id="21" dur="500"/>
                                        <p:tgtEl>
                                          <p:spTgt spid="87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autoUpdateAnimBg="0"/>
      <p:bldP spid="8796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10600" cy="838200"/>
          </a:xfrm>
        </p:spPr>
        <p:txBody>
          <a:bodyPr>
            <a:normAutofit/>
          </a:bodyPr>
          <a:lstStyle/>
          <a:p>
            <a:r>
              <a:rPr lang="en-US" sz="2800" dirty="0"/>
              <a:t>DNA Replication Activity    </a:t>
            </a:r>
            <a:r>
              <a:rPr lang="en-US" sz="2400" dirty="0"/>
              <a:t>Tape your Replicated DNA </a:t>
            </a:r>
            <a:br>
              <a:rPr lang="en-US" sz="2400" dirty="0"/>
            </a:br>
            <a:r>
              <a:rPr lang="en-US" sz="2400" dirty="0"/>
              <a:t>p.47NB</a:t>
            </a:r>
          </a:p>
        </p:txBody>
      </p:sp>
      <p:sp>
        <p:nvSpPr>
          <p:cNvPr id="3" name="Content Placeholder 2"/>
          <p:cNvSpPr>
            <a:spLocks noGrp="1"/>
          </p:cNvSpPr>
          <p:nvPr>
            <p:ph idx="1"/>
          </p:nvPr>
        </p:nvSpPr>
        <p:spPr>
          <a:xfrm>
            <a:off x="1524000" y="762001"/>
            <a:ext cx="9144000" cy="5364163"/>
          </a:xfrm>
        </p:spPr>
        <p:txBody>
          <a:bodyPr>
            <a:normAutofit/>
          </a:bodyPr>
          <a:lstStyle/>
          <a:p>
            <a:pPr marL="514350" indent="-514350">
              <a:buFont typeface="+mj-lt"/>
              <a:buAutoNum type="arabicPeriod"/>
            </a:pPr>
            <a:r>
              <a:rPr lang="en-US" sz="2400" dirty="0"/>
              <a:t>What is Semi–Conservative Replication?</a:t>
            </a:r>
          </a:p>
          <a:p>
            <a:pPr marL="514350" indent="-514350">
              <a:buFont typeface="+mj-lt"/>
              <a:buAutoNum type="arabicPeriod"/>
            </a:pPr>
            <a:r>
              <a:rPr lang="en-US" sz="2400" dirty="0"/>
              <a:t>What are the two main functions of DNA?</a:t>
            </a:r>
          </a:p>
          <a:p>
            <a:pPr marL="514350" indent="-514350">
              <a:buFont typeface="+mj-lt"/>
              <a:buAutoNum type="arabicPeriod"/>
            </a:pPr>
            <a:r>
              <a:rPr lang="en-US" sz="2400" dirty="0"/>
              <a:t>Why is DNA Replication important?</a:t>
            </a:r>
          </a:p>
          <a:p>
            <a:pPr marL="514350" indent="-514350">
              <a:buAutoNum type="arabicPeriod"/>
            </a:pPr>
            <a:r>
              <a:rPr lang="en-US" sz="2400" dirty="0"/>
              <a:t>List the 3 functional groups &amp; the 4 nitrogenous bases found in DNA.</a:t>
            </a:r>
          </a:p>
          <a:p>
            <a:pPr marL="514350" indent="-514350">
              <a:buFont typeface="Arial" pitchFamily="34" charset="0"/>
              <a:buAutoNum type="arabicPeriod"/>
            </a:pPr>
            <a:r>
              <a:rPr lang="en-US" sz="2400" dirty="0"/>
              <a:t>Draw DNA Replication with two different colors.</a:t>
            </a:r>
          </a:p>
          <a:p>
            <a:pPr marL="514350" indent="-514350">
              <a:buAutoNum type="arabicPeriod"/>
            </a:pPr>
            <a:r>
              <a:rPr lang="en-US" sz="2400" dirty="0"/>
              <a:t>List the rules for base pairing in DNA.</a:t>
            </a:r>
          </a:p>
        </p:txBody>
      </p:sp>
      <p:pic>
        <p:nvPicPr>
          <p:cNvPr id="183298" name="Picture 2" descr="http://library.thinkquest.org/C004535/media/dna_replication.gif">
            <a:hlinkClick r:id="rId2"/>
          </p:cNvPr>
          <p:cNvPicPr>
            <a:picLocks noChangeAspect="1" noChangeArrowheads="1"/>
          </p:cNvPicPr>
          <p:nvPr/>
        </p:nvPicPr>
        <p:blipFill>
          <a:blip r:embed="rId3" cstate="print"/>
          <a:srcRect/>
          <a:stretch>
            <a:fillRect/>
          </a:stretch>
        </p:blipFill>
        <p:spPr bwMode="auto">
          <a:xfrm>
            <a:off x="7315201" y="3301540"/>
            <a:ext cx="3352801" cy="3413761"/>
          </a:xfrm>
          <a:prstGeom prst="rect">
            <a:avLst/>
          </a:prstGeom>
          <a:noFill/>
        </p:spPr>
      </p:pic>
      <p:pic>
        <p:nvPicPr>
          <p:cNvPr id="183300" name="Picture 4" descr="File:DNAreplicationModes.png">
            <a:hlinkClick r:id="rId4"/>
          </p:cNvPr>
          <p:cNvPicPr>
            <a:picLocks noChangeAspect="1" noChangeArrowheads="1"/>
          </p:cNvPicPr>
          <p:nvPr/>
        </p:nvPicPr>
        <p:blipFill>
          <a:blip r:embed="rId5" cstate="print"/>
          <a:srcRect/>
          <a:stretch>
            <a:fillRect/>
          </a:stretch>
        </p:blipFill>
        <p:spPr bwMode="auto">
          <a:xfrm>
            <a:off x="1524000" y="3810001"/>
            <a:ext cx="4523872" cy="3069772"/>
          </a:xfrm>
          <a:prstGeom prst="rect">
            <a:avLst/>
          </a:prstGeom>
          <a:noFill/>
        </p:spPr>
      </p:pic>
    </p:spTree>
    <p:extLst>
      <p:ext uri="{BB962C8B-B14F-4D97-AF65-F5344CB8AC3E}">
        <p14:creationId xmlns:p14="http://schemas.microsoft.com/office/powerpoint/2010/main" val="987641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856" y="1"/>
            <a:ext cx="12043144" cy="1690688"/>
          </a:xfrm>
        </p:spPr>
        <p:txBody>
          <a:bodyPr>
            <a:normAutofit fontScale="90000"/>
          </a:bodyPr>
          <a:lstStyle/>
          <a:p>
            <a:r>
              <a:rPr lang="en-US" sz="4000" dirty="0" smtClean="0"/>
              <a:t/>
            </a:r>
            <a:br>
              <a:rPr lang="en-US" sz="4000" dirty="0" smtClean="0"/>
            </a:br>
            <a:r>
              <a:rPr lang="en-US" sz="4000" dirty="0" smtClean="0"/>
              <a:t>10/1 Cell Growth &amp; Reproduction: Mitosis CH 8.2</a:t>
            </a:r>
            <a:br>
              <a:rPr lang="en-US" sz="4000" dirty="0" smtClean="0"/>
            </a:br>
            <a:r>
              <a:rPr lang="en-US" sz="4000" dirty="0" smtClean="0"/>
              <a:t>Obj. TSW understand the cell cycle and processes at each stage. P. 64 NB</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8856" y="1576092"/>
            <a:ext cx="4802134" cy="5281908"/>
          </a:xfrm>
        </p:spPr>
      </p:pic>
      <p:sp>
        <p:nvSpPr>
          <p:cNvPr id="4" name="Content Placeholder 3"/>
          <p:cNvSpPr>
            <a:spLocks noGrp="1"/>
          </p:cNvSpPr>
          <p:nvPr>
            <p:ph sz="half" idx="2"/>
          </p:nvPr>
        </p:nvSpPr>
        <p:spPr>
          <a:xfrm>
            <a:off x="7010400" y="1164444"/>
            <a:ext cx="5181600" cy="4351338"/>
          </a:xfrm>
        </p:spPr>
        <p:txBody>
          <a:bodyPr/>
          <a:lstStyle/>
          <a:p>
            <a:pPr marL="514350" indent="-514350">
              <a:buFont typeface="+mj-lt"/>
              <a:buAutoNum type="arabicPeriod"/>
            </a:pPr>
            <a:r>
              <a:rPr lang="en-US" dirty="0" smtClean="0"/>
              <a:t>What is mitosis?</a:t>
            </a:r>
          </a:p>
          <a:p>
            <a:pPr marL="514350" indent="-514350">
              <a:buFont typeface="+mj-lt"/>
              <a:buAutoNum type="arabicPeriod"/>
            </a:pPr>
            <a:r>
              <a:rPr lang="en-US" dirty="0" smtClean="0"/>
              <a:t>Draw the Cell Cycle.</a:t>
            </a:r>
          </a:p>
          <a:p>
            <a:pPr marL="514350" indent="-514350">
              <a:buFont typeface="+mj-lt"/>
              <a:buAutoNum type="arabicPeriod"/>
            </a:pPr>
            <a:r>
              <a:rPr lang="en-US" dirty="0" smtClean="0"/>
              <a:t>What is the result of Mitosis?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428" y="2768137"/>
            <a:ext cx="4895557" cy="4079631"/>
          </a:xfrm>
          <a:prstGeom prst="rect">
            <a:avLst/>
          </a:prstGeom>
        </p:spPr>
      </p:pic>
    </p:spTree>
    <p:extLst>
      <p:ext uri="{BB962C8B-B14F-4D97-AF65-F5344CB8AC3E}">
        <p14:creationId xmlns:p14="http://schemas.microsoft.com/office/powerpoint/2010/main" val="2872501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Lab 8.2 P. 204BB</a:t>
            </a:r>
            <a:br>
              <a:rPr lang="en-US" dirty="0" smtClean="0"/>
            </a:br>
            <a:r>
              <a:rPr lang="en-US" dirty="0" smtClean="0"/>
              <a:t>p. 65 NB</a:t>
            </a:r>
            <a:endParaRPr lang="en-US" dirty="0"/>
          </a:p>
        </p:txBody>
      </p:sp>
      <p:sp>
        <p:nvSpPr>
          <p:cNvPr id="3" name="Content Placeholder 2"/>
          <p:cNvSpPr>
            <a:spLocks noGrp="1"/>
          </p:cNvSpPr>
          <p:nvPr>
            <p:ph idx="1"/>
          </p:nvPr>
        </p:nvSpPr>
        <p:spPr>
          <a:xfrm>
            <a:off x="0" y="1690688"/>
            <a:ext cx="12192000" cy="4486275"/>
          </a:xfrm>
        </p:spPr>
        <p:txBody>
          <a:bodyPr>
            <a:normAutofit/>
          </a:bodyPr>
          <a:lstStyle/>
          <a:p>
            <a:r>
              <a:rPr lang="en-US" dirty="0" smtClean="0"/>
              <a:t>Read the Observe &amp; Infer section.</a:t>
            </a:r>
          </a:p>
          <a:p>
            <a:r>
              <a:rPr lang="en-US" dirty="0" smtClean="0"/>
              <a:t>Read the Solve the Problem.</a:t>
            </a:r>
          </a:p>
          <a:p>
            <a:r>
              <a:rPr lang="en-US" dirty="0" smtClean="0"/>
              <a:t>Answer the three “Thinking Critically” questions p. 65NB</a:t>
            </a:r>
          </a:p>
          <a:p>
            <a:pPr marL="914400" lvl="1" indent="-457200">
              <a:buFont typeface="+mj-lt"/>
              <a:buAutoNum type="arabicPeriod"/>
            </a:pPr>
            <a:r>
              <a:rPr lang="en-US" dirty="0" smtClean="0"/>
              <a:t>Growth 1 phase- Rapid Growth &amp; metabolism of Interphase is the most variable in length.</a:t>
            </a:r>
          </a:p>
          <a:p>
            <a:pPr marL="914400" lvl="1" indent="-457200">
              <a:buFont typeface="+mj-lt"/>
              <a:buAutoNum type="arabicPeriod"/>
            </a:pPr>
            <a:r>
              <a:rPr lang="en-US" dirty="0" smtClean="0"/>
              <a:t>The two types of cells have different functions and one is more complex than the other.</a:t>
            </a:r>
          </a:p>
          <a:p>
            <a:pPr marL="914400" lvl="1" indent="-457200">
              <a:buFont typeface="+mj-lt"/>
              <a:buAutoNum type="arabicPeriod"/>
            </a:pPr>
            <a:r>
              <a:rPr lang="en-US" dirty="0" smtClean="0"/>
              <a:t>The cycle of some types of cells is faster then others because of the complexity of the proteins made by the cell or the need to produce cells due to rapid wear and tear – like skin cells compared to muscles cells.</a:t>
            </a:r>
          </a:p>
          <a:p>
            <a:endParaRPr lang="en-US" dirty="0"/>
          </a:p>
        </p:txBody>
      </p:sp>
    </p:spTree>
    <p:extLst>
      <p:ext uri="{BB962C8B-B14F-4D97-AF65-F5344CB8AC3E}">
        <p14:creationId xmlns:p14="http://schemas.microsoft.com/office/powerpoint/2010/main" val="4133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120463"/>
            <a:ext cx="11063068" cy="1690688"/>
          </a:xfrm>
        </p:spPr>
        <p:txBody>
          <a:bodyPr>
            <a:normAutofit fontScale="90000"/>
          </a:bodyPr>
          <a:lstStyle/>
          <a:p>
            <a:r>
              <a:rPr lang="en-US" dirty="0" smtClean="0"/>
              <a:t>Mitosis </a:t>
            </a:r>
            <a:r>
              <a:rPr lang="en-US" dirty="0" smtClean="0"/>
              <a:t>Practice p. 67NB</a:t>
            </a:r>
            <a:r>
              <a:rPr lang="en-US" dirty="0" smtClean="0"/>
              <a:t/>
            </a:r>
            <a:br>
              <a:rPr lang="en-US" dirty="0" smtClean="0"/>
            </a:br>
            <a:r>
              <a:rPr lang="en-US" dirty="0" smtClean="0"/>
              <a:t>Get 2 white boards/ lab station</a:t>
            </a:r>
            <a:br>
              <a:rPr lang="en-US" dirty="0" smtClean="0"/>
            </a:br>
            <a:r>
              <a:rPr lang="en-US" dirty="0" smtClean="0"/>
              <a:t>Get 1 Expo marker / 2 students</a:t>
            </a:r>
            <a:br>
              <a:rPr lang="en-US" dirty="0" smtClean="0"/>
            </a:br>
            <a:r>
              <a:rPr lang="en-US" dirty="0" smtClean="0"/>
              <a:t>Draw a nucleus and place your replicated chromosomes inside the nucleus.</a:t>
            </a:r>
            <a:endParaRPr lang="en-US" dirty="0"/>
          </a:p>
        </p:txBody>
      </p:sp>
      <p:sp>
        <p:nvSpPr>
          <p:cNvPr id="3" name="Content Placeholder 2"/>
          <p:cNvSpPr>
            <a:spLocks noGrp="1"/>
          </p:cNvSpPr>
          <p:nvPr>
            <p:ph idx="1"/>
          </p:nvPr>
        </p:nvSpPr>
        <p:spPr>
          <a:xfrm>
            <a:off x="1269758" y="3408182"/>
            <a:ext cx="10922242" cy="2142612"/>
          </a:xfrm>
        </p:spPr>
        <p:txBody>
          <a:bodyPr/>
          <a:lstStyle/>
          <a:p>
            <a:r>
              <a:rPr lang="en-US" dirty="0" smtClean="0"/>
              <a:t>With the yellow and red chromosomes, practice the 4 stages of Mitosis, drawing and erasing the nucleus as the stages dictate.</a:t>
            </a:r>
          </a:p>
          <a:p>
            <a:r>
              <a:rPr lang="en-US" dirty="0" smtClean="0"/>
              <a:t>After you show them to us, Then </a:t>
            </a:r>
            <a:r>
              <a:rPr lang="en-US" b="1" dirty="0" smtClean="0"/>
              <a:t>draw </a:t>
            </a:r>
            <a:r>
              <a:rPr lang="en-US" b="1" dirty="0" smtClean="0"/>
              <a:t>the phases of Mitosis </a:t>
            </a:r>
            <a:r>
              <a:rPr lang="en-US" dirty="0" smtClean="0"/>
              <a:t>on </a:t>
            </a:r>
            <a:endParaRPr lang="en-US" dirty="0" smtClean="0"/>
          </a:p>
          <a:p>
            <a:pPr marL="0" indent="0">
              <a:buNone/>
            </a:pPr>
            <a:r>
              <a:rPr lang="en-US" dirty="0" smtClean="0"/>
              <a:t>page </a:t>
            </a:r>
            <a:r>
              <a:rPr lang="en-US" dirty="0" smtClean="0"/>
              <a:t>67 NB. </a:t>
            </a:r>
            <a:endParaRPr lang="en-US" dirty="0"/>
          </a:p>
        </p:txBody>
      </p:sp>
    </p:spTree>
    <p:extLst>
      <p:ext uri="{BB962C8B-B14F-4D97-AF65-F5344CB8AC3E}">
        <p14:creationId xmlns:p14="http://schemas.microsoft.com/office/powerpoint/2010/main" val="132266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Rules</a:t>
            </a:r>
            <a:endParaRPr lang="en-US" dirty="0"/>
          </a:p>
        </p:txBody>
      </p:sp>
      <p:sp>
        <p:nvSpPr>
          <p:cNvPr id="3" name="Content Placeholder 2"/>
          <p:cNvSpPr>
            <a:spLocks noGrp="1"/>
          </p:cNvSpPr>
          <p:nvPr>
            <p:ph idx="1"/>
          </p:nvPr>
        </p:nvSpPr>
        <p:spPr/>
        <p:txBody>
          <a:bodyPr/>
          <a:lstStyle/>
          <a:p>
            <a:r>
              <a:rPr lang="en-US" dirty="0"/>
              <a:t>Mental model of how a cell cycle works that shows an end result of 2 identical cells after Mitosis with the same number of chromosomes.</a:t>
            </a:r>
          </a:p>
          <a:p>
            <a:r>
              <a:rPr lang="en-US" dirty="0"/>
              <a:t>Set up rules for what a cell can and can not do.</a:t>
            </a:r>
          </a:p>
          <a:p>
            <a:r>
              <a:rPr lang="en-US" dirty="0"/>
              <a:t>What steps do they have to go through to create two new identical cells.</a:t>
            </a:r>
          </a:p>
          <a:p>
            <a:r>
              <a:rPr lang="en-US" dirty="0"/>
              <a:t>Result of Mitosis: 2 identical cells with the same # of chromosomes that make tissues, that form organs, that are part of an organ system and make an organism.</a:t>
            </a:r>
          </a:p>
          <a:p>
            <a:pPr marL="0" indent="0">
              <a:buNone/>
            </a:pPr>
            <a:endParaRPr lang="en-US" dirty="0"/>
          </a:p>
        </p:txBody>
      </p:sp>
    </p:spTree>
    <p:extLst>
      <p:ext uri="{BB962C8B-B14F-4D97-AF65-F5344CB8AC3E}">
        <p14:creationId xmlns:p14="http://schemas.microsoft.com/office/powerpoint/2010/main" val="2973922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608" y="0"/>
            <a:ext cx="11436440" cy="1417638"/>
          </a:xfrm>
        </p:spPr>
        <p:txBody>
          <a:bodyPr>
            <a:normAutofit/>
          </a:bodyPr>
          <a:lstStyle/>
          <a:p>
            <a:r>
              <a:rPr lang="en-US" sz="2400" dirty="0" smtClean="0"/>
              <a:t>10/2  </a:t>
            </a:r>
            <a:r>
              <a:rPr lang="en-US" sz="2400" dirty="0"/>
              <a:t>RNA (Ribonucleic Acid) </a:t>
            </a:r>
            <a:r>
              <a:rPr lang="en-US" sz="2400" dirty="0" smtClean="0"/>
              <a:t>CH 11.2</a:t>
            </a:r>
            <a:r>
              <a:rPr lang="en-US" sz="2400" dirty="0"/>
              <a:t/>
            </a:r>
            <a:br>
              <a:rPr lang="en-US" sz="2400" dirty="0"/>
            </a:br>
            <a:r>
              <a:rPr lang="en-US" sz="2400" dirty="0"/>
              <a:t>Obj. </a:t>
            </a:r>
            <a:r>
              <a:rPr lang="en-US" sz="2400" dirty="0"/>
              <a:t>TSW compare and contrast the structure and function of DNA and RNA in the Warm Up, and from the video.  </a:t>
            </a:r>
            <a:r>
              <a:rPr lang="en-US" sz="2400" dirty="0"/>
              <a:t>P. </a:t>
            </a:r>
            <a:r>
              <a:rPr lang="en-US" sz="2400" dirty="0" smtClean="0"/>
              <a:t>66 </a:t>
            </a:r>
            <a:r>
              <a:rPr lang="en-US" sz="2400" dirty="0"/>
              <a:t>NB</a:t>
            </a:r>
            <a:endParaRPr lang="en-US" sz="2400" dirty="0"/>
          </a:p>
        </p:txBody>
      </p:sp>
      <p:sp>
        <p:nvSpPr>
          <p:cNvPr id="4" name="Content Placeholder 3"/>
          <p:cNvSpPr>
            <a:spLocks noGrp="1"/>
          </p:cNvSpPr>
          <p:nvPr>
            <p:ph sz="half" idx="2"/>
          </p:nvPr>
        </p:nvSpPr>
        <p:spPr>
          <a:xfrm>
            <a:off x="6324600" y="1417638"/>
            <a:ext cx="5867400" cy="4525963"/>
          </a:xfrm>
        </p:spPr>
        <p:txBody>
          <a:bodyPr>
            <a:normAutofit/>
          </a:bodyPr>
          <a:lstStyle/>
          <a:p>
            <a:pPr marL="514350" indent="-514350">
              <a:buFont typeface="+mj-lt"/>
              <a:buAutoNum type="arabicPeriod"/>
            </a:pPr>
            <a:r>
              <a:rPr lang="en-US" sz="2400" dirty="0" smtClean="0"/>
              <a:t>Describe how RNA’s </a:t>
            </a:r>
            <a:r>
              <a:rPr lang="en-US" sz="2400" dirty="0"/>
              <a:t>structure </a:t>
            </a:r>
            <a:r>
              <a:rPr lang="en-US" sz="2400" dirty="0" smtClean="0"/>
              <a:t>differs </a:t>
            </a:r>
            <a:r>
              <a:rPr lang="en-US" sz="2400" dirty="0"/>
              <a:t>from DNA’s </a:t>
            </a:r>
            <a:r>
              <a:rPr lang="en-US" sz="2400" dirty="0" smtClean="0"/>
              <a:t>structure in three ways?</a:t>
            </a:r>
            <a:endParaRPr lang="en-US" sz="2400" dirty="0"/>
          </a:p>
          <a:p>
            <a:pPr marL="514350" indent="-514350">
              <a:buFont typeface="+mj-lt"/>
              <a:buAutoNum type="arabicPeriod"/>
            </a:pPr>
            <a:r>
              <a:rPr lang="en-US" sz="2400" dirty="0"/>
              <a:t>Identify and describe the functions of the three types of RNA.</a:t>
            </a:r>
          </a:p>
          <a:p>
            <a:pPr marL="514350" indent="-514350">
              <a:buFont typeface="+mj-lt"/>
              <a:buAutoNum type="arabicPeriod"/>
            </a:pPr>
            <a:r>
              <a:rPr lang="en-US" sz="2400" dirty="0"/>
              <a:t>What is the main difference between Transcription and DNA Replication</a:t>
            </a:r>
            <a:r>
              <a:rPr lang="en-US" sz="2400" dirty="0" smtClean="0"/>
              <a:t>?</a:t>
            </a:r>
          </a:p>
          <a:p>
            <a:pPr marL="0" indent="0">
              <a:buNone/>
            </a:pPr>
            <a:endParaRPr lang="en-US" sz="2400" dirty="0"/>
          </a:p>
          <a:p>
            <a:pPr marL="514350" indent="-514350">
              <a:buNone/>
            </a:pPr>
            <a:r>
              <a:rPr lang="en-US" sz="2400" dirty="0"/>
              <a:t>Study for DNA Quiz: CH 11 </a:t>
            </a:r>
            <a:r>
              <a:rPr lang="en-US" sz="2400" dirty="0" smtClean="0"/>
              <a:t>Tuesday</a:t>
            </a:r>
            <a:r>
              <a:rPr lang="en-US" sz="2400" dirty="0"/>
              <a:t>	</a:t>
            </a:r>
            <a:endParaRPr lang="en-US" sz="2400" dirty="0" smtClean="0"/>
          </a:p>
          <a:p>
            <a:pPr marL="514350" indent="-514350">
              <a:buNone/>
            </a:pPr>
            <a:r>
              <a:rPr lang="en-US" sz="2400" dirty="0" smtClean="0"/>
              <a:t>Work on your Cell Lab – Final Lab due Friday</a:t>
            </a:r>
            <a:endParaRPr lang="en-US" sz="2400" dirty="0"/>
          </a:p>
          <a:p>
            <a:pPr marL="514350" indent="-514350">
              <a:buNone/>
            </a:pPr>
            <a:endParaRPr lang="en-US" sz="2400" dirty="0"/>
          </a:p>
          <a:p>
            <a:pPr marL="514350" indent="-514350">
              <a:buNone/>
            </a:pPr>
            <a:endParaRPr lang="en-US" sz="2400" dirty="0"/>
          </a:p>
        </p:txBody>
      </p:sp>
      <p:pic>
        <p:nvPicPr>
          <p:cNvPr id="5" name="Picture 12" descr="\\Hvf-work\education\Edu3\BDOL Interactive Chalkboard\Transparencies\BCT .jpg images\BCT-11.2DNATranscription.jpg"/>
          <p:cNvPicPr>
            <a:picLocks noGrp="1" noChangeAspect="1" noChangeArrowheads="1"/>
          </p:cNvPicPr>
          <p:nvPr>
            <p:ph sz="half" idx="1"/>
          </p:nvPr>
        </p:nvPicPr>
        <p:blipFill>
          <a:blip r:embed="rId2" cstate="print"/>
          <a:srcRect/>
          <a:stretch>
            <a:fillRect/>
          </a:stretch>
        </p:blipFill>
        <p:spPr bwMode="auto">
          <a:xfrm>
            <a:off x="-34344" y="1246816"/>
            <a:ext cx="3354416" cy="3299426"/>
          </a:xfrm>
          <a:prstGeom prst="rect">
            <a:avLst/>
          </a:prstGeom>
          <a:noFill/>
        </p:spPr>
      </p:pic>
      <p:pic>
        <p:nvPicPr>
          <p:cNvPr id="117762" name="Picture 2" descr="http://www.newbornscreening.info/Pro/Images/cellChromoBase.gif">
            <a:hlinkClick r:id="rId3"/>
          </p:cNvPr>
          <p:cNvPicPr>
            <a:picLocks noChangeAspect="1" noChangeArrowheads="1"/>
          </p:cNvPicPr>
          <p:nvPr/>
        </p:nvPicPr>
        <p:blipFill>
          <a:blip r:embed="rId4" cstate="print"/>
          <a:srcRect/>
          <a:stretch>
            <a:fillRect/>
          </a:stretch>
        </p:blipFill>
        <p:spPr bwMode="auto">
          <a:xfrm>
            <a:off x="3019425" y="3210092"/>
            <a:ext cx="3305175" cy="3629025"/>
          </a:xfrm>
          <a:prstGeom prst="rect">
            <a:avLst/>
          </a:prstGeom>
          <a:noFill/>
        </p:spPr>
      </p:pic>
    </p:spTree>
    <p:extLst>
      <p:ext uri="{BB962C8B-B14F-4D97-AF65-F5344CB8AC3E}">
        <p14:creationId xmlns:p14="http://schemas.microsoft.com/office/powerpoint/2010/main" val="1620477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0526" cy="1325563"/>
          </a:xfrm>
        </p:spPr>
        <p:txBody>
          <a:bodyPr/>
          <a:lstStyle/>
          <a:p>
            <a:r>
              <a:rPr lang="en-US" dirty="0" smtClean="0"/>
              <a:t>Science Article: Endosymbiotic Theory p. 69 NB</a:t>
            </a:r>
            <a:endParaRPr lang="en-US" dirty="0"/>
          </a:p>
        </p:txBody>
      </p:sp>
      <p:sp>
        <p:nvSpPr>
          <p:cNvPr id="3" name="Content Placeholder 2"/>
          <p:cNvSpPr>
            <a:spLocks noGrp="1"/>
          </p:cNvSpPr>
          <p:nvPr>
            <p:ph idx="1"/>
          </p:nvPr>
        </p:nvSpPr>
        <p:spPr/>
        <p:txBody>
          <a:bodyPr/>
          <a:lstStyle/>
          <a:p>
            <a:r>
              <a:rPr lang="en-US" dirty="0" smtClean="0"/>
              <a:t>Read the article quietly.</a:t>
            </a:r>
          </a:p>
          <a:p>
            <a:r>
              <a:rPr lang="en-US" dirty="0" smtClean="0"/>
              <a:t>Read the article out loud.</a:t>
            </a:r>
          </a:p>
          <a:p>
            <a:r>
              <a:rPr lang="en-US" dirty="0" smtClean="0"/>
              <a:t>Pair up and write the Claim, Evidence and Reasoning </a:t>
            </a:r>
          </a:p>
          <a:p>
            <a:r>
              <a:rPr lang="en-US" dirty="0" smtClean="0"/>
              <a:t>Discuss as a class: Endosymbiotic Theory</a:t>
            </a:r>
          </a:p>
          <a:p>
            <a:r>
              <a:rPr lang="en-US" dirty="0" smtClean="0"/>
              <a:t>Turn the Paper over and write the AXES Paragraph on Endosymbiotic Theory</a:t>
            </a:r>
          </a:p>
          <a:p>
            <a:endParaRPr lang="en-US" dirty="0" smtClean="0"/>
          </a:p>
          <a:p>
            <a:endParaRPr lang="en-US" dirty="0"/>
          </a:p>
        </p:txBody>
      </p:sp>
    </p:spTree>
    <p:extLst>
      <p:ext uri="{BB962C8B-B14F-4D97-AF65-F5344CB8AC3E}">
        <p14:creationId xmlns:p14="http://schemas.microsoft.com/office/powerpoint/2010/main" val="980618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89805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8060" name="Rectangle 12"/>
          <p:cNvSpPr>
            <a:spLocks noChangeArrowheads="1"/>
          </p:cNvSpPr>
          <p:nvPr/>
        </p:nvSpPr>
        <p:spPr bwMode="auto">
          <a:xfrm>
            <a:off x="2057400" y="1546226"/>
            <a:ext cx="3733800" cy="2246769"/>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RNA like DNA, is a nucleic acid.  RNA structure differs from DNA structure in three ways.</a:t>
            </a:r>
            <a:endParaRPr lang="en-US" sz="2800" i="1" dirty="0">
              <a:latin typeface="Times" pitchFamily="18" charset="0"/>
            </a:endParaRPr>
          </a:p>
        </p:txBody>
      </p:sp>
      <p:pic>
        <p:nvPicPr>
          <p:cNvPr id="898064" name="Picture 16"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898065" name="Picture 17"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8077" name="Rectangle 29"/>
          <p:cNvSpPr>
            <a:spLocks noChangeArrowheads="1"/>
          </p:cNvSpPr>
          <p:nvPr/>
        </p:nvSpPr>
        <p:spPr bwMode="auto">
          <a:xfrm>
            <a:off x="1828800" y="3886201"/>
            <a:ext cx="8305800" cy="830997"/>
          </a:xfrm>
          <a:prstGeom prst="rect">
            <a:avLst/>
          </a:prstGeom>
          <a:noFill/>
          <a:ln w="9525">
            <a:noFill/>
            <a:miter lim="800000"/>
            <a:headEnd/>
            <a:tailEnd/>
          </a:ln>
          <a:effectLst/>
        </p:spPr>
        <p:txBody>
          <a:bodyPr wrap="square">
            <a:spAutoFit/>
          </a:bodyPr>
          <a:lstStyle/>
          <a:p>
            <a:pPr marL="342900" indent="-342900"/>
            <a:r>
              <a:rPr lang="en-US" sz="2400" b="1" dirty="0">
                <a:latin typeface="Times" pitchFamily="18" charset="0"/>
              </a:rPr>
              <a:t>First,</a:t>
            </a:r>
            <a:r>
              <a:rPr lang="en-US" sz="2400" dirty="0">
                <a:latin typeface="Times" pitchFamily="18" charset="0"/>
              </a:rPr>
              <a:t> RNA </a:t>
            </a:r>
            <a:r>
              <a:rPr lang="en-US" sz="2400" b="1" dirty="0">
                <a:latin typeface="Times" pitchFamily="18" charset="0"/>
              </a:rPr>
              <a:t>is single stranded</a:t>
            </a:r>
            <a:r>
              <a:rPr lang="en-US" sz="2400" i="1" dirty="0">
                <a:latin typeface="Times" pitchFamily="18" charset="0"/>
              </a:rPr>
              <a:t>—</a:t>
            </a:r>
            <a:r>
              <a:rPr lang="en-US" sz="2400" dirty="0">
                <a:latin typeface="Times" pitchFamily="18" charset="0"/>
              </a:rPr>
              <a:t>it looks like one-half of a zipper </a:t>
            </a:r>
            <a:r>
              <a:rPr lang="en-US" sz="2400" i="1" dirty="0">
                <a:latin typeface="Times" pitchFamily="18" charset="0"/>
              </a:rPr>
              <a:t>—</a:t>
            </a:r>
            <a:r>
              <a:rPr lang="en-US" sz="2400" dirty="0">
                <a:latin typeface="Times" pitchFamily="18" charset="0"/>
              </a:rPr>
              <a:t>whereas DNA is double stranded.</a:t>
            </a:r>
          </a:p>
        </p:txBody>
      </p:sp>
      <p:pic>
        <p:nvPicPr>
          <p:cNvPr id="898078" name="Picture 30" descr="Fig"/>
          <p:cNvPicPr>
            <a:picLocks noChangeAspect="1" noChangeArrowheads="1"/>
          </p:cNvPicPr>
          <p:nvPr/>
        </p:nvPicPr>
        <p:blipFill>
          <a:blip r:embed="rId12" cstate="print"/>
          <a:srcRect/>
          <a:stretch>
            <a:fillRect/>
          </a:stretch>
        </p:blipFill>
        <p:spPr bwMode="auto">
          <a:xfrm>
            <a:off x="5638800" y="457201"/>
            <a:ext cx="4527550" cy="2689225"/>
          </a:xfrm>
          <a:prstGeom prst="rect">
            <a:avLst/>
          </a:prstGeom>
          <a:noFill/>
        </p:spPr>
      </p:pic>
      <p:sp>
        <p:nvSpPr>
          <p:cNvPr id="898079" name="Text Box 3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endParaRPr lang="en-US" sz="3600" dirty="0">
              <a:solidFill>
                <a:schemeClr val="tx2"/>
              </a:solidFill>
              <a:latin typeface="Times" pitchFamily="18" charset="0"/>
            </a:endParaRPr>
          </a:p>
        </p:txBody>
      </p:sp>
    </p:spTree>
    <p:extLst>
      <p:ext uri="{BB962C8B-B14F-4D97-AF65-F5344CB8AC3E}">
        <p14:creationId xmlns:p14="http://schemas.microsoft.com/office/powerpoint/2010/main" val="33663416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60"/>
                                        </p:tgtEl>
                                        <p:attrNameLst>
                                          <p:attrName>style.visibility</p:attrName>
                                        </p:attrNameLst>
                                      </p:cBhvr>
                                      <p:to>
                                        <p:strVal val="visible"/>
                                      </p:to>
                                    </p:set>
                                    <p:animEffect transition="in" filter="box(out)">
                                      <p:cBhvr>
                                        <p:cTn id="7" dur="500"/>
                                        <p:tgtEl>
                                          <p:spTgt spid="8980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77"/>
                                        </p:tgtEl>
                                        <p:attrNameLst>
                                          <p:attrName>style.visibility</p:attrName>
                                        </p:attrNameLst>
                                      </p:cBhvr>
                                      <p:to>
                                        <p:strVal val="visible"/>
                                      </p:to>
                                    </p:set>
                                    <p:animEffect transition="in" filter="box(out)">
                                      <p:cBhvr>
                                        <p:cTn id="12" dur="500"/>
                                        <p:tgtEl>
                                          <p:spTgt spid="8980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8078"/>
                                        </p:tgtEl>
                                        <p:attrNameLst>
                                          <p:attrName>style.visibility</p:attrName>
                                        </p:attrNameLst>
                                      </p:cBhvr>
                                      <p:to>
                                        <p:strVal val="visible"/>
                                      </p:to>
                                    </p:set>
                                    <p:animEffect transition="in" filter="box(out)">
                                      <p:cBhvr>
                                        <p:cTn id="16" dur="500"/>
                                        <p:tgtEl>
                                          <p:spTgt spid="89807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8052"/>
                                        </p:tgtEl>
                                        <p:attrNameLst>
                                          <p:attrName>style.visibility</p:attrName>
                                        </p:attrNameLst>
                                      </p:cBhvr>
                                      <p:to>
                                        <p:strVal val="visible"/>
                                      </p:to>
                                    </p:set>
                                    <p:animEffect transition="in" filter="box(out)">
                                      <p:cBhvr>
                                        <p:cTn id="20" dur="500"/>
                                        <p:tgtEl>
                                          <p:spTgt spid="89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60" grpId="0" autoUpdateAnimBg="0"/>
      <p:bldP spid="89807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3956"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57" name="Picture 5"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93958" name="Picture 6"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9395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1" name="Picture 9" descr="C:\Documents and Settings\cherie\Desktop\BDOL Prototype\BDOL Power Point Template\end of slide.gif"/>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93964" name="Picture 12" descr="\\Hvf-work\education\Edu3\BDOL Interactive Chalkboard\Transparencies\BCT .jpg images\BCT-11.2DNATranscription.jpg"/>
          <p:cNvPicPr>
            <a:picLocks noChangeAspect="1" noChangeArrowheads="1"/>
          </p:cNvPicPr>
          <p:nvPr/>
        </p:nvPicPr>
        <p:blipFill>
          <a:blip r:embed="rId10" cstate="print"/>
          <a:srcRect/>
          <a:stretch>
            <a:fillRect/>
          </a:stretch>
        </p:blipFill>
        <p:spPr bwMode="auto">
          <a:xfrm>
            <a:off x="3581400" y="769938"/>
            <a:ext cx="5029200" cy="4946650"/>
          </a:xfrm>
          <a:prstGeom prst="rect">
            <a:avLst/>
          </a:prstGeom>
          <a:noFill/>
        </p:spPr>
      </p:pic>
      <p:pic>
        <p:nvPicPr>
          <p:cNvPr id="893965" name="Picture 13" descr="\\Hvf-work\education\Edu3\BDOL Interactive Chalkboard\BDOL IC 11\BDOL.ch11.headers\Sec.11.2..jpg"/>
          <p:cNvPicPr>
            <a:picLocks noChangeAspect="1" noChangeArrowheads="1"/>
          </p:cNvPicPr>
          <p:nvPr/>
        </p:nvPicPr>
        <p:blipFill>
          <a:blip r:embed="rId11" cstate="print"/>
          <a:srcRect/>
          <a:stretch>
            <a:fillRect/>
          </a:stretch>
        </p:blipFill>
        <p:spPr bwMode="auto">
          <a:xfrm>
            <a:off x="1524000" y="1"/>
            <a:ext cx="1600200" cy="709613"/>
          </a:xfrm>
          <a:prstGeom prst="rect">
            <a:avLst/>
          </a:prstGeom>
          <a:noFill/>
        </p:spPr>
      </p:pic>
      <p:sp>
        <p:nvSpPr>
          <p:cNvPr id="12" name="TextBox 11"/>
          <p:cNvSpPr txBox="1"/>
          <p:nvPr/>
        </p:nvSpPr>
        <p:spPr>
          <a:xfrm>
            <a:off x="4800600" y="1"/>
            <a:ext cx="2971800" cy="584775"/>
          </a:xfrm>
          <a:prstGeom prst="rect">
            <a:avLst/>
          </a:prstGeom>
          <a:noFill/>
        </p:spPr>
        <p:txBody>
          <a:bodyPr wrap="square" rtlCol="0">
            <a:spAutoFit/>
          </a:bodyPr>
          <a:lstStyle/>
          <a:p>
            <a:r>
              <a:rPr lang="en-US" sz="3200" dirty="0"/>
              <a:t>#1. Transcription</a:t>
            </a:r>
            <a:endParaRPr lang="en-US" sz="3200" dirty="0"/>
          </a:p>
        </p:txBody>
      </p:sp>
    </p:spTree>
    <p:extLst>
      <p:ext uri="{BB962C8B-B14F-4D97-AF65-F5344CB8AC3E}">
        <p14:creationId xmlns:p14="http://schemas.microsoft.com/office/powerpoint/2010/main" val="14461261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3961"/>
                                        </p:tgtEl>
                                        <p:attrNameLst>
                                          <p:attrName>style.visibility</p:attrName>
                                        </p:attrNameLst>
                                      </p:cBhvr>
                                      <p:to>
                                        <p:strVal val="visible"/>
                                      </p:to>
                                    </p:set>
                                    <p:animEffect transition="in" filter="box(out)">
                                      <p:cBhvr>
                                        <p:cTn id="7" dur="500"/>
                                        <p:tgtEl>
                                          <p:spTgt spid="893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1" name="Picture 21" descr="Fig"/>
          <p:cNvPicPr>
            <a:picLocks noChangeAspect="1" noChangeArrowheads="1"/>
          </p:cNvPicPr>
          <p:nvPr/>
        </p:nvPicPr>
        <p:blipFill>
          <a:blip r:embed="rId2" cstate="print"/>
          <a:srcRect/>
          <a:stretch>
            <a:fillRect/>
          </a:stretch>
        </p:blipFill>
        <p:spPr bwMode="auto">
          <a:xfrm>
            <a:off x="2025650" y="3352801"/>
            <a:ext cx="4832350" cy="2105025"/>
          </a:xfrm>
          <a:prstGeom prst="rect">
            <a:avLst/>
          </a:prstGeom>
          <a:noFill/>
        </p:spPr>
      </p:pic>
      <p:sp>
        <p:nvSpPr>
          <p:cNvPr id="9011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112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112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112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112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112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112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1132" name="Rectangle 12"/>
          <p:cNvSpPr>
            <a:spLocks noChangeArrowheads="1"/>
          </p:cNvSpPr>
          <p:nvPr/>
        </p:nvSpPr>
        <p:spPr bwMode="auto">
          <a:xfrm>
            <a:off x="2057400" y="1447801"/>
            <a:ext cx="80772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Both DNA and RNA contain four nitrogenous bases, but rather than thymine, RNA contains a similar base called uracil (U).</a:t>
            </a:r>
            <a:endParaRPr lang="en-US" i="1">
              <a:latin typeface="Times" pitchFamily="18" charset="0"/>
            </a:endParaRPr>
          </a:p>
        </p:txBody>
      </p:sp>
      <p:pic>
        <p:nvPicPr>
          <p:cNvPr id="90113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113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1136" name="Rectangle 16"/>
          <p:cNvSpPr>
            <a:spLocks noChangeArrowheads="1"/>
          </p:cNvSpPr>
          <p:nvPr/>
        </p:nvSpPr>
        <p:spPr bwMode="auto">
          <a:xfrm>
            <a:off x="6934200" y="3124200"/>
            <a:ext cx="3048000" cy="923330"/>
          </a:xfrm>
          <a:prstGeom prst="rect">
            <a:avLst/>
          </a:prstGeom>
          <a:noFill/>
          <a:ln w="9525">
            <a:noFill/>
            <a:miter lim="800000"/>
            <a:headEnd/>
            <a:tailEnd/>
          </a:ln>
          <a:effectLst/>
        </p:spPr>
        <p:txBody>
          <a:bodyPr>
            <a:spAutoFit/>
          </a:bodyPr>
          <a:lstStyle/>
          <a:p>
            <a:pPr marL="342900" indent="-342900"/>
            <a:r>
              <a:rPr lang="en-US">
                <a:latin typeface="Times" pitchFamily="18" charset="0"/>
              </a:rPr>
              <a:t>Uracil forms a base pair with adenine in RNA, just as thymine does in DNA.</a:t>
            </a:r>
          </a:p>
        </p:txBody>
      </p:sp>
      <p:sp>
        <p:nvSpPr>
          <p:cNvPr id="901138" name="Text Box 18"/>
          <p:cNvSpPr txBox="1">
            <a:spLocks noChangeArrowheads="1"/>
          </p:cNvSpPr>
          <p:nvPr/>
        </p:nvSpPr>
        <p:spPr bwMode="auto">
          <a:xfrm>
            <a:off x="2117726" y="4608513"/>
            <a:ext cx="76174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Uracil</a:t>
            </a:r>
          </a:p>
        </p:txBody>
      </p:sp>
      <p:sp>
        <p:nvSpPr>
          <p:cNvPr id="901139" name="Text Box 19"/>
          <p:cNvSpPr txBox="1">
            <a:spLocks noChangeArrowheads="1"/>
          </p:cNvSpPr>
          <p:nvPr/>
        </p:nvSpPr>
        <p:spPr bwMode="auto">
          <a:xfrm>
            <a:off x="3032126" y="4989513"/>
            <a:ext cx="171713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Hydrogen bonds</a:t>
            </a:r>
          </a:p>
        </p:txBody>
      </p:sp>
      <p:sp>
        <p:nvSpPr>
          <p:cNvPr id="901140" name="Text Box 20"/>
          <p:cNvSpPr txBox="1">
            <a:spLocks noChangeArrowheads="1"/>
          </p:cNvSpPr>
          <p:nvPr/>
        </p:nvSpPr>
        <p:spPr bwMode="auto">
          <a:xfrm>
            <a:off x="5699126" y="5048250"/>
            <a:ext cx="966931"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Adenine</a:t>
            </a:r>
          </a:p>
        </p:txBody>
      </p:sp>
      <p:sp>
        <p:nvSpPr>
          <p:cNvPr id="901142" name="Text Box 22"/>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endParaRPr lang="en-US" sz="3600" dirty="0">
              <a:solidFill>
                <a:schemeClr val="tx2"/>
              </a:solidFill>
              <a:latin typeface="Times" pitchFamily="18" charset="0"/>
            </a:endParaRPr>
          </a:p>
        </p:txBody>
      </p:sp>
    </p:spTree>
    <p:extLst>
      <p:ext uri="{BB962C8B-B14F-4D97-AF65-F5344CB8AC3E}">
        <p14:creationId xmlns:p14="http://schemas.microsoft.com/office/powerpoint/2010/main" val="8667185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36"/>
                                        </p:tgtEl>
                                        <p:attrNameLst>
                                          <p:attrName>style.visibility</p:attrName>
                                        </p:attrNameLst>
                                      </p:cBhvr>
                                      <p:to>
                                        <p:strVal val="visible"/>
                                      </p:to>
                                    </p:set>
                                    <p:animEffect transition="in" filter="box(out)">
                                      <p:cBhvr>
                                        <p:cTn id="7" dur="500"/>
                                        <p:tgtEl>
                                          <p:spTgt spid="9011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1124"/>
                                        </p:tgtEl>
                                        <p:attrNameLst>
                                          <p:attrName>style.visibility</p:attrName>
                                        </p:attrNameLst>
                                      </p:cBhvr>
                                      <p:to>
                                        <p:strVal val="visible"/>
                                      </p:to>
                                    </p:set>
                                    <p:animEffect transition="in" filter="box(out)">
                                      <p:cBhvr>
                                        <p:cTn id="11" dur="500"/>
                                        <p:tgtEl>
                                          <p:spTgt spid="90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30" name="Picture 38" descr="Nucleotide"/>
          <p:cNvPicPr>
            <a:picLocks noChangeAspect="1" noChangeArrowheads="1"/>
          </p:cNvPicPr>
          <p:nvPr/>
        </p:nvPicPr>
        <p:blipFill>
          <a:blip r:embed="rId2" cstate="print"/>
          <a:srcRect/>
          <a:stretch>
            <a:fillRect/>
          </a:stretch>
        </p:blipFill>
        <p:spPr bwMode="auto">
          <a:xfrm>
            <a:off x="3810000" y="2600325"/>
            <a:ext cx="4495800" cy="2178050"/>
          </a:xfrm>
          <a:prstGeom prst="rect">
            <a:avLst/>
          </a:prstGeom>
          <a:noFill/>
        </p:spPr>
      </p:pic>
      <p:sp>
        <p:nvSpPr>
          <p:cNvPr id="8785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8595" name="Rectangle 3"/>
          <p:cNvSpPr>
            <a:spLocks noChangeArrowheads="1"/>
          </p:cNvSpPr>
          <p:nvPr/>
        </p:nvSpPr>
        <p:spPr bwMode="auto">
          <a:xfrm>
            <a:off x="1524000" y="1447802"/>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#2. DNA is a polymer made of repeating subunits called nucleotides.  The backbone is made up of the Sugar and Phosphate group.</a:t>
            </a:r>
            <a:endParaRPr lang="en-US" sz="2400" i="1" dirty="0">
              <a:latin typeface="Times" pitchFamily="18" charset="0"/>
            </a:endParaRPr>
          </a:p>
        </p:txBody>
      </p:sp>
      <p:pic>
        <p:nvPicPr>
          <p:cNvPr id="878597" name="Picture 5" descr="end of slide"/>
          <p:cNvPicPr>
            <a:picLocks noChangeAspect="1" noChangeArrowheads="1"/>
          </p:cNvPicPr>
          <p:nvPr/>
        </p:nvPicPr>
        <p:blipFill>
          <a:blip r:embed="rId3" cstate="print"/>
          <a:srcRect/>
          <a:stretch>
            <a:fillRect/>
          </a:stretch>
        </p:blipFill>
        <p:spPr bwMode="auto">
          <a:xfrm>
            <a:off x="9693276" y="5097464"/>
            <a:ext cx="593725" cy="846137"/>
          </a:xfrm>
          <a:prstGeom prst="rect">
            <a:avLst/>
          </a:prstGeom>
          <a:noFill/>
        </p:spPr>
      </p:pic>
      <p:pic>
        <p:nvPicPr>
          <p:cNvPr id="878598"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878599" name="Picture 7"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860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7860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78602"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78603" name="Picture 11"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78604" name="Picture 12"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78605" name="Rectangle 13"/>
          <p:cNvSpPr>
            <a:spLocks noChangeArrowheads="1"/>
          </p:cNvSpPr>
          <p:nvPr/>
        </p:nvSpPr>
        <p:spPr bwMode="auto">
          <a:xfrm>
            <a:off x="1981200" y="4822826"/>
            <a:ext cx="7848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Nucleotides have three parts: a</a:t>
            </a:r>
            <a:r>
              <a:rPr lang="en-US" sz="2400" b="1" dirty="0">
                <a:latin typeface="Times" pitchFamily="18" charset="0"/>
              </a:rPr>
              <a:t> simple sugar, </a:t>
            </a:r>
            <a:r>
              <a:rPr lang="en-US" sz="2400" dirty="0">
                <a:latin typeface="Times" pitchFamily="18" charset="0"/>
              </a:rPr>
              <a:t>a</a:t>
            </a:r>
            <a:r>
              <a:rPr lang="en-US" sz="2400" b="1" dirty="0">
                <a:latin typeface="Times" pitchFamily="18" charset="0"/>
              </a:rPr>
              <a:t> phosphate group, </a:t>
            </a:r>
            <a:r>
              <a:rPr lang="en-US" sz="2400" dirty="0">
                <a:latin typeface="Times" pitchFamily="18" charset="0"/>
              </a:rPr>
              <a:t>and a </a:t>
            </a:r>
            <a:r>
              <a:rPr lang="en-US" sz="2400" b="1" dirty="0">
                <a:latin typeface="Times" pitchFamily="18" charset="0"/>
              </a:rPr>
              <a:t>nitrogenous base.</a:t>
            </a:r>
          </a:p>
        </p:txBody>
      </p:sp>
      <p:sp>
        <p:nvSpPr>
          <p:cNvPr id="878616" name="Text Box 24"/>
          <p:cNvSpPr txBox="1">
            <a:spLocks noChangeArrowheads="1"/>
          </p:cNvSpPr>
          <p:nvPr/>
        </p:nvSpPr>
        <p:spPr bwMode="auto">
          <a:xfrm>
            <a:off x="3886200" y="2895601"/>
            <a:ext cx="1066800" cy="561975"/>
          </a:xfrm>
          <a:prstGeom prst="rect">
            <a:avLst/>
          </a:prstGeom>
          <a:noFill/>
          <a:ln w="9525">
            <a:noFill/>
            <a:miter lim="800000"/>
            <a:headEnd/>
            <a:tailEnd/>
          </a:ln>
          <a:effectLst/>
        </p:spPr>
        <p:txBody>
          <a:bodyPr/>
          <a:lstStyle/>
          <a:p>
            <a:pPr algn="ctr">
              <a:buFontTx/>
              <a:buNone/>
            </a:pPr>
            <a:r>
              <a:rPr lang="en-US" sz="1400">
                <a:solidFill>
                  <a:srgbClr val="140000"/>
                </a:solidFill>
                <a:latin typeface="Times" pitchFamily="18" charset="0"/>
              </a:rPr>
              <a:t>Phosphate group</a:t>
            </a:r>
          </a:p>
        </p:txBody>
      </p:sp>
      <p:sp>
        <p:nvSpPr>
          <p:cNvPr id="878617" name="Text Box 25"/>
          <p:cNvSpPr txBox="1">
            <a:spLocks noChangeArrowheads="1"/>
          </p:cNvSpPr>
          <p:nvPr/>
        </p:nvSpPr>
        <p:spPr bwMode="auto">
          <a:xfrm>
            <a:off x="5499101" y="4287839"/>
            <a:ext cx="1692275" cy="307777"/>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Sugar (deoxyribose)</a:t>
            </a:r>
          </a:p>
        </p:txBody>
      </p:sp>
      <p:sp>
        <p:nvSpPr>
          <p:cNvPr id="878629" name="Text Box 37"/>
          <p:cNvSpPr txBox="1">
            <a:spLocks noChangeArrowheads="1"/>
          </p:cNvSpPr>
          <p:nvPr/>
        </p:nvSpPr>
        <p:spPr bwMode="auto">
          <a:xfrm>
            <a:off x="7010400" y="2743200"/>
            <a:ext cx="1112838" cy="523220"/>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Nitrogenous base</a:t>
            </a:r>
          </a:p>
        </p:txBody>
      </p:sp>
      <p:sp>
        <p:nvSpPr>
          <p:cNvPr id="878631" name="Text Box 39"/>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4843256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8605"/>
                                        </p:tgtEl>
                                        <p:attrNameLst>
                                          <p:attrName>style.visibility</p:attrName>
                                        </p:attrNameLst>
                                      </p:cBhvr>
                                      <p:to>
                                        <p:strVal val="visible"/>
                                      </p:to>
                                    </p:set>
                                    <p:animEffect transition="in" filter="box(out)">
                                      <p:cBhvr>
                                        <p:cTn id="7" dur="500"/>
                                        <p:tgtEl>
                                          <p:spTgt spid="87860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8597"/>
                                        </p:tgtEl>
                                        <p:attrNameLst>
                                          <p:attrName>style.visibility</p:attrName>
                                        </p:attrNameLst>
                                      </p:cBhvr>
                                      <p:to>
                                        <p:strVal val="visible"/>
                                      </p:to>
                                    </p:set>
                                    <p:animEffect transition="in" filter="box(out)">
                                      <p:cBhvr>
                                        <p:cTn id="11"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2147"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2148"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49" name="Picture 5"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2150" name="Picture 6" descr="C:\Documents and Settings\cherie\Desktop\BDOL Prototype\BDOL Power Point Template\resources.gif">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2151" name="Picture 7" descr="C:\Documents and Settings\cherie\Desktop\BDOL Prototype\BDOL Power Point Template\help.gif">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215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2153" name="Text Box 9"/>
          <p:cNvSpPr txBox="1">
            <a:spLocks noChangeArrowheads="1"/>
          </p:cNvSpPr>
          <p:nvPr/>
        </p:nvSpPr>
        <p:spPr bwMode="auto">
          <a:xfrm>
            <a:off x="1524000" y="736600"/>
            <a:ext cx="9144000" cy="1077218"/>
          </a:xfrm>
          <a:prstGeom prst="rect">
            <a:avLst/>
          </a:prstGeom>
          <a:noFill/>
          <a:ln w="9525">
            <a:noFill/>
            <a:miter lim="800000"/>
            <a:headEnd/>
            <a:tailEnd/>
          </a:ln>
          <a:effectLst/>
        </p:spPr>
        <p:txBody>
          <a:bodyPr wrap="square">
            <a:spAutoFit/>
          </a:bodyPr>
          <a:lstStyle/>
          <a:p>
            <a:pPr algn="ctr"/>
            <a:r>
              <a:rPr lang="en-US" sz="3200" b="1" dirty="0">
                <a:solidFill>
                  <a:schemeClr val="tx2"/>
                </a:solidFill>
              </a:rPr>
              <a:t>#1. Second:</a:t>
            </a:r>
            <a:r>
              <a:rPr lang="en-US" sz="3200" dirty="0">
                <a:solidFill>
                  <a:schemeClr val="tx2"/>
                </a:solidFill>
              </a:rPr>
              <a:t> Chemical </a:t>
            </a:r>
            <a:r>
              <a:rPr lang="en-US" sz="3200" dirty="0">
                <a:solidFill>
                  <a:schemeClr val="tx2"/>
                </a:solidFill>
              </a:rPr>
              <a:t>Difference of DNA and </a:t>
            </a:r>
            <a:r>
              <a:rPr lang="en-US" sz="3200" dirty="0">
                <a:solidFill>
                  <a:schemeClr val="tx2"/>
                </a:solidFill>
              </a:rPr>
              <a:t>RNA</a:t>
            </a:r>
          </a:p>
          <a:p>
            <a:pPr algn="ctr"/>
            <a:r>
              <a:rPr lang="en-US" sz="3200" b="1" dirty="0" err="1">
                <a:solidFill>
                  <a:schemeClr val="tx2"/>
                </a:solidFill>
              </a:rPr>
              <a:t>Uracil</a:t>
            </a:r>
            <a:r>
              <a:rPr lang="en-US" sz="3200" dirty="0">
                <a:solidFill>
                  <a:schemeClr val="tx2"/>
                </a:solidFill>
              </a:rPr>
              <a:t> is the Nitrogen base that replaces </a:t>
            </a:r>
            <a:r>
              <a:rPr lang="en-US" sz="3200" b="1" dirty="0">
                <a:solidFill>
                  <a:schemeClr val="tx2"/>
                </a:solidFill>
              </a:rPr>
              <a:t>Thymine</a:t>
            </a:r>
          </a:p>
        </p:txBody>
      </p:sp>
      <p:pic>
        <p:nvPicPr>
          <p:cNvPr id="902154" name="Picture 10" descr="C:\Documents and Settings\cherie\Desktop\BDOL IC 07\Image Bank.jpg"/>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2155" name="Picture 11" descr="\\Hvf-work\education\Edu3\BDOL Interactive Chalkboard\BDOL IC 11\BDOL.ch11.headers\Chpt11.jpg"/>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2156" name="Picture 12" descr="\\Hvf-work\Education\Edu3\BDOL Interactive Chalkboard\01-Image Bank Images\ch11\ChemicalDifferenceofDNA&amp;RNA.jpg"/>
          <p:cNvPicPr>
            <a:picLocks noChangeAspect="1" noChangeArrowheads="1"/>
          </p:cNvPicPr>
          <p:nvPr/>
        </p:nvPicPr>
        <p:blipFill>
          <a:blip r:embed="rId12" cstate="print"/>
          <a:srcRect/>
          <a:stretch>
            <a:fillRect/>
          </a:stretch>
        </p:blipFill>
        <p:spPr bwMode="auto">
          <a:xfrm>
            <a:off x="3200400" y="1905001"/>
            <a:ext cx="5734050" cy="4357687"/>
          </a:xfrm>
          <a:prstGeom prst="rect">
            <a:avLst/>
          </a:prstGeom>
          <a:noFill/>
        </p:spPr>
      </p:pic>
    </p:spTree>
    <p:extLst>
      <p:ext uri="{BB962C8B-B14F-4D97-AF65-F5344CB8AC3E}">
        <p14:creationId xmlns:p14="http://schemas.microsoft.com/office/powerpoint/2010/main" val="33763226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5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2149"/>
                                        </p:tgtEl>
                                        <p:attrNameLst>
                                          <p:attrName>style.visibility</p:attrName>
                                        </p:attrNameLst>
                                      </p:cBhvr>
                                      <p:to>
                                        <p:strVal val="visible"/>
                                      </p:to>
                                    </p:set>
                                    <p:animEffect transition="in" filter="box(out)">
                                      <p:cBhvr>
                                        <p:cTn id="10" dur="500"/>
                                        <p:tgtEl>
                                          <p:spTgt spid="90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16" name="Picture 20" descr="Fig"/>
          <p:cNvPicPr>
            <a:picLocks noChangeAspect="1" noChangeArrowheads="1"/>
          </p:cNvPicPr>
          <p:nvPr/>
        </p:nvPicPr>
        <p:blipFill>
          <a:blip r:embed="rId2" cstate="print"/>
          <a:srcRect/>
          <a:stretch>
            <a:fillRect/>
          </a:stretch>
        </p:blipFill>
        <p:spPr bwMode="auto">
          <a:xfrm>
            <a:off x="6172200" y="1600200"/>
            <a:ext cx="3359150" cy="3733800"/>
          </a:xfrm>
          <a:prstGeom prst="rect">
            <a:avLst/>
          </a:prstGeom>
          <a:noFill/>
        </p:spPr>
      </p:pic>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01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01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01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0108" name="Rectangle 12"/>
          <p:cNvSpPr>
            <a:spLocks noChangeArrowheads="1"/>
          </p:cNvSpPr>
          <p:nvPr/>
        </p:nvSpPr>
        <p:spPr bwMode="auto">
          <a:xfrm>
            <a:off x="2057400" y="1812926"/>
            <a:ext cx="4114800" cy="1384995"/>
          </a:xfrm>
          <a:prstGeom prst="rect">
            <a:avLst/>
          </a:prstGeom>
          <a:noFill/>
          <a:ln w="9525">
            <a:noFill/>
            <a:miter lim="800000"/>
            <a:headEnd/>
            <a:tailEnd/>
          </a:ln>
          <a:effectLst/>
        </p:spPr>
        <p:txBody>
          <a:bodyPr wrap="square">
            <a:spAutoFit/>
          </a:bodyPr>
          <a:lstStyle/>
          <a:p>
            <a:pPr marL="342900" indent="-342900"/>
            <a:r>
              <a:rPr lang="en-US" sz="2800" b="1" dirty="0">
                <a:latin typeface="Times" pitchFamily="18" charset="0"/>
              </a:rPr>
              <a:t>Third: </a:t>
            </a:r>
            <a:r>
              <a:rPr lang="en-US" sz="2800" dirty="0">
                <a:latin typeface="Times" pitchFamily="18" charset="0"/>
              </a:rPr>
              <a:t>The </a:t>
            </a:r>
            <a:r>
              <a:rPr lang="en-US" sz="2800" dirty="0">
                <a:latin typeface="Times" pitchFamily="18" charset="0"/>
              </a:rPr>
              <a:t>sugar in RNA is </a:t>
            </a:r>
            <a:r>
              <a:rPr lang="en-US" sz="2800" b="1" dirty="0">
                <a:latin typeface="Times" pitchFamily="18" charset="0"/>
              </a:rPr>
              <a:t>R</a:t>
            </a:r>
            <a:r>
              <a:rPr lang="en-US" sz="2800" b="1" dirty="0">
                <a:latin typeface="Times" pitchFamily="18" charset="0"/>
              </a:rPr>
              <a:t>ibose</a:t>
            </a:r>
            <a:r>
              <a:rPr lang="en-US" sz="2800" dirty="0">
                <a:latin typeface="Times" pitchFamily="18" charset="0"/>
              </a:rPr>
              <a:t>; DNA’s sugar is </a:t>
            </a:r>
            <a:r>
              <a:rPr lang="en-US" sz="2800" dirty="0" err="1">
                <a:latin typeface="Times" pitchFamily="18" charset="0"/>
              </a:rPr>
              <a:t>deoxyribose</a:t>
            </a:r>
            <a:r>
              <a:rPr lang="en-US" sz="2800" dirty="0">
                <a:latin typeface="Times" pitchFamily="18" charset="0"/>
              </a:rPr>
              <a:t>.</a:t>
            </a:r>
            <a:endParaRPr lang="en-US" sz="2800" i="1" dirty="0">
              <a:latin typeface="Times" pitchFamily="18" charset="0"/>
            </a:endParaRPr>
          </a:p>
        </p:txBody>
      </p:sp>
      <p:pic>
        <p:nvPicPr>
          <p:cNvPr id="900110"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0111"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0115" name="Text Box 19"/>
          <p:cNvSpPr txBox="1">
            <a:spLocks noChangeArrowheads="1"/>
          </p:cNvSpPr>
          <p:nvPr/>
        </p:nvSpPr>
        <p:spPr bwMode="auto">
          <a:xfrm>
            <a:off x="7010401" y="1703388"/>
            <a:ext cx="1180131" cy="523220"/>
          </a:xfrm>
          <a:prstGeom prst="rect">
            <a:avLst/>
          </a:prstGeom>
          <a:noFill/>
          <a:ln w="9525">
            <a:noFill/>
            <a:miter lim="800000"/>
            <a:headEnd/>
            <a:tailEnd/>
          </a:ln>
          <a:effectLst/>
        </p:spPr>
        <p:txBody>
          <a:bodyPr wrap="none">
            <a:spAutoFit/>
          </a:bodyPr>
          <a:lstStyle/>
          <a:p>
            <a:pPr>
              <a:buFontTx/>
              <a:buNone/>
            </a:pPr>
            <a:r>
              <a:rPr lang="en-US" sz="2800">
                <a:solidFill>
                  <a:srgbClr val="140000"/>
                </a:solidFill>
                <a:latin typeface="Times" pitchFamily="18" charset="0"/>
              </a:rPr>
              <a:t>Ribose</a:t>
            </a:r>
          </a:p>
        </p:txBody>
      </p:sp>
      <p:sp>
        <p:nvSpPr>
          <p:cNvPr id="900117" name="Text Box 21"/>
          <p:cNvSpPr txBox="1">
            <a:spLocks noChangeArrowheads="1"/>
          </p:cNvSpPr>
          <p:nvPr/>
        </p:nvSpPr>
        <p:spPr bwMode="auto">
          <a:xfrm>
            <a:off x="2089151" y="862014"/>
            <a:ext cx="1851789" cy="1200329"/>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a:p>
            <a:pPr>
              <a:buFontTx/>
              <a:buNone/>
            </a:pPr>
            <a:endParaRPr lang="en-US" sz="3600" dirty="0">
              <a:solidFill>
                <a:schemeClr val="tx2"/>
              </a:solidFill>
              <a:latin typeface="Times" pitchFamily="18" charset="0"/>
            </a:endParaRPr>
          </a:p>
        </p:txBody>
      </p:sp>
    </p:spTree>
    <p:extLst>
      <p:ext uri="{BB962C8B-B14F-4D97-AF65-F5344CB8AC3E}">
        <p14:creationId xmlns:p14="http://schemas.microsoft.com/office/powerpoint/2010/main" val="3343097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00100"/>
                                        </p:tgtEl>
                                        <p:attrNameLst>
                                          <p:attrName>style.visibility</p:attrName>
                                        </p:attrNameLst>
                                      </p:cBhvr>
                                      <p:to>
                                        <p:strVal val="visible"/>
                                      </p:to>
                                    </p:set>
                                    <p:animEffect transition="in" filter="box(out)">
                                      <p:cBhvr>
                                        <p:cTn id="7"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92259" name="Picture 3"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92260" name="Picture 4"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92261" name="Picture 5"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92262" name="Picture 6"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92263" name="Picture 7"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92264" name="Picture 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92266" name="Rectangle 10"/>
          <p:cNvSpPr>
            <a:spLocks noChangeArrowheads="1"/>
          </p:cNvSpPr>
          <p:nvPr/>
        </p:nvSpPr>
        <p:spPr bwMode="auto">
          <a:xfrm>
            <a:off x="2057400" y="1524001"/>
            <a:ext cx="7924800" cy="646331"/>
          </a:xfrm>
          <a:prstGeom prst="rect">
            <a:avLst/>
          </a:prstGeom>
          <a:noFill/>
          <a:ln w="9525">
            <a:noFill/>
            <a:miter lim="800000"/>
            <a:headEnd/>
            <a:tailEnd/>
          </a:ln>
          <a:effectLst/>
        </p:spPr>
        <p:txBody>
          <a:bodyPr>
            <a:spAutoFit/>
          </a:bodyPr>
          <a:lstStyle/>
          <a:p>
            <a:pPr marL="342900" indent="-342900">
              <a:buClr>
                <a:schemeClr val="tx1"/>
              </a:buClr>
            </a:pPr>
            <a:r>
              <a:rPr lang="en-US">
                <a:solidFill>
                  <a:srgbClr val="FF0066"/>
                </a:solidFill>
                <a:latin typeface="Times" pitchFamily="18" charset="0"/>
              </a:rPr>
              <a:t>Transfer RNA </a:t>
            </a:r>
            <a:r>
              <a:rPr lang="en-US">
                <a:latin typeface="Times" pitchFamily="18" charset="0"/>
              </a:rPr>
              <a:t>(tRNA) is the supplier.  Transfer RNA delivers amino acids to the ribosome to be assembled into a protein.</a:t>
            </a:r>
            <a:endParaRPr lang="en-US" i="1">
              <a:latin typeface="Times" pitchFamily="18" charset="0"/>
            </a:endParaRPr>
          </a:p>
        </p:txBody>
      </p:sp>
      <p:pic>
        <p:nvPicPr>
          <p:cNvPr id="99226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9226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92270" name="Picture 14" descr="audio image blue">
            <a:hlinkClick r:id="" action="ppaction://noaction">
              <a:snd r:embed="rId13" name="11-transfer RNA.WAV"/>
            </a:hlinkClick>
          </p:cNvPr>
          <p:cNvPicPr>
            <a:picLocks noChangeAspect="1" noChangeArrowheads="1"/>
          </p:cNvPicPr>
          <p:nvPr/>
        </p:nvPicPr>
        <p:blipFill>
          <a:blip r:embed="rId14" cstate="print"/>
          <a:srcRect/>
          <a:stretch>
            <a:fillRect/>
          </a:stretch>
        </p:blipFill>
        <p:spPr bwMode="auto">
          <a:xfrm>
            <a:off x="9067801" y="2438401"/>
            <a:ext cx="354013" cy="354013"/>
          </a:xfrm>
          <a:prstGeom prst="rect">
            <a:avLst/>
          </a:prstGeom>
          <a:noFill/>
        </p:spPr>
      </p:pic>
      <p:sp>
        <p:nvSpPr>
          <p:cNvPr id="992271" name="Text Box 15"/>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endParaRPr lang="en-US" sz="3600" dirty="0">
              <a:solidFill>
                <a:schemeClr val="tx2"/>
              </a:solidFill>
              <a:latin typeface="Times" pitchFamily="18" charset="0"/>
            </a:endParaRPr>
          </a:p>
        </p:txBody>
      </p:sp>
      <p:pic>
        <p:nvPicPr>
          <p:cNvPr id="992272" name="GB4F605M.AVI">
            <a:hlinkClick r:id="" action="ppaction://media"/>
          </p:cNvPr>
          <p:cNvPicPr>
            <a:picLocks noRot="1" noChangeAspect="1" noChangeArrowheads="1"/>
          </p:cNvPicPr>
          <p:nvPr>
            <a:videoFile r:link="rId1"/>
          </p:nvPr>
        </p:nvPicPr>
        <p:blipFill>
          <a:blip r:embed="rId15" cstate="print"/>
          <a:srcRect/>
          <a:stretch>
            <a:fillRect/>
          </a:stretch>
        </p:blipFill>
        <p:spPr bwMode="auto">
          <a:xfrm>
            <a:off x="7315200" y="2895600"/>
            <a:ext cx="3048000" cy="2286000"/>
          </a:xfrm>
          <a:prstGeom prst="rect">
            <a:avLst/>
          </a:prstGeom>
          <a:noFill/>
        </p:spPr>
      </p:pic>
      <p:sp>
        <p:nvSpPr>
          <p:cNvPr id="992273" name="Text Box 17"/>
          <p:cNvSpPr txBox="1">
            <a:spLocks noChangeArrowheads="1"/>
          </p:cNvSpPr>
          <p:nvPr/>
        </p:nvSpPr>
        <p:spPr bwMode="auto">
          <a:xfrm>
            <a:off x="5000625" y="5410200"/>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pic>
        <p:nvPicPr>
          <p:cNvPr id="118786" name="Picture 2" descr="http://t2.gstatic.com/images?q=tbn:ANd9GcQ_Im0qWpp_hJyt2d2BvmZ8-oQzrEWiwkJwK_y-qomkFUQ3-SvQqQ:academic.pgcc.edu/~kroberts/Lecture/Chapter%25207/07-13_tRNA_L.jpg">
            <a:hlinkClick r:id="rId16"/>
          </p:cNvPr>
          <p:cNvPicPr>
            <a:picLocks noChangeAspect="1" noChangeArrowheads="1"/>
          </p:cNvPicPr>
          <p:nvPr/>
        </p:nvPicPr>
        <p:blipFill>
          <a:blip r:embed="rId17" cstate="print"/>
          <a:srcRect/>
          <a:stretch>
            <a:fillRect/>
          </a:stretch>
        </p:blipFill>
        <p:spPr bwMode="auto">
          <a:xfrm>
            <a:off x="2133600" y="2379753"/>
            <a:ext cx="4114800" cy="3106647"/>
          </a:xfrm>
          <a:prstGeom prst="rect">
            <a:avLst/>
          </a:prstGeom>
          <a:noFill/>
        </p:spPr>
      </p:pic>
    </p:spTree>
    <p:extLst>
      <p:ext uri="{BB962C8B-B14F-4D97-AF65-F5344CB8AC3E}">
        <p14:creationId xmlns:p14="http://schemas.microsoft.com/office/powerpoint/2010/main" val="18456886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92266"/>
                                        </p:tgtEl>
                                        <p:attrNameLst>
                                          <p:attrName>style.visibility</p:attrName>
                                        </p:attrNameLst>
                                      </p:cBhvr>
                                      <p:to>
                                        <p:strVal val="visible"/>
                                      </p:to>
                                    </p:set>
                                    <p:animEffect transition="in" filter="box(out)">
                                      <p:cBhvr>
                                        <p:cTn id="7" dur="500"/>
                                        <p:tgtEl>
                                          <p:spTgt spid="99226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92270"/>
                                        </p:tgtEl>
                                        <p:attrNameLst>
                                          <p:attrName>style.visibility</p:attrName>
                                        </p:attrNameLst>
                                      </p:cBhvr>
                                      <p:to>
                                        <p:strVal val="visible"/>
                                      </p:to>
                                    </p:set>
                                    <p:animEffect transition="in" filter="box(out)">
                                      <p:cBhvr>
                                        <p:cTn id="11" dur="500"/>
                                        <p:tgtEl>
                                          <p:spTgt spid="99227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992259"/>
                                        </p:tgtEl>
                                        <p:attrNameLst>
                                          <p:attrName>style.visibility</p:attrName>
                                        </p:attrNameLst>
                                      </p:cBhvr>
                                      <p:to>
                                        <p:strVal val="visible"/>
                                      </p:to>
                                    </p:set>
                                    <p:animEffect transition="in" filter="box(out)">
                                      <p:cBhvr>
                                        <p:cTn id="15" dur="500"/>
                                        <p:tgtEl>
                                          <p:spTgt spid="9922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9227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92272"/>
                                        </p:tgtEl>
                                      </p:cBhvr>
                                    </p:cmd>
                                  </p:childTnLst>
                                </p:cTn>
                              </p:par>
                            </p:childTnLst>
                          </p:cTn>
                        </p:par>
                      </p:childTnLst>
                    </p:cTn>
                  </p:par>
                </p:childTnLst>
              </p:cTn>
              <p:nextCondLst>
                <p:cond evt="onClick" delay="0">
                  <p:tgtEl>
                    <p:spTgt spid="992272"/>
                  </p:tgtEl>
                </p:cond>
              </p:nextCondLst>
            </p:seq>
            <p:video>
              <p:cMediaNode>
                <p:cTn id="21" fill="hold" display="0">
                  <p:stCondLst>
                    <p:cond delay="indefinite"/>
                  </p:stCondLst>
                  <p:endCondLst>
                    <p:cond evt="onNext" delay="0">
                      <p:tgtEl>
                        <p:sldTgt/>
                      </p:tgtEl>
                    </p:cond>
                    <p:cond evt="onPrev" delay="0">
                      <p:tgtEl>
                        <p:sldTgt/>
                      </p:tgtEl>
                    </p:cond>
                  </p:endCondLst>
                </p:cTn>
                <p:tgtEl>
                  <p:spTgt spid="992272"/>
                </p:tgtEl>
              </p:cMediaNode>
            </p:video>
          </p:childTnLst>
        </p:cTn>
      </p:par>
    </p:tnLst>
    <p:bldLst>
      <p:bldP spid="99226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419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419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419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419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420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420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4204" name="Rectangle 12"/>
          <p:cNvSpPr>
            <a:spLocks noChangeArrowheads="1"/>
          </p:cNvSpPr>
          <p:nvPr/>
        </p:nvSpPr>
        <p:spPr bwMode="auto">
          <a:xfrm>
            <a:off x="2057400" y="16002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There are three types of RNA that help build proteins.</a:t>
            </a:r>
            <a:endParaRPr lang="en-US" i="1" dirty="0">
              <a:latin typeface="Times" pitchFamily="18" charset="0"/>
            </a:endParaRPr>
          </a:p>
        </p:txBody>
      </p:sp>
      <p:sp>
        <p:nvSpPr>
          <p:cNvPr id="904205" name="Rectangle 13"/>
          <p:cNvSpPr>
            <a:spLocks noChangeArrowheads="1"/>
          </p:cNvSpPr>
          <p:nvPr/>
        </p:nvSpPr>
        <p:spPr bwMode="auto">
          <a:xfrm>
            <a:off x="1524000" y="1981201"/>
            <a:ext cx="8153400" cy="646331"/>
          </a:xfrm>
          <a:prstGeom prst="rect">
            <a:avLst/>
          </a:prstGeom>
          <a:noFill/>
          <a:ln w="9525">
            <a:noFill/>
            <a:miter lim="800000"/>
            <a:headEnd/>
            <a:tailEnd/>
          </a:ln>
          <a:effectLst/>
        </p:spPr>
        <p:txBody>
          <a:bodyPr>
            <a:spAutoFit/>
          </a:bodyPr>
          <a:lstStyle/>
          <a:p>
            <a:pPr marL="342900" indent="-342900">
              <a:buClr>
                <a:schemeClr val="tx1"/>
              </a:buClr>
            </a:pPr>
            <a:r>
              <a:rPr lang="en-US" dirty="0">
                <a:solidFill>
                  <a:srgbClr val="FF0066"/>
                </a:solidFill>
                <a:latin typeface="Times" pitchFamily="18" charset="0"/>
              </a:rPr>
              <a:t>Messenger RNA</a:t>
            </a:r>
            <a:r>
              <a:rPr lang="en-US" dirty="0">
                <a:latin typeface="Times" pitchFamily="18" charset="0"/>
              </a:rPr>
              <a:t> (mRNA), brings instructions from DNA in the nucleus to the cell’s factory floor, the cytoplasm.</a:t>
            </a:r>
            <a:endParaRPr lang="en-US" i="1" dirty="0">
              <a:latin typeface="Times" pitchFamily="18" charset="0"/>
            </a:endParaRPr>
          </a:p>
        </p:txBody>
      </p:sp>
      <p:sp>
        <p:nvSpPr>
          <p:cNvPr id="904206" name="Rectangle 14"/>
          <p:cNvSpPr>
            <a:spLocks noChangeArrowheads="1"/>
          </p:cNvSpPr>
          <p:nvPr/>
        </p:nvSpPr>
        <p:spPr bwMode="auto">
          <a:xfrm>
            <a:off x="1524000" y="25908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On the factory floor, mRNA moves to the assembly line, a ribosome.</a:t>
            </a:r>
          </a:p>
        </p:txBody>
      </p:sp>
      <p:pic>
        <p:nvPicPr>
          <p:cNvPr id="904207"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4208"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4210" name="Picture 18" descr="audio image blue">
            <a:hlinkClick r:id="" action="ppaction://noaction">
              <a:snd r:embed="rId12" name="11-messenger RNA.WAV"/>
            </a:hlinkClick>
          </p:cNvPr>
          <p:cNvPicPr>
            <a:picLocks noChangeAspect="1" noChangeArrowheads="1"/>
          </p:cNvPicPr>
          <p:nvPr/>
        </p:nvPicPr>
        <p:blipFill>
          <a:blip r:embed="rId13" cstate="print"/>
          <a:srcRect/>
          <a:stretch>
            <a:fillRect/>
          </a:stretch>
        </p:blipFill>
        <p:spPr bwMode="auto">
          <a:xfrm>
            <a:off x="5868988" y="3709988"/>
            <a:ext cx="354012" cy="354012"/>
          </a:xfrm>
          <a:prstGeom prst="rect">
            <a:avLst/>
          </a:prstGeom>
          <a:noFill/>
        </p:spPr>
      </p:pic>
      <p:sp>
        <p:nvSpPr>
          <p:cNvPr id="904211" name="Text Box 19"/>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endParaRPr lang="en-US" sz="3600" dirty="0">
              <a:solidFill>
                <a:schemeClr val="tx2"/>
              </a:solidFill>
              <a:latin typeface="Times" pitchFamily="18" charset="0"/>
            </a:endParaRPr>
          </a:p>
        </p:txBody>
      </p:sp>
      <p:pic>
        <p:nvPicPr>
          <p:cNvPr id="16" name="Picture 12" descr="\\Hvf-work\Education\Edu3\BDOL Interactive Chalkboard\01-Image Bank Images\ch11\ChemicalDifferenceofDNA&amp;RNA.jpg"/>
          <p:cNvPicPr>
            <a:picLocks noChangeAspect="1" noChangeArrowheads="1"/>
          </p:cNvPicPr>
          <p:nvPr/>
        </p:nvPicPr>
        <p:blipFill>
          <a:blip r:embed="rId14" cstate="print"/>
          <a:srcRect/>
          <a:stretch>
            <a:fillRect/>
          </a:stretch>
        </p:blipFill>
        <p:spPr bwMode="auto">
          <a:xfrm>
            <a:off x="5562600" y="2971800"/>
            <a:ext cx="4743450" cy="3604864"/>
          </a:xfrm>
          <a:prstGeom prst="rect">
            <a:avLst/>
          </a:prstGeom>
          <a:noFill/>
        </p:spPr>
      </p:pic>
    </p:spTree>
    <p:extLst>
      <p:ext uri="{BB962C8B-B14F-4D97-AF65-F5344CB8AC3E}">
        <p14:creationId xmlns:p14="http://schemas.microsoft.com/office/powerpoint/2010/main" val="15709173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4204"/>
                                        </p:tgtEl>
                                        <p:attrNameLst>
                                          <p:attrName>style.visibility</p:attrName>
                                        </p:attrNameLst>
                                      </p:cBhvr>
                                      <p:to>
                                        <p:strVal val="visible"/>
                                      </p:to>
                                    </p:set>
                                    <p:animEffect transition="in" filter="box(out)">
                                      <p:cBhvr>
                                        <p:cTn id="7" dur="500"/>
                                        <p:tgtEl>
                                          <p:spTgt spid="904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4205"/>
                                        </p:tgtEl>
                                        <p:attrNameLst>
                                          <p:attrName>style.visibility</p:attrName>
                                        </p:attrNameLst>
                                      </p:cBhvr>
                                      <p:to>
                                        <p:strVal val="visible"/>
                                      </p:to>
                                    </p:set>
                                    <p:animEffect transition="in" filter="box(out)">
                                      <p:cBhvr>
                                        <p:cTn id="12" dur="500"/>
                                        <p:tgtEl>
                                          <p:spTgt spid="904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4210"/>
                                        </p:tgtEl>
                                        <p:attrNameLst>
                                          <p:attrName>style.visibility</p:attrName>
                                        </p:attrNameLst>
                                      </p:cBhvr>
                                      <p:to>
                                        <p:strVal val="visible"/>
                                      </p:to>
                                    </p:set>
                                    <p:animEffect transition="in" filter="box(out)">
                                      <p:cBhvr>
                                        <p:cTn id="17" dur="500"/>
                                        <p:tgtEl>
                                          <p:spTgt spid="9042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04206"/>
                                        </p:tgtEl>
                                        <p:attrNameLst>
                                          <p:attrName>style.visibility</p:attrName>
                                        </p:attrNameLst>
                                      </p:cBhvr>
                                      <p:to>
                                        <p:strVal val="visible"/>
                                      </p:to>
                                    </p:set>
                                    <p:animEffect transition="in" filter="box(out)">
                                      <p:cBhvr>
                                        <p:cTn id="22" dur="500"/>
                                        <p:tgtEl>
                                          <p:spTgt spid="904206"/>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904196"/>
                                        </p:tgtEl>
                                        <p:attrNameLst>
                                          <p:attrName>style.visibility</p:attrName>
                                        </p:attrNameLst>
                                      </p:cBhvr>
                                      <p:to>
                                        <p:strVal val="visible"/>
                                      </p:to>
                                    </p:set>
                                    <p:animEffect transition="in" filter="box(out)">
                                      <p:cBhvr>
                                        <p:cTn id="26" dur="500"/>
                                        <p:tgtEl>
                                          <p:spTgt spid="90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04" grpId="0" autoUpdateAnimBg="0"/>
      <p:bldP spid="904205" grpId="0" autoUpdateAnimBg="0"/>
      <p:bldP spid="90420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 </a:t>
            </a:r>
            <a:r>
              <a:rPr lang="en-US" dirty="0" smtClean="0"/>
              <a:t>Wednesday</a:t>
            </a:r>
            <a:r>
              <a:rPr lang="en-US" dirty="0" smtClean="0"/>
              <a:t>!!!!!</a:t>
            </a:r>
            <a:endParaRPr lang="en-US" dirty="0"/>
          </a:p>
        </p:txBody>
      </p:sp>
      <p:sp>
        <p:nvSpPr>
          <p:cNvPr id="3" name="Content Placeholder 2"/>
          <p:cNvSpPr>
            <a:spLocks noGrp="1"/>
          </p:cNvSpPr>
          <p:nvPr>
            <p:ph idx="1"/>
          </p:nvPr>
        </p:nvSpPr>
        <p:spPr/>
        <p:txBody>
          <a:bodyPr/>
          <a:lstStyle/>
          <a:p>
            <a:r>
              <a:rPr lang="en-US" dirty="0" smtClean="0"/>
              <a:t>1 large bag of M &amp; M’s </a:t>
            </a:r>
            <a:r>
              <a:rPr lang="en-US" dirty="0" smtClean="0"/>
              <a:t>–</a:t>
            </a:r>
            <a:endParaRPr lang="en-US" dirty="0" smtClean="0"/>
          </a:p>
          <a:p>
            <a:r>
              <a:rPr lang="en-US" dirty="0" smtClean="0"/>
              <a:t>1 large bag of Gummy Bears </a:t>
            </a:r>
            <a:r>
              <a:rPr lang="en-US" dirty="0" smtClean="0"/>
              <a:t>–</a:t>
            </a:r>
            <a:endParaRPr lang="en-US" dirty="0" smtClean="0"/>
          </a:p>
          <a:p>
            <a:r>
              <a:rPr lang="en-US" dirty="0" smtClean="0"/>
              <a:t>4 bags of </a:t>
            </a:r>
            <a:r>
              <a:rPr lang="en-US" dirty="0" smtClean="0"/>
              <a:t>Marshmallows-</a:t>
            </a:r>
            <a:endParaRPr lang="en-US" dirty="0" smtClean="0"/>
          </a:p>
          <a:p>
            <a:r>
              <a:rPr lang="en-US" dirty="0" smtClean="0"/>
              <a:t>1 stick of Butter – </a:t>
            </a:r>
          </a:p>
          <a:p>
            <a:r>
              <a:rPr lang="en-US" dirty="0" smtClean="0"/>
              <a:t>1 box Rice Krispy Cereal - </a:t>
            </a:r>
            <a:endParaRPr lang="en-US" dirty="0"/>
          </a:p>
        </p:txBody>
      </p:sp>
    </p:spTree>
    <p:extLst>
      <p:ext uri="{BB962C8B-B14F-4D97-AF65-F5344CB8AC3E}">
        <p14:creationId xmlns:p14="http://schemas.microsoft.com/office/powerpoint/2010/main" val="1495229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67NB</a:t>
            </a:r>
            <a:endParaRPr lang="en-US" sz="4400" dirty="0">
              <a:latin typeface="+mj-lt"/>
              <a:ea typeface="+mj-ea"/>
              <a:cs typeface="+mj-cs"/>
            </a:endParaRPr>
          </a:p>
        </p:txBody>
      </p:sp>
      <p:sp>
        <p:nvSpPr>
          <p:cNvPr id="4" name="Content Placeholder 2"/>
          <p:cNvSpPr txBox="1">
            <a:spLocks/>
          </p:cNvSpPr>
          <p:nvPr/>
        </p:nvSpPr>
        <p:spPr>
          <a:xfrm>
            <a:off x="1524000" y="914401"/>
            <a:ext cx="9144000"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lines.</a:t>
            </a:r>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endParaRPr lang="en-US" sz="3200" dirty="0"/>
          </a:p>
        </p:txBody>
      </p:sp>
    </p:spTree>
    <p:extLst>
      <p:ext uri="{BB962C8B-B14F-4D97-AF65-F5344CB8AC3E}">
        <p14:creationId xmlns:p14="http://schemas.microsoft.com/office/powerpoint/2010/main" val="2574600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Quiz</a:t>
            </a:r>
            <a:br>
              <a:rPr lang="en-US" dirty="0" smtClean="0"/>
            </a:br>
            <a:r>
              <a:rPr lang="en-US" sz="2700" dirty="0"/>
              <a:t>1 piece of Binder Paper &amp; pencil or pen.  Write your name on the top right hand side.</a:t>
            </a:r>
            <a:endParaRPr lang="en-US" sz="2700" dirty="0"/>
          </a:p>
        </p:txBody>
      </p:sp>
      <p:sp>
        <p:nvSpPr>
          <p:cNvPr id="3" name="TextBox 2"/>
          <p:cNvSpPr txBox="1"/>
          <p:nvPr/>
        </p:nvSpPr>
        <p:spPr>
          <a:xfrm>
            <a:off x="1471572" y="1600201"/>
            <a:ext cx="9196428" cy="461665"/>
          </a:xfrm>
          <a:prstGeom prst="rect">
            <a:avLst/>
          </a:prstGeom>
          <a:noFill/>
        </p:spPr>
        <p:txBody>
          <a:bodyPr wrap="none" rtlCol="0">
            <a:spAutoFit/>
          </a:bodyPr>
          <a:lstStyle/>
          <a:p>
            <a:r>
              <a:rPr lang="en-US" dirty="0"/>
              <a:t>1.  </a:t>
            </a:r>
            <a:r>
              <a:rPr lang="en-US" sz="2400" dirty="0"/>
              <a:t>What is the name of the molecule that holds our genetic information?</a:t>
            </a:r>
            <a:endParaRPr lang="en-US" sz="2400" dirty="0"/>
          </a:p>
        </p:txBody>
      </p:sp>
      <p:sp>
        <p:nvSpPr>
          <p:cNvPr id="4" name="TextBox 3"/>
          <p:cNvSpPr txBox="1"/>
          <p:nvPr/>
        </p:nvSpPr>
        <p:spPr>
          <a:xfrm>
            <a:off x="1676400" y="1981201"/>
            <a:ext cx="5064848" cy="461665"/>
          </a:xfrm>
          <a:prstGeom prst="rect">
            <a:avLst/>
          </a:prstGeom>
          <a:noFill/>
        </p:spPr>
        <p:txBody>
          <a:bodyPr wrap="none" rtlCol="0">
            <a:spAutoFit/>
          </a:bodyPr>
          <a:lstStyle/>
          <a:p>
            <a:r>
              <a:rPr lang="en-US" sz="2400" dirty="0"/>
              <a:t>2.  What is the shape of that molecule?</a:t>
            </a:r>
            <a:endParaRPr lang="en-US" sz="2400" dirty="0"/>
          </a:p>
        </p:txBody>
      </p:sp>
      <p:sp>
        <p:nvSpPr>
          <p:cNvPr id="5" name="TextBox 4"/>
          <p:cNvSpPr txBox="1"/>
          <p:nvPr/>
        </p:nvSpPr>
        <p:spPr>
          <a:xfrm>
            <a:off x="1524000" y="2438401"/>
            <a:ext cx="5803512" cy="461665"/>
          </a:xfrm>
          <a:prstGeom prst="rect">
            <a:avLst/>
          </a:prstGeom>
          <a:noFill/>
        </p:spPr>
        <p:txBody>
          <a:bodyPr wrap="none" rtlCol="0">
            <a:spAutoFit/>
          </a:bodyPr>
          <a:lstStyle/>
          <a:p>
            <a:r>
              <a:rPr lang="en-US" sz="2400" dirty="0"/>
              <a:t>3. Where is that molecule located in the cell?</a:t>
            </a:r>
            <a:endParaRPr lang="en-US" sz="2400" dirty="0"/>
          </a:p>
        </p:txBody>
      </p:sp>
      <p:sp>
        <p:nvSpPr>
          <p:cNvPr id="6" name="TextBox 5"/>
          <p:cNvSpPr txBox="1"/>
          <p:nvPr/>
        </p:nvSpPr>
        <p:spPr>
          <a:xfrm>
            <a:off x="1524000" y="2895601"/>
            <a:ext cx="7803034" cy="461665"/>
          </a:xfrm>
          <a:prstGeom prst="rect">
            <a:avLst/>
          </a:prstGeom>
          <a:noFill/>
        </p:spPr>
        <p:txBody>
          <a:bodyPr wrap="none" rtlCol="0">
            <a:spAutoFit/>
          </a:bodyPr>
          <a:lstStyle/>
          <a:p>
            <a:r>
              <a:rPr lang="en-US" sz="2400" dirty="0"/>
              <a:t>4.  What are the 4 Nitrogen Bases that code for Amino Acids?</a:t>
            </a:r>
            <a:endParaRPr lang="en-US" sz="2400" dirty="0"/>
          </a:p>
        </p:txBody>
      </p:sp>
      <p:sp>
        <p:nvSpPr>
          <p:cNvPr id="7" name="TextBox 6"/>
          <p:cNvSpPr txBox="1"/>
          <p:nvPr/>
        </p:nvSpPr>
        <p:spPr>
          <a:xfrm>
            <a:off x="1524000" y="3352801"/>
            <a:ext cx="6031972" cy="461665"/>
          </a:xfrm>
          <a:prstGeom prst="rect">
            <a:avLst/>
          </a:prstGeom>
          <a:noFill/>
        </p:spPr>
        <p:txBody>
          <a:bodyPr wrap="none" rtlCol="0">
            <a:spAutoFit/>
          </a:bodyPr>
          <a:lstStyle/>
          <a:p>
            <a:r>
              <a:rPr lang="en-US" sz="2400" dirty="0"/>
              <a:t>5. Write how the Nitrogen base pair together. </a:t>
            </a:r>
            <a:endParaRPr lang="en-US" sz="2400" dirty="0"/>
          </a:p>
        </p:txBody>
      </p:sp>
      <p:sp>
        <p:nvSpPr>
          <p:cNvPr id="8" name="TextBox 7"/>
          <p:cNvSpPr txBox="1"/>
          <p:nvPr/>
        </p:nvSpPr>
        <p:spPr>
          <a:xfrm>
            <a:off x="1524001" y="3886200"/>
            <a:ext cx="7797647" cy="2308324"/>
          </a:xfrm>
          <a:prstGeom prst="rect">
            <a:avLst/>
          </a:prstGeom>
          <a:noFill/>
        </p:spPr>
        <p:txBody>
          <a:bodyPr wrap="none" rtlCol="0">
            <a:spAutoFit/>
          </a:bodyPr>
          <a:lstStyle/>
          <a:p>
            <a:pPr marL="457200" indent="-457200">
              <a:buAutoNum type="arabicPeriod" startAt="6"/>
            </a:pPr>
            <a:r>
              <a:rPr lang="en-US" sz="2400" dirty="0"/>
              <a:t>What is the bond that holds the nitrogen bases together?</a:t>
            </a:r>
          </a:p>
          <a:p>
            <a:pPr marL="457200" indent="-457200">
              <a:buAutoNum type="arabicPeriod" startAt="6"/>
            </a:pPr>
            <a:r>
              <a:rPr lang="en-US" sz="2400" dirty="0"/>
              <a:t>Draw &amp; Write the three parts of a nucleotide.</a:t>
            </a:r>
          </a:p>
          <a:p>
            <a:pPr>
              <a:buNone/>
            </a:pPr>
            <a:r>
              <a:rPr lang="en-US" sz="2400" dirty="0"/>
              <a:t>8. What is DNA Replication?</a:t>
            </a:r>
          </a:p>
          <a:p>
            <a:pPr>
              <a:buNone/>
            </a:pPr>
            <a:r>
              <a:rPr lang="en-US" sz="2400" dirty="0"/>
              <a:t>9.  What are the two functions of DNA?</a:t>
            </a:r>
          </a:p>
          <a:p>
            <a:pPr>
              <a:buNone/>
            </a:pPr>
            <a:r>
              <a:rPr lang="en-US" sz="2400" dirty="0"/>
              <a:t>10. How is RNA different from DNA?</a:t>
            </a:r>
          </a:p>
          <a:p>
            <a:pPr marL="457200" indent="-457200"/>
            <a:endParaRPr lang="en-US" sz="2400" dirty="0"/>
          </a:p>
        </p:txBody>
      </p:sp>
    </p:spTree>
    <p:extLst>
      <p:ext uri="{BB962C8B-B14F-4D97-AF65-F5344CB8AC3E}">
        <p14:creationId xmlns:p14="http://schemas.microsoft.com/office/powerpoint/2010/main" val="9177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11.2 Summary – page 2888- 295</a:t>
            </a:r>
          </a:p>
        </p:txBody>
      </p:sp>
      <p:pic>
        <p:nvPicPr>
          <p:cNvPr id="897030" name="Picture 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31" name="Picture 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2" name="Picture 8"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3" name="Picture 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4" name="Picture 10"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5" name="Picture 11"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7036" name="Picture 12"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897037"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7038" name="Text Box 14"/>
          <p:cNvSpPr txBox="1">
            <a:spLocks noChangeArrowheads="1"/>
          </p:cNvSpPr>
          <p:nvPr/>
        </p:nvSpPr>
        <p:spPr bwMode="auto">
          <a:xfrm>
            <a:off x="2130426" y="1812926"/>
            <a:ext cx="7788275" cy="954107"/>
          </a:xfrm>
          <a:prstGeom prst="rect">
            <a:avLst/>
          </a:prstGeom>
          <a:noFill/>
          <a:ln w="9525" algn="ctr">
            <a:noFill/>
            <a:miter lim="800000"/>
            <a:headEnd/>
            <a:tailEnd/>
          </a:ln>
          <a:effectLst/>
        </p:spPr>
        <p:txBody>
          <a:bodyPr>
            <a:spAutoFit/>
          </a:bodyPr>
          <a:lstStyle/>
          <a:p>
            <a:pPr>
              <a:tabLst>
                <a:tab pos="228600" algn="l"/>
                <a:tab pos="1943100" algn="l"/>
              </a:tabLst>
            </a:pPr>
            <a:r>
              <a:rPr lang="en-US" dirty="0">
                <a:latin typeface="Times" pitchFamily="18" charset="0"/>
              </a:rPr>
              <a:t> </a:t>
            </a:r>
            <a:r>
              <a:rPr lang="en-US" sz="2800" dirty="0">
                <a:latin typeface="Times" pitchFamily="18" charset="0"/>
              </a:rPr>
              <a:t>You learned earlier that proteins are </a:t>
            </a:r>
            <a:r>
              <a:rPr lang="en-US" sz="2800" dirty="0">
                <a:latin typeface="Times" pitchFamily="18" charset="0"/>
              </a:rPr>
              <a:t>polymers </a:t>
            </a:r>
            <a:r>
              <a:rPr lang="en-US" sz="2800" dirty="0">
                <a:latin typeface="Times" pitchFamily="18" charset="0"/>
              </a:rPr>
              <a:t>of amino acids.</a:t>
            </a:r>
          </a:p>
        </p:txBody>
      </p:sp>
      <p:sp>
        <p:nvSpPr>
          <p:cNvPr id="897039" name="Text Box 15"/>
          <p:cNvSpPr txBox="1">
            <a:spLocks noChangeArrowheads="1"/>
          </p:cNvSpPr>
          <p:nvPr/>
        </p:nvSpPr>
        <p:spPr bwMode="auto">
          <a:xfrm>
            <a:off x="1524001" y="2895602"/>
            <a:ext cx="9143999" cy="1384995"/>
          </a:xfrm>
          <a:prstGeom prst="rect">
            <a:avLst/>
          </a:prstGeom>
          <a:noFill/>
          <a:ln w="9525" algn="ctr">
            <a:noFill/>
            <a:miter lim="800000"/>
            <a:headEnd/>
            <a:tailEnd/>
          </a:ln>
          <a:effectLst/>
        </p:spPr>
        <p:txBody>
          <a:bodyPr wrap="square">
            <a:spAutoFit/>
          </a:bodyPr>
          <a:lstStyle/>
          <a:p>
            <a:pPr>
              <a:tabLst>
                <a:tab pos="228600" algn="l"/>
                <a:tab pos="1943100" algn="l"/>
              </a:tabLst>
            </a:pPr>
            <a:r>
              <a:rPr lang="en-US" dirty="0">
                <a:latin typeface="Times" pitchFamily="18" charset="0"/>
              </a:rPr>
              <a:t> </a:t>
            </a:r>
            <a:r>
              <a:rPr lang="en-US" sz="2800" dirty="0">
                <a:latin typeface="Times" pitchFamily="18" charset="0"/>
              </a:rPr>
              <a:t>The sequence of nucleotides in each gene </a:t>
            </a:r>
            <a:r>
              <a:rPr lang="en-US" sz="2800" dirty="0">
                <a:latin typeface="Times" pitchFamily="18" charset="0"/>
              </a:rPr>
              <a:t>contains </a:t>
            </a:r>
            <a:r>
              <a:rPr lang="en-US" sz="2800" dirty="0">
                <a:latin typeface="Times" pitchFamily="18" charset="0"/>
              </a:rPr>
              <a:t>information for assembling the </a:t>
            </a:r>
            <a:r>
              <a:rPr lang="en-US" sz="2800" dirty="0">
                <a:latin typeface="Times" pitchFamily="18" charset="0"/>
              </a:rPr>
              <a:t>string </a:t>
            </a:r>
            <a:r>
              <a:rPr lang="en-US" sz="2800" dirty="0">
                <a:latin typeface="Times" pitchFamily="18" charset="0"/>
              </a:rPr>
              <a:t>of amino acids that make up a single </a:t>
            </a:r>
            <a:r>
              <a:rPr lang="en-US" sz="2800" dirty="0">
                <a:latin typeface="Times" pitchFamily="18" charset="0"/>
              </a:rPr>
              <a:t>protein</a:t>
            </a:r>
            <a:r>
              <a:rPr lang="en-US" sz="2800" dirty="0">
                <a:latin typeface="Times" pitchFamily="18" charset="0"/>
              </a:rPr>
              <a:t>.</a:t>
            </a:r>
          </a:p>
        </p:txBody>
      </p:sp>
      <p:sp>
        <p:nvSpPr>
          <p:cNvPr id="897041" name="Text Box 17"/>
          <p:cNvSpPr txBox="1">
            <a:spLocks noChangeArrowheads="1"/>
          </p:cNvSpPr>
          <p:nvPr/>
        </p:nvSpPr>
        <p:spPr bwMode="auto">
          <a:xfrm>
            <a:off x="2089150" y="1012826"/>
            <a:ext cx="550984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Genes </a:t>
            </a:r>
            <a:r>
              <a:rPr lang="en-US" sz="3600" dirty="0">
                <a:solidFill>
                  <a:schemeClr val="tx2"/>
                </a:solidFill>
                <a:latin typeface="Times" pitchFamily="18" charset="0"/>
              </a:rPr>
              <a:t>Expression = Proteins</a:t>
            </a:r>
            <a:endParaRPr lang="en-US" sz="3600" dirty="0">
              <a:solidFill>
                <a:schemeClr val="tx2"/>
              </a:solidFill>
              <a:latin typeface="Times" pitchFamily="18" charset="0"/>
            </a:endParaRPr>
          </a:p>
        </p:txBody>
      </p:sp>
    </p:spTree>
    <p:extLst>
      <p:ext uri="{BB962C8B-B14F-4D97-AF65-F5344CB8AC3E}">
        <p14:creationId xmlns:p14="http://schemas.microsoft.com/office/powerpoint/2010/main" val="22730464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38"/>
                                        </p:tgtEl>
                                        <p:attrNameLst>
                                          <p:attrName>style.visibility</p:attrName>
                                        </p:attrNameLst>
                                      </p:cBhvr>
                                      <p:to>
                                        <p:strVal val="visible"/>
                                      </p:to>
                                    </p:set>
                                    <p:animEffect transition="in" filter="box(out)">
                                      <p:cBhvr>
                                        <p:cTn id="7" dur="500"/>
                                        <p:tgtEl>
                                          <p:spTgt spid="8970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7039"/>
                                        </p:tgtEl>
                                        <p:attrNameLst>
                                          <p:attrName>style.visibility</p:attrName>
                                        </p:attrNameLst>
                                      </p:cBhvr>
                                      <p:to>
                                        <p:strVal val="visible"/>
                                      </p:to>
                                    </p:set>
                                    <p:animEffect transition="in" filter="box(out)">
                                      <p:cBhvr>
                                        <p:cTn id="12" dur="500"/>
                                        <p:tgtEl>
                                          <p:spTgt spid="89703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7030"/>
                                        </p:tgtEl>
                                        <p:attrNameLst>
                                          <p:attrName>style.visibility</p:attrName>
                                        </p:attrNameLst>
                                      </p:cBhvr>
                                      <p:to>
                                        <p:strVal val="visible"/>
                                      </p:to>
                                    </p:set>
                                    <p:animEffect transition="in" filter="box(out)">
                                      <p:cBhvr>
                                        <p:cTn id="16" dur="500"/>
                                        <p:tgtEl>
                                          <p:spTgt spid="89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38" grpId="0" autoUpdateAnimBg="0"/>
      <p:bldP spid="89703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522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522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522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522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522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5228" name="Rectangle 12"/>
          <p:cNvSpPr>
            <a:spLocks noChangeArrowheads="1"/>
          </p:cNvSpPr>
          <p:nvPr/>
        </p:nvSpPr>
        <p:spPr bwMode="auto">
          <a:xfrm>
            <a:off x="2057400" y="1600201"/>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The ribosome, made of </a:t>
            </a:r>
            <a:r>
              <a:rPr lang="en-US">
                <a:solidFill>
                  <a:srgbClr val="FF0066"/>
                </a:solidFill>
                <a:latin typeface="Times" pitchFamily="18" charset="0"/>
              </a:rPr>
              <a:t>ribosomal RNA</a:t>
            </a:r>
            <a:r>
              <a:rPr lang="en-US">
                <a:latin typeface="Times" pitchFamily="18" charset="0"/>
              </a:rPr>
              <a:t> (rRNA), binds to the mRNA and uses the instructions to assemble the amino acids in the correct order.</a:t>
            </a:r>
            <a:endParaRPr lang="en-US" i="1">
              <a:latin typeface="Times" pitchFamily="18" charset="0"/>
            </a:endParaRPr>
          </a:p>
        </p:txBody>
      </p:sp>
      <p:pic>
        <p:nvPicPr>
          <p:cNvPr id="90523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523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5235" name="Picture 19" descr="audio image blue">
            <a:hlinkClick r:id="" action="ppaction://noaction">
              <a:snd r:embed="rId12" name="11-ribosomal RNA.WAV"/>
            </a:hlinkClick>
          </p:cNvPr>
          <p:cNvPicPr>
            <a:picLocks noChangeAspect="1" noChangeArrowheads="1"/>
          </p:cNvPicPr>
          <p:nvPr/>
        </p:nvPicPr>
        <p:blipFill>
          <a:blip r:embed="rId13" cstate="print"/>
          <a:srcRect/>
          <a:stretch>
            <a:fillRect/>
          </a:stretch>
        </p:blipFill>
        <p:spPr bwMode="auto">
          <a:xfrm>
            <a:off x="5297488" y="3009901"/>
            <a:ext cx="354012" cy="354013"/>
          </a:xfrm>
          <a:prstGeom prst="rect">
            <a:avLst/>
          </a:prstGeom>
          <a:noFill/>
        </p:spPr>
      </p:pic>
      <p:sp>
        <p:nvSpPr>
          <p:cNvPr id="905237" name="Text Box 2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endParaRPr lang="en-US" sz="3600" dirty="0">
              <a:solidFill>
                <a:schemeClr val="tx2"/>
              </a:solidFill>
              <a:latin typeface="Times" pitchFamily="18" charset="0"/>
            </a:endParaRPr>
          </a:p>
        </p:txBody>
      </p:sp>
      <p:pic>
        <p:nvPicPr>
          <p:cNvPr id="119812" name="Picture 4" descr="http://www3.nd.edu/~aseriann/rrna.gif"/>
          <p:cNvPicPr>
            <a:picLocks noChangeAspect="1" noChangeArrowheads="1"/>
          </p:cNvPicPr>
          <p:nvPr/>
        </p:nvPicPr>
        <p:blipFill>
          <a:blip r:embed="rId14" cstate="print"/>
          <a:srcRect/>
          <a:stretch>
            <a:fillRect/>
          </a:stretch>
        </p:blipFill>
        <p:spPr bwMode="auto">
          <a:xfrm>
            <a:off x="1981200" y="2562226"/>
            <a:ext cx="3124200" cy="4295775"/>
          </a:xfrm>
          <a:prstGeom prst="rect">
            <a:avLst/>
          </a:prstGeom>
          <a:noFill/>
        </p:spPr>
      </p:pic>
    </p:spTree>
    <p:extLst>
      <p:ext uri="{BB962C8B-B14F-4D97-AF65-F5344CB8AC3E}">
        <p14:creationId xmlns:p14="http://schemas.microsoft.com/office/powerpoint/2010/main" val="28063834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5228"/>
                                        </p:tgtEl>
                                        <p:attrNameLst>
                                          <p:attrName>style.visibility</p:attrName>
                                        </p:attrNameLst>
                                      </p:cBhvr>
                                      <p:to>
                                        <p:strVal val="visible"/>
                                      </p:to>
                                    </p:set>
                                    <p:animEffect transition="in" filter="box(out)">
                                      <p:cBhvr>
                                        <p:cTn id="7" dur="500"/>
                                        <p:tgtEl>
                                          <p:spTgt spid="905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5235"/>
                                        </p:tgtEl>
                                        <p:attrNameLst>
                                          <p:attrName>style.visibility</p:attrName>
                                        </p:attrNameLst>
                                      </p:cBhvr>
                                      <p:to>
                                        <p:strVal val="visible"/>
                                      </p:to>
                                    </p:set>
                                    <p:animEffect transition="in" filter="box(out)">
                                      <p:cBhvr>
                                        <p:cTn id="12" dur="500"/>
                                        <p:tgtEl>
                                          <p:spTgt spid="90523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5220"/>
                                        </p:tgtEl>
                                        <p:attrNameLst>
                                          <p:attrName>style.visibility</p:attrName>
                                        </p:attrNameLst>
                                      </p:cBhvr>
                                      <p:to>
                                        <p:strVal val="visible"/>
                                      </p:to>
                                    </p:set>
                                    <p:animEffect transition="in" filter="box(out)">
                                      <p:cBhvr>
                                        <p:cTn id="16" dur="500"/>
                                        <p:tgtEl>
                                          <p:spTgt spid="90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499"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4502" name="Picture 6"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4503" name="Picture 7"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74504" name="Picture 8"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74505"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74507" name="Picture 11" descr="C:\Documents and Settings\cherie\Desktop\BDOL IC 07\transparencies word.jpg"/>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74508" name="Picture 12" descr="C:\Documents and Settings\cherie\Desktop\BDOL Prototype\BDOL Power Point Template\end of slide.gif"/>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74515" name="Picture 19" descr="\\Hvf-work\education\Edu3\BDOL Interactive Chalkboard\Transparencies\BCT .jpg images\BCT-11.1DNAReplictaion.jpg"/>
          <p:cNvPicPr>
            <a:picLocks noChangeAspect="1" noChangeArrowheads="1"/>
          </p:cNvPicPr>
          <p:nvPr/>
        </p:nvPicPr>
        <p:blipFill>
          <a:blip r:embed="rId11" cstate="print"/>
          <a:srcRect/>
          <a:stretch>
            <a:fillRect/>
          </a:stretch>
        </p:blipFill>
        <p:spPr bwMode="auto">
          <a:xfrm>
            <a:off x="2514600" y="1600201"/>
            <a:ext cx="7162800" cy="4075113"/>
          </a:xfrm>
          <a:prstGeom prst="rect">
            <a:avLst/>
          </a:prstGeom>
          <a:noFill/>
        </p:spPr>
      </p:pic>
      <p:pic>
        <p:nvPicPr>
          <p:cNvPr id="874516" name="Picture 20" descr="\\Hvf-work\education\Edu3\BDOL Interactive Chalkboard\BDOL IC 11\BDOL.ch11.headers\Sec.11.1.jpg"/>
          <p:cNvPicPr>
            <a:picLocks noChangeAspect="1" noChangeArrowheads="1"/>
          </p:cNvPicPr>
          <p:nvPr/>
        </p:nvPicPr>
        <p:blipFill>
          <a:blip r:embed="rId12" cstate="print"/>
          <a:srcRect/>
          <a:stretch>
            <a:fillRect/>
          </a:stretch>
        </p:blipFill>
        <p:spPr bwMode="auto">
          <a:xfrm>
            <a:off x="1524000" y="1"/>
            <a:ext cx="1600200" cy="709613"/>
          </a:xfrm>
          <a:prstGeom prst="rect">
            <a:avLst/>
          </a:prstGeom>
          <a:noFill/>
        </p:spPr>
      </p:pic>
      <p:sp>
        <p:nvSpPr>
          <p:cNvPr id="12" name="TextBox 11"/>
          <p:cNvSpPr txBox="1"/>
          <p:nvPr/>
        </p:nvSpPr>
        <p:spPr>
          <a:xfrm>
            <a:off x="3124200" y="457201"/>
            <a:ext cx="7543800" cy="1200329"/>
          </a:xfrm>
          <a:prstGeom prst="rect">
            <a:avLst/>
          </a:prstGeom>
          <a:noFill/>
        </p:spPr>
        <p:txBody>
          <a:bodyPr wrap="square" rtlCol="0">
            <a:spAutoFit/>
          </a:bodyPr>
          <a:lstStyle/>
          <a:p>
            <a:r>
              <a:rPr lang="en-US" sz="2400" dirty="0"/>
              <a:t>What Process is this?</a:t>
            </a:r>
          </a:p>
          <a:p>
            <a:r>
              <a:rPr lang="en-US" sz="2400" dirty="0"/>
              <a:t>What are the steps?</a:t>
            </a:r>
          </a:p>
          <a:p>
            <a:r>
              <a:rPr lang="en-US" sz="2400" dirty="0"/>
              <a:t>What is the name for this particular type of process?</a:t>
            </a:r>
            <a:endParaRPr lang="en-US" sz="2400" dirty="0"/>
          </a:p>
        </p:txBody>
      </p:sp>
    </p:spTree>
    <p:extLst>
      <p:ext uri="{BB962C8B-B14F-4D97-AF65-F5344CB8AC3E}">
        <p14:creationId xmlns:p14="http://schemas.microsoft.com/office/powerpoint/2010/main" val="11886278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4508"/>
                                        </p:tgtEl>
                                        <p:attrNameLst>
                                          <p:attrName>style.visibility</p:attrName>
                                        </p:attrNameLst>
                                      </p:cBhvr>
                                      <p:to>
                                        <p:strVal val="visible"/>
                                      </p:to>
                                    </p:set>
                                    <p:animEffect transition="in" filter="box(out)">
                                      <p:cBhvr>
                                        <p:cTn id="7" dur="500"/>
                                        <p:tgtEl>
                                          <p:spTgt spid="87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165898" name="Rectangle 10"/>
          <p:cNvSpPr>
            <a:spLocks noChangeArrowheads="1"/>
          </p:cNvSpPr>
          <p:nvPr/>
        </p:nvSpPr>
        <p:spPr bwMode="auto">
          <a:xfrm>
            <a:off x="2057400" y="1809750"/>
            <a:ext cx="7924800" cy="1569660"/>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Although the environment influences how an organism develops, the </a:t>
            </a:r>
            <a:r>
              <a:rPr lang="en-US" sz="2400" b="1" dirty="0">
                <a:latin typeface="Times" pitchFamily="18" charset="0"/>
              </a:rPr>
              <a:t>genetic information that is held in the molecules of DNA </a:t>
            </a:r>
            <a:r>
              <a:rPr lang="en-US" sz="2400" dirty="0">
                <a:latin typeface="Times" pitchFamily="18" charset="0"/>
              </a:rPr>
              <a:t>ultimately determines an organism’s traits</a:t>
            </a:r>
            <a:r>
              <a:rPr lang="en-US" dirty="0">
                <a:latin typeface="Times" pitchFamily="18" charset="0"/>
              </a:rPr>
              <a:t>.</a:t>
            </a:r>
            <a:endParaRPr lang="en-US" i="1" dirty="0">
              <a:latin typeface="Times" pitchFamily="18" charset="0"/>
            </a:endParaRPr>
          </a:p>
        </p:txBody>
      </p:sp>
      <p:sp>
        <p:nvSpPr>
          <p:cNvPr id="165899" name="Rectangle 11"/>
          <p:cNvSpPr>
            <a:spLocks noChangeArrowheads="1"/>
          </p:cNvSpPr>
          <p:nvPr/>
        </p:nvSpPr>
        <p:spPr bwMode="auto">
          <a:xfrm>
            <a:off x="2057401" y="3984626"/>
            <a:ext cx="7866063"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DNA achieves its control by </a:t>
            </a:r>
            <a:r>
              <a:rPr lang="en-US" sz="2400" b="1" dirty="0">
                <a:latin typeface="Times" pitchFamily="18" charset="0"/>
              </a:rPr>
              <a:t>determining the structure of proteins.</a:t>
            </a:r>
          </a:p>
        </p:txBody>
      </p:sp>
      <p:pic>
        <p:nvPicPr>
          <p:cNvPr id="165944" name="Picture 5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65945" name="Picture 5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65946" name="Picture 58"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65947"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65948" name="Picture 60"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65953" name="Picture 65"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65958" name="Picture 7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165959" name="Picture 7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165960" name="Text Box 72"/>
          <p:cNvSpPr txBox="1">
            <a:spLocks noChangeArrowheads="1"/>
          </p:cNvSpPr>
          <p:nvPr/>
        </p:nvSpPr>
        <p:spPr bwMode="auto">
          <a:xfrm>
            <a:off x="2089151" y="914401"/>
            <a:ext cx="719107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What are the two functions DNA?</a:t>
            </a:r>
          </a:p>
        </p:txBody>
      </p:sp>
    </p:spTree>
    <p:extLst>
      <p:ext uri="{BB962C8B-B14F-4D97-AF65-F5344CB8AC3E}">
        <p14:creationId xmlns:p14="http://schemas.microsoft.com/office/powerpoint/2010/main" val="19522233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box(out)">
                                      <p:cBhvr>
                                        <p:cTn id="7" dur="500"/>
                                        <p:tgtEl>
                                          <p:spTgt spid="1658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5944"/>
                                        </p:tgtEl>
                                        <p:attrNameLst>
                                          <p:attrName>style.visibility</p:attrName>
                                        </p:attrNameLst>
                                      </p:cBhvr>
                                      <p:to>
                                        <p:strVal val="visible"/>
                                      </p:to>
                                    </p:set>
                                    <p:animEffect transition="in" filter="box(out)">
                                      <p:cBhvr>
                                        <p:cTn id="11"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The difference of DNA Replication &amp; Transcription (Making Proteins)</a:t>
            </a:r>
            <a:endParaRPr lang="en-US" dirty="0"/>
          </a:p>
        </p:txBody>
      </p:sp>
      <p:pic>
        <p:nvPicPr>
          <p:cNvPr id="4" name="Picture 19" descr="Fig"/>
          <p:cNvPicPr>
            <a:picLocks noGrp="1" noChangeAspect="1" noChangeArrowheads="1"/>
          </p:cNvPicPr>
          <p:nvPr>
            <p:ph idx="1"/>
          </p:nvPr>
        </p:nvPicPr>
        <p:blipFill>
          <a:blip r:embed="rId2" cstate="print"/>
          <a:srcRect/>
          <a:stretch>
            <a:fillRect/>
          </a:stretch>
        </p:blipFill>
        <p:spPr bwMode="auto">
          <a:xfrm>
            <a:off x="6544346" y="2332038"/>
            <a:ext cx="4123655" cy="4525963"/>
          </a:xfrm>
          <a:prstGeom prst="rect">
            <a:avLst/>
          </a:prstGeom>
          <a:noFill/>
        </p:spPr>
      </p:pic>
      <p:pic>
        <p:nvPicPr>
          <p:cNvPr id="5" name="Picture 19" descr="\\Hvf-work\education\Edu3\BDOL Interactive Chalkboard\Transparencies\BCT .jpg images\BCT-11.1DNAReplictaion.jpg"/>
          <p:cNvPicPr>
            <a:picLocks noChangeAspect="1" noChangeArrowheads="1"/>
          </p:cNvPicPr>
          <p:nvPr/>
        </p:nvPicPr>
        <p:blipFill>
          <a:blip r:embed="rId3" cstate="print"/>
          <a:srcRect/>
          <a:stretch>
            <a:fillRect/>
          </a:stretch>
        </p:blipFill>
        <p:spPr bwMode="auto">
          <a:xfrm>
            <a:off x="1524000" y="1752600"/>
            <a:ext cx="5029200" cy="2861250"/>
          </a:xfrm>
          <a:prstGeom prst="rect">
            <a:avLst/>
          </a:prstGeom>
          <a:noFill/>
        </p:spPr>
      </p:pic>
      <p:sp>
        <p:nvSpPr>
          <p:cNvPr id="6" name="TextBox 5"/>
          <p:cNvSpPr txBox="1"/>
          <p:nvPr/>
        </p:nvSpPr>
        <p:spPr>
          <a:xfrm>
            <a:off x="1524000" y="4648200"/>
            <a:ext cx="5029200" cy="369332"/>
          </a:xfrm>
          <a:prstGeom prst="rect">
            <a:avLst/>
          </a:prstGeom>
          <a:noFill/>
        </p:spPr>
        <p:txBody>
          <a:bodyPr wrap="square" rtlCol="0">
            <a:spAutoFit/>
          </a:bodyPr>
          <a:lstStyle/>
          <a:p>
            <a:r>
              <a:rPr lang="en-US" b="1" dirty="0"/>
              <a:t>DNA Replication </a:t>
            </a:r>
            <a:r>
              <a:rPr lang="en-US" dirty="0"/>
              <a:t>– makes more DNA for more cells.</a:t>
            </a:r>
            <a:endParaRPr lang="en-US" dirty="0"/>
          </a:p>
        </p:txBody>
      </p:sp>
      <p:sp>
        <p:nvSpPr>
          <p:cNvPr id="7" name="TextBox 6"/>
          <p:cNvSpPr txBox="1"/>
          <p:nvPr/>
        </p:nvSpPr>
        <p:spPr>
          <a:xfrm>
            <a:off x="6553200" y="1676401"/>
            <a:ext cx="4114800" cy="646331"/>
          </a:xfrm>
          <a:prstGeom prst="rect">
            <a:avLst/>
          </a:prstGeom>
          <a:noFill/>
        </p:spPr>
        <p:txBody>
          <a:bodyPr wrap="square" rtlCol="0">
            <a:spAutoFit/>
          </a:bodyPr>
          <a:lstStyle/>
          <a:p>
            <a:r>
              <a:rPr lang="en-US" b="1" dirty="0"/>
              <a:t>Transcription</a:t>
            </a:r>
            <a:r>
              <a:rPr lang="en-US" dirty="0"/>
              <a:t> – first process of making proteins.</a:t>
            </a:r>
            <a:endParaRPr lang="en-US" dirty="0"/>
          </a:p>
        </p:txBody>
      </p:sp>
    </p:spTree>
    <p:extLst>
      <p:ext uri="{BB962C8B-B14F-4D97-AF65-F5344CB8AC3E}">
        <p14:creationId xmlns:p14="http://schemas.microsoft.com/office/powerpoint/2010/main" val="969878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ewbornscreening.info/Pro/Images/cellChromoBase.gif">
            <a:hlinkClick r:id="rId2"/>
          </p:cNvPr>
          <p:cNvPicPr>
            <a:picLocks noChangeAspect="1" noChangeArrowheads="1"/>
          </p:cNvPicPr>
          <p:nvPr/>
        </p:nvPicPr>
        <p:blipFill>
          <a:blip r:embed="rId3" cstate="print"/>
          <a:srcRect/>
          <a:stretch>
            <a:fillRect/>
          </a:stretch>
        </p:blipFill>
        <p:spPr bwMode="auto">
          <a:xfrm>
            <a:off x="2590800" y="-2636"/>
            <a:ext cx="6248400" cy="6860636"/>
          </a:xfrm>
          <a:prstGeom prst="rect">
            <a:avLst/>
          </a:prstGeom>
          <a:noFill/>
        </p:spPr>
      </p:pic>
    </p:spTree>
    <p:extLst>
      <p:ext uri="{BB962C8B-B14F-4D97-AF65-F5344CB8AC3E}">
        <p14:creationId xmlns:p14="http://schemas.microsoft.com/office/powerpoint/2010/main" val="1812519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Answer the Questions on the ½ sheet of paper</a:t>
            </a:r>
            <a:endParaRPr lang="en-US" dirty="0"/>
          </a:p>
        </p:txBody>
      </p:sp>
    </p:spTree>
    <p:extLst>
      <p:ext uri="{BB962C8B-B14F-4D97-AF65-F5344CB8AC3E}">
        <p14:creationId xmlns:p14="http://schemas.microsoft.com/office/powerpoint/2010/main" val="2295732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668000" cy="1417638"/>
          </a:xfrm>
        </p:spPr>
        <p:txBody>
          <a:bodyPr>
            <a:normAutofit/>
          </a:bodyPr>
          <a:lstStyle/>
          <a:p>
            <a:r>
              <a:rPr lang="en-US" sz="2400" dirty="0" smtClean="0"/>
              <a:t>10/5 </a:t>
            </a:r>
            <a:r>
              <a:rPr lang="en-US" sz="2400" b="1" dirty="0"/>
              <a:t>Protein Synthesis: Transcription </a:t>
            </a:r>
            <a:r>
              <a:rPr lang="en-US" sz="2400" dirty="0"/>
              <a:t>11.2</a:t>
            </a:r>
            <a:br>
              <a:rPr lang="en-US" sz="2400" dirty="0"/>
            </a:br>
            <a:r>
              <a:rPr lang="en-US" sz="2400" dirty="0"/>
              <a:t>Obj. TSW be able to explain the process of Transcription by making mRNA strand from DNA through practice. </a:t>
            </a:r>
            <a:r>
              <a:rPr lang="en-US" sz="2400" dirty="0" smtClean="0"/>
              <a:t>P.68 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957282" y="1681163"/>
            <a:ext cx="4234718" cy="3951288"/>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a:t>
            </a:r>
            <a:r>
              <a:rPr lang="en-US" dirty="0" err="1" smtClean="0"/>
              <a:t>codon</a:t>
            </a:r>
            <a:r>
              <a:rPr lang="en-US" dirty="0" smtClean="0"/>
              <a:t> important to making a protein?</a:t>
            </a:r>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7264113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624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3" name="11-transcription.WAV"/>
            </a:hlinkClick>
          </p:cNvPr>
          <p:cNvPicPr>
            <a:picLocks noChangeAspect="1" noChangeArrowheads="1"/>
          </p:cNvPicPr>
          <p:nvPr/>
        </p:nvPicPr>
        <p:blipFill>
          <a:blip r:embed="rId14"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5"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17938894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513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3" name="11-11-7A.WAV"/>
            </a:hlinkClick>
          </p:cNvPr>
          <p:cNvPicPr>
            <a:picLocks noChangeAspect="1" noChangeArrowheads="1"/>
          </p:cNvPicPr>
          <p:nvPr/>
        </p:nvPicPr>
        <p:blipFill>
          <a:blip r:embed="rId14"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5" name="11-11-7B.WAV"/>
            </a:hlinkClick>
          </p:cNvPr>
          <p:cNvPicPr>
            <a:picLocks noChangeAspect="1" noChangeArrowheads="1"/>
          </p:cNvPicPr>
          <p:nvPr/>
        </p:nvPicPr>
        <p:blipFill>
          <a:blip r:embed="rId14"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6" name="11-11-7C.WAV"/>
            </a:hlinkClick>
          </p:cNvPr>
          <p:cNvPicPr>
            <a:picLocks noChangeAspect="1" noChangeArrowheads="1"/>
          </p:cNvPicPr>
          <p:nvPr/>
        </p:nvPicPr>
        <p:blipFill>
          <a:blip r:embed="rId14"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20440496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028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32669691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72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a:t>
            </a:r>
            <a:r>
              <a:rPr lang="en-US" sz="3600" dirty="0">
                <a:solidFill>
                  <a:schemeClr val="tx2"/>
                </a:solidFill>
                <a:latin typeface="Times" pitchFamily="18" charset="0"/>
              </a:rPr>
              <a:t>Processing = Gene Expression</a:t>
            </a:r>
            <a:endParaRPr lang="en-US" sz="3600" dirty="0">
              <a:solidFill>
                <a:schemeClr val="tx2"/>
              </a:solidFill>
              <a:latin typeface="Times" pitchFamily="18" charset="0"/>
            </a:endParaRPr>
          </a:p>
        </p:txBody>
      </p:sp>
    </p:spTree>
    <p:extLst>
      <p:ext uri="{BB962C8B-B14F-4D97-AF65-F5344CB8AC3E}">
        <p14:creationId xmlns:p14="http://schemas.microsoft.com/office/powerpoint/2010/main" val="9981271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Honors Biology</a:t>
            </a:r>
            <a:endParaRPr lang="en-US" dirty="0"/>
          </a:p>
        </p:txBody>
      </p:sp>
      <p:sp>
        <p:nvSpPr>
          <p:cNvPr id="3" name="Content Placeholder 2"/>
          <p:cNvSpPr>
            <a:spLocks noGrp="1"/>
          </p:cNvSpPr>
          <p:nvPr>
            <p:ph idx="1"/>
          </p:nvPr>
        </p:nvSpPr>
        <p:spPr/>
        <p:txBody>
          <a:bodyPr/>
          <a:lstStyle/>
          <a:p>
            <a:r>
              <a:rPr lang="en-US" dirty="0" smtClean="0"/>
              <a:t>1 large bag M &amp;M’s – Maria</a:t>
            </a:r>
          </a:p>
          <a:p>
            <a:r>
              <a:rPr lang="en-US" dirty="0" smtClean="0"/>
              <a:t>1 large bag of Gummy Bears – </a:t>
            </a:r>
            <a:r>
              <a:rPr lang="en-US" dirty="0" err="1" smtClean="0"/>
              <a:t>Yanna</a:t>
            </a:r>
            <a:endParaRPr lang="en-US" dirty="0" smtClean="0"/>
          </a:p>
          <a:p>
            <a:r>
              <a:rPr lang="en-US" dirty="0" smtClean="0"/>
              <a:t>4 Bags of Marshmallows – Claudia, Sarahi, Fabio, Aisha</a:t>
            </a:r>
          </a:p>
          <a:p>
            <a:r>
              <a:rPr lang="en-US" dirty="0" smtClean="0"/>
              <a:t>1 Box of Rice </a:t>
            </a:r>
            <a:r>
              <a:rPr lang="en-US" dirty="0" err="1" smtClean="0"/>
              <a:t>Krispies</a:t>
            </a:r>
            <a:r>
              <a:rPr lang="en-US" dirty="0" smtClean="0"/>
              <a:t> Cereal – Abby</a:t>
            </a:r>
          </a:p>
          <a:p>
            <a:r>
              <a:rPr lang="en-US" dirty="0" smtClean="0"/>
              <a:t>1 stick of Butter – </a:t>
            </a:r>
            <a:r>
              <a:rPr lang="en-US" dirty="0" err="1" smtClean="0"/>
              <a:t>Dru</a:t>
            </a:r>
            <a:r>
              <a:rPr lang="en-US" dirty="0" smtClean="0"/>
              <a:t> &amp; </a:t>
            </a:r>
            <a:r>
              <a:rPr lang="en-US" dirty="0" err="1" smtClean="0"/>
              <a:t>Sopear</a:t>
            </a:r>
            <a:endParaRPr lang="en-US" dirty="0"/>
          </a:p>
        </p:txBody>
      </p:sp>
    </p:spTree>
    <p:extLst>
      <p:ext uri="{BB962C8B-B14F-4D97-AF65-F5344CB8AC3E}">
        <p14:creationId xmlns:p14="http://schemas.microsoft.com/office/powerpoint/2010/main" val="22125355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32835" name="Picture 67"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14964702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32" y="119039"/>
            <a:ext cx="10515600" cy="1325563"/>
          </a:xfrm>
        </p:spPr>
        <p:txBody>
          <a:bodyPr/>
          <a:lstStyle/>
          <a:p>
            <a:r>
              <a:rPr lang="en-US" dirty="0" smtClean="0"/>
              <a:t>#3. Deoxyribonucleic Acid</a:t>
            </a:r>
            <a:endParaRPr lang="en-US" dirty="0"/>
          </a:p>
        </p:txBody>
      </p:sp>
      <p:sp>
        <p:nvSpPr>
          <p:cNvPr id="3" name="Content Placeholder 2"/>
          <p:cNvSpPr>
            <a:spLocks noGrp="1"/>
          </p:cNvSpPr>
          <p:nvPr>
            <p:ph idx="1"/>
          </p:nvPr>
        </p:nvSpPr>
        <p:spPr>
          <a:xfrm>
            <a:off x="7772400" y="1295401"/>
            <a:ext cx="2895600" cy="4830763"/>
          </a:xfrm>
        </p:spPr>
        <p:txBody>
          <a:bodyPr>
            <a:normAutofit/>
          </a:bodyPr>
          <a:lstStyle/>
          <a:p>
            <a:r>
              <a:rPr lang="en-US" dirty="0" smtClean="0"/>
              <a:t>Shape= a Double Helix</a:t>
            </a:r>
          </a:p>
          <a:p>
            <a:r>
              <a:rPr lang="en-US" dirty="0" smtClean="0"/>
              <a:t>Backbone = </a:t>
            </a:r>
          </a:p>
          <a:p>
            <a:pPr lvl="1"/>
            <a:r>
              <a:rPr lang="en-US" dirty="0" smtClean="0"/>
              <a:t>Sugar &amp; Phosphate</a:t>
            </a:r>
          </a:p>
          <a:p>
            <a:r>
              <a:rPr lang="en-US" dirty="0" smtClean="0"/>
              <a:t>Nitrogen base</a:t>
            </a:r>
          </a:p>
          <a:p>
            <a:pPr lvl="1"/>
            <a:r>
              <a:rPr lang="en-US" dirty="0" smtClean="0"/>
              <a:t>Guanine</a:t>
            </a:r>
          </a:p>
          <a:p>
            <a:pPr lvl="1"/>
            <a:r>
              <a:rPr lang="en-US" dirty="0" smtClean="0"/>
              <a:t>Thymine</a:t>
            </a:r>
          </a:p>
          <a:p>
            <a:pPr lvl="1"/>
            <a:r>
              <a:rPr lang="en-US" dirty="0" smtClean="0"/>
              <a:t>Adenine</a:t>
            </a:r>
          </a:p>
          <a:p>
            <a:pPr lvl="1"/>
            <a:r>
              <a:rPr lang="en-US" dirty="0" smtClean="0"/>
              <a:t>Cytosine</a:t>
            </a:r>
            <a:endParaRPr lang="en-US" dirty="0"/>
          </a:p>
        </p:txBody>
      </p:sp>
      <p:pic>
        <p:nvPicPr>
          <p:cNvPr id="4" name="Picture 18" descr="Fig"/>
          <p:cNvPicPr>
            <a:picLocks noChangeAspect="1" noChangeArrowheads="1"/>
          </p:cNvPicPr>
          <p:nvPr/>
        </p:nvPicPr>
        <p:blipFill>
          <a:blip r:embed="rId2" cstate="print"/>
          <a:srcRect/>
          <a:stretch>
            <a:fillRect/>
          </a:stretch>
        </p:blipFill>
        <p:spPr bwMode="auto">
          <a:xfrm>
            <a:off x="1524000" y="1143001"/>
            <a:ext cx="6248400" cy="5496743"/>
          </a:xfrm>
          <a:prstGeom prst="rect">
            <a:avLst/>
          </a:prstGeom>
          <a:noFill/>
        </p:spPr>
      </p:pic>
    </p:spTree>
    <p:extLst>
      <p:ext uri="{BB962C8B-B14F-4D97-AF65-F5344CB8AC3E}">
        <p14:creationId xmlns:p14="http://schemas.microsoft.com/office/powerpoint/2010/main" val="39916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5221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19665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18393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endParaRPr lang="en-US" sz="2400" dirty="0"/>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endParaRPr lang="en-US" sz="2400" dirty="0"/>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endParaRPr lang="en-US" sz="2400" dirty="0"/>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endParaRPr lang="en-US" sz="2400" dirty="0"/>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endParaRPr lang="en-US" sz="2400" dirty="0"/>
          </a:p>
        </p:txBody>
      </p:sp>
    </p:spTree>
    <p:extLst>
      <p:ext uri="{BB962C8B-B14F-4D97-AF65-F5344CB8AC3E}">
        <p14:creationId xmlns:p14="http://schemas.microsoft.com/office/powerpoint/2010/main" val="1390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865910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7694" name="Picture 14"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2706331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9738"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7995284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3556533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normAutofit/>
          </a:bodyPr>
          <a:lstStyle/>
          <a:p>
            <a:r>
              <a:rPr lang="en-US" sz="2400" dirty="0"/>
              <a:t>2</a:t>
            </a:r>
            <a:r>
              <a:rPr lang="en-US" sz="2400" dirty="0"/>
              <a:t>/24 </a:t>
            </a:r>
            <a:r>
              <a:rPr lang="en-US" sz="2400" b="1" dirty="0"/>
              <a:t>Protein Synthesis: Translation </a:t>
            </a:r>
            <a:r>
              <a:rPr lang="en-US" sz="2400" dirty="0"/>
              <a:t>11.2</a:t>
            </a:r>
            <a:br>
              <a:rPr lang="en-US" sz="2400" dirty="0"/>
            </a:br>
            <a:r>
              <a:rPr lang="en-US" sz="2400" dirty="0"/>
              <a:t>Obj. TSW explain the process of Protein Synthesis by working on their Protein Synthesis foldable and transcribing and translating DNA sequences from their Mini Lab 11.1 P. 52NB</a:t>
            </a:r>
            <a:endParaRPr lang="en-US" sz="2400" dirty="0"/>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9706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20467468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endParaRPr lang="en-US" sz="4000" dirty="0"/>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endParaRPr lang="en-US" sz="2400" dirty="0"/>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2266174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0"/>
            <a:ext cx="8229600" cy="1143000"/>
          </a:xfrm>
        </p:spPr>
        <p:txBody>
          <a:bodyPr>
            <a:normAutofit fontScale="90000"/>
          </a:bodyPr>
          <a:lstStyle/>
          <a:p>
            <a:pPr eaLnBrk="1" hangingPunct="1"/>
            <a:r>
              <a:rPr lang="en-US" dirty="0" smtClean="0"/>
              <a:t>Strawberry DNA Extraction Lab p. 43</a:t>
            </a:r>
          </a:p>
        </p:txBody>
      </p:sp>
      <p:sp>
        <p:nvSpPr>
          <p:cNvPr id="5123" name="Content Placeholder 2"/>
          <p:cNvSpPr>
            <a:spLocks noGrp="1"/>
          </p:cNvSpPr>
          <p:nvPr>
            <p:ph idx="1"/>
          </p:nvPr>
        </p:nvSpPr>
        <p:spPr>
          <a:xfrm>
            <a:off x="1524000" y="838201"/>
            <a:ext cx="9144000" cy="5019675"/>
          </a:xfrm>
        </p:spPr>
        <p:txBody>
          <a:bodyPr>
            <a:normAutofit lnSpcReduction="10000"/>
          </a:bodyPr>
          <a:lstStyle/>
          <a:p>
            <a:pPr eaLnBrk="1" hangingPunct="1">
              <a:lnSpc>
                <a:spcPct val="90000"/>
              </a:lnSpc>
            </a:pPr>
            <a:r>
              <a:rPr lang="en-US" sz="2000" b="1" dirty="0"/>
              <a:t>Write the title in your Notebook</a:t>
            </a:r>
          </a:p>
          <a:p>
            <a:pPr eaLnBrk="1" hangingPunct="1">
              <a:lnSpc>
                <a:spcPct val="90000"/>
              </a:lnSpc>
            </a:pPr>
            <a:r>
              <a:rPr lang="en-US" sz="2000" b="1" dirty="0"/>
              <a:t>1) Will we extract DNA from the strawberries? If so, what will the DNA look like?</a:t>
            </a:r>
          </a:p>
          <a:p>
            <a:pPr eaLnBrk="1" hangingPunct="1">
              <a:lnSpc>
                <a:spcPct val="90000"/>
              </a:lnSpc>
            </a:pPr>
            <a:r>
              <a:rPr lang="en-US" sz="2000" b="1" dirty="0"/>
              <a:t>Hypothesis: </a:t>
            </a:r>
          </a:p>
          <a:p>
            <a:pPr lvl="1" eaLnBrk="1" hangingPunct="1">
              <a:lnSpc>
                <a:spcPct val="90000"/>
              </a:lnSpc>
            </a:pPr>
            <a:r>
              <a:rPr lang="en-US" sz="2000" b="1" i="1" dirty="0"/>
              <a:t>If, then statement (for example. If I crush the strawberries and add the buffer, then I will extract 2 tablespoons of DNA.)</a:t>
            </a:r>
          </a:p>
          <a:p>
            <a:pPr eaLnBrk="1" hangingPunct="1">
              <a:lnSpc>
                <a:spcPct val="90000"/>
              </a:lnSpc>
            </a:pPr>
            <a:r>
              <a:rPr lang="en-US" sz="2000" b="1" dirty="0"/>
              <a:t>Materials:</a:t>
            </a:r>
          </a:p>
          <a:p>
            <a:pPr lvl="1" eaLnBrk="1" hangingPunct="1">
              <a:lnSpc>
                <a:spcPct val="90000"/>
              </a:lnSpc>
            </a:pPr>
            <a:r>
              <a:rPr lang="en-US" sz="2000" b="1" dirty="0" err="1"/>
              <a:t>Ziplock</a:t>
            </a:r>
            <a:r>
              <a:rPr lang="en-US" sz="2000" b="1" dirty="0"/>
              <a:t> bag</a:t>
            </a:r>
          </a:p>
          <a:p>
            <a:pPr lvl="1" eaLnBrk="1" hangingPunct="1">
              <a:lnSpc>
                <a:spcPct val="90000"/>
              </a:lnSpc>
            </a:pPr>
            <a:r>
              <a:rPr lang="en-US" sz="2000" b="1" dirty="0"/>
              <a:t>Strawberries</a:t>
            </a:r>
          </a:p>
          <a:p>
            <a:pPr lvl="1" eaLnBrk="1" hangingPunct="1">
              <a:lnSpc>
                <a:spcPct val="90000"/>
              </a:lnSpc>
            </a:pPr>
            <a:r>
              <a:rPr lang="en-US" sz="2000" b="1" dirty="0"/>
              <a:t>Soap: used to dissolve </a:t>
            </a:r>
            <a:r>
              <a:rPr lang="en-US" sz="2000" b="1" dirty="0" err="1"/>
              <a:t>phospholipid</a:t>
            </a:r>
            <a:r>
              <a:rPr lang="en-US" sz="2000" b="1" dirty="0"/>
              <a:t> </a:t>
            </a:r>
            <a:r>
              <a:rPr lang="en-US" sz="2000" b="1" dirty="0" err="1"/>
              <a:t>bilayers</a:t>
            </a:r>
            <a:r>
              <a:rPr lang="en-US" sz="2000" b="1" dirty="0"/>
              <a:t> of the cell membrane</a:t>
            </a:r>
          </a:p>
          <a:p>
            <a:pPr lvl="1" eaLnBrk="1" hangingPunct="1">
              <a:lnSpc>
                <a:spcPct val="90000"/>
              </a:lnSpc>
            </a:pPr>
            <a:r>
              <a:rPr lang="en-US" sz="2000" b="1" dirty="0"/>
              <a:t>Salt: break up protein chains around the DNA</a:t>
            </a:r>
          </a:p>
          <a:p>
            <a:pPr lvl="1" eaLnBrk="1" hangingPunct="1">
              <a:lnSpc>
                <a:spcPct val="90000"/>
              </a:lnSpc>
            </a:pPr>
            <a:r>
              <a:rPr lang="en-US" sz="2000" b="1" dirty="0"/>
              <a:t>Ethanol: DNA is NOT soluble in ethanol (what does this mean?)</a:t>
            </a:r>
          </a:p>
          <a:p>
            <a:pPr lvl="1" eaLnBrk="1" hangingPunct="1">
              <a:lnSpc>
                <a:spcPct val="90000"/>
              </a:lnSpc>
            </a:pPr>
            <a:r>
              <a:rPr lang="en-US" sz="2000" b="1" dirty="0"/>
              <a:t>Funnel</a:t>
            </a:r>
          </a:p>
          <a:p>
            <a:pPr lvl="1" eaLnBrk="1" hangingPunct="1">
              <a:lnSpc>
                <a:spcPct val="90000"/>
              </a:lnSpc>
            </a:pPr>
            <a:r>
              <a:rPr lang="en-US" sz="2000" b="1" dirty="0"/>
              <a:t>Cheese cloth</a:t>
            </a:r>
          </a:p>
          <a:p>
            <a:pPr lvl="1" eaLnBrk="1" hangingPunct="1">
              <a:lnSpc>
                <a:spcPct val="90000"/>
              </a:lnSpc>
            </a:pPr>
            <a:r>
              <a:rPr lang="en-US" sz="2000" b="1" dirty="0"/>
              <a:t>Test tube</a:t>
            </a:r>
          </a:p>
          <a:p>
            <a:pPr lvl="1" eaLnBrk="1" hangingPunct="1">
              <a:lnSpc>
                <a:spcPct val="90000"/>
              </a:lnSpc>
            </a:pPr>
            <a:r>
              <a:rPr lang="en-US" sz="2000" b="1" dirty="0"/>
              <a:t>Stirring rod</a:t>
            </a:r>
          </a:p>
          <a:p>
            <a:pPr lvl="1" eaLnBrk="1" hangingPunct="1">
              <a:lnSpc>
                <a:spcPct val="90000"/>
              </a:lnSpc>
            </a:pPr>
            <a:endParaRPr lang="en-US" sz="1600" b="1" dirty="0"/>
          </a:p>
          <a:p>
            <a:pPr eaLnBrk="1" hangingPunct="1"/>
            <a:endParaRPr lang="en-US" sz="2000" dirty="0"/>
          </a:p>
        </p:txBody>
      </p:sp>
    </p:spTree>
    <p:extLst>
      <p:ext uri="{BB962C8B-B14F-4D97-AF65-F5344CB8AC3E}">
        <p14:creationId xmlns:p14="http://schemas.microsoft.com/office/powerpoint/2010/main" val="344649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2058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r>
              <a:rPr lang="en-US" sz="2400" dirty="0">
                <a:latin typeface="Times" pitchFamily="18" charset="0"/>
              </a:rPr>
              <a:t>.</a:t>
            </a:r>
          </a:p>
        </p:txBody>
      </p:sp>
      <p:pic>
        <p:nvPicPr>
          <p:cNvPr id="92059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a:t>
            </a:r>
            <a:r>
              <a:rPr lang="en-US" sz="3600" dirty="0">
                <a:solidFill>
                  <a:schemeClr val="tx2"/>
                </a:solidFill>
                <a:latin typeface="Times" pitchFamily="18" charset="0"/>
              </a:rPr>
              <a:t>role of transfer </a:t>
            </a:r>
            <a:r>
              <a:rPr lang="en-US" sz="3600" dirty="0">
                <a:solidFill>
                  <a:schemeClr val="tx2"/>
                </a:solidFill>
                <a:latin typeface="Times" pitchFamily="18" charset="0"/>
              </a:rPr>
              <a:t>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2"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3602194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38725757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a:t>
            </a:r>
            <a:r>
              <a:rPr lang="en-US" sz="3600" dirty="0">
                <a:solidFill>
                  <a:schemeClr val="tx2"/>
                </a:solidFill>
                <a:latin typeface="Times" pitchFamily="18" charset="0"/>
              </a:rPr>
              <a:t>Code P.292 BB</a:t>
            </a:r>
            <a:endParaRPr lang="en-US" sz="3600" dirty="0">
              <a:solidFill>
                <a:schemeClr val="tx2"/>
              </a:solidFill>
              <a:latin typeface="Times" pitchFamily="18" charset="0"/>
            </a:endParaRP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341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2"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1317952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a:t>2</a:t>
            </a:r>
            <a:r>
              <a:rPr lang="en-US" sz="2400" dirty="0"/>
              <a:t>/25 </a:t>
            </a:r>
            <a:r>
              <a:rPr lang="en-US" sz="2400" b="1" dirty="0"/>
              <a:t>Protein Synthesis: Translation </a:t>
            </a:r>
            <a:r>
              <a:rPr lang="en-US" sz="2400" dirty="0"/>
              <a:t>11.2</a:t>
            </a:r>
            <a:br>
              <a:rPr lang="en-US" sz="2400" dirty="0"/>
            </a:br>
            <a:r>
              <a:rPr lang="en-US" sz="2400" dirty="0"/>
              <a:t>Obj. TSW explain the process of Protein Synthesis by diagramming all the steps in their notebook. P. 54 NB</a:t>
            </a:r>
            <a:endParaRPr lang="en-US" sz="2400" dirty="0"/>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5029200" y="1447800"/>
            <a:ext cx="5638800" cy="4332288"/>
          </a:xfrm>
        </p:spPr>
        <p:txBody>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(DNA).</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1524001" y="1828800"/>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3962401" y="4191000"/>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7480994" y="4572000"/>
            <a:ext cx="3187007" cy="2286000"/>
          </a:xfrm>
          <a:prstGeom prst="rect">
            <a:avLst/>
          </a:prstGeom>
          <a:noFill/>
        </p:spPr>
      </p:pic>
    </p:spTree>
    <p:extLst>
      <p:ext uri="{BB962C8B-B14F-4D97-AF65-F5344CB8AC3E}">
        <p14:creationId xmlns:p14="http://schemas.microsoft.com/office/powerpoint/2010/main" val="27889539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59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22458517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Mini Lab 11.1  P. 55NB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nvPr>
        </p:nvGraphicFramePr>
        <p:xfrm>
          <a:off x="1981200" y="1600200"/>
          <a:ext cx="8229600" cy="2865120"/>
        </p:xfrm>
        <a:graphic>
          <a:graphicData uri="http://schemas.openxmlformats.org/drawingml/2006/table">
            <a:tbl>
              <a:tblPr firstRow="1" bandRow="1">
                <a:tableStyleId>{5C22544A-7EE6-4342-B048-85BDC9FD1C3A}</a:tableStyleId>
              </a:tblPr>
              <a:tblGrid>
                <a:gridCol w="1219200"/>
                <a:gridCol w="1524000"/>
                <a:gridCol w="1371600"/>
                <a:gridCol w="1371600"/>
                <a:gridCol w="1219200"/>
                <a:gridCol w="1524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70840">
                <a:tc>
                  <a:txBody>
                    <a:bodyPr/>
                    <a:lstStyle/>
                    <a:p>
                      <a:r>
                        <a:rPr lang="en-US" dirty="0" smtClean="0"/>
                        <a:t>DNA Base Sequence</a:t>
                      </a:r>
                      <a:endParaRPr lang="en-US" dirty="0"/>
                    </a:p>
                  </a:txBody>
                  <a:tcPr/>
                </a:tc>
                <a:tc>
                  <a:txBody>
                    <a:bodyPr/>
                    <a:lstStyle/>
                    <a:p>
                      <a:r>
                        <a:rPr lang="en-US" dirty="0" smtClean="0"/>
                        <a:t>Process</a:t>
                      </a:r>
                      <a:endParaRPr lang="en-US" dirty="0"/>
                    </a:p>
                  </a:txBody>
                  <a:tcPr/>
                </a:tc>
                <a:tc>
                  <a:txBody>
                    <a:bodyPr/>
                    <a:lstStyle/>
                    <a:p>
                      <a:r>
                        <a:rPr lang="en-US" dirty="0" smtClean="0"/>
                        <a:t>mRNA </a:t>
                      </a:r>
                      <a:r>
                        <a:rPr lang="en-US" dirty="0" err="1" smtClean="0"/>
                        <a:t>Codon</a:t>
                      </a:r>
                      <a:endParaRPr lang="en-US" dirty="0"/>
                    </a:p>
                  </a:txBody>
                  <a:tcPr/>
                </a:tc>
                <a:tc>
                  <a:txBody>
                    <a:bodyPr/>
                    <a:lstStyle/>
                    <a:p>
                      <a:r>
                        <a:rPr lang="en-US" dirty="0" smtClean="0"/>
                        <a:t>Process</a:t>
                      </a:r>
                      <a:endParaRPr lang="en-US" dirty="0"/>
                    </a:p>
                  </a:txBody>
                  <a:tcPr/>
                </a:tc>
                <a:tc>
                  <a:txBody>
                    <a:bodyPr/>
                    <a:lstStyle/>
                    <a:p>
                      <a:r>
                        <a:rPr lang="en-US" dirty="0" err="1" smtClean="0"/>
                        <a:t>tRNA</a:t>
                      </a:r>
                      <a:r>
                        <a:rPr lang="en-US" baseline="0" dirty="0" smtClean="0"/>
                        <a:t> </a:t>
                      </a:r>
                      <a:r>
                        <a:rPr lang="en-US" baseline="0" dirty="0" err="1" smtClean="0"/>
                        <a:t>Anticodon</a:t>
                      </a:r>
                      <a:endParaRPr lang="en-US" dirty="0"/>
                    </a:p>
                  </a:txBody>
                  <a:tcPr/>
                </a:tc>
                <a:tc>
                  <a:txBody>
                    <a:bodyPr/>
                    <a:lstStyle/>
                    <a:p>
                      <a:r>
                        <a:rPr lang="en-US" dirty="0" smtClean="0"/>
                        <a:t>Amino Acid</a:t>
                      </a:r>
                      <a:endParaRPr lang="en-US" dirty="0"/>
                    </a:p>
                  </a:txBody>
                  <a:tcPr/>
                </a:tc>
              </a:tr>
              <a:tr h="370840">
                <a:tc>
                  <a:txBody>
                    <a:bodyPr/>
                    <a:lstStyle/>
                    <a:p>
                      <a:r>
                        <a:rPr lang="en-US" dirty="0" smtClean="0"/>
                        <a:t>AAT</a:t>
                      </a:r>
                      <a:endParaRPr lang="en-US" dirty="0"/>
                    </a:p>
                  </a:txBody>
                  <a:tcPr/>
                </a:tc>
                <a:tc>
                  <a:txBody>
                    <a:bodyPr/>
                    <a:lstStyle/>
                    <a:p>
                      <a:r>
                        <a:rPr lang="en-US" dirty="0" smtClean="0"/>
                        <a:t>Transcription</a:t>
                      </a:r>
                      <a:endParaRPr lang="en-US" dirty="0"/>
                    </a:p>
                  </a:txBody>
                  <a:tcPr/>
                </a:tc>
                <a:tc>
                  <a:txBody>
                    <a:bodyPr/>
                    <a:lstStyle/>
                    <a:p>
                      <a:r>
                        <a:rPr lang="en-US" dirty="0" smtClean="0"/>
                        <a:t>UUA</a:t>
                      </a:r>
                      <a:endParaRPr lang="en-US" dirty="0"/>
                    </a:p>
                  </a:txBody>
                  <a:tcPr/>
                </a:tc>
                <a:tc>
                  <a:txBody>
                    <a:bodyPr/>
                    <a:lstStyle/>
                    <a:p>
                      <a:r>
                        <a:rPr lang="en-US" dirty="0" smtClean="0"/>
                        <a:t>Translation</a:t>
                      </a:r>
                      <a:endParaRPr lang="en-US" dirty="0"/>
                    </a:p>
                  </a:txBody>
                  <a:tcPr/>
                </a:tc>
                <a:tc>
                  <a:txBody>
                    <a:bodyPr/>
                    <a:lstStyle/>
                    <a:p>
                      <a:r>
                        <a:rPr lang="en-US" dirty="0" smtClean="0"/>
                        <a:t>AAU</a:t>
                      </a:r>
                      <a:endParaRPr lang="en-US" dirty="0"/>
                    </a:p>
                  </a:txBody>
                  <a:tcPr/>
                </a:tc>
                <a:tc>
                  <a:txBody>
                    <a:bodyPr/>
                    <a:lstStyle/>
                    <a:p>
                      <a:r>
                        <a:rPr lang="en-US" dirty="0" err="1" smtClean="0"/>
                        <a:t>Leucine</a:t>
                      </a:r>
                      <a:endParaRPr lang="en-US" dirty="0"/>
                    </a:p>
                  </a:txBody>
                  <a:tcPr/>
                </a:tc>
              </a:tr>
              <a:tr h="370840">
                <a:tc>
                  <a:txBody>
                    <a:bodyPr/>
                    <a:lstStyle/>
                    <a:p>
                      <a:r>
                        <a:rPr lang="en-US" dirty="0" smtClean="0"/>
                        <a:t>GGG</a:t>
                      </a:r>
                      <a:endParaRPr lang="en-US" dirty="0"/>
                    </a:p>
                  </a:txBody>
                  <a:tcPr/>
                </a:tc>
                <a:tc>
                  <a:txBody>
                    <a:bodyPr/>
                    <a:lstStyle/>
                    <a:p>
                      <a:endParaRPr lang="en-US" dirty="0"/>
                    </a:p>
                  </a:txBody>
                  <a:tcPr/>
                </a:tc>
                <a:tc>
                  <a:txBody>
                    <a:bodyPr/>
                    <a:lstStyle/>
                    <a:p>
                      <a:r>
                        <a:rPr lang="en-US" dirty="0" smtClean="0"/>
                        <a:t>CCC</a:t>
                      </a:r>
                      <a:endParaRPr lang="en-US" dirty="0"/>
                    </a:p>
                  </a:txBody>
                  <a:tcPr/>
                </a:tc>
                <a:tc>
                  <a:txBody>
                    <a:bodyPr/>
                    <a:lstStyle/>
                    <a:p>
                      <a:endParaRPr lang="en-US" dirty="0"/>
                    </a:p>
                  </a:txBody>
                  <a:tcPr/>
                </a:tc>
                <a:tc>
                  <a:txBody>
                    <a:bodyPr/>
                    <a:lstStyle/>
                    <a:p>
                      <a:r>
                        <a:rPr lang="en-US" dirty="0" smtClean="0"/>
                        <a:t>GGG</a:t>
                      </a:r>
                      <a:endParaRPr lang="en-US" dirty="0"/>
                    </a:p>
                  </a:txBody>
                  <a:tcPr/>
                </a:tc>
                <a:tc>
                  <a:txBody>
                    <a:bodyPr/>
                    <a:lstStyle/>
                    <a:p>
                      <a:r>
                        <a:rPr lang="en-US" dirty="0" err="1" smtClean="0"/>
                        <a:t>Proline</a:t>
                      </a:r>
                      <a:endParaRPr lang="en-US" dirty="0"/>
                    </a:p>
                  </a:txBody>
                  <a:tcPr/>
                </a:tc>
              </a:tr>
              <a:tr h="370840">
                <a:tc>
                  <a:txBody>
                    <a:bodyPr/>
                    <a:lstStyle/>
                    <a:p>
                      <a:r>
                        <a:rPr lang="en-US" dirty="0" smtClean="0"/>
                        <a:t>ATA</a:t>
                      </a:r>
                      <a:endParaRPr lang="en-US" dirty="0"/>
                    </a:p>
                  </a:txBody>
                  <a:tcPr/>
                </a:tc>
                <a:tc>
                  <a:txBody>
                    <a:bodyPr/>
                    <a:lstStyle/>
                    <a:p>
                      <a:endParaRPr lang="en-US" dirty="0"/>
                    </a:p>
                  </a:txBody>
                  <a:tcPr/>
                </a:tc>
                <a:tc>
                  <a:txBody>
                    <a:bodyPr/>
                    <a:lstStyle/>
                    <a:p>
                      <a:r>
                        <a:rPr lang="en-US" dirty="0" smtClean="0"/>
                        <a:t>UAU</a:t>
                      </a:r>
                      <a:endParaRPr lang="en-US" dirty="0"/>
                    </a:p>
                  </a:txBody>
                  <a:tcPr/>
                </a:tc>
                <a:tc>
                  <a:txBody>
                    <a:bodyPr/>
                    <a:lstStyle/>
                    <a:p>
                      <a:endParaRPr lang="en-US" dirty="0"/>
                    </a:p>
                  </a:txBody>
                  <a:tcPr/>
                </a:tc>
                <a:tc>
                  <a:txBody>
                    <a:bodyPr/>
                    <a:lstStyle/>
                    <a:p>
                      <a:r>
                        <a:rPr lang="en-US" dirty="0" smtClean="0"/>
                        <a:t>AUA</a:t>
                      </a:r>
                      <a:endParaRPr lang="en-US" dirty="0"/>
                    </a:p>
                  </a:txBody>
                  <a:tcPr/>
                </a:tc>
                <a:tc>
                  <a:txBody>
                    <a:bodyPr/>
                    <a:lstStyle/>
                    <a:p>
                      <a:r>
                        <a:rPr lang="en-US" dirty="0" smtClean="0"/>
                        <a:t>Tyrosine</a:t>
                      </a:r>
                      <a:endParaRPr lang="en-US" dirty="0"/>
                    </a:p>
                  </a:txBody>
                  <a:tcPr/>
                </a:tc>
              </a:tr>
              <a:tr h="370840">
                <a:tc>
                  <a:txBody>
                    <a:bodyPr/>
                    <a:lstStyle/>
                    <a:p>
                      <a:r>
                        <a:rPr lang="en-US" dirty="0" smtClean="0"/>
                        <a:t>AAA</a:t>
                      </a:r>
                      <a:endParaRPr lang="en-US" dirty="0"/>
                    </a:p>
                  </a:txBody>
                  <a:tcPr/>
                </a:tc>
                <a:tc>
                  <a:txBody>
                    <a:bodyPr/>
                    <a:lstStyle/>
                    <a:p>
                      <a:endParaRPr lang="en-US" dirty="0"/>
                    </a:p>
                  </a:txBody>
                  <a:tcPr/>
                </a:tc>
                <a:tc>
                  <a:txBody>
                    <a:bodyPr/>
                    <a:lstStyle/>
                    <a:p>
                      <a:r>
                        <a:rPr lang="en-US" dirty="0" smtClean="0"/>
                        <a:t>UUU</a:t>
                      </a:r>
                      <a:endParaRPr lang="en-US" dirty="0"/>
                    </a:p>
                  </a:txBody>
                  <a:tcPr/>
                </a:tc>
                <a:tc>
                  <a:txBody>
                    <a:bodyPr/>
                    <a:lstStyle/>
                    <a:p>
                      <a:endParaRPr lang="en-US" dirty="0"/>
                    </a:p>
                  </a:txBody>
                  <a:tcPr/>
                </a:tc>
                <a:tc>
                  <a:txBody>
                    <a:bodyPr/>
                    <a:lstStyle/>
                    <a:p>
                      <a:r>
                        <a:rPr lang="en-US" dirty="0" smtClean="0"/>
                        <a:t>AAA</a:t>
                      </a:r>
                      <a:endParaRPr lang="en-US" dirty="0"/>
                    </a:p>
                  </a:txBody>
                  <a:tcPr/>
                </a:tc>
                <a:tc>
                  <a:txBody>
                    <a:bodyPr/>
                    <a:lstStyle/>
                    <a:p>
                      <a:r>
                        <a:rPr lang="en-US" dirty="0" smtClean="0"/>
                        <a:t>Phenylalanine</a:t>
                      </a:r>
                      <a:endParaRPr lang="en-US" dirty="0"/>
                    </a:p>
                  </a:txBody>
                  <a:tcPr/>
                </a:tc>
              </a:tr>
              <a:tr h="370840">
                <a:tc>
                  <a:txBody>
                    <a:bodyPr/>
                    <a:lstStyle/>
                    <a:p>
                      <a:r>
                        <a:rPr lang="en-US" dirty="0" smtClean="0"/>
                        <a:t>GTT</a:t>
                      </a:r>
                      <a:endParaRPr lang="en-US" dirty="0"/>
                    </a:p>
                  </a:txBody>
                  <a:tcPr/>
                </a:tc>
                <a:tc>
                  <a:txBody>
                    <a:bodyPr/>
                    <a:lstStyle/>
                    <a:p>
                      <a:endParaRPr lang="en-US" dirty="0"/>
                    </a:p>
                  </a:txBody>
                  <a:tcPr/>
                </a:tc>
                <a:tc>
                  <a:txBody>
                    <a:bodyPr/>
                    <a:lstStyle/>
                    <a:p>
                      <a:r>
                        <a:rPr lang="en-US" dirty="0" smtClean="0"/>
                        <a:t>CAA</a:t>
                      </a:r>
                      <a:endParaRPr lang="en-US" dirty="0"/>
                    </a:p>
                  </a:txBody>
                  <a:tcPr/>
                </a:tc>
                <a:tc>
                  <a:txBody>
                    <a:bodyPr/>
                    <a:lstStyle/>
                    <a:p>
                      <a:endParaRPr lang="en-US" dirty="0"/>
                    </a:p>
                  </a:txBody>
                  <a:tcPr/>
                </a:tc>
                <a:tc>
                  <a:txBody>
                    <a:bodyPr/>
                    <a:lstStyle/>
                    <a:p>
                      <a:r>
                        <a:rPr lang="en-US" dirty="0" smtClean="0"/>
                        <a:t>GUU</a:t>
                      </a:r>
                      <a:endParaRPr lang="en-US" dirty="0"/>
                    </a:p>
                  </a:txBody>
                  <a:tcPr/>
                </a:tc>
                <a:tc>
                  <a:txBody>
                    <a:bodyPr/>
                    <a:lstStyle/>
                    <a:p>
                      <a:r>
                        <a:rPr lang="en-US" dirty="0" smtClean="0"/>
                        <a:t>Glutamine</a:t>
                      </a:r>
                      <a:endParaRPr lang="en-US" dirty="0"/>
                    </a:p>
                  </a:txBody>
                  <a:tcPr/>
                </a:tc>
              </a:tr>
            </a:tbl>
          </a:graphicData>
        </a:graphic>
      </p:graphicFrame>
      <p:sp>
        <p:nvSpPr>
          <p:cNvPr id="5" name="TextBox 4"/>
          <p:cNvSpPr txBox="1"/>
          <p:nvPr/>
        </p:nvSpPr>
        <p:spPr>
          <a:xfrm>
            <a:off x="1524000" y="4495801"/>
            <a:ext cx="9144000" cy="2031325"/>
          </a:xfrm>
          <a:prstGeom prst="rect">
            <a:avLst/>
          </a:prstGeom>
          <a:noFill/>
        </p:spPr>
        <p:txBody>
          <a:bodyPr wrap="square" rtlCol="0">
            <a:spAutoFit/>
          </a:bodyPr>
          <a:lstStyle/>
          <a:p>
            <a:r>
              <a:rPr lang="en-US" dirty="0"/>
              <a:t>Answer Analysis Questions 1 – 3</a:t>
            </a:r>
          </a:p>
          <a:p>
            <a:pPr marL="342900" indent="-342900">
              <a:buAutoNum type="arabicPeriod"/>
            </a:pPr>
            <a:r>
              <a:rPr lang="en-US" dirty="0"/>
              <a:t>A.DNA instructions are located in the nucleus.</a:t>
            </a:r>
          </a:p>
          <a:p>
            <a:pPr marL="342900" indent="-342900">
              <a:buAutoNum type="alphaLcPeriod" startAt="2"/>
            </a:pPr>
            <a:r>
              <a:rPr lang="en-US" dirty="0"/>
              <a:t>Transcription happens in the nucleus.</a:t>
            </a:r>
          </a:p>
          <a:p>
            <a:pPr marL="342900" indent="-342900">
              <a:buAutoNum type="alphaLcPeriod" startAt="2"/>
            </a:pPr>
            <a:r>
              <a:rPr lang="en-US" dirty="0"/>
              <a:t>Translation happens in the Ribosome.</a:t>
            </a:r>
          </a:p>
          <a:p>
            <a:pPr marL="342900" indent="-342900">
              <a:buAutoNum type="arabicPeriod" startAt="2"/>
            </a:pPr>
            <a:r>
              <a:rPr lang="en-US" dirty="0" err="1"/>
              <a:t>tRNA</a:t>
            </a:r>
            <a:r>
              <a:rPr lang="en-US" dirty="0"/>
              <a:t> looks like a triangle with an Amino Acid on the end, and the other side has the </a:t>
            </a:r>
            <a:r>
              <a:rPr lang="en-US" dirty="0" err="1"/>
              <a:t>Anticodon</a:t>
            </a:r>
            <a:r>
              <a:rPr lang="en-US" dirty="0"/>
              <a:t> that base pairs with the </a:t>
            </a:r>
            <a:r>
              <a:rPr lang="en-US" dirty="0" err="1"/>
              <a:t>codon</a:t>
            </a:r>
            <a:r>
              <a:rPr lang="en-US" dirty="0"/>
              <a:t> on the mRNA.</a:t>
            </a:r>
          </a:p>
          <a:p>
            <a:pPr marL="342900" indent="-342900">
              <a:buAutoNum type="arabicPeriod" startAt="2"/>
            </a:pPr>
            <a:r>
              <a:rPr lang="en-US" dirty="0"/>
              <a:t>Mutations would be more common, if the sequence of DNA was not strictly adhered to.</a:t>
            </a:r>
            <a:endParaRPr lang="en-US" dirty="0"/>
          </a:p>
        </p:txBody>
      </p:sp>
    </p:spTree>
    <p:extLst>
      <p:ext uri="{BB962C8B-B14F-4D97-AF65-F5344CB8AC3E}">
        <p14:creationId xmlns:p14="http://schemas.microsoft.com/office/powerpoint/2010/main" val="4849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7010400" y="0"/>
            <a:ext cx="2362200" cy="369332"/>
          </a:xfrm>
          <a:prstGeom prst="rect">
            <a:avLst/>
          </a:prstGeom>
          <a:noFill/>
        </p:spPr>
        <p:txBody>
          <a:bodyPr wrap="square" rtlCol="0">
            <a:spAutoFit/>
          </a:bodyPr>
          <a:lstStyle/>
          <a:p>
            <a:r>
              <a:rPr lang="en-US" dirty="0"/>
              <a:t>Page 292 Biology Book</a:t>
            </a:r>
            <a:endParaRPr lang="en-US" dirty="0"/>
          </a:p>
        </p:txBody>
      </p:sp>
    </p:spTree>
    <p:extLst>
      <p:ext uri="{BB962C8B-B14F-4D97-AF65-F5344CB8AC3E}">
        <p14:creationId xmlns:p14="http://schemas.microsoft.com/office/powerpoint/2010/main" val="12555960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Rice </a:t>
            </a:r>
            <a:r>
              <a:rPr lang="en-US" dirty="0" err="1" smtClean="0"/>
              <a:t>Krispie</a:t>
            </a:r>
            <a:r>
              <a:rPr lang="en-US" dirty="0" smtClean="0"/>
              <a:t> Treat</a:t>
            </a:r>
            <a:br>
              <a:rPr lang="en-US" dirty="0" smtClean="0"/>
            </a:br>
            <a:r>
              <a:rPr lang="en-US" dirty="0" smtClean="0"/>
              <a:t>Protein Synthesis Lab </a:t>
            </a:r>
            <a:r>
              <a:rPr lang="en-US" smtClean="0"/>
              <a:t>– Thursday</a:t>
            </a:r>
            <a:endParaRPr lang="en-US" dirty="0"/>
          </a:p>
        </p:txBody>
      </p:sp>
      <p:sp>
        <p:nvSpPr>
          <p:cNvPr id="3" name="Content Placeholder 2"/>
          <p:cNvSpPr>
            <a:spLocks noGrp="1"/>
          </p:cNvSpPr>
          <p:nvPr>
            <p:ph idx="1"/>
          </p:nvPr>
        </p:nvSpPr>
        <p:spPr/>
        <p:txBody>
          <a:bodyPr/>
          <a:lstStyle/>
          <a:p>
            <a:r>
              <a:rPr lang="en-US" dirty="0"/>
              <a:t>1</a:t>
            </a:r>
            <a:r>
              <a:rPr lang="en-US" dirty="0" smtClean="0"/>
              <a:t> Boxes of </a:t>
            </a:r>
            <a:r>
              <a:rPr lang="en-US" b="1" dirty="0" smtClean="0"/>
              <a:t>Rice </a:t>
            </a:r>
            <a:r>
              <a:rPr lang="en-US" b="1" dirty="0" err="1" smtClean="0"/>
              <a:t>Krispies</a:t>
            </a:r>
            <a:endParaRPr lang="en-US" b="1" dirty="0" smtClean="0"/>
          </a:p>
          <a:p>
            <a:r>
              <a:rPr lang="en-US" dirty="0" smtClean="0"/>
              <a:t>4 Bags of </a:t>
            </a:r>
            <a:r>
              <a:rPr lang="en-US" b="1" dirty="0" smtClean="0"/>
              <a:t>LARGE MARSHMELLOWS</a:t>
            </a:r>
          </a:p>
          <a:p>
            <a:r>
              <a:rPr lang="en-US" dirty="0" smtClean="0"/>
              <a:t>1 large bag of </a:t>
            </a:r>
            <a:r>
              <a:rPr lang="en-US" sz="1800" b="1" dirty="0"/>
              <a:t>Mini</a:t>
            </a:r>
            <a:r>
              <a:rPr lang="en-US" b="1" dirty="0" smtClean="0"/>
              <a:t> M&amp;M’s</a:t>
            </a:r>
          </a:p>
          <a:p>
            <a:r>
              <a:rPr lang="en-US" dirty="0" smtClean="0"/>
              <a:t>1 large bag of </a:t>
            </a:r>
            <a:r>
              <a:rPr lang="en-US" b="1" dirty="0" smtClean="0"/>
              <a:t>Gummy Bears</a:t>
            </a:r>
          </a:p>
          <a:p>
            <a:r>
              <a:rPr lang="en-US" dirty="0" smtClean="0"/>
              <a:t>1 stick of </a:t>
            </a:r>
            <a:r>
              <a:rPr lang="en-US" b="1" dirty="0" smtClean="0"/>
              <a:t>Butter</a:t>
            </a:r>
          </a:p>
          <a:p>
            <a:r>
              <a:rPr lang="en-US" b="1" dirty="0" smtClean="0"/>
              <a:t>1 Microwave</a:t>
            </a:r>
            <a:r>
              <a:rPr lang="en-US" dirty="0" smtClean="0"/>
              <a:t>?</a:t>
            </a:r>
            <a:endParaRPr lang="en-US" dirty="0"/>
          </a:p>
        </p:txBody>
      </p:sp>
    </p:spTree>
    <p:extLst>
      <p:ext uri="{BB962C8B-B14F-4D97-AF65-F5344CB8AC3E}">
        <p14:creationId xmlns:p14="http://schemas.microsoft.com/office/powerpoint/2010/main" val="3821493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0"/>
            <a:ext cx="8229600" cy="1143000"/>
          </a:xfrm>
        </p:spPr>
        <p:txBody>
          <a:bodyPr>
            <a:normAutofit fontScale="90000"/>
          </a:bodyPr>
          <a:lstStyle/>
          <a:p>
            <a:r>
              <a:rPr lang="en-US" dirty="0" smtClean="0"/>
              <a:t>Mini Lab 11.1  P. 55NB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p:txBody>
          <a:bodyPr/>
          <a:lstStyle/>
          <a:p>
            <a:endParaRPr lang="en-US"/>
          </a:p>
        </p:txBody>
      </p:sp>
      <p:graphicFrame>
        <p:nvGraphicFramePr>
          <p:cNvPr id="5" name="Content Placeholder 3"/>
          <p:cNvGraphicFramePr>
            <a:graphicFrameLocks/>
          </p:cNvGraphicFramePr>
          <p:nvPr/>
        </p:nvGraphicFramePr>
        <p:xfrm>
          <a:off x="2057400" y="2209800"/>
          <a:ext cx="8229600" cy="2865120"/>
        </p:xfrm>
        <a:graphic>
          <a:graphicData uri="http://schemas.openxmlformats.org/drawingml/2006/table">
            <a:tbl>
              <a:tblPr firstRow="1" bandRow="1">
                <a:tableStyleId>{5C22544A-7EE6-4342-B048-85BDC9FD1C3A}</a:tableStyleId>
              </a:tblPr>
              <a:tblGrid>
                <a:gridCol w="1219200"/>
                <a:gridCol w="1524000"/>
                <a:gridCol w="1371600"/>
                <a:gridCol w="1371600"/>
                <a:gridCol w="1219200"/>
                <a:gridCol w="1524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70840">
                <a:tc>
                  <a:txBody>
                    <a:bodyPr/>
                    <a:lstStyle/>
                    <a:p>
                      <a:r>
                        <a:rPr lang="en-US" dirty="0" smtClean="0"/>
                        <a:t>DNA Base Sequence</a:t>
                      </a:r>
                      <a:endParaRPr lang="en-US" dirty="0"/>
                    </a:p>
                  </a:txBody>
                  <a:tcPr/>
                </a:tc>
                <a:tc>
                  <a:txBody>
                    <a:bodyPr/>
                    <a:lstStyle/>
                    <a:p>
                      <a:r>
                        <a:rPr lang="en-US" dirty="0" smtClean="0"/>
                        <a:t>Process</a:t>
                      </a:r>
                      <a:endParaRPr lang="en-US" dirty="0"/>
                    </a:p>
                  </a:txBody>
                  <a:tcPr/>
                </a:tc>
                <a:tc>
                  <a:txBody>
                    <a:bodyPr/>
                    <a:lstStyle/>
                    <a:p>
                      <a:r>
                        <a:rPr lang="en-US" dirty="0" smtClean="0"/>
                        <a:t>mRNA </a:t>
                      </a:r>
                      <a:r>
                        <a:rPr lang="en-US" dirty="0" err="1" smtClean="0"/>
                        <a:t>Codon</a:t>
                      </a:r>
                      <a:endParaRPr lang="en-US" dirty="0"/>
                    </a:p>
                  </a:txBody>
                  <a:tcPr/>
                </a:tc>
                <a:tc>
                  <a:txBody>
                    <a:bodyPr/>
                    <a:lstStyle/>
                    <a:p>
                      <a:r>
                        <a:rPr lang="en-US" dirty="0" smtClean="0"/>
                        <a:t>Process</a:t>
                      </a:r>
                      <a:endParaRPr lang="en-US" dirty="0"/>
                    </a:p>
                  </a:txBody>
                  <a:tcPr/>
                </a:tc>
                <a:tc>
                  <a:txBody>
                    <a:bodyPr/>
                    <a:lstStyle/>
                    <a:p>
                      <a:r>
                        <a:rPr lang="en-US" dirty="0" err="1" smtClean="0"/>
                        <a:t>tRNA</a:t>
                      </a:r>
                      <a:r>
                        <a:rPr lang="en-US" baseline="0" dirty="0" smtClean="0"/>
                        <a:t> </a:t>
                      </a:r>
                      <a:r>
                        <a:rPr lang="en-US" baseline="0" dirty="0" err="1" smtClean="0"/>
                        <a:t>Anticodon</a:t>
                      </a:r>
                      <a:endParaRPr lang="en-US" dirty="0"/>
                    </a:p>
                  </a:txBody>
                  <a:tcPr/>
                </a:tc>
                <a:tc>
                  <a:txBody>
                    <a:bodyPr/>
                    <a:lstStyle/>
                    <a:p>
                      <a:r>
                        <a:rPr lang="en-US" dirty="0" smtClean="0"/>
                        <a:t>Amino Acid</a:t>
                      </a:r>
                      <a:endParaRPr lang="en-US" dirty="0"/>
                    </a:p>
                  </a:txBody>
                  <a:tcPr/>
                </a:tc>
              </a:tr>
              <a:tr h="370840">
                <a:tc>
                  <a:txBody>
                    <a:bodyPr/>
                    <a:lstStyle/>
                    <a:p>
                      <a:r>
                        <a:rPr lang="en-US" dirty="0" smtClean="0"/>
                        <a:t>AAT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GGG</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ATA</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AAA</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GTT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261315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57NB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524000" y="37338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endParaRPr lang="en-US" sz="2400" dirty="0"/>
          </a:p>
        </p:txBody>
      </p:sp>
    </p:spTree>
    <p:extLst>
      <p:ext uri="{BB962C8B-B14F-4D97-AF65-F5344CB8AC3E}">
        <p14:creationId xmlns:p14="http://schemas.microsoft.com/office/powerpoint/2010/main" val="38298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
            <a:ext cx="8229600" cy="785813"/>
          </a:xfrm>
        </p:spPr>
        <p:txBody>
          <a:bodyPr/>
          <a:lstStyle/>
          <a:p>
            <a:pPr eaLnBrk="1" hangingPunct="1"/>
            <a:r>
              <a:rPr lang="en-US" dirty="0" smtClean="0"/>
              <a:t>Procedure</a:t>
            </a:r>
          </a:p>
        </p:txBody>
      </p:sp>
      <p:sp>
        <p:nvSpPr>
          <p:cNvPr id="6147" name="Content Placeholder 2"/>
          <p:cNvSpPr>
            <a:spLocks noGrp="1"/>
          </p:cNvSpPr>
          <p:nvPr>
            <p:ph idx="1"/>
          </p:nvPr>
        </p:nvSpPr>
        <p:spPr>
          <a:xfrm>
            <a:off x="0" y="714375"/>
            <a:ext cx="12192000" cy="5475410"/>
          </a:xfrm>
        </p:spPr>
        <p:txBody>
          <a:bodyPr/>
          <a:lstStyle/>
          <a:p>
            <a:pPr marL="0" indent="0">
              <a:buNone/>
            </a:pPr>
            <a:r>
              <a:rPr lang="en-US" sz="2400" dirty="0"/>
              <a:t>1.  Place one strawberry in the plastic bag. Close the plastic bag. Now, squish the strawberry! (*make sure not to break the bag*)</a:t>
            </a:r>
          </a:p>
          <a:p>
            <a:pPr marL="0" indent="0">
              <a:buNone/>
            </a:pPr>
            <a:r>
              <a:rPr lang="en-US" sz="2400" dirty="0"/>
              <a:t>2. Add 10 </a:t>
            </a:r>
            <a:r>
              <a:rPr lang="en-US" sz="2400" dirty="0" err="1"/>
              <a:t>mls</a:t>
            </a:r>
            <a:r>
              <a:rPr lang="en-US" sz="2400" dirty="0"/>
              <a:t> of buffer solution and mix.</a:t>
            </a:r>
          </a:p>
          <a:p>
            <a:pPr marL="0" indent="0">
              <a:buNone/>
            </a:pPr>
            <a:r>
              <a:rPr lang="en-US" sz="2400" dirty="0"/>
              <a:t>3. Place the funnel in the test tube and place cheesecloth on top of the funnel.</a:t>
            </a:r>
          </a:p>
          <a:p>
            <a:pPr marL="0" indent="0">
              <a:buNone/>
            </a:pPr>
            <a:r>
              <a:rPr lang="en-US" sz="2400" dirty="0"/>
              <a:t>4. Strain strawberry mixture</a:t>
            </a:r>
          </a:p>
          <a:p>
            <a:pPr marL="0" indent="0">
              <a:buNone/>
            </a:pPr>
            <a:r>
              <a:rPr lang="en-US" sz="2400" dirty="0"/>
              <a:t>5. OBSERVE MIXTURE in the test tube. Remove Strawberry mush into the trashcan from the cheesecloth.  Rinse the cheese cloth in the sink.</a:t>
            </a:r>
          </a:p>
          <a:p>
            <a:pPr marL="0" indent="0">
              <a:buNone/>
            </a:pPr>
            <a:r>
              <a:rPr lang="en-US" sz="2400" dirty="0"/>
              <a:t>6. Add 5 </a:t>
            </a:r>
            <a:r>
              <a:rPr lang="en-US" sz="2400" dirty="0" err="1"/>
              <a:t>mls</a:t>
            </a:r>
            <a:r>
              <a:rPr lang="en-US" sz="2400" dirty="0"/>
              <a:t> of rubbing alcohol.</a:t>
            </a:r>
          </a:p>
          <a:p>
            <a:pPr marL="0" indent="0">
              <a:buNone/>
            </a:pPr>
            <a:r>
              <a:rPr lang="en-US" sz="2400" dirty="0"/>
              <a:t>7. OBSERVE MIXTURE and record results.</a:t>
            </a:r>
          </a:p>
          <a:p>
            <a:pPr marL="0" indent="0">
              <a:buNone/>
            </a:pPr>
            <a:r>
              <a:rPr lang="en-US" sz="2400" dirty="0"/>
              <a:t>8.  Place stir rod into test tube to extract DNA. </a:t>
            </a:r>
          </a:p>
          <a:p>
            <a:pPr eaLnBrk="1" hangingPunct="1">
              <a:buNone/>
            </a:pPr>
            <a:endParaRPr lang="en-US" sz="2000" dirty="0"/>
          </a:p>
        </p:txBody>
      </p:sp>
    </p:spTree>
    <p:extLst>
      <p:ext uri="{BB962C8B-B14F-4D97-AF65-F5344CB8AC3E}">
        <p14:creationId xmlns:p14="http://schemas.microsoft.com/office/powerpoint/2010/main" val="2717514603"/>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53NB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3380011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Tree>
    <p:extLst>
      <p:ext uri="{BB962C8B-B14F-4D97-AF65-F5344CB8AC3E}">
        <p14:creationId xmlns:p14="http://schemas.microsoft.com/office/powerpoint/2010/main" val="13942404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35593166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Period  P. 49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4223974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endParaRPr lang="en-US" dirty="0"/>
          </a:p>
        </p:txBody>
      </p:sp>
    </p:spTree>
    <p:extLst>
      <p:ext uri="{BB962C8B-B14F-4D97-AF65-F5344CB8AC3E}">
        <p14:creationId xmlns:p14="http://schemas.microsoft.com/office/powerpoint/2010/main" val="15404146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endParaRPr lang="en-US" dirty="0"/>
          </a:p>
        </p:txBody>
      </p:sp>
    </p:spTree>
    <p:extLst>
      <p:ext uri="{BB962C8B-B14F-4D97-AF65-F5344CB8AC3E}">
        <p14:creationId xmlns:p14="http://schemas.microsoft.com/office/powerpoint/2010/main" val="26923598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endParaRPr lang="en-US" dirty="0"/>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endParaRPr lang="en-US" sz="1600" dirty="0"/>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endParaRPr lang="en-US" dirty="0"/>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endParaRPr lang="en-US" dirty="0"/>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endParaRPr lang="en-US" dirty="0"/>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endParaRPr lang="en-US" dirty="0"/>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endParaRPr lang="en-US" dirty="0"/>
          </a:p>
        </p:txBody>
      </p:sp>
    </p:spTree>
    <p:extLst>
      <p:ext uri="{BB962C8B-B14F-4D97-AF65-F5344CB8AC3E}">
        <p14:creationId xmlns:p14="http://schemas.microsoft.com/office/powerpoint/2010/main" val="5807112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Continued</a:t>
            </a:r>
          </a:p>
        </p:txBody>
      </p:sp>
      <p:sp>
        <p:nvSpPr>
          <p:cNvPr id="7171" name="Content Placeholder 2"/>
          <p:cNvSpPr>
            <a:spLocks noGrp="1"/>
          </p:cNvSpPr>
          <p:nvPr>
            <p:ph idx="1"/>
          </p:nvPr>
        </p:nvSpPr>
        <p:spPr/>
        <p:txBody>
          <a:bodyPr/>
          <a:lstStyle/>
          <a:p>
            <a:pPr eaLnBrk="1" hangingPunct="1"/>
            <a:r>
              <a:rPr lang="en-US" sz="2000" dirty="0"/>
              <a:t>DNA Extraction Buffer Contains in 600ml Beaker: </a:t>
            </a:r>
          </a:p>
          <a:p>
            <a:pPr lvl="1" eaLnBrk="1" hangingPunct="1"/>
            <a:r>
              <a:rPr lang="en-US" sz="1800" dirty="0"/>
              <a:t>450 </a:t>
            </a:r>
            <a:r>
              <a:rPr lang="en-US" sz="1800" dirty="0" err="1"/>
              <a:t>mls</a:t>
            </a:r>
            <a:r>
              <a:rPr lang="en-US" sz="1800" dirty="0"/>
              <a:t> of water</a:t>
            </a:r>
          </a:p>
          <a:p>
            <a:pPr lvl="1" eaLnBrk="1" hangingPunct="1"/>
            <a:r>
              <a:rPr lang="en-US" sz="1800" dirty="0"/>
              <a:t>50 </a:t>
            </a:r>
            <a:r>
              <a:rPr lang="en-US" sz="1800" dirty="0" err="1"/>
              <a:t>mls</a:t>
            </a:r>
            <a:r>
              <a:rPr lang="en-US" sz="1800" dirty="0"/>
              <a:t> of soap</a:t>
            </a:r>
          </a:p>
          <a:p>
            <a:pPr lvl="1" eaLnBrk="1" hangingPunct="1"/>
            <a:r>
              <a:rPr lang="en-US" sz="1800" dirty="0"/>
              <a:t>1 tsp salt</a:t>
            </a:r>
          </a:p>
          <a:p>
            <a:pPr eaLnBrk="1" hangingPunct="1"/>
            <a:endParaRPr lang="en-US" sz="2000" dirty="0"/>
          </a:p>
          <a:p>
            <a:pPr eaLnBrk="1" hangingPunct="1"/>
            <a:r>
              <a:rPr lang="en-US" sz="2000" dirty="0"/>
              <a:t>As you do the lab, make sure you make your observations!</a:t>
            </a:r>
          </a:p>
          <a:p>
            <a:pPr eaLnBrk="1" hangingPunct="1">
              <a:buFontTx/>
              <a:buNone/>
            </a:pPr>
            <a:endParaRPr lang="en-US" sz="2000" dirty="0"/>
          </a:p>
          <a:p>
            <a:pPr eaLnBrk="1" hangingPunct="1"/>
            <a:endParaRPr lang="en-US" sz="2400" dirty="0"/>
          </a:p>
        </p:txBody>
      </p:sp>
    </p:spTree>
    <p:extLst>
      <p:ext uri="{BB962C8B-B14F-4D97-AF65-F5344CB8AC3E}">
        <p14:creationId xmlns:p14="http://schemas.microsoft.com/office/powerpoint/2010/main" val="52730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4582</TotalTime>
  <Words>4351</Words>
  <Application>Microsoft Office PowerPoint</Application>
  <PresentationFormat>Widescreen</PresentationFormat>
  <Paragraphs>666</Paragraphs>
  <Slides>86</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Calibri Light</vt:lpstr>
      <vt:lpstr>MS Shell Dlg</vt:lpstr>
      <vt:lpstr>Times</vt:lpstr>
      <vt:lpstr>Times New Roman</vt:lpstr>
      <vt:lpstr>Wingdings</vt:lpstr>
      <vt:lpstr>Office Theme</vt:lpstr>
      <vt:lpstr>Molecular Genetics </vt:lpstr>
      <vt:lpstr>9/28 DNA: The Model of Heredity 11.1 Obj. TSW examine DNA from Strawberries through a process of DNA extraction. P.58 NB</vt:lpstr>
      <vt:lpstr>Section 11.1 Summary – pages 281 - 287</vt:lpstr>
      <vt:lpstr>Section 11.1 Summary – pages 281 - 287</vt:lpstr>
      <vt:lpstr>Section 11.1 Summary – pages 281 - 287</vt:lpstr>
      <vt:lpstr>#3. Deoxyribonucleic Acid</vt:lpstr>
      <vt:lpstr>Strawberry DNA Extraction Lab p. 43</vt:lpstr>
      <vt:lpstr>Procedure</vt:lpstr>
      <vt:lpstr>Continued</vt:lpstr>
      <vt:lpstr>Strawberry DNA Extraction Lab</vt:lpstr>
      <vt:lpstr>Conclusion And Analysis  Answers</vt:lpstr>
      <vt:lpstr>Conclusions! P. 59 Strawberry DNA Extraction AXES Paragraph</vt:lpstr>
      <vt:lpstr>Section 11.1 Summary – pages 281 - 287</vt:lpstr>
      <vt:lpstr>#3. (DNA)Nitrogen Base Pairing Rules</vt:lpstr>
      <vt:lpstr>DNA/ RNA Beads p. 59NB</vt:lpstr>
      <vt:lpstr>DNA Model Discussion Questions p. 59NB Please write in complete sentences.</vt:lpstr>
      <vt:lpstr>DNA Model Discussion Questions</vt:lpstr>
      <vt:lpstr>9/29 DNA Structure &amp; Function CH. 11.1 Obj: TSW review DNA structure &amp; function. Pg. 60</vt:lpstr>
      <vt:lpstr>Learn.genetics.utah.edu</vt:lpstr>
      <vt:lpstr>Question</vt:lpstr>
      <vt:lpstr>Answer</vt:lpstr>
      <vt:lpstr>9/30  DNA Replication  11.1 Obj. TSW demonstrate base pairing rules of DNA Replication by constructing a 2-D model of DNA with paper. P.62 NB</vt:lpstr>
      <vt:lpstr>Section 11.1 Summary – pages 281 - 287</vt:lpstr>
      <vt:lpstr>Section 11.1 Summary – pages 281 - 287</vt:lpstr>
      <vt:lpstr>DNA Replication</vt:lpstr>
      <vt:lpstr>#3. Steps of DNA Replication</vt:lpstr>
      <vt:lpstr>DNA Replication 3’ to 5’ RULE</vt:lpstr>
      <vt:lpstr>Semi-conservative Replication Half of the DNA is Original the other half is new (Complementary)</vt:lpstr>
      <vt:lpstr>DNA Replication Lab</vt:lpstr>
      <vt:lpstr>DNA Replication Activity    Tape your Replicated DNA  p.47NB</vt:lpstr>
      <vt:lpstr> 10/1 Cell Growth &amp; Reproduction: Mitosis CH 8.2 Obj. TSW understand the cell cycle and processes at each stage. P. 64 NB </vt:lpstr>
      <vt:lpstr>Problem Solving Lab 8.2 P. 204BB p. 65 NB</vt:lpstr>
      <vt:lpstr>Mitosis Practice p. 67NB Get 2 white boards/ lab station Get 1 Expo marker / 2 students Draw a nucleus and place your replicated chromosomes inside the nucleus.</vt:lpstr>
      <vt:lpstr>Mitosis Rules</vt:lpstr>
      <vt:lpstr>10/2  RNA (Ribonucleic Acid) CH 11.2 Obj. TSW compare and contrast the structure and function of DNA and RNA in the Warm Up, and from the video.  P. 66 NB</vt:lpstr>
      <vt:lpstr>Science Article: Endosymbiotic Theory p. 69 NB</vt:lpstr>
      <vt:lpstr>Section 11.2 Summary – pages 288 - 295</vt:lpstr>
      <vt:lpstr>PowerPoint Presentation</vt:lpstr>
      <vt:lpstr>Section 11.2 Summary – pages 288 - 295</vt:lpstr>
      <vt:lpstr>PowerPoint Presentation</vt:lpstr>
      <vt:lpstr>Section 11.2 Summary – pages 288 - 295</vt:lpstr>
      <vt:lpstr>Section 11.2 Summary – pages 288 - 295</vt:lpstr>
      <vt:lpstr>Section 11.2 Summary – pages 288 - 295</vt:lpstr>
      <vt:lpstr>Protein Synthesis – Wednesday!!!!!</vt:lpstr>
      <vt:lpstr>PowerPoint Presentation</vt:lpstr>
      <vt:lpstr>DNA Quiz 1 piece of Binder Paper &amp; pencil or pen.  Write your name on the top right hand side.</vt:lpstr>
      <vt:lpstr>Section 11.2 Summary – page 2888- 295</vt:lpstr>
      <vt:lpstr>Section 11.2 Summary – pages 288 - 295</vt:lpstr>
      <vt:lpstr>PowerPoint Presentation</vt:lpstr>
      <vt:lpstr>#3.  The difference of DNA Replication &amp; Transcription (Making Proteins)</vt:lpstr>
      <vt:lpstr>PowerPoint Presentation</vt:lpstr>
      <vt:lpstr>Cracking the Code</vt:lpstr>
      <vt:lpstr>10/5 Protein Synthesis: Transcription 11.2 Obj. TSW be able to explain the process of Transcription by making mRNA strand from DNA through practice. P.68 NB</vt:lpstr>
      <vt:lpstr>Section 11.2 Summary – pages 288 - 295</vt:lpstr>
      <vt:lpstr>Section 11.2 Summary – pages 288 - 295</vt:lpstr>
      <vt:lpstr>Section 11.2 Summary – pages 288 - 295</vt:lpstr>
      <vt:lpstr>Section 11.2 Summary – pages 288 - 295</vt:lpstr>
      <vt:lpstr>Protein Synthesis Honors Biology</vt:lpstr>
      <vt:lpstr>Chapter Assessment</vt:lpstr>
      <vt:lpstr>HW CH 11 DNA &amp; Genes p.41 NB</vt:lpstr>
      <vt:lpstr>HW CH 11 DNA &amp;Genes*</vt:lpstr>
      <vt:lpstr>QUIZ</vt:lpstr>
      <vt:lpstr>DNA Quiz</vt:lpstr>
      <vt:lpstr>PowerPoint Presentation</vt:lpstr>
      <vt:lpstr>Chapter Assessment</vt:lpstr>
      <vt:lpstr>Chapter Assessment</vt:lpstr>
      <vt:lpstr>HW CH 11</vt:lpstr>
      <vt:lpstr>2/24 Protein Synthesis: Translation 11.2 Obj. TSW explain the process of Protein Synthesis by working on their Protein Synthesis foldable and transcribing and translating DNA sequences from their Mini Lab 11.1 P. 52NB</vt:lpstr>
      <vt:lpstr>#1. Codon &amp; Anticodon </vt:lpstr>
      <vt:lpstr>Section 11.2 Summary – pages 288 - 295</vt:lpstr>
      <vt:lpstr>#3. Stop Codons</vt:lpstr>
      <vt:lpstr>Section 11.2 Summary – pages 288 - 295</vt:lpstr>
      <vt:lpstr>2/25 Protein Synthesis: Translation 11.2 Obj. TSW explain the process of Protein Synthesis by diagramming all the steps in their notebook. P. 54 NB</vt:lpstr>
      <vt:lpstr>Protein Synthesis   p. 59 NB</vt:lpstr>
      <vt:lpstr>Mini Lab 11.1  P. 55NB P. 293 BB DNA  transcription RNA translation  Protein</vt:lpstr>
      <vt:lpstr>PowerPoint Presentation</vt:lpstr>
      <vt:lpstr>Rice Krispie Treat Protein Synthesis Lab – Thursday</vt:lpstr>
      <vt:lpstr>Mini Lab 11.1  P. 55NB P. 293 BB DNA  transcription RNA translation  Protein</vt:lpstr>
      <vt:lpstr>Molecular Genetics p. 57NB</vt:lpstr>
      <vt:lpstr>Protein Synthesis Transcription Practice p. 53NB</vt:lpstr>
      <vt:lpstr>PowerPoint Presentation</vt:lpstr>
      <vt:lpstr>Protein Synthesis – Gene Expression</vt:lpstr>
      <vt:lpstr>4th Period  P. 49 NB</vt:lpstr>
      <vt:lpstr> </vt:lpstr>
      <vt:lpstr>PowerPoint Presentation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dc:title>
  <dc:creator>Jennifer Mc Allister</dc:creator>
  <cp:lastModifiedBy>Jennifer Mc Allister</cp:lastModifiedBy>
  <cp:revision>31</cp:revision>
  <cp:lastPrinted>2015-10-01T19:36:55Z</cp:lastPrinted>
  <dcterms:created xsi:type="dcterms:W3CDTF">2015-09-27T20:45:58Z</dcterms:created>
  <dcterms:modified xsi:type="dcterms:W3CDTF">2015-10-01T20:10:09Z</dcterms:modified>
</cp:coreProperties>
</file>