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57" r:id="rId6"/>
    <p:sldId id="258" r:id="rId7"/>
    <p:sldId id="259" r:id="rId8"/>
    <p:sldId id="260" r:id="rId9"/>
    <p:sldId id="261" r:id="rId10"/>
    <p:sldId id="262" r:id="rId11"/>
    <p:sldId id="263" r:id="rId12"/>
    <p:sldId id="274" r:id="rId13"/>
    <p:sldId id="275" r:id="rId14"/>
    <p:sldId id="271" r:id="rId15"/>
    <p:sldId id="272" r:id="rId16"/>
    <p:sldId id="265" r:id="rId17"/>
    <p:sldId id="276" r:id="rId18"/>
    <p:sldId id="264" r:id="rId19"/>
    <p:sldId id="266" r:id="rId20"/>
    <p:sldId id="267" r:id="rId21"/>
    <p:sldId id="27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0" d="100"/>
          <a:sy n="60"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11-10T18:35:56.703"/>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7030A0"/>
      <inkml:brushProperty name="fitToCurve" value="1"/>
    </inkml:brush>
  </inkml:definitions>
  <inkml:trace contextRef="#ctx0" brushRef="#br0">40 0,'20'0,"-1"0,1 0,-20 0,20 0,0 0,-20 0,20 0,0 0,-20 0,19 0,1 0,0 0,-20 0,20 0,-20 0,20 0,0 0,0 0,-20 0,19 0,-19 0,20 0,-20 0,20 0,0 0,0 0,19 0,-39 0,20 0,0 0,0 0,-20 0,20 0,-20 0,20 0,0 0,-20 0,19 0,-19 0,20 0,0 0,0 0,-20 0,20 0,0 0,-1 0,-19 0,20 0,-20 0,20 0,0 0,0 0,-20 0,20 0,-20 0,39 0,-39 0,20 0,-20 0,20 0,0 0,0 0,0 0,-1 0,-19 0,20 0,-20 0,20 0,0 0,0 0,0 0,-20 0,0 0,0 0,19 0,-19 0,20 0,20 0,-20 0,0 0,19 0,-39 0</inkml:trace>
  <inkml:trace contextRef="#ctx0" brushRef="#br1" timeOffset="14109">0 0,'20'0,"0"0,0 0,19 0,1 0,0 0,-21 0,1 0,0 0,0 0,-20 0,20 0,20 0,-40 0,19 0,21 0,-40 0,20 0,-20 0,40 0,-40 0,19 0,-19 0,0 0,0 0,20 0,-20 0,20 0,0 0,0 0,-20 0,20 0,19 0,-39 0,20 0,-20 0,20 0,-20 0,20 0,0 0,0 0,-20 0,39 0,-39 0,20 0,0 0,0 0,-20 0,20 0,-20 0,20 0,-1 0,1 0,-20 0,20 0,-20 0,20 0,-20 0,20 0,0 0,-20 0,19 0,1 0,0 0,-20 0,20 0,-20 0,20 0,-20 0,20 0,-1 0,1 0,-20 0,20 0,-20 0,20 0,0 0,-20 0,20 0,-20 0,20 0,-20 0,19 0,1 0</inkml:trace>
  <inkml:trace contextRef="#ctx0" brushRef="#br1" timeOffset="22547">20 636,'0'20,"0"-20,20 0,-20 0,0 0,20 0,-20 0,19 0,-19 0,20 0,-20 0,0 0,20 0,0 0,-20 0,40 0,-21 0,1 0,20 0,-40 0,20 0,-20 0,20 0,-20 0,20 0,-1 0,1 0,-20 0,20 0,0 0,-20 0,20 0,-20 0,0 0,20 0,-1 0,1 0,0 0,20 0,0 0,-21 0,21 0,-20 0,0 0,0 0,-1 0,1 0,0 0,-20 0,40 0,-40 0,20 0,0 0,-1 0,1 0,-20 0,20 0,-20 0,40 0,-20 0,-20 0,39 0,-19 0,0 0,20 0,-40 0,39 0,-19 0,20 0,-20 0,0 0,-1 0,21 0,-40 0,20 0,0 0,0 0,39 0,-39 0,20 0,-21 0,21 0,-20 0,0 0,-20 0,20 0,19 0,-39 0,60 0,-19 0,17 0,2 0,-21 0,1 0,-20 0,0 0,-20 0,20 0,-20 0,19 0,-19 0,40 0,0 0,-20 0,19 0,1 0,-20 0,0 0,0 0,-20 0,19 0,-19 0,20 0,0 0,0 0,0 0,0 0,-1 0,-19 0,40 0,-40 0,40 0,-20 0,39 0,-19 0,0 0,-21 0,21 0,-20 0,20 0,-21 0,21 0,-40 0,20 0,0 0,-20 0,20 0,0 0,-1 0,-19 0,40 0,-40 0,0 0,0 0,20 0,-20 0,20 0,19 0,-19 0,0 0,20 0,-40 0,0 0,0 0,20 0,19 0,1 0,0 0,-20 0,-1 0,-19 0,20 0,-20 0,20 0,0 0,0 0,-20 0,20 0,-20 0,20 0,-1 0,1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11-10T18:38:33.391"/>
    </inkml:context>
    <inkml:brush xml:id="br0">
      <inkml:brushProperty name="width" value="0.05292" units="cm"/>
      <inkml:brushProperty name="height" value="0.05292" units="cm"/>
      <inkml:brushProperty name="color" value="#7030A0"/>
      <inkml:brushProperty name="fitToCurve" value="1"/>
    </inkml:brush>
  </inkml:definitions>
  <inkml:trace contextRef="#ctx0" brushRef="#br0">789 272,'-81'-88,"81"88,-84 0,-1 0,85 0,-84 0,84 0,-168 88,168 96,-166-91,166 91,-85-4,85 97,0-93,0-96,85 188,-1-184,-2 88,1-180,-83 92,85-92,-85 0,84 0,85-92,-88-88,-81 88,84 0,1-92,-85 4,0-5,0 93,0-92,0 184,0-88,0-4,0 0,0-1,-85 1,1 92,84 0,0 92,0 93,0-93,0-4,0 4,0 0,0-92,0 0,0-184,0 96,-81-4,-3 92,84 92,0-4,0 4,84 92,-84-184,0 93,81-1,-81-92,0 92,0-92,84 0,-84-184,0-1,0 93,0 0,0 4,0 88,0-92,-84 0,3 92,81 92,0 0,-84-4,84 4,0-92,0 92,0 0,0 1,0-93,0 92,0-277,0 93,0 0,0 92,0-92,0 4,-85 88,1 0,-1 0,2 180,-83-88,166 0,-85 1,85-93,0 92,0-184,85-1,-85 1,0 0,0 0,0-88,0 88,0-1,0 186,0 179,0-180,0 92,0-91,0 91,0-184,0 0,0 0,0 0,0 0,0 88,84-88,-84 0,0-88,0-4,82-93,-82 185,0 0,0-92,0 184,0 93,83-93,2 88,-85 4,0-92,0 1,84-6,-84 5,0-184,0-88,0 88,0-92,0 184,0-92,0 92,0 92,0-92,0-180,0-97,0 185,0 0,0 0,0 92,0-88,0 88,0-92,0 0,0 92,0-93,0 93,0-92,0 0,0 4,0 88,0-92,0 0,0 92,0-92,0 92,0 276,0-188,0 4,0 93,0-1,0-4,0-180,0 184,0-91,0-1,0-92,0 92,0-92,0 88,0 4,0 0,0-92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AC603-EC28-4600-8763-DDE654214BA4}"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379652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AC603-EC28-4600-8763-DDE654214BA4}"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68445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AC603-EC28-4600-8763-DDE654214BA4}"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135247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AC603-EC28-4600-8763-DDE654214BA4}"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20633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AC603-EC28-4600-8763-DDE654214BA4}"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77435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AC603-EC28-4600-8763-DDE654214BA4}"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55515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AC603-EC28-4600-8763-DDE654214BA4}"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208351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AC603-EC28-4600-8763-DDE654214BA4}"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314244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AC603-EC28-4600-8763-DDE654214BA4}"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402614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AC603-EC28-4600-8763-DDE654214BA4}"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25187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AC603-EC28-4600-8763-DDE654214BA4}"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7C6A-724D-4229-BFE4-766AFA922402}" type="slidenum">
              <a:rPr lang="en-US" smtClean="0"/>
              <a:t>‹#›</a:t>
            </a:fld>
            <a:endParaRPr lang="en-US"/>
          </a:p>
        </p:txBody>
      </p:sp>
    </p:spTree>
    <p:extLst>
      <p:ext uri="{BB962C8B-B14F-4D97-AF65-F5344CB8AC3E}">
        <p14:creationId xmlns:p14="http://schemas.microsoft.com/office/powerpoint/2010/main" val="187570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AC603-EC28-4600-8763-DDE654214BA4}" type="datetimeFigureOut">
              <a:rPr lang="en-US" smtClean="0"/>
              <a:t>9/8/2017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87C6A-724D-4229-BFE4-766AFA922402}" type="slidenum">
              <a:rPr lang="en-US" smtClean="0"/>
              <a:t>‹#›</a:t>
            </a:fld>
            <a:endParaRPr lang="en-US"/>
          </a:p>
        </p:txBody>
      </p:sp>
    </p:spTree>
    <p:extLst>
      <p:ext uri="{BB962C8B-B14F-4D97-AF65-F5344CB8AC3E}">
        <p14:creationId xmlns:p14="http://schemas.microsoft.com/office/powerpoint/2010/main" val="324760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layer.discoveryeducation.com/index.cfm?guidAssetId=66bb90eb-5e83-4f08-931d-1b34ba64625a&amp;blnFromSearch=1&amp;productcode=HUB" TargetMode="External"/><Relationship Id="rId2" Type="http://schemas.openxmlformats.org/officeDocument/2006/relationships/hyperlink" Target="https://app.discoveryeducation.com/search?Ntt=climate+change&amp;N=18343&amp;N=4294924486&amp;N=4294939055"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pbs.org/teachers/connect/resources/3037/preview/"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pbslearningmedia.org/resource/tdc02.sci.life.eco.greenhouse/global-warming-and-the-greenhouse-effec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17BP9n6g1F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earch.ask.com/search?psv=&amp;apn_dbr=ie_11.0.9600.17126&amp;apn_dtid=%5eOSJ000%5eYY%5eUS&amp;itbv=12.18.0.82&amp;p2=%5eBBD%5eOSJ000%5eYY%5eUS&amp;apn_ptnrs=BBD&amp;o=APN11405&amp;gct=kwd&amp;pf=V7&amp;tpid=ORJ-SPE&amp;trgb=IE&amp;pt=tb&amp;apn_uid=D4DD15C1-F13B-4505-B8D2-1C9D25B67B18&amp;doi=2014-11-03&amp;q=Biomagnification&amp;tpr=10&amp;ctype=videos" TargetMode="External"/><Relationship Id="rId2" Type="http://schemas.openxmlformats.org/officeDocument/2006/relationships/hyperlink" Target="http://www.search.ask.com/search?psv=&amp;apn_dbr=ie_11.0.9600.17126&amp;apn_dtid=%5eOSJ000%5eYY%5eUS&amp;itbv=12.18.0.82&amp;p2=%5eBBD%5eOSJ000%5eYY%5eUS&amp;apn_ptnrs=BBD&amp;o=APN11405&amp;gct=kwd&amp;pf=V7&amp;tpid=ORJ-SPE&amp;trgb=IE&amp;pt=tb&amp;apn_uid=D4DD15C1-F13B-4505-B8D2-1C9D25B67B18&amp;doi=2014-11-03&amp;q=the+day+they+parachuted+cats+into+borneo+&amp;tpr=10&amp;ctype=videos" TargetMode="External"/><Relationship Id="rId1" Type="http://schemas.openxmlformats.org/officeDocument/2006/relationships/slideLayout" Target="../slideLayouts/slideLayout5.xml"/><Relationship Id="rId4" Type="http://schemas.openxmlformats.org/officeDocument/2006/relationships/hyperlink" Target="http://www.mapsofworld.com/malaysi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ogallala+aquifer&amp;source=images&amp;cd=&amp;cad=rja&amp;uact=8&amp;docid=Dcx6XQ2bB_989M&amp;tbnid=wE29J5raSL2uDM:&amp;ved=0CAUQjRw&amp;url=http://collindemsnews.blogspot.com/2011/01/texas-welcomes-nuclear-waste-dump-over.html&amp;ei=lDFpU6mlE4aIogSH0YHACQ&amp;bvm=bv.66111022,d.cGU&amp;psig=AFQjCNEBKsb43PjzoskjA9gvTfl0IbI1Rw&amp;ust=1399489290359088"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om/url?sa=i&amp;rct=j&amp;q=ogallala+aquifer&amp;source=images&amp;cd=&amp;cad=rja&amp;uact=8&amp;docid=NjLNOK7KcK0kbM&amp;tbnid=eIMau8fO2Cl83M:&amp;ved=0CAUQjRw&amp;url=http://alldownstream.wordpress.com/2011/01/02/the-ogallala-aquifer-and-the-worst-hard-time/&amp;ei=3jFpU_-1AYLyoASNnoDADg&amp;bvm=bv.66111022,d.cGU&amp;psig=AFQjCNGqZCXgUiKqpxDua31u2DvAMcrGNw&amp;ust=139948937137226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ootprintnetwork.org/en/index.php/GFN/page/calculators/"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RGg5it5FMI" TargetMode="External"/><Relationship Id="rId2" Type="http://schemas.openxmlformats.org/officeDocument/2006/relationships/hyperlink" Target="https://www.nsf.gov/news/special_reports/science_nation/wolfecology.j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135.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s://www.youtube.com/watch?v=XYmZpjYDZyE&amp;ibss=1" TargetMode="Externa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a:t>
            </a:r>
            <a:endParaRPr lang="en-US" dirty="0"/>
          </a:p>
        </p:txBody>
      </p:sp>
      <p:sp>
        <p:nvSpPr>
          <p:cNvPr id="3" name="Subtitle 2"/>
          <p:cNvSpPr>
            <a:spLocks noGrp="1"/>
          </p:cNvSpPr>
          <p:nvPr>
            <p:ph type="subTitle" idx="1"/>
          </p:nvPr>
        </p:nvSpPr>
        <p:spPr/>
        <p:txBody>
          <a:bodyPr/>
          <a:lstStyle/>
          <a:p>
            <a:r>
              <a:rPr lang="en-US" dirty="0" smtClean="0"/>
              <a:t>Ecology Unit</a:t>
            </a:r>
          </a:p>
          <a:p>
            <a:r>
              <a:rPr lang="en-US" dirty="0" smtClean="0"/>
              <a:t>Week 4</a:t>
            </a:r>
          </a:p>
          <a:p>
            <a:r>
              <a:rPr lang="en-US" dirty="0" smtClean="0"/>
              <a:t>Sept. 5th – 8th</a:t>
            </a:r>
            <a:endParaRPr lang="en-US" dirty="0"/>
          </a:p>
        </p:txBody>
      </p:sp>
    </p:spTree>
    <p:extLst>
      <p:ext uri="{BB962C8B-B14F-4D97-AF65-F5344CB8AC3E}">
        <p14:creationId xmlns:p14="http://schemas.microsoft.com/office/powerpoint/2010/main" val="258803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558944"/>
          </a:xfrm>
        </p:spPr>
        <p:txBody>
          <a:bodyPr>
            <a:noAutofit/>
          </a:bodyPr>
          <a:lstStyle/>
          <a:p>
            <a:r>
              <a:rPr lang="en-US" sz="2400" dirty="0" smtClean="0"/>
              <a:t>9/6 </a:t>
            </a:r>
            <a:r>
              <a:rPr lang="en-US" sz="2400" dirty="0">
                <a:hlinkClick r:id="rId2"/>
              </a:rPr>
              <a:t>Global Warming  </a:t>
            </a:r>
            <a:r>
              <a:rPr lang="en-US" sz="2400" dirty="0"/>
              <a:t>CH 5 </a:t>
            </a:r>
            <a:br>
              <a:rPr lang="en-US" sz="2400" dirty="0"/>
            </a:br>
            <a:r>
              <a:rPr lang="en-US" sz="2400" dirty="0"/>
              <a:t>Obj. TSW have a greater understanding of what </a:t>
            </a:r>
            <a:r>
              <a:rPr lang="en-US" sz="2400" dirty="0">
                <a:hlinkClick r:id="rId3"/>
              </a:rPr>
              <a:t>global warming </a:t>
            </a:r>
            <a:r>
              <a:rPr lang="en-US" sz="2400" dirty="0"/>
              <a:t>is and it’s possible effects on us through a class discussion on solutions. </a:t>
            </a:r>
            <a:br>
              <a:rPr lang="en-US" sz="2400" dirty="0"/>
            </a:br>
            <a:r>
              <a:rPr lang="en-US" sz="2400" dirty="0"/>
              <a:t>P. </a:t>
            </a:r>
            <a:r>
              <a:rPr lang="en-US" sz="2400" dirty="0" smtClean="0"/>
              <a:t>34 </a:t>
            </a:r>
            <a:r>
              <a:rPr lang="en-US" sz="2400" dirty="0"/>
              <a:t>NB</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6172200" y="1600201"/>
            <a:ext cx="6019800" cy="4525963"/>
          </a:xfrm>
        </p:spPr>
        <p:txBody>
          <a:bodyPr/>
          <a:lstStyle/>
          <a:p>
            <a:pPr marL="514350" indent="-514350">
              <a:buFont typeface="+mj-lt"/>
              <a:buAutoNum type="arabicPeriod"/>
            </a:pPr>
            <a:r>
              <a:rPr lang="en-US" dirty="0" smtClean="0"/>
              <a:t>What is </a:t>
            </a:r>
            <a:r>
              <a:rPr lang="en-US" dirty="0" smtClean="0">
                <a:hlinkClick r:id="rId3"/>
              </a:rPr>
              <a:t>Global Warming</a:t>
            </a:r>
            <a:r>
              <a:rPr lang="en-US" dirty="0" smtClean="0"/>
              <a:t>?</a:t>
            </a:r>
          </a:p>
          <a:p>
            <a:pPr marL="514350" indent="-514350">
              <a:buFont typeface="+mj-lt"/>
              <a:buAutoNum type="arabicPeriod"/>
            </a:pPr>
            <a:r>
              <a:rPr lang="en-US" dirty="0" smtClean="0"/>
              <a:t>How does the Carbon Cycle play a role (if any) in </a:t>
            </a:r>
            <a:r>
              <a:rPr lang="en-US" dirty="0" smtClean="0">
                <a:hlinkClick r:id="rId3"/>
              </a:rPr>
              <a:t>Global Warming</a:t>
            </a:r>
            <a:r>
              <a:rPr lang="en-US" dirty="0" smtClean="0"/>
              <a:t>.</a:t>
            </a:r>
          </a:p>
          <a:p>
            <a:pPr marL="514350" indent="-514350">
              <a:buFont typeface="+mj-lt"/>
              <a:buAutoNum type="arabicPeriod"/>
            </a:pPr>
            <a:r>
              <a:rPr lang="en-US" dirty="0" smtClean="0"/>
              <a:t>Explain the </a:t>
            </a:r>
            <a:r>
              <a:rPr lang="en-US" dirty="0" smtClean="0">
                <a:hlinkClick r:id="rId4"/>
              </a:rPr>
              <a:t>Greenhouse Effect</a:t>
            </a:r>
            <a:endParaRPr lang="en-US" dirty="0" smtClean="0"/>
          </a:p>
          <a:p>
            <a:pPr marL="514350" indent="-514350">
              <a:buFont typeface="+mj-lt"/>
              <a:buAutoNum type="arabicPeriod"/>
            </a:pPr>
            <a:r>
              <a:rPr lang="en-US" dirty="0" smtClean="0"/>
              <a:t>Page 128 in Biology Book</a:t>
            </a:r>
            <a:endParaRPr lang="en-US" dirty="0"/>
          </a:p>
        </p:txBody>
      </p:sp>
      <p:pic>
        <p:nvPicPr>
          <p:cNvPr id="1026" name="Picture 2" descr="http://thebsreport.files.wordpress.com/2009/07/shark-global-warming.jpg"/>
          <p:cNvPicPr>
            <a:picLocks noChangeAspect="1" noChangeArrowheads="1"/>
          </p:cNvPicPr>
          <p:nvPr/>
        </p:nvPicPr>
        <p:blipFill>
          <a:blip r:embed="rId5" cstate="print"/>
          <a:srcRect/>
          <a:stretch>
            <a:fillRect/>
          </a:stretch>
        </p:blipFill>
        <p:spPr bwMode="auto">
          <a:xfrm>
            <a:off x="1524000" y="1711344"/>
            <a:ext cx="4343400" cy="2917806"/>
          </a:xfrm>
          <a:prstGeom prst="rect">
            <a:avLst/>
          </a:prstGeom>
          <a:noFill/>
        </p:spPr>
      </p:pic>
      <p:pic>
        <p:nvPicPr>
          <p:cNvPr id="1028" name="Picture 4" descr="http://andrian09.files.wordpress.com/2008/12/greenhouseeffectdiagram.jpg"/>
          <p:cNvPicPr>
            <a:picLocks noChangeAspect="1" noChangeArrowheads="1"/>
          </p:cNvPicPr>
          <p:nvPr/>
        </p:nvPicPr>
        <p:blipFill>
          <a:blip r:embed="rId6" cstate="print"/>
          <a:srcRect/>
          <a:stretch>
            <a:fillRect/>
          </a:stretch>
        </p:blipFill>
        <p:spPr bwMode="auto">
          <a:xfrm>
            <a:off x="3048001" y="4080022"/>
            <a:ext cx="3599351" cy="2777978"/>
          </a:xfrm>
          <a:prstGeom prst="rect">
            <a:avLst/>
          </a:prstGeom>
          <a:noFill/>
        </p:spPr>
      </p:pic>
    </p:spTree>
    <p:extLst>
      <p:ext uri="{BB962C8B-B14F-4D97-AF65-F5344CB8AC3E}">
        <p14:creationId xmlns:p14="http://schemas.microsoft.com/office/powerpoint/2010/main" val="2747920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dirty="0" smtClean="0">
                <a:hlinkClick r:id="rId2"/>
              </a:rPr>
              <a:t>Global Warming</a:t>
            </a:r>
            <a:endParaRPr lang="en-US" dirty="0"/>
          </a:p>
        </p:txBody>
      </p:sp>
      <p:sp>
        <p:nvSpPr>
          <p:cNvPr id="3" name="Content Placeholder 2"/>
          <p:cNvSpPr>
            <a:spLocks noGrp="1"/>
          </p:cNvSpPr>
          <p:nvPr>
            <p:ph idx="1"/>
          </p:nvPr>
        </p:nvSpPr>
        <p:spPr>
          <a:xfrm>
            <a:off x="0" y="838201"/>
            <a:ext cx="12192000" cy="5287963"/>
          </a:xfrm>
        </p:spPr>
        <p:txBody>
          <a:bodyPr>
            <a:normAutofit/>
          </a:bodyPr>
          <a:lstStyle/>
          <a:p>
            <a:pPr marL="514350" indent="-514350">
              <a:buFont typeface="+mj-lt"/>
              <a:buAutoNum type="arabicPeriod"/>
            </a:pPr>
            <a:r>
              <a:rPr lang="en-US" dirty="0" smtClean="0"/>
              <a:t>Global Warming is the gradual increase in temperature for the planet, due to an increase in CO</a:t>
            </a:r>
            <a:r>
              <a:rPr lang="en-US" baseline="-25000" dirty="0" smtClean="0"/>
              <a:t>2</a:t>
            </a:r>
            <a:r>
              <a:rPr lang="en-US" dirty="0" smtClean="0"/>
              <a:t>.</a:t>
            </a:r>
          </a:p>
          <a:p>
            <a:pPr marL="514350" indent="-514350">
              <a:buFont typeface="+mj-lt"/>
              <a:buAutoNum type="arabicPeriod"/>
            </a:pPr>
            <a:r>
              <a:rPr lang="en-US" dirty="0" smtClean="0"/>
              <a:t>The carbon cycle plays a role in taking CO</a:t>
            </a:r>
            <a:r>
              <a:rPr lang="en-US" baseline="-25000" dirty="0" smtClean="0"/>
              <a:t>2</a:t>
            </a:r>
            <a:r>
              <a:rPr lang="en-US" dirty="0" smtClean="0"/>
              <a:t> into plants in the process of photosynthesis.  However, if there is deforestation, then there is not the availability of plants (trees) to take in CO</a:t>
            </a:r>
            <a:r>
              <a:rPr lang="en-US" baseline="-25000" dirty="0" smtClean="0"/>
              <a:t>2</a:t>
            </a:r>
            <a:r>
              <a:rPr lang="en-US" dirty="0" smtClean="0"/>
              <a:t> and it stays in the atmosphere.</a:t>
            </a:r>
          </a:p>
          <a:p>
            <a:pPr marL="514350" indent="-514350">
              <a:buFont typeface="+mj-lt"/>
              <a:buAutoNum type="arabicPeriod"/>
            </a:pPr>
            <a:r>
              <a:rPr lang="en-US" dirty="0" smtClean="0"/>
              <a:t>The greenhouse effect is how the gas CO</a:t>
            </a:r>
            <a:r>
              <a:rPr lang="en-US" baseline="-25000" dirty="0" smtClean="0"/>
              <a:t>2 </a:t>
            </a:r>
            <a:r>
              <a:rPr lang="en-US" dirty="0" smtClean="0"/>
              <a:t>traps solar radiation at the lower atmosphere and reradiates it back to the surface, warming the planet in general.  However, we see radical severe events  in weather instead of just a gradual increase, increased melting of glaciers, polar bears swimming farther in their hunting grounds.</a:t>
            </a:r>
            <a:endParaRPr lang="en-US" dirty="0"/>
          </a:p>
        </p:txBody>
      </p:sp>
    </p:spTree>
    <p:extLst>
      <p:ext uri="{BB962C8B-B14F-4D97-AF65-F5344CB8AC3E}">
        <p14:creationId xmlns:p14="http://schemas.microsoft.com/office/powerpoint/2010/main" val="2773374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88293" cy="3090041"/>
          </a:xfrm>
        </p:spPr>
        <p:txBody>
          <a:bodyPr>
            <a:normAutofit fontScale="90000"/>
          </a:bodyPr>
          <a:lstStyle/>
          <a:p>
            <a:r>
              <a:rPr lang="en-US" dirty="0" smtClean="0"/>
              <a:t>Greenhouse Effect</a:t>
            </a:r>
            <a:br>
              <a:rPr lang="en-US" dirty="0" smtClean="0"/>
            </a:br>
            <a:r>
              <a:rPr lang="en-US" dirty="0" smtClean="0"/>
              <a:t>We need it, but too much…</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3288293" y="0"/>
            <a:ext cx="9056874" cy="6999889"/>
          </a:xfrm>
          <a:prstGeom prst="rect">
            <a:avLst/>
          </a:prstGeom>
        </p:spPr>
      </p:pic>
    </p:spTree>
    <p:extLst>
      <p:ext uri="{BB962C8B-B14F-4D97-AF65-F5344CB8AC3E}">
        <p14:creationId xmlns:p14="http://schemas.microsoft.com/office/powerpoint/2010/main" val="258558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NASA, .</a:t>
            </a:r>
            <a:r>
              <a:rPr lang="en-US" dirty="0" err="1" smtClean="0"/>
              <a:t>edu</a:t>
            </a:r>
            <a:r>
              <a:rPr lang="en-US" dirty="0" smtClean="0"/>
              <a:t>.   .org</a:t>
            </a:r>
            <a:endParaRPr lang="en-US" dirty="0"/>
          </a:p>
        </p:txBody>
      </p:sp>
      <p:sp>
        <p:nvSpPr>
          <p:cNvPr id="3" name="Content Placeholder 2"/>
          <p:cNvSpPr>
            <a:spLocks noGrp="1"/>
          </p:cNvSpPr>
          <p:nvPr>
            <p:ph idx="1"/>
          </p:nvPr>
        </p:nvSpPr>
        <p:spPr/>
        <p:txBody>
          <a:bodyPr/>
          <a:lstStyle/>
          <a:p>
            <a:r>
              <a:rPr lang="en-US" dirty="0" smtClean="0"/>
              <a:t>Where/ How to find reliable information about Climate Change?</a:t>
            </a:r>
            <a:endParaRPr lang="en-US" dirty="0"/>
          </a:p>
        </p:txBody>
      </p:sp>
    </p:spTree>
    <p:extLst>
      <p:ext uri="{BB962C8B-B14F-4D97-AF65-F5344CB8AC3E}">
        <p14:creationId xmlns:p14="http://schemas.microsoft.com/office/powerpoint/2010/main" val="3320202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hlinkClick r:id="rId2"/>
              </a:rPr>
              <a:t>The </a:t>
            </a:r>
            <a:r>
              <a:rPr lang="en-US" smtClean="0">
                <a:hlinkClick r:id="rId2"/>
              </a:rPr>
              <a:t>Day WHO </a:t>
            </a:r>
            <a:r>
              <a:rPr lang="en-US" dirty="0" smtClean="0">
                <a:hlinkClick r:id="rId2"/>
              </a:rPr>
              <a:t>Parachuted Cats into Borneo </a:t>
            </a:r>
            <a:endParaRPr lang="en-US" dirty="0"/>
          </a:p>
        </p:txBody>
      </p:sp>
      <p:sp>
        <p:nvSpPr>
          <p:cNvPr id="35843" name="Content Placeholder 2"/>
          <p:cNvSpPr>
            <a:spLocks noGrp="1"/>
          </p:cNvSpPr>
          <p:nvPr>
            <p:ph idx="1"/>
          </p:nvPr>
        </p:nvSpPr>
        <p:spPr/>
        <p:txBody>
          <a:bodyPr/>
          <a:lstStyle/>
          <a:p>
            <a:r>
              <a:rPr lang="en-US" altLang="en-US" smtClean="0">
                <a:ea typeface="ＭＳ Ｐゴシック" panose="020B0600070205080204" pitchFamily="34" charset="-128"/>
              </a:rPr>
              <a:t>Place the events in chronological order </a:t>
            </a:r>
          </a:p>
          <a:p>
            <a:r>
              <a:rPr lang="en-US" altLang="en-US" smtClean="0">
                <a:ea typeface="ＭＳ Ｐゴシック" panose="020B0600070205080204" pitchFamily="34" charset="-128"/>
              </a:rPr>
              <a:t>Aerial view of Borneo:</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546" y="2795752"/>
            <a:ext cx="7415213"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47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6" y="50023"/>
            <a:ext cx="4563352" cy="1828800"/>
          </a:xfrm>
        </p:spPr>
        <p:txBody>
          <a:bodyPr>
            <a:normAutofit fontScale="90000"/>
          </a:bodyPr>
          <a:lstStyle/>
          <a:p>
            <a:r>
              <a:rPr lang="en-US" dirty="0" smtClean="0">
                <a:hlinkClick r:id="rId2"/>
              </a:rPr>
              <a:t>Parachuting Cats in Borneo</a:t>
            </a:r>
            <a:r>
              <a:rPr lang="en-US" dirty="0" smtClean="0"/>
              <a:t/>
            </a:r>
            <a:br>
              <a:rPr lang="en-US" dirty="0" smtClean="0"/>
            </a:br>
            <a:r>
              <a:rPr lang="en-US" dirty="0" smtClean="0"/>
              <a:t>p. 35 NB</a:t>
            </a:r>
            <a:endParaRPr lang="en-US" dirty="0"/>
          </a:p>
        </p:txBody>
      </p:sp>
      <p:sp>
        <p:nvSpPr>
          <p:cNvPr id="4" name="Content Placeholder 3"/>
          <p:cNvSpPr>
            <a:spLocks noGrp="1"/>
          </p:cNvSpPr>
          <p:nvPr>
            <p:ph sz="half" idx="2"/>
          </p:nvPr>
        </p:nvSpPr>
        <p:spPr>
          <a:xfrm>
            <a:off x="157656" y="2111517"/>
            <a:ext cx="4795346" cy="3951288"/>
          </a:xfrm>
        </p:spPr>
        <p:txBody>
          <a:bodyPr>
            <a:normAutofit/>
          </a:bodyPr>
          <a:lstStyle/>
          <a:p>
            <a:r>
              <a:rPr lang="en-US" dirty="0" smtClean="0">
                <a:hlinkClick r:id="rId3"/>
              </a:rPr>
              <a:t>Human activity </a:t>
            </a:r>
            <a:r>
              <a:rPr lang="en-US" dirty="0" smtClean="0"/>
              <a:t>with the best of intentions can have untended consequences.</a:t>
            </a:r>
          </a:p>
          <a:p>
            <a:r>
              <a:rPr lang="en-US" dirty="0" smtClean="0">
                <a:hlinkClick r:id="rId4"/>
              </a:rPr>
              <a:t>Map of Borneo</a:t>
            </a:r>
            <a:endParaRPr lang="en-US" dirty="0" smtClean="0"/>
          </a:p>
          <a:p>
            <a:endParaRPr lang="en-US" dirty="0" smtClean="0"/>
          </a:p>
          <a:p>
            <a:endParaRPr lang="en-US" dirty="0"/>
          </a:p>
        </p:txBody>
      </p:sp>
      <p:sp>
        <p:nvSpPr>
          <p:cNvPr id="5" name="Text Placeholder 4"/>
          <p:cNvSpPr>
            <a:spLocks noGrp="1"/>
          </p:cNvSpPr>
          <p:nvPr>
            <p:ph type="body" sz="quarter" idx="3"/>
          </p:nvPr>
        </p:nvSpPr>
        <p:spPr>
          <a:xfrm>
            <a:off x="6169026" y="0"/>
            <a:ext cx="4041775" cy="639762"/>
          </a:xfrm>
        </p:spPr>
        <p:txBody>
          <a:bodyPr>
            <a:normAutofit fontScale="92500" lnSpcReduction="10000"/>
          </a:bodyPr>
          <a:lstStyle/>
          <a:p>
            <a:r>
              <a:rPr lang="en-US" dirty="0" smtClean="0"/>
              <a:t>The Day WHO Parachuted Cats into Borneo</a:t>
            </a:r>
            <a:endParaRPr lang="en-US" dirty="0"/>
          </a:p>
        </p:txBody>
      </p:sp>
      <p:sp>
        <p:nvSpPr>
          <p:cNvPr id="6" name="Content Placeholder 5"/>
          <p:cNvSpPr>
            <a:spLocks noGrp="1"/>
          </p:cNvSpPr>
          <p:nvPr>
            <p:ph sz="quarter" idx="4"/>
          </p:nvPr>
        </p:nvSpPr>
        <p:spPr>
          <a:xfrm>
            <a:off x="4572001" y="533400"/>
            <a:ext cx="6096001" cy="5943600"/>
          </a:xfrm>
        </p:spPr>
        <p:txBody>
          <a:bodyPr>
            <a:normAutofit fontScale="77500" lnSpcReduction="20000"/>
          </a:bodyPr>
          <a:lstStyle/>
          <a:p>
            <a:pPr marL="0" indent="0">
              <a:buNone/>
            </a:pPr>
            <a:r>
              <a:rPr lang="en-US" dirty="0" smtClean="0"/>
              <a:t>Some time ago, World Health Organization sent supplies of DDT to Borneo to Fight mosquitoes that spread malaria among the people. The mosquitoes were quickly wiped out. But billions of roaches moved into the villages and they simply  stored the DDT in their bodies.  One kind of animal that fed on the roaches was a small lizard.  When these lizards ate the roaches, they also eat a lot of DDT.  Instead of killing them, DDT only slowed them down.   This made it easier for the cats to catch the lizards, one of their favorite foods. About the same time, people also found that hoards of caterpillars had moved into feed on the roofing materials of their homes. They realized the lizards that previously had kept the caterpillars population under control had been eaten by the cats. And now, all over North Borneo, cats that ate the lizards died from DDT poisoning.  Then rats moved in because there were no cats to control their population. With the rats came a new danger, THE Plague,. Officials sent out emergency call for cats. Cats were sent in by airplane and dropped by parachute to control the rats.</a:t>
            </a:r>
            <a:endParaRPr lang="en-US" dirty="0"/>
          </a:p>
        </p:txBody>
      </p:sp>
      <p:sp>
        <p:nvSpPr>
          <p:cNvPr id="7" name="Text Placeholder 4"/>
          <p:cNvSpPr>
            <a:spLocks noGrp="1"/>
          </p:cNvSpPr>
          <p:nvPr>
            <p:ph type="body" sz="quarter" idx="3"/>
          </p:nvPr>
        </p:nvSpPr>
        <p:spPr>
          <a:xfrm>
            <a:off x="1531062" y="1471755"/>
            <a:ext cx="4041775" cy="639762"/>
          </a:xfrm>
        </p:spPr>
        <p:txBody>
          <a:bodyPr>
            <a:normAutofit/>
          </a:bodyPr>
          <a:lstStyle/>
          <a:p>
            <a:r>
              <a:rPr lang="en-US" dirty="0" err="1" smtClean="0"/>
              <a:t>Biomagnification</a:t>
            </a:r>
            <a:endParaRPr lang="en-US" dirty="0"/>
          </a:p>
        </p:txBody>
      </p:sp>
    </p:spTree>
    <p:extLst>
      <p:ext uri="{BB962C8B-B14F-4D97-AF65-F5344CB8AC3E}">
        <p14:creationId xmlns:p14="http://schemas.microsoft.com/office/powerpoint/2010/main" val="5592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035" y="0"/>
            <a:ext cx="10311565" cy="1417638"/>
          </a:xfrm>
        </p:spPr>
        <p:txBody>
          <a:bodyPr>
            <a:noAutofit/>
          </a:bodyPr>
          <a:lstStyle/>
          <a:p>
            <a:r>
              <a:rPr lang="en-US" sz="2400" dirty="0"/>
              <a:t>Chapter 5 Assessment </a:t>
            </a:r>
            <a:r>
              <a:rPr lang="en-US" sz="2400" dirty="0" smtClean="0"/>
              <a:t>p.115,116, 120,128</a:t>
            </a:r>
            <a:r>
              <a:rPr lang="en-US" sz="2400" dirty="0"/>
              <a:t/>
            </a:r>
            <a:br>
              <a:rPr lang="en-US" sz="2400" dirty="0"/>
            </a:br>
            <a:r>
              <a:rPr lang="en-US" sz="2400" dirty="0"/>
              <a:t>9</a:t>
            </a:r>
            <a:r>
              <a:rPr lang="en-US" sz="2400" dirty="0" smtClean="0"/>
              <a:t>/7  </a:t>
            </a:r>
            <a:r>
              <a:rPr lang="en-US" sz="2400" dirty="0"/>
              <a:t>Obj. </a:t>
            </a:r>
            <a:r>
              <a:rPr lang="en-US" sz="2400" dirty="0" err="1"/>
              <a:t>Stds</a:t>
            </a:r>
            <a:r>
              <a:rPr lang="en-US" sz="2400" dirty="0"/>
              <a:t>. Will understand how humans impact biodiversity by completing their warm up questions &amp; p</a:t>
            </a:r>
            <a:r>
              <a:rPr lang="en-US" sz="2400" dirty="0" smtClean="0"/>
              <a:t>articipating in classroom activities about biodiversity. P. 36 </a:t>
            </a:r>
            <a:r>
              <a:rPr lang="en-US" sz="2400" dirty="0"/>
              <a:t>NB</a:t>
            </a:r>
          </a:p>
        </p:txBody>
      </p:sp>
      <p:sp>
        <p:nvSpPr>
          <p:cNvPr id="4" name="Content Placeholder 3"/>
          <p:cNvSpPr>
            <a:spLocks noGrp="1"/>
          </p:cNvSpPr>
          <p:nvPr>
            <p:ph sz="half" idx="1"/>
          </p:nvPr>
        </p:nvSpPr>
        <p:spPr/>
        <p:txBody>
          <a:bodyPr>
            <a:normAutofit/>
          </a:bodyPr>
          <a:lstStyle/>
          <a:p>
            <a:endParaRPr lang="en-US" dirty="0"/>
          </a:p>
        </p:txBody>
      </p:sp>
      <p:sp>
        <p:nvSpPr>
          <p:cNvPr id="5" name="Content Placeholder 4"/>
          <p:cNvSpPr>
            <a:spLocks noGrp="1"/>
          </p:cNvSpPr>
          <p:nvPr>
            <p:ph sz="half" idx="2"/>
          </p:nvPr>
        </p:nvSpPr>
        <p:spPr>
          <a:xfrm>
            <a:off x="6172200" y="1447801"/>
            <a:ext cx="6019800" cy="4297363"/>
          </a:xfrm>
        </p:spPr>
        <p:txBody>
          <a:bodyPr>
            <a:normAutofit/>
          </a:bodyPr>
          <a:lstStyle/>
          <a:p>
            <a:pPr marL="514350" indent="-514350">
              <a:buFont typeface="+mj-lt"/>
              <a:buAutoNum type="arabicPeriod"/>
            </a:pPr>
            <a:r>
              <a:rPr lang="en-US" sz="2400" dirty="0"/>
              <a:t>Explain the difference between a threatened and an endangered species.</a:t>
            </a:r>
          </a:p>
          <a:p>
            <a:pPr marL="514350" indent="-514350">
              <a:buFont typeface="+mj-lt"/>
              <a:buAutoNum type="arabicPeriod"/>
            </a:pPr>
            <a:r>
              <a:rPr lang="en-US" sz="2400" dirty="0"/>
              <a:t>What is the danger of introducing an Exotic species into an area?</a:t>
            </a:r>
          </a:p>
          <a:p>
            <a:pPr marL="514350" indent="-514350">
              <a:buFont typeface="+mj-lt"/>
              <a:buAutoNum type="arabicPeriod"/>
            </a:pPr>
            <a:r>
              <a:rPr lang="en-US" sz="2400" dirty="0"/>
              <a:t>How do you predict Global Warming will affect biodiversity in the future, why?</a:t>
            </a:r>
          </a:p>
          <a:p>
            <a:pPr marL="514350" indent="-514350">
              <a:buFont typeface="+mj-lt"/>
              <a:buAutoNum type="arabicPeriod"/>
            </a:pPr>
            <a:endParaRPr lang="en-US" dirty="0"/>
          </a:p>
        </p:txBody>
      </p:sp>
      <p:pic>
        <p:nvPicPr>
          <p:cNvPr id="1026" name="Picture 2" descr="half-dome.jpg"/>
          <p:cNvPicPr>
            <a:picLocks noChangeAspect="1" noChangeArrowheads="1"/>
          </p:cNvPicPr>
          <p:nvPr/>
        </p:nvPicPr>
        <p:blipFill>
          <a:blip r:embed="rId2" cstate="print"/>
          <a:srcRect/>
          <a:stretch>
            <a:fillRect/>
          </a:stretch>
        </p:blipFill>
        <p:spPr bwMode="auto">
          <a:xfrm>
            <a:off x="0" y="1372941"/>
            <a:ext cx="1905000" cy="2930771"/>
          </a:xfrm>
          <a:prstGeom prst="rect">
            <a:avLst/>
          </a:prstGeom>
          <a:noFill/>
        </p:spPr>
      </p:pic>
      <p:pic>
        <p:nvPicPr>
          <p:cNvPr id="1030" name="Picture 6" descr="ogco_nationalparkservice_11.jpg"/>
          <p:cNvPicPr>
            <a:picLocks noChangeAspect="1" noChangeArrowheads="1"/>
          </p:cNvPicPr>
          <p:nvPr/>
        </p:nvPicPr>
        <p:blipFill>
          <a:blip r:embed="rId3" cstate="print"/>
          <a:srcRect/>
          <a:stretch>
            <a:fillRect/>
          </a:stretch>
        </p:blipFill>
        <p:spPr bwMode="auto">
          <a:xfrm>
            <a:off x="2811807" y="1558289"/>
            <a:ext cx="2826993" cy="1925889"/>
          </a:xfrm>
          <a:prstGeom prst="rect">
            <a:avLst/>
          </a:prstGeom>
          <a:noFill/>
        </p:spPr>
      </p:pic>
      <p:pic>
        <p:nvPicPr>
          <p:cNvPr id="1032" name="Picture 8" descr="004_arches.jpg"/>
          <p:cNvPicPr>
            <a:picLocks noChangeAspect="1" noChangeArrowheads="1"/>
          </p:cNvPicPr>
          <p:nvPr/>
        </p:nvPicPr>
        <p:blipFill>
          <a:blip r:embed="rId4" cstate="print"/>
          <a:srcRect/>
          <a:stretch>
            <a:fillRect/>
          </a:stretch>
        </p:blipFill>
        <p:spPr bwMode="auto">
          <a:xfrm>
            <a:off x="2741489" y="4919661"/>
            <a:ext cx="2819400" cy="1938339"/>
          </a:xfrm>
          <a:prstGeom prst="rect">
            <a:avLst/>
          </a:prstGeom>
          <a:noFill/>
        </p:spPr>
      </p:pic>
      <p:pic>
        <p:nvPicPr>
          <p:cNvPr id="1034" name="Picture 10" descr="pic-endangered.jpg"/>
          <p:cNvPicPr>
            <a:picLocks noChangeAspect="1" noChangeArrowheads="1"/>
          </p:cNvPicPr>
          <p:nvPr/>
        </p:nvPicPr>
        <p:blipFill>
          <a:blip r:embed="rId5" cstate="print"/>
          <a:srcRect/>
          <a:stretch>
            <a:fillRect/>
          </a:stretch>
        </p:blipFill>
        <p:spPr bwMode="auto">
          <a:xfrm>
            <a:off x="204035" y="4039933"/>
            <a:ext cx="1981200" cy="1399224"/>
          </a:xfrm>
          <a:prstGeom prst="rect">
            <a:avLst/>
          </a:prstGeom>
          <a:noFill/>
        </p:spPr>
      </p:pic>
      <p:pic>
        <p:nvPicPr>
          <p:cNvPr id="1036" name="Picture 12" descr="polar_bears.jpg"/>
          <p:cNvPicPr>
            <a:picLocks noChangeAspect="1" noChangeArrowheads="1"/>
          </p:cNvPicPr>
          <p:nvPr/>
        </p:nvPicPr>
        <p:blipFill>
          <a:blip r:embed="rId6" cstate="print"/>
          <a:srcRect/>
          <a:stretch>
            <a:fillRect/>
          </a:stretch>
        </p:blipFill>
        <p:spPr bwMode="auto">
          <a:xfrm>
            <a:off x="9398876" y="3824448"/>
            <a:ext cx="2819400" cy="1920716"/>
          </a:xfrm>
          <a:prstGeom prst="rect">
            <a:avLst/>
          </a:prstGeom>
          <a:noFill/>
        </p:spPr>
      </p:pic>
      <p:pic>
        <p:nvPicPr>
          <p:cNvPr id="1038" name="Picture 14" descr="Endangered-Species.jpg"/>
          <p:cNvPicPr>
            <a:picLocks noChangeAspect="1" noChangeArrowheads="1"/>
          </p:cNvPicPr>
          <p:nvPr/>
        </p:nvPicPr>
        <p:blipFill>
          <a:blip r:embed="rId7" cstate="print"/>
          <a:srcRect/>
          <a:stretch>
            <a:fillRect/>
          </a:stretch>
        </p:blipFill>
        <p:spPr bwMode="auto">
          <a:xfrm>
            <a:off x="12221" y="5410200"/>
            <a:ext cx="2185358" cy="1447800"/>
          </a:xfrm>
          <a:prstGeom prst="rect">
            <a:avLst/>
          </a:prstGeom>
          <a:noFill/>
        </p:spPr>
      </p:pic>
      <p:pic>
        <p:nvPicPr>
          <p:cNvPr id="1040" name="Picture 16" descr="parks_12908.jpg"/>
          <p:cNvPicPr>
            <a:picLocks noChangeAspect="1" noChangeArrowheads="1"/>
          </p:cNvPicPr>
          <p:nvPr/>
        </p:nvPicPr>
        <p:blipFill>
          <a:blip r:embed="rId8" cstate="print"/>
          <a:srcRect/>
          <a:stretch>
            <a:fillRect/>
          </a:stretch>
        </p:blipFill>
        <p:spPr bwMode="auto">
          <a:xfrm>
            <a:off x="5551173" y="3840053"/>
            <a:ext cx="2678427" cy="3017947"/>
          </a:xfrm>
          <a:prstGeom prst="rect">
            <a:avLst/>
          </a:prstGeom>
          <a:noFill/>
        </p:spPr>
      </p:pic>
    </p:spTree>
    <p:extLst>
      <p:ext uri="{BB962C8B-B14F-4D97-AF65-F5344CB8AC3E}">
        <p14:creationId xmlns:p14="http://schemas.microsoft.com/office/powerpoint/2010/main" val="3659427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 9/7</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Threatened means that in your lifetime it will likely become endangered unless measures are taken to reverse the threat.</a:t>
            </a:r>
          </a:p>
          <a:p>
            <a:pPr marL="0" indent="0">
              <a:buNone/>
            </a:pPr>
            <a:r>
              <a:rPr lang="en-US" dirty="0" smtClean="0"/>
              <a:t>Endangered means the species will be extinct in your lifetime unless measures are taken to reverse the threat.</a:t>
            </a:r>
          </a:p>
          <a:p>
            <a:pPr marL="0" indent="0">
              <a:buNone/>
            </a:pPr>
            <a:r>
              <a:rPr lang="en-US" dirty="0" smtClean="0"/>
              <a:t>2. Exotic species typically do not have natural predators and therefore exploit resources that native plants and animals need, and decreasing Biodiversity.</a:t>
            </a:r>
          </a:p>
          <a:p>
            <a:pPr marL="0" indent="0">
              <a:buNone/>
            </a:pPr>
            <a:r>
              <a:rPr lang="en-US" dirty="0" smtClean="0"/>
              <a:t>3.Global Warming will effect Biodiversity by decreasing available resources to native species.</a:t>
            </a:r>
          </a:p>
          <a:p>
            <a:pPr marL="0" indent="0">
              <a:buNone/>
            </a:pPr>
            <a:endParaRPr lang="en-US" dirty="0"/>
          </a:p>
        </p:txBody>
      </p:sp>
    </p:spTree>
    <p:extLst>
      <p:ext uri="{BB962C8B-B14F-4D97-AF65-F5344CB8AC3E}">
        <p14:creationId xmlns:p14="http://schemas.microsoft.com/office/powerpoint/2010/main" val="136229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r>
              <a:rPr lang="en-US" dirty="0" smtClean="0"/>
              <a:t>The Greenhouse Effect on Natural Systems p. 39 NB </a:t>
            </a:r>
            <a:endParaRPr lang="en-US" dirty="0"/>
          </a:p>
        </p:txBody>
      </p:sp>
      <p:sp>
        <p:nvSpPr>
          <p:cNvPr id="3" name="Content Placeholder 2"/>
          <p:cNvSpPr>
            <a:spLocks noGrp="1"/>
          </p:cNvSpPr>
          <p:nvPr>
            <p:ph idx="1"/>
          </p:nvPr>
        </p:nvSpPr>
        <p:spPr>
          <a:xfrm>
            <a:off x="1524000" y="1371601"/>
            <a:ext cx="9144000" cy="4754563"/>
          </a:xfrm>
        </p:spPr>
        <p:txBody>
          <a:bodyPr>
            <a:normAutofit/>
          </a:bodyPr>
          <a:lstStyle/>
          <a:p>
            <a:r>
              <a:rPr lang="en-US" sz="2400" dirty="0"/>
              <a:t>Consider how climate has changed in the past and the fact that climate is continuing to change.  How could life be different in the future?  What are some of the issues people need to consider when examining climate change?</a:t>
            </a:r>
          </a:p>
          <a:p>
            <a:r>
              <a:rPr lang="en-US" sz="2400" dirty="0"/>
              <a:t>Use the article you just read and the Graph of the Greenhouse Effect to answer your question.</a:t>
            </a:r>
          </a:p>
          <a:p>
            <a:pPr>
              <a:buNone/>
            </a:pPr>
            <a:r>
              <a:rPr lang="en-US" sz="2400" dirty="0"/>
              <a:t>Here is a picture of America’s </a:t>
            </a:r>
          </a:p>
          <a:p>
            <a:pPr>
              <a:buNone/>
            </a:pPr>
            <a:r>
              <a:rPr lang="en-US" sz="2400" dirty="0"/>
              <a:t>Largest Aquifer – underground</a:t>
            </a:r>
          </a:p>
          <a:p>
            <a:pPr>
              <a:buNone/>
            </a:pPr>
            <a:r>
              <a:rPr lang="en-US" sz="2400" dirty="0"/>
              <a:t>Body of water.</a:t>
            </a:r>
          </a:p>
        </p:txBody>
      </p:sp>
      <p:pic>
        <p:nvPicPr>
          <p:cNvPr id="176130" name="Picture 2" descr="http://t1.gstatic.com/images?q=tbn:ANd9GcSWvAyq3lJiIEtKJ3SWWvvaUN1BWJONZ87lAh695wsQ_4bNRJgc:3.bp.blogspot.com/_nVqfUkzelQE/TSYPMytfxiI/AAAAAAAAAXI/d_j-FIyQHYk/s400/Ogallala_Aquifer_map_1.png">
            <a:hlinkClick r:id="rId2"/>
          </p:cNvPr>
          <p:cNvPicPr>
            <a:picLocks noChangeAspect="1" noChangeArrowheads="1"/>
          </p:cNvPicPr>
          <p:nvPr/>
        </p:nvPicPr>
        <p:blipFill>
          <a:blip r:embed="rId3" cstate="print"/>
          <a:srcRect/>
          <a:stretch>
            <a:fillRect/>
          </a:stretch>
        </p:blipFill>
        <p:spPr bwMode="auto">
          <a:xfrm>
            <a:off x="8610600" y="3316724"/>
            <a:ext cx="2057400" cy="3541277"/>
          </a:xfrm>
          <a:prstGeom prst="rect">
            <a:avLst/>
          </a:prstGeom>
          <a:noFill/>
        </p:spPr>
      </p:pic>
      <p:pic>
        <p:nvPicPr>
          <p:cNvPr id="176132" name="Picture 4" descr="http://t2.gstatic.com/images?q=tbn:ANd9GcRHkdIkCx4G_ruYEQla6j-o2OqC-sIf-Rm2sc2mcHOJRGMIWudH2A:alldownstream.files.wordpress.com/2011/01/ogallala.jpg">
            <a:hlinkClick r:id="rId4"/>
          </p:cNvPr>
          <p:cNvPicPr>
            <a:picLocks noChangeAspect="1" noChangeArrowheads="1"/>
          </p:cNvPicPr>
          <p:nvPr/>
        </p:nvPicPr>
        <p:blipFill>
          <a:blip r:embed="rId5" cstate="print"/>
          <a:srcRect/>
          <a:stretch>
            <a:fillRect/>
          </a:stretch>
        </p:blipFill>
        <p:spPr bwMode="auto">
          <a:xfrm>
            <a:off x="6248400" y="3341822"/>
            <a:ext cx="2095500" cy="3516179"/>
          </a:xfrm>
          <a:prstGeom prst="rect">
            <a:avLst/>
          </a:prstGeom>
          <a:noFill/>
        </p:spPr>
      </p:pic>
    </p:spTree>
    <p:extLst>
      <p:ext uri="{BB962C8B-B14F-4D97-AF65-F5344CB8AC3E}">
        <p14:creationId xmlns:p14="http://schemas.microsoft.com/office/powerpoint/2010/main" val="547513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Autofit/>
          </a:bodyPr>
          <a:lstStyle/>
          <a:p>
            <a:r>
              <a:rPr lang="en-US" sz="2400" dirty="0"/>
              <a:t>9</a:t>
            </a:r>
            <a:r>
              <a:rPr lang="en-US" sz="2400" dirty="0" smtClean="0"/>
              <a:t>/8 </a:t>
            </a:r>
            <a:r>
              <a:rPr lang="en-US" sz="2400" dirty="0"/>
              <a:t>Standards Practice Countdown p. CA17, CA22</a:t>
            </a:r>
            <a:br>
              <a:rPr lang="en-US" sz="2400" dirty="0"/>
            </a:br>
            <a:r>
              <a:rPr lang="en-US" sz="2400" dirty="0"/>
              <a:t> Obj.  TSW demonstrate their knowledge &amp; understanding of Ecological concepts by playing jeopardy. P. </a:t>
            </a:r>
            <a:r>
              <a:rPr lang="en-US" sz="2400" dirty="0" smtClean="0"/>
              <a:t>38NB</a:t>
            </a:r>
            <a:endParaRPr lang="en-US" sz="2400" dirty="0"/>
          </a:p>
        </p:txBody>
      </p:sp>
      <p:sp>
        <p:nvSpPr>
          <p:cNvPr id="4" name="Content Placeholder 3"/>
          <p:cNvSpPr>
            <a:spLocks noGrp="1"/>
          </p:cNvSpPr>
          <p:nvPr>
            <p:ph sz="half" idx="2"/>
          </p:nvPr>
        </p:nvSpPr>
        <p:spPr>
          <a:xfrm>
            <a:off x="5867400" y="1219201"/>
            <a:ext cx="4800600" cy="4525963"/>
          </a:xfrm>
        </p:spPr>
        <p:txBody>
          <a:bodyPr>
            <a:normAutofit fontScale="92500" lnSpcReduction="20000"/>
          </a:bodyPr>
          <a:lstStyle/>
          <a:p>
            <a:pPr marL="514350" indent="-514350">
              <a:buFont typeface="+mj-lt"/>
              <a:buAutoNum type="arabicPeriod"/>
            </a:pPr>
            <a:r>
              <a:rPr lang="en-US" dirty="0" smtClean="0"/>
              <a:t>The diagram to the side shows a food  ____, If environmental pollution, and hunting were to decrease the number of rattle snakes in the desert, how might that affect the other organisms? P. 51BB</a:t>
            </a:r>
          </a:p>
          <a:p>
            <a:pPr marL="514350" indent="-514350">
              <a:buFont typeface="+mj-lt"/>
              <a:buAutoNum type="arabicPeriod"/>
            </a:pPr>
            <a:r>
              <a:rPr lang="en-US" dirty="0" smtClean="0"/>
              <a:t>Which organism in the figure at the side is a 1</a:t>
            </a:r>
            <a:r>
              <a:rPr lang="en-US" baseline="30000" dirty="0" smtClean="0"/>
              <a:t>st</a:t>
            </a:r>
            <a:r>
              <a:rPr lang="en-US" dirty="0" smtClean="0"/>
              <a:t> order consumer? P.51BB</a:t>
            </a:r>
          </a:p>
          <a:p>
            <a:pPr marL="514350" indent="-514350">
              <a:buFont typeface="+mj-lt"/>
              <a:buAutoNum type="arabicPeriod"/>
            </a:pPr>
            <a:r>
              <a:rPr lang="en-US" dirty="0" smtClean="0"/>
              <a:t>Correctly sequence the Ecological levels of organization in nature from smallest to largest. P.40BB</a:t>
            </a:r>
            <a:endParaRPr lang="en-US" dirty="0"/>
          </a:p>
        </p:txBody>
      </p:sp>
      <p:pic>
        <p:nvPicPr>
          <p:cNvPr id="5" name="Picture 2" descr="Fig"/>
          <p:cNvPicPr>
            <a:picLocks noGrp="1" noChangeAspect="1" noChangeArrowheads="1"/>
          </p:cNvPicPr>
          <p:nvPr>
            <p:ph sz="half" idx="1"/>
          </p:nvPr>
        </p:nvPicPr>
        <p:blipFill>
          <a:blip r:embed="rId2" cstate="print"/>
          <a:srcRect/>
          <a:stretch>
            <a:fillRect/>
          </a:stretch>
        </p:blipFill>
        <p:spPr bwMode="auto">
          <a:xfrm>
            <a:off x="1524000" y="1066800"/>
            <a:ext cx="4343400" cy="4040372"/>
          </a:xfrm>
          <a:prstGeom prst="rect">
            <a:avLst/>
          </a:prstGeom>
          <a:noFill/>
        </p:spPr>
      </p:pic>
      <p:sp>
        <p:nvSpPr>
          <p:cNvPr id="6" name="TextBox 5"/>
          <p:cNvSpPr txBox="1"/>
          <p:nvPr/>
        </p:nvSpPr>
        <p:spPr>
          <a:xfrm>
            <a:off x="2590800" y="5105400"/>
            <a:ext cx="2362200" cy="369332"/>
          </a:xfrm>
          <a:prstGeom prst="rect">
            <a:avLst/>
          </a:prstGeom>
          <a:noFill/>
        </p:spPr>
        <p:txBody>
          <a:bodyPr wrap="square" rtlCol="0">
            <a:spAutoFit/>
          </a:bodyPr>
          <a:lstStyle/>
          <a:p>
            <a:r>
              <a:rPr lang="en-US" b="1" dirty="0"/>
              <a:t>Page 51 Bio Book</a:t>
            </a:r>
          </a:p>
        </p:txBody>
      </p:sp>
      <p:sp>
        <p:nvSpPr>
          <p:cNvPr id="7" name="TextBox 6"/>
          <p:cNvSpPr txBox="1"/>
          <p:nvPr/>
        </p:nvSpPr>
        <p:spPr>
          <a:xfrm>
            <a:off x="1524000" y="5334001"/>
            <a:ext cx="4800600" cy="646331"/>
          </a:xfrm>
          <a:prstGeom prst="rect">
            <a:avLst/>
          </a:prstGeom>
          <a:noFill/>
        </p:spPr>
        <p:txBody>
          <a:bodyPr wrap="square" rtlCol="0">
            <a:spAutoFit/>
          </a:bodyPr>
          <a:lstStyle/>
          <a:p>
            <a:r>
              <a:rPr lang="en-US" u="sng" dirty="0">
                <a:hlinkClick r:id="rId3"/>
              </a:rPr>
              <a:t>http://www.footprintnetwork.org/en/index.php/GFN/page/calculators/</a:t>
            </a:r>
            <a:endParaRPr lang="en-US" dirty="0"/>
          </a:p>
        </p:txBody>
      </p:sp>
    </p:spTree>
    <p:extLst>
      <p:ext uri="{BB962C8B-B14F-4D97-AF65-F5344CB8AC3E}">
        <p14:creationId xmlns:p14="http://schemas.microsoft.com/office/powerpoint/2010/main" val="23227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 what you have learned about Ecosystems, Energy pyramid, and Biodiversity</a:t>
            </a:r>
            <a:endParaRPr lang="en-US" dirty="0"/>
          </a:p>
        </p:txBody>
      </p:sp>
      <p:sp>
        <p:nvSpPr>
          <p:cNvPr id="3" name="Content Placeholder 2"/>
          <p:cNvSpPr>
            <a:spLocks noGrp="1"/>
          </p:cNvSpPr>
          <p:nvPr>
            <p:ph idx="1"/>
          </p:nvPr>
        </p:nvSpPr>
        <p:spPr>
          <a:xfrm>
            <a:off x="1981200" y="2286001"/>
            <a:ext cx="8229600" cy="3840163"/>
          </a:xfrm>
        </p:spPr>
        <p:txBody>
          <a:bodyPr/>
          <a:lstStyle/>
          <a:p>
            <a:r>
              <a:rPr lang="en-US" dirty="0" smtClean="0"/>
              <a:t>Design, evaluate, and refine a solution to reducing the impacts of human activities on the environment and biodiversity.</a:t>
            </a:r>
            <a:endParaRPr lang="en-US" dirty="0"/>
          </a:p>
        </p:txBody>
      </p:sp>
    </p:spTree>
    <p:extLst>
      <p:ext uri="{BB962C8B-B14F-4D97-AF65-F5344CB8AC3E}">
        <p14:creationId xmlns:p14="http://schemas.microsoft.com/office/powerpoint/2010/main" val="393808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Answers</a:t>
            </a:r>
            <a:endParaRPr lang="en-US" dirty="0"/>
          </a:p>
        </p:txBody>
      </p:sp>
      <p:sp>
        <p:nvSpPr>
          <p:cNvPr id="3" name="Content Placeholder 2"/>
          <p:cNvSpPr>
            <a:spLocks noGrp="1"/>
          </p:cNvSpPr>
          <p:nvPr>
            <p:ph idx="1"/>
          </p:nvPr>
        </p:nvSpPr>
        <p:spPr>
          <a:xfrm>
            <a:off x="1" y="1219201"/>
            <a:ext cx="12047620" cy="4906963"/>
          </a:xfrm>
        </p:spPr>
        <p:txBody>
          <a:bodyPr/>
          <a:lstStyle/>
          <a:p>
            <a:pPr marL="514350" indent="-514350">
              <a:buFont typeface="+mj-lt"/>
              <a:buAutoNum type="arabicPeriod"/>
            </a:pPr>
            <a:r>
              <a:rPr lang="en-US" dirty="0" smtClean="0"/>
              <a:t>The picture shows a Food Web.</a:t>
            </a:r>
          </a:p>
          <a:p>
            <a:pPr marL="514350" indent="-514350">
              <a:buFont typeface="+mj-lt"/>
              <a:buAutoNum type="arabicPeriod"/>
            </a:pPr>
            <a:r>
              <a:rPr lang="en-US" dirty="0" smtClean="0"/>
              <a:t>Kangaroo Rat</a:t>
            </a:r>
          </a:p>
          <a:p>
            <a:pPr marL="514350" indent="-514350">
              <a:buFont typeface="+mj-lt"/>
              <a:buAutoNum type="arabicPeriod"/>
            </a:pPr>
            <a:r>
              <a:rPr lang="en-US" dirty="0" smtClean="0"/>
              <a:t>Organism -&gt;Population-&gt; Community-&gt;</a:t>
            </a:r>
            <a:r>
              <a:rPr lang="en-US" dirty="0" smtClean="0"/>
              <a:t>Ecosystem-</a:t>
            </a:r>
            <a:r>
              <a:rPr lang="en-US" dirty="0" smtClean="0"/>
              <a:t>&gt; Biosphere.</a:t>
            </a:r>
            <a:endParaRPr lang="en-US" dirty="0"/>
          </a:p>
        </p:txBody>
      </p:sp>
    </p:spTree>
    <p:extLst>
      <p:ext uri="{BB962C8B-B14F-4D97-AF65-F5344CB8AC3E}">
        <p14:creationId xmlns:p14="http://schemas.microsoft.com/office/powerpoint/2010/main" val="2001546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How Wolves Change Rivers</a:t>
            </a:r>
            <a:endParaRPr lang="en-US" dirty="0"/>
          </a:p>
        </p:txBody>
      </p:sp>
      <p:sp>
        <p:nvSpPr>
          <p:cNvPr id="3" name="Content Placeholder 2"/>
          <p:cNvSpPr>
            <a:spLocks noGrp="1"/>
          </p:cNvSpPr>
          <p:nvPr>
            <p:ph idx="1"/>
          </p:nvPr>
        </p:nvSpPr>
        <p:spPr/>
        <p:txBody>
          <a:bodyPr/>
          <a:lstStyle/>
          <a:p>
            <a:r>
              <a:rPr lang="en-US" dirty="0" smtClean="0"/>
              <a:t>The need for </a:t>
            </a:r>
            <a:r>
              <a:rPr lang="en-US" dirty="0" smtClean="0">
                <a:hlinkClick r:id="rId3"/>
              </a:rPr>
              <a:t>Keystone Species </a:t>
            </a:r>
            <a:r>
              <a:rPr lang="en-US" dirty="0" smtClean="0"/>
              <a:t>in ecosystems p.33 NB </a:t>
            </a:r>
            <a:r>
              <a:rPr lang="en-US" dirty="0" smtClean="0"/>
              <a:t>NOTES</a:t>
            </a:r>
          </a:p>
          <a:p>
            <a:r>
              <a:rPr lang="en-US" dirty="0" err="1" smtClean="0"/>
              <a:t>Kahoots</a:t>
            </a:r>
            <a:endParaRPr lang="en-US" dirty="0" smtClean="0"/>
          </a:p>
          <a:p>
            <a:pPr lvl="1"/>
            <a:r>
              <a:rPr lang="en-US" dirty="0" smtClean="0"/>
              <a:t>CH 2 &amp; 3 Ecology</a:t>
            </a:r>
            <a:endParaRPr lang="en-US" dirty="0" smtClean="0"/>
          </a:p>
          <a:p>
            <a:endParaRPr lang="en-US" dirty="0"/>
          </a:p>
        </p:txBody>
      </p:sp>
    </p:spTree>
    <p:extLst>
      <p:ext uri="{BB962C8B-B14F-4D97-AF65-F5344CB8AC3E}">
        <p14:creationId xmlns:p14="http://schemas.microsoft.com/office/powerpoint/2010/main" val="256218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normAutofit/>
          </a:bodyPr>
          <a:lstStyle/>
          <a:p>
            <a:r>
              <a:rPr lang="en-US" dirty="0" smtClean="0"/>
              <a:t>Ecosystem Poster Project 	NOTES page 37 </a:t>
            </a:r>
            <a:endParaRPr lang="en-US" dirty="0"/>
          </a:p>
        </p:txBody>
      </p:sp>
      <p:sp>
        <p:nvSpPr>
          <p:cNvPr id="3" name="Content Placeholder 2"/>
          <p:cNvSpPr>
            <a:spLocks noGrp="1"/>
          </p:cNvSpPr>
          <p:nvPr>
            <p:ph idx="1"/>
          </p:nvPr>
        </p:nvSpPr>
        <p:spPr>
          <a:xfrm>
            <a:off x="0" y="762001"/>
            <a:ext cx="12192000" cy="6095999"/>
          </a:xfrm>
        </p:spPr>
        <p:txBody>
          <a:bodyPr numCol="2">
            <a:normAutofit fontScale="92500" lnSpcReduction="20000"/>
          </a:bodyPr>
          <a:lstStyle/>
          <a:p>
            <a:pPr marL="0" indent="0">
              <a:buNone/>
            </a:pPr>
            <a:r>
              <a:rPr lang="en-US" dirty="0" smtClean="0"/>
              <a:t>Wed. </a:t>
            </a:r>
            <a:r>
              <a:rPr lang="en-US" dirty="0"/>
              <a:t>Savanna- Siena &amp; </a:t>
            </a:r>
            <a:r>
              <a:rPr lang="en-US" dirty="0" smtClean="0"/>
              <a:t>Beverly-</a:t>
            </a:r>
            <a:r>
              <a:rPr lang="en-US" dirty="0" smtClean="0">
                <a:sym typeface="Wingdings" panose="05000000000000000000" pitchFamily="2" charset="2"/>
              </a:rPr>
              <a:t></a:t>
            </a:r>
            <a:endParaRPr lang="en-US" dirty="0" smtClean="0"/>
          </a:p>
          <a:p>
            <a:pPr marL="0" indent="0">
              <a:buNone/>
            </a:pPr>
            <a:endParaRPr lang="en-US" dirty="0" smtClean="0"/>
          </a:p>
          <a:p>
            <a:pPr marL="0" indent="0">
              <a:buNone/>
            </a:pPr>
            <a:r>
              <a:rPr lang="en-US" dirty="0" smtClean="0"/>
              <a:t>Thurs</a:t>
            </a:r>
            <a:r>
              <a:rPr lang="en-US" dirty="0"/>
              <a:t>. Desert – Eli, David – Sonoran </a:t>
            </a:r>
            <a:endParaRPr lang="en-US" dirty="0" smtClean="0"/>
          </a:p>
          <a:p>
            <a:pPr marL="0" indent="0">
              <a:buNone/>
            </a:pPr>
            <a:r>
              <a:rPr lang="en-US" dirty="0"/>
              <a:t>Thurs. Ocean – Kate, Given, Martin – Artic</a:t>
            </a:r>
          </a:p>
          <a:p>
            <a:pPr marL="0" indent="0">
              <a:buNone/>
            </a:pPr>
            <a:r>
              <a:rPr lang="en-US" dirty="0" smtClean="0"/>
              <a:t>Thurs</a:t>
            </a:r>
            <a:r>
              <a:rPr lang="en-US" dirty="0"/>
              <a:t>. Grasslands – Micah - African</a:t>
            </a:r>
          </a:p>
          <a:p>
            <a:pPr marL="0" indent="0">
              <a:buNone/>
            </a:pPr>
            <a:r>
              <a:rPr lang="en-US" dirty="0"/>
              <a:t>Thurs. Wetland - Toby</a:t>
            </a:r>
          </a:p>
          <a:p>
            <a:pPr marL="0" indent="0">
              <a:buNone/>
            </a:pPr>
            <a:r>
              <a:rPr lang="en-US" dirty="0"/>
              <a:t>Thurs. Tundra – Lupita &amp; Marisol</a:t>
            </a:r>
          </a:p>
          <a:p>
            <a:pPr marL="0" indent="0">
              <a:buNone/>
            </a:pPr>
            <a:endParaRPr lang="en-US" dirty="0" smtClean="0"/>
          </a:p>
          <a:p>
            <a:pPr marL="0" indent="0">
              <a:buNone/>
            </a:pPr>
            <a:r>
              <a:rPr lang="en-US" dirty="0" smtClean="0"/>
              <a:t>Fri. Woods – Lee, JJ, Adrian</a:t>
            </a:r>
          </a:p>
          <a:p>
            <a:pPr marL="0" indent="0">
              <a:buNone/>
            </a:pPr>
            <a:r>
              <a:rPr lang="en-US" dirty="0" smtClean="0"/>
              <a:t>Fri. Coastal Desert – Daniel &amp; Hayden</a:t>
            </a:r>
          </a:p>
          <a:p>
            <a:pPr marL="0" indent="0">
              <a:buNone/>
            </a:pPr>
            <a:r>
              <a:rPr lang="en-US" dirty="0" smtClean="0"/>
              <a:t>Fri. Ocean- Alexus &amp; </a:t>
            </a:r>
            <a:r>
              <a:rPr lang="en-US" dirty="0" err="1" smtClean="0"/>
              <a:t>Yoselini</a:t>
            </a:r>
            <a:r>
              <a:rPr lang="en-US" dirty="0" smtClean="0"/>
              <a:t>- Atlantic</a:t>
            </a:r>
          </a:p>
          <a:p>
            <a:pPr marL="0" indent="0">
              <a:buNone/>
            </a:pPr>
            <a:r>
              <a:rPr lang="en-US" dirty="0" smtClean="0"/>
              <a:t>Fri. Ocean – Monet, Josh - Indian</a:t>
            </a:r>
          </a:p>
          <a:p>
            <a:pPr marL="0" indent="0">
              <a:buNone/>
            </a:pPr>
            <a:r>
              <a:rPr lang="en-US" dirty="0" smtClean="0"/>
              <a:t>Fri. Ocean – Tyler - Atlantic</a:t>
            </a:r>
          </a:p>
          <a:p>
            <a:pPr marL="0" indent="0">
              <a:buNone/>
            </a:pPr>
            <a:r>
              <a:rPr lang="en-US" dirty="0" smtClean="0"/>
              <a:t>Fri. Rain Forest – Stephanie &amp; Katrina</a:t>
            </a:r>
          </a:p>
          <a:p>
            <a:pPr marL="0" indent="0">
              <a:buNone/>
            </a:pPr>
            <a:r>
              <a:rPr lang="en-US" dirty="0" smtClean="0"/>
              <a:t>Fri. Taiga – Nate</a:t>
            </a:r>
          </a:p>
          <a:p>
            <a:pPr marL="0" indent="0">
              <a:buNone/>
            </a:pPr>
            <a:r>
              <a:rPr lang="en-US" dirty="0"/>
              <a:t>Fri. Ocean – </a:t>
            </a:r>
            <a:r>
              <a:rPr lang="en-US" dirty="0" err="1"/>
              <a:t>Ysevella</a:t>
            </a:r>
            <a:r>
              <a:rPr lang="en-US" dirty="0"/>
              <a:t> </a:t>
            </a:r>
            <a:r>
              <a:rPr lang="en-US" dirty="0" smtClean="0"/>
              <a:t>– Pacific</a:t>
            </a:r>
          </a:p>
          <a:p>
            <a:pPr marL="0" indent="0">
              <a:buNone/>
            </a:pPr>
            <a:r>
              <a:rPr lang="en-US" dirty="0" smtClean="0"/>
              <a:t>Fri. </a:t>
            </a:r>
            <a:r>
              <a:rPr lang="en-US" dirty="0"/>
              <a:t>Grasslands </a:t>
            </a:r>
            <a:r>
              <a:rPr lang="en-US" dirty="0" smtClean="0"/>
              <a:t>– </a:t>
            </a:r>
            <a:r>
              <a:rPr lang="en-US" dirty="0" err="1" smtClean="0"/>
              <a:t>Nika</a:t>
            </a:r>
            <a:endParaRPr lang="en-US" dirty="0" smtClean="0"/>
          </a:p>
          <a:p>
            <a:pPr marL="0" indent="0">
              <a:buNone/>
            </a:pPr>
            <a:endParaRPr lang="en-US" dirty="0"/>
          </a:p>
          <a:p>
            <a:pPr marL="0" indent="0">
              <a:buNone/>
            </a:pPr>
            <a:r>
              <a:rPr lang="en-US" dirty="0"/>
              <a:t>Mon. Tropical Rain Forest – Kevin Brazil</a:t>
            </a:r>
          </a:p>
          <a:p>
            <a:pPr marL="0" indent="0">
              <a:buNone/>
            </a:pPr>
            <a:endParaRPr lang="en-US" dirty="0" smtClean="0"/>
          </a:p>
          <a:p>
            <a:pPr marL="0" indent="0">
              <a:buNone/>
            </a:pPr>
            <a:r>
              <a:rPr lang="en-US" b="1" dirty="0" smtClean="0"/>
              <a:t>NOTES: Page 37 NB</a:t>
            </a:r>
          </a:p>
          <a:p>
            <a:pPr marL="0" indent="0">
              <a:buNone/>
            </a:pPr>
            <a:r>
              <a:rPr lang="en-US" b="1" dirty="0" smtClean="0"/>
              <a:t>Make 3 Columns: </a:t>
            </a:r>
          </a:p>
          <a:p>
            <a:pPr marL="0" indent="0">
              <a:buNone/>
            </a:pPr>
            <a:r>
              <a:rPr lang="en-US" b="1" u="sng" dirty="0" smtClean="0"/>
              <a:t>Ecosystem</a:t>
            </a:r>
            <a:r>
              <a:rPr lang="en-US" b="1" dirty="0" smtClean="0"/>
              <a:t>     </a:t>
            </a:r>
            <a:r>
              <a:rPr lang="en-US" b="1" u="sng" dirty="0" smtClean="0"/>
              <a:t>Human Impact   </a:t>
            </a:r>
            <a:r>
              <a:rPr lang="en-US" b="1" dirty="0" smtClean="0"/>
              <a:t>&amp;     </a:t>
            </a:r>
            <a:r>
              <a:rPr lang="en-US" b="1" u="sng" dirty="0" smtClean="0"/>
              <a:t>Solutions</a:t>
            </a:r>
            <a:r>
              <a:rPr lang="en-US" b="1" dirty="0" smtClean="0"/>
              <a:t> </a:t>
            </a:r>
            <a:endParaRPr lang="en-US" b="1"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410111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84898" y="1724483"/>
          <a:ext cx="5984566" cy="5105400"/>
        </p:xfrm>
        <a:graphic>
          <a:graphicData uri="http://schemas.openxmlformats.org/drawingml/2006/table">
            <a:tbl>
              <a:tblPr/>
              <a:tblGrid>
                <a:gridCol w="3217266"/>
                <a:gridCol w="1124919"/>
                <a:gridCol w="1642381"/>
              </a:tblGrid>
              <a:tr h="268705">
                <a:tc>
                  <a:txBody>
                    <a:bodyPr/>
                    <a:lstStyle/>
                    <a:p>
                      <a:pPr marL="0" marR="0">
                        <a:lnSpc>
                          <a:spcPct val="115000"/>
                        </a:lnSpc>
                        <a:spcBef>
                          <a:spcPts val="0"/>
                        </a:spcBef>
                        <a:spcAft>
                          <a:spcPts val="0"/>
                        </a:spcAft>
                      </a:pPr>
                      <a:r>
                        <a:rPr lang="en-US" sz="1300" dirty="0">
                          <a:latin typeface="Calibri"/>
                          <a:ea typeface="Calibri"/>
                          <a:cs typeface="Times New Roman"/>
                        </a:rPr>
                        <a:t>Name of Ecosystem (Front)</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smtClean="0">
                          <a:latin typeface="Calibri"/>
                          <a:ea typeface="Calibri"/>
                          <a:cs typeface="Times New Roman"/>
                        </a:rPr>
                        <a:t>5points</a:t>
                      </a:r>
                      <a:endParaRPr lang="en-US" sz="10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a:txBody>
                    <a:bodyPr/>
                    <a:lstStyle/>
                    <a:p>
                      <a:pPr marL="0" marR="0">
                        <a:lnSpc>
                          <a:spcPct val="115000"/>
                        </a:lnSpc>
                        <a:spcBef>
                          <a:spcPts val="0"/>
                        </a:spcBef>
                        <a:spcAft>
                          <a:spcPts val="0"/>
                        </a:spcAft>
                      </a:pPr>
                      <a:r>
                        <a:rPr lang="en-US" sz="1300">
                          <a:latin typeface="Calibri"/>
                          <a:ea typeface="Calibri"/>
                          <a:cs typeface="Times New Roman"/>
                        </a:rPr>
                        <a:t>Artwork/ Drawing</a:t>
                      </a:r>
                      <a:endParaRPr lang="en-US" sz="10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5 </a:t>
                      </a:r>
                      <a:r>
                        <a:rPr lang="en-US" sz="1300" dirty="0">
                          <a:latin typeface="Calibri"/>
                          <a:ea typeface="Calibri"/>
                          <a:cs typeface="Times New Roman"/>
                        </a:rPr>
                        <a:t>points</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16">
                <a:tc>
                  <a:txBody>
                    <a:bodyPr/>
                    <a:lstStyle/>
                    <a:p>
                      <a:pPr marL="0" marR="0">
                        <a:lnSpc>
                          <a:spcPct val="115000"/>
                        </a:lnSpc>
                        <a:spcBef>
                          <a:spcPts val="0"/>
                        </a:spcBef>
                        <a:spcAft>
                          <a:spcPts val="0"/>
                        </a:spcAft>
                      </a:pPr>
                      <a:r>
                        <a:rPr lang="en-US" sz="1300" dirty="0">
                          <a:latin typeface="Calibri"/>
                          <a:ea typeface="Calibri"/>
                          <a:cs typeface="Times New Roman"/>
                        </a:rPr>
                        <a:t>On the back of the Poster, </a:t>
                      </a:r>
                      <a:endParaRPr lang="en-US" sz="1000" dirty="0">
                        <a:latin typeface="Calibri"/>
                        <a:ea typeface="Calibri"/>
                        <a:cs typeface="Times New Roman"/>
                      </a:endParaRPr>
                    </a:p>
                    <a:p>
                      <a:pPr marL="0" marR="0">
                        <a:lnSpc>
                          <a:spcPct val="115000"/>
                        </a:lnSpc>
                        <a:spcBef>
                          <a:spcPts val="0"/>
                        </a:spcBef>
                        <a:spcAft>
                          <a:spcPts val="0"/>
                        </a:spcAft>
                      </a:pPr>
                      <a:r>
                        <a:rPr lang="en-US" sz="1300" dirty="0">
                          <a:latin typeface="Calibri"/>
                          <a:ea typeface="Calibri"/>
                          <a:cs typeface="Times New Roman"/>
                        </a:rPr>
                        <a:t>List 10 Biotic and 5 </a:t>
                      </a:r>
                      <a:r>
                        <a:rPr lang="en-US" sz="1300" dirty="0" err="1">
                          <a:latin typeface="Calibri"/>
                          <a:ea typeface="Calibri"/>
                          <a:cs typeface="Times New Roman"/>
                        </a:rPr>
                        <a:t>Abiotic</a:t>
                      </a:r>
                      <a:r>
                        <a:rPr lang="en-US" sz="1300" dirty="0">
                          <a:latin typeface="Calibri"/>
                          <a:ea typeface="Calibri"/>
                          <a:cs typeface="Times New Roman"/>
                        </a:rPr>
                        <a:t> Factors for your Ecosystem</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10 </a:t>
                      </a:r>
                      <a:r>
                        <a:rPr lang="en-US" sz="1300" dirty="0">
                          <a:latin typeface="Calibri"/>
                          <a:ea typeface="Calibri"/>
                          <a:cs typeface="Times New Roman"/>
                        </a:rPr>
                        <a:t>points</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16">
                <a:tc>
                  <a:txBody>
                    <a:bodyPr/>
                    <a:lstStyle/>
                    <a:p>
                      <a:pPr marL="0" marR="0">
                        <a:lnSpc>
                          <a:spcPct val="115000"/>
                        </a:lnSpc>
                        <a:spcBef>
                          <a:spcPts val="0"/>
                        </a:spcBef>
                        <a:spcAft>
                          <a:spcPts val="0"/>
                        </a:spcAft>
                      </a:pPr>
                      <a:r>
                        <a:rPr lang="en-US" sz="1300" dirty="0">
                          <a:latin typeface="Calibri"/>
                          <a:ea typeface="Calibri"/>
                          <a:cs typeface="Times New Roman"/>
                        </a:rPr>
                        <a:t>On the back of the Poster, </a:t>
                      </a:r>
                      <a:endParaRPr lang="en-US" sz="1000" dirty="0">
                        <a:latin typeface="Calibri"/>
                        <a:ea typeface="Calibri"/>
                        <a:cs typeface="Times New Roman"/>
                      </a:endParaRPr>
                    </a:p>
                    <a:p>
                      <a:pPr marL="0" marR="0">
                        <a:lnSpc>
                          <a:spcPct val="115000"/>
                        </a:lnSpc>
                        <a:spcBef>
                          <a:spcPts val="0"/>
                        </a:spcBef>
                        <a:spcAft>
                          <a:spcPts val="0"/>
                        </a:spcAft>
                      </a:pPr>
                      <a:r>
                        <a:rPr lang="en-US" sz="1300" dirty="0">
                          <a:latin typeface="Calibri"/>
                          <a:ea typeface="Calibri"/>
                          <a:cs typeface="Times New Roman"/>
                        </a:rPr>
                        <a:t>Describe 5 ways Biotic &amp; Abiotic Factors </a:t>
                      </a:r>
                      <a:r>
                        <a:rPr lang="en-US" sz="1300" dirty="0" smtClean="0">
                          <a:latin typeface="Calibri"/>
                          <a:ea typeface="Calibri"/>
                          <a:cs typeface="Times New Roman"/>
                        </a:rPr>
                        <a:t>help </a:t>
                      </a:r>
                      <a:r>
                        <a:rPr lang="en-US" sz="1300" dirty="0">
                          <a:latin typeface="Calibri"/>
                          <a:ea typeface="Calibri"/>
                          <a:cs typeface="Times New Roman"/>
                        </a:rPr>
                        <a:t>each </a:t>
                      </a:r>
                      <a:r>
                        <a:rPr lang="en-US" sz="1300" dirty="0" smtClean="0">
                          <a:latin typeface="Calibri"/>
                          <a:ea typeface="Calibri"/>
                          <a:cs typeface="Times New Roman"/>
                        </a:rPr>
                        <a:t>other.</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5 </a:t>
                      </a:r>
                      <a:r>
                        <a:rPr lang="en-US" sz="1300" dirty="0">
                          <a:latin typeface="Calibri"/>
                          <a:ea typeface="Calibri"/>
                          <a:cs typeface="Times New Roman"/>
                        </a:rPr>
                        <a:t>points</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32">
                <a:tc>
                  <a:txBody>
                    <a:bodyPr/>
                    <a:lstStyle/>
                    <a:p>
                      <a:pPr marL="0" marR="0">
                        <a:lnSpc>
                          <a:spcPct val="115000"/>
                        </a:lnSpc>
                        <a:spcBef>
                          <a:spcPts val="0"/>
                        </a:spcBef>
                        <a:spcAft>
                          <a:spcPts val="0"/>
                        </a:spcAft>
                      </a:pPr>
                      <a:r>
                        <a:rPr lang="en-US" sz="1300">
                          <a:latin typeface="Calibri"/>
                          <a:ea typeface="Calibri"/>
                          <a:cs typeface="Times New Roman"/>
                        </a:rPr>
                        <a:t>On the front of the poster,</a:t>
                      </a:r>
                      <a:endParaRPr lang="en-US" sz="1000">
                        <a:latin typeface="Calibri"/>
                        <a:ea typeface="Calibri"/>
                        <a:cs typeface="Times New Roman"/>
                      </a:endParaRPr>
                    </a:p>
                    <a:p>
                      <a:pPr marL="0" marR="0">
                        <a:lnSpc>
                          <a:spcPct val="115000"/>
                        </a:lnSpc>
                        <a:spcBef>
                          <a:spcPts val="0"/>
                        </a:spcBef>
                        <a:spcAft>
                          <a:spcPts val="0"/>
                        </a:spcAft>
                      </a:pPr>
                      <a:r>
                        <a:rPr lang="en-US" sz="1300">
                          <a:latin typeface="Calibri"/>
                          <a:ea typeface="Calibri"/>
                          <a:cs typeface="Times New Roman"/>
                        </a:rPr>
                        <a:t>Label and identify the Producers, 1</a:t>
                      </a:r>
                      <a:r>
                        <a:rPr lang="en-US" sz="1300" baseline="30000">
                          <a:latin typeface="Calibri"/>
                          <a:ea typeface="Calibri"/>
                          <a:cs typeface="Times New Roman"/>
                        </a:rPr>
                        <a:t>st</a:t>
                      </a:r>
                      <a:r>
                        <a:rPr lang="en-US" sz="1300">
                          <a:latin typeface="Calibri"/>
                          <a:ea typeface="Calibri"/>
                          <a:cs typeface="Times New Roman"/>
                        </a:rPr>
                        <a:t>, 2</a:t>
                      </a:r>
                      <a:r>
                        <a:rPr lang="en-US" sz="1300" baseline="30000">
                          <a:latin typeface="Calibri"/>
                          <a:ea typeface="Calibri"/>
                          <a:cs typeface="Times New Roman"/>
                        </a:rPr>
                        <a:t>nd</a:t>
                      </a:r>
                      <a:r>
                        <a:rPr lang="en-US" sz="1300">
                          <a:latin typeface="Calibri"/>
                          <a:ea typeface="Calibri"/>
                          <a:cs typeface="Times New Roman"/>
                        </a:rPr>
                        <a:t>, &amp; 3</a:t>
                      </a:r>
                      <a:r>
                        <a:rPr lang="en-US" sz="1300" baseline="30000">
                          <a:latin typeface="Calibri"/>
                          <a:ea typeface="Calibri"/>
                          <a:cs typeface="Times New Roman"/>
                        </a:rPr>
                        <a:t>rd</a:t>
                      </a:r>
                      <a:r>
                        <a:rPr lang="en-US" sz="1300">
                          <a:latin typeface="Calibri"/>
                          <a:ea typeface="Calibri"/>
                          <a:cs typeface="Times New Roman"/>
                        </a:rPr>
                        <a:t> Level Consumers, &amp; Decomposers  (3)</a:t>
                      </a:r>
                      <a:endParaRPr lang="en-US" sz="1000">
                        <a:latin typeface="Calibri"/>
                        <a:ea typeface="Calibri"/>
                        <a:cs typeface="Times New Roman"/>
                      </a:endParaRPr>
                    </a:p>
                    <a:p>
                      <a:pPr marL="0" marR="0">
                        <a:lnSpc>
                          <a:spcPct val="115000"/>
                        </a:lnSpc>
                        <a:spcBef>
                          <a:spcPts val="0"/>
                        </a:spcBef>
                        <a:spcAft>
                          <a:spcPts val="0"/>
                        </a:spcAft>
                      </a:pPr>
                      <a:r>
                        <a:rPr lang="en-US" sz="1300">
                          <a:latin typeface="Calibri"/>
                          <a:ea typeface="Calibri"/>
                          <a:cs typeface="Times New Roman"/>
                        </a:rPr>
                        <a:t>Include all </a:t>
                      </a:r>
                      <a:r>
                        <a:rPr lang="en-US" sz="1300" b="1">
                          <a:latin typeface="Calibri"/>
                          <a:ea typeface="Calibri"/>
                          <a:cs typeface="Times New Roman"/>
                        </a:rPr>
                        <a:t>Energy Arrows</a:t>
                      </a:r>
                      <a:r>
                        <a:rPr lang="en-US" sz="1300">
                          <a:latin typeface="Calibri"/>
                          <a:ea typeface="Calibri"/>
                          <a:cs typeface="Times New Roman"/>
                        </a:rPr>
                        <a:t> between the related Biotic factors.</a:t>
                      </a:r>
                      <a:endParaRPr lang="en-US" sz="10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15 </a:t>
                      </a:r>
                      <a:r>
                        <a:rPr lang="en-US" sz="1300" dirty="0">
                          <a:latin typeface="Calibri"/>
                          <a:ea typeface="Calibri"/>
                          <a:cs typeface="Times New Roman"/>
                        </a:rPr>
                        <a:t>points</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821">
                <a:tc>
                  <a:txBody>
                    <a:bodyPr/>
                    <a:lstStyle/>
                    <a:p>
                      <a:pPr marL="0" marR="0">
                        <a:lnSpc>
                          <a:spcPct val="115000"/>
                        </a:lnSpc>
                        <a:spcBef>
                          <a:spcPts val="0"/>
                        </a:spcBef>
                        <a:spcAft>
                          <a:spcPts val="0"/>
                        </a:spcAft>
                      </a:pPr>
                      <a:r>
                        <a:rPr lang="en-US" sz="1300">
                          <a:latin typeface="Calibri"/>
                          <a:ea typeface="Calibri"/>
                          <a:cs typeface="Times New Roman"/>
                        </a:rPr>
                        <a:t>On the back of the Poster, </a:t>
                      </a:r>
                      <a:endParaRPr lang="en-US" sz="1000">
                        <a:latin typeface="Calibri"/>
                        <a:ea typeface="Calibri"/>
                        <a:cs typeface="Times New Roman"/>
                      </a:endParaRPr>
                    </a:p>
                    <a:p>
                      <a:pPr marL="0" marR="0">
                        <a:lnSpc>
                          <a:spcPct val="115000"/>
                        </a:lnSpc>
                        <a:spcBef>
                          <a:spcPts val="0"/>
                        </a:spcBef>
                        <a:spcAft>
                          <a:spcPts val="0"/>
                        </a:spcAft>
                      </a:pPr>
                      <a:r>
                        <a:rPr lang="en-US" sz="1300">
                          <a:latin typeface="Calibri"/>
                          <a:ea typeface="Calibri"/>
                          <a:cs typeface="Times New Roman"/>
                        </a:rPr>
                        <a:t>Draw the Energy Pyramid.  Include in your Energy Pyramid each level of your biotic factors for your Ecosystem.</a:t>
                      </a:r>
                      <a:endParaRPr lang="en-US" sz="10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10 </a:t>
                      </a:r>
                      <a:r>
                        <a:rPr lang="en-US" sz="1300" dirty="0">
                          <a:latin typeface="Calibri"/>
                          <a:ea typeface="Calibri"/>
                          <a:cs typeface="Times New Roman"/>
                        </a:rPr>
                        <a:t>points</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a:txBody>
                    <a:bodyPr/>
                    <a:lstStyle/>
                    <a:p>
                      <a:pPr marL="0" marR="0">
                        <a:lnSpc>
                          <a:spcPct val="115000"/>
                        </a:lnSpc>
                        <a:spcBef>
                          <a:spcPts val="0"/>
                        </a:spcBef>
                        <a:spcAft>
                          <a:spcPts val="0"/>
                        </a:spcAft>
                      </a:pPr>
                      <a:r>
                        <a:rPr lang="en-US" sz="1300">
                          <a:latin typeface="Calibri"/>
                          <a:ea typeface="Calibri"/>
                          <a:cs typeface="Times New Roman"/>
                        </a:rPr>
                        <a:t>Total</a:t>
                      </a:r>
                      <a:endParaRPr lang="en-US" sz="10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50 </a:t>
                      </a:r>
                      <a:r>
                        <a:rPr lang="en-US" sz="1300" dirty="0">
                          <a:latin typeface="Calibri"/>
                          <a:ea typeface="Calibri"/>
                          <a:cs typeface="Times New Roman"/>
                        </a:rPr>
                        <a:t>points</a:t>
                      </a:r>
                      <a:endParaRPr lang="en-US" sz="10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154983" y="0"/>
            <a:ext cx="1199697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latin typeface="Arial" pitchFamily="34" charset="0"/>
                <a:ea typeface="Calibri" pitchFamily="34" charset="0"/>
                <a:cs typeface="Times New Roman" pitchFamily="18" charset="0"/>
              </a:rPr>
              <a:t>Student:  ______Biology Class______________________</a:t>
            </a:r>
            <a:endParaRPr lang="en-US" sz="2000" dirty="0">
              <a:latin typeface="Arial" pitchFamily="34" charset="0"/>
            </a:endParaRPr>
          </a:p>
          <a:p>
            <a:pPr eaLnBrk="0" fontAlgn="base" hangingPunct="0">
              <a:spcBef>
                <a:spcPct val="0"/>
              </a:spcBef>
              <a:spcAft>
                <a:spcPct val="0"/>
              </a:spcAft>
            </a:pPr>
            <a:r>
              <a:rPr lang="en-US" sz="2000" dirty="0">
                <a:latin typeface="Arial" pitchFamily="34" charset="0"/>
                <a:ea typeface="Calibri" pitchFamily="34" charset="0"/>
                <a:cs typeface="Times New Roman" pitchFamily="18" charset="0"/>
              </a:rPr>
              <a:t>On a Poster paper Create an Ecosystem. DO </a:t>
            </a:r>
            <a:r>
              <a:rPr lang="en-US" sz="2000" b="1" dirty="0">
                <a:latin typeface="Arial" pitchFamily="34" charset="0"/>
                <a:ea typeface="Calibri" pitchFamily="34" charset="0"/>
                <a:cs typeface="Times New Roman" pitchFamily="18" charset="0"/>
              </a:rPr>
              <a:t>NOT</a:t>
            </a:r>
            <a:r>
              <a:rPr lang="en-US" sz="2000" dirty="0">
                <a:latin typeface="Arial" pitchFamily="34" charset="0"/>
                <a:ea typeface="Calibri" pitchFamily="34" charset="0"/>
                <a:cs typeface="Times New Roman" pitchFamily="18" charset="0"/>
              </a:rPr>
              <a:t> use the </a:t>
            </a:r>
            <a:r>
              <a:rPr lang="en-US" sz="2000" dirty="0" smtClean="0">
                <a:latin typeface="Arial" pitchFamily="34" charset="0"/>
                <a:ea typeface="Calibri" pitchFamily="34" charset="0"/>
                <a:cs typeface="Times New Roman" pitchFamily="18" charset="0"/>
              </a:rPr>
              <a:t>Southwest </a:t>
            </a:r>
            <a:r>
              <a:rPr lang="en-US" sz="2000" dirty="0" err="1" smtClean="0">
                <a:latin typeface="Arial" pitchFamily="34" charset="0"/>
                <a:ea typeface="Calibri" pitchFamily="34" charset="0"/>
                <a:cs typeface="Times New Roman" pitchFamily="18" charset="0"/>
              </a:rPr>
              <a:t>Desert,p</a:t>
            </a:r>
            <a:r>
              <a:rPr lang="en-US" sz="2000" dirty="0">
                <a:latin typeface="Arial" pitchFamily="34" charset="0"/>
                <a:ea typeface="Calibri" pitchFamily="34" charset="0"/>
                <a:cs typeface="Times New Roman" pitchFamily="18" charset="0"/>
              </a:rPr>
              <a:t>. 51 BB.  You may work by yourself or  have 1 – 2 people to work with. Use your resources such as: p.51,75 – 83 Biology Book, Notebook, and the Internet.  This Ecosystem Poster Project is due </a:t>
            </a:r>
            <a:r>
              <a:rPr lang="en-US" sz="2000" dirty="0" smtClean="0">
                <a:latin typeface="Arial" pitchFamily="34" charset="0"/>
                <a:ea typeface="Calibri" pitchFamily="34" charset="0"/>
                <a:cs typeface="Times New Roman" pitchFamily="18" charset="0"/>
              </a:rPr>
              <a:t>9/6 – 9/8 </a:t>
            </a:r>
            <a:r>
              <a:rPr lang="en-US" sz="2000" dirty="0">
                <a:latin typeface="Arial" pitchFamily="34" charset="0"/>
                <a:ea typeface="Calibri" pitchFamily="34" charset="0"/>
                <a:cs typeface="Times New Roman" pitchFamily="18" charset="0"/>
              </a:rPr>
              <a:t>and is worth 50 points.  Keep this paper to staple to the back of your poster for grading</a:t>
            </a:r>
            <a:r>
              <a:rPr lang="en-US" sz="2000" dirty="0" smtClean="0">
                <a:latin typeface="Arial" pitchFamily="34" charset="0"/>
                <a:ea typeface="Calibri" pitchFamily="34" charset="0"/>
                <a:cs typeface="Times New Roman" pitchFamily="18" charset="0"/>
              </a:rPr>
              <a:t>.  DUE Sept. 6,7,8th</a:t>
            </a:r>
            <a:endParaRPr lang="en-US" sz="2000" dirty="0">
              <a:latin typeface="Arial" pitchFamily="34" charset="0"/>
            </a:endParaRPr>
          </a:p>
          <a:p>
            <a:pPr eaLnBrk="0" fontAlgn="base" hangingPunct="0">
              <a:spcBef>
                <a:spcPct val="0"/>
              </a:spcBef>
              <a:spcAft>
                <a:spcPct val="0"/>
              </a:spcAft>
            </a:pPr>
            <a:r>
              <a:rPr lang="en-US" sz="2000" b="1" dirty="0">
                <a:latin typeface="Arial" pitchFamily="34" charset="0"/>
                <a:ea typeface="Calibri" pitchFamily="34" charset="0"/>
                <a:cs typeface="Times New Roman" pitchFamily="18" charset="0"/>
              </a:rPr>
              <a:t>Ecosystem Poster Rubric</a:t>
            </a:r>
            <a:endParaRPr lang="en-US" sz="2000" dirty="0">
              <a:latin typeface="Arial" pitchFamily="34" charset="0"/>
            </a:endParaRPr>
          </a:p>
          <a:p>
            <a:pPr eaLnBrk="0" fontAlgn="base" hangingPunct="0">
              <a:spcBef>
                <a:spcPct val="0"/>
              </a:spcBef>
              <a:spcAft>
                <a:spcPct val="0"/>
              </a:spcAft>
            </a:pPr>
            <a:endParaRPr lang="en-US" sz="2400" dirty="0">
              <a:latin typeface="Arial" pitchFamily="34" charset="0"/>
            </a:endParaRPr>
          </a:p>
        </p:txBody>
      </p:sp>
      <mc:AlternateContent xmlns:mc="http://schemas.openxmlformats.org/markup-compatibility/2006" xmlns:p14="http://schemas.microsoft.com/office/powerpoint/2010/main">
        <mc:Choice Requires="p14">
          <p:contentPart p14:bwMode="auto" r:id="rId2">
            <p14:nvContentPartPr>
              <p14:cNvPr id="45058" name="Ink 2"/>
              <p14:cNvContentPartPr>
                <a14:cpLocks xmlns:a14="http://schemas.microsoft.com/office/drawing/2010/main" noRot="1" noChangeAspect="1" noEditPoints="1" noChangeArrowheads="1" noChangeShapeType="1"/>
              </p14:cNvContentPartPr>
              <p14:nvPr/>
            </p14:nvContentPartPr>
            <p14:xfrm>
              <a:off x="2024064" y="1635125"/>
              <a:ext cx="1228725" cy="236538"/>
            </p14:xfrm>
          </p:contentPart>
        </mc:Choice>
        <mc:Fallback xmlns="">
          <p:pic>
            <p:nvPicPr>
              <p:cNvPr id="45058" name="Ink 2"/>
              <p:cNvPicPr>
                <a:picLocks noRot="1" noChangeAspect="1" noEditPoints="1" noChangeArrowheads="1" noChangeShapeType="1"/>
              </p:cNvPicPr>
              <p:nvPr/>
            </p:nvPicPr>
            <p:blipFill>
              <a:blip r:embed="rId3"/>
              <a:stretch>
                <a:fillRect/>
              </a:stretch>
            </p:blipFill>
            <p:spPr>
              <a:xfrm>
                <a:off x="2014706" y="1625764"/>
                <a:ext cx="1247440" cy="25525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059" name="Ink 3"/>
              <p14:cNvContentPartPr>
                <a14:cpLocks xmlns:a14="http://schemas.microsoft.com/office/drawing/2010/main" noRot="1" noChangeAspect="1" noEditPoints="1" noChangeArrowheads="1" noChangeShapeType="1"/>
              </p14:cNvContentPartPr>
              <p14:nvPr/>
            </p14:nvContentPartPr>
            <p14:xfrm>
              <a:off x="2147483647" y="88847613"/>
              <a:ext cx="347663" cy="757237"/>
            </p14:xfrm>
          </p:contentPart>
        </mc:Choice>
        <mc:Fallback xmlns="">
          <p:pic>
            <p:nvPicPr>
              <p:cNvPr id="45059" name="Ink 3"/>
              <p:cNvPicPr>
                <a:picLocks noRot="1" noChangeAspect="1" noEditPoints="1" noChangeArrowheads="1" noChangeShapeType="1"/>
              </p:cNvPicPr>
              <p:nvPr/>
            </p:nvPicPr>
            <p:blipFill>
              <a:blip r:embed="rId5"/>
              <a:stretch>
                <a:fillRect/>
              </a:stretch>
            </p:blipFill>
            <p:spPr>
              <a:xfrm>
                <a:off x="2147444852" y="88804532"/>
                <a:ext cx="38795" cy="843400"/>
              </a:xfrm>
              <a:prstGeom prst="rect">
                <a:avLst/>
              </a:prstGeom>
            </p:spPr>
          </p:pic>
        </mc:Fallback>
      </mc:AlternateContent>
      <p:sp>
        <p:nvSpPr>
          <p:cNvPr id="2" name="TextBox 1"/>
          <p:cNvSpPr txBox="1"/>
          <p:nvPr/>
        </p:nvSpPr>
        <p:spPr>
          <a:xfrm>
            <a:off x="9469464" y="1447800"/>
            <a:ext cx="2682496" cy="3046988"/>
          </a:xfrm>
          <a:prstGeom prst="rect">
            <a:avLst/>
          </a:prstGeom>
          <a:noFill/>
        </p:spPr>
        <p:txBody>
          <a:bodyPr wrap="square" rtlCol="0">
            <a:spAutoFit/>
          </a:bodyPr>
          <a:lstStyle/>
          <a:p>
            <a:r>
              <a:rPr lang="en-US" sz="2400" dirty="0" smtClean="0"/>
              <a:t>Presentation:</a:t>
            </a:r>
          </a:p>
          <a:p>
            <a:r>
              <a:rPr lang="en-US" sz="2400" dirty="0" smtClean="0"/>
              <a:t>Voice (5 Points)</a:t>
            </a:r>
          </a:p>
          <a:p>
            <a:r>
              <a:rPr lang="en-US" sz="2400" dirty="0" smtClean="0"/>
              <a:t>Explanation of Problem:</a:t>
            </a:r>
          </a:p>
          <a:p>
            <a:r>
              <a:rPr lang="en-US" sz="2400" dirty="0" smtClean="0"/>
              <a:t>(5 Points)</a:t>
            </a:r>
          </a:p>
          <a:p>
            <a:r>
              <a:rPr lang="en-US" sz="2400" dirty="0" smtClean="0"/>
              <a:t>Explanation of Solution:</a:t>
            </a:r>
          </a:p>
          <a:p>
            <a:r>
              <a:rPr lang="en-US" sz="2400" dirty="0" smtClean="0"/>
              <a:t>(5 Points)</a:t>
            </a:r>
          </a:p>
        </p:txBody>
      </p:sp>
    </p:spTree>
    <p:extLst>
      <p:ext uri="{BB962C8B-B14F-4D97-AF65-F5344CB8AC3E}">
        <p14:creationId xmlns:p14="http://schemas.microsoft.com/office/powerpoint/2010/main" val="246281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l="31500" t="24375" r="25500" b="17813"/>
          <a:stretch>
            <a:fillRect/>
          </a:stretch>
        </p:blipFill>
        <p:spPr bwMode="auto">
          <a:xfrm>
            <a:off x="1524001" y="1143000"/>
            <a:ext cx="5562600" cy="3952050"/>
          </a:xfrm>
          <a:prstGeom prst="rect">
            <a:avLst/>
          </a:prstGeom>
          <a:noFill/>
          <a:ln w="9525">
            <a:noFill/>
            <a:miter lim="800000"/>
            <a:headEnd/>
            <a:tailEnd/>
          </a:ln>
        </p:spPr>
      </p:pic>
      <p:sp>
        <p:nvSpPr>
          <p:cNvPr id="9" name="TextBox 8"/>
          <p:cNvSpPr txBox="1"/>
          <p:nvPr/>
        </p:nvSpPr>
        <p:spPr>
          <a:xfrm>
            <a:off x="7162800" y="1219200"/>
            <a:ext cx="5029200" cy="2308324"/>
          </a:xfrm>
          <a:prstGeom prst="rect">
            <a:avLst/>
          </a:prstGeom>
          <a:noFill/>
        </p:spPr>
        <p:txBody>
          <a:bodyPr wrap="square" rtlCol="0">
            <a:spAutoFit/>
          </a:bodyPr>
          <a:lstStyle/>
          <a:p>
            <a:pPr marL="457200" indent="-457200">
              <a:buFont typeface="+mj-lt"/>
              <a:buAutoNum type="arabicPeriod"/>
            </a:pPr>
            <a:r>
              <a:rPr lang="en-US" sz="2400" dirty="0"/>
              <a:t>What is the source of all energy in this ecosystem?</a:t>
            </a:r>
          </a:p>
          <a:p>
            <a:pPr marL="457200" indent="-457200">
              <a:buFont typeface="+mj-lt"/>
              <a:buAutoNum type="arabicPeriod"/>
            </a:pPr>
            <a:r>
              <a:rPr lang="en-US" sz="2400" dirty="0"/>
              <a:t>What path </a:t>
            </a:r>
            <a:r>
              <a:rPr lang="en-US" sz="2400" dirty="0" smtClean="0"/>
              <a:t>(Food Chain) does </a:t>
            </a:r>
            <a:r>
              <a:rPr lang="en-US" sz="2400" dirty="0"/>
              <a:t>this energy take to get to the hawk?</a:t>
            </a:r>
          </a:p>
          <a:p>
            <a:pPr marL="457200" indent="-457200">
              <a:buFont typeface="+mj-lt"/>
              <a:buAutoNum type="arabicPeriod"/>
            </a:pPr>
            <a:r>
              <a:rPr lang="en-US" sz="2400" dirty="0"/>
              <a:t>Identify 10 Biotic and  5 Abiotic Factors in this Ecosystem.    </a:t>
            </a:r>
          </a:p>
        </p:txBody>
      </p:sp>
      <p:sp>
        <p:nvSpPr>
          <p:cNvPr id="10" name="TextBox 9"/>
          <p:cNvSpPr txBox="1"/>
          <p:nvPr/>
        </p:nvSpPr>
        <p:spPr>
          <a:xfrm>
            <a:off x="1524000" y="5105401"/>
            <a:ext cx="8686800" cy="1200329"/>
          </a:xfrm>
          <a:prstGeom prst="rect">
            <a:avLst/>
          </a:prstGeom>
          <a:noFill/>
        </p:spPr>
        <p:txBody>
          <a:bodyPr wrap="square" rtlCol="0">
            <a:spAutoFit/>
          </a:bodyPr>
          <a:lstStyle/>
          <a:p>
            <a:r>
              <a:rPr lang="en-US" sz="2400" dirty="0"/>
              <a:t>    Draw a </a:t>
            </a:r>
            <a:r>
              <a:rPr lang="en-US" sz="2400" b="1" dirty="0"/>
              <a:t>Food Chain</a:t>
            </a:r>
            <a:r>
              <a:rPr lang="en-US" sz="2400" dirty="0"/>
              <a:t>.  </a:t>
            </a:r>
          </a:p>
          <a:p>
            <a:r>
              <a:rPr lang="en-US" sz="2400" dirty="0"/>
              <a:t>    Start with the producers, include all three levels of consumers.</a:t>
            </a:r>
          </a:p>
          <a:p>
            <a:r>
              <a:rPr lang="en-US" sz="2400" dirty="0"/>
              <a:t>Students write answers on the board.</a:t>
            </a:r>
          </a:p>
        </p:txBody>
      </p:sp>
      <p:sp>
        <p:nvSpPr>
          <p:cNvPr id="7" name="TextBox 6"/>
          <p:cNvSpPr txBox="1"/>
          <p:nvPr/>
        </p:nvSpPr>
        <p:spPr>
          <a:xfrm>
            <a:off x="1524000" y="1"/>
            <a:ext cx="9144000" cy="1200329"/>
          </a:xfrm>
          <a:prstGeom prst="rect">
            <a:avLst/>
          </a:prstGeom>
          <a:noFill/>
        </p:spPr>
        <p:txBody>
          <a:bodyPr wrap="square" rtlCol="0">
            <a:spAutoFit/>
          </a:bodyPr>
          <a:lstStyle/>
          <a:p>
            <a:pPr algn="ctr"/>
            <a:r>
              <a:rPr lang="en-US" sz="2400" dirty="0"/>
              <a:t>5/1 Food web Ch 2 &amp; 3</a:t>
            </a:r>
          </a:p>
          <a:p>
            <a:pPr algn="ctr"/>
            <a:r>
              <a:rPr lang="en-US" sz="2400" dirty="0"/>
              <a:t>Obj. TSW demonstrate understanding of Energy Pathways by making a Food Web. P.44 NB</a:t>
            </a:r>
          </a:p>
        </p:txBody>
      </p:sp>
    </p:spTree>
    <p:extLst>
      <p:ext uri="{BB962C8B-B14F-4D97-AF65-F5344CB8AC3E}">
        <p14:creationId xmlns:p14="http://schemas.microsoft.com/office/powerpoint/2010/main" val="215692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sz="2400" dirty="0">
                <a:hlinkClick r:id="rId2"/>
              </a:rPr>
              <a:t>Conservation</a:t>
            </a:r>
            <a:r>
              <a:rPr lang="en-US" dirty="0" smtClean="0">
                <a:hlinkClick r:id="rId2"/>
              </a:rPr>
              <a:t> </a:t>
            </a:r>
            <a:r>
              <a:rPr lang="en-US" sz="2400" dirty="0">
                <a:hlinkClick r:id="rId2"/>
              </a:rPr>
              <a:t>of Biodiversity </a:t>
            </a:r>
            <a:r>
              <a:rPr lang="en-US" sz="2400" dirty="0"/>
              <a:t>5.1 &amp; 5.2</a:t>
            </a:r>
            <a:br>
              <a:rPr lang="en-US" sz="2400" dirty="0"/>
            </a:br>
            <a:r>
              <a:rPr lang="en-US" sz="2400" dirty="0" smtClean="0"/>
              <a:t>9/5 </a:t>
            </a:r>
            <a:r>
              <a:rPr lang="en-US" sz="2400" dirty="0"/>
              <a:t>Obj. TSW understand the importance of </a:t>
            </a:r>
            <a:r>
              <a:rPr lang="en-US" sz="2400" dirty="0" smtClean="0"/>
              <a:t>Conservation </a:t>
            </a:r>
            <a:r>
              <a:rPr lang="en-US" sz="2400" dirty="0"/>
              <a:t>Biology for the protection of biodiversity by going over the Concept Map and doing critical thinking problems. P. </a:t>
            </a:r>
            <a:r>
              <a:rPr lang="en-US" sz="2400" dirty="0" smtClean="0"/>
              <a:t>32 </a:t>
            </a:r>
            <a:r>
              <a:rPr lang="en-US" sz="2400" dirty="0"/>
              <a:t>NB</a:t>
            </a:r>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5715000" y="1371601"/>
            <a:ext cx="6477000" cy="4373563"/>
          </a:xfrm>
        </p:spPr>
        <p:txBody>
          <a:bodyPr>
            <a:normAutofit/>
          </a:bodyPr>
          <a:lstStyle/>
          <a:p>
            <a:pPr marL="514350" indent="-514350">
              <a:buFont typeface="+mj-lt"/>
              <a:buAutoNum type="arabicPeriod"/>
            </a:pPr>
            <a:r>
              <a:rPr lang="en-US" sz="2400" dirty="0"/>
              <a:t>How can habitat degradation cause changes in an area’s biodiversity?</a:t>
            </a:r>
          </a:p>
          <a:p>
            <a:pPr marL="514350" indent="-514350">
              <a:buFont typeface="+mj-lt"/>
              <a:buAutoNum type="arabicPeriod"/>
            </a:pPr>
            <a:r>
              <a:rPr lang="en-US" sz="2400" dirty="0"/>
              <a:t>How might Habitat corridors help overcome problems with habitat fragmentation?</a:t>
            </a:r>
          </a:p>
          <a:p>
            <a:pPr marL="514350" indent="-514350">
              <a:buFont typeface="+mj-lt"/>
              <a:buAutoNum type="arabicPeriod"/>
            </a:pPr>
            <a:r>
              <a:rPr lang="en-US" sz="2400" dirty="0"/>
              <a:t>What </a:t>
            </a:r>
            <a:r>
              <a:rPr lang="en-US" sz="2400" dirty="0" smtClean="0"/>
              <a:t>Threats to Biodiversity have accelerated </a:t>
            </a:r>
            <a:r>
              <a:rPr lang="en-US" sz="2400" dirty="0"/>
              <a:t>the rate of extinctions?</a:t>
            </a:r>
          </a:p>
        </p:txBody>
      </p:sp>
      <p:pic>
        <p:nvPicPr>
          <p:cNvPr id="6" name="Picture 17" descr="C05-01P"/>
          <p:cNvPicPr>
            <a:picLocks noChangeAspect="1" noChangeArrowheads="1"/>
          </p:cNvPicPr>
          <p:nvPr/>
        </p:nvPicPr>
        <p:blipFill>
          <a:blip r:embed="rId3" cstate="print"/>
          <a:srcRect/>
          <a:stretch>
            <a:fillRect/>
          </a:stretch>
        </p:blipFill>
        <p:spPr bwMode="auto">
          <a:xfrm>
            <a:off x="0" y="0"/>
            <a:ext cx="1371600" cy="1828800"/>
          </a:xfrm>
          <a:prstGeom prst="rect">
            <a:avLst/>
          </a:prstGeom>
          <a:noFill/>
        </p:spPr>
      </p:pic>
      <p:pic>
        <p:nvPicPr>
          <p:cNvPr id="7" name="Picture 18" descr="C05-10P"/>
          <p:cNvPicPr>
            <a:picLocks noChangeAspect="1" noChangeArrowheads="1"/>
          </p:cNvPicPr>
          <p:nvPr/>
        </p:nvPicPr>
        <p:blipFill>
          <a:blip r:embed="rId4" cstate="print"/>
          <a:srcRect/>
          <a:stretch>
            <a:fillRect/>
          </a:stretch>
        </p:blipFill>
        <p:spPr bwMode="auto">
          <a:xfrm>
            <a:off x="-13138" y="2446658"/>
            <a:ext cx="3920359" cy="2743682"/>
          </a:xfrm>
          <a:prstGeom prst="rect">
            <a:avLst/>
          </a:prstGeom>
          <a:noFill/>
        </p:spPr>
      </p:pic>
      <p:pic>
        <p:nvPicPr>
          <p:cNvPr id="8" name="Picture 14" descr="Pg118-volcano helens"/>
          <p:cNvPicPr>
            <a:picLocks noChangeAspect="1" noChangeArrowheads="1"/>
          </p:cNvPicPr>
          <p:nvPr/>
        </p:nvPicPr>
        <p:blipFill>
          <a:blip r:embed="rId5" cstate="print"/>
          <a:srcRect/>
          <a:stretch>
            <a:fillRect/>
          </a:stretch>
        </p:blipFill>
        <p:spPr bwMode="auto">
          <a:xfrm>
            <a:off x="5714999" y="4117975"/>
            <a:ext cx="2947423" cy="2727661"/>
          </a:xfrm>
          <a:prstGeom prst="rect">
            <a:avLst/>
          </a:prstGeom>
          <a:noFill/>
        </p:spPr>
      </p:pic>
      <p:pic>
        <p:nvPicPr>
          <p:cNvPr id="9" name="Picture 20" descr="Habitat Fragmentation"/>
          <p:cNvPicPr>
            <a:picLocks noChangeAspect="1" noChangeArrowheads="1"/>
          </p:cNvPicPr>
          <p:nvPr/>
        </p:nvPicPr>
        <p:blipFill>
          <a:blip r:embed="rId6" cstate="print"/>
          <a:srcRect/>
          <a:stretch>
            <a:fillRect/>
          </a:stretch>
        </p:blipFill>
        <p:spPr bwMode="auto">
          <a:xfrm>
            <a:off x="1524000" y="1353207"/>
            <a:ext cx="4191000" cy="1618593"/>
          </a:xfrm>
          <a:prstGeom prst="rect">
            <a:avLst/>
          </a:prstGeom>
          <a:noFill/>
        </p:spPr>
      </p:pic>
      <p:pic>
        <p:nvPicPr>
          <p:cNvPr id="10" name="Picture 14" descr="Pg116-slash and burn"/>
          <p:cNvPicPr>
            <a:picLocks noChangeAspect="1" noChangeArrowheads="1"/>
          </p:cNvPicPr>
          <p:nvPr/>
        </p:nvPicPr>
        <p:blipFill>
          <a:blip r:embed="rId7" cstate="print"/>
          <a:srcRect/>
          <a:stretch>
            <a:fillRect/>
          </a:stretch>
        </p:blipFill>
        <p:spPr bwMode="auto">
          <a:xfrm>
            <a:off x="8576441" y="4486589"/>
            <a:ext cx="3615559" cy="2371411"/>
          </a:xfrm>
          <a:prstGeom prst="rect">
            <a:avLst/>
          </a:prstGeom>
          <a:noFill/>
        </p:spPr>
      </p:pic>
      <p:pic>
        <p:nvPicPr>
          <p:cNvPr id="5" name="Picture 16" descr="p"/>
          <p:cNvPicPr>
            <a:picLocks noChangeAspect="1" noChangeArrowheads="1"/>
          </p:cNvPicPr>
          <p:nvPr/>
        </p:nvPicPr>
        <p:blipFill>
          <a:blip r:embed="rId8" cstate="print"/>
          <a:srcRect/>
          <a:stretch>
            <a:fillRect/>
          </a:stretch>
        </p:blipFill>
        <p:spPr bwMode="auto">
          <a:xfrm>
            <a:off x="1523999" y="4038600"/>
            <a:ext cx="4191000" cy="2819400"/>
          </a:xfrm>
          <a:prstGeom prst="rect">
            <a:avLst/>
          </a:prstGeom>
          <a:noFill/>
        </p:spPr>
      </p:pic>
    </p:spTree>
    <p:extLst>
      <p:ext uri="{BB962C8B-B14F-4D97-AF65-F5344CB8AC3E}">
        <p14:creationId xmlns:p14="http://schemas.microsoft.com/office/powerpoint/2010/main" val="38570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out)">
                                      <p:cBhvr>
                                        <p:cTn id="11" dur="500"/>
                                        <p:tgtEl>
                                          <p:spTgt spid="7"/>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out)">
                                      <p:cBhvr>
                                        <p:cTn id="15" dur="500"/>
                                        <p:tgtEl>
                                          <p:spTgt spid="8"/>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ou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Answers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Habitat degradation harms biodiversity, because it decreases available resources for the organisms.</a:t>
            </a:r>
          </a:p>
          <a:p>
            <a:pPr marL="514350" indent="-514350">
              <a:buFont typeface="+mj-lt"/>
              <a:buAutoNum type="arabicPeriod"/>
            </a:pPr>
            <a:r>
              <a:rPr lang="en-US" dirty="0" smtClean="0"/>
              <a:t>Habitat corridors help overcome habitat fragmentation by allowing large predators to continue hunting.</a:t>
            </a:r>
          </a:p>
          <a:p>
            <a:pPr marL="514350" indent="-514350">
              <a:buFont typeface="+mj-lt"/>
              <a:buAutoNum type="arabicPeriod"/>
            </a:pPr>
            <a:r>
              <a:rPr lang="en-US" dirty="0" smtClean="0"/>
              <a:t>Three problems that have increased extinction rates are: Habitat Loss, Invasive Species, Pollution, Climate  Change, Overharvesting</a:t>
            </a:r>
          </a:p>
          <a:p>
            <a:pPr marL="514350" indent="-514350">
              <a:buFont typeface="+mj-lt"/>
              <a:buAutoNum type="arabicPeriod"/>
            </a:pPr>
            <a:endParaRPr lang="en-US" dirty="0"/>
          </a:p>
        </p:txBody>
      </p:sp>
    </p:spTree>
    <p:extLst>
      <p:ext uri="{BB962C8B-B14F-4D97-AF65-F5344CB8AC3E}">
        <p14:creationId xmlns:p14="http://schemas.microsoft.com/office/powerpoint/2010/main" val="356394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6377" t="23647" r="19992" b="21844"/>
          <a:stretch>
            <a:fillRect/>
          </a:stretch>
        </p:blipFill>
        <p:spPr bwMode="auto">
          <a:xfrm>
            <a:off x="1524000" y="0"/>
            <a:ext cx="6248400" cy="5638800"/>
          </a:xfrm>
          <a:prstGeom prst="rect">
            <a:avLst/>
          </a:prstGeom>
          <a:noFill/>
          <a:ln w="9525">
            <a:noFill/>
            <a:miter lim="800000"/>
            <a:headEnd/>
            <a:tailEnd/>
          </a:ln>
        </p:spPr>
      </p:pic>
      <p:sp>
        <p:nvSpPr>
          <p:cNvPr id="3" name="TextBox 2"/>
          <p:cNvSpPr txBox="1"/>
          <p:nvPr/>
        </p:nvSpPr>
        <p:spPr>
          <a:xfrm>
            <a:off x="8132379" y="0"/>
            <a:ext cx="3276600" cy="6001643"/>
          </a:xfrm>
          <a:prstGeom prst="rect">
            <a:avLst/>
          </a:prstGeom>
          <a:noFill/>
        </p:spPr>
        <p:txBody>
          <a:bodyPr wrap="square" rtlCol="0">
            <a:spAutoFit/>
          </a:bodyPr>
          <a:lstStyle/>
          <a:p>
            <a:r>
              <a:rPr lang="en-US" sz="2400" dirty="0"/>
              <a:t>P. </a:t>
            </a:r>
            <a:r>
              <a:rPr lang="en-US" sz="2400" dirty="0" smtClean="0"/>
              <a:t>35 </a:t>
            </a:r>
            <a:r>
              <a:rPr lang="en-US" sz="2400" dirty="0"/>
              <a:t>NB  Word Bank</a:t>
            </a:r>
          </a:p>
          <a:p>
            <a:r>
              <a:rPr lang="en-US" sz="2400" dirty="0"/>
              <a:t>Pollution</a:t>
            </a:r>
          </a:p>
          <a:p>
            <a:r>
              <a:rPr lang="en-US" sz="2400" dirty="0"/>
              <a:t>Nature</a:t>
            </a:r>
          </a:p>
          <a:p>
            <a:r>
              <a:rPr lang="en-US" sz="2400" dirty="0"/>
              <a:t>Large Predators</a:t>
            </a:r>
          </a:p>
          <a:p>
            <a:r>
              <a:rPr lang="en-US" sz="2400" dirty="0"/>
              <a:t>Trash</a:t>
            </a:r>
          </a:p>
          <a:p>
            <a:r>
              <a:rPr lang="en-US" sz="2400" dirty="0"/>
              <a:t>Variety of Foods</a:t>
            </a:r>
          </a:p>
          <a:p>
            <a:r>
              <a:rPr lang="en-US" sz="2400" dirty="0"/>
              <a:t>Native Species</a:t>
            </a:r>
          </a:p>
          <a:p>
            <a:r>
              <a:rPr lang="en-US" sz="2400" dirty="0"/>
              <a:t>Habitat degradation</a:t>
            </a:r>
          </a:p>
          <a:p>
            <a:r>
              <a:rPr lang="en-US" sz="2400" dirty="0"/>
              <a:t>People</a:t>
            </a:r>
          </a:p>
          <a:p>
            <a:r>
              <a:rPr lang="en-US" sz="2400" dirty="0"/>
              <a:t>Chemical in runoff</a:t>
            </a:r>
          </a:p>
          <a:p>
            <a:r>
              <a:rPr lang="en-US" sz="2400" dirty="0"/>
              <a:t>Medicines</a:t>
            </a:r>
          </a:p>
          <a:p>
            <a:r>
              <a:rPr lang="en-US" sz="2400" dirty="0"/>
              <a:t>Food Webs</a:t>
            </a:r>
          </a:p>
          <a:p>
            <a:r>
              <a:rPr lang="en-US" sz="2400" dirty="0"/>
              <a:t>Introduction of Exotic Species</a:t>
            </a:r>
          </a:p>
          <a:p>
            <a:r>
              <a:rPr lang="en-US" sz="2400" dirty="0"/>
              <a:t>Habitat Fragmentation</a:t>
            </a:r>
          </a:p>
          <a:p>
            <a:r>
              <a:rPr lang="en-US" sz="2400" dirty="0"/>
              <a:t>Stability of Ecosystems</a:t>
            </a:r>
          </a:p>
        </p:txBody>
      </p:sp>
      <p:sp>
        <p:nvSpPr>
          <p:cNvPr id="4" name="TextBox 3"/>
          <p:cNvSpPr txBox="1"/>
          <p:nvPr/>
        </p:nvSpPr>
        <p:spPr>
          <a:xfrm>
            <a:off x="0" y="819807"/>
            <a:ext cx="1734207" cy="923330"/>
          </a:xfrm>
          <a:prstGeom prst="rect">
            <a:avLst/>
          </a:prstGeom>
          <a:noFill/>
        </p:spPr>
        <p:txBody>
          <a:bodyPr wrap="square" rtlCol="0">
            <a:spAutoFit/>
          </a:bodyPr>
          <a:lstStyle/>
          <a:p>
            <a:r>
              <a:rPr lang="en-US" dirty="0" smtClean="0"/>
              <a:t>Write a 3 – 5 sentence summary.</a:t>
            </a:r>
            <a:endParaRPr lang="en-US" dirty="0"/>
          </a:p>
        </p:txBody>
      </p:sp>
    </p:spTree>
    <p:extLst>
      <p:ext uri="{BB962C8B-B14F-4D97-AF65-F5344CB8AC3E}">
        <p14:creationId xmlns:p14="http://schemas.microsoft.com/office/powerpoint/2010/main" val="1888347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rmAutofit fontScale="90000"/>
          </a:bodyPr>
          <a:lstStyle/>
          <a:p>
            <a:r>
              <a:rPr lang="en-US" sz="3100" dirty="0"/>
              <a:t>5/4  Ecosystems 2.1</a:t>
            </a:r>
            <a:r>
              <a:rPr lang="en-US" dirty="0" smtClean="0"/>
              <a:t/>
            </a:r>
            <a:br>
              <a:rPr lang="en-US" dirty="0" smtClean="0"/>
            </a:br>
            <a:r>
              <a:rPr lang="en-US" sz="2700" dirty="0"/>
              <a:t>Obj. TSW demonstrate that a vital part of an ecosystem is the stability of its producers, consumers and decomposers in their Ecology Study Guide and class discussion &amp; Problem Solving Lab.  P.46NB</a:t>
            </a:r>
          </a:p>
        </p:txBody>
      </p:sp>
      <p:sp>
        <p:nvSpPr>
          <p:cNvPr id="4" name="Content Placeholder 3"/>
          <p:cNvSpPr>
            <a:spLocks noGrp="1"/>
          </p:cNvSpPr>
          <p:nvPr>
            <p:ph sz="half" idx="2"/>
          </p:nvPr>
        </p:nvSpPr>
        <p:spPr>
          <a:xfrm>
            <a:off x="6400800" y="1600201"/>
            <a:ext cx="4267200" cy="4525963"/>
          </a:xfrm>
        </p:spPr>
        <p:txBody>
          <a:bodyPr>
            <a:normAutofit/>
          </a:bodyPr>
          <a:lstStyle/>
          <a:p>
            <a:pPr marL="514350" indent="-514350">
              <a:buFont typeface="+mj-lt"/>
              <a:buAutoNum type="arabicPeriod"/>
            </a:pPr>
            <a:r>
              <a:rPr lang="en-US" dirty="0" smtClean="0"/>
              <a:t>Compare and Contrast </a:t>
            </a:r>
            <a:r>
              <a:rPr lang="en-US" b="1" dirty="0" smtClean="0"/>
              <a:t>Heterotrophs</a:t>
            </a:r>
            <a:r>
              <a:rPr lang="en-US" dirty="0" smtClean="0"/>
              <a:t> and </a:t>
            </a:r>
            <a:r>
              <a:rPr lang="en-US" b="1" dirty="0" smtClean="0"/>
              <a:t>Autotrophs</a:t>
            </a:r>
            <a:r>
              <a:rPr lang="en-US" dirty="0" smtClean="0"/>
              <a:t> with examples of each.</a:t>
            </a:r>
          </a:p>
          <a:p>
            <a:pPr marL="514350" indent="-514350">
              <a:buFont typeface="+mj-lt"/>
              <a:buAutoNum type="arabicPeriod"/>
            </a:pPr>
            <a:r>
              <a:rPr lang="en-US" dirty="0" smtClean="0"/>
              <a:t>What </a:t>
            </a:r>
            <a:r>
              <a:rPr lang="en-US" b="1" dirty="0" smtClean="0"/>
              <a:t>factors</a:t>
            </a:r>
            <a:r>
              <a:rPr lang="en-US" dirty="0" smtClean="0"/>
              <a:t> make this picture an Ecosystem, name 3?</a:t>
            </a:r>
          </a:p>
          <a:p>
            <a:pPr marL="514350" indent="-514350">
              <a:buFont typeface="+mj-lt"/>
              <a:buAutoNum type="arabicPeriod"/>
            </a:pPr>
            <a:r>
              <a:rPr lang="en-US" dirty="0" smtClean="0"/>
              <a:t>How are </a:t>
            </a:r>
            <a:r>
              <a:rPr lang="en-US" b="1" dirty="0" smtClean="0"/>
              <a:t>decomposers </a:t>
            </a:r>
            <a:r>
              <a:rPr lang="en-US" dirty="0" smtClean="0"/>
              <a:t>important to an ecosystem, name 3.</a:t>
            </a:r>
          </a:p>
          <a:p>
            <a:pPr marL="514350" indent="-514350">
              <a:buFont typeface="+mj-lt"/>
              <a:buAutoNum type="arabicPeriod"/>
            </a:pPr>
            <a:endParaRPr lang="en-US" dirty="0"/>
          </a:p>
        </p:txBody>
      </p:sp>
      <p:pic>
        <p:nvPicPr>
          <p:cNvPr id="5" name="Picture 34" descr="Fig"/>
          <p:cNvPicPr>
            <a:picLocks noGrp="1" noChangeAspect="1" noChangeArrowheads="1"/>
          </p:cNvPicPr>
          <p:nvPr>
            <p:ph sz="half" idx="1"/>
          </p:nvPr>
        </p:nvPicPr>
        <p:blipFill>
          <a:blip r:embed="rId2" cstate="print"/>
          <a:srcRect/>
          <a:stretch>
            <a:fillRect/>
          </a:stretch>
        </p:blipFill>
        <p:spPr bwMode="auto">
          <a:xfrm>
            <a:off x="1676401" y="1752601"/>
            <a:ext cx="4583203" cy="2955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133600" y="1981200"/>
            <a:ext cx="680314" cy="369332"/>
          </a:xfrm>
          <a:prstGeom prst="rect">
            <a:avLst/>
          </a:prstGeom>
          <a:noFill/>
        </p:spPr>
        <p:txBody>
          <a:bodyPr wrap="none" rtlCol="0">
            <a:spAutoFit/>
          </a:bodyPr>
          <a:lstStyle/>
          <a:p>
            <a:r>
              <a:rPr lang="en-US" dirty="0"/>
              <a:t>Trees</a:t>
            </a:r>
          </a:p>
        </p:txBody>
      </p:sp>
      <p:sp>
        <p:nvSpPr>
          <p:cNvPr id="7" name="TextBox 6"/>
          <p:cNvSpPr txBox="1"/>
          <p:nvPr/>
        </p:nvSpPr>
        <p:spPr>
          <a:xfrm>
            <a:off x="1981200" y="3200400"/>
            <a:ext cx="615874" cy="369332"/>
          </a:xfrm>
          <a:prstGeom prst="rect">
            <a:avLst/>
          </a:prstGeom>
          <a:noFill/>
        </p:spPr>
        <p:txBody>
          <a:bodyPr wrap="none" rtlCol="0">
            <a:spAutoFit/>
          </a:bodyPr>
          <a:lstStyle/>
          <a:p>
            <a:r>
              <a:rPr lang="en-US" dirty="0"/>
              <a:t>Bear</a:t>
            </a:r>
          </a:p>
        </p:txBody>
      </p:sp>
      <p:sp>
        <p:nvSpPr>
          <p:cNvPr id="8" name="TextBox 7"/>
          <p:cNvSpPr txBox="1"/>
          <p:nvPr/>
        </p:nvSpPr>
        <p:spPr>
          <a:xfrm>
            <a:off x="3200400" y="3505200"/>
            <a:ext cx="638316" cy="369332"/>
          </a:xfrm>
          <a:prstGeom prst="rect">
            <a:avLst/>
          </a:prstGeom>
          <a:noFill/>
        </p:spPr>
        <p:txBody>
          <a:bodyPr wrap="none" rtlCol="0">
            <a:spAutoFit/>
          </a:bodyPr>
          <a:lstStyle/>
          <a:p>
            <a:r>
              <a:rPr lang="en-US" dirty="0"/>
              <a:t>Deer</a:t>
            </a:r>
          </a:p>
        </p:txBody>
      </p:sp>
      <p:sp>
        <p:nvSpPr>
          <p:cNvPr id="9" name="TextBox 8"/>
          <p:cNvSpPr txBox="1"/>
          <p:nvPr/>
        </p:nvSpPr>
        <p:spPr>
          <a:xfrm>
            <a:off x="4572001" y="3352800"/>
            <a:ext cx="729815" cy="369332"/>
          </a:xfrm>
          <a:prstGeom prst="rect">
            <a:avLst/>
          </a:prstGeom>
          <a:noFill/>
        </p:spPr>
        <p:txBody>
          <a:bodyPr wrap="none" rtlCol="0">
            <a:spAutoFit/>
          </a:bodyPr>
          <a:lstStyle/>
          <a:p>
            <a:r>
              <a:rPr lang="en-US" dirty="0"/>
              <a:t>Turtle</a:t>
            </a:r>
          </a:p>
        </p:txBody>
      </p:sp>
      <p:sp>
        <p:nvSpPr>
          <p:cNvPr id="10" name="TextBox 9"/>
          <p:cNvSpPr txBox="1"/>
          <p:nvPr/>
        </p:nvSpPr>
        <p:spPr>
          <a:xfrm>
            <a:off x="5181601" y="3733801"/>
            <a:ext cx="1321259" cy="646331"/>
          </a:xfrm>
          <a:prstGeom prst="rect">
            <a:avLst/>
          </a:prstGeom>
          <a:noFill/>
        </p:spPr>
        <p:txBody>
          <a:bodyPr wrap="none" rtlCol="0">
            <a:spAutoFit/>
          </a:bodyPr>
          <a:lstStyle/>
          <a:p>
            <a:r>
              <a:rPr lang="en-US" dirty="0">
                <a:solidFill>
                  <a:srgbClr val="FF0000"/>
                </a:solidFill>
              </a:rPr>
              <a:t>Sleeping </a:t>
            </a:r>
          </a:p>
          <a:p>
            <a:r>
              <a:rPr lang="en-US" dirty="0">
                <a:solidFill>
                  <a:srgbClr val="FF0000"/>
                </a:solidFill>
              </a:rPr>
              <a:t>Forever Fish</a:t>
            </a:r>
          </a:p>
        </p:txBody>
      </p:sp>
    </p:spTree>
    <p:extLst>
      <p:ext uri="{BB962C8B-B14F-4D97-AF65-F5344CB8AC3E}">
        <p14:creationId xmlns:p14="http://schemas.microsoft.com/office/powerpoint/2010/main" val="3323745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1460</Words>
  <Application>Microsoft Office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Calibri Light</vt:lpstr>
      <vt:lpstr>Times New Roman</vt:lpstr>
      <vt:lpstr>Wingdings</vt:lpstr>
      <vt:lpstr>Office Theme</vt:lpstr>
      <vt:lpstr>Biology</vt:lpstr>
      <vt:lpstr>Apply what you have learned about Ecosystems, Energy pyramid, and Biodiversity</vt:lpstr>
      <vt:lpstr>Ecosystem Poster Project  NOTES page 37 </vt:lpstr>
      <vt:lpstr>PowerPoint Presentation</vt:lpstr>
      <vt:lpstr>PowerPoint Presentation</vt:lpstr>
      <vt:lpstr>Conservation of Biodiversity 5.1 &amp; 5.2 9/5 Obj. TSW understand the importance of Conservation Biology for the protection of biodiversity by going over the Concept Map and doing critical thinking problems. P. 32 NB</vt:lpstr>
      <vt:lpstr>Warm Up Answers</vt:lpstr>
      <vt:lpstr>PowerPoint Presentation</vt:lpstr>
      <vt:lpstr>5/4  Ecosystems 2.1 Obj. TSW demonstrate that a vital part of an ecosystem is the stability of its producers, consumers and decomposers in their Ecology Study Guide and class discussion &amp; Problem Solving Lab.  P.46NB</vt:lpstr>
      <vt:lpstr>9/6 Global Warming  CH 5  Obj. TSW have a greater understanding of what global warming is and it’s possible effects on us through a class discussion on solutions.  P. 34 NB</vt:lpstr>
      <vt:lpstr>Global Warming</vt:lpstr>
      <vt:lpstr>Greenhouse Effect We need it, but too much… </vt:lpstr>
      <vt:lpstr>NOAA, NASA, .edu.   .org</vt:lpstr>
      <vt:lpstr>The Day WHO Parachuted Cats into Borneo </vt:lpstr>
      <vt:lpstr>Parachuting Cats in Borneo p. 35 NB</vt:lpstr>
      <vt:lpstr>Chapter 5 Assessment p.115,116, 120,128 9/7  Obj. Stds. Will understand how humans impact biodiversity by completing their warm up questions &amp; participating in classroom activities about biodiversity. P. 36 NB</vt:lpstr>
      <vt:lpstr>WU 9/7</vt:lpstr>
      <vt:lpstr>The Greenhouse Effect on Natural Systems p. 39 NB </vt:lpstr>
      <vt:lpstr>9/8 Standards Practice Countdown p. CA17, CA22  Obj.  TSW demonstrate their knowledge &amp; understanding of Ecological concepts by playing jeopardy. P. 38NB</vt:lpstr>
      <vt:lpstr>Warm up Answers</vt:lpstr>
      <vt:lpstr>How Wolves Change Rivers</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dc:creator>Jennifer Mc Allister</dc:creator>
  <cp:lastModifiedBy>Jennifer Mc Allister</cp:lastModifiedBy>
  <cp:revision>23</cp:revision>
  <cp:lastPrinted>2017-09-08T21:03:07Z</cp:lastPrinted>
  <dcterms:created xsi:type="dcterms:W3CDTF">2017-09-04T21:09:23Z</dcterms:created>
  <dcterms:modified xsi:type="dcterms:W3CDTF">2017-09-08T23:16:56Z</dcterms:modified>
</cp:coreProperties>
</file>