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4" r:id="rId25"/>
    <p:sldId id="287" r:id="rId26"/>
    <p:sldId id="278" r:id="rId27"/>
    <p:sldId id="283" r:id="rId28"/>
    <p:sldId id="280" r:id="rId29"/>
    <p:sldId id="281" r:id="rId30"/>
    <p:sldId id="282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7021513" cy="9307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ED0-1A24-4FD1-A093-556160A5D92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DD1-F83E-4510-9AB5-2D83AC96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ED0-1A24-4FD1-A093-556160A5D92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DD1-F83E-4510-9AB5-2D83AC96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ED0-1A24-4FD1-A093-556160A5D92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DD1-F83E-4510-9AB5-2D83AC96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51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85800"/>
            <a:ext cx="10972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31200" y="6858000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858000"/>
            <a:ext cx="508000" cy="457200"/>
          </a:xfrm>
        </p:spPr>
        <p:txBody>
          <a:bodyPr/>
          <a:lstStyle>
            <a:lvl1pPr>
              <a:defRPr/>
            </a:lvl1pPr>
          </a:lstStyle>
          <a:p>
            <a:fld id="{E33A02D1-FC68-4814-8D7A-FEF734E78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4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ED0-1A24-4FD1-A093-556160A5D92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DD1-F83E-4510-9AB5-2D83AC96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ED0-1A24-4FD1-A093-556160A5D92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DD1-F83E-4510-9AB5-2D83AC96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8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ED0-1A24-4FD1-A093-556160A5D92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DD1-F83E-4510-9AB5-2D83AC96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4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ED0-1A24-4FD1-A093-556160A5D92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DD1-F83E-4510-9AB5-2D83AC96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ED0-1A24-4FD1-A093-556160A5D92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DD1-F83E-4510-9AB5-2D83AC96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2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ED0-1A24-4FD1-A093-556160A5D92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DD1-F83E-4510-9AB5-2D83AC96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ED0-1A24-4FD1-A093-556160A5D92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DD1-F83E-4510-9AB5-2D83AC96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5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ED0-1A24-4FD1-A093-556160A5D92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DD1-F83E-4510-9AB5-2D83AC96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6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5BED0-1A24-4FD1-A093-556160A5D92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55DD1-F83E-4510-9AB5-2D83AC96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RESOURCES.pp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5.jpeg"/><Relationship Id="rId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RESOURCES.pp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5.jpeg"/><Relationship Id="rId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natube.com/video/3448/DNA-Replication" TargetMode="Externa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m/url?sa=i&amp;rct=j&amp;q=codon&amp;source=images&amp;cd=&amp;docid=2UH5BkWjix_v-M&amp;tbnid=tiTUlYhDzy8k3M:&amp;ved=0CAUQjRw&amp;url=http://en.wikipedia.org/wiki/Genetic_code&amp;ei=qUxAUo2aM-L-iwLehIFQ&amp;bvm=bv.52434380,d.cGE&amp;psig=AFQjCNFhT3XdyQ9sy0yuq9ikqgoH-EUeuA&amp;ust=13800320352341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Learn.genetics.utah.com.ed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RESOURCES.pp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9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RESOURCES.pp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2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dnatube.com/video/7030/Transcription-and-Transl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pbs.org/video/1841308959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12" Type="http://schemas.openxmlformats.org/officeDocument/2006/relationships/slide" Target="slide2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slide" Target="slide24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slide" Target="slide24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nhlbi.nih.gov/health/health-topics/videos/living-with-and-managing-sickle-cell-disease-tiffany.html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RESOURCES.ppt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cherie\Desktop\BDOL%20IC%20CHECK\BDOL%20IC%2011\GB4FXGMV.AVI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RESOURCES.ppt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5" Type="http://schemas.openxmlformats.org/officeDocument/2006/relationships/audio" Target="../media/audio4.wav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RESOURCES.pp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RESOURCES.pp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RESOURCES.pp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5.jpeg"/><Relationship Id="rId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Protein Synthesis</a:t>
            </a:r>
            <a:br>
              <a:rPr lang="en-US" dirty="0" smtClean="0"/>
            </a:br>
            <a:r>
              <a:rPr lang="en-US" sz="3600" dirty="0"/>
              <a:t>Transcription Practice p. </a:t>
            </a:r>
            <a:r>
              <a:rPr lang="en-US" sz="3600" dirty="0" smtClean="0"/>
              <a:t>69NB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1"/>
            <a:ext cx="9144000" cy="4525963"/>
          </a:xfrm>
        </p:spPr>
        <p:txBody>
          <a:bodyPr numCol="2">
            <a:normAutofit/>
          </a:bodyPr>
          <a:lstStyle/>
          <a:p>
            <a:r>
              <a:rPr lang="en-US" b="1" dirty="0" smtClean="0"/>
              <a:t>Directions:</a:t>
            </a:r>
            <a:r>
              <a:rPr lang="en-US" dirty="0" smtClean="0"/>
              <a:t>  Using the DNA strand as a template, transcribe mRNA.  Make sure to use the correct Nitrogen bases.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ATA CCT TAA CGC GTC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TAT TAG GCA AAA TTC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GTG TGA TTA ATA GCC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CTA AAG GAA TAG GAT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GAT GAA TAC CCA CGA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TAA TAT GCA CAT TAC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GAA CCT TAC GGG GTG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TAT AAC CAG GAG TTT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ATC CGT AGT GTA AAT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GGA TTA CCC TTA CCA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CH 11 DNA &amp; Genes p.41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1"/>
            <a:ext cx="9144000" cy="4525963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Deoxyribose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Nitrogenous 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Nucleotide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Base Pair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Hydrogen Bond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Phosphate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Adenine (A) &amp; Nitrogen 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Cytosine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*Nucleotides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DNA Replication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Double Helix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CH 11 DNA &amp;Genes*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DNA – Double  RNA – single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DNA – </a:t>
            </a:r>
            <a:r>
              <a:rPr lang="en-US" dirty="0" err="1" smtClean="0"/>
              <a:t>Deoxyribose</a:t>
            </a:r>
            <a:r>
              <a:rPr lang="en-US" dirty="0" smtClean="0"/>
              <a:t>	RNA – Ribose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DNA – ATCG			RNA – AUCG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Amino Acids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Amino Acids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Codon</a:t>
            </a:r>
            <a:r>
              <a:rPr lang="en-US" dirty="0" smtClean="0"/>
              <a:t>*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Threonine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8. What is DNA Replication?</a:t>
            </a:r>
          </a:p>
          <a:p>
            <a:pPr>
              <a:buNone/>
            </a:pPr>
            <a:r>
              <a:rPr lang="en-US" dirty="0" smtClean="0"/>
              <a:t>9.  What are the two functions of DNA?</a:t>
            </a:r>
          </a:p>
          <a:p>
            <a:pPr>
              <a:buNone/>
            </a:pPr>
            <a:r>
              <a:rPr lang="en-US" dirty="0" smtClean="0"/>
              <a:t>10. What are three</a:t>
            </a:r>
            <a:r>
              <a:rPr lang="en-US" dirty="0"/>
              <a:t> </a:t>
            </a:r>
            <a:r>
              <a:rPr lang="en-US" dirty="0" smtClean="0"/>
              <a:t>differences of RNA from DNA?</a:t>
            </a:r>
          </a:p>
          <a:p>
            <a:pPr>
              <a:buNone/>
            </a:pPr>
            <a:r>
              <a:rPr lang="en-US" dirty="0" smtClean="0"/>
              <a:t>11. What RNA has stop codons, and what is their function?</a:t>
            </a:r>
          </a:p>
          <a:p>
            <a:pPr>
              <a:buNone/>
            </a:pPr>
            <a:r>
              <a:rPr lang="en-US" dirty="0" smtClean="0"/>
              <a:t>12. How are codons and anticodons different?</a:t>
            </a:r>
          </a:p>
          <a:p>
            <a:pPr>
              <a:buNone/>
            </a:pPr>
            <a:r>
              <a:rPr lang="en-US" dirty="0" smtClean="0"/>
              <a:t>13. Write the equation for Protein Synthesis.</a:t>
            </a:r>
          </a:p>
          <a:p>
            <a:pPr>
              <a:buNone/>
            </a:pPr>
            <a:r>
              <a:rPr lang="en-US" dirty="0" smtClean="0"/>
              <a:t>14. Transcribe &amp; Translate the DNA </a:t>
            </a:r>
            <a:r>
              <a:rPr lang="en-US" dirty="0" err="1" smtClean="0"/>
              <a:t>sequence:ATC</a:t>
            </a:r>
            <a:r>
              <a:rPr lang="en-US" dirty="0" smtClean="0"/>
              <a:t>, TCA, TAC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Quiz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1" y="1447801"/>
            <a:ext cx="654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7.  What is the backbone of the molecule made of?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1" y="2286001"/>
            <a:ext cx="253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8.  What is a gene?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1" y="3200401"/>
            <a:ext cx="6535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9.  What does DNA code for?  What is it’s purpose?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4114801"/>
            <a:ext cx="5583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10.  Write the formula for Protein Synthesis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7886" y="4876801"/>
            <a:ext cx="9080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you are finished turn you paper upside down and wait quietly to </a:t>
            </a:r>
          </a:p>
          <a:p>
            <a:r>
              <a:rPr lang="en-US" sz="2400" dirty="0"/>
              <a:t>have me pick it up.</a:t>
            </a:r>
          </a:p>
        </p:txBody>
      </p:sp>
    </p:spTree>
    <p:extLst>
      <p:ext uri="{BB962C8B-B14F-4D97-AF65-F5344CB8AC3E}">
        <p14:creationId xmlns:p14="http://schemas.microsoft.com/office/powerpoint/2010/main" val="24505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590800"/>
            <a:ext cx="4419600" cy="38879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1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/>
              <a:t>POP QUIZ  </a:t>
            </a:r>
            <a:r>
              <a:rPr lang="en-US" dirty="0"/>
              <a:t>Write your name on your binder paper.</a:t>
            </a:r>
          </a:p>
          <a:p>
            <a:pPr marL="342900" indent="-342900">
              <a:buAutoNum type="arabicPeriod"/>
            </a:pPr>
            <a:r>
              <a:rPr lang="en-US" dirty="0"/>
              <a:t>What is this molecule? Spell it out.</a:t>
            </a:r>
          </a:p>
          <a:p>
            <a:pPr marL="342900" indent="-342900">
              <a:buAutoNum type="arabicPeriod"/>
            </a:pPr>
            <a:r>
              <a:rPr lang="en-US" dirty="0"/>
              <a:t>What is the shape of the molecule?</a:t>
            </a:r>
          </a:p>
          <a:p>
            <a:pPr marL="342900" indent="-342900">
              <a:buAutoNum type="arabicPeriod"/>
            </a:pPr>
            <a:r>
              <a:rPr lang="en-US" dirty="0"/>
              <a:t>What are the two purposes/ functions of this molecule?</a:t>
            </a:r>
          </a:p>
          <a:p>
            <a:pPr marL="342900" indent="-342900">
              <a:buAutoNum type="arabicPeriod"/>
            </a:pPr>
            <a:r>
              <a:rPr lang="en-US" dirty="0"/>
              <a:t>Write the three names for the parts of a nucleotide.  Be specific.</a:t>
            </a:r>
          </a:p>
          <a:p>
            <a:pPr marL="342900" indent="-342900">
              <a:buAutoNum type="arabicPeriod"/>
            </a:pPr>
            <a:r>
              <a:rPr lang="en-US" dirty="0"/>
              <a:t>The Nitrogen bases are: Adenine, Cytosine, Guanine, &amp; Thymine – Base Pair them together correctly.</a:t>
            </a:r>
          </a:p>
          <a:p>
            <a:pPr marL="342900" indent="-342900">
              <a:buAutoNum type="arabicPeriod"/>
            </a:pPr>
            <a:r>
              <a:rPr lang="en-US" dirty="0"/>
              <a:t>What holds the Nitrogen bases together?</a:t>
            </a:r>
          </a:p>
          <a:p>
            <a:pPr marL="342900" indent="-342900">
              <a:buAutoNum type="arabicPeriod"/>
            </a:pPr>
            <a:r>
              <a:rPr lang="en-US" dirty="0"/>
              <a:t>DNA is a Nucleic Acid, write an example of another one.</a:t>
            </a:r>
          </a:p>
          <a:p>
            <a:pPr marL="342900" indent="-342900">
              <a:buAutoNum type="arabicPeriod"/>
            </a:pPr>
            <a:r>
              <a:rPr lang="en-US" dirty="0"/>
              <a:t>Can a Nucleic Acid leave the nucleus?</a:t>
            </a:r>
          </a:p>
          <a:p>
            <a:pPr marL="342900" indent="-342900"/>
            <a:r>
              <a:rPr lang="en-US"/>
              <a:t>9</a:t>
            </a:r>
            <a:r>
              <a:rPr lang="en-US" dirty="0"/>
              <a:t>. What is DNA Replication?</a:t>
            </a:r>
          </a:p>
          <a:p>
            <a:pPr marL="342900" indent="-342900">
              <a:buAutoNum type="arabicPeriod" startAt="10"/>
            </a:pPr>
            <a:r>
              <a:rPr lang="en-US" dirty="0"/>
              <a:t>What is the name for how DNA </a:t>
            </a:r>
          </a:p>
          <a:p>
            <a:pPr marL="342900" indent="-342900"/>
            <a:r>
              <a:rPr lang="en-US" dirty="0"/>
              <a:t> Replications?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22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964363"/>
            <a:ext cx="8229600" cy="1222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Chapter Assessment</a:t>
            </a:r>
          </a:p>
        </p:txBody>
      </p:sp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2057400" y="685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None/>
            </a:pPr>
            <a:r>
              <a:rPr lang="en-US" sz="3600">
                <a:solidFill>
                  <a:srgbClr val="FFFF00"/>
                </a:solidFill>
                <a:latin typeface="Times" pitchFamily="18" charset="0"/>
              </a:rPr>
              <a:t>Question 2</a:t>
            </a:r>
          </a:p>
        </p:txBody>
      </p:sp>
      <p:sp>
        <p:nvSpPr>
          <p:cNvPr id="967684" name="Text Box 4"/>
          <p:cNvSpPr txBox="1">
            <a:spLocks noChangeArrowheads="1"/>
          </p:cNvSpPr>
          <p:nvPr/>
        </p:nvSpPr>
        <p:spPr bwMode="auto">
          <a:xfrm>
            <a:off x="2133600" y="1263650"/>
            <a:ext cx="8229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The process through which the order of bases in messenger RNA codes for the order of amino acids in a protein is:</a:t>
            </a:r>
            <a:r>
              <a:rPr lang="en-US">
                <a:latin typeface="Times" pitchFamily="18" charset="0"/>
              </a:rPr>
              <a:t> </a:t>
            </a:r>
          </a:p>
        </p:txBody>
      </p:sp>
      <p:sp>
        <p:nvSpPr>
          <p:cNvPr id="967685" name="Text Box 5"/>
          <p:cNvSpPr txBox="1">
            <a:spLocks noChangeArrowheads="1"/>
          </p:cNvSpPr>
          <p:nvPr/>
        </p:nvSpPr>
        <p:spPr bwMode="auto">
          <a:xfrm>
            <a:off x="2247901" y="4727575"/>
            <a:ext cx="18774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tabLst>
                <a:tab pos="228600" algn="l"/>
                <a:tab pos="1943100" algn="l"/>
              </a:tabLst>
            </a:pPr>
            <a:r>
              <a:rPr lang="en-US">
                <a:latin typeface="Times" pitchFamily="18" charset="0"/>
              </a:rPr>
              <a:t>D.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point mutation</a:t>
            </a:r>
            <a:r>
              <a:rPr lang="en-US">
                <a:latin typeface="Times" pitchFamily="18" charset="0"/>
              </a:rPr>
              <a:t> </a:t>
            </a:r>
          </a:p>
        </p:txBody>
      </p:sp>
      <p:sp>
        <p:nvSpPr>
          <p:cNvPr id="967686" name="Text Box 6"/>
          <p:cNvSpPr txBox="1">
            <a:spLocks noChangeArrowheads="1"/>
          </p:cNvSpPr>
          <p:nvPr/>
        </p:nvSpPr>
        <p:spPr bwMode="auto">
          <a:xfrm>
            <a:off x="2254250" y="4057650"/>
            <a:ext cx="14991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tabLst>
                <a:tab pos="228600" algn="l"/>
                <a:tab pos="1943100" algn="l"/>
              </a:tabLst>
            </a:pPr>
            <a:r>
              <a:rPr lang="en-US">
                <a:latin typeface="Times" pitchFamily="18" charset="0"/>
              </a:rPr>
              <a:t>C.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replication</a:t>
            </a:r>
            <a:r>
              <a:rPr lang="en-US">
                <a:latin typeface="Times" pitchFamily="18" charset="0"/>
              </a:rPr>
              <a:t> </a:t>
            </a:r>
          </a:p>
        </p:txBody>
      </p:sp>
      <p:sp>
        <p:nvSpPr>
          <p:cNvPr id="967687" name="Text Box 7"/>
          <p:cNvSpPr txBox="1">
            <a:spLocks noChangeArrowheads="1"/>
          </p:cNvSpPr>
          <p:nvPr/>
        </p:nvSpPr>
        <p:spPr bwMode="auto">
          <a:xfrm>
            <a:off x="2247900" y="3382963"/>
            <a:ext cx="14863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>
                <a:latin typeface="Times" pitchFamily="18" charset="0"/>
              </a:rPr>
              <a:t>B.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translation</a:t>
            </a:r>
            <a:r>
              <a:rPr lang="en-US">
                <a:latin typeface="Times" pitchFamily="18" charset="0"/>
              </a:rPr>
              <a:t> </a:t>
            </a:r>
          </a:p>
        </p:txBody>
      </p:sp>
      <p:sp>
        <p:nvSpPr>
          <p:cNvPr id="967688" name="Text Box 8"/>
          <p:cNvSpPr txBox="1">
            <a:spLocks noChangeArrowheads="1"/>
          </p:cNvSpPr>
          <p:nvPr/>
        </p:nvSpPr>
        <p:spPr bwMode="auto">
          <a:xfrm>
            <a:off x="2228851" y="2730500"/>
            <a:ext cx="16914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tabLst>
                <a:tab pos="228600" algn="l"/>
                <a:tab pos="1943100" algn="l"/>
              </a:tabLst>
            </a:pPr>
            <a:r>
              <a:rPr lang="en-US">
                <a:latin typeface="Times" pitchFamily="18" charset="0"/>
              </a:rPr>
              <a:t>A.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transcription</a:t>
            </a:r>
            <a:r>
              <a:rPr lang="en-US">
                <a:latin typeface="Times" pitchFamily="18" charset="0"/>
              </a:rPr>
              <a:t> </a:t>
            </a:r>
          </a:p>
        </p:txBody>
      </p:sp>
      <p:pic>
        <p:nvPicPr>
          <p:cNvPr id="967689" name="Picture 9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967690" name="Picture 10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967691" name="Picture 11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967692" name="Picture 12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967693" name="Picture 13" descr="end of sl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967694" name="Picture 14" descr="resourc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pic>
        <p:nvPicPr>
          <p:cNvPr id="967695" name="Picture 15" descr="Chpt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0"/>
            <a:ext cx="2819400" cy="685800"/>
          </a:xfrm>
          <a:prstGeom prst="rect">
            <a:avLst/>
          </a:prstGeom>
          <a:noFill/>
        </p:spPr>
      </p:pic>
      <p:pic>
        <p:nvPicPr>
          <p:cNvPr id="967696" name="Picture 16" descr="Assessm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45100" y="0"/>
            <a:ext cx="2451100" cy="482600"/>
          </a:xfrm>
          <a:prstGeom prst="rect">
            <a:avLst/>
          </a:prstGeom>
          <a:noFill/>
        </p:spPr>
      </p:pic>
      <p:sp>
        <p:nvSpPr>
          <p:cNvPr id="967697" name="Text Box 17"/>
          <p:cNvSpPr txBox="1">
            <a:spLocks noChangeArrowheads="1"/>
          </p:cNvSpPr>
          <p:nvPr/>
        </p:nvSpPr>
        <p:spPr bwMode="auto">
          <a:xfrm>
            <a:off x="2057400" y="5429250"/>
            <a:ext cx="8229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answer is B.</a:t>
            </a:r>
            <a:r>
              <a:rPr lang="en-US">
                <a:latin typeface="Times" pitchFamily="18" charset="0"/>
              </a:rPr>
              <a:t> </a:t>
            </a:r>
          </a:p>
        </p:txBody>
      </p:sp>
      <p:pic>
        <p:nvPicPr>
          <p:cNvPr id="967700" name="Picture 20" descr="californi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14575" y="6248400"/>
            <a:ext cx="533400" cy="533400"/>
          </a:xfrm>
          <a:prstGeom prst="rect">
            <a:avLst/>
          </a:prstGeom>
          <a:noFill/>
        </p:spPr>
      </p:pic>
      <p:sp>
        <p:nvSpPr>
          <p:cNvPr id="967701" name="Text Box 21"/>
          <p:cNvSpPr txBox="1">
            <a:spLocks noChangeArrowheads="1"/>
          </p:cNvSpPr>
          <p:nvPr/>
        </p:nvSpPr>
        <p:spPr bwMode="auto">
          <a:xfrm>
            <a:off x="2903538" y="6257926"/>
            <a:ext cx="1856598" cy="46166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1200">
                <a:latin typeface="Times New Roman" pitchFamily="18" charset="0"/>
              </a:rPr>
              <a:t>CA: Biology/Life Sciences</a:t>
            </a:r>
            <a:br>
              <a:rPr lang="en-US" sz="1200">
                <a:latin typeface="Times New Roman" pitchFamily="18" charset="0"/>
              </a:rPr>
            </a:br>
            <a:r>
              <a:rPr lang="en-US" sz="1200">
                <a:latin typeface="Times New Roman" pitchFamily="18" charset="0"/>
              </a:rPr>
              <a:t>	4f</a:t>
            </a:r>
          </a:p>
        </p:txBody>
      </p:sp>
    </p:spTree>
    <p:extLst>
      <p:ext uri="{BB962C8B-B14F-4D97-AF65-F5344CB8AC3E}">
        <p14:creationId xmlns:p14="http://schemas.microsoft.com/office/powerpoint/2010/main" val="425224703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6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6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6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6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6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6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96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5" grpId="0" autoUpdateAnimBg="0"/>
      <p:bldP spid="967686" grpId="0" autoUpdateAnimBg="0"/>
      <p:bldP spid="967687" grpId="0" autoUpdateAnimBg="0"/>
      <p:bldP spid="967688" grpId="0" autoUpdateAnimBg="0"/>
      <p:bldP spid="967697" grpId="0" autoUpdateAnimBg="0"/>
      <p:bldP spid="9677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964363"/>
            <a:ext cx="8229600" cy="1222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Chapter Assessment</a:t>
            </a:r>
          </a:p>
        </p:txBody>
      </p:sp>
      <p:sp>
        <p:nvSpPr>
          <p:cNvPr id="969731" name="Text Box 3"/>
          <p:cNvSpPr txBox="1">
            <a:spLocks noChangeArrowheads="1"/>
          </p:cNvSpPr>
          <p:nvPr/>
        </p:nvSpPr>
        <p:spPr bwMode="auto">
          <a:xfrm>
            <a:off x="2057400" y="8382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None/>
            </a:pPr>
            <a:r>
              <a:rPr lang="en-US" sz="3600">
                <a:solidFill>
                  <a:srgbClr val="FFFF00"/>
                </a:solidFill>
                <a:latin typeface="Times" pitchFamily="18" charset="0"/>
              </a:rPr>
              <a:t>Question 3</a:t>
            </a: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>
            <a:off x="2133600" y="1689100"/>
            <a:ext cx="81534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Why would scientists use nucleotide sequences to identify bodies of crime victims?</a:t>
            </a:r>
            <a:r>
              <a:rPr lang="en-US">
                <a:latin typeface="Times" pitchFamily="18" charset="0"/>
              </a:rPr>
              <a:t> </a:t>
            </a:r>
          </a:p>
        </p:txBody>
      </p:sp>
      <p:pic>
        <p:nvPicPr>
          <p:cNvPr id="969733" name="Picture 5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969734" name="Picture 6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969735" name="Picture 7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969736" name="Picture 8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969737" name="Picture 9" descr="end of sl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969738" name="Picture 10" descr="resourc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pic>
        <p:nvPicPr>
          <p:cNvPr id="969739" name="Picture 11" descr="Chpt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0"/>
            <a:ext cx="2819400" cy="685800"/>
          </a:xfrm>
          <a:prstGeom prst="rect">
            <a:avLst/>
          </a:prstGeom>
          <a:noFill/>
        </p:spPr>
      </p:pic>
      <p:pic>
        <p:nvPicPr>
          <p:cNvPr id="969740" name="Picture 12" descr="Assessm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45100" y="0"/>
            <a:ext cx="2451100" cy="482600"/>
          </a:xfrm>
          <a:prstGeom prst="rect">
            <a:avLst/>
          </a:prstGeom>
          <a:noFill/>
        </p:spPr>
      </p:pic>
      <p:sp>
        <p:nvSpPr>
          <p:cNvPr id="969741" name="Text Box 13"/>
          <p:cNvSpPr txBox="1">
            <a:spLocks noChangeArrowheads="1"/>
          </p:cNvSpPr>
          <p:nvPr/>
        </p:nvSpPr>
        <p:spPr bwMode="auto">
          <a:xfrm>
            <a:off x="2057400" y="29083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None/>
            </a:pPr>
            <a:r>
              <a:rPr lang="en-US" sz="3600">
                <a:solidFill>
                  <a:srgbClr val="FFFF00"/>
                </a:solidFill>
                <a:latin typeface="Times" pitchFamily="18" charset="0"/>
              </a:rPr>
              <a:t>Answer</a:t>
            </a:r>
          </a:p>
        </p:txBody>
      </p:sp>
      <p:sp>
        <p:nvSpPr>
          <p:cNvPr id="969742" name="Text Box 14"/>
          <p:cNvSpPr txBox="1">
            <a:spLocks noChangeArrowheads="1"/>
          </p:cNvSpPr>
          <p:nvPr/>
        </p:nvSpPr>
        <p:spPr bwMode="auto">
          <a:xfrm>
            <a:off x="2057400" y="3594100"/>
            <a:ext cx="76962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In comparing nucleotide sequences in the DNA of a crime victim with nucleotide sequences from a possible close relative of the crime victim, scientists can determine if the two are related.</a:t>
            </a:r>
            <a:r>
              <a:rPr lang="en-US">
                <a:latin typeface="Times" pitchFamily="18" charset="0"/>
              </a:rPr>
              <a:t> </a:t>
            </a:r>
          </a:p>
        </p:txBody>
      </p:sp>
      <p:pic>
        <p:nvPicPr>
          <p:cNvPr id="969745" name="Picture 17" descr="californi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14575" y="6248400"/>
            <a:ext cx="533400" cy="533400"/>
          </a:xfrm>
          <a:prstGeom prst="rect">
            <a:avLst/>
          </a:prstGeom>
          <a:noFill/>
        </p:spPr>
      </p:pic>
      <p:sp>
        <p:nvSpPr>
          <p:cNvPr id="969746" name="Text Box 18"/>
          <p:cNvSpPr txBox="1">
            <a:spLocks noChangeArrowheads="1"/>
          </p:cNvSpPr>
          <p:nvPr/>
        </p:nvSpPr>
        <p:spPr bwMode="auto">
          <a:xfrm>
            <a:off x="2903538" y="6257926"/>
            <a:ext cx="1856598" cy="46166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1200">
                <a:latin typeface="Times New Roman" pitchFamily="18" charset="0"/>
              </a:rPr>
              <a:t>CA: Biology/Life Sciences</a:t>
            </a:r>
            <a:br>
              <a:rPr lang="en-US" sz="1200">
                <a:latin typeface="Times New Roman" pitchFamily="18" charset="0"/>
              </a:rPr>
            </a:br>
            <a:r>
              <a:rPr lang="en-US" sz="1200">
                <a:latin typeface="Times New Roman" pitchFamily="18" charset="0"/>
              </a:rPr>
              <a:t>	4e</a:t>
            </a:r>
          </a:p>
        </p:txBody>
      </p:sp>
    </p:spTree>
    <p:extLst>
      <p:ext uri="{BB962C8B-B14F-4D97-AF65-F5344CB8AC3E}">
        <p14:creationId xmlns:p14="http://schemas.microsoft.com/office/powerpoint/2010/main" val="19962996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6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6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6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41" grpId="0" autoUpdateAnimBg="0"/>
      <p:bldP spid="969742" grpId="0" autoUpdateAnimBg="0"/>
      <p:bldP spid="9697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CH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9.Phenylalanine </a:t>
            </a:r>
            <a:r>
              <a:rPr lang="en-US" dirty="0" err="1" smtClean="0"/>
              <a:t>Codon</a:t>
            </a:r>
            <a:r>
              <a:rPr lang="en-US" dirty="0" smtClean="0"/>
              <a:t> are (UUU) (UUC)</a:t>
            </a:r>
          </a:p>
          <a:p>
            <a:pPr>
              <a:buNone/>
            </a:pPr>
            <a:r>
              <a:rPr lang="en-US" dirty="0" smtClean="0"/>
              <a:t>10. </a:t>
            </a:r>
            <a:r>
              <a:rPr lang="en-US" dirty="0" err="1" smtClean="0"/>
              <a:t>Codon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11. Amino Acid</a:t>
            </a:r>
          </a:p>
          <a:p>
            <a:pPr>
              <a:buNone/>
            </a:pPr>
            <a:r>
              <a:rPr lang="en-US" dirty="0" smtClean="0"/>
              <a:t>12. Amino Acid</a:t>
            </a:r>
          </a:p>
          <a:p>
            <a:pPr>
              <a:buNone/>
            </a:pPr>
            <a:r>
              <a:rPr lang="en-US" dirty="0" smtClean="0"/>
              <a:t>13. Stop </a:t>
            </a:r>
            <a:r>
              <a:rPr lang="en-US" dirty="0" err="1" smtClean="0"/>
              <a:t>codons</a:t>
            </a:r>
            <a:r>
              <a:rPr lang="en-US" dirty="0" smtClean="0"/>
              <a:t> = UGA, UAG, UAA</a:t>
            </a:r>
          </a:p>
          <a:p>
            <a:pPr>
              <a:buNone/>
            </a:pPr>
            <a:r>
              <a:rPr lang="en-US" dirty="0" smtClean="0"/>
              <a:t>14. Tryptophan &amp; </a:t>
            </a:r>
            <a:r>
              <a:rPr lang="en-US" dirty="0" err="1" smtClean="0"/>
              <a:t>Methionine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0"/>
            <a:ext cx="11882511" cy="160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10/6 </a:t>
            </a:r>
            <a:r>
              <a:rPr lang="en-US" sz="2400" b="1" dirty="0"/>
              <a:t>Protein Synthesis: Translation </a:t>
            </a:r>
            <a:r>
              <a:rPr lang="en-US" sz="2400" dirty="0"/>
              <a:t>11.2</a:t>
            </a:r>
            <a:br>
              <a:rPr lang="en-US" sz="2400" dirty="0"/>
            </a:br>
            <a:r>
              <a:rPr lang="en-US" sz="2400" dirty="0"/>
              <a:t>Obj. </a:t>
            </a:r>
            <a:r>
              <a:rPr lang="en-US" sz="2400" dirty="0" smtClean="0"/>
              <a:t>TSW explain the</a:t>
            </a:r>
            <a:r>
              <a:rPr lang="en-US" sz="2400" dirty="0"/>
              <a:t> </a:t>
            </a:r>
            <a:r>
              <a:rPr lang="en-US" sz="2400" dirty="0" smtClean="0"/>
              <a:t>process of Protein Synthesis by drawing it in their notebooks. p.70NB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8969"/>
            <a:ext cx="4040188" cy="639762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hlinkClick r:id="" action="ppaction://hlinkfile"/>
            </a:endParaRPr>
          </a:p>
          <a:p>
            <a:r>
              <a:rPr lang="en-US" dirty="0" smtClean="0">
                <a:hlinkClick r:id="" action="ppaction://hlinkfile"/>
              </a:rPr>
              <a:t>Learn.genetics.utah.com.edu/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611765"/>
            <a:ext cx="5562600" cy="23622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Compare &amp; Contrast </a:t>
            </a:r>
            <a:r>
              <a:rPr lang="en-US" dirty="0" err="1" smtClean="0"/>
              <a:t>Codon</a:t>
            </a:r>
            <a:r>
              <a:rPr lang="en-US" dirty="0" smtClean="0"/>
              <a:t> and </a:t>
            </a:r>
            <a:r>
              <a:rPr lang="en-US" dirty="0" err="1" smtClean="0"/>
              <a:t>Anticodon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role of </a:t>
            </a:r>
            <a:r>
              <a:rPr lang="en-US" dirty="0" err="1" smtClean="0"/>
              <a:t>tRNA</a:t>
            </a:r>
            <a:r>
              <a:rPr lang="en-US" dirty="0" smtClean="0"/>
              <a:t> in Protein Synthesis?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are Stop </a:t>
            </a:r>
            <a:r>
              <a:rPr lang="en-US" dirty="0" err="1" smtClean="0"/>
              <a:t>Codons</a:t>
            </a:r>
            <a:r>
              <a:rPr lang="en-US" dirty="0" smtClean="0"/>
              <a:t> important  in Translation?</a:t>
            </a:r>
            <a:endParaRPr lang="en-US" dirty="0"/>
          </a:p>
        </p:txBody>
      </p:sp>
      <p:pic>
        <p:nvPicPr>
          <p:cNvPr id="8" name="Picture 12" descr="\\Hvf-work\Education\Edu3\BDOL Interactive Chalkboard\01-Image Bank Images\ch11\mRNA co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882994"/>
            <a:ext cx="3572329" cy="2667000"/>
          </a:xfrm>
          <a:prstGeom prst="rect">
            <a:avLst/>
          </a:prstGeom>
          <a:noFill/>
        </p:spPr>
      </p:pic>
      <p:pic>
        <p:nvPicPr>
          <p:cNvPr id="9" name="Picture 12" descr="\\Hvf-work\Education\Edu3\BDOL Interactive Chalkboard\01-Image Bank Images\ch11\AminoAcidsChain with a s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35680"/>
            <a:ext cx="3505200" cy="2022320"/>
          </a:xfrm>
          <a:prstGeom prst="rect">
            <a:avLst/>
          </a:prstGeom>
          <a:noFill/>
        </p:spPr>
      </p:pic>
      <p:pic>
        <p:nvPicPr>
          <p:cNvPr id="7" name="Picture 13" descr="\\Hvf-work\Education\Edu3\BDOL Interactive Chalkboard\01-Image Bank Images\ch11\tRNA molecule-nucleotid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760" y="3618131"/>
            <a:ext cx="2372937" cy="2590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486400" y="42672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hlinkClick r:id="rId5"/>
              </a:rPr>
              <a:t>http://www.dnatube.com/video/3448/DNA-Replication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d/d4/RNA-codons.png/220px-RNA-codon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685800"/>
            <a:ext cx="2868705" cy="487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57912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#1. </a:t>
            </a:r>
            <a:r>
              <a:rPr lang="en-US" sz="4000" dirty="0" err="1"/>
              <a:t>Codon</a:t>
            </a:r>
            <a:r>
              <a:rPr lang="en-US" sz="4000" dirty="0"/>
              <a:t> &amp; </a:t>
            </a:r>
            <a:r>
              <a:rPr lang="en-US" sz="4000" dirty="0" err="1"/>
              <a:t>Anticodon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796637"/>
            <a:ext cx="6324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 err="1"/>
              <a:t>Codon</a:t>
            </a:r>
            <a:r>
              <a:rPr lang="en-US" sz="2400" dirty="0"/>
              <a:t> is a nucleotide triplet sequence on mRNA, it codes for an amino acid.</a:t>
            </a:r>
          </a:p>
          <a:p>
            <a:pPr lvl="1"/>
            <a:r>
              <a:rPr lang="en-US" dirty="0"/>
              <a:t>AUG   ACG   GAG</a:t>
            </a:r>
          </a:p>
          <a:p>
            <a:r>
              <a:rPr lang="en-US" sz="2400" dirty="0"/>
              <a:t>An </a:t>
            </a:r>
            <a:r>
              <a:rPr lang="en-US" sz="2400" b="1" dirty="0" err="1"/>
              <a:t>Anticodon</a:t>
            </a:r>
            <a:r>
              <a:rPr lang="en-US" sz="2400" dirty="0"/>
              <a:t> is a nucleotide triplet sequence on </a:t>
            </a:r>
            <a:r>
              <a:rPr lang="en-US" sz="2400" dirty="0" err="1"/>
              <a:t>tRNA</a:t>
            </a:r>
            <a:r>
              <a:rPr lang="en-US" sz="2400" dirty="0"/>
              <a:t> that carries the Amino acid</a:t>
            </a:r>
          </a:p>
          <a:p>
            <a:pPr lvl="1"/>
            <a:r>
              <a:rPr lang="en-US" dirty="0"/>
              <a:t>UAC</a:t>
            </a:r>
          </a:p>
          <a:p>
            <a:r>
              <a:rPr lang="en-US" sz="2400" dirty="0"/>
              <a:t>Both are RNA &amp; Each triplet pairs to code for a particular Amino acid to form a protein.</a:t>
            </a:r>
          </a:p>
        </p:txBody>
      </p:sp>
      <p:pic>
        <p:nvPicPr>
          <p:cNvPr id="5" name="Picture 13" descr="\\Hvf-work\Education\Edu3\BDOL Interactive Chalkboard\01-Image Bank Images\ch11\tRNA molecule-nucleot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4038600"/>
            <a:ext cx="2233338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7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66" y="0"/>
            <a:ext cx="11741834" cy="14176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10/5 </a:t>
            </a:r>
            <a:r>
              <a:rPr lang="en-US" sz="2400" b="1" dirty="0"/>
              <a:t>Protein Synthesis: Transcription </a:t>
            </a:r>
            <a:r>
              <a:rPr lang="en-US" sz="2400" dirty="0"/>
              <a:t>11.2</a:t>
            </a:r>
            <a:br>
              <a:rPr lang="en-US" sz="2400" dirty="0"/>
            </a:br>
            <a:r>
              <a:rPr lang="en-US" sz="2400" dirty="0"/>
              <a:t>Obj</a:t>
            </a:r>
            <a:r>
              <a:rPr lang="en-US" sz="2400" dirty="0" smtClean="0"/>
              <a:t>. TSW explain the process of Protein Synthesis by transcribing and translating DNA sequences from their Mini Lab 11.1 P.68 NB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Learn.genetics.utah.edu/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50856" y="1681163"/>
            <a:ext cx="4841144" cy="45789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transcription?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does Transcription happen?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a codon important to making a protein?</a:t>
            </a:r>
          </a:p>
          <a:p>
            <a:pPr marL="0" indent="0">
              <a:buNone/>
            </a:pPr>
            <a:r>
              <a:rPr lang="en-US" dirty="0" smtClean="0"/>
              <a:t>HW – Study for the DNA Quiz tomorrow</a:t>
            </a:r>
          </a:p>
          <a:p>
            <a:pPr marL="0" indent="0">
              <a:buNone/>
            </a:pPr>
            <a:r>
              <a:rPr lang="en-US" dirty="0" smtClean="0"/>
              <a:t>Cell Lab is due Thursday/ </a:t>
            </a:r>
            <a:r>
              <a:rPr lang="en-US" dirty="0" err="1" smtClean="0"/>
              <a:t>friday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19" descr="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14227"/>
            <a:ext cx="4048725" cy="4443723"/>
          </a:xfrm>
          <a:prstGeom prst="rect">
            <a:avLst/>
          </a:prstGeom>
          <a:noFill/>
        </p:spPr>
      </p:pic>
      <p:pic>
        <p:nvPicPr>
          <p:cNvPr id="112642" name="Picture 2" descr="http://www.accessexcellence.org/RC/VL/GG/images/cod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0308" y="1445576"/>
            <a:ext cx="3130548" cy="5314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82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Section 11.2 Summary – pages 288 - 295</a:t>
            </a:r>
          </a:p>
        </p:txBody>
      </p:sp>
      <p:pic>
        <p:nvPicPr>
          <p:cNvPr id="920580" name="Picture 4" descr="end of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920581" name="Picture 5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920582" name="Picture 6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920583" name="Picture 7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920584" name="Picture 8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920585" name="Picture 9" descr="resourc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sp>
        <p:nvSpPr>
          <p:cNvPr id="920588" name="Rectangle 12"/>
          <p:cNvSpPr>
            <a:spLocks noChangeArrowheads="1"/>
          </p:cNvSpPr>
          <p:nvPr/>
        </p:nvSpPr>
        <p:spPr bwMode="auto">
          <a:xfrm>
            <a:off x="1524000" y="137160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>
                <a:latin typeface="Times" pitchFamily="18" charset="0"/>
              </a:rPr>
              <a:t>As </a:t>
            </a:r>
            <a:r>
              <a:rPr lang="en-US" sz="2400" b="1" dirty="0">
                <a:latin typeface="Times" pitchFamily="18" charset="0"/>
              </a:rPr>
              <a:t>translation</a:t>
            </a:r>
            <a:r>
              <a:rPr lang="en-US" sz="2400" dirty="0">
                <a:latin typeface="Times" pitchFamily="18" charset="0"/>
              </a:rPr>
              <a:t> begins, a ribosome attaches to the starting end of the mRNA strand.  Then, </a:t>
            </a:r>
            <a:r>
              <a:rPr lang="en-US" sz="2400" b="1" dirty="0" err="1">
                <a:latin typeface="Times" pitchFamily="18" charset="0"/>
              </a:rPr>
              <a:t>tRNA</a:t>
            </a:r>
            <a:r>
              <a:rPr lang="en-US" sz="2400" b="1" dirty="0">
                <a:latin typeface="Times" pitchFamily="18" charset="0"/>
              </a:rPr>
              <a:t> </a:t>
            </a:r>
            <a:r>
              <a:rPr lang="en-US" sz="2400" dirty="0">
                <a:latin typeface="Times" pitchFamily="18" charset="0"/>
              </a:rPr>
              <a:t>molecules, each </a:t>
            </a:r>
            <a:r>
              <a:rPr lang="en-US" sz="2400" b="1" dirty="0">
                <a:latin typeface="Times" pitchFamily="18" charset="0"/>
              </a:rPr>
              <a:t>carrying a specific amino acid</a:t>
            </a:r>
            <a:r>
              <a:rPr lang="en-US" sz="2400" dirty="0">
                <a:latin typeface="Times" pitchFamily="18" charset="0"/>
              </a:rPr>
              <a:t>, approach the ribosome</a:t>
            </a:r>
            <a:r>
              <a:rPr lang="en-US" dirty="0">
                <a:latin typeface="Times" pitchFamily="18" charset="0"/>
              </a:rPr>
              <a:t>.</a:t>
            </a:r>
            <a:endParaRPr lang="en-US" i="1" dirty="0">
              <a:latin typeface="Times" pitchFamily="18" charset="0"/>
            </a:endParaRPr>
          </a:p>
        </p:txBody>
      </p:sp>
      <p:sp>
        <p:nvSpPr>
          <p:cNvPr id="920590" name="Rectangle 14"/>
          <p:cNvSpPr>
            <a:spLocks noChangeArrowheads="1"/>
          </p:cNvSpPr>
          <p:nvPr/>
        </p:nvSpPr>
        <p:spPr bwMode="auto">
          <a:xfrm>
            <a:off x="1524000" y="251460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>
                <a:latin typeface="Times" pitchFamily="18" charset="0"/>
              </a:rPr>
              <a:t>When a </a:t>
            </a:r>
            <a:r>
              <a:rPr lang="en-US" sz="2400" b="1" dirty="0" err="1">
                <a:latin typeface="Times" pitchFamily="18" charset="0"/>
              </a:rPr>
              <a:t>tRNA</a:t>
            </a:r>
            <a:r>
              <a:rPr lang="en-US" sz="2400" b="1" dirty="0">
                <a:latin typeface="Times" pitchFamily="18" charset="0"/>
              </a:rPr>
              <a:t> </a:t>
            </a:r>
            <a:r>
              <a:rPr lang="en-US" sz="2400" b="1" dirty="0" err="1">
                <a:latin typeface="Times" pitchFamily="18" charset="0"/>
              </a:rPr>
              <a:t>anticodon</a:t>
            </a:r>
            <a:r>
              <a:rPr lang="en-US" sz="2400" b="1" dirty="0">
                <a:latin typeface="Times" pitchFamily="18" charset="0"/>
              </a:rPr>
              <a:t> pairs with the first mRNA </a:t>
            </a:r>
            <a:r>
              <a:rPr lang="en-US" sz="2400" b="1" dirty="0" err="1">
                <a:latin typeface="Times" pitchFamily="18" charset="0"/>
              </a:rPr>
              <a:t>codon</a:t>
            </a:r>
            <a:r>
              <a:rPr lang="en-US" sz="2400" dirty="0">
                <a:latin typeface="Times" pitchFamily="18" charset="0"/>
              </a:rPr>
              <a:t>, the two molecules temporarily join together.</a:t>
            </a:r>
          </a:p>
        </p:txBody>
      </p:sp>
      <p:pic>
        <p:nvPicPr>
          <p:cNvPr id="920591" name="Picture 15" descr="S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0"/>
            <a:ext cx="1841500" cy="762000"/>
          </a:xfrm>
          <a:prstGeom prst="rect">
            <a:avLst/>
          </a:prstGeom>
          <a:noFill/>
        </p:spPr>
      </p:pic>
      <p:pic>
        <p:nvPicPr>
          <p:cNvPr id="920592" name="Picture 16" descr="Se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0"/>
            <a:ext cx="3657600" cy="482600"/>
          </a:xfrm>
          <a:prstGeom prst="rect">
            <a:avLst/>
          </a:prstGeom>
          <a:noFill/>
        </p:spPr>
      </p:pic>
      <p:sp>
        <p:nvSpPr>
          <p:cNvPr id="920593" name="Text Box 17"/>
          <p:cNvSpPr txBox="1">
            <a:spLocks noChangeArrowheads="1"/>
          </p:cNvSpPr>
          <p:nvPr/>
        </p:nvSpPr>
        <p:spPr bwMode="auto">
          <a:xfrm>
            <a:off x="1524000" y="762001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chemeClr val="tx2"/>
                </a:solidFill>
                <a:latin typeface="Times" pitchFamily="18" charset="0"/>
              </a:rPr>
              <a:t>#2. The role of transfer RNA - </a:t>
            </a:r>
            <a:r>
              <a:rPr lang="en-US" sz="3600" dirty="0" err="1">
                <a:solidFill>
                  <a:schemeClr val="tx2"/>
                </a:solidFill>
                <a:latin typeface="Times" pitchFamily="18" charset="0"/>
              </a:rPr>
              <a:t>tRNA</a:t>
            </a:r>
            <a:endParaRPr lang="en-US" sz="36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34290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>
                <a:latin typeface="Times" pitchFamily="18" charset="0"/>
              </a:rPr>
              <a:t>Usually, the first </a:t>
            </a:r>
            <a:r>
              <a:rPr lang="en-US" sz="2400" dirty="0" err="1">
                <a:latin typeface="Times" pitchFamily="18" charset="0"/>
              </a:rPr>
              <a:t>codon</a:t>
            </a:r>
            <a:r>
              <a:rPr lang="en-US" sz="2400" dirty="0">
                <a:latin typeface="Times" pitchFamily="18" charset="0"/>
              </a:rPr>
              <a:t> on mRNA is AUG, which codes for the amino acid </a:t>
            </a:r>
            <a:r>
              <a:rPr lang="en-US" sz="2400" dirty="0" err="1">
                <a:latin typeface="Times" pitchFamily="18" charset="0"/>
              </a:rPr>
              <a:t>methionine</a:t>
            </a:r>
            <a:r>
              <a:rPr lang="en-US" sz="2400" dirty="0">
                <a:latin typeface="Times" pitchFamily="18" charset="0"/>
              </a:rPr>
              <a:t>.</a:t>
            </a:r>
            <a:endParaRPr lang="en-US" sz="2400" i="1" dirty="0">
              <a:latin typeface="Times" pitchFamily="18" charset="0"/>
            </a:endParaRPr>
          </a:p>
        </p:txBody>
      </p:sp>
      <p:pic>
        <p:nvPicPr>
          <p:cNvPr id="15" name="Picture 13" descr="\\Hvf-work\Education\Edu3\BDOL Interactive Chalkboard\01-Image Bank Images\ch11\tRNA molecule-nucleotid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3886200"/>
            <a:ext cx="2438400" cy="2662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8097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88" grpId="0" autoUpdateAnimBg="0"/>
      <p:bldP spid="92059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#3. Stop </a:t>
            </a:r>
            <a:r>
              <a:rPr lang="en-US" dirty="0" err="1" smtClean="0"/>
              <a:t>Codons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5410200" cy="4525963"/>
          </a:xfrm>
        </p:spPr>
        <p:txBody>
          <a:bodyPr/>
          <a:lstStyle/>
          <a:p>
            <a:r>
              <a:rPr lang="en-US" dirty="0" smtClean="0"/>
              <a:t>Without the stop </a:t>
            </a:r>
            <a:r>
              <a:rPr lang="en-US" dirty="0" err="1" smtClean="0"/>
              <a:t>codon</a:t>
            </a:r>
            <a:r>
              <a:rPr lang="en-US" dirty="0" smtClean="0"/>
              <a:t>, the protein would continuously be made.  </a:t>
            </a:r>
          </a:p>
          <a:p>
            <a:r>
              <a:rPr lang="en-US" dirty="0" smtClean="0"/>
              <a:t>More Protein is not necessarily better.</a:t>
            </a:r>
          </a:p>
          <a:p>
            <a:r>
              <a:rPr lang="en-US" dirty="0" smtClean="0"/>
              <a:t>Name the 3 </a:t>
            </a:r>
            <a:r>
              <a:rPr lang="en-US" dirty="0" err="1" smtClean="0"/>
              <a:t>codons</a:t>
            </a:r>
            <a:r>
              <a:rPr lang="en-US" dirty="0" smtClean="0"/>
              <a:t> for STOP:</a:t>
            </a:r>
          </a:p>
          <a:p>
            <a:pPr lvl="1"/>
            <a:r>
              <a:rPr lang="en-US" dirty="0" smtClean="0"/>
              <a:t>UAA, UAG, UGA</a:t>
            </a:r>
            <a:endParaRPr lang="en-US" dirty="0"/>
          </a:p>
        </p:txBody>
      </p:sp>
      <p:pic>
        <p:nvPicPr>
          <p:cNvPr id="4" name="Picture 12" descr="\\Hvf-work\Education\Edu3\BDOL Interactive Chalkboard\01-Image Bank Images\ch11\AminoAcidsChain with a s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86346"/>
            <a:ext cx="3810000" cy="2198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7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Section 11.2 Summary – pages 288 - 295</a:t>
            </a:r>
          </a:p>
        </p:txBody>
      </p:sp>
      <p:sp>
        <p:nvSpPr>
          <p:cNvPr id="913411" name="Text Box 3"/>
          <p:cNvSpPr txBox="1">
            <a:spLocks noChangeArrowheads="1"/>
          </p:cNvSpPr>
          <p:nvPr/>
        </p:nvSpPr>
        <p:spPr bwMode="auto">
          <a:xfrm>
            <a:off x="3352800" y="457201"/>
            <a:ext cx="5404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chemeClr val="tx2"/>
                </a:solidFill>
                <a:latin typeface="Times" pitchFamily="18" charset="0"/>
              </a:rPr>
              <a:t>The Genetic Code P.292 BB</a:t>
            </a:r>
          </a:p>
        </p:txBody>
      </p:sp>
      <p:pic>
        <p:nvPicPr>
          <p:cNvPr id="913412" name="Picture 4" descr="end of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913413" name="Picture 5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913414" name="Picture 6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913415" name="Picture 7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913416" name="Picture 8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913417" name="Picture 9" descr="resourc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pic>
        <p:nvPicPr>
          <p:cNvPr id="913422" name="Picture 14" descr="S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0"/>
            <a:ext cx="1841500" cy="762000"/>
          </a:xfrm>
          <a:prstGeom prst="rect">
            <a:avLst/>
          </a:prstGeom>
          <a:noFill/>
        </p:spPr>
      </p:pic>
      <p:pic>
        <p:nvPicPr>
          <p:cNvPr id="913423" name="Picture 15" descr="Se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0"/>
            <a:ext cx="3657600" cy="482600"/>
          </a:xfrm>
          <a:prstGeom prst="rect">
            <a:avLst/>
          </a:prstGeom>
          <a:noFill/>
        </p:spPr>
      </p:pic>
      <p:pic>
        <p:nvPicPr>
          <p:cNvPr id="913425" name="Picture 17" descr="Tab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0" y="1524000"/>
            <a:ext cx="6629400" cy="4438650"/>
          </a:xfrm>
          <a:prstGeom prst="rect">
            <a:avLst/>
          </a:prstGeom>
          <a:noFill/>
        </p:spPr>
      </p:pic>
      <p:sp>
        <p:nvSpPr>
          <p:cNvPr id="913426" name="Text Box 18"/>
          <p:cNvSpPr txBox="1">
            <a:spLocks noChangeArrowheads="1"/>
          </p:cNvSpPr>
          <p:nvPr/>
        </p:nvSpPr>
        <p:spPr bwMode="auto">
          <a:xfrm>
            <a:off x="3213101" y="1524000"/>
            <a:ext cx="5264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dirty="0">
                <a:latin typeface="Times" pitchFamily="18" charset="0"/>
              </a:rPr>
              <a:t>The Messenger RNA Genetic Code</a:t>
            </a:r>
          </a:p>
        </p:txBody>
      </p:sp>
      <p:sp>
        <p:nvSpPr>
          <p:cNvPr id="913427" name="Text Box 19"/>
          <p:cNvSpPr txBox="1">
            <a:spLocks noChangeArrowheads="1"/>
          </p:cNvSpPr>
          <p:nvPr/>
        </p:nvSpPr>
        <p:spPr bwMode="auto">
          <a:xfrm>
            <a:off x="2603500" y="1933576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200" dirty="0">
                <a:latin typeface="Times" pitchFamily="18" charset="0"/>
              </a:rPr>
              <a:t>First Letter</a:t>
            </a:r>
          </a:p>
        </p:txBody>
      </p:sp>
      <p:sp>
        <p:nvSpPr>
          <p:cNvPr id="913428" name="Text Box 20"/>
          <p:cNvSpPr txBox="1">
            <a:spLocks noChangeArrowheads="1"/>
          </p:cNvSpPr>
          <p:nvPr/>
        </p:nvSpPr>
        <p:spPr bwMode="auto">
          <a:xfrm>
            <a:off x="5307013" y="2001838"/>
            <a:ext cx="1332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latin typeface="Times" pitchFamily="18" charset="0"/>
              </a:rPr>
              <a:t>Second Letter</a:t>
            </a:r>
          </a:p>
        </p:txBody>
      </p:sp>
      <p:sp>
        <p:nvSpPr>
          <p:cNvPr id="913429" name="Text Box 21"/>
          <p:cNvSpPr txBox="1">
            <a:spLocks noChangeArrowheads="1"/>
          </p:cNvSpPr>
          <p:nvPr/>
        </p:nvSpPr>
        <p:spPr bwMode="auto">
          <a:xfrm>
            <a:off x="2811463" y="24336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U</a:t>
            </a:r>
          </a:p>
        </p:txBody>
      </p:sp>
      <p:sp>
        <p:nvSpPr>
          <p:cNvPr id="913430" name="Text Box 22"/>
          <p:cNvSpPr txBox="1">
            <a:spLocks noChangeArrowheads="1"/>
          </p:cNvSpPr>
          <p:nvPr/>
        </p:nvSpPr>
        <p:spPr bwMode="auto">
          <a:xfrm>
            <a:off x="3276600" y="224790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U</a:t>
            </a:r>
          </a:p>
        </p:txBody>
      </p:sp>
      <p:sp>
        <p:nvSpPr>
          <p:cNvPr id="913431" name="Text Box 23"/>
          <p:cNvSpPr txBox="1">
            <a:spLocks noChangeArrowheads="1"/>
          </p:cNvSpPr>
          <p:nvPr/>
        </p:nvSpPr>
        <p:spPr bwMode="auto">
          <a:xfrm>
            <a:off x="4572000" y="2268539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C</a:t>
            </a:r>
          </a:p>
        </p:txBody>
      </p:sp>
      <p:sp>
        <p:nvSpPr>
          <p:cNvPr id="913432" name="Text Box 24"/>
          <p:cNvSpPr txBox="1">
            <a:spLocks noChangeArrowheads="1"/>
          </p:cNvSpPr>
          <p:nvPr/>
        </p:nvSpPr>
        <p:spPr bwMode="auto">
          <a:xfrm>
            <a:off x="5943600" y="224790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A</a:t>
            </a:r>
          </a:p>
        </p:txBody>
      </p:sp>
      <p:sp>
        <p:nvSpPr>
          <p:cNvPr id="913433" name="Text Box 25"/>
          <p:cNvSpPr txBox="1">
            <a:spLocks noChangeArrowheads="1"/>
          </p:cNvSpPr>
          <p:nvPr/>
        </p:nvSpPr>
        <p:spPr bwMode="auto">
          <a:xfrm>
            <a:off x="7281863" y="226060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G</a:t>
            </a:r>
          </a:p>
        </p:txBody>
      </p:sp>
      <p:sp>
        <p:nvSpPr>
          <p:cNvPr id="913434" name="Text Box 26"/>
          <p:cNvSpPr txBox="1">
            <a:spLocks noChangeArrowheads="1"/>
          </p:cNvSpPr>
          <p:nvPr/>
        </p:nvSpPr>
        <p:spPr bwMode="auto">
          <a:xfrm>
            <a:off x="8534400" y="1946275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400" dirty="0">
                <a:latin typeface="Times" pitchFamily="18" charset="0"/>
              </a:rPr>
              <a:t>Third Letter</a:t>
            </a:r>
          </a:p>
        </p:txBody>
      </p:sp>
      <p:sp>
        <p:nvSpPr>
          <p:cNvPr id="913435" name="Text Box 27"/>
          <p:cNvSpPr txBox="1">
            <a:spLocks noChangeArrowheads="1"/>
          </p:cNvSpPr>
          <p:nvPr/>
        </p:nvSpPr>
        <p:spPr bwMode="auto">
          <a:xfrm>
            <a:off x="8640763" y="242570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U</a:t>
            </a:r>
          </a:p>
        </p:txBody>
      </p:sp>
      <p:sp>
        <p:nvSpPr>
          <p:cNvPr id="913436" name="Text Box 28"/>
          <p:cNvSpPr txBox="1">
            <a:spLocks noChangeArrowheads="1"/>
          </p:cNvSpPr>
          <p:nvPr/>
        </p:nvSpPr>
        <p:spPr bwMode="auto">
          <a:xfrm>
            <a:off x="8640763" y="2624139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C</a:t>
            </a:r>
          </a:p>
        </p:txBody>
      </p:sp>
      <p:sp>
        <p:nvSpPr>
          <p:cNvPr id="913437" name="Text Box 29"/>
          <p:cNvSpPr txBox="1">
            <a:spLocks noChangeArrowheads="1"/>
          </p:cNvSpPr>
          <p:nvPr/>
        </p:nvSpPr>
        <p:spPr bwMode="auto">
          <a:xfrm>
            <a:off x="8640763" y="28400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A</a:t>
            </a:r>
          </a:p>
        </p:txBody>
      </p:sp>
      <p:sp>
        <p:nvSpPr>
          <p:cNvPr id="913438" name="Text Box 30"/>
          <p:cNvSpPr txBox="1">
            <a:spLocks noChangeArrowheads="1"/>
          </p:cNvSpPr>
          <p:nvPr/>
        </p:nvSpPr>
        <p:spPr bwMode="auto">
          <a:xfrm>
            <a:off x="8634413" y="304800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G</a:t>
            </a:r>
          </a:p>
        </p:txBody>
      </p:sp>
      <p:sp>
        <p:nvSpPr>
          <p:cNvPr id="913439" name="Text Box 31"/>
          <p:cNvSpPr txBox="1">
            <a:spLocks noChangeArrowheads="1"/>
          </p:cNvSpPr>
          <p:nvPr/>
        </p:nvSpPr>
        <p:spPr bwMode="auto">
          <a:xfrm>
            <a:off x="8642350" y="32718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U</a:t>
            </a:r>
          </a:p>
        </p:txBody>
      </p:sp>
      <p:sp>
        <p:nvSpPr>
          <p:cNvPr id="913440" name="Text Box 32"/>
          <p:cNvSpPr txBox="1">
            <a:spLocks noChangeArrowheads="1"/>
          </p:cNvSpPr>
          <p:nvPr/>
        </p:nvSpPr>
        <p:spPr bwMode="auto">
          <a:xfrm>
            <a:off x="8642350" y="3487739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C</a:t>
            </a:r>
          </a:p>
        </p:txBody>
      </p:sp>
      <p:sp>
        <p:nvSpPr>
          <p:cNvPr id="913441" name="Text Box 33"/>
          <p:cNvSpPr txBox="1">
            <a:spLocks noChangeArrowheads="1"/>
          </p:cNvSpPr>
          <p:nvPr/>
        </p:nvSpPr>
        <p:spPr bwMode="auto">
          <a:xfrm>
            <a:off x="8642350" y="36782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A</a:t>
            </a:r>
          </a:p>
        </p:txBody>
      </p:sp>
      <p:sp>
        <p:nvSpPr>
          <p:cNvPr id="913442" name="Text Box 34"/>
          <p:cNvSpPr txBox="1">
            <a:spLocks noChangeArrowheads="1"/>
          </p:cNvSpPr>
          <p:nvPr/>
        </p:nvSpPr>
        <p:spPr bwMode="auto">
          <a:xfrm>
            <a:off x="8640763" y="39068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G</a:t>
            </a:r>
          </a:p>
        </p:txBody>
      </p:sp>
      <p:sp>
        <p:nvSpPr>
          <p:cNvPr id="913443" name="Text Box 35"/>
          <p:cNvSpPr txBox="1">
            <a:spLocks noChangeArrowheads="1"/>
          </p:cNvSpPr>
          <p:nvPr/>
        </p:nvSpPr>
        <p:spPr bwMode="auto">
          <a:xfrm>
            <a:off x="8648700" y="41100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U</a:t>
            </a:r>
          </a:p>
        </p:txBody>
      </p:sp>
      <p:sp>
        <p:nvSpPr>
          <p:cNvPr id="913444" name="Text Box 36"/>
          <p:cNvSpPr txBox="1">
            <a:spLocks noChangeArrowheads="1"/>
          </p:cNvSpPr>
          <p:nvPr/>
        </p:nvSpPr>
        <p:spPr bwMode="auto">
          <a:xfrm>
            <a:off x="8636000" y="4300539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C</a:t>
            </a:r>
          </a:p>
        </p:txBody>
      </p:sp>
      <p:sp>
        <p:nvSpPr>
          <p:cNvPr id="913445" name="Text Box 37"/>
          <p:cNvSpPr txBox="1">
            <a:spLocks noChangeArrowheads="1"/>
          </p:cNvSpPr>
          <p:nvPr/>
        </p:nvSpPr>
        <p:spPr bwMode="auto">
          <a:xfrm>
            <a:off x="8640763" y="45037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A</a:t>
            </a:r>
          </a:p>
        </p:txBody>
      </p:sp>
      <p:sp>
        <p:nvSpPr>
          <p:cNvPr id="913446" name="Text Box 38"/>
          <p:cNvSpPr txBox="1">
            <a:spLocks noChangeArrowheads="1"/>
          </p:cNvSpPr>
          <p:nvPr/>
        </p:nvSpPr>
        <p:spPr bwMode="auto">
          <a:xfrm>
            <a:off x="8636000" y="46942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G</a:t>
            </a:r>
          </a:p>
        </p:txBody>
      </p:sp>
      <p:sp>
        <p:nvSpPr>
          <p:cNvPr id="913447" name="Text Box 39"/>
          <p:cNvSpPr txBox="1">
            <a:spLocks noChangeArrowheads="1"/>
          </p:cNvSpPr>
          <p:nvPr/>
        </p:nvSpPr>
        <p:spPr bwMode="auto">
          <a:xfrm>
            <a:off x="8639175" y="50498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U</a:t>
            </a:r>
          </a:p>
        </p:txBody>
      </p:sp>
      <p:sp>
        <p:nvSpPr>
          <p:cNvPr id="913448" name="Text Box 40"/>
          <p:cNvSpPr txBox="1">
            <a:spLocks noChangeArrowheads="1"/>
          </p:cNvSpPr>
          <p:nvPr/>
        </p:nvSpPr>
        <p:spPr bwMode="auto">
          <a:xfrm>
            <a:off x="8639175" y="5257801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C</a:t>
            </a:r>
          </a:p>
        </p:txBody>
      </p:sp>
      <p:sp>
        <p:nvSpPr>
          <p:cNvPr id="913449" name="Text Box 41"/>
          <p:cNvSpPr txBox="1">
            <a:spLocks noChangeArrowheads="1"/>
          </p:cNvSpPr>
          <p:nvPr/>
        </p:nvSpPr>
        <p:spPr bwMode="auto">
          <a:xfrm>
            <a:off x="8637588" y="54435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16000"/>
              </a:spcBef>
              <a:buFontTx/>
              <a:buNone/>
            </a:pPr>
            <a:r>
              <a:rPr lang="en-US" sz="1400" dirty="0">
                <a:latin typeface="Times" pitchFamily="18" charset="0"/>
              </a:rPr>
              <a:t>A</a:t>
            </a:r>
          </a:p>
        </p:txBody>
      </p:sp>
      <p:sp>
        <p:nvSpPr>
          <p:cNvPr id="913450" name="Text Box 42"/>
          <p:cNvSpPr txBox="1">
            <a:spLocks noChangeArrowheads="1"/>
          </p:cNvSpPr>
          <p:nvPr/>
        </p:nvSpPr>
        <p:spPr bwMode="auto">
          <a:xfrm>
            <a:off x="8636000" y="56594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G</a:t>
            </a:r>
          </a:p>
        </p:txBody>
      </p:sp>
      <p:sp>
        <p:nvSpPr>
          <p:cNvPr id="913451" name="Text Box 43"/>
          <p:cNvSpPr txBox="1">
            <a:spLocks noChangeArrowheads="1"/>
          </p:cNvSpPr>
          <p:nvPr/>
        </p:nvSpPr>
        <p:spPr bwMode="auto">
          <a:xfrm>
            <a:off x="2811463" y="3271839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C</a:t>
            </a:r>
          </a:p>
        </p:txBody>
      </p:sp>
      <p:sp>
        <p:nvSpPr>
          <p:cNvPr id="913452" name="Text Box 44"/>
          <p:cNvSpPr txBox="1">
            <a:spLocks noChangeArrowheads="1"/>
          </p:cNvSpPr>
          <p:nvPr/>
        </p:nvSpPr>
        <p:spPr bwMode="auto">
          <a:xfrm>
            <a:off x="2809875" y="40973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A</a:t>
            </a:r>
          </a:p>
        </p:txBody>
      </p:sp>
      <p:sp>
        <p:nvSpPr>
          <p:cNvPr id="913453" name="Text Box 45"/>
          <p:cNvSpPr txBox="1">
            <a:spLocks noChangeArrowheads="1"/>
          </p:cNvSpPr>
          <p:nvPr/>
        </p:nvSpPr>
        <p:spPr bwMode="auto">
          <a:xfrm>
            <a:off x="2813050" y="50371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G</a:t>
            </a:r>
          </a:p>
        </p:txBody>
      </p:sp>
      <p:sp>
        <p:nvSpPr>
          <p:cNvPr id="913454" name="Text Box 46"/>
          <p:cNvSpPr txBox="1">
            <a:spLocks noChangeArrowheads="1"/>
          </p:cNvSpPr>
          <p:nvPr/>
        </p:nvSpPr>
        <p:spPr bwMode="auto">
          <a:xfrm>
            <a:off x="3268663" y="2455864"/>
            <a:ext cx="13099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Phenylalanine (UUU)</a:t>
            </a:r>
          </a:p>
        </p:txBody>
      </p:sp>
      <p:sp>
        <p:nvSpPr>
          <p:cNvPr id="913455" name="Text Box 47"/>
          <p:cNvSpPr txBox="1">
            <a:spLocks noChangeArrowheads="1"/>
          </p:cNvSpPr>
          <p:nvPr/>
        </p:nvSpPr>
        <p:spPr bwMode="auto">
          <a:xfrm>
            <a:off x="3276601" y="2667001"/>
            <a:ext cx="1301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Phenylalanine (UUC)</a:t>
            </a:r>
          </a:p>
        </p:txBody>
      </p:sp>
      <p:sp>
        <p:nvSpPr>
          <p:cNvPr id="913456" name="Text Box 48"/>
          <p:cNvSpPr txBox="1">
            <a:spLocks noChangeArrowheads="1"/>
          </p:cNvSpPr>
          <p:nvPr/>
        </p:nvSpPr>
        <p:spPr bwMode="auto">
          <a:xfrm>
            <a:off x="3314701" y="2895601"/>
            <a:ext cx="997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Leucine</a:t>
            </a:r>
            <a:r>
              <a:rPr lang="en-US" sz="1000" dirty="0">
                <a:latin typeface="Times" pitchFamily="18" charset="0"/>
              </a:rPr>
              <a:t> (UUA)</a:t>
            </a:r>
          </a:p>
        </p:txBody>
      </p:sp>
      <p:sp>
        <p:nvSpPr>
          <p:cNvPr id="913457" name="Text Box 49"/>
          <p:cNvSpPr txBox="1">
            <a:spLocks noChangeArrowheads="1"/>
          </p:cNvSpPr>
          <p:nvPr/>
        </p:nvSpPr>
        <p:spPr bwMode="auto">
          <a:xfrm>
            <a:off x="3322639" y="3073401"/>
            <a:ext cx="997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Leucine</a:t>
            </a:r>
            <a:r>
              <a:rPr lang="en-US" sz="1000" dirty="0">
                <a:latin typeface="Times" pitchFamily="18" charset="0"/>
              </a:rPr>
              <a:t> (UUG)</a:t>
            </a:r>
          </a:p>
        </p:txBody>
      </p:sp>
      <p:sp>
        <p:nvSpPr>
          <p:cNvPr id="913458" name="Text Box 50"/>
          <p:cNvSpPr txBox="1">
            <a:spLocks noChangeArrowheads="1"/>
          </p:cNvSpPr>
          <p:nvPr/>
        </p:nvSpPr>
        <p:spPr bwMode="auto">
          <a:xfrm>
            <a:off x="3322639" y="3289301"/>
            <a:ext cx="98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Leucine</a:t>
            </a:r>
            <a:r>
              <a:rPr lang="en-US" sz="1000" dirty="0">
                <a:latin typeface="Times" pitchFamily="18" charset="0"/>
              </a:rPr>
              <a:t> (CUU)</a:t>
            </a:r>
          </a:p>
        </p:txBody>
      </p:sp>
      <p:sp>
        <p:nvSpPr>
          <p:cNvPr id="913459" name="Text Box 51"/>
          <p:cNvSpPr txBox="1">
            <a:spLocks noChangeArrowheads="1"/>
          </p:cNvSpPr>
          <p:nvPr/>
        </p:nvSpPr>
        <p:spPr bwMode="auto">
          <a:xfrm>
            <a:off x="3322639" y="3505201"/>
            <a:ext cx="9813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Leucine</a:t>
            </a:r>
            <a:r>
              <a:rPr lang="en-US" sz="1000" dirty="0">
                <a:latin typeface="Times" pitchFamily="18" charset="0"/>
              </a:rPr>
              <a:t> (CUC)</a:t>
            </a:r>
          </a:p>
        </p:txBody>
      </p:sp>
      <p:sp>
        <p:nvSpPr>
          <p:cNvPr id="913460" name="Text Box 52"/>
          <p:cNvSpPr txBox="1">
            <a:spLocks noChangeArrowheads="1"/>
          </p:cNvSpPr>
          <p:nvPr/>
        </p:nvSpPr>
        <p:spPr bwMode="auto">
          <a:xfrm>
            <a:off x="3322639" y="3708401"/>
            <a:ext cx="98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Leucine</a:t>
            </a:r>
            <a:r>
              <a:rPr lang="en-US" sz="1000" dirty="0">
                <a:latin typeface="Times" pitchFamily="18" charset="0"/>
              </a:rPr>
              <a:t> (CUA)</a:t>
            </a:r>
          </a:p>
        </p:txBody>
      </p:sp>
      <p:sp>
        <p:nvSpPr>
          <p:cNvPr id="913461" name="Text Box 53"/>
          <p:cNvSpPr txBox="1">
            <a:spLocks noChangeArrowheads="1"/>
          </p:cNvSpPr>
          <p:nvPr/>
        </p:nvSpPr>
        <p:spPr bwMode="auto">
          <a:xfrm>
            <a:off x="3322639" y="3937001"/>
            <a:ext cx="98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Leucine</a:t>
            </a:r>
            <a:r>
              <a:rPr lang="en-US" sz="1000" dirty="0">
                <a:latin typeface="Times" pitchFamily="18" charset="0"/>
              </a:rPr>
              <a:t> (CUG)</a:t>
            </a:r>
          </a:p>
        </p:txBody>
      </p:sp>
      <p:sp>
        <p:nvSpPr>
          <p:cNvPr id="913462" name="Text Box 54"/>
          <p:cNvSpPr txBox="1">
            <a:spLocks noChangeArrowheads="1"/>
          </p:cNvSpPr>
          <p:nvPr/>
        </p:nvSpPr>
        <p:spPr bwMode="auto">
          <a:xfrm>
            <a:off x="3327400" y="4114801"/>
            <a:ext cx="11112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Isoleucine</a:t>
            </a:r>
            <a:r>
              <a:rPr lang="en-US" sz="1000" dirty="0">
                <a:latin typeface="Times" pitchFamily="18" charset="0"/>
              </a:rPr>
              <a:t> (AUU)</a:t>
            </a:r>
          </a:p>
        </p:txBody>
      </p:sp>
      <p:sp>
        <p:nvSpPr>
          <p:cNvPr id="913463" name="Text Box 55"/>
          <p:cNvSpPr txBox="1">
            <a:spLocks noChangeArrowheads="1"/>
          </p:cNvSpPr>
          <p:nvPr/>
        </p:nvSpPr>
        <p:spPr bwMode="auto">
          <a:xfrm>
            <a:off x="3324226" y="4343401"/>
            <a:ext cx="11031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Isoleucine</a:t>
            </a:r>
            <a:r>
              <a:rPr lang="en-US" sz="1000" dirty="0">
                <a:latin typeface="Times" pitchFamily="18" charset="0"/>
              </a:rPr>
              <a:t> (AUC)</a:t>
            </a:r>
          </a:p>
        </p:txBody>
      </p:sp>
      <p:sp>
        <p:nvSpPr>
          <p:cNvPr id="913464" name="Text Box 56"/>
          <p:cNvSpPr txBox="1">
            <a:spLocks noChangeArrowheads="1"/>
          </p:cNvSpPr>
          <p:nvPr/>
        </p:nvSpPr>
        <p:spPr bwMode="auto">
          <a:xfrm>
            <a:off x="3327400" y="4533901"/>
            <a:ext cx="11112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Isoleucine</a:t>
            </a:r>
            <a:r>
              <a:rPr lang="en-US" sz="1000" dirty="0">
                <a:latin typeface="Times" pitchFamily="18" charset="0"/>
              </a:rPr>
              <a:t> (AUA)</a:t>
            </a:r>
          </a:p>
        </p:txBody>
      </p:sp>
      <p:sp>
        <p:nvSpPr>
          <p:cNvPr id="913465" name="Text Box 57"/>
          <p:cNvSpPr txBox="1">
            <a:spLocks noChangeArrowheads="1"/>
          </p:cNvSpPr>
          <p:nvPr/>
        </p:nvSpPr>
        <p:spPr bwMode="auto">
          <a:xfrm>
            <a:off x="3324226" y="4711700"/>
            <a:ext cx="86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Methionine;Start</a:t>
            </a:r>
            <a:r>
              <a:rPr lang="en-US" sz="1000" dirty="0">
                <a:latin typeface="Times" pitchFamily="18" charset="0"/>
              </a:rPr>
              <a:t> (AUG)</a:t>
            </a:r>
          </a:p>
        </p:txBody>
      </p:sp>
      <p:sp>
        <p:nvSpPr>
          <p:cNvPr id="913466" name="Text Box 58"/>
          <p:cNvSpPr txBox="1">
            <a:spLocks noChangeArrowheads="1"/>
          </p:cNvSpPr>
          <p:nvPr/>
        </p:nvSpPr>
        <p:spPr bwMode="auto">
          <a:xfrm>
            <a:off x="3327401" y="5054601"/>
            <a:ext cx="92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Valine</a:t>
            </a:r>
            <a:r>
              <a:rPr lang="en-US" sz="1000" dirty="0">
                <a:latin typeface="Times" pitchFamily="18" charset="0"/>
              </a:rPr>
              <a:t> (GUU)</a:t>
            </a:r>
          </a:p>
        </p:txBody>
      </p:sp>
      <p:sp>
        <p:nvSpPr>
          <p:cNvPr id="913467" name="Text Box 59"/>
          <p:cNvSpPr txBox="1">
            <a:spLocks noChangeArrowheads="1"/>
          </p:cNvSpPr>
          <p:nvPr/>
        </p:nvSpPr>
        <p:spPr bwMode="auto">
          <a:xfrm>
            <a:off x="3327401" y="5257801"/>
            <a:ext cx="9172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Valine</a:t>
            </a:r>
            <a:r>
              <a:rPr lang="en-US" sz="1000" dirty="0">
                <a:latin typeface="Times" pitchFamily="18" charset="0"/>
              </a:rPr>
              <a:t> (GUC)</a:t>
            </a:r>
          </a:p>
        </p:txBody>
      </p:sp>
      <p:sp>
        <p:nvSpPr>
          <p:cNvPr id="913468" name="Text Box 60"/>
          <p:cNvSpPr txBox="1">
            <a:spLocks noChangeArrowheads="1"/>
          </p:cNvSpPr>
          <p:nvPr/>
        </p:nvSpPr>
        <p:spPr bwMode="auto">
          <a:xfrm>
            <a:off x="3327401" y="5486401"/>
            <a:ext cx="92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Valine</a:t>
            </a:r>
            <a:r>
              <a:rPr lang="en-US" sz="1000" dirty="0">
                <a:latin typeface="Times" pitchFamily="18" charset="0"/>
              </a:rPr>
              <a:t> (GUA)</a:t>
            </a:r>
          </a:p>
        </p:txBody>
      </p:sp>
      <p:sp>
        <p:nvSpPr>
          <p:cNvPr id="913469" name="Text Box 61"/>
          <p:cNvSpPr txBox="1">
            <a:spLocks noChangeArrowheads="1"/>
          </p:cNvSpPr>
          <p:nvPr/>
        </p:nvSpPr>
        <p:spPr bwMode="auto">
          <a:xfrm>
            <a:off x="3327401" y="5664201"/>
            <a:ext cx="92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Valine</a:t>
            </a:r>
            <a:r>
              <a:rPr lang="en-US" sz="1000" dirty="0">
                <a:latin typeface="Times" pitchFamily="18" charset="0"/>
              </a:rPr>
              <a:t> (GUG)</a:t>
            </a:r>
          </a:p>
        </p:txBody>
      </p:sp>
      <p:sp>
        <p:nvSpPr>
          <p:cNvPr id="913470" name="Text Box 62"/>
          <p:cNvSpPr txBox="1">
            <a:spLocks noChangeArrowheads="1"/>
          </p:cNvSpPr>
          <p:nvPr/>
        </p:nvSpPr>
        <p:spPr bwMode="auto">
          <a:xfrm>
            <a:off x="4630739" y="2463801"/>
            <a:ext cx="90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Serine (UCU)</a:t>
            </a:r>
          </a:p>
        </p:txBody>
      </p:sp>
      <p:sp>
        <p:nvSpPr>
          <p:cNvPr id="913471" name="Text Box 63"/>
          <p:cNvSpPr txBox="1">
            <a:spLocks noChangeArrowheads="1"/>
          </p:cNvSpPr>
          <p:nvPr/>
        </p:nvSpPr>
        <p:spPr bwMode="auto">
          <a:xfrm>
            <a:off x="4635501" y="2667001"/>
            <a:ext cx="8947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Serine (UCC)</a:t>
            </a:r>
          </a:p>
        </p:txBody>
      </p:sp>
      <p:sp>
        <p:nvSpPr>
          <p:cNvPr id="913472" name="Text Box 64"/>
          <p:cNvSpPr txBox="1">
            <a:spLocks noChangeArrowheads="1"/>
          </p:cNvSpPr>
          <p:nvPr/>
        </p:nvSpPr>
        <p:spPr bwMode="auto">
          <a:xfrm>
            <a:off x="4635501" y="2870201"/>
            <a:ext cx="90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Serine (UCA)</a:t>
            </a:r>
          </a:p>
        </p:txBody>
      </p:sp>
      <p:sp>
        <p:nvSpPr>
          <p:cNvPr id="913473" name="Text Box 65"/>
          <p:cNvSpPr txBox="1">
            <a:spLocks noChangeArrowheads="1"/>
          </p:cNvSpPr>
          <p:nvPr/>
        </p:nvSpPr>
        <p:spPr bwMode="auto">
          <a:xfrm>
            <a:off x="4635501" y="3073401"/>
            <a:ext cx="90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Serine (UCG)</a:t>
            </a:r>
          </a:p>
        </p:txBody>
      </p:sp>
      <p:sp>
        <p:nvSpPr>
          <p:cNvPr id="913474" name="Text Box 66"/>
          <p:cNvSpPr txBox="1">
            <a:spLocks noChangeArrowheads="1"/>
          </p:cNvSpPr>
          <p:nvPr/>
        </p:nvSpPr>
        <p:spPr bwMode="auto">
          <a:xfrm>
            <a:off x="4635501" y="3289301"/>
            <a:ext cx="936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Proline</a:t>
            </a:r>
            <a:r>
              <a:rPr lang="en-US" sz="1000" dirty="0">
                <a:latin typeface="Times" pitchFamily="18" charset="0"/>
              </a:rPr>
              <a:t> (CCU)</a:t>
            </a:r>
          </a:p>
        </p:txBody>
      </p:sp>
      <p:sp>
        <p:nvSpPr>
          <p:cNvPr id="913475" name="Text Box 67"/>
          <p:cNvSpPr txBox="1">
            <a:spLocks noChangeArrowheads="1"/>
          </p:cNvSpPr>
          <p:nvPr/>
        </p:nvSpPr>
        <p:spPr bwMode="auto">
          <a:xfrm>
            <a:off x="4635501" y="3479801"/>
            <a:ext cx="9284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Proline</a:t>
            </a:r>
            <a:r>
              <a:rPr lang="en-US" sz="1000" dirty="0">
                <a:latin typeface="Times" pitchFamily="18" charset="0"/>
              </a:rPr>
              <a:t> (CCC)</a:t>
            </a:r>
          </a:p>
        </p:txBody>
      </p:sp>
      <p:sp>
        <p:nvSpPr>
          <p:cNvPr id="913476" name="Text Box 68"/>
          <p:cNvSpPr txBox="1">
            <a:spLocks noChangeArrowheads="1"/>
          </p:cNvSpPr>
          <p:nvPr/>
        </p:nvSpPr>
        <p:spPr bwMode="auto">
          <a:xfrm>
            <a:off x="4635501" y="3695701"/>
            <a:ext cx="936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Proline</a:t>
            </a:r>
            <a:r>
              <a:rPr lang="en-US" sz="1000" dirty="0">
                <a:latin typeface="Times" pitchFamily="18" charset="0"/>
              </a:rPr>
              <a:t> (CCA)</a:t>
            </a:r>
          </a:p>
        </p:txBody>
      </p:sp>
      <p:sp>
        <p:nvSpPr>
          <p:cNvPr id="913477" name="Text Box 69"/>
          <p:cNvSpPr txBox="1">
            <a:spLocks noChangeArrowheads="1"/>
          </p:cNvSpPr>
          <p:nvPr/>
        </p:nvSpPr>
        <p:spPr bwMode="auto">
          <a:xfrm>
            <a:off x="4635501" y="3924301"/>
            <a:ext cx="936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Proline</a:t>
            </a:r>
            <a:r>
              <a:rPr lang="en-US" sz="1000" dirty="0">
                <a:latin typeface="Times" pitchFamily="18" charset="0"/>
              </a:rPr>
              <a:t> (CCG)</a:t>
            </a:r>
          </a:p>
        </p:txBody>
      </p:sp>
      <p:sp>
        <p:nvSpPr>
          <p:cNvPr id="913478" name="Text Box 70"/>
          <p:cNvSpPr txBox="1">
            <a:spLocks noChangeArrowheads="1"/>
          </p:cNvSpPr>
          <p:nvPr/>
        </p:nvSpPr>
        <p:spPr bwMode="auto">
          <a:xfrm>
            <a:off x="4635501" y="4114801"/>
            <a:ext cx="11031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Threonine</a:t>
            </a:r>
            <a:r>
              <a:rPr lang="en-US" sz="1000" dirty="0">
                <a:latin typeface="Times" pitchFamily="18" charset="0"/>
              </a:rPr>
              <a:t> (ACU)</a:t>
            </a:r>
          </a:p>
        </p:txBody>
      </p:sp>
      <p:sp>
        <p:nvSpPr>
          <p:cNvPr id="913479" name="Text Box 71"/>
          <p:cNvSpPr txBox="1">
            <a:spLocks noChangeArrowheads="1"/>
          </p:cNvSpPr>
          <p:nvPr/>
        </p:nvSpPr>
        <p:spPr bwMode="auto">
          <a:xfrm>
            <a:off x="4637088" y="4343401"/>
            <a:ext cx="10951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Threonine</a:t>
            </a:r>
            <a:r>
              <a:rPr lang="en-US" sz="1000" dirty="0">
                <a:latin typeface="Times" pitchFamily="18" charset="0"/>
              </a:rPr>
              <a:t> (ACC)</a:t>
            </a:r>
          </a:p>
        </p:txBody>
      </p:sp>
      <p:sp>
        <p:nvSpPr>
          <p:cNvPr id="913480" name="Text Box 72"/>
          <p:cNvSpPr txBox="1">
            <a:spLocks noChangeArrowheads="1"/>
          </p:cNvSpPr>
          <p:nvPr/>
        </p:nvSpPr>
        <p:spPr bwMode="auto">
          <a:xfrm>
            <a:off x="4635501" y="4533901"/>
            <a:ext cx="11031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Threonine</a:t>
            </a:r>
            <a:r>
              <a:rPr lang="en-US" sz="1000" dirty="0">
                <a:latin typeface="Times" pitchFamily="18" charset="0"/>
              </a:rPr>
              <a:t> (ACA)</a:t>
            </a:r>
          </a:p>
        </p:txBody>
      </p:sp>
      <p:sp>
        <p:nvSpPr>
          <p:cNvPr id="913481" name="Text Box 73"/>
          <p:cNvSpPr txBox="1">
            <a:spLocks noChangeArrowheads="1"/>
          </p:cNvSpPr>
          <p:nvPr/>
        </p:nvSpPr>
        <p:spPr bwMode="auto">
          <a:xfrm>
            <a:off x="4637089" y="4724401"/>
            <a:ext cx="11031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Threonine</a:t>
            </a:r>
            <a:r>
              <a:rPr lang="en-US" sz="1000" dirty="0">
                <a:latin typeface="Times" pitchFamily="18" charset="0"/>
              </a:rPr>
              <a:t> (ACG)</a:t>
            </a:r>
          </a:p>
        </p:txBody>
      </p:sp>
      <p:sp>
        <p:nvSpPr>
          <p:cNvPr id="913482" name="Text Box 74"/>
          <p:cNvSpPr txBox="1">
            <a:spLocks noChangeArrowheads="1"/>
          </p:cNvSpPr>
          <p:nvPr/>
        </p:nvSpPr>
        <p:spPr bwMode="auto">
          <a:xfrm>
            <a:off x="4635501" y="5054601"/>
            <a:ext cx="9813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Alanine</a:t>
            </a:r>
            <a:r>
              <a:rPr lang="en-US" sz="1000" dirty="0">
                <a:latin typeface="Times" pitchFamily="18" charset="0"/>
              </a:rPr>
              <a:t> (GCU)</a:t>
            </a:r>
          </a:p>
        </p:txBody>
      </p:sp>
      <p:sp>
        <p:nvSpPr>
          <p:cNvPr id="913483" name="Text Box 75"/>
          <p:cNvSpPr txBox="1">
            <a:spLocks noChangeArrowheads="1"/>
          </p:cNvSpPr>
          <p:nvPr/>
        </p:nvSpPr>
        <p:spPr bwMode="auto">
          <a:xfrm>
            <a:off x="4632326" y="5270501"/>
            <a:ext cx="9733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Alanine</a:t>
            </a:r>
            <a:r>
              <a:rPr lang="en-US" sz="1000" dirty="0">
                <a:latin typeface="Times" pitchFamily="18" charset="0"/>
              </a:rPr>
              <a:t> (GCC)</a:t>
            </a:r>
          </a:p>
        </p:txBody>
      </p:sp>
      <p:sp>
        <p:nvSpPr>
          <p:cNvPr id="913484" name="Text Box 76"/>
          <p:cNvSpPr txBox="1">
            <a:spLocks noChangeArrowheads="1"/>
          </p:cNvSpPr>
          <p:nvPr/>
        </p:nvSpPr>
        <p:spPr bwMode="auto">
          <a:xfrm>
            <a:off x="4632326" y="5473701"/>
            <a:ext cx="9813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Alanine</a:t>
            </a:r>
            <a:r>
              <a:rPr lang="en-US" sz="1000" dirty="0">
                <a:latin typeface="Times" pitchFamily="18" charset="0"/>
              </a:rPr>
              <a:t> (GCA)</a:t>
            </a:r>
          </a:p>
        </p:txBody>
      </p:sp>
      <p:sp>
        <p:nvSpPr>
          <p:cNvPr id="913485" name="Text Box 77"/>
          <p:cNvSpPr txBox="1">
            <a:spLocks noChangeArrowheads="1"/>
          </p:cNvSpPr>
          <p:nvPr/>
        </p:nvSpPr>
        <p:spPr bwMode="auto">
          <a:xfrm>
            <a:off x="4635501" y="5651501"/>
            <a:ext cx="9813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Alanine</a:t>
            </a:r>
            <a:r>
              <a:rPr lang="en-US" sz="1000" dirty="0">
                <a:latin typeface="Times" pitchFamily="18" charset="0"/>
              </a:rPr>
              <a:t> (GCG)</a:t>
            </a:r>
          </a:p>
        </p:txBody>
      </p:sp>
      <p:sp>
        <p:nvSpPr>
          <p:cNvPr id="913486" name="Text Box 78"/>
          <p:cNvSpPr txBox="1">
            <a:spLocks noChangeArrowheads="1"/>
          </p:cNvSpPr>
          <p:nvPr/>
        </p:nvSpPr>
        <p:spPr bwMode="auto">
          <a:xfrm>
            <a:off x="5934076" y="2463801"/>
            <a:ext cx="10390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Tyrosine (UAU)</a:t>
            </a:r>
          </a:p>
        </p:txBody>
      </p:sp>
      <p:sp>
        <p:nvSpPr>
          <p:cNvPr id="913487" name="Text Box 79"/>
          <p:cNvSpPr txBox="1">
            <a:spLocks noChangeArrowheads="1"/>
          </p:cNvSpPr>
          <p:nvPr/>
        </p:nvSpPr>
        <p:spPr bwMode="auto">
          <a:xfrm>
            <a:off x="5943601" y="2667001"/>
            <a:ext cx="1031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Tyrosine (UAC)</a:t>
            </a:r>
          </a:p>
        </p:txBody>
      </p:sp>
      <p:sp>
        <p:nvSpPr>
          <p:cNvPr id="913488" name="Text Box 80"/>
          <p:cNvSpPr txBox="1">
            <a:spLocks noChangeArrowheads="1"/>
          </p:cNvSpPr>
          <p:nvPr/>
        </p:nvSpPr>
        <p:spPr bwMode="auto">
          <a:xfrm>
            <a:off x="5943601" y="2870201"/>
            <a:ext cx="8162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Stop (UAA)</a:t>
            </a:r>
          </a:p>
        </p:txBody>
      </p:sp>
      <p:sp>
        <p:nvSpPr>
          <p:cNvPr id="913489" name="Text Box 81"/>
          <p:cNvSpPr txBox="1">
            <a:spLocks noChangeArrowheads="1"/>
          </p:cNvSpPr>
          <p:nvPr/>
        </p:nvSpPr>
        <p:spPr bwMode="auto">
          <a:xfrm>
            <a:off x="5938839" y="3073401"/>
            <a:ext cx="8162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Stop (UAG)</a:t>
            </a:r>
          </a:p>
        </p:txBody>
      </p:sp>
      <p:sp>
        <p:nvSpPr>
          <p:cNvPr id="913490" name="Text Box 82"/>
          <p:cNvSpPr txBox="1">
            <a:spLocks noChangeArrowheads="1"/>
          </p:cNvSpPr>
          <p:nvPr/>
        </p:nvSpPr>
        <p:spPr bwMode="auto">
          <a:xfrm>
            <a:off x="5943600" y="3289301"/>
            <a:ext cx="10663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Histadine</a:t>
            </a:r>
            <a:r>
              <a:rPr lang="en-US" sz="1000" dirty="0">
                <a:latin typeface="Times" pitchFamily="18" charset="0"/>
              </a:rPr>
              <a:t> (CAU)</a:t>
            </a:r>
          </a:p>
        </p:txBody>
      </p:sp>
      <p:sp>
        <p:nvSpPr>
          <p:cNvPr id="913491" name="Text Box 83"/>
          <p:cNvSpPr txBox="1">
            <a:spLocks noChangeArrowheads="1"/>
          </p:cNvSpPr>
          <p:nvPr/>
        </p:nvSpPr>
        <p:spPr bwMode="auto">
          <a:xfrm>
            <a:off x="5943601" y="3505201"/>
            <a:ext cx="105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Histadine</a:t>
            </a:r>
            <a:r>
              <a:rPr lang="en-US" sz="1000" dirty="0">
                <a:latin typeface="Times" pitchFamily="18" charset="0"/>
              </a:rPr>
              <a:t> (CAC)</a:t>
            </a:r>
          </a:p>
        </p:txBody>
      </p:sp>
      <p:sp>
        <p:nvSpPr>
          <p:cNvPr id="913492" name="Text Box 84"/>
          <p:cNvSpPr txBox="1">
            <a:spLocks noChangeArrowheads="1"/>
          </p:cNvSpPr>
          <p:nvPr/>
        </p:nvSpPr>
        <p:spPr bwMode="auto">
          <a:xfrm>
            <a:off x="5943601" y="3708401"/>
            <a:ext cx="11160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Glutamine (CAA)</a:t>
            </a:r>
          </a:p>
        </p:txBody>
      </p:sp>
      <p:sp>
        <p:nvSpPr>
          <p:cNvPr id="913493" name="Text Box 85"/>
          <p:cNvSpPr txBox="1">
            <a:spLocks noChangeArrowheads="1"/>
          </p:cNvSpPr>
          <p:nvPr/>
        </p:nvSpPr>
        <p:spPr bwMode="auto">
          <a:xfrm>
            <a:off x="5943601" y="3911601"/>
            <a:ext cx="11160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Glutamine (CAG)</a:t>
            </a:r>
          </a:p>
        </p:txBody>
      </p:sp>
      <p:sp>
        <p:nvSpPr>
          <p:cNvPr id="913494" name="Text Box 86"/>
          <p:cNvSpPr txBox="1">
            <a:spLocks noChangeArrowheads="1"/>
          </p:cNvSpPr>
          <p:nvPr/>
        </p:nvSpPr>
        <p:spPr bwMode="auto">
          <a:xfrm>
            <a:off x="5943600" y="4114801"/>
            <a:ext cx="11689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Asparagine</a:t>
            </a:r>
            <a:r>
              <a:rPr lang="en-US" sz="1000" dirty="0">
                <a:latin typeface="Times" pitchFamily="18" charset="0"/>
              </a:rPr>
              <a:t> (AAU)</a:t>
            </a:r>
          </a:p>
        </p:txBody>
      </p:sp>
      <p:sp>
        <p:nvSpPr>
          <p:cNvPr id="913495" name="Text Box 87"/>
          <p:cNvSpPr txBox="1">
            <a:spLocks noChangeArrowheads="1"/>
          </p:cNvSpPr>
          <p:nvPr/>
        </p:nvSpPr>
        <p:spPr bwMode="auto">
          <a:xfrm>
            <a:off x="5943601" y="4330701"/>
            <a:ext cx="11608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Asparagine</a:t>
            </a:r>
            <a:r>
              <a:rPr lang="en-US" sz="1000" dirty="0">
                <a:latin typeface="Times" pitchFamily="18" charset="0"/>
              </a:rPr>
              <a:t> (AAC)</a:t>
            </a:r>
          </a:p>
        </p:txBody>
      </p:sp>
      <p:sp>
        <p:nvSpPr>
          <p:cNvPr id="913496" name="Text Box 88"/>
          <p:cNvSpPr txBox="1">
            <a:spLocks noChangeArrowheads="1"/>
          </p:cNvSpPr>
          <p:nvPr/>
        </p:nvSpPr>
        <p:spPr bwMode="auto">
          <a:xfrm>
            <a:off x="5938839" y="4533901"/>
            <a:ext cx="9316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Lysine (AAA)</a:t>
            </a:r>
          </a:p>
        </p:txBody>
      </p:sp>
      <p:sp>
        <p:nvSpPr>
          <p:cNvPr id="913497" name="Text Box 89"/>
          <p:cNvSpPr txBox="1">
            <a:spLocks noChangeArrowheads="1"/>
          </p:cNvSpPr>
          <p:nvPr/>
        </p:nvSpPr>
        <p:spPr bwMode="auto">
          <a:xfrm>
            <a:off x="5943601" y="4724401"/>
            <a:ext cx="9316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Lysine (AAG)</a:t>
            </a:r>
          </a:p>
        </p:txBody>
      </p:sp>
      <p:sp>
        <p:nvSpPr>
          <p:cNvPr id="913498" name="Text Box 90"/>
          <p:cNvSpPr txBox="1">
            <a:spLocks noChangeArrowheads="1"/>
          </p:cNvSpPr>
          <p:nvPr/>
        </p:nvSpPr>
        <p:spPr bwMode="auto">
          <a:xfrm>
            <a:off x="5943600" y="5054601"/>
            <a:ext cx="10759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Aspartate</a:t>
            </a:r>
            <a:r>
              <a:rPr lang="en-US" sz="1000" dirty="0">
                <a:latin typeface="Times" pitchFamily="18" charset="0"/>
              </a:rPr>
              <a:t> (GAU)</a:t>
            </a:r>
          </a:p>
        </p:txBody>
      </p:sp>
      <p:sp>
        <p:nvSpPr>
          <p:cNvPr id="913499" name="Text Box 91"/>
          <p:cNvSpPr txBox="1">
            <a:spLocks noChangeArrowheads="1"/>
          </p:cNvSpPr>
          <p:nvPr/>
        </p:nvSpPr>
        <p:spPr bwMode="auto">
          <a:xfrm>
            <a:off x="5943601" y="5257801"/>
            <a:ext cx="10679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Aspartate</a:t>
            </a:r>
            <a:r>
              <a:rPr lang="en-US" sz="1000" dirty="0">
                <a:latin typeface="Times" pitchFamily="18" charset="0"/>
              </a:rPr>
              <a:t> (GAC)</a:t>
            </a:r>
          </a:p>
        </p:txBody>
      </p:sp>
      <p:sp>
        <p:nvSpPr>
          <p:cNvPr id="913500" name="Text Box 92"/>
          <p:cNvSpPr txBox="1">
            <a:spLocks noChangeArrowheads="1"/>
          </p:cNvSpPr>
          <p:nvPr/>
        </p:nvSpPr>
        <p:spPr bwMode="auto">
          <a:xfrm>
            <a:off x="5943600" y="5473701"/>
            <a:ext cx="11176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Glutamate (GAA)</a:t>
            </a:r>
          </a:p>
        </p:txBody>
      </p:sp>
      <p:sp>
        <p:nvSpPr>
          <p:cNvPr id="913501" name="Text Box 93"/>
          <p:cNvSpPr txBox="1">
            <a:spLocks noChangeArrowheads="1"/>
          </p:cNvSpPr>
          <p:nvPr/>
        </p:nvSpPr>
        <p:spPr bwMode="auto">
          <a:xfrm>
            <a:off x="5938838" y="5638801"/>
            <a:ext cx="11176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Glutamate (GAG)</a:t>
            </a:r>
          </a:p>
        </p:txBody>
      </p:sp>
      <p:sp>
        <p:nvSpPr>
          <p:cNvPr id="913502" name="Text Box 94"/>
          <p:cNvSpPr txBox="1">
            <a:spLocks noChangeArrowheads="1"/>
          </p:cNvSpPr>
          <p:nvPr/>
        </p:nvSpPr>
        <p:spPr bwMode="auto">
          <a:xfrm>
            <a:off x="7315201" y="2466976"/>
            <a:ext cx="1031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Cysteine</a:t>
            </a:r>
            <a:r>
              <a:rPr lang="en-US" sz="1000" dirty="0">
                <a:latin typeface="Times" pitchFamily="18" charset="0"/>
              </a:rPr>
              <a:t> (UGU)</a:t>
            </a:r>
          </a:p>
        </p:txBody>
      </p:sp>
      <p:sp>
        <p:nvSpPr>
          <p:cNvPr id="913503" name="Text Box 95"/>
          <p:cNvSpPr txBox="1">
            <a:spLocks noChangeArrowheads="1"/>
          </p:cNvSpPr>
          <p:nvPr/>
        </p:nvSpPr>
        <p:spPr bwMode="auto">
          <a:xfrm>
            <a:off x="7315201" y="2657476"/>
            <a:ext cx="10230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Cysteine</a:t>
            </a:r>
            <a:r>
              <a:rPr lang="en-US" sz="1000" dirty="0">
                <a:latin typeface="Times" pitchFamily="18" charset="0"/>
              </a:rPr>
              <a:t> (UGC)</a:t>
            </a:r>
          </a:p>
        </p:txBody>
      </p:sp>
      <p:sp>
        <p:nvSpPr>
          <p:cNvPr id="913504" name="Text Box 96"/>
          <p:cNvSpPr txBox="1">
            <a:spLocks noChangeArrowheads="1"/>
          </p:cNvSpPr>
          <p:nvPr/>
        </p:nvSpPr>
        <p:spPr bwMode="auto">
          <a:xfrm>
            <a:off x="7315201" y="2857501"/>
            <a:ext cx="8162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Stop (UGA)</a:t>
            </a:r>
          </a:p>
        </p:txBody>
      </p:sp>
      <p:sp>
        <p:nvSpPr>
          <p:cNvPr id="913505" name="Text Box 97"/>
          <p:cNvSpPr txBox="1">
            <a:spLocks noChangeArrowheads="1"/>
          </p:cNvSpPr>
          <p:nvPr/>
        </p:nvSpPr>
        <p:spPr bwMode="auto">
          <a:xfrm>
            <a:off x="7315200" y="3086101"/>
            <a:ext cx="1181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Tryptophan (UGG)</a:t>
            </a:r>
          </a:p>
        </p:txBody>
      </p:sp>
      <p:sp>
        <p:nvSpPr>
          <p:cNvPr id="913506" name="Text Box 98"/>
          <p:cNvSpPr txBox="1">
            <a:spLocks noChangeArrowheads="1"/>
          </p:cNvSpPr>
          <p:nvPr/>
        </p:nvSpPr>
        <p:spPr bwMode="auto">
          <a:xfrm>
            <a:off x="7315201" y="3276601"/>
            <a:ext cx="1031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Arginine</a:t>
            </a:r>
            <a:r>
              <a:rPr lang="en-US" sz="1000" dirty="0">
                <a:latin typeface="Times" pitchFamily="18" charset="0"/>
              </a:rPr>
              <a:t> (CGU)</a:t>
            </a:r>
          </a:p>
        </p:txBody>
      </p:sp>
      <p:sp>
        <p:nvSpPr>
          <p:cNvPr id="913507" name="Text Box 99"/>
          <p:cNvSpPr txBox="1">
            <a:spLocks noChangeArrowheads="1"/>
          </p:cNvSpPr>
          <p:nvPr/>
        </p:nvSpPr>
        <p:spPr bwMode="auto">
          <a:xfrm>
            <a:off x="7315201" y="3476626"/>
            <a:ext cx="10230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Arginine</a:t>
            </a:r>
            <a:r>
              <a:rPr lang="en-US" sz="1000" dirty="0">
                <a:latin typeface="Times" pitchFamily="18" charset="0"/>
              </a:rPr>
              <a:t> (CGC)</a:t>
            </a:r>
          </a:p>
        </p:txBody>
      </p:sp>
      <p:sp>
        <p:nvSpPr>
          <p:cNvPr id="913508" name="Text Box 100"/>
          <p:cNvSpPr txBox="1">
            <a:spLocks noChangeArrowheads="1"/>
          </p:cNvSpPr>
          <p:nvPr/>
        </p:nvSpPr>
        <p:spPr bwMode="auto">
          <a:xfrm>
            <a:off x="7315201" y="3695701"/>
            <a:ext cx="1031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Arginine</a:t>
            </a:r>
            <a:r>
              <a:rPr lang="en-US" sz="1000" dirty="0">
                <a:latin typeface="Times" pitchFamily="18" charset="0"/>
              </a:rPr>
              <a:t> (CGA)</a:t>
            </a:r>
          </a:p>
        </p:txBody>
      </p:sp>
      <p:sp>
        <p:nvSpPr>
          <p:cNvPr id="913509" name="Text Box 101"/>
          <p:cNvSpPr txBox="1">
            <a:spLocks noChangeArrowheads="1"/>
          </p:cNvSpPr>
          <p:nvPr/>
        </p:nvSpPr>
        <p:spPr bwMode="auto">
          <a:xfrm>
            <a:off x="7315201" y="3895726"/>
            <a:ext cx="1031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Arginine</a:t>
            </a:r>
            <a:r>
              <a:rPr lang="en-US" sz="1000" dirty="0">
                <a:latin typeface="Times" pitchFamily="18" charset="0"/>
              </a:rPr>
              <a:t> (CGG)</a:t>
            </a:r>
          </a:p>
        </p:txBody>
      </p:sp>
      <p:sp>
        <p:nvSpPr>
          <p:cNvPr id="913510" name="Text Box 102"/>
          <p:cNvSpPr txBox="1">
            <a:spLocks noChangeArrowheads="1"/>
          </p:cNvSpPr>
          <p:nvPr/>
        </p:nvSpPr>
        <p:spPr bwMode="auto">
          <a:xfrm>
            <a:off x="7321551" y="4114801"/>
            <a:ext cx="9108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Serine (AGU)</a:t>
            </a:r>
          </a:p>
        </p:txBody>
      </p:sp>
      <p:sp>
        <p:nvSpPr>
          <p:cNvPr id="913511" name="Text Box 103"/>
          <p:cNvSpPr txBox="1">
            <a:spLocks noChangeArrowheads="1"/>
          </p:cNvSpPr>
          <p:nvPr/>
        </p:nvSpPr>
        <p:spPr bwMode="auto">
          <a:xfrm>
            <a:off x="7315201" y="4324351"/>
            <a:ext cx="90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Serine (AGC)</a:t>
            </a:r>
          </a:p>
        </p:txBody>
      </p:sp>
      <p:sp>
        <p:nvSpPr>
          <p:cNvPr id="913512" name="Text Box 104"/>
          <p:cNvSpPr txBox="1">
            <a:spLocks noChangeArrowheads="1"/>
          </p:cNvSpPr>
          <p:nvPr/>
        </p:nvSpPr>
        <p:spPr bwMode="auto">
          <a:xfrm>
            <a:off x="7315201" y="4524376"/>
            <a:ext cx="10390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Arginine</a:t>
            </a:r>
            <a:r>
              <a:rPr lang="en-US" sz="1000" dirty="0">
                <a:latin typeface="Times" pitchFamily="18" charset="0"/>
              </a:rPr>
              <a:t> (AGA)</a:t>
            </a:r>
          </a:p>
        </p:txBody>
      </p:sp>
      <p:sp>
        <p:nvSpPr>
          <p:cNvPr id="913513" name="Text Box 105"/>
          <p:cNvSpPr txBox="1">
            <a:spLocks noChangeArrowheads="1"/>
          </p:cNvSpPr>
          <p:nvPr/>
        </p:nvSpPr>
        <p:spPr bwMode="auto">
          <a:xfrm>
            <a:off x="7315201" y="4695826"/>
            <a:ext cx="10390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Arginine</a:t>
            </a:r>
            <a:r>
              <a:rPr lang="en-US" sz="1000" dirty="0">
                <a:latin typeface="Times" pitchFamily="18" charset="0"/>
              </a:rPr>
              <a:t> (AGG)</a:t>
            </a:r>
          </a:p>
        </p:txBody>
      </p:sp>
      <p:sp>
        <p:nvSpPr>
          <p:cNvPr id="913514" name="Text Box 106"/>
          <p:cNvSpPr txBox="1">
            <a:spLocks noChangeArrowheads="1"/>
          </p:cNvSpPr>
          <p:nvPr/>
        </p:nvSpPr>
        <p:spPr bwMode="auto">
          <a:xfrm>
            <a:off x="7315201" y="5048251"/>
            <a:ext cx="98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Glycine</a:t>
            </a:r>
            <a:r>
              <a:rPr lang="en-US" sz="1000" dirty="0">
                <a:latin typeface="Times" pitchFamily="18" charset="0"/>
              </a:rPr>
              <a:t> (GGU)</a:t>
            </a:r>
          </a:p>
        </p:txBody>
      </p:sp>
      <p:sp>
        <p:nvSpPr>
          <p:cNvPr id="913515" name="Text Box 107"/>
          <p:cNvSpPr txBox="1">
            <a:spLocks noChangeArrowheads="1"/>
          </p:cNvSpPr>
          <p:nvPr/>
        </p:nvSpPr>
        <p:spPr bwMode="auto">
          <a:xfrm>
            <a:off x="7315201" y="5257801"/>
            <a:ext cx="9813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>
                <a:solidFill>
                  <a:schemeClr val="bg2"/>
                </a:solidFill>
                <a:latin typeface="Times" pitchFamily="18" charset="0"/>
              </a:rPr>
              <a:t>Glycine (GGC)</a:t>
            </a:r>
          </a:p>
        </p:txBody>
      </p:sp>
      <p:sp>
        <p:nvSpPr>
          <p:cNvPr id="913516" name="Text Box 108"/>
          <p:cNvSpPr txBox="1">
            <a:spLocks noChangeArrowheads="1"/>
          </p:cNvSpPr>
          <p:nvPr/>
        </p:nvSpPr>
        <p:spPr bwMode="auto">
          <a:xfrm>
            <a:off x="7315201" y="5257801"/>
            <a:ext cx="9813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Glycine</a:t>
            </a:r>
            <a:r>
              <a:rPr lang="en-US" sz="1000" dirty="0">
                <a:latin typeface="Times" pitchFamily="18" charset="0"/>
              </a:rPr>
              <a:t> (GGC)</a:t>
            </a:r>
          </a:p>
        </p:txBody>
      </p:sp>
      <p:sp>
        <p:nvSpPr>
          <p:cNvPr id="913517" name="Text Box 109"/>
          <p:cNvSpPr txBox="1">
            <a:spLocks noChangeArrowheads="1"/>
          </p:cNvSpPr>
          <p:nvPr/>
        </p:nvSpPr>
        <p:spPr bwMode="auto">
          <a:xfrm>
            <a:off x="7315201" y="5467351"/>
            <a:ext cx="98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Glycine</a:t>
            </a:r>
            <a:r>
              <a:rPr lang="en-US" sz="1000" dirty="0">
                <a:latin typeface="Times" pitchFamily="18" charset="0"/>
              </a:rPr>
              <a:t> (GGA)</a:t>
            </a:r>
          </a:p>
        </p:txBody>
      </p:sp>
      <p:sp>
        <p:nvSpPr>
          <p:cNvPr id="913518" name="Text Box 110"/>
          <p:cNvSpPr txBox="1">
            <a:spLocks noChangeArrowheads="1"/>
          </p:cNvSpPr>
          <p:nvPr/>
        </p:nvSpPr>
        <p:spPr bwMode="auto">
          <a:xfrm>
            <a:off x="7316789" y="5648326"/>
            <a:ext cx="98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Glycine</a:t>
            </a:r>
            <a:r>
              <a:rPr lang="en-US" sz="1000" dirty="0">
                <a:latin typeface="Times" pitchFamily="18" charset="0"/>
              </a:rPr>
              <a:t> (GGG)</a:t>
            </a:r>
          </a:p>
        </p:txBody>
      </p:sp>
    </p:spTree>
    <p:extLst>
      <p:ext uri="{BB962C8B-B14F-4D97-AF65-F5344CB8AC3E}">
        <p14:creationId xmlns:p14="http://schemas.microsoft.com/office/powerpoint/2010/main" val="2755620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Protein Synthesis</a:t>
            </a:r>
            <a:r>
              <a:rPr lang="en-US" dirty="0" smtClean="0"/>
              <a:t>   p. 71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1"/>
            <a:ext cx="91440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DNA -&gt; </a:t>
            </a:r>
            <a:r>
              <a:rPr lang="en-US" b="1" dirty="0" smtClean="0"/>
              <a:t>transcription</a:t>
            </a:r>
            <a:r>
              <a:rPr lang="en-US" dirty="0" smtClean="0"/>
              <a:t> -&gt; RNA -&gt; </a:t>
            </a:r>
            <a:r>
              <a:rPr lang="en-US" b="1" dirty="0" smtClean="0"/>
              <a:t>translation </a:t>
            </a:r>
            <a:r>
              <a:rPr lang="en-US" dirty="0" smtClean="0"/>
              <a:t>-&gt; Proteins</a:t>
            </a:r>
            <a:endParaRPr lang="en-US" dirty="0"/>
          </a:p>
        </p:txBody>
      </p:sp>
      <p:pic>
        <p:nvPicPr>
          <p:cNvPr id="4" name="Picture 12" descr="\\Hvf-work\Education\Edu3\BDOL Interactive Chalkboard\01-Image Bank Images\ch11\Peptide b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1"/>
            <a:ext cx="4495800" cy="2728095"/>
          </a:xfrm>
          <a:prstGeom prst="rect">
            <a:avLst/>
          </a:prstGeom>
          <a:noFill/>
        </p:spPr>
      </p:pic>
      <p:pic>
        <p:nvPicPr>
          <p:cNvPr id="5" name="Picture 12" descr="\\Hvf-work\education\Edu3\BDOL Interactive Chalkboard\Transparencies\BCT .jpg images\BCT-11.2DNATranscrip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286000"/>
            <a:ext cx="3253808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Molecular Genetics p. 71NB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990600"/>
            <a:ext cx="4497388" cy="6397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DNA Replication </a:t>
            </a:r>
            <a:r>
              <a:rPr lang="en-US" b="0" dirty="0" smtClean="0"/>
              <a:t>– make more DNA for more cells to replace other cells.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600200"/>
            <a:ext cx="4040188" cy="243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/>
              <a:t>DNA-DNA</a:t>
            </a:r>
          </a:p>
          <a:p>
            <a:pPr>
              <a:buNone/>
            </a:pPr>
            <a:r>
              <a:rPr lang="en-US" dirty="0" smtClean="0"/>
              <a:t>   A   =  T</a:t>
            </a:r>
          </a:p>
          <a:p>
            <a:pPr>
              <a:buNone/>
            </a:pPr>
            <a:r>
              <a:rPr lang="en-US" dirty="0" smtClean="0"/>
              <a:t>   T   =  A</a:t>
            </a:r>
          </a:p>
          <a:p>
            <a:pPr>
              <a:buNone/>
            </a:pPr>
            <a:r>
              <a:rPr lang="en-US" dirty="0" smtClean="0"/>
              <a:t>   C   </a:t>
            </a:r>
            <a:r>
              <a:rPr lang="en-US" u="sng" dirty="0" smtClean="0"/>
              <a:t>=</a:t>
            </a:r>
            <a:r>
              <a:rPr lang="en-US" dirty="0" smtClean="0"/>
              <a:t>  G</a:t>
            </a:r>
          </a:p>
          <a:p>
            <a:pPr>
              <a:buNone/>
            </a:pPr>
            <a:r>
              <a:rPr lang="en-US" dirty="0" smtClean="0"/>
              <a:t>   G  </a:t>
            </a:r>
            <a:r>
              <a:rPr lang="en-US" u="sng" dirty="0" smtClean="0"/>
              <a:t>=</a:t>
            </a:r>
            <a:r>
              <a:rPr lang="en-US" dirty="0" smtClean="0"/>
              <a:t>   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4495800" cy="457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Protein Synthesis – </a:t>
            </a:r>
            <a:r>
              <a:rPr lang="en-US" b="0" dirty="0" smtClean="0"/>
              <a:t>to make proteins</a:t>
            </a:r>
            <a:endParaRPr lang="en-US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524000"/>
            <a:ext cx="4041775" cy="228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/>
              <a:t>DNA     RNA</a:t>
            </a:r>
          </a:p>
          <a:p>
            <a:pPr>
              <a:buNone/>
            </a:pPr>
            <a:r>
              <a:rPr lang="en-US" dirty="0" smtClean="0"/>
              <a:t>   A   =   U</a:t>
            </a:r>
          </a:p>
          <a:p>
            <a:pPr>
              <a:buNone/>
            </a:pPr>
            <a:r>
              <a:rPr lang="en-US" dirty="0" smtClean="0"/>
              <a:t>   T   =   A</a:t>
            </a:r>
          </a:p>
          <a:p>
            <a:pPr>
              <a:buNone/>
            </a:pPr>
            <a:r>
              <a:rPr lang="en-US" dirty="0" smtClean="0"/>
              <a:t>   C   </a:t>
            </a:r>
            <a:r>
              <a:rPr lang="en-US" u="sng" dirty="0" smtClean="0"/>
              <a:t>=</a:t>
            </a:r>
            <a:r>
              <a:rPr lang="en-US" dirty="0" smtClean="0"/>
              <a:t>   G</a:t>
            </a:r>
          </a:p>
          <a:p>
            <a:pPr>
              <a:buNone/>
            </a:pPr>
            <a:r>
              <a:rPr lang="en-US" dirty="0" smtClean="0"/>
              <a:t>   G   </a:t>
            </a:r>
            <a:r>
              <a:rPr lang="en-US" u="sng" dirty="0" smtClean="0"/>
              <a:t>=</a:t>
            </a:r>
            <a:r>
              <a:rPr lang="en-US" dirty="0" smtClean="0"/>
              <a:t>   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3733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Protein Synthesis</a:t>
            </a:r>
          </a:p>
          <a:p>
            <a:r>
              <a:rPr lang="en-US" sz="2400" b="1" dirty="0"/>
              <a:t>DNA:</a:t>
            </a:r>
            <a:r>
              <a:rPr lang="en-US" sz="2400" dirty="0"/>
              <a:t> 		TAC    CAC    AAC</a:t>
            </a:r>
          </a:p>
          <a:p>
            <a:r>
              <a:rPr lang="en-US" sz="2400" i="1" dirty="0"/>
              <a:t>Transcription (nucleus)</a:t>
            </a:r>
          </a:p>
          <a:p>
            <a:r>
              <a:rPr lang="en-US" sz="2400" b="1" dirty="0"/>
              <a:t>mRNA:</a:t>
            </a:r>
            <a:r>
              <a:rPr lang="en-US" sz="2400" dirty="0"/>
              <a:t> 	AUG   GUG   UUG</a:t>
            </a:r>
          </a:p>
          <a:p>
            <a:r>
              <a:rPr lang="en-US" sz="2400" i="1" dirty="0"/>
              <a:t>Translation (ribosome)</a:t>
            </a:r>
          </a:p>
          <a:p>
            <a:r>
              <a:rPr lang="en-US" sz="2400" b="1" dirty="0"/>
              <a:t>Protein:</a:t>
            </a:r>
            <a:r>
              <a:rPr lang="en-US" sz="2400" dirty="0"/>
              <a:t>  </a:t>
            </a:r>
            <a:r>
              <a:rPr lang="en-US" sz="2400" dirty="0" err="1"/>
              <a:t>Methionine</a:t>
            </a:r>
            <a:r>
              <a:rPr lang="en-US" sz="2400" dirty="0"/>
              <a:t>,   ________, ________  Amino Acid Sequence</a:t>
            </a:r>
          </a:p>
        </p:txBody>
      </p:sp>
    </p:spTree>
    <p:extLst>
      <p:ext uri="{BB962C8B-B14F-4D97-AF65-F5344CB8AC3E}">
        <p14:creationId xmlns:p14="http://schemas.microsoft.com/office/powerpoint/2010/main" val="276525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 Synthesis – Gene Expression Practice P. 71NB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1. DNA</a:t>
            </a:r>
            <a:r>
              <a:rPr lang="en-US" dirty="0" smtClean="0"/>
              <a:t>:  ATA CCT TAA CGC GTC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2. DNA: TAT TAG GCA AAA TTC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10/7 </a:t>
            </a:r>
            <a:r>
              <a:rPr lang="en-US" sz="2400" b="1" dirty="0"/>
              <a:t>Protein Synthesis: Translation </a:t>
            </a:r>
            <a:r>
              <a:rPr lang="en-US" sz="2400" dirty="0"/>
              <a:t>11.2</a:t>
            </a:r>
            <a:br>
              <a:rPr lang="en-US" sz="2400" dirty="0"/>
            </a:br>
            <a:r>
              <a:rPr lang="en-US" sz="2400" dirty="0"/>
              <a:t>Obj. TSW explain the process of Protein Synthesis by </a:t>
            </a:r>
            <a:r>
              <a:rPr lang="en-US" sz="2400" dirty="0" smtClean="0"/>
              <a:t>making Rice </a:t>
            </a:r>
            <a:r>
              <a:rPr lang="en-US" sz="2400" dirty="0" err="1" smtClean="0"/>
              <a:t>Krispie</a:t>
            </a:r>
            <a:r>
              <a:rPr lang="en-US" sz="2400" dirty="0" smtClean="0"/>
              <a:t> treats through the process of Protein Synthesis. </a:t>
            </a:r>
            <a:r>
              <a:rPr lang="en-US" sz="2400" dirty="0"/>
              <a:t>P. </a:t>
            </a:r>
            <a:r>
              <a:rPr lang="en-US" sz="2400" dirty="0" smtClean="0"/>
              <a:t>72NB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hlinkClick r:id="" action="ppaction://hlinkfile"/>
            </a:endParaRPr>
          </a:p>
          <a:p>
            <a:r>
              <a:rPr lang="en-US" dirty="0" smtClean="0">
                <a:hlinkClick r:id="" action="ppaction://hlinkfile"/>
              </a:rPr>
              <a:t>Learn.genetics.utah.edu/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3200" y="1258447"/>
            <a:ext cx="5638800" cy="433228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making proteins, If a template DNA strand read TAC GGT, AGT what would a complementary strand of mRNA be?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Amino Acids would the 3 </a:t>
            </a:r>
            <a:r>
              <a:rPr lang="en-US" dirty="0" err="1" smtClean="0"/>
              <a:t>codons</a:t>
            </a:r>
            <a:r>
              <a:rPr lang="en-US" dirty="0" smtClean="0"/>
              <a:t> code for?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the same for: GCA, TGC, ATC (DNA).</a:t>
            </a:r>
          </a:p>
          <a:p>
            <a:pPr marL="0" indent="0">
              <a:buNone/>
            </a:pPr>
            <a:r>
              <a:rPr lang="en-US" dirty="0" smtClean="0"/>
              <a:t>HW – Cell Lab is due tomorrow/ Friday.</a:t>
            </a:r>
          </a:p>
        </p:txBody>
      </p:sp>
      <p:pic>
        <p:nvPicPr>
          <p:cNvPr id="7" name="Picture 13" descr="\\Hvf-work\Education\Edu3\BDOL Interactive Chalkboard\01-Image Bank Images\ch11\tRNA molecule-nucleotid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1" y="2093119"/>
            <a:ext cx="2861483" cy="3124200"/>
          </a:xfrm>
          <a:prstGeom prst="rect">
            <a:avLst/>
          </a:prstGeom>
          <a:noFill/>
        </p:spPr>
      </p:pic>
      <p:pic>
        <p:nvPicPr>
          <p:cNvPr id="8" name="Picture 12" descr="\\Hvf-work\Education\Edu3\BDOL Interactive Chalkboard\01-Image Bank Images\ch11\mRNA cod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7682" y="2084912"/>
            <a:ext cx="3572329" cy="2667000"/>
          </a:xfrm>
          <a:prstGeom prst="rect">
            <a:avLst/>
          </a:prstGeom>
          <a:noFill/>
        </p:spPr>
      </p:pic>
      <p:pic>
        <p:nvPicPr>
          <p:cNvPr id="9" name="Picture 12" descr="\\Hvf-work\Education\Edu3\BDOL Interactive Chalkboard\01-Image Bank Images\ch11\AminoAcidsChain with a s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7682" y="4447735"/>
            <a:ext cx="3187007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7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535" y="4783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 Lab 11.1  P. 75NB	P. 293 BB</a:t>
            </a:r>
            <a:br>
              <a:rPr lang="en-US" dirty="0" smtClean="0"/>
            </a:br>
            <a:r>
              <a:rPr lang="en-US" sz="3100" dirty="0"/>
              <a:t>DNA </a:t>
            </a:r>
            <a:r>
              <a:rPr lang="en-US" sz="3100" dirty="0">
                <a:sym typeface="Wingdings" pitchFamily="2" charset="2"/>
              </a:rPr>
              <a:t> transcription RNA translation  Protein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64299"/>
              </p:ext>
            </p:extLst>
          </p:nvPr>
        </p:nvGraphicFramePr>
        <p:xfrm>
          <a:off x="838200" y="1825622"/>
          <a:ext cx="10515598" cy="417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866"/>
                <a:gridCol w="1947333"/>
                <a:gridCol w="1752600"/>
                <a:gridCol w="1752600"/>
                <a:gridCol w="1557866"/>
                <a:gridCol w="1947333"/>
              </a:tblGrid>
              <a:tr h="43881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</a:tr>
              <a:tr h="14358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DNA Base Sequence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mRNA </a:t>
                      </a:r>
                      <a:r>
                        <a:rPr lang="en-US" sz="2400" dirty="0" err="1" smtClean="0"/>
                        <a:t>Codon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tRNA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Anticodon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Amino Acid</a:t>
                      </a:r>
                      <a:endParaRPr lang="en-US" sz="2400" dirty="0"/>
                    </a:p>
                  </a:txBody>
                  <a:tcPr/>
                </a:tc>
              </a:tr>
              <a:tr h="4388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388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GGG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388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388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AAA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388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GTT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9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Mini Lab 11.1  P. </a:t>
            </a:r>
            <a:r>
              <a:rPr lang="en-US" sz="2800" dirty="0" smtClean="0"/>
              <a:t>75NB</a:t>
            </a:r>
            <a:r>
              <a:rPr lang="en-US" sz="2800" dirty="0"/>
              <a:t>	P. 293 BB</a:t>
            </a:r>
            <a:br>
              <a:rPr lang="en-US" sz="2800" dirty="0"/>
            </a:br>
            <a:r>
              <a:rPr lang="en-US" sz="2800" dirty="0"/>
              <a:t>DNA </a:t>
            </a:r>
            <a:r>
              <a:rPr lang="en-US" sz="2800" dirty="0">
                <a:sym typeface="Wingdings" pitchFamily="2" charset="2"/>
              </a:rPr>
              <a:t> transcription RNA translation  Protein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371600"/>
                <a:gridCol w="1371600"/>
                <a:gridCol w="12192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DNA Base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mRNA </a:t>
                      </a:r>
                      <a:r>
                        <a:rPr lang="en-US" dirty="0" err="1" smtClean="0"/>
                        <a:t>Codon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Anticodon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Amino Acid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Leucine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Tyrosine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UUU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Phenylalanine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Glutamine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4495801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 Analysis Questions 1 – 3</a:t>
            </a:r>
          </a:p>
          <a:p>
            <a:pPr marL="342900" indent="-342900">
              <a:buAutoNum type="arabicPeriod"/>
            </a:pPr>
            <a:r>
              <a:rPr lang="en-US" dirty="0"/>
              <a:t>A.DNA instructions are located in the nucleus.</a:t>
            </a:r>
          </a:p>
          <a:p>
            <a:pPr marL="342900" indent="-342900">
              <a:buAutoNum type="alphaLcPeriod" startAt="2"/>
            </a:pPr>
            <a:r>
              <a:rPr lang="en-US" dirty="0"/>
              <a:t>Transcription happens in the nucleus.</a:t>
            </a:r>
          </a:p>
          <a:p>
            <a:pPr marL="342900" indent="-342900">
              <a:buAutoNum type="alphaLcPeriod" startAt="2"/>
            </a:pPr>
            <a:r>
              <a:rPr lang="en-US" dirty="0"/>
              <a:t>Translation happens in the Ribosome.</a:t>
            </a:r>
          </a:p>
          <a:p>
            <a:pPr marL="342900" indent="-342900">
              <a:buAutoNum type="arabicPeriod" startAt="2"/>
            </a:pPr>
            <a:r>
              <a:rPr lang="en-US" dirty="0" err="1"/>
              <a:t>tRNA</a:t>
            </a:r>
            <a:r>
              <a:rPr lang="en-US" dirty="0"/>
              <a:t> looks like a triangle with an Amino Acid on the end, and the other side has the </a:t>
            </a:r>
            <a:r>
              <a:rPr lang="en-US" dirty="0" err="1"/>
              <a:t>Anticodon</a:t>
            </a:r>
            <a:r>
              <a:rPr lang="en-US" dirty="0"/>
              <a:t> that base pairs with the </a:t>
            </a:r>
            <a:r>
              <a:rPr lang="en-US" dirty="0" err="1"/>
              <a:t>codon</a:t>
            </a:r>
            <a:r>
              <a:rPr lang="en-US" dirty="0"/>
              <a:t> on the mRNA.</a:t>
            </a:r>
          </a:p>
          <a:p>
            <a:pPr marL="342900" indent="-342900">
              <a:buAutoNum type="arabicPeriod" startAt="2"/>
            </a:pPr>
            <a:r>
              <a:rPr lang="en-US" dirty="0"/>
              <a:t>Mutations would be more common, if the sequence of DNA was not strictly adhered to.</a:t>
            </a:r>
          </a:p>
        </p:txBody>
      </p:sp>
    </p:spTree>
    <p:extLst>
      <p:ext uri="{BB962C8B-B14F-4D97-AF65-F5344CB8AC3E}">
        <p14:creationId xmlns:p14="http://schemas.microsoft.com/office/powerpoint/2010/main" val="42879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http://library.thinkquest.org/C0123260/basic%20knowledge/images/basic%20knowledge/RNA/genetic%20c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6172200" cy="6172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10400" y="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292 Biology Book</a:t>
            </a:r>
          </a:p>
        </p:txBody>
      </p:sp>
    </p:spTree>
    <p:extLst>
      <p:ext uri="{BB962C8B-B14F-4D97-AF65-F5344CB8AC3E}">
        <p14:creationId xmlns:p14="http://schemas.microsoft.com/office/powerpoint/2010/main" val="27833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Cracking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take a page of notes on Notebook Paper and tape into their NB page 69NB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Rice </a:t>
            </a:r>
            <a:r>
              <a:rPr lang="en-US" dirty="0" err="1" smtClean="0"/>
              <a:t>Krispie</a:t>
            </a:r>
            <a:r>
              <a:rPr lang="en-US" dirty="0" smtClean="0"/>
              <a:t> Treat</a:t>
            </a:r>
            <a:br>
              <a:rPr lang="en-US" dirty="0" smtClean="0"/>
            </a:br>
            <a:r>
              <a:rPr lang="en-US" dirty="0" smtClean="0"/>
              <a:t>Protein Synthesis Lab </a:t>
            </a:r>
            <a:r>
              <a:rPr lang="en-US" smtClean="0"/>
              <a:t>–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 Boxes of </a:t>
            </a:r>
            <a:r>
              <a:rPr lang="en-US" b="1" dirty="0" smtClean="0"/>
              <a:t>Rice </a:t>
            </a:r>
            <a:r>
              <a:rPr lang="en-US" b="1" dirty="0" err="1" smtClean="0"/>
              <a:t>Krispies</a:t>
            </a:r>
            <a:endParaRPr lang="en-US" b="1" dirty="0" smtClean="0"/>
          </a:p>
          <a:p>
            <a:r>
              <a:rPr lang="en-US" dirty="0" smtClean="0"/>
              <a:t>4 Bags of </a:t>
            </a:r>
            <a:r>
              <a:rPr lang="en-US" b="1" dirty="0" smtClean="0"/>
              <a:t>LARGE MARSHMELLOWS</a:t>
            </a:r>
          </a:p>
          <a:p>
            <a:r>
              <a:rPr lang="en-US" dirty="0" smtClean="0"/>
              <a:t>1 large bag of </a:t>
            </a:r>
            <a:r>
              <a:rPr lang="en-US" sz="1800" b="1" dirty="0"/>
              <a:t>Mini</a:t>
            </a:r>
            <a:r>
              <a:rPr lang="en-US" b="1" dirty="0" smtClean="0"/>
              <a:t> M&amp;M’s</a:t>
            </a:r>
          </a:p>
          <a:p>
            <a:r>
              <a:rPr lang="en-US" dirty="0" smtClean="0"/>
              <a:t>1 large bag of </a:t>
            </a:r>
            <a:r>
              <a:rPr lang="en-US" b="1" dirty="0" smtClean="0"/>
              <a:t>Gummy Bears</a:t>
            </a:r>
          </a:p>
          <a:p>
            <a:r>
              <a:rPr lang="en-US" dirty="0" smtClean="0"/>
              <a:t>1 stick of </a:t>
            </a:r>
            <a:r>
              <a:rPr lang="en-US" b="1" dirty="0" smtClean="0"/>
              <a:t>Butter</a:t>
            </a:r>
          </a:p>
          <a:p>
            <a:r>
              <a:rPr lang="en-US" b="1" dirty="0" smtClean="0"/>
              <a:t>1 Microwave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002129" y="1153551"/>
            <a:ext cx="218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Page 73 NB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7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1st Period  P. 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paragraph after building your DNA molecule that include the vocabulary words: Double helix, Nitrogen bases, Hydrogen bond, Nucleotide, Backbone, Deoxyribose, Phosphate, Adenine, Thymine, Cytosine, Guanine.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60" name="Picture 84" descr="\\Hvf-work\education\Edu3\BDOL Interactive Chalkboard\Completed Foldables\Ch.11.foldable\Step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2038350" cy="3048000"/>
          </a:xfrm>
          <a:prstGeom prst="rect">
            <a:avLst/>
          </a:prstGeom>
          <a:noFill/>
        </p:spPr>
      </p:pic>
      <p:pic>
        <p:nvPicPr>
          <p:cNvPr id="50180" name="Picture 4" descr="Foldable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873126"/>
            <a:ext cx="1905000" cy="955675"/>
          </a:xfrm>
          <a:prstGeom prst="rect">
            <a:avLst/>
          </a:prstGeom>
          <a:noFill/>
        </p:spPr>
      </p:pic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3733800" y="879476"/>
            <a:ext cx="4648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b="1">
                <a:solidFill>
                  <a:schemeClr val="hlink"/>
                </a:solidFill>
              </a:rPr>
              <a:t>Collect</a:t>
            </a:r>
            <a:r>
              <a:rPr lang="en-US"/>
              <a:t> 3 sheets of paper and layer them about 1.5 cm apart vertically.  Keep the edges level.</a:t>
            </a:r>
          </a:p>
        </p:txBody>
      </p:sp>
      <p:pic>
        <p:nvPicPr>
          <p:cNvPr id="50233" name="Picture 57" descr="C:\Documents and Settings\cherie\Desktop\BDOL Prototype\BDOL Power Point Template\New previous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50235" name="Picture 59" descr="C:\Documents and Settings\cherie\Desktop\BDOL Prototype\BDOL Power Point Template\New 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50237" name="Picture 61" descr="C:\Documents and Settings\cherie\Desktop\BDOL Prototype\BDOL Power Point Template\end of slid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50239" name="Picture 63" descr="C:\Documents and Settings\cherie\Desktop\BDOL Prototype\BDOL Power Point Template\Foldables(on green)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1714" y="76200"/>
            <a:ext cx="4332287" cy="400050"/>
          </a:xfrm>
          <a:prstGeom prst="rect">
            <a:avLst/>
          </a:prstGeom>
          <a:noFill/>
        </p:spPr>
      </p:pic>
      <p:pic>
        <p:nvPicPr>
          <p:cNvPr id="50240" name="Picture 64" descr="C:\Documents and Settings\cherie\Desktop\BDOL Prototype\BDOL Power Point Template\New TOC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50242" name="Picture 66" descr="C:\Documents and Settings\cherie\Desktop\BDOL Prototype\BDOL Power Point Template\STEP1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5664" y="1001714"/>
            <a:ext cx="1531937" cy="674687"/>
          </a:xfrm>
          <a:prstGeom prst="rect">
            <a:avLst/>
          </a:prstGeom>
          <a:noFill/>
        </p:spPr>
      </p:pic>
      <p:pic>
        <p:nvPicPr>
          <p:cNvPr id="50244" name="Picture 68" descr="C:\Documents and Settings\cherie\Desktop\BDOL Prototype\BDOL Power Point Template\resources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pic>
        <p:nvPicPr>
          <p:cNvPr id="50245" name="Picture 69" descr="C:\Documents and Settings\cherie\Desktop\BDOL Prototype\BDOL Power Point Template\help.gi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sp>
        <p:nvSpPr>
          <p:cNvPr id="50247" name="Text Box 71"/>
          <p:cNvSpPr txBox="1">
            <a:spLocks noChangeArrowheads="1"/>
          </p:cNvSpPr>
          <p:nvPr/>
        </p:nvSpPr>
        <p:spPr bwMode="auto">
          <a:xfrm>
            <a:off x="2041526" y="5653088"/>
            <a:ext cx="809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chemeClr val="hlink"/>
                </a:solidFill>
              </a:rPr>
              <a:t>To return to the chapter summary click escape or close this document.</a:t>
            </a:r>
          </a:p>
        </p:txBody>
      </p:sp>
      <p:pic>
        <p:nvPicPr>
          <p:cNvPr id="50256" name="Picture 80" descr="\\Hvf-work\education\Edu3\BDOL Interactive Chalkboard\BDOL IC 11\BDOL.ch11.headers\Chpt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0"/>
            <a:ext cx="2971800" cy="719138"/>
          </a:xfrm>
          <a:prstGeom prst="rect">
            <a:avLst/>
          </a:prstGeom>
          <a:noFill/>
        </p:spPr>
      </p:pic>
      <p:sp>
        <p:nvSpPr>
          <p:cNvPr id="50257" name="Rectangle 8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3400" y="1600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 53 NB</a:t>
            </a:r>
          </a:p>
        </p:txBody>
      </p:sp>
    </p:spTree>
    <p:extLst>
      <p:ext uri="{BB962C8B-B14F-4D97-AF65-F5344CB8AC3E}">
        <p14:creationId xmlns:p14="http://schemas.microsoft.com/office/powerpoint/2010/main" val="416175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58" name="Text Box 18"/>
          <p:cNvSpPr txBox="1">
            <a:spLocks noChangeArrowheads="1"/>
          </p:cNvSpPr>
          <p:nvPr/>
        </p:nvSpPr>
        <p:spPr bwMode="auto">
          <a:xfrm>
            <a:off x="3962400" y="960439"/>
            <a:ext cx="5486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b="1">
                <a:solidFill>
                  <a:schemeClr val="hlink"/>
                </a:solidFill>
              </a:rPr>
              <a:t>Fold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up the bottom edges of the paper to form 6 equal tabs.</a:t>
            </a:r>
          </a:p>
        </p:txBody>
      </p:sp>
      <p:pic>
        <p:nvPicPr>
          <p:cNvPr id="701476" name="Picture 36" descr="C:\Documents and Settings\cherie\Desktop\BDOL Prototype\BDOL Power Point Template\New previous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701478" name="Picture 38" descr="C:\Documents and Settings\cherie\Desktop\BDOL Prototype\BDOL Power Point Template\New 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701480" name="Picture 40" descr="C:\Documents and Settings\cherie\Desktop\BDOL Prototype\BDOL Power Point Template\end of sli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701482" name="Picture 42" descr="C:\Documents and Settings\cherie\Desktop\BDOL Prototype\BDOL Power Point Template\New TOC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701483" name="Picture 43" descr="C:\Documents and Settings\cherie\Desktop\BDOL Prototype\BDOL Power Point Template\STEP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952500"/>
            <a:ext cx="1543050" cy="685800"/>
          </a:xfrm>
          <a:prstGeom prst="rect">
            <a:avLst/>
          </a:prstGeom>
          <a:noFill/>
        </p:spPr>
      </p:pic>
      <p:pic>
        <p:nvPicPr>
          <p:cNvPr id="701484" name="Picture 44" descr="C:\Documents and Settings\cherie\Desktop\BDOL Prototype\BDOL Power Point Template\Foldables(on green)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3114" y="76200"/>
            <a:ext cx="4332287" cy="400050"/>
          </a:xfrm>
          <a:prstGeom prst="rect">
            <a:avLst/>
          </a:prstGeom>
          <a:noFill/>
        </p:spPr>
      </p:pic>
      <p:pic>
        <p:nvPicPr>
          <p:cNvPr id="701486" name="Picture 46" descr="C:\Documents and Settings\cherie\Desktop\BDOL Prototype\BDOL Power Point Template\resources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pic>
        <p:nvPicPr>
          <p:cNvPr id="701487" name="Picture 47" descr="C:\Documents and Settings\cherie\Desktop\BDOL Prototype\BDOL Power Point Template\help.g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sp>
        <p:nvSpPr>
          <p:cNvPr id="701489" name="Text Box 49"/>
          <p:cNvSpPr txBox="1">
            <a:spLocks noChangeArrowheads="1"/>
          </p:cNvSpPr>
          <p:nvPr/>
        </p:nvSpPr>
        <p:spPr bwMode="auto">
          <a:xfrm>
            <a:off x="2041526" y="5653088"/>
            <a:ext cx="809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chemeClr val="hlink"/>
                </a:solidFill>
              </a:rPr>
              <a:t>To return to the chapter summary click escape or close this document.</a:t>
            </a:r>
          </a:p>
        </p:txBody>
      </p:sp>
      <p:pic>
        <p:nvPicPr>
          <p:cNvPr id="701498" name="Picture 58" descr="\\Hvf-work\education\Edu3\BDOL Interactive Chalkboard\BDOL IC 11\BDOL.ch11.headers\Chpt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0"/>
            <a:ext cx="2971800" cy="719138"/>
          </a:xfrm>
          <a:prstGeom prst="rect">
            <a:avLst/>
          </a:prstGeom>
          <a:noFill/>
        </p:spPr>
      </p:pic>
      <p:pic>
        <p:nvPicPr>
          <p:cNvPr id="701499" name="Picture 59" descr="\\Hvf-work\education\Edu3\BDOL Interactive Chalkboard\Completed Foldables\Ch.11.foldable\Step.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2066926"/>
            <a:ext cx="4114800" cy="35972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48200" y="1295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 53NB</a:t>
            </a:r>
          </a:p>
        </p:txBody>
      </p:sp>
    </p:spTree>
    <p:extLst>
      <p:ext uri="{BB962C8B-B14F-4D97-AF65-F5344CB8AC3E}">
        <p14:creationId xmlns:p14="http://schemas.microsoft.com/office/powerpoint/2010/main" val="406665210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7" name="Text Box 7"/>
          <p:cNvSpPr txBox="1">
            <a:spLocks noChangeArrowheads="1"/>
          </p:cNvSpPr>
          <p:nvPr/>
        </p:nvSpPr>
        <p:spPr bwMode="auto">
          <a:xfrm>
            <a:off x="3733800" y="936626"/>
            <a:ext cx="6477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b="1">
                <a:solidFill>
                  <a:schemeClr val="hlink"/>
                </a:solidFill>
              </a:rPr>
              <a:t>Fold </a:t>
            </a:r>
            <a:r>
              <a:rPr lang="en-US"/>
              <a:t>the papers and crease well to hold the tabs in place.  Staple along the fold.  </a:t>
            </a:r>
            <a:r>
              <a:rPr lang="en-US" b="1">
                <a:solidFill>
                  <a:schemeClr val="tx2"/>
                </a:solidFill>
              </a:rPr>
              <a:t>Label</a:t>
            </a:r>
            <a:r>
              <a:rPr lang="en-US"/>
              <a:t> each tab.</a:t>
            </a:r>
          </a:p>
        </p:txBody>
      </p:sp>
      <p:pic>
        <p:nvPicPr>
          <p:cNvPr id="757790" name="Picture 30" descr="C:\Documents and Settings\cherie\Desktop\BDOL Prototype\BDOL Power Point Template\New previous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757792" name="Picture 32" descr="C:\Documents and Settings\cherie\Desktop\BDOL Prototype\BDOL Power Point Template\New next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757794" name="Picture 34" descr="C:\Documents and Settings\cherie\Desktop\BDOL Prototype\BDOL Power Point Template\end of sli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757796" name="Picture 36" descr="C:\Documents and Settings\cherie\Desktop\BDOL Prototype\BDOL Power Point Template\New TOC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757798" name="Picture 38" descr="C:\Documents and Settings\cherie\Desktop\BDOL Prototype\BDOL Power Point Template\STEP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914400"/>
            <a:ext cx="1543050" cy="685800"/>
          </a:xfrm>
          <a:prstGeom prst="rect">
            <a:avLst/>
          </a:prstGeom>
          <a:noFill/>
        </p:spPr>
      </p:pic>
      <p:pic>
        <p:nvPicPr>
          <p:cNvPr id="757799" name="Picture 39" descr="C:\Documents and Settings\cherie\Desktop\BDOL Prototype\BDOL Power Point Template\Foldables(on green)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3114" y="76200"/>
            <a:ext cx="4332287" cy="400050"/>
          </a:xfrm>
          <a:prstGeom prst="rect">
            <a:avLst/>
          </a:prstGeom>
          <a:noFill/>
        </p:spPr>
      </p:pic>
      <p:pic>
        <p:nvPicPr>
          <p:cNvPr id="757801" name="Picture 41" descr="C:\Documents and Settings\cherie\Desktop\BDOL Prototype\BDOL Power Point Template\resources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pic>
        <p:nvPicPr>
          <p:cNvPr id="757802" name="Picture 42" descr="C:\Documents and Settings\cherie\Desktop\BDOL Prototype\BDOL Power Point Template\help.g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sp>
        <p:nvSpPr>
          <p:cNvPr id="757804" name="Text Box 44"/>
          <p:cNvSpPr txBox="1">
            <a:spLocks noChangeArrowheads="1"/>
          </p:cNvSpPr>
          <p:nvPr/>
        </p:nvSpPr>
        <p:spPr bwMode="auto">
          <a:xfrm>
            <a:off x="2041526" y="5653088"/>
            <a:ext cx="809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chemeClr val="hlink"/>
                </a:solidFill>
              </a:rPr>
              <a:t>To return to the chapter summary click escape or close this document.</a:t>
            </a:r>
          </a:p>
        </p:txBody>
      </p:sp>
      <p:pic>
        <p:nvPicPr>
          <p:cNvPr id="757810" name="Picture 50" descr="\\Hvf-work\education\Edu3\BDOL Interactive Chalkboard\BDOL IC 11\BDOL.ch11.headers\Chpt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0"/>
            <a:ext cx="2971800" cy="719138"/>
          </a:xfrm>
          <a:prstGeom prst="rect">
            <a:avLst/>
          </a:prstGeom>
          <a:noFill/>
        </p:spPr>
      </p:pic>
      <p:pic>
        <p:nvPicPr>
          <p:cNvPr id="757811" name="Picture 51" descr="\\Hvf-work\education\Edu3\BDOL Interactive Chalkboard\Completed Foldables\Ch.11.foldable\Step.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33800" y="1703070"/>
            <a:ext cx="4572000" cy="39547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29400" y="1219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 53NB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0" y="4038601"/>
            <a:ext cx="563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PROTEIN SYNTHESIS</a:t>
            </a:r>
          </a:p>
          <a:p>
            <a:pPr algn="ctr"/>
            <a:r>
              <a:rPr lang="en-US" sz="1600" dirty="0"/>
              <a:t>DNA-&gt;transcription-&gt;RNA -&gt;translation-&gt;Protein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2400" y="1905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RNA</a:t>
            </a:r>
            <a:r>
              <a:rPr lang="en-US" dirty="0"/>
              <a:t> – draw &amp; label 3 differences from DNA    p. 289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6200" y="220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TRANSCRIPTION</a:t>
            </a:r>
            <a:r>
              <a:rPr lang="en-US" dirty="0"/>
              <a:t>: from DNA to RNA P. 290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6200" y="2590801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RNA Processing </a:t>
            </a:r>
            <a:r>
              <a:rPr lang="en-US" dirty="0"/>
              <a:t>(</a:t>
            </a:r>
            <a:r>
              <a:rPr lang="en-US" dirty="0" err="1"/>
              <a:t>Introns</a:t>
            </a:r>
            <a:r>
              <a:rPr lang="en-US" dirty="0"/>
              <a:t> &amp; </a:t>
            </a:r>
            <a:r>
              <a:rPr lang="en-US" dirty="0" err="1"/>
              <a:t>Exons</a:t>
            </a:r>
            <a:r>
              <a:rPr lang="en-US" dirty="0"/>
              <a:t>)  P.291		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9600" y="2971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Genetic Code </a:t>
            </a:r>
            <a:r>
              <a:rPr lang="en-US" dirty="0"/>
              <a:t>p. 291 - 292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0" y="3352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TRANSLATION</a:t>
            </a:r>
            <a:r>
              <a:rPr lang="en-US" dirty="0"/>
              <a:t>: from mRNA to PROTEIN  	p. 294 11.9A</a:t>
            </a:r>
          </a:p>
        </p:txBody>
      </p:sp>
    </p:spTree>
    <p:extLst>
      <p:ext uri="{BB962C8B-B14F-4D97-AF65-F5344CB8AC3E}">
        <p14:creationId xmlns:p14="http://schemas.microsoft.com/office/powerpoint/2010/main" val="243818039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10/9 </a:t>
            </a:r>
            <a:r>
              <a:rPr lang="en-US" sz="2400" dirty="0"/>
              <a:t>Mutations: A change in a gene 11.3</a:t>
            </a:r>
            <a:br>
              <a:rPr lang="en-US" sz="2400" dirty="0"/>
            </a:br>
            <a:r>
              <a:rPr lang="en-US" sz="2400" dirty="0"/>
              <a:t>Obj. </a:t>
            </a:r>
            <a:r>
              <a:rPr lang="en-US" sz="2400" dirty="0"/>
              <a:t>TSW learn how mutations happen, and explain the difference between point &amp; </a:t>
            </a:r>
            <a:r>
              <a:rPr lang="en-US" sz="2400" dirty="0" err="1"/>
              <a:t>Frameshift</a:t>
            </a:r>
            <a:r>
              <a:rPr lang="en-US" sz="2400" dirty="0"/>
              <a:t> mutation from WU, notes  &amp; conclusion of Protein Synthesis Lab. </a:t>
            </a:r>
            <a:r>
              <a:rPr lang="en-US" sz="2400" dirty="0"/>
              <a:t>P. </a:t>
            </a:r>
            <a:r>
              <a:rPr lang="en-US" sz="2400" dirty="0" smtClean="0"/>
              <a:t>74 NB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3169" y="1291108"/>
            <a:ext cx="4495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are some causes of mutations?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Compare &amp; Contrast the effects of a </a:t>
            </a:r>
            <a:r>
              <a:rPr lang="en-US" sz="2400" dirty="0">
                <a:hlinkClick r:id="rId2"/>
              </a:rPr>
              <a:t>point mutation </a:t>
            </a:r>
            <a:r>
              <a:rPr lang="en-US" sz="2400" dirty="0"/>
              <a:t>&amp; a </a:t>
            </a:r>
            <a:r>
              <a:rPr lang="en-US" sz="2400" dirty="0" err="1"/>
              <a:t>frameshift</a:t>
            </a:r>
            <a:r>
              <a:rPr lang="en-US" sz="2400" dirty="0"/>
              <a:t> mutation.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Which mutation is worse and why?</a:t>
            </a:r>
            <a:endParaRPr lang="en-US" sz="2400" dirty="0"/>
          </a:p>
        </p:txBody>
      </p:sp>
      <p:pic>
        <p:nvPicPr>
          <p:cNvPr id="5" name="Picture 13" descr="\\Hvf-work\education\Edu3\BDOL Interactive Chalkboard\Transparencies\RST .jpg images\RST-11.3GeneMut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1" y="1676401"/>
            <a:ext cx="7485576" cy="3835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7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#1. Causes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1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b="1" dirty="0"/>
              <a:t>Mutagens- </a:t>
            </a:r>
            <a:r>
              <a:rPr lang="en-US" sz="2400" dirty="0"/>
              <a:t>change in the DNA caused by the Environment – Pollution, UV Radiation, Drugs, Stress</a:t>
            </a:r>
          </a:p>
          <a:p>
            <a:r>
              <a:rPr lang="en-US" sz="2400" b="1" dirty="0"/>
              <a:t>Random mistakes- </a:t>
            </a:r>
            <a:r>
              <a:rPr lang="en-US" sz="2400" dirty="0"/>
              <a:t>proofreading enzymes are not working</a:t>
            </a:r>
          </a:p>
          <a:p>
            <a:pPr>
              <a:buNone/>
            </a:pPr>
            <a:r>
              <a:rPr lang="en-US" sz="2400" b="1" dirty="0"/>
              <a:t>#2. Gene Mutations – Point &amp; </a:t>
            </a:r>
            <a:r>
              <a:rPr lang="en-US" sz="2400" b="1" dirty="0" err="1"/>
              <a:t>Frameshift</a:t>
            </a:r>
            <a:r>
              <a:rPr lang="en-US" sz="2400" b="1" dirty="0"/>
              <a:t> Mutations </a:t>
            </a:r>
            <a:r>
              <a:rPr lang="en-US" sz="2400" dirty="0"/>
              <a:t>p.298 BB</a:t>
            </a:r>
          </a:p>
          <a:p>
            <a:endParaRPr lang="en-US" sz="2400" dirty="0"/>
          </a:p>
        </p:txBody>
      </p:sp>
      <p:pic>
        <p:nvPicPr>
          <p:cNvPr id="4" name="Picture 13" descr="\\Hvf-work\education\Edu3\BDOL Interactive Chalkboard\Transparencies\RST .jpg images\RST-11.3GeneMut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41171"/>
            <a:ext cx="6477000" cy="33189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21336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mutation is worse?  Why?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4102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#3. </a:t>
            </a:r>
            <a:r>
              <a:rPr lang="en-US" sz="2400" b="1" dirty="0" err="1"/>
              <a:t>Frameshift</a:t>
            </a:r>
            <a:r>
              <a:rPr lang="en-US" sz="2400" b="1" dirty="0"/>
              <a:t> Mutation </a:t>
            </a:r>
            <a:r>
              <a:rPr lang="en-US" sz="2400" dirty="0"/>
              <a:t>is worse because it changes every amino acid after the deletion or addition of the nucleotide.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5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Rice </a:t>
            </a:r>
            <a:r>
              <a:rPr lang="en-US" dirty="0" err="1" smtClean="0"/>
              <a:t>Krispy</a:t>
            </a:r>
            <a:r>
              <a:rPr lang="en-US" dirty="0" smtClean="0"/>
              <a:t> Protein Synthesis P.55NB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1"/>
            <a:ext cx="9144000" cy="51355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My protein looks like:  Round, Flat, Color, M&amp;M or </a:t>
            </a:r>
            <a:r>
              <a:rPr lang="en-US" dirty="0" err="1" smtClean="0"/>
              <a:t>Gummi</a:t>
            </a:r>
            <a:r>
              <a:rPr lang="en-US" dirty="0" smtClean="0"/>
              <a:t> Bears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Deleting the fifth nucleotide of your DNA will cause </a:t>
            </a:r>
            <a:r>
              <a:rPr lang="en-US" b="1" dirty="0" smtClean="0"/>
              <a:t>a </a:t>
            </a:r>
            <a:r>
              <a:rPr lang="en-US" b="1" dirty="0" err="1" smtClean="0"/>
              <a:t>frameshift</a:t>
            </a:r>
            <a:r>
              <a:rPr lang="en-US" b="1" dirty="0" smtClean="0"/>
              <a:t> </a:t>
            </a:r>
            <a:r>
              <a:rPr lang="en-US" dirty="0" smtClean="0"/>
              <a:t>mutation that changes every amino acid after the deletion. Change how many marshmallows were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Changing the 11</a:t>
            </a:r>
            <a:r>
              <a:rPr lang="en-US" baseline="30000" dirty="0" smtClean="0"/>
              <a:t>th</a:t>
            </a:r>
            <a:r>
              <a:rPr lang="en-US" dirty="0" smtClean="0"/>
              <a:t> nucleotide of your DNA sequence from G to T would be a </a:t>
            </a:r>
            <a:r>
              <a:rPr lang="en-US" b="1" dirty="0" smtClean="0"/>
              <a:t>point mutation </a:t>
            </a:r>
            <a:r>
              <a:rPr lang="en-US" dirty="0" smtClean="0"/>
              <a:t>and will change the amino acid </a:t>
            </a:r>
            <a:r>
              <a:rPr lang="en-US" b="1" dirty="0" smtClean="0"/>
              <a:t>Serine</a:t>
            </a:r>
            <a:r>
              <a:rPr lang="en-US" dirty="0" smtClean="0"/>
              <a:t> to </a:t>
            </a:r>
            <a:r>
              <a:rPr lang="en-US" b="1" dirty="0" smtClean="0"/>
              <a:t>STOP </a:t>
            </a:r>
            <a:r>
              <a:rPr lang="en-US" b="1" dirty="0" err="1" smtClean="0"/>
              <a:t>codon</a:t>
            </a:r>
            <a:r>
              <a:rPr lang="en-US" dirty="0" smtClean="0"/>
              <a:t>, however, this is bad because the protein is not complete. </a:t>
            </a:r>
            <a:r>
              <a:rPr lang="en-US" dirty="0" err="1" smtClean="0"/>
              <a:t>Marshmellows</a:t>
            </a:r>
            <a:r>
              <a:rPr lang="en-US" dirty="0" smtClean="0"/>
              <a:t> would not be smooth.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the 19</a:t>
            </a:r>
            <a:r>
              <a:rPr lang="en-US" baseline="30000" dirty="0" smtClean="0"/>
              <a:t>th</a:t>
            </a:r>
            <a:r>
              <a:rPr lang="en-US" dirty="0" smtClean="0"/>
              <a:t>, 20th, 21</a:t>
            </a:r>
            <a:r>
              <a:rPr lang="en-US" baseline="30000" dirty="0" smtClean="0"/>
              <a:t>st</a:t>
            </a:r>
            <a:r>
              <a:rPr lang="en-US" dirty="0" smtClean="0"/>
              <a:t> nucleotides of your DNA sequence were deleted the 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codon</a:t>
            </a:r>
            <a:r>
              <a:rPr lang="en-US" dirty="0" smtClean="0"/>
              <a:t> were deleted the rice </a:t>
            </a:r>
            <a:r>
              <a:rPr lang="en-US" dirty="0" err="1" smtClean="0"/>
              <a:t>krispie</a:t>
            </a:r>
            <a:r>
              <a:rPr lang="en-US" dirty="0" smtClean="0"/>
              <a:t> treat would not have color.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proteins are different by some were flat, round, some were red, some blue, some M&amp;M’s &amp;/ gummy bears.</a:t>
            </a:r>
          </a:p>
          <a:p>
            <a:pPr marL="514350" indent="-514350">
              <a:buNone/>
            </a:pPr>
            <a:r>
              <a:rPr lang="en-US" dirty="0" smtClean="0"/>
              <a:t>Conclusion</a:t>
            </a:r>
          </a:p>
          <a:p>
            <a:pPr marL="514350" indent="-514350">
              <a:buNone/>
            </a:pPr>
            <a:r>
              <a:rPr lang="en-US" dirty="0" smtClean="0"/>
              <a:t>1.If you were given the</a:t>
            </a:r>
          </a:p>
        </p:txBody>
      </p:sp>
    </p:spTree>
    <p:extLst>
      <p:ext uri="{BB962C8B-B14F-4D97-AF65-F5344CB8AC3E}">
        <p14:creationId xmlns:p14="http://schemas.microsoft.com/office/powerpoint/2010/main" val="34279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Classwork – Transcription &amp; Translation p. 53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worksheet about Protein Synthesis.</a:t>
            </a:r>
          </a:p>
          <a:p>
            <a:r>
              <a:rPr lang="en-US" dirty="0" smtClean="0"/>
              <a:t>Transcribe the DNA sequence.</a:t>
            </a:r>
          </a:p>
          <a:p>
            <a:r>
              <a:rPr lang="en-US" dirty="0" smtClean="0"/>
              <a:t>Then, translate the Amino Acid sequence to the right of the Codons.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Section 11.2 Summary – pages 288 - 295</a:t>
            </a:r>
          </a:p>
        </p:txBody>
      </p:sp>
      <p:sp>
        <p:nvSpPr>
          <p:cNvPr id="906243" name="Text Box 3"/>
          <p:cNvSpPr txBox="1">
            <a:spLocks noChangeArrowheads="1"/>
          </p:cNvSpPr>
          <p:nvPr/>
        </p:nvSpPr>
        <p:spPr bwMode="auto">
          <a:xfrm>
            <a:off x="2089151" y="914401"/>
            <a:ext cx="26563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>
                <a:solidFill>
                  <a:schemeClr val="tx2"/>
                </a:solidFill>
                <a:latin typeface="Times" pitchFamily="18" charset="0"/>
              </a:rPr>
              <a:t>Transcription</a:t>
            </a:r>
          </a:p>
        </p:txBody>
      </p:sp>
      <p:pic>
        <p:nvPicPr>
          <p:cNvPr id="906244" name="Picture 4" descr="end of 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906245" name="Picture 5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906246" name="Picture 6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906247" name="Picture 7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906248" name="Picture 8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906249" name="Picture 9" descr="resourc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sp>
        <p:nvSpPr>
          <p:cNvPr id="906252" name="Rectangle 12"/>
          <p:cNvSpPr>
            <a:spLocks noChangeArrowheads="1"/>
          </p:cNvSpPr>
          <p:nvPr/>
        </p:nvSpPr>
        <p:spPr bwMode="auto">
          <a:xfrm>
            <a:off x="2057400" y="1641476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>
                <a:latin typeface="Times" pitchFamily="18" charset="0"/>
              </a:rPr>
              <a:t>In the nucleus, enzymes make an RNA copy of a portion of a DNA strand in a process called </a:t>
            </a:r>
            <a:r>
              <a:rPr lang="en-US">
                <a:solidFill>
                  <a:srgbClr val="FF0066"/>
                </a:solidFill>
                <a:latin typeface="Times" pitchFamily="18" charset="0"/>
              </a:rPr>
              <a:t>transcription</a:t>
            </a:r>
            <a:r>
              <a:rPr lang="en-US">
                <a:latin typeface="Times" pitchFamily="18" charset="0"/>
              </a:rPr>
              <a:t>.</a:t>
            </a:r>
            <a:endParaRPr lang="en-US" i="1">
              <a:latin typeface="Times" pitchFamily="18" charset="0"/>
            </a:endParaRPr>
          </a:p>
        </p:txBody>
      </p:sp>
      <p:pic>
        <p:nvPicPr>
          <p:cNvPr id="906254" name="Picture 14" descr="Se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0"/>
            <a:ext cx="1841500" cy="762000"/>
          </a:xfrm>
          <a:prstGeom prst="rect">
            <a:avLst/>
          </a:prstGeom>
          <a:noFill/>
        </p:spPr>
      </p:pic>
      <p:pic>
        <p:nvPicPr>
          <p:cNvPr id="906255" name="Picture 15" descr="Se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0" y="0"/>
            <a:ext cx="3657600" cy="482600"/>
          </a:xfrm>
          <a:prstGeom prst="rect">
            <a:avLst/>
          </a:prstGeom>
          <a:noFill/>
        </p:spPr>
      </p:pic>
      <p:pic>
        <p:nvPicPr>
          <p:cNvPr id="906257" name="Picture 17" descr="audio image blue">
            <a:hlinkClick r:id="" action="ppaction://noaction">
              <a:snd r:embed="rId12" name="11-transcription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9288" y="2603501"/>
            <a:ext cx="354012" cy="354013"/>
          </a:xfrm>
          <a:prstGeom prst="rect">
            <a:avLst/>
          </a:prstGeom>
          <a:noFill/>
        </p:spPr>
      </p:pic>
      <p:pic>
        <p:nvPicPr>
          <p:cNvPr id="906258" name="GB4FXGMV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3124200"/>
            <a:ext cx="3048000" cy="2286000"/>
          </a:xfrm>
          <a:prstGeom prst="rect">
            <a:avLst/>
          </a:prstGeom>
          <a:noFill/>
        </p:spPr>
      </p:pic>
      <p:sp>
        <p:nvSpPr>
          <p:cNvPr id="906259" name="Text Box 19"/>
          <p:cNvSpPr txBox="1">
            <a:spLocks noChangeArrowheads="1"/>
          </p:cNvSpPr>
          <p:nvPr/>
        </p:nvSpPr>
        <p:spPr bwMode="auto">
          <a:xfrm>
            <a:off x="4953000" y="5491163"/>
            <a:ext cx="2412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Click image to view movie</a:t>
            </a:r>
          </a:p>
        </p:txBody>
      </p:sp>
    </p:spTree>
    <p:extLst>
      <p:ext uri="{BB962C8B-B14F-4D97-AF65-F5344CB8AC3E}">
        <p14:creationId xmlns:p14="http://schemas.microsoft.com/office/powerpoint/2010/main" val="348899534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0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06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06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6258"/>
                  </p:tgtEl>
                </p:cond>
              </p:nextCondLst>
            </p:seq>
            <p:video>
              <p:cMediaNode>
                <p:cTn id="22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06258"/>
                </p:tgtEl>
              </p:cMediaNode>
            </p:video>
          </p:childTnLst>
        </p:cTn>
      </p:par>
    </p:tnLst>
    <p:bldLst>
      <p:bldP spid="90625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1"/>
            <a:ext cx="9144000" cy="5059363"/>
          </a:xfrm>
        </p:spPr>
        <p:txBody>
          <a:bodyPr/>
          <a:lstStyle/>
          <a:p>
            <a:r>
              <a:rPr lang="en-US" dirty="0" smtClean="0"/>
              <a:t>P. 55 NB</a:t>
            </a:r>
          </a:p>
          <a:p>
            <a:r>
              <a:rPr lang="en-US" dirty="0" smtClean="0"/>
              <a:t>Turn your book Landscape Style    </a:t>
            </a:r>
            <a:r>
              <a:rPr lang="en-US" dirty="0" smtClean="0">
                <a:sym typeface="Wingdings" pitchFamily="2" charset="2"/>
              </a:rPr>
              <a:t>------</a:t>
            </a:r>
          </a:p>
          <a:p>
            <a:r>
              <a:rPr lang="en-US" dirty="0" smtClean="0">
                <a:sym typeface="Wingdings" pitchFamily="2" charset="2"/>
              </a:rPr>
              <a:t>Have 4 different colored pencils.</a:t>
            </a:r>
          </a:p>
          <a:p>
            <a:r>
              <a:rPr lang="en-US" dirty="0" smtClean="0">
                <a:sym typeface="Wingdings" pitchFamily="2" charset="2"/>
              </a:rPr>
              <a:t>Write on the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RED</a:t>
            </a:r>
            <a:r>
              <a:rPr lang="en-US" dirty="0" smtClean="0">
                <a:sym typeface="Wingdings" pitchFamily="2" charset="2"/>
              </a:rPr>
              <a:t> line at the top: </a:t>
            </a:r>
            <a:r>
              <a:rPr lang="en-US" b="1" dirty="0" smtClean="0">
                <a:sym typeface="Wingdings" pitchFamily="2" charset="2"/>
              </a:rPr>
              <a:t>Protein Synthesis: the making of Proteins</a:t>
            </a:r>
          </a:p>
          <a:p>
            <a:r>
              <a:rPr lang="en-US" dirty="0" smtClean="0">
                <a:sym typeface="Wingdings" pitchFamily="2" charset="2"/>
              </a:rPr>
              <a:t>Use ¾ of the page</a:t>
            </a:r>
          </a:p>
          <a:p>
            <a:r>
              <a:rPr lang="en-US" dirty="0" smtClean="0">
                <a:sym typeface="Wingdings" pitchFamily="2" charset="2"/>
              </a:rPr>
              <a:t>The last ¼ of the page will be a summary/ AXES paragraph.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mcallister\My Documents\My Pictures\Protein 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8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490537"/>
          </a:xfrm>
        </p:spPr>
        <p:txBody>
          <a:bodyPr>
            <a:normAutofit/>
          </a:bodyPr>
          <a:lstStyle/>
          <a:p>
            <a:r>
              <a:rPr lang="en-US" sz="2400" dirty="0"/>
              <a:t>Proteins Notes P. 57 NB</a:t>
            </a:r>
            <a:endParaRPr lang="en-US" sz="2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6613"/>
            <a:ext cx="8229600" cy="5289550"/>
          </a:xfrm>
        </p:spPr>
        <p:txBody>
          <a:bodyPr/>
          <a:lstStyle/>
          <a:p>
            <a:r>
              <a:rPr lang="en-US" sz="2400" dirty="0"/>
              <a:t>Proteins can come in </a:t>
            </a:r>
          </a:p>
          <a:p>
            <a:pPr>
              <a:buFontTx/>
              <a:buNone/>
            </a:pPr>
            <a:r>
              <a:rPr lang="en-US" sz="2400" dirty="0"/>
              <a:t>many different shapes </a:t>
            </a:r>
          </a:p>
          <a:p>
            <a:pPr>
              <a:buFontTx/>
              <a:buNone/>
            </a:pPr>
            <a:r>
              <a:rPr lang="en-US" sz="2400" dirty="0"/>
              <a:t>and </a:t>
            </a:r>
            <a:r>
              <a:rPr lang="en-US" sz="2400" dirty="0"/>
              <a:t>sizes</a:t>
            </a:r>
          </a:p>
          <a:p>
            <a:r>
              <a:rPr lang="en-US" sz="2400" dirty="0"/>
              <a:t>The number &amp; sequence of</a:t>
            </a:r>
          </a:p>
          <a:p>
            <a:pPr>
              <a:buNone/>
            </a:pPr>
            <a:r>
              <a:rPr lang="en-US" sz="2400" dirty="0"/>
              <a:t> amino acids determine its</a:t>
            </a:r>
          </a:p>
          <a:p>
            <a:pPr>
              <a:buNone/>
            </a:pPr>
            <a:r>
              <a:rPr lang="en-US" sz="2400" dirty="0"/>
              <a:t>a proteins shape.</a:t>
            </a:r>
            <a:endParaRPr lang="en-US" sz="2400" dirty="0"/>
          </a:p>
          <a:p>
            <a:r>
              <a:rPr lang="en-US" sz="2400" dirty="0"/>
              <a:t>An </a:t>
            </a:r>
            <a:r>
              <a:rPr lang="en-US" sz="2400" dirty="0"/>
              <a:t>example of </a:t>
            </a:r>
          </a:p>
          <a:p>
            <a:pPr>
              <a:buFontTx/>
              <a:buNone/>
            </a:pPr>
            <a:r>
              <a:rPr lang="en-US" sz="2400" dirty="0"/>
              <a:t>proteins: ENZYMES</a:t>
            </a:r>
            <a:r>
              <a:rPr lang="en-US" sz="2400" dirty="0"/>
              <a:t>!</a:t>
            </a:r>
          </a:p>
          <a:p>
            <a:r>
              <a:rPr lang="en-US" sz="2400" dirty="0"/>
              <a:t>Proteins must have a </a:t>
            </a:r>
          </a:p>
          <a:p>
            <a:pPr marL="0" indent="0">
              <a:buNone/>
            </a:pPr>
            <a:r>
              <a:rPr lang="en-US" sz="2400" dirty="0"/>
              <a:t>specific structure in order</a:t>
            </a:r>
          </a:p>
          <a:p>
            <a:pPr marL="0" indent="0">
              <a:buNone/>
            </a:pPr>
            <a:r>
              <a:rPr lang="en-US" sz="2400" dirty="0"/>
              <a:t> to function properly.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"/>
            <a:ext cx="50292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74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r>
              <a:rPr lang="en-US" sz="1800"/>
              <a:t>Warm Up Answer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276" y="1360489"/>
            <a:ext cx="745172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9" y="115889"/>
            <a:ext cx="32400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22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315" name="Picture 19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1" y="838200"/>
            <a:ext cx="4479925" cy="4914900"/>
          </a:xfrm>
          <a:prstGeom prst="rect">
            <a:avLst/>
          </a:prstGeom>
          <a:noFill/>
        </p:spPr>
      </p:pic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Section 11.2 Summary – pages 288 - 295</a:t>
            </a:r>
          </a:p>
        </p:txBody>
      </p:sp>
      <p:pic>
        <p:nvPicPr>
          <p:cNvPr id="951300" name="Picture 4" descr="end of 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951301" name="Picture 5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951302" name="Picture 6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951303" name="Picture 7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951304" name="Picture 8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951305" name="Picture 9" descr="resourc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pic>
        <p:nvPicPr>
          <p:cNvPr id="951307" name="Picture 11" descr="Se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0"/>
            <a:ext cx="1841500" cy="762000"/>
          </a:xfrm>
          <a:prstGeom prst="rect">
            <a:avLst/>
          </a:prstGeom>
          <a:noFill/>
        </p:spPr>
      </p:pic>
      <p:pic>
        <p:nvPicPr>
          <p:cNvPr id="951308" name="Picture 12" descr="Se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0" y="0"/>
            <a:ext cx="3657600" cy="482600"/>
          </a:xfrm>
          <a:prstGeom prst="rect">
            <a:avLst/>
          </a:prstGeom>
          <a:noFill/>
        </p:spPr>
      </p:pic>
      <p:sp>
        <p:nvSpPr>
          <p:cNvPr id="951311" name="Text Box 15"/>
          <p:cNvSpPr txBox="1">
            <a:spLocks noChangeArrowheads="1"/>
          </p:cNvSpPr>
          <p:nvPr/>
        </p:nvSpPr>
        <p:spPr bwMode="auto">
          <a:xfrm>
            <a:off x="2971800" y="3806826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>
                <a:latin typeface="Times" pitchFamily="18" charset="0"/>
              </a:rPr>
              <a:t>RNA strand</a:t>
            </a:r>
          </a:p>
        </p:txBody>
      </p:sp>
      <p:sp>
        <p:nvSpPr>
          <p:cNvPr id="951312" name="Text Box 16"/>
          <p:cNvSpPr txBox="1">
            <a:spLocks noChangeArrowheads="1"/>
          </p:cNvSpPr>
          <p:nvPr/>
        </p:nvSpPr>
        <p:spPr bwMode="auto">
          <a:xfrm>
            <a:off x="4724401" y="2362201"/>
            <a:ext cx="1235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>
                <a:latin typeface="Times" pitchFamily="18" charset="0"/>
              </a:rPr>
              <a:t>DNA strand</a:t>
            </a:r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4038601" y="5127626"/>
            <a:ext cx="1235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>
                <a:latin typeface="Times" pitchFamily="18" charset="0"/>
              </a:rPr>
              <a:t>DNA strand</a:t>
            </a: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6689726" y="2714626"/>
            <a:ext cx="1235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>
                <a:latin typeface="Times" pitchFamily="18" charset="0"/>
              </a:rPr>
              <a:t>RNA strand</a:t>
            </a:r>
          </a:p>
        </p:txBody>
      </p:sp>
      <p:sp>
        <p:nvSpPr>
          <p:cNvPr id="951299" name="Text Box 3"/>
          <p:cNvSpPr txBox="1">
            <a:spLocks noChangeArrowheads="1"/>
          </p:cNvSpPr>
          <p:nvPr/>
        </p:nvSpPr>
        <p:spPr bwMode="auto">
          <a:xfrm>
            <a:off x="6705600" y="1143001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600">
                <a:solidFill>
                  <a:schemeClr val="tx2"/>
                </a:solidFill>
                <a:latin typeface="Times" pitchFamily="18" charset="0"/>
              </a:rPr>
              <a:t>Transcription</a:t>
            </a:r>
          </a:p>
        </p:txBody>
      </p:sp>
      <p:sp>
        <p:nvSpPr>
          <p:cNvPr id="951316" name="Line 20"/>
          <p:cNvSpPr>
            <a:spLocks noChangeShapeType="1"/>
          </p:cNvSpPr>
          <p:nvPr/>
        </p:nvSpPr>
        <p:spPr bwMode="auto">
          <a:xfrm flipV="1">
            <a:off x="4648200" y="49530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1317" name="Line 21"/>
          <p:cNvSpPr>
            <a:spLocks noChangeShapeType="1"/>
          </p:cNvSpPr>
          <p:nvPr/>
        </p:nvSpPr>
        <p:spPr bwMode="auto">
          <a:xfrm flipV="1">
            <a:off x="3657600" y="37338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1318" name="Line 22"/>
          <p:cNvSpPr>
            <a:spLocks noChangeShapeType="1"/>
          </p:cNvSpPr>
          <p:nvPr/>
        </p:nvSpPr>
        <p:spPr bwMode="auto">
          <a:xfrm flipH="1" flipV="1">
            <a:off x="6553200" y="28194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1319" name="Line 23"/>
          <p:cNvSpPr>
            <a:spLocks noChangeShapeType="1"/>
          </p:cNvSpPr>
          <p:nvPr/>
        </p:nvSpPr>
        <p:spPr bwMode="auto">
          <a:xfrm flipH="1">
            <a:off x="4724400" y="259080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1321" name="Text Box 25"/>
          <p:cNvSpPr txBox="1">
            <a:spLocks noChangeArrowheads="1"/>
          </p:cNvSpPr>
          <p:nvPr/>
        </p:nvSpPr>
        <p:spPr bwMode="auto">
          <a:xfrm>
            <a:off x="2193925" y="220980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2"/>
                </a:solidFill>
                <a:latin typeface="Times" pitchFamily="18" charset="0"/>
              </a:rPr>
              <a:t>A</a:t>
            </a:r>
          </a:p>
        </p:txBody>
      </p:sp>
      <p:sp>
        <p:nvSpPr>
          <p:cNvPr id="951323" name="Text Box 27"/>
          <p:cNvSpPr txBox="1">
            <a:spLocks noChangeArrowheads="1"/>
          </p:cNvSpPr>
          <p:nvPr/>
        </p:nvSpPr>
        <p:spPr bwMode="auto">
          <a:xfrm>
            <a:off x="2189163" y="4575175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2"/>
                </a:solidFill>
                <a:latin typeface="Times" pitchFamily="18" charset="0"/>
              </a:rPr>
              <a:t>B</a:t>
            </a:r>
          </a:p>
        </p:txBody>
      </p:sp>
      <p:sp>
        <p:nvSpPr>
          <p:cNvPr id="951325" name="Text Box 29"/>
          <p:cNvSpPr txBox="1">
            <a:spLocks noChangeArrowheads="1"/>
          </p:cNvSpPr>
          <p:nvPr/>
        </p:nvSpPr>
        <p:spPr bwMode="auto">
          <a:xfrm>
            <a:off x="7294563" y="3962400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2"/>
                </a:solidFill>
                <a:latin typeface="Times" pitchFamily="18" charset="0"/>
              </a:rPr>
              <a:t>C</a:t>
            </a:r>
          </a:p>
        </p:txBody>
      </p:sp>
      <p:pic>
        <p:nvPicPr>
          <p:cNvPr id="951326" name="Picture 30" descr="audio image blue">
            <a:hlinkClick r:id="" action="ppaction://noaction">
              <a:snd r:embed="rId12" name="11-11-7A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55888" y="2311401"/>
            <a:ext cx="354012" cy="354013"/>
          </a:xfrm>
          <a:prstGeom prst="rect">
            <a:avLst/>
          </a:prstGeom>
          <a:noFill/>
        </p:spPr>
      </p:pic>
      <p:pic>
        <p:nvPicPr>
          <p:cNvPr id="951327" name="Picture 31" descr="audio image blue">
            <a:hlinkClick r:id="" action="ppaction://noaction">
              <a:snd r:embed="rId14" name="11-11-7B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43188" y="4649788"/>
            <a:ext cx="354012" cy="354012"/>
          </a:xfrm>
          <a:prstGeom prst="rect">
            <a:avLst/>
          </a:prstGeom>
          <a:noFill/>
        </p:spPr>
      </p:pic>
      <p:pic>
        <p:nvPicPr>
          <p:cNvPr id="951328" name="Picture 32" descr="audio image blue">
            <a:hlinkClick r:id="" action="ppaction://noaction">
              <a:snd r:embed="rId15" name="11-11-7C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35888" y="4052888"/>
            <a:ext cx="354012" cy="354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9676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5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5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5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Section 11.2 Summary – pages 288 - 295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2089151" y="914401"/>
            <a:ext cx="26563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>
                <a:solidFill>
                  <a:schemeClr val="tx2"/>
                </a:solidFill>
                <a:latin typeface="Times" pitchFamily="18" charset="0"/>
              </a:rPr>
              <a:t>Transcription</a:t>
            </a:r>
          </a:p>
        </p:txBody>
      </p:sp>
      <p:pic>
        <p:nvPicPr>
          <p:cNvPr id="950276" name="Picture 4" descr="end of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950277" name="Picture 5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950278" name="Picture 6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950279" name="Picture 7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950280" name="Picture 8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950281" name="Picture 9" descr="resourc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sp>
        <p:nvSpPr>
          <p:cNvPr id="950283" name="Rectangle 11"/>
          <p:cNvSpPr>
            <a:spLocks noChangeArrowheads="1"/>
          </p:cNvSpPr>
          <p:nvPr/>
        </p:nvSpPr>
        <p:spPr bwMode="auto">
          <a:xfrm>
            <a:off x="2057400" y="1679575"/>
            <a:ext cx="792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chemeClr val="tx1"/>
              </a:buClr>
            </a:pPr>
            <a:r>
              <a:rPr lang="en-US">
                <a:latin typeface="Times" pitchFamily="18" charset="0"/>
              </a:rPr>
              <a:t>The main difference between transcription and DNA replication is that transcription results in the formation of one single-stranded RNA molecule rather than a double-stranded DNA molecule.</a:t>
            </a:r>
            <a:endParaRPr lang="en-US" i="1">
              <a:latin typeface="Times" pitchFamily="18" charset="0"/>
            </a:endParaRPr>
          </a:p>
        </p:txBody>
      </p:sp>
      <p:pic>
        <p:nvPicPr>
          <p:cNvPr id="950284" name="Picture 12" descr="S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0"/>
            <a:ext cx="1841500" cy="762000"/>
          </a:xfrm>
          <a:prstGeom prst="rect">
            <a:avLst/>
          </a:prstGeom>
          <a:noFill/>
        </p:spPr>
      </p:pic>
      <p:pic>
        <p:nvPicPr>
          <p:cNvPr id="950285" name="Picture 13" descr="Se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0"/>
            <a:ext cx="3657600" cy="48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65223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5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8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Section 11.2 Summary – pages 288 - 295</a:t>
            </a:r>
          </a:p>
        </p:txBody>
      </p:sp>
      <p:pic>
        <p:nvPicPr>
          <p:cNvPr id="907268" name="Picture 4" descr="end of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907269" name="Picture 5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907270" name="Picture 6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907271" name="Picture 7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907272" name="Picture 8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907273" name="Picture 9" descr="resourc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sp>
        <p:nvSpPr>
          <p:cNvPr id="907276" name="Rectangle 12"/>
          <p:cNvSpPr>
            <a:spLocks noChangeArrowheads="1"/>
          </p:cNvSpPr>
          <p:nvPr/>
        </p:nvSpPr>
        <p:spPr bwMode="auto">
          <a:xfrm>
            <a:off x="2057400" y="1870076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dirty="0">
                <a:latin typeface="Times" pitchFamily="18" charset="0"/>
              </a:rPr>
              <a:t>Not all the nucleotides in the DNA of eukaryotic cells carry instructions</a:t>
            </a:r>
            <a:r>
              <a:rPr lang="en-US" sz="2800" i="1" dirty="0">
                <a:latin typeface="Times" pitchFamily="18" charset="0"/>
              </a:rPr>
              <a:t>—</a:t>
            </a:r>
            <a:r>
              <a:rPr lang="en-US" sz="2800" dirty="0">
                <a:latin typeface="Times" pitchFamily="18" charset="0"/>
              </a:rPr>
              <a:t>or</a:t>
            </a:r>
            <a:r>
              <a:rPr lang="en-US" sz="2800" i="1" dirty="0">
                <a:latin typeface="Times" pitchFamily="18" charset="0"/>
              </a:rPr>
              <a:t> </a:t>
            </a:r>
            <a:r>
              <a:rPr lang="en-US" sz="2800" dirty="0">
                <a:latin typeface="Times" pitchFamily="18" charset="0"/>
              </a:rPr>
              <a:t>code</a:t>
            </a:r>
            <a:r>
              <a:rPr lang="en-US" sz="2800" i="1" dirty="0">
                <a:latin typeface="Times" pitchFamily="18" charset="0"/>
              </a:rPr>
              <a:t>—</a:t>
            </a:r>
            <a:r>
              <a:rPr lang="en-US" sz="2800" dirty="0">
                <a:latin typeface="Times" pitchFamily="18" charset="0"/>
              </a:rPr>
              <a:t>for making proteins.</a:t>
            </a:r>
            <a:endParaRPr lang="en-US" sz="2800" i="1" dirty="0">
              <a:latin typeface="Times" pitchFamily="18" charset="0"/>
            </a:endParaRPr>
          </a:p>
        </p:txBody>
      </p:sp>
      <p:sp>
        <p:nvSpPr>
          <p:cNvPr id="907277" name="Rectangle 13"/>
          <p:cNvSpPr>
            <a:spLocks noChangeArrowheads="1"/>
          </p:cNvSpPr>
          <p:nvPr/>
        </p:nvSpPr>
        <p:spPr bwMode="auto">
          <a:xfrm>
            <a:off x="2057400" y="2819401"/>
            <a:ext cx="79248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chemeClr val="tx1"/>
              </a:buClr>
            </a:pPr>
            <a:r>
              <a:rPr lang="en-US" sz="2800" dirty="0">
                <a:latin typeface="Times" pitchFamily="18" charset="0"/>
              </a:rPr>
              <a:t>Genes usually contain many long </a:t>
            </a:r>
            <a:r>
              <a:rPr lang="en-US" sz="2800" dirty="0" err="1">
                <a:latin typeface="Times" pitchFamily="18" charset="0"/>
              </a:rPr>
              <a:t>noncoding</a:t>
            </a:r>
            <a:r>
              <a:rPr lang="en-US" sz="2800" dirty="0">
                <a:latin typeface="Times" pitchFamily="18" charset="0"/>
              </a:rPr>
              <a:t> nucleotide sequences, called </a:t>
            </a:r>
            <a:r>
              <a:rPr lang="en-US" sz="2800" dirty="0" err="1">
                <a:latin typeface="Times" pitchFamily="18" charset="0"/>
              </a:rPr>
              <a:t>introns</a:t>
            </a:r>
            <a:r>
              <a:rPr lang="en-US" sz="2800" dirty="0">
                <a:latin typeface="Times" pitchFamily="18" charset="0"/>
              </a:rPr>
              <a:t>, that are scattered among the coding sequences.</a:t>
            </a:r>
            <a:endParaRPr lang="en-US" sz="2800" i="1" dirty="0">
              <a:latin typeface="Times" pitchFamily="18" charset="0"/>
            </a:endParaRPr>
          </a:p>
        </p:txBody>
      </p:sp>
      <p:pic>
        <p:nvPicPr>
          <p:cNvPr id="907278" name="Picture 14" descr="S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0"/>
            <a:ext cx="1841500" cy="762000"/>
          </a:xfrm>
          <a:prstGeom prst="rect">
            <a:avLst/>
          </a:prstGeom>
          <a:noFill/>
        </p:spPr>
      </p:pic>
      <p:pic>
        <p:nvPicPr>
          <p:cNvPr id="907279" name="Picture 15" descr="Se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0"/>
            <a:ext cx="3657600" cy="482600"/>
          </a:xfrm>
          <a:prstGeom prst="rect">
            <a:avLst/>
          </a:prstGeom>
          <a:noFill/>
        </p:spPr>
      </p:pic>
      <p:sp>
        <p:nvSpPr>
          <p:cNvPr id="907280" name="Text Box 16"/>
          <p:cNvSpPr txBox="1">
            <a:spLocks noChangeArrowheads="1"/>
          </p:cNvSpPr>
          <p:nvPr/>
        </p:nvSpPr>
        <p:spPr bwMode="auto">
          <a:xfrm>
            <a:off x="2089151" y="914401"/>
            <a:ext cx="68822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chemeClr val="tx2"/>
                </a:solidFill>
                <a:latin typeface="Times" pitchFamily="18" charset="0"/>
              </a:rPr>
              <a:t>RNA Processing =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45380586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0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0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76" grpId="0" autoUpdateAnimBg="0"/>
      <p:bldP spid="90727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 Honors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large bag M &amp;M’s – Maria</a:t>
            </a:r>
          </a:p>
          <a:p>
            <a:r>
              <a:rPr lang="en-US" dirty="0" smtClean="0"/>
              <a:t>1 large bag of Gummy Bears – </a:t>
            </a:r>
            <a:r>
              <a:rPr lang="en-US" dirty="0" err="1" smtClean="0"/>
              <a:t>Yanna</a:t>
            </a:r>
            <a:endParaRPr lang="en-US" dirty="0" smtClean="0"/>
          </a:p>
          <a:p>
            <a:r>
              <a:rPr lang="en-US" dirty="0" smtClean="0"/>
              <a:t>4 Bags of Marshmallows – Claudia, Sarahi, Fabio, Aisha</a:t>
            </a:r>
          </a:p>
          <a:p>
            <a:r>
              <a:rPr lang="en-US" dirty="0" smtClean="0"/>
              <a:t>1 Box of Rice </a:t>
            </a:r>
            <a:r>
              <a:rPr lang="en-US" dirty="0" err="1" smtClean="0"/>
              <a:t>Krispies</a:t>
            </a:r>
            <a:r>
              <a:rPr lang="en-US" dirty="0" smtClean="0"/>
              <a:t> Cereal – Abby</a:t>
            </a:r>
          </a:p>
          <a:p>
            <a:r>
              <a:rPr lang="en-US" dirty="0" smtClean="0"/>
              <a:t>1 stick of Butter – </a:t>
            </a:r>
            <a:r>
              <a:rPr lang="en-US" dirty="0" err="1" smtClean="0"/>
              <a:t>Dru</a:t>
            </a:r>
            <a:r>
              <a:rPr lang="en-US" dirty="0" smtClean="0"/>
              <a:t> &amp; </a:t>
            </a:r>
            <a:r>
              <a:rPr lang="en-US" dirty="0" err="1" smtClean="0"/>
              <a:t>Sopear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6883400"/>
            <a:ext cx="8229600" cy="122238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Chapter Assessment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057400" y="9779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None/>
            </a:pPr>
            <a:r>
              <a:rPr lang="en-US" sz="3600">
                <a:solidFill>
                  <a:srgbClr val="FFFF00"/>
                </a:solidFill>
                <a:latin typeface="Times" pitchFamily="18" charset="0"/>
              </a:rPr>
              <a:t>Question 1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133600" y="1828800"/>
            <a:ext cx="76200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How does DNA control the structures and functions of a cell?</a:t>
            </a:r>
            <a:r>
              <a:rPr lang="en-US">
                <a:latin typeface="Times" pitchFamily="18" charset="0"/>
              </a:rPr>
              <a:t> </a:t>
            </a:r>
          </a:p>
        </p:txBody>
      </p:sp>
      <p:pic>
        <p:nvPicPr>
          <p:cNvPr id="32826" name="Picture 58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32827" name="Picture 59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32828" name="Picture 60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32829" name="Picture 61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32830" name="Picture 62" descr="end of sl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32835" name="Picture 67" descr="resourc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pic>
        <p:nvPicPr>
          <p:cNvPr id="32838" name="Picture 70" descr="Chpt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0"/>
            <a:ext cx="2819400" cy="685800"/>
          </a:xfrm>
          <a:prstGeom prst="rect">
            <a:avLst/>
          </a:prstGeom>
          <a:noFill/>
        </p:spPr>
      </p:pic>
      <p:pic>
        <p:nvPicPr>
          <p:cNvPr id="32839" name="Picture 71" descr="Assessm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45100" y="0"/>
            <a:ext cx="2451100" cy="482600"/>
          </a:xfrm>
          <a:prstGeom prst="rect">
            <a:avLst/>
          </a:prstGeom>
          <a:noFill/>
        </p:spPr>
      </p:pic>
      <p:sp>
        <p:nvSpPr>
          <p:cNvPr id="32840" name="Text Box 72"/>
          <p:cNvSpPr txBox="1">
            <a:spLocks noChangeArrowheads="1"/>
          </p:cNvSpPr>
          <p:nvPr/>
        </p:nvSpPr>
        <p:spPr bwMode="auto">
          <a:xfrm>
            <a:off x="2057400" y="31242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None/>
            </a:pPr>
            <a:r>
              <a:rPr lang="en-US" sz="3600">
                <a:solidFill>
                  <a:srgbClr val="FFFF00"/>
                </a:solidFill>
                <a:latin typeface="Times" pitchFamily="18" charset="0"/>
              </a:rPr>
              <a:t>Answer</a:t>
            </a:r>
          </a:p>
        </p:txBody>
      </p:sp>
      <p:sp>
        <p:nvSpPr>
          <p:cNvPr id="32841" name="Text Box 73"/>
          <p:cNvSpPr txBox="1">
            <a:spLocks noChangeArrowheads="1"/>
          </p:cNvSpPr>
          <p:nvPr/>
        </p:nvSpPr>
        <p:spPr bwMode="auto">
          <a:xfrm>
            <a:off x="2057400" y="3824288"/>
            <a:ext cx="8229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DNA determines the structure of proteins. Some proteins become important cell structures. Other proteins, such as enzymes, control chemical reactions that perform key life functions.</a:t>
            </a:r>
            <a:r>
              <a:rPr lang="en-US">
                <a:latin typeface="Times" pitchFamily="18" charset="0"/>
              </a:rPr>
              <a:t> </a:t>
            </a:r>
          </a:p>
        </p:txBody>
      </p:sp>
      <p:pic>
        <p:nvPicPr>
          <p:cNvPr id="32844" name="Picture 76" descr="californi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14575" y="6248400"/>
            <a:ext cx="533400" cy="533400"/>
          </a:xfrm>
          <a:prstGeom prst="rect">
            <a:avLst/>
          </a:prstGeom>
          <a:noFill/>
        </p:spPr>
      </p:pic>
      <p:sp>
        <p:nvSpPr>
          <p:cNvPr id="32845" name="Text Box 77"/>
          <p:cNvSpPr txBox="1">
            <a:spLocks noChangeArrowheads="1"/>
          </p:cNvSpPr>
          <p:nvPr/>
        </p:nvSpPr>
        <p:spPr bwMode="auto">
          <a:xfrm>
            <a:off x="2903538" y="6257926"/>
            <a:ext cx="1856598" cy="46166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1200">
                <a:latin typeface="Times New Roman" pitchFamily="18" charset="0"/>
              </a:rPr>
              <a:t>CA: Biology/Life Sciences</a:t>
            </a:r>
            <a:br>
              <a:rPr lang="en-US" sz="1200">
                <a:latin typeface="Times New Roman" pitchFamily="18" charset="0"/>
              </a:rPr>
            </a:br>
            <a:r>
              <a:rPr lang="en-US" sz="1200">
                <a:latin typeface="Times New Roman" pitchFamily="18" charset="0"/>
              </a:rPr>
              <a:t>	5a</a:t>
            </a:r>
          </a:p>
        </p:txBody>
      </p:sp>
    </p:spTree>
    <p:extLst>
      <p:ext uri="{BB962C8B-B14F-4D97-AF65-F5344CB8AC3E}">
        <p14:creationId xmlns:p14="http://schemas.microsoft.com/office/powerpoint/2010/main" val="27434998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0" grpId="0" autoUpdateAnimBg="0"/>
      <p:bldP spid="32841" grpId="0" autoUpdateAnimBg="0"/>
      <p:bldP spid="328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2303</Words>
  <Application>Microsoft Office PowerPoint</Application>
  <PresentationFormat>Widescreen</PresentationFormat>
  <Paragraphs>402</Paragraphs>
  <Slides>43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Protein Synthesis Transcription Practice p. 69NB</vt:lpstr>
      <vt:lpstr>10/5 Protein Synthesis: Transcription 11.2 Obj. TSW explain the process of Protein Synthesis by transcribing and translating DNA sequences from their Mini Lab 11.1 P.68 NB</vt:lpstr>
      <vt:lpstr>Cracking the Code</vt:lpstr>
      <vt:lpstr>Section 11.2 Summary – pages 288 - 295</vt:lpstr>
      <vt:lpstr>Section 11.2 Summary – pages 288 - 295</vt:lpstr>
      <vt:lpstr>Section 11.2 Summary – pages 288 - 295</vt:lpstr>
      <vt:lpstr>Section 11.2 Summary – pages 288 - 295</vt:lpstr>
      <vt:lpstr>Protein Synthesis Honors Biology</vt:lpstr>
      <vt:lpstr>Chapter Assessment</vt:lpstr>
      <vt:lpstr>HW CH 11 DNA &amp; Genes p.41 NB</vt:lpstr>
      <vt:lpstr>HW CH 11 DNA &amp;Genes*</vt:lpstr>
      <vt:lpstr>QUIZ</vt:lpstr>
      <vt:lpstr>DNA Quiz</vt:lpstr>
      <vt:lpstr>PowerPoint Presentation</vt:lpstr>
      <vt:lpstr>Chapter Assessment</vt:lpstr>
      <vt:lpstr>Chapter Assessment</vt:lpstr>
      <vt:lpstr>HW CH 11</vt:lpstr>
      <vt:lpstr>10/6 Protein Synthesis: Translation 11.2 Obj. TSW explain the process of Protein Synthesis by drawing it in their notebooks. p.70NB</vt:lpstr>
      <vt:lpstr>#1. Codon &amp; Anticodon </vt:lpstr>
      <vt:lpstr>Section 11.2 Summary – pages 288 - 295</vt:lpstr>
      <vt:lpstr>#3. Stop Codons</vt:lpstr>
      <vt:lpstr>Section 11.2 Summary – pages 288 - 295</vt:lpstr>
      <vt:lpstr>Protein Synthesis   p. 71 NB</vt:lpstr>
      <vt:lpstr>Molecular Genetics p. 71NB</vt:lpstr>
      <vt:lpstr>Protein Synthesis – Gene Expression Practice P. 71NB</vt:lpstr>
      <vt:lpstr>10/7 Protein Synthesis: Translation 11.2 Obj. TSW explain the process of Protein Synthesis by making Rice Krispie treats through the process of Protein Synthesis. P. 72NB</vt:lpstr>
      <vt:lpstr>Mini Lab 11.1  P. 75NB P. 293 BB DNA  transcription RNA translation  Protein</vt:lpstr>
      <vt:lpstr>Mini Lab 11.1  P. 75NB P. 293 BB DNA  transcription RNA translation  Protein</vt:lpstr>
      <vt:lpstr>PowerPoint Presentation</vt:lpstr>
      <vt:lpstr>Rice Krispie Treat Protein Synthesis Lab – Thursday</vt:lpstr>
      <vt:lpstr>PowerPoint Presentation</vt:lpstr>
      <vt:lpstr>1st Period  P.  NB</vt:lpstr>
      <vt:lpstr> </vt:lpstr>
      <vt:lpstr>PowerPoint Presentation</vt:lpstr>
      <vt:lpstr>PowerPoint Presentation</vt:lpstr>
      <vt:lpstr>10/9 Mutations: A change in a gene 11.3 Obj. TSW learn how mutations happen, and explain the difference between point &amp; Frameshift mutation from WU, notes  &amp; conclusion of Protein Synthesis Lab. P. 74 NB</vt:lpstr>
      <vt:lpstr>#1. Causes of Mutations</vt:lpstr>
      <vt:lpstr>Rice Krispy Protein Synthesis P.55NB</vt:lpstr>
      <vt:lpstr>Classwork – Transcription &amp; Translation p. 53 NB</vt:lpstr>
      <vt:lpstr>Draw Protein Synthesis</vt:lpstr>
      <vt:lpstr>PowerPoint Presentation</vt:lpstr>
      <vt:lpstr>Proteins Notes P. 57 NB</vt:lpstr>
      <vt:lpstr>Warm Up Answer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10/5 Protein Synthesis: Transcription 11.2 Obj. TSW explain the process of Protein Synthesis by transcribing and translating DNA sequences from their Mini Lab 11.1 P. NBto explain the process P.68 NB</dc:title>
  <dc:creator>Jennifer Mc Allister</dc:creator>
  <cp:lastModifiedBy>Jennifer Mc Allister</cp:lastModifiedBy>
  <cp:revision>12</cp:revision>
  <cp:lastPrinted>2015-10-04T19:46:52Z</cp:lastPrinted>
  <dcterms:created xsi:type="dcterms:W3CDTF">2015-10-04T19:31:31Z</dcterms:created>
  <dcterms:modified xsi:type="dcterms:W3CDTF">2015-10-09T14:46:34Z</dcterms:modified>
</cp:coreProperties>
</file>