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ink/ink3.xml" ContentType="application/inkml+xml"/>
  <Override PartName="/ppt/ink/ink4.xml" ContentType="application/inkml+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3"/>
  </p:notesMasterIdLst>
  <p:sldIdLst>
    <p:sldId id="598" r:id="rId2"/>
    <p:sldId id="620" r:id="rId3"/>
    <p:sldId id="621" r:id="rId4"/>
    <p:sldId id="622" r:id="rId5"/>
    <p:sldId id="623" r:id="rId6"/>
    <p:sldId id="627" r:id="rId7"/>
    <p:sldId id="628" r:id="rId8"/>
    <p:sldId id="629" r:id="rId9"/>
    <p:sldId id="431" r:id="rId10"/>
    <p:sldId id="279" r:id="rId11"/>
    <p:sldId id="276" r:id="rId12"/>
    <p:sldId id="278" r:id="rId13"/>
    <p:sldId id="559" r:id="rId14"/>
    <p:sldId id="630" r:id="rId15"/>
    <p:sldId id="624" r:id="rId16"/>
    <p:sldId id="625" r:id="rId17"/>
    <p:sldId id="626" r:id="rId18"/>
    <p:sldId id="432" r:id="rId19"/>
    <p:sldId id="561" r:id="rId20"/>
    <p:sldId id="294" r:id="rId21"/>
    <p:sldId id="295" r:id="rId22"/>
    <p:sldId id="547" r:id="rId23"/>
    <p:sldId id="270" r:id="rId24"/>
    <p:sldId id="271" r:id="rId25"/>
    <p:sldId id="272" r:id="rId26"/>
    <p:sldId id="273" r:id="rId27"/>
    <p:sldId id="269" r:id="rId28"/>
    <p:sldId id="548" r:id="rId29"/>
    <p:sldId id="560" r:id="rId30"/>
    <p:sldId id="430" r:id="rId31"/>
    <p:sldId id="595" r:id="rId32"/>
    <p:sldId id="553" r:id="rId33"/>
    <p:sldId id="300" r:id="rId34"/>
    <p:sldId id="549" r:id="rId35"/>
    <p:sldId id="302" r:id="rId36"/>
    <p:sldId id="562" r:id="rId37"/>
    <p:sldId id="551" r:id="rId38"/>
    <p:sldId id="550" r:id="rId39"/>
    <p:sldId id="416" r:id="rId40"/>
    <p:sldId id="599" r:id="rId41"/>
    <p:sldId id="609" r:id="rId42"/>
    <p:sldId id="610" r:id="rId43"/>
    <p:sldId id="611" r:id="rId44"/>
    <p:sldId id="600" r:id="rId45"/>
    <p:sldId id="601" r:id="rId46"/>
    <p:sldId id="467" r:id="rId47"/>
    <p:sldId id="498" r:id="rId48"/>
    <p:sldId id="281" r:id="rId49"/>
    <p:sldId id="552" r:id="rId50"/>
    <p:sldId id="284" r:id="rId51"/>
    <p:sldId id="418" r:id="rId52"/>
    <p:sldId id="285" r:id="rId53"/>
    <p:sldId id="420" r:id="rId54"/>
    <p:sldId id="289" r:id="rId55"/>
    <p:sldId id="283" r:id="rId56"/>
    <p:sldId id="419" r:id="rId57"/>
    <p:sldId id="588" r:id="rId58"/>
    <p:sldId id="313" r:id="rId59"/>
    <p:sldId id="566" r:id="rId60"/>
    <p:sldId id="536" r:id="rId61"/>
    <p:sldId id="537" r:id="rId62"/>
    <p:sldId id="472" r:id="rId63"/>
    <p:sldId id="556" r:id="rId64"/>
    <p:sldId id="557" r:id="rId65"/>
    <p:sldId id="564" r:id="rId66"/>
    <p:sldId id="565" r:id="rId67"/>
    <p:sldId id="307" r:id="rId68"/>
    <p:sldId id="309" r:id="rId69"/>
    <p:sldId id="305" r:id="rId70"/>
    <p:sldId id="306" r:id="rId71"/>
    <p:sldId id="608" r:id="rId72"/>
    <p:sldId id="312" r:id="rId73"/>
    <p:sldId id="568" r:id="rId74"/>
    <p:sldId id="589" r:id="rId75"/>
    <p:sldId id="596" r:id="rId76"/>
    <p:sldId id="590" r:id="rId77"/>
    <p:sldId id="591" r:id="rId78"/>
    <p:sldId id="592" r:id="rId79"/>
    <p:sldId id="327" r:id="rId80"/>
    <p:sldId id="334" r:id="rId81"/>
    <p:sldId id="335" r:id="rId82"/>
    <p:sldId id="336" r:id="rId83"/>
    <p:sldId id="352" r:id="rId84"/>
    <p:sldId id="337" r:id="rId85"/>
    <p:sldId id="317" r:id="rId86"/>
    <p:sldId id="318" r:id="rId87"/>
    <p:sldId id="319" r:id="rId88"/>
    <p:sldId id="320" r:id="rId89"/>
    <p:sldId id="321" r:id="rId90"/>
    <p:sldId id="322" r:id="rId91"/>
    <p:sldId id="323" r:id="rId92"/>
    <p:sldId id="324" r:id="rId93"/>
    <p:sldId id="325" r:id="rId94"/>
    <p:sldId id="332" r:id="rId95"/>
    <p:sldId id="473" r:id="rId96"/>
    <p:sldId id="331" r:id="rId97"/>
    <p:sldId id="474" r:id="rId98"/>
    <p:sldId id="602" r:id="rId99"/>
    <p:sldId id="478" r:id="rId100"/>
    <p:sldId id="476" r:id="rId101"/>
    <p:sldId id="475" r:id="rId102"/>
    <p:sldId id="603" r:id="rId103"/>
    <p:sldId id="495" r:id="rId104"/>
    <p:sldId id="567" r:id="rId105"/>
    <p:sldId id="517" r:id="rId106"/>
    <p:sldId id="518" r:id="rId107"/>
    <p:sldId id="286" r:id="rId108"/>
    <p:sldId id="287" r:id="rId109"/>
    <p:sldId id="290" r:id="rId110"/>
    <p:sldId id="291" r:id="rId111"/>
    <p:sldId id="292" r:id="rId112"/>
    <p:sldId id="293" r:id="rId113"/>
    <p:sldId id="296" r:id="rId114"/>
    <p:sldId id="264" r:id="rId115"/>
    <p:sldId id="266" r:id="rId116"/>
    <p:sldId id="267" r:id="rId117"/>
    <p:sldId id="298" r:id="rId118"/>
    <p:sldId id="299" r:id="rId119"/>
    <p:sldId id="311" r:id="rId120"/>
    <p:sldId id="434" r:id="rId121"/>
    <p:sldId id="593" r:id="rId122"/>
    <p:sldId id="554" r:id="rId123"/>
    <p:sldId id="604" r:id="rId124"/>
    <p:sldId id="258" r:id="rId125"/>
    <p:sldId id="261" r:id="rId126"/>
    <p:sldId id="316" r:id="rId127"/>
    <p:sldId id="421" r:id="rId128"/>
    <p:sldId id="422" r:id="rId129"/>
    <p:sldId id="423" r:id="rId130"/>
    <p:sldId id="424" r:id="rId131"/>
    <p:sldId id="425" r:id="rId132"/>
    <p:sldId id="426" r:id="rId133"/>
    <p:sldId id="427" r:id="rId134"/>
    <p:sldId id="470" r:id="rId135"/>
    <p:sldId id="479" r:id="rId136"/>
    <p:sldId id="481" r:id="rId137"/>
    <p:sldId id="328" r:id="rId138"/>
    <p:sldId id="329" r:id="rId139"/>
    <p:sldId id="330" r:id="rId140"/>
    <p:sldId id="338" r:id="rId141"/>
    <p:sldId id="339" r:id="rId142"/>
    <p:sldId id="340" r:id="rId143"/>
    <p:sldId id="341" r:id="rId144"/>
    <p:sldId id="342" r:id="rId145"/>
    <p:sldId id="343" r:id="rId146"/>
    <p:sldId id="344" r:id="rId147"/>
    <p:sldId id="345" r:id="rId148"/>
    <p:sldId id="346" r:id="rId149"/>
    <p:sldId id="347" r:id="rId150"/>
    <p:sldId id="348" r:id="rId151"/>
    <p:sldId id="349" r:id="rId152"/>
    <p:sldId id="350" r:id="rId153"/>
    <p:sldId id="351" r:id="rId154"/>
    <p:sldId id="469" r:id="rId155"/>
    <p:sldId id="490" r:id="rId156"/>
    <p:sldId id="491" r:id="rId157"/>
    <p:sldId id="370" r:id="rId158"/>
    <p:sldId id="365" r:id="rId159"/>
    <p:sldId id="605" r:id="rId160"/>
    <p:sldId id="558" r:id="rId161"/>
    <p:sldId id="569" r:id="rId162"/>
    <p:sldId id="606" r:id="rId163"/>
    <p:sldId id="353" r:id="rId164"/>
    <p:sldId id="326" r:id="rId165"/>
    <p:sldId id="612" r:id="rId166"/>
    <p:sldId id="501" r:id="rId167"/>
    <p:sldId id="570" r:id="rId168"/>
    <p:sldId id="571" r:id="rId169"/>
    <p:sldId id="579" r:id="rId170"/>
    <p:sldId id="368" r:id="rId171"/>
    <p:sldId id="573" r:id="rId172"/>
    <p:sldId id="354" r:id="rId173"/>
    <p:sldId id="356" r:id="rId174"/>
    <p:sldId id="355" r:id="rId175"/>
    <p:sldId id="574" r:id="rId176"/>
    <p:sldId id="357" r:id="rId177"/>
    <p:sldId id="358" r:id="rId178"/>
    <p:sldId id="359" r:id="rId179"/>
    <p:sldId id="314" r:id="rId180"/>
    <p:sldId id="315" r:id="rId181"/>
    <p:sldId id="360" r:id="rId182"/>
    <p:sldId id="366" r:id="rId183"/>
    <p:sldId id="361" r:id="rId184"/>
    <p:sldId id="362" r:id="rId185"/>
    <p:sldId id="363" r:id="rId186"/>
    <p:sldId id="364" r:id="rId187"/>
    <p:sldId id="497" r:id="rId188"/>
    <p:sldId id="607" r:id="rId189"/>
    <p:sldId id="369" r:id="rId190"/>
    <p:sldId id="575" r:id="rId191"/>
    <p:sldId id="572" r:id="rId192"/>
    <p:sldId id="541" r:id="rId193"/>
    <p:sldId id="540" r:id="rId194"/>
    <p:sldId id="483" r:id="rId195"/>
    <p:sldId id="492" r:id="rId196"/>
    <p:sldId id="493" r:id="rId197"/>
    <p:sldId id="494" r:id="rId198"/>
    <p:sldId id="439" r:id="rId199"/>
    <p:sldId id="440" r:id="rId200"/>
    <p:sldId id="441" r:id="rId201"/>
    <p:sldId id="442" r:id="rId202"/>
    <p:sldId id="443" r:id="rId203"/>
    <p:sldId id="444" r:id="rId204"/>
    <p:sldId id="445" r:id="rId205"/>
    <p:sldId id="446" r:id="rId206"/>
    <p:sldId id="499" r:id="rId207"/>
    <p:sldId id="502" r:id="rId208"/>
    <p:sldId id="372" r:id="rId209"/>
    <p:sldId id="373" r:id="rId210"/>
    <p:sldId id="374" r:id="rId211"/>
    <p:sldId id="375" r:id="rId212"/>
    <p:sldId id="376" r:id="rId213"/>
    <p:sldId id="377" r:id="rId214"/>
    <p:sldId id="378" r:id="rId215"/>
    <p:sldId id="379" r:id="rId216"/>
    <p:sldId id="380" r:id="rId217"/>
    <p:sldId id="381" r:id="rId218"/>
    <p:sldId id="383" r:id="rId219"/>
    <p:sldId id="384" r:id="rId220"/>
    <p:sldId id="385" r:id="rId221"/>
    <p:sldId id="386" r:id="rId222"/>
    <p:sldId id="388" r:id="rId223"/>
    <p:sldId id="613" r:id="rId224"/>
    <p:sldId id="387" r:id="rId225"/>
    <p:sldId id="390" r:id="rId226"/>
    <p:sldId id="391" r:id="rId227"/>
    <p:sldId id="389" r:id="rId228"/>
    <p:sldId id="392" r:id="rId229"/>
    <p:sldId id="393" r:id="rId230"/>
    <p:sldId id="394" r:id="rId231"/>
    <p:sldId id="500" r:id="rId232"/>
    <p:sldId id="395" r:id="rId233"/>
    <p:sldId id="409" r:id="rId234"/>
    <p:sldId id="396" r:id="rId235"/>
    <p:sldId id="397" r:id="rId236"/>
    <p:sldId id="398" r:id="rId237"/>
    <p:sldId id="399" r:id="rId238"/>
    <p:sldId id="400" r:id="rId239"/>
    <p:sldId id="401" r:id="rId240"/>
    <p:sldId id="402" r:id="rId241"/>
    <p:sldId id="403" r:id="rId242"/>
    <p:sldId id="404" r:id="rId243"/>
    <p:sldId id="405" r:id="rId244"/>
    <p:sldId id="406" r:id="rId245"/>
    <p:sldId id="576" r:id="rId246"/>
    <p:sldId id="577" r:id="rId247"/>
    <p:sldId id="578" r:id="rId248"/>
    <p:sldId id="504" r:id="rId249"/>
    <p:sldId id="505" r:id="rId250"/>
    <p:sldId id="506" r:id="rId251"/>
    <p:sldId id="411" r:id="rId252"/>
    <p:sldId id="585" r:id="rId253"/>
    <p:sldId id="449" r:id="rId254"/>
    <p:sldId id="450" r:id="rId255"/>
    <p:sldId id="410" r:id="rId256"/>
    <p:sldId id="580" r:id="rId257"/>
    <p:sldId id="597" r:id="rId258"/>
    <p:sldId id="503" r:id="rId259"/>
    <p:sldId id="507" r:id="rId260"/>
    <p:sldId id="508" r:id="rId261"/>
    <p:sldId id="509" r:id="rId262"/>
    <p:sldId id="510" r:id="rId263"/>
    <p:sldId id="511" r:id="rId264"/>
    <p:sldId id="512" r:id="rId265"/>
    <p:sldId id="513" r:id="rId266"/>
    <p:sldId id="514" r:id="rId267"/>
    <p:sldId id="515" r:id="rId268"/>
    <p:sldId id="516" r:id="rId269"/>
    <p:sldId id="452" r:id="rId270"/>
    <p:sldId id="582" r:id="rId271"/>
    <p:sldId id="594" r:id="rId272"/>
    <p:sldId id="614" r:id="rId273"/>
    <p:sldId id="615" r:id="rId274"/>
    <p:sldId id="616" r:id="rId275"/>
    <p:sldId id="617" r:id="rId276"/>
    <p:sldId id="618" r:id="rId277"/>
    <p:sldId id="619" r:id="rId278"/>
    <p:sldId id="583" r:id="rId279"/>
    <p:sldId id="586" r:id="rId280"/>
    <p:sldId id="407" r:id="rId281"/>
    <p:sldId id="408" r:id="rId282"/>
    <p:sldId id="412" r:id="rId283"/>
    <p:sldId id="584" r:id="rId284"/>
    <p:sldId id="464" r:id="rId285"/>
    <p:sldId id="465" r:id="rId286"/>
    <p:sldId id="466" r:id="rId287"/>
    <p:sldId id="413" r:id="rId288"/>
    <p:sldId id="587" r:id="rId289"/>
    <p:sldId id="533" r:id="rId290"/>
    <p:sldId id="414" r:id="rId291"/>
    <p:sldId id="415" r:id="rId292"/>
    <p:sldId id="456" r:id="rId293"/>
    <p:sldId id="457" r:id="rId294"/>
    <p:sldId id="458" r:id="rId295"/>
    <p:sldId id="459" r:id="rId296"/>
    <p:sldId id="460" r:id="rId297"/>
    <p:sldId id="461" r:id="rId298"/>
    <p:sldId id="462" r:id="rId299"/>
    <p:sldId id="463" r:id="rId300"/>
    <p:sldId id="525" r:id="rId301"/>
    <p:sldId id="529" r:id="rId302"/>
    <p:sldId id="526" r:id="rId303"/>
    <p:sldId id="527" r:id="rId304"/>
    <p:sldId id="528" r:id="rId305"/>
    <p:sldId id="519" r:id="rId306"/>
    <p:sldId id="531" r:id="rId307"/>
    <p:sldId id="542" r:id="rId308"/>
    <p:sldId id="543" r:id="rId309"/>
    <p:sldId id="544" r:id="rId310"/>
    <p:sldId id="545" r:id="rId311"/>
    <p:sldId id="546" r:id="rId31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9966"/>
    <a:srgbClr val="EC6A22"/>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1454" autoAdjust="0"/>
    <p:restoredTop sz="94624" autoAdjust="0"/>
  </p:normalViewPr>
  <p:slideViewPr>
    <p:cSldViewPr>
      <p:cViewPr varScale="1">
        <p:scale>
          <a:sx n="58" d="100"/>
          <a:sy n="58" d="100"/>
        </p:scale>
        <p:origin x="60" y="186"/>
      </p:cViewPr>
      <p:guideLst>
        <p:guide orient="horz" pos="2160"/>
        <p:guide pos="2880"/>
      </p:guideLst>
    </p:cSldViewPr>
  </p:slideViewPr>
  <p:outlineViewPr>
    <p:cViewPr>
      <p:scale>
        <a:sx n="33" d="100"/>
        <a:sy n="33" d="100"/>
      </p:scale>
      <p:origin x="0" y="4746"/>
    </p:cViewPr>
  </p:outlineViewPr>
  <p:notesTextViewPr>
    <p:cViewPr>
      <p:scale>
        <a:sx n="3" d="2"/>
        <a:sy n="3" d="2"/>
      </p:scale>
      <p:origin x="0" y="0"/>
    </p:cViewPr>
  </p:notesTextViewPr>
  <p:sorterViewPr>
    <p:cViewPr varScale="1">
      <p:scale>
        <a:sx n="100" d="100"/>
        <a:sy n="100" d="100"/>
      </p:scale>
      <p:origin x="0" y="-7657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presProps" Target="presProps.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viewProps" Target="viewProps.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theme" Target="theme/theme1.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312" Type="http://schemas.openxmlformats.org/officeDocument/2006/relationships/slide" Target="slides/slide311.xml"/><Relationship Id="rId31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slide" Target="slides/slide30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RCHS-FST1\RC-HS$\Teachers\JMcallister\Oh%20Deer%20Per%201%202013.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Carrying Capacity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Deer</c:v>
                </c:pt>
              </c:strCache>
            </c:strRef>
          </c:tx>
          <c:spPr>
            <a:ln w="28575" cap="rnd">
              <a:solidFill>
                <a:schemeClr val="accent1"/>
              </a:solidFill>
              <a:round/>
            </a:ln>
            <a:effectLst/>
          </c:spPr>
          <c:marker>
            <c:symbol val="none"/>
          </c:marker>
          <c:cat>
            <c:numRef>
              <c:f>Sheet1!$A$2:$A$9</c:f>
              <c:numCache>
                <c:formatCode>General</c:formatCode>
                <c:ptCount val="8"/>
                <c:pt idx="0">
                  <c:v>1</c:v>
                </c:pt>
                <c:pt idx="1">
                  <c:v>2</c:v>
                </c:pt>
                <c:pt idx="2">
                  <c:v>3</c:v>
                </c:pt>
                <c:pt idx="3">
                  <c:v>4</c:v>
                </c:pt>
                <c:pt idx="4">
                  <c:v>5</c:v>
                </c:pt>
                <c:pt idx="5">
                  <c:v>6</c:v>
                </c:pt>
                <c:pt idx="6">
                  <c:v>7</c:v>
                </c:pt>
                <c:pt idx="7">
                  <c:v>8</c:v>
                </c:pt>
              </c:numCache>
            </c:numRef>
          </c:cat>
          <c:val>
            <c:numRef>
              <c:f>Sheet1!$B$2:$B$9</c:f>
              <c:numCache>
                <c:formatCode>General</c:formatCode>
                <c:ptCount val="8"/>
                <c:pt idx="0">
                  <c:v>11</c:v>
                </c:pt>
                <c:pt idx="1">
                  <c:v>20</c:v>
                </c:pt>
                <c:pt idx="2">
                  <c:v>4</c:v>
                </c:pt>
                <c:pt idx="3">
                  <c:v>8</c:v>
                </c:pt>
                <c:pt idx="4">
                  <c:v>16</c:v>
                </c:pt>
                <c:pt idx="5">
                  <c:v>12</c:v>
                </c:pt>
                <c:pt idx="6">
                  <c:v>17</c:v>
                </c:pt>
                <c:pt idx="7">
                  <c:v>2</c:v>
                </c:pt>
              </c:numCache>
            </c:numRef>
          </c:val>
          <c:smooth val="0"/>
        </c:ser>
        <c:ser>
          <c:idx val="1"/>
          <c:order val="1"/>
          <c:tx>
            <c:strRef>
              <c:f>Sheet1!$C$1</c:f>
              <c:strCache>
                <c:ptCount val="1"/>
                <c:pt idx="0">
                  <c:v>Resources</c:v>
                </c:pt>
              </c:strCache>
            </c:strRef>
          </c:tx>
          <c:spPr>
            <a:ln w="28575" cap="rnd">
              <a:solidFill>
                <a:schemeClr val="accent2"/>
              </a:solidFill>
              <a:round/>
            </a:ln>
            <a:effectLst/>
          </c:spPr>
          <c:marker>
            <c:symbol val="none"/>
          </c:marker>
          <c:cat>
            <c:numRef>
              <c:f>Sheet1!$A$2:$A$9</c:f>
              <c:numCache>
                <c:formatCode>General</c:formatCode>
                <c:ptCount val="8"/>
                <c:pt idx="0">
                  <c:v>1</c:v>
                </c:pt>
                <c:pt idx="1">
                  <c:v>2</c:v>
                </c:pt>
                <c:pt idx="2">
                  <c:v>3</c:v>
                </c:pt>
                <c:pt idx="3">
                  <c:v>4</c:v>
                </c:pt>
                <c:pt idx="4">
                  <c:v>5</c:v>
                </c:pt>
                <c:pt idx="5">
                  <c:v>6</c:v>
                </c:pt>
                <c:pt idx="6">
                  <c:v>7</c:v>
                </c:pt>
                <c:pt idx="7">
                  <c:v>8</c:v>
                </c:pt>
              </c:numCache>
            </c:numRef>
          </c:cat>
          <c:val>
            <c:numRef>
              <c:f>Sheet1!$C$2:$C$9</c:f>
              <c:numCache>
                <c:formatCode>General</c:formatCode>
                <c:ptCount val="8"/>
                <c:pt idx="0">
                  <c:v>11</c:v>
                </c:pt>
                <c:pt idx="1">
                  <c:v>2</c:v>
                </c:pt>
                <c:pt idx="2">
                  <c:v>18</c:v>
                </c:pt>
                <c:pt idx="3">
                  <c:v>14</c:v>
                </c:pt>
                <c:pt idx="4">
                  <c:v>6</c:v>
                </c:pt>
                <c:pt idx="5">
                  <c:v>9</c:v>
                </c:pt>
                <c:pt idx="6">
                  <c:v>3</c:v>
                </c:pt>
                <c:pt idx="7">
                  <c:v>14</c:v>
                </c:pt>
              </c:numCache>
            </c:numRef>
          </c:val>
          <c:smooth val="0"/>
        </c:ser>
        <c:ser>
          <c:idx val="2"/>
          <c:order val="2"/>
          <c:tx>
            <c:strRef>
              <c:f>Sheet1!$D$1</c:f>
              <c:strCache>
                <c:ptCount val="1"/>
                <c:pt idx="0">
                  <c:v>Wolf</c:v>
                </c:pt>
              </c:strCache>
            </c:strRef>
          </c:tx>
          <c:spPr>
            <a:ln w="28575" cap="rnd">
              <a:solidFill>
                <a:schemeClr val="accent3"/>
              </a:solidFill>
              <a:round/>
            </a:ln>
            <a:effectLst/>
          </c:spPr>
          <c:marker>
            <c:symbol val="none"/>
          </c:marker>
          <c:cat>
            <c:numRef>
              <c:f>Sheet1!$A$2:$A$9</c:f>
              <c:numCache>
                <c:formatCode>General</c:formatCode>
                <c:ptCount val="8"/>
                <c:pt idx="0">
                  <c:v>1</c:v>
                </c:pt>
                <c:pt idx="1">
                  <c:v>2</c:v>
                </c:pt>
                <c:pt idx="2">
                  <c:v>3</c:v>
                </c:pt>
                <c:pt idx="3">
                  <c:v>4</c:v>
                </c:pt>
                <c:pt idx="4">
                  <c:v>5</c:v>
                </c:pt>
                <c:pt idx="5">
                  <c:v>6</c:v>
                </c:pt>
                <c:pt idx="6">
                  <c:v>7</c:v>
                </c:pt>
                <c:pt idx="7">
                  <c:v>8</c:v>
                </c:pt>
              </c:numCache>
            </c:numRef>
          </c:cat>
          <c:val>
            <c:numRef>
              <c:f>Sheet1!$D$2:$D$9</c:f>
              <c:numCache>
                <c:formatCode>General</c:formatCode>
                <c:ptCount val="8"/>
                <c:pt idx="0">
                  <c:v>0</c:v>
                </c:pt>
                <c:pt idx="1">
                  <c:v>0</c:v>
                </c:pt>
                <c:pt idx="2">
                  <c:v>0</c:v>
                </c:pt>
                <c:pt idx="3">
                  <c:v>0</c:v>
                </c:pt>
                <c:pt idx="4">
                  <c:v>0</c:v>
                </c:pt>
                <c:pt idx="5">
                  <c:v>1</c:v>
                </c:pt>
                <c:pt idx="6">
                  <c:v>2</c:v>
                </c:pt>
                <c:pt idx="7">
                  <c:v>4</c:v>
                </c:pt>
              </c:numCache>
            </c:numRef>
          </c:val>
          <c:smooth val="0"/>
        </c:ser>
        <c:dLbls>
          <c:showLegendKey val="0"/>
          <c:showVal val="0"/>
          <c:showCatName val="0"/>
          <c:showSerName val="0"/>
          <c:showPercent val="0"/>
          <c:showBubbleSize val="0"/>
        </c:dLbls>
        <c:smooth val="0"/>
        <c:axId val="283483792"/>
        <c:axId val="283484184"/>
      </c:lineChart>
      <c:catAx>
        <c:axId val="28348379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Generations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3484184"/>
        <c:crosses val="autoZero"/>
        <c:auto val="1"/>
        <c:lblAlgn val="ctr"/>
        <c:lblOffset val="100"/>
        <c:noMultiLvlLbl val="0"/>
      </c:catAx>
      <c:valAx>
        <c:axId val="2834841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Numbers of organisms</a:t>
                </a:r>
              </a:p>
            </c:rich>
          </c:tx>
          <c:overlay val="0"/>
          <c:spPr>
            <a:solidFill>
              <a:schemeClr val="bg1"/>
            </a:solid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34837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Oh Deer Activity</a:t>
            </a:r>
          </a:p>
        </c:rich>
      </c:tx>
      <c:overlay val="0"/>
    </c:title>
    <c:autoTitleDeleted val="0"/>
    <c:plotArea>
      <c:layout/>
      <c:lineChart>
        <c:grouping val="standard"/>
        <c:varyColors val="0"/>
        <c:ser>
          <c:idx val="1"/>
          <c:order val="0"/>
          <c:tx>
            <c:strRef>
              <c:f>Sheet1!$B$1</c:f>
              <c:strCache>
                <c:ptCount val="1"/>
                <c:pt idx="0">
                  <c:v>Deer</c:v>
                </c:pt>
              </c:strCache>
            </c:strRef>
          </c:tx>
          <c:marker>
            <c:symbol val="none"/>
          </c:marker>
          <c:val>
            <c:numRef>
              <c:f>Sheet1!$B$2:$B$13</c:f>
              <c:numCache>
                <c:formatCode>General</c:formatCode>
                <c:ptCount val="12"/>
                <c:pt idx="0">
                  <c:v>18</c:v>
                </c:pt>
                <c:pt idx="1">
                  <c:v>27</c:v>
                </c:pt>
                <c:pt idx="2">
                  <c:v>11</c:v>
                </c:pt>
                <c:pt idx="3">
                  <c:v>2</c:v>
                </c:pt>
                <c:pt idx="4">
                  <c:v>4</c:v>
                </c:pt>
                <c:pt idx="5">
                  <c:v>8</c:v>
                </c:pt>
                <c:pt idx="6">
                  <c:v>10</c:v>
                </c:pt>
                <c:pt idx="7">
                  <c:v>19</c:v>
                </c:pt>
                <c:pt idx="8">
                  <c:v>25</c:v>
                </c:pt>
                <c:pt idx="9">
                  <c:v>13</c:v>
                </c:pt>
                <c:pt idx="10">
                  <c:v>10</c:v>
                </c:pt>
                <c:pt idx="11">
                  <c:v>2</c:v>
                </c:pt>
              </c:numCache>
            </c:numRef>
          </c:val>
          <c:smooth val="0"/>
        </c:ser>
        <c:ser>
          <c:idx val="2"/>
          <c:order val="1"/>
          <c:tx>
            <c:strRef>
              <c:f>Sheet1!$C$1</c:f>
              <c:strCache>
                <c:ptCount val="1"/>
                <c:pt idx="0">
                  <c:v>Resource</c:v>
                </c:pt>
              </c:strCache>
            </c:strRef>
          </c:tx>
          <c:marker>
            <c:symbol val="none"/>
          </c:marker>
          <c:val>
            <c:numRef>
              <c:f>Sheet1!$C$2:$C$13</c:f>
              <c:numCache>
                <c:formatCode>General</c:formatCode>
                <c:ptCount val="12"/>
                <c:pt idx="0">
                  <c:v>16</c:v>
                </c:pt>
                <c:pt idx="1">
                  <c:v>8</c:v>
                </c:pt>
                <c:pt idx="2">
                  <c:v>23</c:v>
                </c:pt>
                <c:pt idx="3">
                  <c:v>33</c:v>
                </c:pt>
                <c:pt idx="4">
                  <c:v>31</c:v>
                </c:pt>
                <c:pt idx="5">
                  <c:v>27</c:v>
                </c:pt>
                <c:pt idx="6">
                  <c:v>25</c:v>
                </c:pt>
                <c:pt idx="7">
                  <c:v>15</c:v>
                </c:pt>
                <c:pt idx="8">
                  <c:v>8</c:v>
                </c:pt>
                <c:pt idx="9">
                  <c:v>16</c:v>
                </c:pt>
                <c:pt idx="10">
                  <c:v>13</c:v>
                </c:pt>
                <c:pt idx="11">
                  <c:v>18</c:v>
                </c:pt>
              </c:numCache>
            </c:numRef>
          </c:val>
          <c:smooth val="0"/>
        </c:ser>
        <c:ser>
          <c:idx val="3"/>
          <c:order val="2"/>
          <c:tx>
            <c:strRef>
              <c:f>Sheet1!$D$1</c:f>
              <c:strCache>
                <c:ptCount val="1"/>
                <c:pt idx="0">
                  <c:v>Wolf</c:v>
                </c:pt>
              </c:strCache>
            </c:strRef>
          </c:tx>
          <c:marker>
            <c:symbol val="none"/>
          </c:marker>
          <c:val>
            <c:numRef>
              <c:f>Sheet1!$D$2:$D$13</c:f>
              <c:numCache>
                <c:formatCode>General</c:formatCode>
                <c:ptCount val="12"/>
                <c:pt idx="0">
                  <c:v>0</c:v>
                </c:pt>
                <c:pt idx="1">
                  <c:v>0</c:v>
                </c:pt>
                <c:pt idx="2">
                  <c:v>0</c:v>
                </c:pt>
                <c:pt idx="3">
                  <c:v>0</c:v>
                </c:pt>
                <c:pt idx="4">
                  <c:v>0</c:v>
                </c:pt>
                <c:pt idx="5">
                  <c:v>0</c:v>
                </c:pt>
                <c:pt idx="6">
                  <c:v>0</c:v>
                </c:pt>
                <c:pt idx="7">
                  <c:v>1</c:v>
                </c:pt>
                <c:pt idx="8">
                  <c:v>2</c:v>
                </c:pt>
                <c:pt idx="9">
                  <c:v>6</c:v>
                </c:pt>
                <c:pt idx="10">
                  <c:v>12</c:v>
                </c:pt>
                <c:pt idx="11">
                  <c:v>15</c:v>
                </c:pt>
              </c:numCache>
            </c:numRef>
          </c:val>
          <c:smooth val="0"/>
        </c:ser>
        <c:dLbls>
          <c:showLegendKey val="0"/>
          <c:showVal val="0"/>
          <c:showCatName val="0"/>
          <c:showSerName val="0"/>
          <c:showPercent val="0"/>
          <c:showBubbleSize val="0"/>
        </c:dLbls>
        <c:smooth val="0"/>
        <c:axId val="1348512"/>
        <c:axId val="180937368"/>
      </c:lineChart>
      <c:catAx>
        <c:axId val="1348512"/>
        <c:scaling>
          <c:orientation val="minMax"/>
        </c:scaling>
        <c:delete val="0"/>
        <c:axPos val="b"/>
        <c:title>
          <c:tx>
            <c:rich>
              <a:bodyPr/>
              <a:lstStyle/>
              <a:p>
                <a:pPr>
                  <a:defRPr/>
                </a:pPr>
                <a:r>
                  <a:rPr lang="en-US"/>
                  <a:t>Generation</a:t>
                </a:r>
              </a:p>
            </c:rich>
          </c:tx>
          <c:overlay val="0"/>
        </c:title>
        <c:majorTickMark val="out"/>
        <c:minorTickMark val="none"/>
        <c:tickLblPos val="nextTo"/>
        <c:crossAx val="180937368"/>
        <c:crosses val="autoZero"/>
        <c:auto val="1"/>
        <c:lblAlgn val="ctr"/>
        <c:lblOffset val="100"/>
        <c:noMultiLvlLbl val="0"/>
      </c:catAx>
      <c:valAx>
        <c:axId val="180937368"/>
        <c:scaling>
          <c:orientation val="minMax"/>
        </c:scaling>
        <c:delete val="0"/>
        <c:axPos val="l"/>
        <c:majorGridlines/>
        <c:title>
          <c:tx>
            <c:rich>
              <a:bodyPr rot="-5400000" vert="horz"/>
              <a:lstStyle/>
              <a:p>
                <a:pPr>
                  <a:defRPr/>
                </a:pPr>
                <a:r>
                  <a:rPr lang="en-US"/>
                  <a:t>Number of Organisms or Resources</a:t>
                </a:r>
              </a:p>
            </c:rich>
          </c:tx>
          <c:overlay val="0"/>
        </c:title>
        <c:numFmt formatCode="General" sourceLinked="1"/>
        <c:majorTickMark val="out"/>
        <c:minorTickMark val="none"/>
        <c:tickLblPos val="nextTo"/>
        <c:crossAx val="1348512"/>
        <c:crosses val="autoZero"/>
        <c:crossBetween val="between"/>
      </c:valAx>
    </c:plotArea>
    <c:legend>
      <c:legendPos val="r"/>
      <c:overlay val="0"/>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40" units="1/cm"/>
          <inkml:channelProperty channel="Y" name="resolution" value="40" units="1/cm"/>
        </inkml:channelProperties>
      </inkml:inkSource>
      <inkml:timestamp xml:id="ts0" timeString="2010-11-10T18:35:56.703"/>
    </inkml:context>
    <inkml:brush xml:id="br0">
      <inkml:brushProperty name="width" value="0.05292" units="cm"/>
      <inkml:brushProperty name="height" value="0.05292" units="cm"/>
      <inkml:brushProperty name="color" value="#FF0000"/>
      <inkml:brushProperty name="fitToCurve" value="1"/>
    </inkml:brush>
    <inkml:brush xml:id="br1">
      <inkml:brushProperty name="width" value="0.05292" units="cm"/>
      <inkml:brushProperty name="height" value="0.05292" units="cm"/>
      <inkml:brushProperty name="color" value="#7030A0"/>
      <inkml:brushProperty name="fitToCurve" value="1"/>
    </inkml:brush>
  </inkml:definitions>
  <inkml:trace contextRef="#ctx0" brushRef="#br0">40 0,'20'0,"-1"0,1 0,-20 0,20 0,0 0,-20 0,20 0,0 0,-20 0,19 0,1 0,0 0,-20 0,20 0,-20 0,20 0,0 0,-1 0,-19 0,20 0,-20 0,20 0,-20 0,20 0,0 0,0 0,19 0,-39 0,20 0,0 0,0 0,-20 0,20 0,-20 0,20 0,-1 0,-19 0,20 0,-20 0,20 0,0 0,0 0,-20 0,20 0,-1 0,1 0,-20 0,20 0,-20 0,20 0,0 0,0 0,-20 0,19 0,-19 0,40 0,-40 0,20 0,-20 0,20 0,0 0,-1 0,1 0,0 0,-20 0,20 0,-20 0,20 0,0 0,-1 0,1 0,-20 0,0 0,0 0,20 0,-20 0,20 0,20 0,-20 0,-1 0,21 0,-40 0</inkml:trace>
  <inkml:trace contextRef="#ctx0" brushRef="#br1" timeOffset="14109">0 0,'20'0,"0"0,0 0,19 0,1 0,0 0,-21 0,1 0,0 0,0 0,-20 0,20 0,19 0,-39 0,20 0,20 0,-40 0,20 0,-20 0,39 0,-39 0,20 0,-20 0,0 0,0 0,20 0,-20 0,20 0,0 0,0 0,-20 0,20 0,19 0,-39 0,20 0,-20 0,20 0,-20 0,20 0,0 0,-1 0,-19 0,40 0,-40 0,20 0,0 0,0 0,-20 0,19 0,-19 0,20 0,0 0,0 0,-20 0,20 0,-20 0,20 0,-20 0,19 0,1 0,-20 0,20 0,0 0,0 0,-20 0,20 0,-20 0,19 0,-19 0,20 0,0 0,0 0,-20 0,20 0,-20 0,20 0,0 0,-20 0,19 0,-19 0,20 0,-20 0,20 0,0 0</inkml:trace>
  <inkml:trace contextRef="#ctx0" brushRef="#br1" timeOffset="22547">20 636,'0'20,"0"-20,20 0,-20 0,0 0,20 0,-20 0,19 0,-19 0,20 0,-20 0,0 0,20 0,0 0,-20 0,40 0,-21 0,1 0,20 0,-40 0,20 0,-20 0,20 0,-20 0,19 0,1 0,0 0,-20 0,20 0,0 0,-20 0,20 0,-20 0,0 0,19 0,1 0,0 0,0 0,20 0,-1 0,-19 0,20 0,-20 0,0 0,-1 0,1 0,0 0,0 0,-20 0,40 0,-40 0,19 0,1 0,0 0,0 0,-20 0,20 0,-20 0,39 0,-19 0,-20 0,40 0,-20 0,0 0,19 0,-39 0,40 0,-20 0,20 0,-21 0,1 0,0 0,20 0,-40 0,20 0,-1 0,1 0,40 0,-40 0,19 0,-19 0,20 0,-20 0,-1 0,-19 0,20 0,20 0,-40 0,59 0,-19 0,20 0,-1 0,-19 0,0 0,-21 0,1 0,-20 0,20 0,-20 0,20 0,-20 0,40 0,-1 0,-19 0,20 0,-1 0,-19 0,0 0,0 0,-20 0,20 0,-20 0,20 0,-1 0,1 0,0 0,0 0,0 0,-20 0,39 0,-39 0,40 0,-20 0,39 0,-19 0,0 0,-20 0,19 0,-19 0,20 0,-20 0,19 0,-39 0,20 0,0 0,-20 0,20 0,0 0,0 0,-20 0,39 0,-39 0,0 0,0 0,20 0,-20 0,20 0,20 0,-21 0,1 0,20 0,-40 0,0 0,0 0,20 0,19 0,1 0,0 0,-20 0,-1 0,-19 0,20 0,-20 0,20 0,0 0,0 0,-20 0,20 0,-20 0,20 0,-1 0,1 0</inkml:trace>
</inkml:ink>
</file>

<file path=ppt/ink/ink2.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40" units="1/cm"/>
          <inkml:channelProperty channel="Y" name="resolution" value="40" units="1/cm"/>
        </inkml:channelProperties>
      </inkml:inkSource>
      <inkml:timestamp xml:id="ts0" timeString="2010-11-10T18:38:33.391"/>
    </inkml:context>
    <inkml:brush xml:id="br0">
      <inkml:brushProperty name="width" value="0.05292" units="cm"/>
      <inkml:brushProperty name="height" value="0.05292" units="cm"/>
      <inkml:brushProperty name="color" value="#7030A0"/>
      <inkml:brushProperty name="fitToCurve" value="1"/>
    </inkml:brush>
  </inkml:definitions>
  <inkml:trace contextRef="#ctx0" brushRef="#br0">790 259,'-85'-88,"85"88,-82 0,-3 0,85 0,-83 0,83 0,-167 88,167 87,-167-87,167 88,-85-1,85 88,0-88,0-87,85 175,-3-175,3 87,-2-175,-83 88,84-88,-84 0,83 0,84-88,-82-87,-85 87,83 0,1-87,-84 0,0-1,0 89,0-89,0 176,0-87,0-1,0 0,0 0,-84 1,1 87,83 0,0 87,0 89,0-88,0-1,0 1,0 0,0-88,0 0,0-176,0 89,-85-1,3 88,82 88,0-1,0 1,82 87,-82-175,0 88,85 0,-85-88,0 87,0-87,83 0,-83-175,0 0,0 87,0 0,0 1,0 87,0-88,-83 0,-2 88,85 88,0 0,-82-1,82 1,0-88,0 88,0-1,0 1,0-88,0 88,0-264,0 89,0-1,0 88,0-88,0 1,-85 87,2 0,-1 0,1 175,-84-87,167-1,-85 1,85-88,0 88,0-176,85 0,-85 1,0-1,0 0,0-87,0 87,0 0,0 176,0 175,0-175,0 87,0-87,0 87,0-175,0 0,0 0,0 0,0 0,0 88,82-88,-82 0,0-88,0 1,85-89,-85 176,0 0,0-87,0 174,0 89,83-89,1 89,-84-1,0-87,0 0,83-1,-83 1,0-176,0-87,0 87,0-87,0 175,0-88,0 88,0 88,0-88,0-176,0-87,0 176,0-1,0 0,0 88,0-87,0 87,0-88,0 0,0 88,0-88,0 88,0-87,0-1,0 0,0 88,0-87,0-1,0 88,0-88,0 88,0 263,0-175,0 0,0 87,0 1,0-1,0-175,0 175,0-87,0 0,0-88,0 87,0-87,0 88,0 0,0-1,0-87</inkml:trace>
</inkml:ink>
</file>

<file path=ppt/ink/ink3.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40" units="1/cm"/>
          <inkml:channelProperty channel="Y" name="resolution" value="40" units="1/cm"/>
        </inkml:channelProperties>
      </inkml:inkSource>
      <inkml:timestamp xml:id="ts0" timeString="2010-11-10T18:35:56.703"/>
    </inkml:context>
    <inkml:brush xml:id="br0">
      <inkml:brushProperty name="width" value="0.05292" units="cm"/>
      <inkml:brushProperty name="height" value="0.05292" units="cm"/>
      <inkml:brushProperty name="color" value="#FF0000"/>
      <inkml:brushProperty name="fitToCurve" value="1"/>
    </inkml:brush>
    <inkml:brush xml:id="br1">
      <inkml:brushProperty name="width" value="0.05292" units="cm"/>
      <inkml:brushProperty name="height" value="0.05292" units="cm"/>
      <inkml:brushProperty name="color" value="#7030A0"/>
      <inkml:brushProperty name="fitToCurve" value="1"/>
    </inkml:brush>
  </inkml:definitions>
  <inkml:trace contextRef="#ctx0" brushRef="#br0">40 0,'20'0,"-1"0,1 0,-20 0,20 0,0 0,-20 0,20 0,0 0,-20 0,19 0,1 0,0 0,-20 0,20 0,-20 0,20 0,0 0,0 0,-20 0,19 0,-19 0,20 0,-20 0,20 0,0 0,0 0,19 0,-39 0,20 0,0 0,0 0,-20 0,20 0,-20 0,20 0,0 0,-20 0,19 0,-19 0,20 0,0 0,0 0,-20 0,20 0,0 0,-1 0,-19 0,20 0,-20 0,20 0,0 0,0 0,-20 0,20 0,-20 0,39 0,-39 0,20 0,-20 0,20 0,0 0,0 0,0 0,-1 0,-19 0,20 0,-20 0,20 0,0 0,0 0,0 0,-20 0,0 0,0 0,19 0,-19 0,20 0,20 0,-20 0,0 0,19 0,-39 0</inkml:trace>
  <inkml:trace contextRef="#ctx0" brushRef="#br1" timeOffset="14109">0 0,'20'0,"0"0,0 0,19 0,1 0,0 0,-21 0,1 0,0 0,0 0,-20 0,20 0,20 0,-40 0,19 0,21 0,-40 0,20 0,-20 0,40 0,-40 0,19 0,-19 0,0 0,0 0,20 0,-20 0,20 0,0 0,0 0,-20 0,20 0,19 0,-39 0,20 0,-20 0,20 0,-20 0,20 0,0 0,0 0,-20 0,39 0,-39 0,20 0,0 0,0 0,-20 0,20 0,-20 0,20 0,-1 0,1 0,-20 0,20 0,-20 0,20 0,-20 0,20 0,0 0,-20 0,19 0,1 0,0 0,-20 0,20 0,-20 0,20 0,-20 0,20 0,-1 0,1 0,-20 0,20 0,-20 0,20 0,0 0,-20 0,20 0,-20 0,20 0,-20 0,19 0,1 0</inkml:trace>
  <inkml:trace contextRef="#ctx0" brushRef="#br1" timeOffset="22547">20 636,'0'20,"0"-20,20 0,-20 0,0 0,20 0,-20 0,19 0,-19 0,20 0,-20 0,0 0,20 0,0 0,-20 0,40 0,-21 0,1 0,20 0,-40 0,20 0,-20 0,20 0,-20 0,20 0,-1 0,1 0,-20 0,20 0,0 0,-20 0,20 0,-20 0,0 0,20 0,-1 0,1 0,0 0,20 0,0 0,-21 0,21 0,-20 0,0 0,0 0,-1 0,1 0,0 0,-20 0,40 0,-40 0,20 0,0 0,-1 0,1 0,-20 0,20 0,-20 0,40 0,-20 0,-20 0,39 0,-19 0,0 0,20 0,-40 0,39 0,-19 0,20 0,-20 0,0 0,-1 0,21 0,-40 0,20 0,0 0,0 0,39 0,-39 0,20 0,-21 0,21 0,-20 0,0 0,-20 0,20 0,19 0,-39 0,60 0,-20 0,18 0,2 0,-21 0,1 0,-20 0,0 0,-20 0,20 0,-20 0,19 0,-19 0,40 0,0 0,-20 0,19 0,1 0,-20 0,0 0,0 0,-20 0,19 0,-19 0,20 0,0 0,0 0,0 0,0 0,-1 0,-19 0,40 0,-40 0,40 0,-20 0,39 0,-19 0,0 0,-21 0,21 0,-20 0,20 0,-21 0,21 0,-40 0,20 0,0 0,-20 0,20 0,0 0,-1 0,-19 0,40 0,-40 0,0 0,0 0,20 0,-20 0,20 0,19 0,-19 0,0 0,20 0,-40 0,0 0,0 0,20 0,19 0,1 0,0 0,-20 0,-1 0,-19 0,20 0,-20 0,20 0,0 0,0 0,-20 0,20 0,-20 0,20 0,-1 0,1 0</inkml:trace>
</inkml:ink>
</file>

<file path=ppt/ink/ink4.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40" units="1/cm"/>
          <inkml:channelProperty channel="Y" name="resolution" value="40" units="1/cm"/>
        </inkml:channelProperties>
      </inkml:inkSource>
      <inkml:timestamp xml:id="ts0" timeString="2010-11-10T18:38:33.391"/>
    </inkml:context>
    <inkml:brush xml:id="br0">
      <inkml:brushProperty name="width" value="0.05292" units="cm"/>
      <inkml:brushProperty name="height" value="0.05292" units="cm"/>
      <inkml:brushProperty name="color" value="#7030A0"/>
      <inkml:brushProperty name="fitToCurve" value="1"/>
    </inkml:brush>
  </inkml:definitions>
  <inkml:trace contextRef="#ctx0" brushRef="#br0">776 272,'-79'-88,"79"88,-83 0,0 0,83 0,-83 0,83 0,-166 88,166 96,-162-91,162 91,-83-4,83 97,0-93,0-96,83 188,0-184,-4 88,4-180,-83 92,83-92,-83 0,83 0,83-92,-87-88,-79 88,83 0,0-92,-83 4,0-5,0 93,0-92,0 184,0-88,0-4,0 0,0-1,-83 1,0 92,83 0,0 92,0 93,0-93,0-4,0 4,0 0,0-92,0 0,0-184,0 96,-79-4,-4 92,83 92,0-4,0 4,83 92,-83-184,0 93,79-1,-79-92,0 92,0-92,83 0,-83-184,0-1,0 93,0 0,0 4,0 88,0-92,-83 0,4 92,79 92,0 0,-83-4,83 4,0-92,0 92,0 0,0 1,0-93,0 92,0-277,0 93,0 0,0 92,0-92,0 4,-83 88,0 0,0 0,0 180,-79-88,162 0,-83 1,83-93,0 92,0-184,83-1,-83 1,0 0,0 0,0-88,0 88,0-1,0 186,0 179,0-180,0 92,0-91,0 91,0-184,0 0,0 0,0 0,0 0,0 88,83-88,-83 0,0-88,0-4,79-93,-79 185,0 0,0-92,0 184,0 93,83-93,0 88,-83 4,0-92,0 1,83-6,-83 5,0-184,0-88,0 88,0-92,0 184,0-92,0 92,0 92,0-92,0-180,0-97,0 185,0 0,0 0,0 92,0-88,0 88,0-92,0 0,0 92,0-93,0 93,0-92,0 0,0 4,0 88,0-92,0 0,0 92,0-92,0 92,0 276,0-188,0 4,0 93,0-1,0-4,0-180,0 184,0-91,0-1,0-92,0 92,0-92,0 88,0 4,0 0,0-92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1421" tIns="45711" rIns="91421" bIns="45711" rtlCol="0"/>
          <a:lstStyle>
            <a:lvl1pPr algn="l">
              <a:defRPr sz="1200"/>
            </a:lvl1pPr>
          </a:lstStyle>
          <a:p>
            <a:endParaRPr lang="en-US"/>
          </a:p>
        </p:txBody>
      </p:sp>
      <p:sp>
        <p:nvSpPr>
          <p:cNvPr id="3" name="Date Placeholder 2"/>
          <p:cNvSpPr>
            <a:spLocks noGrp="1"/>
          </p:cNvSpPr>
          <p:nvPr>
            <p:ph type="dt" idx="1"/>
          </p:nvPr>
        </p:nvSpPr>
        <p:spPr>
          <a:xfrm>
            <a:off x="3970938" y="1"/>
            <a:ext cx="3037840" cy="464820"/>
          </a:xfrm>
          <a:prstGeom prst="rect">
            <a:avLst/>
          </a:prstGeom>
        </p:spPr>
        <p:txBody>
          <a:bodyPr vert="horz" lIns="91421" tIns="45711" rIns="91421" bIns="45711" rtlCol="0"/>
          <a:lstStyle>
            <a:lvl1pPr algn="r">
              <a:defRPr sz="1200"/>
            </a:lvl1pPr>
          </a:lstStyle>
          <a:p>
            <a:fld id="{4F65629E-A938-4AAD-879A-2CF04B490085}" type="datetimeFigureOut">
              <a:rPr lang="en-US" smtClean="0"/>
              <a:pPr/>
              <a:t>8/25/2017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21" tIns="45711" rIns="91421" bIns="45711" rtlCol="0" anchor="ctr"/>
          <a:lstStyle/>
          <a:p>
            <a:endParaRPr lang="en-US"/>
          </a:p>
        </p:txBody>
      </p:sp>
      <p:sp>
        <p:nvSpPr>
          <p:cNvPr id="5" name="Notes Placeholder 4"/>
          <p:cNvSpPr>
            <a:spLocks noGrp="1"/>
          </p:cNvSpPr>
          <p:nvPr>
            <p:ph type="body" sz="quarter" idx="3"/>
          </p:nvPr>
        </p:nvSpPr>
        <p:spPr>
          <a:xfrm>
            <a:off x="701040" y="4415793"/>
            <a:ext cx="5608320" cy="4183380"/>
          </a:xfrm>
          <a:prstGeom prst="rect">
            <a:avLst/>
          </a:prstGeom>
        </p:spPr>
        <p:txBody>
          <a:bodyPr vert="horz" lIns="91421" tIns="45711" rIns="91421" bIns="4571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58"/>
            <a:ext cx="3037840" cy="464820"/>
          </a:xfrm>
          <a:prstGeom prst="rect">
            <a:avLst/>
          </a:prstGeom>
        </p:spPr>
        <p:txBody>
          <a:bodyPr vert="horz" lIns="91421" tIns="45711" rIns="91421" bIns="45711"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58"/>
            <a:ext cx="3037840" cy="464820"/>
          </a:xfrm>
          <a:prstGeom prst="rect">
            <a:avLst/>
          </a:prstGeom>
        </p:spPr>
        <p:txBody>
          <a:bodyPr vert="horz" lIns="91421" tIns="45711" rIns="91421" bIns="45711" rtlCol="0" anchor="b"/>
          <a:lstStyle>
            <a:lvl1pPr algn="r">
              <a:defRPr sz="1200"/>
            </a:lvl1pPr>
          </a:lstStyle>
          <a:p>
            <a:fld id="{C5CB2E09-A5CD-4EA4-97A1-52659741FACE}" type="slidenum">
              <a:rPr lang="en-US" smtClean="0"/>
              <a:pPr/>
              <a:t>‹#›</a:t>
            </a:fld>
            <a:endParaRPr lang="en-US"/>
          </a:p>
        </p:txBody>
      </p:sp>
    </p:spTree>
    <p:extLst>
      <p:ext uri="{BB962C8B-B14F-4D97-AF65-F5344CB8AC3E}">
        <p14:creationId xmlns:p14="http://schemas.microsoft.com/office/powerpoint/2010/main" val="2217709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5CB2E09-A5CD-4EA4-97A1-52659741FACE}" type="slidenum">
              <a:rPr lang="en-US" smtClean="0"/>
              <a:pPr/>
              <a:t>189</a:t>
            </a:fld>
            <a:endParaRPr lang="en-US"/>
          </a:p>
        </p:txBody>
      </p:sp>
    </p:spTree>
    <p:extLst>
      <p:ext uri="{BB962C8B-B14F-4D97-AF65-F5344CB8AC3E}">
        <p14:creationId xmlns:p14="http://schemas.microsoft.com/office/powerpoint/2010/main" val="1928116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293B67-66BB-423A-9C1F-CD3B65E2ABDF}" type="datetimeFigureOut">
              <a:rPr lang="en-US" smtClean="0"/>
              <a:pPr/>
              <a:t>8/25/2017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293B67-66BB-423A-9C1F-CD3B65E2ABDF}" type="datetimeFigureOut">
              <a:rPr lang="en-US" smtClean="0"/>
              <a:pPr/>
              <a:t>8/25/2017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293B67-66BB-423A-9C1F-CD3B65E2ABDF}" type="datetimeFigureOut">
              <a:rPr lang="en-US" smtClean="0"/>
              <a:pPr/>
              <a:t>8/25/2017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685800"/>
            <a:ext cx="8229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6248400" y="6858000"/>
            <a:ext cx="2895600" cy="228600"/>
          </a:xfrm>
        </p:spPr>
        <p:txBody>
          <a:bodyPr/>
          <a:lstStyle>
            <a:lvl1pPr>
              <a:defRPr/>
            </a:lvl1pPr>
          </a:lstStyle>
          <a:p>
            <a:endParaRPr lang="en-US" dirty="0"/>
          </a:p>
        </p:txBody>
      </p:sp>
      <p:sp>
        <p:nvSpPr>
          <p:cNvPr id="4" name="Slide Number Placeholder 3"/>
          <p:cNvSpPr>
            <a:spLocks noGrp="1"/>
          </p:cNvSpPr>
          <p:nvPr>
            <p:ph type="sldNum" sz="quarter" idx="11"/>
          </p:nvPr>
        </p:nvSpPr>
        <p:spPr>
          <a:xfrm>
            <a:off x="0" y="6858000"/>
            <a:ext cx="381000" cy="457200"/>
          </a:xfrm>
        </p:spPr>
        <p:txBody>
          <a:bodyPr/>
          <a:lstStyle>
            <a:lvl1pPr>
              <a:defRPr/>
            </a:lvl1pPr>
          </a:lstStyle>
          <a:p>
            <a:fld id="{A0881F64-344E-4A1F-96DF-DB26F2A6798B}"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293B67-66BB-423A-9C1F-CD3B65E2ABDF}" type="datetimeFigureOut">
              <a:rPr lang="en-US" smtClean="0"/>
              <a:pPr/>
              <a:t>8/25/2017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293B67-66BB-423A-9C1F-CD3B65E2ABDF}" type="datetimeFigureOut">
              <a:rPr lang="en-US" smtClean="0"/>
              <a:pPr/>
              <a:t>8/25/2017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293B67-66BB-423A-9C1F-CD3B65E2ABDF}" type="datetimeFigureOut">
              <a:rPr lang="en-US" smtClean="0"/>
              <a:pPr/>
              <a:t>8/25/2017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293B67-66BB-423A-9C1F-CD3B65E2ABDF}" type="datetimeFigureOut">
              <a:rPr lang="en-US" smtClean="0"/>
              <a:pPr/>
              <a:t>8/25/2017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293B67-66BB-423A-9C1F-CD3B65E2ABDF}" type="datetimeFigureOut">
              <a:rPr lang="en-US" smtClean="0"/>
              <a:pPr/>
              <a:t>8/25/2017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293B67-66BB-423A-9C1F-CD3B65E2ABDF}" type="datetimeFigureOut">
              <a:rPr lang="en-US" smtClean="0"/>
              <a:pPr/>
              <a:t>8/25/2017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293B67-66BB-423A-9C1F-CD3B65E2ABDF}" type="datetimeFigureOut">
              <a:rPr lang="en-US" smtClean="0"/>
              <a:pPr/>
              <a:t>8/25/2017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293B67-66BB-423A-9C1F-CD3B65E2ABDF}" type="datetimeFigureOut">
              <a:rPr lang="en-US" smtClean="0"/>
              <a:pPr/>
              <a:t>8/25/2017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04ECB3-1C80-475C-BE30-428D4CC92AD2}"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293B67-66BB-423A-9C1F-CD3B65E2ABDF}" type="datetimeFigureOut">
              <a:rPr lang="en-US" smtClean="0"/>
              <a:pPr/>
              <a:t>8/25/2017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04ECB3-1C80-475C-BE30-428D4CC92AD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hyperlink" Target="http://en.wikipedia.org/wiki/File:Blacksmoker_in_Atlantic_Ocean.jpg" TargetMode="External"/><Relationship Id="rId3" Type="http://schemas.openxmlformats.org/officeDocument/2006/relationships/slide" Target="slide12.xml"/><Relationship Id="rId7" Type="http://schemas.openxmlformats.org/officeDocument/2006/relationships/hyperlink" Target="RESOURCES.ppt" TargetMode="External"/><Relationship Id="rId12"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audio" Target="../media/audio1.wav"/><Relationship Id="rId5" Type="http://schemas.openxmlformats.org/officeDocument/2006/relationships/image" Target="../media/image6.png"/><Relationship Id="rId10" Type="http://schemas.openxmlformats.org/officeDocument/2006/relationships/image" Target="../media/image10.jpeg"/><Relationship Id="rId4" Type="http://schemas.openxmlformats.org/officeDocument/2006/relationships/image" Target="../media/image5.png"/><Relationship Id="rId9" Type="http://schemas.openxmlformats.org/officeDocument/2006/relationships/image" Target="../media/image9.jpeg"/><Relationship Id="rId14" Type="http://schemas.openxmlformats.org/officeDocument/2006/relationships/image" Target="../media/image12.jpeg"/></Relationships>
</file>

<file path=ppt/slides/_rels/slide10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hyperlink" Target="http://www.search.ask.com/search?q=mt+st+helens+video&amp;psv=&amp;apn_dbr=ie_11.0.9600.17126&amp;apn_dtid=%5eOSJ000%5eYY%5eUS&amp;itbv=12.18.0.82&amp;p2=%5eBBD%5eOSJ000%5eYY%5eUS&amp;apn_ptnrs=BBD&amp;o=APN11405&amp;ctype=videos&amp;gct=kwd&amp;pf=V7&amp;tpid=ORJ-SPE&amp;trgb=IE&amp;pt=tb&amp;apn_uid=D4DD15C1-F13B-4505-B8D2-1C9D25B67B18&amp;doi=2014-11-03&amp;tpr=2&amp;ts=1415646203007" TargetMode="External"/><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104.xml.rels><?xml version="1.0" encoding="UTF-8" standalone="yes"?>
<Relationships xmlns="http://schemas.openxmlformats.org/package/2006/relationships"><Relationship Id="rId2" Type="http://schemas.openxmlformats.org/officeDocument/2006/relationships/hyperlink" Target="http://www.youtube.com/watch?v=0RX4Q52EFTA" TargetMode="Externa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10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96.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57.jpeg"/><Relationship Id="rId5" Type="http://schemas.openxmlformats.org/officeDocument/2006/relationships/image" Target="../media/image5.png"/><Relationship Id="rId10" Type="http://schemas.openxmlformats.org/officeDocument/2006/relationships/image" Target="../media/image20.jpeg"/><Relationship Id="rId4" Type="http://schemas.openxmlformats.org/officeDocument/2006/relationships/slide" Target="slide12.xml"/><Relationship Id="rId9" Type="http://schemas.openxmlformats.org/officeDocument/2006/relationships/image" Target="../media/image8.png"/></Relationships>
</file>

<file path=ppt/slides/_rels/slide108.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15.wav"/><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57.jpeg"/><Relationship Id="rId5" Type="http://schemas.openxmlformats.org/officeDocument/2006/relationships/image" Target="../media/image5.png"/><Relationship Id="rId10" Type="http://schemas.openxmlformats.org/officeDocument/2006/relationships/image" Target="../media/image20.jpeg"/><Relationship Id="rId4" Type="http://schemas.openxmlformats.org/officeDocument/2006/relationships/slide" Target="slide12.xml"/><Relationship Id="rId9" Type="http://schemas.openxmlformats.org/officeDocument/2006/relationships/image" Target="../media/image8.png"/></Relationships>
</file>

<file path=ppt/slides/_rels/slide109.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16.wav"/><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57.jpeg"/><Relationship Id="rId5" Type="http://schemas.openxmlformats.org/officeDocument/2006/relationships/image" Target="../media/image5.png"/><Relationship Id="rId10" Type="http://schemas.openxmlformats.org/officeDocument/2006/relationships/image" Target="../media/image20.jpeg"/><Relationship Id="rId4" Type="http://schemas.openxmlformats.org/officeDocument/2006/relationships/slide" Target="slide12.xml"/><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2.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slide" Target="slide12.xml"/><Relationship Id="rId9" Type="http://schemas.openxmlformats.org/officeDocument/2006/relationships/image" Target="../media/image8.png"/><Relationship Id="rId14" Type="http://schemas.openxmlformats.org/officeDocument/2006/relationships/image" Target="../media/image11.png"/></Relationships>
</file>

<file path=ppt/slides/_rels/slide11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97.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57.jpeg"/><Relationship Id="rId5" Type="http://schemas.openxmlformats.org/officeDocument/2006/relationships/image" Target="../media/image5.png"/><Relationship Id="rId10" Type="http://schemas.openxmlformats.org/officeDocument/2006/relationships/image" Target="../media/image20.jpeg"/><Relationship Id="rId4" Type="http://schemas.openxmlformats.org/officeDocument/2006/relationships/slide" Target="slide12.xml"/><Relationship Id="rId9" Type="http://schemas.openxmlformats.org/officeDocument/2006/relationships/image" Target="../media/image8.png"/></Relationships>
</file>

<file path=ppt/slides/_rels/slide11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98.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57.jpeg"/><Relationship Id="rId5" Type="http://schemas.openxmlformats.org/officeDocument/2006/relationships/image" Target="../media/image5.png"/><Relationship Id="rId10" Type="http://schemas.openxmlformats.org/officeDocument/2006/relationships/image" Target="../media/image20.jpeg"/><Relationship Id="rId4" Type="http://schemas.openxmlformats.org/officeDocument/2006/relationships/slide" Target="slide12.xml"/><Relationship Id="rId9" Type="http://schemas.openxmlformats.org/officeDocument/2006/relationships/image" Target="../media/image8.png"/></Relationships>
</file>

<file path=ppt/slides/_rels/slide11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99.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57.jpeg"/><Relationship Id="rId5" Type="http://schemas.openxmlformats.org/officeDocument/2006/relationships/image" Target="../media/image5.png"/><Relationship Id="rId10" Type="http://schemas.openxmlformats.org/officeDocument/2006/relationships/image" Target="../media/image20.jpeg"/><Relationship Id="rId4" Type="http://schemas.openxmlformats.org/officeDocument/2006/relationships/slide" Target="slide12.xml"/><Relationship Id="rId9" Type="http://schemas.openxmlformats.org/officeDocument/2006/relationships/image" Target="../media/image8.png"/></Relationships>
</file>

<file path=ppt/slides/_rels/slide11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57.jpeg"/><Relationship Id="rId5" Type="http://schemas.openxmlformats.org/officeDocument/2006/relationships/image" Target="../media/image5.png"/><Relationship Id="rId10" Type="http://schemas.openxmlformats.org/officeDocument/2006/relationships/image" Target="../media/image20.jpeg"/><Relationship Id="rId4" Type="http://schemas.openxmlformats.org/officeDocument/2006/relationships/slide" Target="slide12.xml"/><Relationship Id="rId9" Type="http://schemas.openxmlformats.org/officeDocument/2006/relationships/image" Target="../media/image8.png"/></Relationships>
</file>

<file path=ppt/slides/_rels/slide11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04.jpeg"/><Relationship Id="rId1" Type="http://schemas.openxmlformats.org/officeDocument/2006/relationships/slideLayout" Target="../slideLayouts/slideLayout12.xml"/><Relationship Id="rId4" Type="http://schemas.openxmlformats.org/officeDocument/2006/relationships/image" Target="../media/image105.png"/></Relationships>
</file>

<file path=ppt/slides/_rels/slide11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71.jpeg"/><Relationship Id="rId3" Type="http://schemas.openxmlformats.org/officeDocument/2006/relationships/image" Target="../media/image13.png"/><Relationship Id="rId7" Type="http://schemas.openxmlformats.org/officeDocument/2006/relationships/image" Target="../media/image6.png"/><Relationship Id="rId12" Type="http://schemas.openxmlformats.org/officeDocument/2006/relationships/image" Target="../media/image57.jpeg"/><Relationship Id="rId2" Type="http://schemas.openxmlformats.org/officeDocument/2006/relationships/image" Target="../media/image106.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20.jpeg"/><Relationship Id="rId5" Type="http://schemas.openxmlformats.org/officeDocument/2006/relationships/slide" Target="slide67.xml"/><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hyperlink" Target="RESOURCES.ppt"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5.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slide" Target="slide12.xml"/><Relationship Id="rId9" Type="http://schemas.openxmlformats.org/officeDocument/2006/relationships/image" Target="../media/image8.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7.png"/><Relationship Id="rId3" Type="http://schemas.openxmlformats.org/officeDocument/2006/relationships/image" Target="../media/image108.png"/><Relationship Id="rId7" Type="http://schemas.openxmlformats.org/officeDocument/2006/relationships/image" Target="../media/image109.png"/><Relationship Id="rId12" Type="http://schemas.openxmlformats.org/officeDocument/2006/relationships/slide" Target="slide108.xml"/><Relationship Id="rId2" Type="http://schemas.openxmlformats.org/officeDocument/2006/relationships/image" Target="../media/image107.jpe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8.png"/><Relationship Id="rId5" Type="http://schemas.openxmlformats.org/officeDocument/2006/relationships/image" Target="../media/image6.png"/><Relationship Id="rId10" Type="http://schemas.openxmlformats.org/officeDocument/2006/relationships/image" Target="../media/image110.png"/><Relationship Id="rId4" Type="http://schemas.openxmlformats.org/officeDocument/2006/relationships/image" Target="../media/image4.png"/><Relationship Id="rId9" Type="http://schemas.openxmlformats.org/officeDocument/2006/relationships/image" Target="../media/image5.png"/><Relationship Id="rId14" Type="http://schemas.openxmlformats.org/officeDocument/2006/relationships/image" Target="../media/image55.jpeg"/></Relationships>
</file>

<file path=ppt/slides/_rels/slide125.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55.jpeg"/><Relationship Id="rId3" Type="http://schemas.openxmlformats.org/officeDocument/2006/relationships/image" Target="../media/image4.png"/><Relationship Id="rId7" Type="http://schemas.openxmlformats.org/officeDocument/2006/relationships/image" Target="../media/image5.png"/><Relationship Id="rId12" Type="http://schemas.openxmlformats.org/officeDocument/2006/relationships/image" Target="../media/image7.png"/><Relationship Id="rId2" Type="http://schemas.openxmlformats.org/officeDocument/2006/relationships/image" Target="../media/image111.jpeg"/><Relationship Id="rId1" Type="http://schemas.openxmlformats.org/officeDocument/2006/relationships/slideLayout" Target="../slideLayouts/slideLayout12.xml"/><Relationship Id="rId6" Type="http://schemas.openxmlformats.org/officeDocument/2006/relationships/slide" Target="slide9.xml"/><Relationship Id="rId11" Type="http://schemas.openxmlformats.org/officeDocument/2006/relationships/slide" Target="slide108.xml"/><Relationship Id="rId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109.png"/></Relationships>
</file>

<file path=ppt/slides/_rels/slide12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png"/><Relationship Id="rId1" Type="http://schemas.openxmlformats.org/officeDocument/2006/relationships/slideLayout" Target="../slideLayouts/slideLayout6.xml"/><Relationship Id="rId5" Type="http://schemas.openxmlformats.org/officeDocument/2006/relationships/image" Target="../media/image50.jpeg"/><Relationship Id="rId4" Type="http://schemas.openxmlformats.org/officeDocument/2006/relationships/image" Target="../media/image73.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youtube.com/watch?v=hIy0ZlyPPDg" TargetMode="External"/><Relationship Id="rId2" Type="http://schemas.openxmlformats.org/officeDocument/2006/relationships/hyperlink" Target="http://study.com/academy/lesson/ecosystems-habitats-and-ecological-niches.html" TargetMode="Externa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hyperlink" Target="http://library.thinkquest.org/11353/ecosystems.htm" TargetMode="External"/><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7.png"/><Relationship Id="rId3" Type="http://schemas.openxmlformats.org/officeDocument/2006/relationships/image" Target="../media/image108.png"/><Relationship Id="rId7" Type="http://schemas.openxmlformats.org/officeDocument/2006/relationships/image" Target="../media/image109.png"/><Relationship Id="rId12" Type="http://schemas.openxmlformats.org/officeDocument/2006/relationships/slide" Target="slide108.xml"/><Relationship Id="rId2" Type="http://schemas.openxmlformats.org/officeDocument/2006/relationships/image" Target="../media/image114.jpe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8.png"/><Relationship Id="rId5" Type="http://schemas.openxmlformats.org/officeDocument/2006/relationships/image" Target="../media/image6.png"/><Relationship Id="rId10" Type="http://schemas.openxmlformats.org/officeDocument/2006/relationships/image" Target="../media/image110.png"/><Relationship Id="rId4" Type="http://schemas.openxmlformats.org/officeDocument/2006/relationships/image" Target="../media/image4.png"/><Relationship Id="rId9" Type="http://schemas.openxmlformats.org/officeDocument/2006/relationships/image" Target="../media/image5.png"/><Relationship Id="rId14" Type="http://schemas.openxmlformats.org/officeDocument/2006/relationships/image" Target="../media/image115.jpeg"/></Relationships>
</file>

<file path=ppt/slides/_rels/slide138.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15.jpeg"/><Relationship Id="rId3" Type="http://schemas.openxmlformats.org/officeDocument/2006/relationships/image" Target="../media/image4.png"/><Relationship Id="rId7" Type="http://schemas.openxmlformats.org/officeDocument/2006/relationships/image" Target="../media/image5.png"/><Relationship Id="rId12" Type="http://schemas.openxmlformats.org/officeDocument/2006/relationships/image" Target="../media/image7.png"/><Relationship Id="rId2" Type="http://schemas.openxmlformats.org/officeDocument/2006/relationships/image" Target="../media/image116.jpeg"/><Relationship Id="rId1" Type="http://schemas.openxmlformats.org/officeDocument/2006/relationships/slideLayout" Target="../slideLayouts/slideLayout12.xml"/><Relationship Id="rId6" Type="http://schemas.openxmlformats.org/officeDocument/2006/relationships/slide" Target="slide9.xml"/><Relationship Id="rId11" Type="http://schemas.openxmlformats.org/officeDocument/2006/relationships/slide" Target="slide108.xml"/><Relationship Id="rId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109.png"/></Relationships>
</file>

<file path=ppt/slides/_rels/slide139.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15.jpeg"/><Relationship Id="rId3" Type="http://schemas.openxmlformats.org/officeDocument/2006/relationships/image" Target="../media/image4.png"/><Relationship Id="rId7" Type="http://schemas.openxmlformats.org/officeDocument/2006/relationships/image" Target="../media/image5.png"/><Relationship Id="rId12" Type="http://schemas.openxmlformats.org/officeDocument/2006/relationships/image" Target="../media/image7.png"/><Relationship Id="rId2" Type="http://schemas.openxmlformats.org/officeDocument/2006/relationships/image" Target="../media/image118.jpeg"/><Relationship Id="rId1" Type="http://schemas.openxmlformats.org/officeDocument/2006/relationships/slideLayout" Target="../slideLayouts/slideLayout12.xml"/><Relationship Id="rId6" Type="http://schemas.openxmlformats.org/officeDocument/2006/relationships/slide" Target="slide9.xml"/><Relationship Id="rId11" Type="http://schemas.openxmlformats.org/officeDocument/2006/relationships/slide" Target="slide108.xml"/><Relationship Id="rId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109.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youtube.com/watch?v=sOKAuj3WeNs"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0.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5.jpeg"/><Relationship Id="rId5" Type="http://schemas.openxmlformats.org/officeDocument/2006/relationships/image" Target="../media/image5.png"/><Relationship Id="rId10" Type="http://schemas.openxmlformats.org/officeDocument/2006/relationships/image" Target="../media/image64.jpeg"/><Relationship Id="rId4" Type="http://schemas.openxmlformats.org/officeDocument/2006/relationships/slide" Target="slide67.xml"/><Relationship Id="rId9" Type="http://schemas.openxmlformats.org/officeDocument/2006/relationships/image" Target="../media/image8.png"/></Relationships>
</file>

<file path=ppt/slides/_rels/slide14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5.jpeg"/><Relationship Id="rId5" Type="http://schemas.openxmlformats.org/officeDocument/2006/relationships/image" Target="../media/image5.png"/><Relationship Id="rId10" Type="http://schemas.openxmlformats.org/officeDocument/2006/relationships/image" Target="../media/image64.jpeg"/><Relationship Id="rId4" Type="http://schemas.openxmlformats.org/officeDocument/2006/relationships/slide" Target="slide67.xml"/><Relationship Id="rId9" Type="http://schemas.openxmlformats.org/officeDocument/2006/relationships/image" Target="../media/image8.png"/></Relationships>
</file>

<file path=ppt/slides/_rels/slide14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2.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5.jpeg"/><Relationship Id="rId5" Type="http://schemas.openxmlformats.org/officeDocument/2006/relationships/image" Target="../media/image5.png"/><Relationship Id="rId10" Type="http://schemas.openxmlformats.org/officeDocument/2006/relationships/image" Target="../media/image64.jpeg"/><Relationship Id="rId4" Type="http://schemas.openxmlformats.org/officeDocument/2006/relationships/slide" Target="slide67.xml"/><Relationship Id="rId9" Type="http://schemas.openxmlformats.org/officeDocument/2006/relationships/image" Target="../media/image8.png"/></Relationships>
</file>

<file path=ppt/slides/_rels/slide14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5.jpeg"/><Relationship Id="rId5" Type="http://schemas.openxmlformats.org/officeDocument/2006/relationships/image" Target="../media/image5.png"/><Relationship Id="rId10" Type="http://schemas.openxmlformats.org/officeDocument/2006/relationships/image" Target="../media/image64.jpeg"/><Relationship Id="rId4" Type="http://schemas.openxmlformats.org/officeDocument/2006/relationships/slide" Target="slide67.xml"/><Relationship Id="rId9" Type="http://schemas.openxmlformats.org/officeDocument/2006/relationships/image" Target="../media/image8.png"/></Relationships>
</file>

<file path=ppt/slides/_rels/slide144.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17.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4.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5.jpeg"/><Relationship Id="rId5" Type="http://schemas.openxmlformats.org/officeDocument/2006/relationships/image" Target="../media/image5.png"/><Relationship Id="rId10" Type="http://schemas.openxmlformats.org/officeDocument/2006/relationships/image" Target="../media/image64.jpeg"/><Relationship Id="rId4" Type="http://schemas.openxmlformats.org/officeDocument/2006/relationships/slide" Target="slide67.xml"/><Relationship Id="rId9" Type="http://schemas.openxmlformats.org/officeDocument/2006/relationships/image" Target="../media/image8.png"/><Relationship Id="rId14" Type="http://schemas.openxmlformats.org/officeDocument/2006/relationships/image" Target="../media/image11.png"/></Relationships>
</file>

<file path=ppt/slides/_rels/slide14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5.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5.jpeg"/><Relationship Id="rId5" Type="http://schemas.openxmlformats.org/officeDocument/2006/relationships/image" Target="../media/image5.png"/><Relationship Id="rId10" Type="http://schemas.openxmlformats.org/officeDocument/2006/relationships/image" Target="../media/image64.jpeg"/><Relationship Id="rId4" Type="http://schemas.openxmlformats.org/officeDocument/2006/relationships/slide" Target="slide67.xml"/><Relationship Id="rId9" Type="http://schemas.openxmlformats.org/officeDocument/2006/relationships/image" Target="../media/image8.png"/></Relationships>
</file>

<file path=ppt/slides/_rels/slide14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6.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5.jpeg"/><Relationship Id="rId5" Type="http://schemas.openxmlformats.org/officeDocument/2006/relationships/image" Target="../media/image5.png"/><Relationship Id="rId10" Type="http://schemas.openxmlformats.org/officeDocument/2006/relationships/image" Target="../media/image64.jpeg"/><Relationship Id="rId4" Type="http://schemas.openxmlformats.org/officeDocument/2006/relationships/slide" Target="slide67.xml"/><Relationship Id="rId9" Type="http://schemas.openxmlformats.org/officeDocument/2006/relationships/image" Target="../media/image8.png"/></Relationships>
</file>

<file path=ppt/slides/_rels/slide14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7.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5.jpeg"/><Relationship Id="rId5" Type="http://schemas.openxmlformats.org/officeDocument/2006/relationships/image" Target="../media/image5.png"/><Relationship Id="rId10" Type="http://schemas.openxmlformats.org/officeDocument/2006/relationships/image" Target="../media/image64.jpeg"/><Relationship Id="rId4" Type="http://schemas.openxmlformats.org/officeDocument/2006/relationships/slide" Target="slide67.xml"/><Relationship Id="rId9" Type="http://schemas.openxmlformats.org/officeDocument/2006/relationships/image" Target="../media/image8.png"/></Relationships>
</file>

<file path=ppt/slides/_rels/slide148.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18.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8.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5.jpeg"/><Relationship Id="rId5" Type="http://schemas.openxmlformats.org/officeDocument/2006/relationships/image" Target="../media/image5.png"/><Relationship Id="rId10" Type="http://schemas.openxmlformats.org/officeDocument/2006/relationships/image" Target="../media/image64.jpeg"/><Relationship Id="rId4" Type="http://schemas.openxmlformats.org/officeDocument/2006/relationships/slide" Target="slide67.xml"/><Relationship Id="rId9" Type="http://schemas.openxmlformats.org/officeDocument/2006/relationships/image" Target="../media/image8.png"/><Relationship Id="rId14" Type="http://schemas.openxmlformats.org/officeDocument/2006/relationships/image" Target="../media/image11.png"/></Relationships>
</file>

<file path=ppt/slides/_rels/slide14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9.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5.jpeg"/><Relationship Id="rId5" Type="http://schemas.openxmlformats.org/officeDocument/2006/relationships/image" Target="../media/image5.png"/><Relationship Id="rId10" Type="http://schemas.openxmlformats.org/officeDocument/2006/relationships/image" Target="../media/image64.jpeg"/><Relationship Id="rId4" Type="http://schemas.openxmlformats.org/officeDocument/2006/relationships/slide" Target="slide67.xml"/><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30.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5.jpeg"/><Relationship Id="rId5" Type="http://schemas.openxmlformats.org/officeDocument/2006/relationships/image" Target="../media/image5.png"/><Relationship Id="rId10" Type="http://schemas.openxmlformats.org/officeDocument/2006/relationships/image" Target="../media/image64.jpeg"/><Relationship Id="rId4" Type="http://schemas.openxmlformats.org/officeDocument/2006/relationships/slide" Target="slide67.xml"/><Relationship Id="rId9" Type="http://schemas.openxmlformats.org/officeDocument/2006/relationships/image" Target="../media/image8.png"/></Relationships>
</file>

<file path=ppt/slides/_rels/slide151.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19.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31.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5.jpeg"/><Relationship Id="rId5" Type="http://schemas.openxmlformats.org/officeDocument/2006/relationships/image" Target="../media/image5.png"/><Relationship Id="rId10" Type="http://schemas.openxmlformats.org/officeDocument/2006/relationships/image" Target="../media/image64.jpeg"/><Relationship Id="rId4" Type="http://schemas.openxmlformats.org/officeDocument/2006/relationships/slide" Target="slide67.xml"/><Relationship Id="rId9" Type="http://schemas.openxmlformats.org/officeDocument/2006/relationships/image" Target="../media/image8.png"/><Relationship Id="rId14" Type="http://schemas.openxmlformats.org/officeDocument/2006/relationships/image" Target="../media/image11.png"/></Relationships>
</file>

<file path=ppt/slides/_rels/slide15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65.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32.jpeg"/><Relationship Id="rId5" Type="http://schemas.openxmlformats.org/officeDocument/2006/relationships/image" Target="../media/image5.png"/><Relationship Id="rId10" Type="http://schemas.openxmlformats.org/officeDocument/2006/relationships/image" Target="../media/image64.jpeg"/><Relationship Id="rId4" Type="http://schemas.openxmlformats.org/officeDocument/2006/relationships/slide" Target="slide67.xml"/><Relationship Id="rId9" Type="http://schemas.openxmlformats.org/officeDocument/2006/relationships/image" Target="../media/image8.png"/></Relationships>
</file>

<file path=ppt/slides/_rels/slide153.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34.jpe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3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5.jpeg"/><Relationship Id="rId5" Type="http://schemas.openxmlformats.org/officeDocument/2006/relationships/image" Target="../media/image5.png"/><Relationship Id="rId10" Type="http://schemas.openxmlformats.org/officeDocument/2006/relationships/image" Target="../media/image64.jpeg"/><Relationship Id="rId4" Type="http://schemas.openxmlformats.org/officeDocument/2006/relationships/slide" Target="slide67.xml"/><Relationship Id="rId9" Type="http://schemas.openxmlformats.org/officeDocument/2006/relationships/image" Target="../media/image8.png"/></Relationships>
</file>

<file path=ppt/slides/_rels/slide154.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hyperlink" Target="http://upload.wikimedia.org/wikipedia/commons/9/95/Acacia_Bild1086.jpg"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35.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5.jpeg"/><Relationship Id="rId5" Type="http://schemas.openxmlformats.org/officeDocument/2006/relationships/image" Target="../media/image5.png"/><Relationship Id="rId10" Type="http://schemas.openxmlformats.org/officeDocument/2006/relationships/image" Target="../media/image64.jpeg"/><Relationship Id="rId4" Type="http://schemas.openxmlformats.org/officeDocument/2006/relationships/slide" Target="slide67.xml"/><Relationship Id="rId9" Type="http://schemas.openxmlformats.org/officeDocument/2006/relationships/image" Target="../media/image8.png"/><Relationship Id="rId14" Type="http://schemas.openxmlformats.org/officeDocument/2006/relationships/image" Target="../media/image136.jpeg"/></Relationships>
</file>

<file path=ppt/slides/_rels/slide15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4.xml"/><Relationship Id="rId4" Type="http://schemas.openxmlformats.org/officeDocument/2006/relationships/image" Target="../media/image139.png"/></Relationships>
</file>

<file path=ppt/slides/_rels/slide158.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20.wav"/><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41.jpeg"/><Relationship Id="rId5" Type="http://schemas.openxmlformats.org/officeDocument/2006/relationships/image" Target="../media/image5.png"/><Relationship Id="rId15" Type="http://schemas.openxmlformats.org/officeDocument/2006/relationships/image" Target="../media/image143.png"/><Relationship Id="rId10" Type="http://schemas.openxmlformats.org/officeDocument/2006/relationships/image" Target="../media/image140.jpeg"/><Relationship Id="rId4" Type="http://schemas.openxmlformats.org/officeDocument/2006/relationships/slide" Target="slide67.xml"/><Relationship Id="rId9" Type="http://schemas.openxmlformats.org/officeDocument/2006/relationships/image" Target="../media/image8.png"/><Relationship Id="rId14" Type="http://schemas.openxmlformats.org/officeDocument/2006/relationships/image" Target="../media/image142.png"/></Relationships>
</file>

<file path=ppt/slides/_rels/slide15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customXml" Target="../ink/ink3.xml"/><Relationship Id="rId1" Type="http://schemas.openxmlformats.org/officeDocument/2006/relationships/slideLayout" Target="../slideLayouts/slideLayout7.xml"/><Relationship Id="rId5" Type="http://schemas.openxmlformats.org/officeDocument/2006/relationships/image" Target="../media/image135.emf"/><Relationship Id="rId4" Type="http://schemas.openxmlformats.org/officeDocument/2006/relationships/customXml" Target="../ink/ink4.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5.xml"/></Relationships>
</file>

<file path=ppt/slides/_rels/slide17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49.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2.jpeg"/><Relationship Id="rId5" Type="http://schemas.openxmlformats.org/officeDocument/2006/relationships/image" Target="../media/image5.png"/><Relationship Id="rId10" Type="http://schemas.openxmlformats.org/officeDocument/2006/relationships/image" Target="../media/image151.jpeg"/><Relationship Id="rId4" Type="http://schemas.openxmlformats.org/officeDocument/2006/relationships/slide" Target="slide67.xml"/><Relationship Id="rId9" Type="http://schemas.openxmlformats.org/officeDocument/2006/relationships/image" Target="../media/image8.png"/></Relationships>
</file>

<file path=ppt/slides/_rels/slide173.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21.wav"/><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2.jpeg"/><Relationship Id="rId5" Type="http://schemas.openxmlformats.org/officeDocument/2006/relationships/image" Target="../media/image5.png"/><Relationship Id="rId10" Type="http://schemas.openxmlformats.org/officeDocument/2006/relationships/image" Target="../media/image151.jpeg"/><Relationship Id="rId4" Type="http://schemas.openxmlformats.org/officeDocument/2006/relationships/slide" Target="slide67.xml"/><Relationship Id="rId9" Type="http://schemas.openxmlformats.org/officeDocument/2006/relationships/image" Target="../media/image8.png"/></Relationships>
</file>

<file path=ppt/slides/_rels/slide17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2.jpeg"/><Relationship Id="rId5" Type="http://schemas.openxmlformats.org/officeDocument/2006/relationships/image" Target="../media/image5.png"/><Relationship Id="rId10" Type="http://schemas.openxmlformats.org/officeDocument/2006/relationships/image" Target="../media/image151.jpeg"/><Relationship Id="rId4" Type="http://schemas.openxmlformats.org/officeDocument/2006/relationships/slide" Target="slide67.xml"/><Relationship Id="rId9" Type="http://schemas.openxmlformats.org/officeDocument/2006/relationships/image" Target="../media/image8.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2.jpeg"/><Relationship Id="rId5" Type="http://schemas.openxmlformats.org/officeDocument/2006/relationships/image" Target="../media/image5.png"/><Relationship Id="rId10" Type="http://schemas.openxmlformats.org/officeDocument/2006/relationships/image" Target="../media/image151.jpeg"/><Relationship Id="rId4" Type="http://schemas.openxmlformats.org/officeDocument/2006/relationships/slide" Target="slide67.xml"/><Relationship Id="rId9" Type="http://schemas.openxmlformats.org/officeDocument/2006/relationships/image" Target="../media/image8.png"/></Relationships>
</file>

<file path=ppt/slides/_rels/slide17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50.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2.jpeg"/><Relationship Id="rId5" Type="http://schemas.openxmlformats.org/officeDocument/2006/relationships/image" Target="../media/image5.png"/><Relationship Id="rId10" Type="http://schemas.openxmlformats.org/officeDocument/2006/relationships/image" Target="../media/image151.jpeg"/><Relationship Id="rId4" Type="http://schemas.openxmlformats.org/officeDocument/2006/relationships/slide" Target="slide67.xml"/><Relationship Id="rId9" Type="http://schemas.openxmlformats.org/officeDocument/2006/relationships/image" Target="../media/image8.png"/></Relationships>
</file>

<file path=ppt/slides/_rels/slide17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6.xml"/><Relationship Id="rId1" Type="http://schemas.openxmlformats.org/officeDocument/2006/relationships/video" Target="file:///\\Hvf-work\Education\Edu3\BDOL%20Interactive%20Chalkboard\BDOL%20IC%2004\4-2-GB4FV55.AVI" TargetMode="External"/><Relationship Id="rId6" Type="http://schemas.openxmlformats.org/officeDocument/2006/relationships/image" Target="../media/image153.png"/><Relationship Id="rId5" Type="http://schemas.openxmlformats.org/officeDocument/2006/relationships/image" Target="../media/image152.jpeg"/><Relationship Id="rId4" Type="http://schemas.openxmlformats.org/officeDocument/2006/relationships/image" Target="../media/image151.jpeg"/></Relationships>
</file>

<file path=ppt/slides/_rels/slide17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3.jpeg"/><Relationship Id="rId5" Type="http://schemas.openxmlformats.org/officeDocument/2006/relationships/image" Target="../media/image5.png"/><Relationship Id="rId10" Type="http://schemas.openxmlformats.org/officeDocument/2006/relationships/image" Target="../media/image72.jpeg"/><Relationship Id="rId4" Type="http://schemas.openxmlformats.org/officeDocument/2006/relationships/slide" Target="slide67.xml"/><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22.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54.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3.jpeg"/><Relationship Id="rId5" Type="http://schemas.openxmlformats.org/officeDocument/2006/relationships/image" Target="../media/image5.png"/><Relationship Id="rId10" Type="http://schemas.openxmlformats.org/officeDocument/2006/relationships/image" Target="../media/image72.jpeg"/><Relationship Id="rId4" Type="http://schemas.openxmlformats.org/officeDocument/2006/relationships/slide" Target="slide67.xml"/><Relationship Id="rId9" Type="http://schemas.openxmlformats.org/officeDocument/2006/relationships/image" Target="../media/image8.png"/><Relationship Id="rId14" Type="http://schemas.openxmlformats.org/officeDocument/2006/relationships/image" Target="../media/image11.png"/></Relationships>
</file>

<file path=ppt/slides/_rels/slide18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55.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2.jpeg"/><Relationship Id="rId5" Type="http://schemas.openxmlformats.org/officeDocument/2006/relationships/image" Target="../media/image5.png"/><Relationship Id="rId10" Type="http://schemas.openxmlformats.org/officeDocument/2006/relationships/image" Target="../media/image151.jpeg"/><Relationship Id="rId4" Type="http://schemas.openxmlformats.org/officeDocument/2006/relationships/slide" Target="slide67.xml"/><Relationship Id="rId9" Type="http://schemas.openxmlformats.org/officeDocument/2006/relationships/image" Target="../media/image8.png"/></Relationships>
</file>

<file path=ppt/slides/_rels/slide182.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slide" Target="slide67.xml"/><Relationship Id="rId7" Type="http://schemas.openxmlformats.org/officeDocument/2006/relationships/image" Target="../media/image13.png"/><Relationship Id="rId12" Type="http://schemas.openxmlformats.org/officeDocument/2006/relationships/image" Target="../media/image157.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51.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s>
</file>

<file path=ppt/slides/_rels/slide18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58.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2.jpeg"/><Relationship Id="rId5" Type="http://schemas.openxmlformats.org/officeDocument/2006/relationships/image" Target="../media/image5.png"/><Relationship Id="rId10" Type="http://schemas.openxmlformats.org/officeDocument/2006/relationships/image" Target="../media/image151.jpeg"/><Relationship Id="rId4" Type="http://schemas.openxmlformats.org/officeDocument/2006/relationships/slide" Target="slide67.xml"/><Relationship Id="rId9" Type="http://schemas.openxmlformats.org/officeDocument/2006/relationships/image" Target="../media/image8.png"/></Relationships>
</file>

<file path=ppt/slides/_rels/slide18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59.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2.jpeg"/><Relationship Id="rId5" Type="http://schemas.openxmlformats.org/officeDocument/2006/relationships/image" Target="../media/image5.png"/><Relationship Id="rId10" Type="http://schemas.openxmlformats.org/officeDocument/2006/relationships/image" Target="../media/image151.jpeg"/><Relationship Id="rId4" Type="http://schemas.openxmlformats.org/officeDocument/2006/relationships/slide" Target="slide67.xml"/><Relationship Id="rId9" Type="http://schemas.openxmlformats.org/officeDocument/2006/relationships/image" Target="../media/image8.png"/></Relationships>
</file>

<file path=ppt/slides/_rels/slide18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2.jpeg"/><Relationship Id="rId5" Type="http://schemas.openxmlformats.org/officeDocument/2006/relationships/image" Target="../media/image5.png"/><Relationship Id="rId10" Type="http://schemas.openxmlformats.org/officeDocument/2006/relationships/image" Target="../media/image151.jpeg"/><Relationship Id="rId4" Type="http://schemas.openxmlformats.org/officeDocument/2006/relationships/slide" Target="slide67.xml"/><Relationship Id="rId9" Type="http://schemas.openxmlformats.org/officeDocument/2006/relationships/image" Target="../media/image8.png"/></Relationships>
</file>

<file path=ppt/slides/_rels/slide186.xml.rels><?xml version="1.0" encoding="UTF-8" standalone="yes"?>
<Relationships xmlns="http://schemas.openxmlformats.org/package/2006/relationships"><Relationship Id="rId8" Type="http://schemas.openxmlformats.org/officeDocument/2006/relationships/image" Target="../media/image160.jpeg"/><Relationship Id="rId3" Type="http://schemas.openxmlformats.org/officeDocument/2006/relationships/image" Target="../media/image7.png"/><Relationship Id="rId7" Type="http://schemas.openxmlformats.org/officeDocument/2006/relationships/image" Target="../media/image152.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51.jpe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hyperlink" Target="RESOURCES.ppt" TargetMode="External"/><Relationship Id="rId9" Type="http://schemas.openxmlformats.org/officeDocument/2006/relationships/audio" Target="../media/audio23.wav"/></Relationships>
</file>

<file path=ppt/slides/_rels/slide187.xml.rels><?xml version="1.0" encoding="UTF-8" standalone="yes"?>
<Relationships xmlns="http://schemas.openxmlformats.org/package/2006/relationships"><Relationship Id="rId2" Type="http://schemas.openxmlformats.org/officeDocument/2006/relationships/image" Target="../media/image161.gif"/><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www.youtube.com/watch?v=BVfI1wat2y8"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21.jpeg"/><Relationship Id="rId5" Type="http://schemas.openxmlformats.org/officeDocument/2006/relationships/image" Target="../media/image5.png"/><Relationship Id="rId10" Type="http://schemas.openxmlformats.org/officeDocument/2006/relationships/image" Target="../media/image20.jpeg"/><Relationship Id="rId4" Type="http://schemas.openxmlformats.org/officeDocument/2006/relationships/slide" Target="slide12.xml"/><Relationship Id="rId9" Type="http://schemas.openxmlformats.org/officeDocument/2006/relationships/image" Target="../media/image8.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165.gif"/><Relationship Id="rId2" Type="http://schemas.openxmlformats.org/officeDocument/2006/relationships/image" Target="../media/image164.gif"/><Relationship Id="rId1" Type="http://schemas.openxmlformats.org/officeDocument/2006/relationships/slideLayout" Target="../slideLayouts/slideLayout7.xml"/><Relationship Id="rId4" Type="http://schemas.openxmlformats.org/officeDocument/2006/relationships/image" Target="../media/image166.gif"/></Relationships>
</file>

<file path=ppt/slides/_rels/slide207.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hyperlink" Target="http://upload.wikimedia.org/wikipedia/commons/9/9d/Cholera_bacteria_SEM.jpg" TargetMode="External"/><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0.jpeg"/><Relationship Id="rId3" Type="http://schemas.openxmlformats.org/officeDocument/2006/relationships/slide" Target="slide67.xml"/><Relationship Id="rId7" Type="http://schemas.openxmlformats.org/officeDocument/2006/relationships/image" Target="../media/image7.png"/><Relationship Id="rId12" Type="http://schemas.openxmlformats.org/officeDocument/2006/relationships/image" Target="../media/image169.jpeg"/><Relationship Id="rId2" Type="http://schemas.openxmlformats.org/officeDocument/2006/relationships/image" Target="../media/image4.png"/><Relationship Id="rId16" Type="http://schemas.openxmlformats.org/officeDocument/2006/relationships/image" Target="../media/image71.jpeg"/><Relationship Id="rId1" Type="http://schemas.openxmlformats.org/officeDocument/2006/relationships/slideLayout" Target="../slideLayouts/slideLayout6.xml"/><Relationship Id="rId6" Type="http://schemas.openxmlformats.org/officeDocument/2006/relationships/slide" Target="slide219.xml"/><Relationship Id="rId11" Type="http://schemas.openxmlformats.org/officeDocument/2006/relationships/image" Target="../media/image168.png"/><Relationship Id="rId5" Type="http://schemas.openxmlformats.org/officeDocument/2006/relationships/image" Target="../media/image6.png"/><Relationship Id="rId1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 Id="rId14" Type="http://schemas.openxmlformats.org/officeDocument/2006/relationships/audio" Target="../media/audio24.wav"/></Relationships>
</file>

<file path=ppt/slides/_rels/slide20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0.jpeg"/><Relationship Id="rId3" Type="http://schemas.openxmlformats.org/officeDocument/2006/relationships/slide" Target="slide67.xml"/><Relationship Id="rId7" Type="http://schemas.openxmlformats.org/officeDocument/2006/relationships/image" Target="../media/image7.png"/><Relationship Id="rId12" Type="http://schemas.openxmlformats.org/officeDocument/2006/relationships/image" Target="../media/image16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219.xml"/><Relationship Id="rId11" Type="http://schemas.openxmlformats.org/officeDocument/2006/relationships/image" Target="../media/image169.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 Id="rId14" Type="http://schemas.openxmlformats.org/officeDocument/2006/relationships/image" Target="../media/image71.jpe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1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71.jpeg"/><Relationship Id="rId3" Type="http://schemas.openxmlformats.org/officeDocument/2006/relationships/slide" Target="slide67.xml"/><Relationship Id="rId7" Type="http://schemas.openxmlformats.org/officeDocument/2006/relationships/image" Target="../media/image7.png"/><Relationship Id="rId12" Type="http://schemas.openxmlformats.org/officeDocument/2006/relationships/image" Target="../media/image169.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slide" Target="slide219.xml"/><Relationship Id="rId11" Type="http://schemas.openxmlformats.org/officeDocument/2006/relationships/image" Target="../media/image168.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s>
</file>

<file path=ppt/slides/_rels/slide2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68.png"/><Relationship Id="rId3" Type="http://schemas.openxmlformats.org/officeDocument/2006/relationships/image" Target="../media/image4.png"/><Relationship Id="rId7" Type="http://schemas.openxmlformats.org/officeDocument/2006/relationships/slide" Target="slide219.xml"/><Relationship Id="rId12" Type="http://schemas.openxmlformats.org/officeDocument/2006/relationships/image" Target="../media/image169.jpeg"/><Relationship Id="rId2" Type="http://schemas.openxmlformats.org/officeDocument/2006/relationships/image" Target="../media/image137.jpeg"/><Relationship Id="rId16"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8.png"/><Relationship Id="rId5" Type="http://schemas.openxmlformats.org/officeDocument/2006/relationships/image" Target="../media/image5.png"/><Relationship Id="rId15" Type="http://schemas.openxmlformats.org/officeDocument/2006/relationships/image" Target="../media/image11.png"/><Relationship Id="rId10" Type="http://schemas.openxmlformats.org/officeDocument/2006/relationships/hyperlink" Target="RESOURCES.ppt" TargetMode="External"/><Relationship Id="rId4" Type="http://schemas.openxmlformats.org/officeDocument/2006/relationships/slide" Target="slide67.xml"/><Relationship Id="rId9" Type="http://schemas.openxmlformats.org/officeDocument/2006/relationships/image" Target="../media/image13.png"/><Relationship Id="rId14" Type="http://schemas.openxmlformats.org/officeDocument/2006/relationships/audio" Target="../media/audio25.wav"/></Relationships>
</file>

<file path=ppt/slides/_rels/slide2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69.jpeg"/><Relationship Id="rId3" Type="http://schemas.openxmlformats.org/officeDocument/2006/relationships/image" Target="../media/image4.png"/><Relationship Id="rId7" Type="http://schemas.openxmlformats.org/officeDocument/2006/relationships/slide" Target="slide219.xml"/><Relationship Id="rId12" Type="http://schemas.openxmlformats.org/officeDocument/2006/relationships/image" Target="../media/image168.png"/><Relationship Id="rId2" Type="http://schemas.openxmlformats.org/officeDocument/2006/relationships/image" Target="../media/image149.jpe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hyperlink" Target="RESOURCES.ppt" TargetMode="External"/><Relationship Id="rId4" Type="http://schemas.openxmlformats.org/officeDocument/2006/relationships/slide" Target="slide67.xml"/><Relationship Id="rId9" Type="http://schemas.openxmlformats.org/officeDocument/2006/relationships/image" Target="../media/image13.png"/><Relationship Id="rId14" Type="http://schemas.openxmlformats.org/officeDocument/2006/relationships/image" Target="../media/image71.jpeg"/></Relationships>
</file>

<file path=ppt/slides/_rels/slide21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8.png"/><Relationship Id="rId3" Type="http://schemas.openxmlformats.org/officeDocument/2006/relationships/slide" Target="slide67.xml"/><Relationship Id="rId7" Type="http://schemas.openxmlformats.org/officeDocument/2006/relationships/image" Target="../media/image7.png"/><Relationship Id="rId12" Type="http://schemas.openxmlformats.org/officeDocument/2006/relationships/image" Target="../media/image169.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219.xml"/><Relationship Id="rId11" Type="http://schemas.openxmlformats.org/officeDocument/2006/relationships/image" Target="../media/image149.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 Id="rId14" Type="http://schemas.openxmlformats.org/officeDocument/2006/relationships/image" Target="../media/image71.jpeg"/></Relationships>
</file>

<file path=ppt/slides/_rels/slide21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69.jpeg"/><Relationship Id="rId3" Type="http://schemas.openxmlformats.org/officeDocument/2006/relationships/image" Target="../media/image4.png"/><Relationship Id="rId7" Type="http://schemas.openxmlformats.org/officeDocument/2006/relationships/slide" Target="slide219.xml"/><Relationship Id="rId12" Type="http://schemas.openxmlformats.org/officeDocument/2006/relationships/image" Target="../media/image168.png"/><Relationship Id="rId2" Type="http://schemas.openxmlformats.org/officeDocument/2006/relationships/image" Target="../media/image150.jpe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hyperlink" Target="RESOURCES.ppt" TargetMode="External"/><Relationship Id="rId4" Type="http://schemas.openxmlformats.org/officeDocument/2006/relationships/slide" Target="slide67.xml"/><Relationship Id="rId9" Type="http://schemas.openxmlformats.org/officeDocument/2006/relationships/image" Target="../media/image13.png"/><Relationship Id="rId14" Type="http://schemas.openxmlformats.org/officeDocument/2006/relationships/image" Target="../media/image71.jpeg"/></Relationships>
</file>

<file path=ppt/slides/_rels/slide21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8.png"/><Relationship Id="rId3" Type="http://schemas.openxmlformats.org/officeDocument/2006/relationships/slide" Target="slide67.xml"/><Relationship Id="rId7" Type="http://schemas.openxmlformats.org/officeDocument/2006/relationships/image" Target="../media/image7.png"/><Relationship Id="rId12" Type="http://schemas.openxmlformats.org/officeDocument/2006/relationships/image" Target="../media/image169.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219.xml"/><Relationship Id="rId11" Type="http://schemas.openxmlformats.org/officeDocument/2006/relationships/image" Target="../media/image150.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 Id="rId14" Type="http://schemas.openxmlformats.org/officeDocument/2006/relationships/image" Target="../media/image71.jpeg"/></Relationships>
</file>

<file path=ppt/slides/_rels/slide21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71.jpeg"/><Relationship Id="rId3" Type="http://schemas.openxmlformats.org/officeDocument/2006/relationships/slide" Target="slide67.xml"/><Relationship Id="rId7" Type="http://schemas.openxmlformats.org/officeDocument/2006/relationships/image" Target="../media/image7.png"/><Relationship Id="rId12" Type="http://schemas.openxmlformats.org/officeDocument/2006/relationships/image" Target="../media/image169.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slide" Target="slide219.xml"/><Relationship Id="rId11" Type="http://schemas.openxmlformats.org/officeDocument/2006/relationships/image" Target="../media/image168.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s>
</file>

<file path=ppt/slides/_rels/slide21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71.jpeg"/><Relationship Id="rId3" Type="http://schemas.openxmlformats.org/officeDocument/2006/relationships/slide" Target="slide67.xml"/><Relationship Id="rId7" Type="http://schemas.openxmlformats.org/officeDocument/2006/relationships/image" Target="../media/image7.png"/><Relationship Id="rId12" Type="http://schemas.openxmlformats.org/officeDocument/2006/relationships/image" Target="../media/image16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219.xml"/><Relationship Id="rId11" Type="http://schemas.openxmlformats.org/officeDocument/2006/relationships/image" Target="../media/image169.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s>
</file>

<file path=ppt/slides/_rels/slide218.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png"/><Relationship Id="rId1" Type="http://schemas.openxmlformats.org/officeDocument/2006/relationships/slideLayout" Target="../slideLayouts/slideLayout6.xml"/><Relationship Id="rId4" Type="http://schemas.openxmlformats.org/officeDocument/2006/relationships/image" Target="../media/image138.jpeg"/></Relationships>
</file>

<file path=ppt/slides/_rels/slide21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38.jpeg"/><Relationship Id="rId3" Type="http://schemas.openxmlformats.org/officeDocument/2006/relationships/slide" Target="slide67.xml"/><Relationship Id="rId7" Type="http://schemas.openxmlformats.org/officeDocument/2006/relationships/image" Target="../media/image7.png"/><Relationship Id="rId12" Type="http://schemas.openxmlformats.org/officeDocument/2006/relationships/image" Target="../media/image16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219.xml"/><Relationship Id="rId11" Type="http://schemas.openxmlformats.org/officeDocument/2006/relationships/image" Target="../media/image169.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 Id="rId14" Type="http://schemas.openxmlformats.org/officeDocument/2006/relationships/image" Target="../media/image71.jpeg"/></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71.jpeg"/><Relationship Id="rId3" Type="http://schemas.openxmlformats.org/officeDocument/2006/relationships/slide" Target="slide67.xml"/><Relationship Id="rId7" Type="http://schemas.openxmlformats.org/officeDocument/2006/relationships/image" Target="../media/image7.png"/><Relationship Id="rId12" Type="http://schemas.openxmlformats.org/officeDocument/2006/relationships/image" Target="../media/image169.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slide" Target="slide219.xml"/><Relationship Id="rId11" Type="http://schemas.openxmlformats.org/officeDocument/2006/relationships/image" Target="../media/image168.pn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s>
</file>

<file path=ppt/slides/_rels/slide22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71.jpeg"/><Relationship Id="rId3" Type="http://schemas.openxmlformats.org/officeDocument/2006/relationships/slide" Target="slide67.xml"/><Relationship Id="rId7" Type="http://schemas.openxmlformats.org/officeDocument/2006/relationships/image" Target="../media/image7.png"/><Relationship Id="rId12" Type="http://schemas.openxmlformats.org/officeDocument/2006/relationships/image" Target="../media/image16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219.xml"/><Relationship Id="rId11" Type="http://schemas.openxmlformats.org/officeDocument/2006/relationships/image" Target="../media/image169.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s>
</file>

<file path=ppt/slides/_rels/slide222.xml.rels><?xml version="1.0" encoding="UTF-8" standalone="yes"?>
<Relationships xmlns="http://schemas.openxmlformats.org/package/2006/relationships"><Relationship Id="rId8" Type="http://schemas.openxmlformats.org/officeDocument/2006/relationships/image" Target="../media/image177.jpeg"/><Relationship Id="rId3" Type="http://schemas.openxmlformats.org/officeDocument/2006/relationships/image" Target="../media/image172.jpeg"/><Relationship Id="rId7" Type="http://schemas.openxmlformats.org/officeDocument/2006/relationships/image" Target="../media/image176.jpeg"/><Relationship Id="rId2" Type="http://schemas.openxmlformats.org/officeDocument/2006/relationships/image" Target="../media/image171.jpeg"/><Relationship Id="rId1" Type="http://schemas.openxmlformats.org/officeDocument/2006/relationships/slideLayout" Target="../slideLayouts/slideLayout4.xml"/><Relationship Id="rId6" Type="http://schemas.openxmlformats.org/officeDocument/2006/relationships/image" Target="../media/image175.jpeg"/><Relationship Id="rId11" Type="http://schemas.openxmlformats.org/officeDocument/2006/relationships/image" Target="../media/image180.jpeg"/><Relationship Id="rId5" Type="http://schemas.openxmlformats.org/officeDocument/2006/relationships/image" Target="../media/image174.jpeg"/><Relationship Id="rId10" Type="http://schemas.openxmlformats.org/officeDocument/2006/relationships/image" Target="../media/image179.jpeg"/><Relationship Id="rId4" Type="http://schemas.openxmlformats.org/officeDocument/2006/relationships/image" Target="../media/image173.jpeg"/><Relationship Id="rId9" Type="http://schemas.openxmlformats.org/officeDocument/2006/relationships/image" Target="../media/image178.jpeg"/></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slide" Target="slide219.xml"/><Relationship Id="rId12" Type="http://schemas.openxmlformats.org/officeDocument/2006/relationships/image" Target="../media/image18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2.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7.xml"/><Relationship Id="rId9" Type="http://schemas.openxmlformats.org/officeDocument/2006/relationships/hyperlink" Target="RESOURCES.ppt" TargetMode="External"/></Relationships>
</file>

<file path=ppt/slides/_rels/slide2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slide" Target="slide219.xml"/><Relationship Id="rId12" Type="http://schemas.openxmlformats.org/officeDocument/2006/relationships/image" Target="../media/image18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2.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7.xml"/><Relationship Id="rId9" Type="http://schemas.openxmlformats.org/officeDocument/2006/relationships/hyperlink" Target="RESOURCES.ppt" TargetMode="External"/></Relationships>
</file>

<file path=ppt/slides/_rels/slide22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4.jpeg"/><Relationship Id="rId3" Type="http://schemas.openxmlformats.org/officeDocument/2006/relationships/image" Target="../media/image4.png"/><Relationship Id="rId7" Type="http://schemas.openxmlformats.org/officeDocument/2006/relationships/slide" Target="slide219.xml"/><Relationship Id="rId12" Type="http://schemas.openxmlformats.org/officeDocument/2006/relationships/image" Target="../media/image18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2.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7.xml"/><Relationship Id="rId9" Type="http://schemas.openxmlformats.org/officeDocument/2006/relationships/hyperlink" Target="RESOURCES.ppt" TargetMode="External"/></Relationships>
</file>

<file path=ppt/slides/_rels/slide22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5.jpeg"/><Relationship Id="rId3" Type="http://schemas.openxmlformats.org/officeDocument/2006/relationships/image" Target="../media/image4.png"/><Relationship Id="rId7" Type="http://schemas.openxmlformats.org/officeDocument/2006/relationships/slide" Target="slide219.xml"/><Relationship Id="rId12" Type="http://schemas.openxmlformats.org/officeDocument/2006/relationships/image" Target="../media/image18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2.jpeg"/><Relationship Id="rId5" Type="http://schemas.openxmlformats.org/officeDocument/2006/relationships/image" Target="../media/image5.png"/><Relationship Id="rId1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slide" Target="slide67.xml"/><Relationship Id="rId9" Type="http://schemas.openxmlformats.org/officeDocument/2006/relationships/hyperlink" Target="RESOURCES.ppt" TargetMode="External"/><Relationship Id="rId14" Type="http://schemas.openxmlformats.org/officeDocument/2006/relationships/audio" Target="../media/audio26.wav"/></Relationships>
</file>

<file path=ppt/slides/_rels/slide22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6.jpeg"/><Relationship Id="rId3" Type="http://schemas.openxmlformats.org/officeDocument/2006/relationships/image" Target="../media/image4.png"/><Relationship Id="rId7" Type="http://schemas.openxmlformats.org/officeDocument/2006/relationships/slide" Target="slide219.xml"/><Relationship Id="rId12" Type="http://schemas.openxmlformats.org/officeDocument/2006/relationships/image" Target="../media/image183.jpeg"/><Relationship Id="rId2" Type="http://schemas.openxmlformats.org/officeDocument/2006/relationships/image" Target="../media/image13.png"/><Relationship Id="rId16"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2.jpeg"/><Relationship Id="rId5" Type="http://schemas.openxmlformats.org/officeDocument/2006/relationships/image" Target="../media/image5.png"/><Relationship Id="rId15" Type="http://schemas.openxmlformats.org/officeDocument/2006/relationships/audio" Target="../media/audio27.wav"/><Relationship Id="rId10" Type="http://schemas.openxmlformats.org/officeDocument/2006/relationships/image" Target="../media/image8.png"/><Relationship Id="rId4" Type="http://schemas.openxmlformats.org/officeDocument/2006/relationships/slide" Target="slide67.xml"/><Relationship Id="rId9" Type="http://schemas.openxmlformats.org/officeDocument/2006/relationships/hyperlink" Target="RESOURCES.ppt" TargetMode="External"/><Relationship Id="rId14" Type="http://schemas.openxmlformats.org/officeDocument/2006/relationships/image" Target="../media/image187.jpeg"/></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23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8.jpeg"/><Relationship Id="rId3" Type="http://schemas.openxmlformats.org/officeDocument/2006/relationships/image" Target="../media/image4.png"/><Relationship Id="rId7" Type="http://schemas.openxmlformats.org/officeDocument/2006/relationships/slide" Target="slide219.xml"/><Relationship Id="rId12" Type="http://schemas.openxmlformats.org/officeDocument/2006/relationships/image" Target="../media/image18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2.jpeg"/><Relationship Id="rId5" Type="http://schemas.openxmlformats.org/officeDocument/2006/relationships/image" Target="../media/image5.png"/><Relationship Id="rId1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slide" Target="slide67.xml"/><Relationship Id="rId9" Type="http://schemas.openxmlformats.org/officeDocument/2006/relationships/hyperlink" Target="RESOURCES.ppt" TargetMode="External"/><Relationship Id="rId14" Type="http://schemas.openxmlformats.org/officeDocument/2006/relationships/audio" Target="../media/audio28.wav"/></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9.jpeg"/><Relationship Id="rId3" Type="http://schemas.openxmlformats.org/officeDocument/2006/relationships/image" Target="../media/image4.png"/><Relationship Id="rId7" Type="http://schemas.openxmlformats.org/officeDocument/2006/relationships/slide" Target="slide219.xml"/><Relationship Id="rId12" Type="http://schemas.openxmlformats.org/officeDocument/2006/relationships/image" Target="../media/image18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2.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7.xml"/><Relationship Id="rId9" Type="http://schemas.openxmlformats.org/officeDocument/2006/relationships/hyperlink" Target="RESOURCES.ppt" TargetMode="External"/><Relationship Id="rId14" Type="http://schemas.openxmlformats.org/officeDocument/2006/relationships/image" Target="../media/image190.jpeg"/></Relationships>
</file>

<file path=ppt/slides/_rels/slide233.xml.rels><?xml version="1.0" encoding="UTF-8" standalone="yes"?>
<Relationships xmlns="http://schemas.openxmlformats.org/package/2006/relationships"><Relationship Id="rId8" Type="http://schemas.openxmlformats.org/officeDocument/2006/relationships/slide" Target="slide108.xml"/><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92.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191.jpeg"/><Relationship Id="rId5" Type="http://schemas.openxmlformats.org/officeDocument/2006/relationships/image" Target="../media/image5.png"/><Relationship Id="rId10" Type="http://schemas.openxmlformats.org/officeDocument/2006/relationships/image" Target="../media/image54.jpeg"/><Relationship Id="rId4" Type="http://schemas.openxmlformats.org/officeDocument/2006/relationships/slide" Target="slide9.xml"/><Relationship Id="rId9" Type="http://schemas.openxmlformats.org/officeDocument/2006/relationships/image" Target="../media/image7.png"/></Relationships>
</file>

<file path=ppt/slides/_rels/slide23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3.jpeg"/><Relationship Id="rId3" Type="http://schemas.openxmlformats.org/officeDocument/2006/relationships/image" Target="../media/image4.png"/><Relationship Id="rId7" Type="http://schemas.openxmlformats.org/officeDocument/2006/relationships/slide" Target="slide219.xml"/><Relationship Id="rId12" Type="http://schemas.openxmlformats.org/officeDocument/2006/relationships/image" Target="../media/image18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2.jpeg"/><Relationship Id="rId5" Type="http://schemas.openxmlformats.org/officeDocument/2006/relationships/image" Target="../media/image5.png"/><Relationship Id="rId1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slide" Target="slide67.xml"/><Relationship Id="rId9" Type="http://schemas.openxmlformats.org/officeDocument/2006/relationships/hyperlink" Target="RESOURCES.ppt" TargetMode="External"/><Relationship Id="rId14" Type="http://schemas.openxmlformats.org/officeDocument/2006/relationships/audio" Target="../media/audio29.wav"/></Relationships>
</file>

<file path=ppt/slides/_rels/slide23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4.jpeg"/><Relationship Id="rId3" Type="http://schemas.openxmlformats.org/officeDocument/2006/relationships/image" Target="../media/image4.png"/><Relationship Id="rId7" Type="http://schemas.openxmlformats.org/officeDocument/2006/relationships/slide" Target="slide219.xml"/><Relationship Id="rId12" Type="http://schemas.openxmlformats.org/officeDocument/2006/relationships/image" Target="../media/image18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2.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7.xml"/><Relationship Id="rId9" Type="http://schemas.openxmlformats.org/officeDocument/2006/relationships/hyperlink" Target="RESOURCES.ppt" TargetMode="External"/></Relationships>
</file>

<file path=ppt/slides/_rels/slide23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5.jpeg"/><Relationship Id="rId3" Type="http://schemas.openxmlformats.org/officeDocument/2006/relationships/image" Target="../media/image4.png"/><Relationship Id="rId7" Type="http://schemas.openxmlformats.org/officeDocument/2006/relationships/slide" Target="slide219.xml"/><Relationship Id="rId12" Type="http://schemas.openxmlformats.org/officeDocument/2006/relationships/image" Target="../media/image18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2.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7.xml"/><Relationship Id="rId9" Type="http://schemas.openxmlformats.org/officeDocument/2006/relationships/hyperlink" Target="RESOURCES.ppt" TargetMode="External"/></Relationships>
</file>

<file path=ppt/slides/_rels/slide23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audio" Target="../media/audio30.wav"/><Relationship Id="rId3" Type="http://schemas.openxmlformats.org/officeDocument/2006/relationships/image" Target="../media/image4.png"/><Relationship Id="rId7" Type="http://schemas.openxmlformats.org/officeDocument/2006/relationships/slide" Target="slide219.xml"/><Relationship Id="rId12" Type="http://schemas.openxmlformats.org/officeDocument/2006/relationships/image" Target="../media/image18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2.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7.xml"/><Relationship Id="rId9" Type="http://schemas.openxmlformats.org/officeDocument/2006/relationships/hyperlink" Target="RESOURCES.ppt" TargetMode="External"/><Relationship Id="rId14" Type="http://schemas.openxmlformats.org/officeDocument/2006/relationships/image" Target="../media/image11.png"/></Relationships>
</file>

<file path=ppt/slides/_rels/slide23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6.jpeg"/><Relationship Id="rId3" Type="http://schemas.openxmlformats.org/officeDocument/2006/relationships/image" Target="../media/image4.png"/><Relationship Id="rId7" Type="http://schemas.openxmlformats.org/officeDocument/2006/relationships/slide" Target="slide219.xml"/><Relationship Id="rId12" Type="http://schemas.openxmlformats.org/officeDocument/2006/relationships/image" Target="../media/image18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2.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7.xml"/><Relationship Id="rId9" Type="http://schemas.openxmlformats.org/officeDocument/2006/relationships/hyperlink" Target="RESOURCES.ppt" TargetMode="External"/><Relationship Id="rId14" Type="http://schemas.openxmlformats.org/officeDocument/2006/relationships/image" Target="../media/image197.jpeg"/></Relationships>
</file>

<file path=ppt/slides/_rels/slide23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audio" Target="../media/audio31.wav"/><Relationship Id="rId3" Type="http://schemas.openxmlformats.org/officeDocument/2006/relationships/image" Target="../media/image4.png"/><Relationship Id="rId7" Type="http://schemas.openxmlformats.org/officeDocument/2006/relationships/slide" Target="slide219.xml"/><Relationship Id="rId12" Type="http://schemas.openxmlformats.org/officeDocument/2006/relationships/image" Target="../media/image18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2.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7.xml"/><Relationship Id="rId9" Type="http://schemas.openxmlformats.org/officeDocument/2006/relationships/hyperlink" Target="RESOURCES.ppt" TargetMode="External"/><Relationship Id="rId1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audio" Target="../media/audio3.wav"/><Relationship Id="rId4" Type="http://schemas.openxmlformats.org/officeDocument/2006/relationships/image" Target="../media/image25.jpeg"/></Relationships>
</file>

<file path=ppt/slides/_rels/slide24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8.jpeg"/><Relationship Id="rId3" Type="http://schemas.openxmlformats.org/officeDocument/2006/relationships/image" Target="../media/image4.png"/><Relationship Id="rId7" Type="http://schemas.openxmlformats.org/officeDocument/2006/relationships/slide" Target="slide219.xml"/><Relationship Id="rId12" Type="http://schemas.openxmlformats.org/officeDocument/2006/relationships/image" Target="../media/image18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2.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7.xml"/><Relationship Id="rId9" Type="http://schemas.openxmlformats.org/officeDocument/2006/relationships/hyperlink" Target="RESOURCES.ppt" TargetMode="External"/></Relationships>
</file>

<file path=ppt/slides/_rels/slide24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9.jpeg"/><Relationship Id="rId3" Type="http://schemas.openxmlformats.org/officeDocument/2006/relationships/image" Target="../media/image4.png"/><Relationship Id="rId7" Type="http://schemas.openxmlformats.org/officeDocument/2006/relationships/slide" Target="slide219.xml"/><Relationship Id="rId12" Type="http://schemas.openxmlformats.org/officeDocument/2006/relationships/image" Target="../media/image18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2.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7.xml"/><Relationship Id="rId9" Type="http://schemas.openxmlformats.org/officeDocument/2006/relationships/hyperlink" Target="RESOURCES.ppt" TargetMode="External"/></Relationships>
</file>

<file path=ppt/slides/_rels/slide24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00.jpeg"/><Relationship Id="rId3" Type="http://schemas.openxmlformats.org/officeDocument/2006/relationships/image" Target="../media/image4.png"/><Relationship Id="rId7" Type="http://schemas.openxmlformats.org/officeDocument/2006/relationships/slide" Target="slide219.xml"/><Relationship Id="rId12" Type="http://schemas.openxmlformats.org/officeDocument/2006/relationships/image" Target="../media/image18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82.jpe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slide" Target="slide67.xml"/><Relationship Id="rId9" Type="http://schemas.openxmlformats.org/officeDocument/2006/relationships/hyperlink" Target="RESOURCES.ppt" TargetMode="External"/></Relationships>
</file>

<file path=ppt/slides/_rels/slide24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 Target="slide67.xml"/><Relationship Id="rId7" Type="http://schemas.openxmlformats.org/officeDocument/2006/relationships/image" Target="../media/image7.png"/><Relationship Id="rId12" Type="http://schemas.openxmlformats.org/officeDocument/2006/relationships/image" Target="../media/image202.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slide" Target="slide219.xml"/><Relationship Id="rId11" Type="http://schemas.openxmlformats.org/officeDocument/2006/relationships/image" Target="../media/image201.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s>
</file>

<file path=ppt/slides/_rels/slide24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02.jpeg"/><Relationship Id="rId3" Type="http://schemas.openxmlformats.org/officeDocument/2006/relationships/slide" Target="slide67.xml"/><Relationship Id="rId7" Type="http://schemas.openxmlformats.org/officeDocument/2006/relationships/image" Target="../media/image7.png"/><Relationship Id="rId12" Type="http://schemas.openxmlformats.org/officeDocument/2006/relationships/image" Target="../media/image203.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slide" Target="slide219.xml"/><Relationship Id="rId11" Type="http://schemas.openxmlformats.org/officeDocument/2006/relationships/image" Target="../media/image201.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s>
</file>

<file path=ppt/slides/_rels/slide245.xml.rels><?xml version="1.0" encoding="UTF-8" standalone="yes"?>
<Relationships xmlns="http://schemas.openxmlformats.org/package/2006/relationships"><Relationship Id="rId3" Type="http://schemas.openxmlformats.org/officeDocument/2006/relationships/image" Target="../media/image204.jpeg"/><Relationship Id="rId7" Type="http://schemas.openxmlformats.org/officeDocument/2006/relationships/image" Target="../media/image206.jpeg"/><Relationship Id="rId2" Type="http://schemas.openxmlformats.org/officeDocument/2006/relationships/hyperlink" Target="http://www.google.com/url?sa=i&amp;rct=j&amp;q=arundo+plant&amp;source=images&amp;cd=&amp;cad=rja&amp;uact=8&amp;docid=JbM2FBuPonCrWM&amp;tbnid=0CR5mqxhaZdtSM:&amp;ved=0CAUQjRw&amp;url=http://www.masslive.com/news/index.ssf/2012/11/is_giant_reed_a_miracle_plant.html&amp;ei=3TthU9bbHIaxyATCjYGICg&amp;bvm=bv.65636070,d.aWw&amp;psig=AFQjCNFJCVGWRh5xtLXLMTQYuayGMPKAmw&amp;ust=1398967618500558" TargetMode="External"/><Relationship Id="rId1" Type="http://schemas.openxmlformats.org/officeDocument/2006/relationships/slideLayout" Target="../slideLayouts/slideLayout2.xml"/><Relationship Id="rId6" Type="http://schemas.openxmlformats.org/officeDocument/2006/relationships/hyperlink" Target="http://www.google.com/url?sa=i&amp;rct=j&amp;q=cane%20toads%20in%20australia&amp;source=images&amp;cd=&amp;cad=rja&amp;uact=8&amp;docid=uhtZAeAPzaDPtM&amp;tbnid=CPxH9uBljssgpM:&amp;ved=&amp;url=http://www.news.com.au/technology/science/western-australia-native-animals-trained-to-avoid-cane-toads/story-fn5fsgyc-1226524366938&amp;ei=FTxhU_-fMIWryASqwoLgDA&amp;bvm=bv.65636070,d.aWw&amp;psig=AFQjCNEbaXPHy5Ld94pAxO76aW0kui2DJg&amp;ust=1398967702300025" TargetMode="External"/><Relationship Id="rId5" Type="http://schemas.openxmlformats.org/officeDocument/2006/relationships/image" Target="../media/image205.jpeg"/><Relationship Id="rId4" Type="http://schemas.openxmlformats.org/officeDocument/2006/relationships/hyperlink" Target="http://www.google.com/url?sa=i&amp;rct=j&amp;q=kudzo%20plant&amp;source=images&amp;cd=&amp;cad=rja&amp;uact=8&amp;docid=r8iwtG9LSeM41M&amp;tbnid=xDp-Z9UwFj14UM:&amp;ved=0CAUQjRw&amp;url=https://dnr.state.il.us/Stewardship/cd/biocontrol/25Kudzu.html&amp;ei=AjxhU9HPBIafyAS44oHgAw&amp;bvm=bv.65636070,d.aWw&amp;psig=AFQjCNGtXBaqsVOsvDaQUfHUeXBKAKm_hQ&amp;ust=1398967670394562" TargetMode="Externa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image" Target="../media/image207.jpeg"/><Relationship Id="rId7" Type="http://schemas.openxmlformats.org/officeDocument/2006/relationships/image" Target="../media/image209.jpeg"/><Relationship Id="rId2" Type="http://schemas.openxmlformats.org/officeDocument/2006/relationships/hyperlink" Target="http://www.google.com/url?sa=i&amp;rct=j&amp;q=overharvesting%20of%20fish&amp;source=images&amp;cd=&amp;cad=rja&amp;uact=8&amp;docid=Un69N1U9lcUusM&amp;tbnid=6QnnJPEOKFnWeM:&amp;ved=0CAUQjRw&amp;url=http://article.wn.com/view/2013/11/14/WWF_welcomes_first_MSCcertified_skipjack_tuna_products_from_/&amp;ei=3TxhU5H7FsOjyATk0YHoDA&amp;bvm=bv.65636070,d.aWw&amp;psig=AFQjCNHxS8tRZIi0kAF2-6NagOgDRY_klQ&amp;ust=1398967898249944" TargetMode="External"/><Relationship Id="rId1" Type="http://schemas.openxmlformats.org/officeDocument/2006/relationships/slideLayout" Target="../slideLayouts/slideLayout2.xml"/><Relationship Id="rId6" Type="http://schemas.openxmlformats.org/officeDocument/2006/relationships/hyperlink" Target="http://www.google.com/url?sa=i&amp;rct=j&amp;q=overharvesting%20of%20resources&amp;source=images&amp;cd=&amp;docid=FaE_WN-BBGXwHM&amp;tbnid=i1_vaizDpSTs0M:&amp;ved=0CAUQjRw&amp;url=http://www.footprintnetwork.org/en/index.php/GFN/page/biodiversity_is_for_sale&amp;ei=Oz1hU8y4GIOOyATpwIDwBg&amp;bvm=bv.65636070,d.aWw&amp;psig=AFQjCNGGqNlx7g8-qPjxJQG5Q50iwWV9Og&amp;ust=1398967955523911" TargetMode="External"/><Relationship Id="rId5" Type="http://schemas.openxmlformats.org/officeDocument/2006/relationships/image" Target="../media/image208.jpeg"/><Relationship Id="rId4" Type="http://schemas.openxmlformats.org/officeDocument/2006/relationships/hyperlink" Target="http://www.google.com/url?sa=i&amp;rct=j&amp;q=overharvesting%20of%20fish&amp;source=images&amp;cd=&amp;cad=rja&amp;uact=8&amp;docid=fHWyaqPZtWbZoM&amp;tbnid=GsZsCNDP-XteeM:&amp;ved=0CAUQjRw&amp;url=http://www.examiner.com/article/overharvesting-is-killing-the-seas&amp;ei=7DxhU-bLJcmcyASj-ILYDA&amp;bvm=bv.65636070,d.aWw&amp;psig=AFQjCNHxS8tRZIi0kAF2-6NagOgDRY_klQ&amp;ust=1398967898249944" TargetMode="Externa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audio" Target="../media/audio4.wav"/><Relationship Id="rId4" Type="http://schemas.openxmlformats.org/officeDocument/2006/relationships/image" Target="../media/image26.jpeg"/></Relationships>
</file>

<file path=ppt/slides/_rels/slide250.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5.xml"/></Relationships>
</file>

<file path=ppt/slides/_rels/slide251.xml.rels><?xml version="1.0" encoding="UTF-8" standalone="yes"?>
<Relationships xmlns="http://schemas.openxmlformats.org/package/2006/relationships"><Relationship Id="rId8" Type="http://schemas.openxmlformats.org/officeDocument/2006/relationships/image" Target="../media/image214.jpeg"/><Relationship Id="rId3" Type="http://schemas.openxmlformats.org/officeDocument/2006/relationships/image" Target="../media/image211.jpeg"/><Relationship Id="rId7" Type="http://schemas.openxmlformats.org/officeDocument/2006/relationships/image" Target="../media/image192.jpeg"/><Relationship Id="rId2" Type="http://schemas.openxmlformats.org/officeDocument/2006/relationships/hyperlink" Target="https://www.youtube.com/watch?v=pn9q_goCcHA" TargetMode="External"/><Relationship Id="rId1" Type="http://schemas.openxmlformats.org/officeDocument/2006/relationships/slideLayout" Target="../slideLayouts/slideLayout4.xml"/><Relationship Id="rId6" Type="http://schemas.openxmlformats.org/officeDocument/2006/relationships/image" Target="../media/image213.jpeg"/><Relationship Id="rId5" Type="http://schemas.openxmlformats.org/officeDocument/2006/relationships/image" Target="../media/image200.jpeg"/><Relationship Id="rId4" Type="http://schemas.openxmlformats.org/officeDocument/2006/relationships/image" Target="../media/image212.jpeg"/></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4.xml"/></Relationships>
</file>

<file path=ppt/slides/_rels/slide259.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260.xml.rels><?xml version="1.0" encoding="UTF-8" standalone="yes"?>
<Relationships xmlns="http://schemas.openxmlformats.org/package/2006/relationships"><Relationship Id="rId3" Type="http://schemas.openxmlformats.org/officeDocument/2006/relationships/image" Target="../media/image220.png"/><Relationship Id="rId7" Type="http://schemas.openxmlformats.org/officeDocument/2006/relationships/image" Target="../media/image224.png"/><Relationship Id="rId2" Type="http://schemas.openxmlformats.org/officeDocument/2006/relationships/image" Target="../media/image219.png"/><Relationship Id="rId1" Type="http://schemas.openxmlformats.org/officeDocument/2006/relationships/slideLayout" Target="../slideLayouts/slideLayout2.xml"/><Relationship Id="rId6" Type="http://schemas.openxmlformats.org/officeDocument/2006/relationships/image" Target="../media/image223.png"/><Relationship Id="rId5" Type="http://schemas.openxmlformats.org/officeDocument/2006/relationships/image" Target="../media/image222.png"/><Relationship Id="rId4" Type="http://schemas.openxmlformats.org/officeDocument/2006/relationships/image" Target="../media/image221.png"/></Relationships>
</file>

<file path=ppt/slides/_rels/slide261.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2.xml"/><Relationship Id="rId5" Type="http://schemas.openxmlformats.org/officeDocument/2006/relationships/image" Target="../media/image228.png"/><Relationship Id="rId4" Type="http://schemas.openxmlformats.org/officeDocument/2006/relationships/image" Target="../media/image227.png"/></Relationships>
</file>

<file path=ppt/slides/_rels/slide262.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2.xml"/><Relationship Id="rId5" Type="http://schemas.openxmlformats.org/officeDocument/2006/relationships/image" Target="../media/image238.png"/><Relationship Id="rId4" Type="http://schemas.openxmlformats.org/officeDocument/2006/relationships/image" Target="../media/image237.png"/></Relationships>
</file>

<file path=ppt/slides/_rels/slide267.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png"/><Relationship Id="rId1" Type="http://schemas.openxmlformats.org/officeDocument/2006/relationships/slideLayout" Target="../slideLayouts/slideLayout2.xml"/><Relationship Id="rId4" Type="http://schemas.openxmlformats.org/officeDocument/2006/relationships/image" Target="../media/image243.png"/></Relationships>
</file>

<file path=ppt/slides/_rels/slide269.xml.rels><?xml version="1.0" encoding="UTF-8" standalone="yes"?>
<Relationships xmlns="http://schemas.openxmlformats.org/package/2006/relationships"><Relationship Id="rId3" Type="http://schemas.openxmlformats.org/officeDocument/2006/relationships/hyperlink" Target="http://player.discoveryeducation.com/index.cfm?guidAssetId=66bb90eb-5e83-4f08-931d-1b34ba64625a&amp;blnFromSearch=1&amp;productcode=HUB" TargetMode="External"/><Relationship Id="rId2" Type="http://schemas.openxmlformats.org/officeDocument/2006/relationships/hyperlink" Target="https://app.discoveryeducation.com/search?Ntt=climate+change&amp;N=18343&amp;N=4294924486&amp;N=4294939055" TargetMode="External"/><Relationship Id="rId1" Type="http://schemas.openxmlformats.org/officeDocument/2006/relationships/slideLayout" Target="../slideLayouts/slideLayout4.xml"/><Relationship Id="rId6" Type="http://schemas.openxmlformats.org/officeDocument/2006/relationships/image" Target="../media/image245.jpeg"/><Relationship Id="rId5" Type="http://schemas.openxmlformats.org/officeDocument/2006/relationships/image" Target="../media/image244.jpeg"/><Relationship Id="rId4" Type="http://schemas.openxmlformats.org/officeDocument/2006/relationships/hyperlink" Target="http://www.pbs.org/teachers/connect/resources/3037/preview/"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6" Type="http://schemas.openxmlformats.org/officeDocument/2006/relationships/image" Target="../media/image28.jpeg"/><Relationship Id="rId5" Type="http://schemas.openxmlformats.org/officeDocument/2006/relationships/image" Target="../media/image11.png"/><Relationship Id="rId4" Type="http://schemas.openxmlformats.org/officeDocument/2006/relationships/audio" Target="../media/audio5.wav"/></Relationships>
</file>

<file path=ppt/slides/_rels/slide270.xml.rels><?xml version="1.0" encoding="UTF-8" standalone="yes"?>
<Relationships xmlns="http://schemas.openxmlformats.org/package/2006/relationships"><Relationship Id="rId2" Type="http://schemas.openxmlformats.org/officeDocument/2006/relationships/hyperlink" Target="http://www.pbslearningmedia.org/resource/tdc02.sci.life.eco.greenhouse/global-warming-and-the-greenhouse-effect/" TargetMode="Externa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hyperlink" Target="http://footprintnetwork.org/en/index.php/GFN/page/calculators/" TargetMode="External"/><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hyperlink" Target="http://www.google.com/url?sa=i&amp;rct=j&amp;q=ogallala+aquifer&amp;source=images&amp;cd=&amp;cad=rja&amp;uact=8&amp;docid=Dcx6XQ2bB_989M&amp;tbnid=wE29J5raSL2uDM:&amp;ved=0CAUQjRw&amp;url=http://collindemsnews.blogspot.com/2011/01/texas-welcomes-nuclear-waste-dump-over.html&amp;ei=lDFpU6mlE4aIogSH0YHACQ&amp;bvm=bv.66111022,d.cGU&amp;psig=AFQjCNEBKsb43PjzoskjA9gvTfl0IbI1Rw&amp;ust=1399489290359088" TargetMode="External"/><Relationship Id="rId1" Type="http://schemas.openxmlformats.org/officeDocument/2006/relationships/slideLayout" Target="../slideLayouts/slideLayout2.xml"/><Relationship Id="rId5" Type="http://schemas.openxmlformats.org/officeDocument/2006/relationships/image" Target="../media/image247.jpeg"/><Relationship Id="rId4" Type="http://schemas.openxmlformats.org/officeDocument/2006/relationships/hyperlink" Target="http://www.google.com/url?sa=i&amp;rct=j&amp;q=ogallala+aquifer&amp;source=images&amp;cd=&amp;cad=rja&amp;uact=8&amp;docid=NjLNOK7KcK0kbM&amp;tbnid=eIMau8fO2Cl83M:&amp;ved=0CAUQjRw&amp;url=http://alldownstream.wordpress.com/2011/01/02/the-ogallala-aquifer-and-the-worst-hard-time/&amp;ei=3jFpU_-1AYLyoASNnoDADg&amp;bvm=bv.66111022,d.cGU&amp;psig=AFQjCNGqZCXgUiKqpxDua31u2DvAMcrGNw&amp;ust=1399489371372268"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91.jpeg"/><Relationship Id="rId3" Type="http://schemas.openxmlformats.org/officeDocument/2006/relationships/image" Target="../media/image108.png"/><Relationship Id="rId7" Type="http://schemas.openxmlformats.org/officeDocument/2006/relationships/slide" Target="slide9.xml"/><Relationship Id="rId12" Type="http://schemas.openxmlformats.org/officeDocument/2006/relationships/image" Target="../media/image7.png"/><Relationship Id="rId2" Type="http://schemas.openxmlformats.org/officeDocument/2006/relationships/image" Target="../media/image248.jpe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slide" Target="slide108.xml"/><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110.png"/><Relationship Id="rId14" Type="http://schemas.openxmlformats.org/officeDocument/2006/relationships/image" Target="../media/image109.png"/></Relationships>
</file>

<file path=ppt/slides/_rels/slide281.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91.jpeg"/><Relationship Id="rId3" Type="http://schemas.openxmlformats.org/officeDocument/2006/relationships/image" Target="../media/image4.png"/><Relationship Id="rId7" Type="http://schemas.openxmlformats.org/officeDocument/2006/relationships/image" Target="../media/image5.png"/><Relationship Id="rId12" Type="http://schemas.openxmlformats.org/officeDocument/2006/relationships/image" Target="../media/image7.png"/><Relationship Id="rId2" Type="http://schemas.openxmlformats.org/officeDocument/2006/relationships/image" Target="../media/image249.jpeg"/><Relationship Id="rId1" Type="http://schemas.openxmlformats.org/officeDocument/2006/relationships/slideLayout" Target="../slideLayouts/slideLayout12.xml"/><Relationship Id="rId6" Type="http://schemas.openxmlformats.org/officeDocument/2006/relationships/slide" Target="slide9.xml"/><Relationship Id="rId11" Type="http://schemas.openxmlformats.org/officeDocument/2006/relationships/slide" Target="slide108.xml"/><Relationship Id="rId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109.png"/></Relationships>
</file>

<file path=ppt/slides/_rels/slide282.xml.rels><?xml version="1.0" encoding="UTF-8" standalone="yes"?>
<Relationships xmlns="http://schemas.openxmlformats.org/package/2006/relationships"><Relationship Id="rId8" Type="http://schemas.openxmlformats.org/officeDocument/2006/relationships/image" Target="../media/image256.jpeg"/><Relationship Id="rId3" Type="http://schemas.openxmlformats.org/officeDocument/2006/relationships/image" Target="../media/image251.jpeg"/><Relationship Id="rId7" Type="http://schemas.openxmlformats.org/officeDocument/2006/relationships/image" Target="../media/image255.jpeg"/><Relationship Id="rId2" Type="http://schemas.openxmlformats.org/officeDocument/2006/relationships/image" Target="../media/image250.jpeg"/><Relationship Id="rId1" Type="http://schemas.openxmlformats.org/officeDocument/2006/relationships/slideLayout" Target="../slideLayouts/slideLayout4.xml"/><Relationship Id="rId6" Type="http://schemas.openxmlformats.org/officeDocument/2006/relationships/image" Target="../media/image254.jpeg"/><Relationship Id="rId5" Type="http://schemas.openxmlformats.org/officeDocument/2006/relationships/image" Target="../media/image253.jpeg"/><Relationship Id="rId4" Type="http://schemas.openxmlformats.org/officeDocument/2006/relationships/image" Target="../media/image252.jpeg"/></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3" Type="http://schemas.openxmlformats.org/officeDocument/2006/relationships/hyperlink" Target="http://www.footprintnetwork.org/en/index.php/GFN/page/calculators/" TargetMode="External"/><Relationship Id="rId2" Type="http://schemas.openxmlformats.org/officeDocument/2006/relationships/image" Target="../media/image257.jpeg"/><Relationship Id="rId1" Type="http://schemas.openxmlformats.org/officeDocument/2006/relationships/slideLayout" Target="../slideLayouts/slideLayout4.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hyperlink" Target="http://www.youtube.com/watch?v=MFp5Sa8kUbk" TargetMode="External"/><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image" Target="../media/image258.jpeg"/><Relationship Id="rId1" Type="http://schemas.openxmlformats.org/officeDocument/2006/relationships/slideLayout" Target="../slideLayouts/slideLayout2.xml"/><Relationship Id="rId6" Type="http://schemas.openxmlformats.org/officeDocument/2006/relationships/image" Target="../media/image261.jpeg"/><Relationship Id="rId5" Type="http://schemas.openxmlformats.org/officeDocument/2006/relationships/image" Target="../media/image260.jpeg"/><Relationship Id="rId4" Type="http://schemas.openxmlformats.org/officeDocument/2006/relationships/hyperlink" Target="https://www.dcnr.state.al.us/fishing/images/Bluegill400.jpg" TargetMode="Externa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2" Type="http://schemas.openxmlformats.org/officeDocument/2006/relationships/image" Target="../media/image26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30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hyperlink" Target="http://www.cde.ca.gov/ta/tg/sr/documents/rtqbio.pdf" TargetMode="External"/><Relationship Id="rId1" Type="http://schemas.openxmlformats.org/officeDocument/2006/relationships/slideLayout" Target="../slideLayouts/slideLayout5.xml"/><Relationship Id="rId5" Type="http://schemas.openxmlformats.org/officeDocument/2006/relationships/image" Target="../media/image262.jpeg"/><Relationship Id="rId4" Type="http://schemas.openxmlformats.org/officeDocument/2006/relationships/image" Target="../media/image103.jpeg"/></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phet.colorado.edu/en/simulation/natural-selection" TargetMode="External"/><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image" Target="../media/image262.jpeg"/><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customXml" Target="../ink/ink1.xml"/><Relationship Id="rId1" Type="http://schemas.openxmlformats.org/officeDocument/2006/relationships/slideLayout" Target="../slideLayouts/slideLayout7.xml"/><Relationship Id="rId5" Type="http://schemas.openxmlformats.org/officeDocument/2006/relationships/image" Target="../media/image31.emf"/><Relationship Id="rId4" Type="http://schemas.openxmlformats.org/officeDocument/2006/relationships/customXml" Target="../ink/ink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6.wav"/><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slide" Target="slide12.xml"/><Relationship Id="rId9" Type="http://schemas.openxmlformats.org/officeDocument/2006/relationships/image" Target="../media/image8.png"/></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en.wikipedia.org/wiki/File:Clone_war_of_sea_anemones_2-17-08-2.jpg" TargetMode="Externa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hyperlink" Target="http://www.google.com/url?sa=i&amp;rct=j&amp;q=competition+for+survival+biology&amp;source=images&amp;cd=&amp;cad=rja&amp;docid=YjYj2EIRDVIPrM&amp;tbnid=BCcvGgRNTythWM:&amp;ved=0CAUQjRw&amp;url=http://en.wikipedia.org/wiki/Competition_(biology)&amp;ei=Mk2CUqKEGqSujAL2lIGwDA&amp;bvm=bv.56343320,d.cGE&amp;psig=AFQjCNE3gsBxIkQItGVywDLgGjemD5CyZQ&amp;ust=1384357542844357"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7.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36.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slide" Target="slide12.xml"/><Relationship Id="rId9" Type="http://schemas.openxmlformats.org/officeDocument/2006/relationships/image" Target="../media/image8.png"/><Relationship Id="rId14" Type="http://schemas.openxmlformats.org/officeDocument/2006/relationships/image" Target="../media/image11.png"/></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png"/></Relationships>
</file>

<file path=ppt/slides/_rels/slide52.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8.wav"/><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slide" Target="slide12.xml"/><Relationship Id="rId9" Type="http://schemas.openxmlformats.org/officeDocument/2006/relationships/image" Target="../media/image8.png"/></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44.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slide" Target="slide12.xml"/><Relationship Id="rId9" Type="http://schemas.openxmlformats.org/officeDocument/2006/relationships/image" Target="../media/image8.png"/></Relationships>
</file>

<file path=ppt/slides/_rels/slide55.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9.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45.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slide" Target="slide12.xml"/><Relationship Id="rId9" Type="http://schemas.openxmlformats.org/officeDocument/2006/relationships/image" Target="../media/image8.png"/><Relationship Id="rId14" Type="http://schemas.openxmlformats.org/officeDocument/2006/relationships/image" Target="../media/image11.png"/></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57.xml.rels><?xml version="1.0" encoding="UTF-8" standalone="yes"?>
<Relationships xmlns="http://schemas.openxmlformats.org/package/2006/relationships"><Relationship Id="rId3" Type="http://schemas.openxmlformats.org/officeDocument/2006/relationships/hyperlink" Target="http://www.search.ask.com/search?psv=&amp;apn_dbr=ie_11.0.9600.17126&amp;apn_dtid=%5eOSJ000%5eYY%5eUS&amp;itbv=12.18.0.82&amp;p2=%5eBBD%5eOSJ000%5eYY%5eUS&amp;apn_ptnrs=BBD&amp;o=APN11405&amp;gct=kwd&amp;pf=V7&amp;tpid=ORJ-SPE&amp;trgb=IE&amp;pt=tb&amp;apn_uid=D4DD15C1-F13B-4505-B8D2-1C9D25B67B18&amp;doi=2014-11-03&amp;q=Biomagnification&amp;tpr=10&amp;ctype=videos" TargetMode="External"/><Relationship Id="rId2" Type="http://schemas.openxmlformats.org/officeDocument/2006/relationships/hyperlink" Target="http://www.search.ask.com/search?psv=&amp;apn_dbr=ie_11.0.9600.17126&amp;apn_dtid=%5eOSJ000%5eYY%5eUS&amp;itbv=12.18.0.82&amp;p2=%5eBBD%5eOSJ000%5eYY%5eUS&amp;apn_ptnrs=BBD&amp;o=APN11405&amp;gct=kwd&amp;pf=V7&amp;tpid=ORJ-SPE&amp;trgb=IE&amp;pt=tb&amp;apn_uid=D4DD15C1-F13B-4505-B8D2-1C9D25B67B18&amp;doi=2014-11-03&amp;q=the+day+they+parachuted+cats+into+borneo+&amp;tpr=10&amp;ctype=videos" TargetMode="External"/><Relationship Id="rId1" Type="http://schemas.openxmlformats.org/officeDocument/2006/relationships/slideLayout" Target="../slideLayouts/slideLayout5.xml"/><Relationship Id="rId4" Type="http://schemas.openxmlformats.org/officeDocument/2006/relationships/hyperlink" Target="http://www.mapsofworld.com/malaysia/"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 Id="rId4" Type="http://schemas.openxmlformats.org/officeDocument/2006/relationships/image" Target="../media/image52.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www.google.com/url?sa=i&amp;rct=j&amp;q=nitrogen+cycle&amp;source=images&amp;cd=&amp;cad=rja&amp;uact=8&amp;docid=-gvw5EeXwTmNQM&amp;tbnid=qdcLuRhRwu150M:&amp;ved=0CAUQjRw&amp;url=http://quoteko.com/the-nitrogen-cycle.html&amp;ei=5EZZU9H-NYGoyASvjoKwCQ&amp;bvm=bv.65397613,d.aWw&amp;psig=AFQjCNHzuB85nLv-Hwkj7Fc5TghLwN8NPA&amp;ust=1398446134618120"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slide" Target="slide108.xml"/><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32.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55.jpeg"/><Relationship Id="rId5" Type="http://schemas.openxmlformats.org/officeDocument/2006/relationships/image" Target="../media/image5.png"/><Relationship Id="rId10" Type="http://schemas.openxmlformats.org/officeDocument/2006/relationships/image" Target="../media/image54.jpeg"/><Relationship Id="rId4" Type="http://schemas.openxmlformats.org/officeDocument/2006/relationships/slide" Target="slide9.xml"/><Relationship Id="rId9" Type="http://schemas.openxmlformats.org/officeDocument/2006/relationships/image" Target="../media/image7.png"/></Relationships>
</file>

<file path=ppt/slides/_rels/slide6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3.png"/><Relationship Id="rId7" Type="http://schemas.openxmlformats.org/officeDocument/2006/relationships/image" Target="../media/image6.png"/><Relationship Id="rId12"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20.jpeg"/><Relationship Id="rId5" Type="http://schemas.openxmlformats.org/officeDocument/2006/relationships/slide" Target="slide67.xml"/><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hyperlink" Target="RESOURCES.ppt" TargetMode="External"/></Relationships>
</file>

<file path=ppt/slides/_rels/slide69.xml.rels><?xml version="1.0" encoding="UTF-8" standalone="yes"?>
<Relationships xmlns="http://schemas.openxmlformats.org/package/2006/relationships"><Relationship Id="rId8" Type="http://schemas.openxmlformats.org/officeDocument/2006/relationships/slide" Target="slide108.xml"/><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58.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55.jpeg"/><Relationship Id="rId5" Type="http://schemas.openxmlformats.org/officeDocument/2006/relationships/image" Target="../media/image5.png"/><Relationship Id="rId10" Type="http://schemas.openxmlformats.org/officeDocument/2006/relationships/image" Target="../media/image54.jpeg"/><Relationship Id="rId4" Type="http://schemas.openxmlformats.org/officeDocument/2006/relationships/slide" Target="slide9.xml"/><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slide" Target="slide108.xml"/><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59.jpe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55.jpeg"/><Relationship Id="rId5" Type="http://schemas.openxmlformats.org/officeDocument/2006/relationships/image" Target="../media/image5.png"/><Relationship Id="rId10" Type="http://schemas.openxmlformats.org/officeDocument/2006/relationships/image" Target="../media/image54.jpeg"/><Relationship Id="rId4" Type="http://schemas.openxmlformats.org/officeDocument/2006/relationships/slide" Target="slide9.xml"/><Relationship Id="rId9" Type="http://schemas.openxmlformats.org/officeDocument/2006/relationships/image" Target="../media/image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xml"/><Relationship Id="rId4" Type="http://schemas.openxmlformats.org/officeDocument/2006/relationships/image" Target="../media/image62.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www.youtube.com/watch?v=V49IovRSJDs" TargetMode="External"/><Relationship Id="rId1" Type="http://schemas.openxmlformats.org/officeDocument/2006/relationships/slideLayout" Target="../slideLayouts/slideLayout4.xml"/><Relationship Id="rId4" Type="http://schemas.openxmlformats.org/officeDocument/2006/relationships/image" Target="../media/image6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66.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5.jpeg"/><Relationship Id="rId5" Type="http://schemas.openxmlformats.org/officeDocument/2006/relationships/image" Target="../media/image5.png"/><Relationship Id="rId10" Type="http://schemas.openxmlformats.org/officeDocument/2006/relationships/image" Target="../media/image64.jpeg"/><Relationship Id="rId4" Type="http://schemas.openxmlformats.org/officeDocument/2006/relationships/slide" Target="slide67.xml"/><Relationship Id="rId9" Type="http://schemas.openxmlformats.org/officeDocument/2006/relationships/image" Target="../media/image8.png"/></Relationships>
</file>

<file path=ppt/slides/_rels/slide81.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10.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67.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5.jpeg"/><Relationship Id="rId5" Type="http://schemas.openxmlformats.org/officeDocument/2006/relationships/image" Target="../media/image5.png"/><Relationship Id="rId10" Type="http://schemas.openxmlformats.org/officeDocument/2006/relationships/image" Target="../media/image64.jpeg"/><Relationship Id="rId4" Type="http://schemas.openxmlformats.org/officeDocument/2006/relationships/slide" Target="slide67.xml"/><Relationship Id="rId9" Type="http://schemas.openxmlformats.org/officeDocument/2006/relationships/image" Target="../media/image8.png"/><Relationship Id="rId14" Type="http://schemas.openxmlformats.org/officeDocument/2006/relationships/image" Target="../media/image11.png"/></Relationships>
</file>

<file path=ppt/slides/_rels/slide82.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11.wav"/><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68.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5.jpeg"/><Relationship Id="rId5" Type="http://schemas.openxmlformats.org/officeDocument/2006/relationships/image" Target="../media/image5.png"/><Relationship Id="rId10" Type="http://schemas.openxmlformats.org/officeDocument/2006/relationships/image" Target="../media/image64.jpeg"/><Relationship Id="rId4" Type="http://schemas.openxmlformats.org/officeDocument/2006/relationships/slide" Target="slide67.xml"/><Relationship Id="rId9" Type="http://schemas.openxmlformats.org/officeDocument/2006/relationships/image" Target="../media/image8.png"/><Relationship Id="rId14" Type="http://schemas.openxmlformats.org/officeDocument/2006/relationships/image" Target="../media/image11.png"/></Relationships>
</file>

<file path=ppt/slides/_rels/slide83.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68.jpeg"/><Relationship Id="rId3" Type="http://schemas.openxmlformats.org/officeDocument/2006/relationships/slide" Target="slide67.xml"/><Relationship Id="rId7" Type="http://schemas.openxmlformats.org/officeDocument/2006/relationships/image" Target="../media/image13.png"/><Relationship Id="rId12" Type="http://schemas.openxmlformats.org/officeDocument/2006/relationships/image" Target="../media/image70.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64.jpeg"/><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RESOURCES.ppt" TargetMode="External"/><Relationship Id="rId14" Type="http://schemas.openxmlformats.org/officeDocument/2006/relationships/image" Target="../media/image71.jpeg"/></Relationships>
</file>

<file path=ppt/slides/_rels/slide8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63.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5.jpeg"/><Relationship Id="rId5" Type="http://schemas.openxmlformats.org/officeDocument/2006/relationships/image" Target="../media/image5.png"/><Relationship Id="rId10" Type="http://schemas.openxmlformats.org/officeDocument/2006/relationships/image" Target="../media/image64.jpeg"/><Relationship Id="rId4" Type="http://schemas.openxmlformats.org/officeDocument/2006/relationships/slide" Target="slide67.xml"/><Relationship Id="rId9" Type="http://schemas.openxmlformats.org/officeDocument/2006/relationships/image" Target="../media/image8.png"/></Relationships>
</file>

<file path=ppt/slides/_rels/slide85.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12.wav"/><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3.jpeg"/><Relationship Id="rId5" Type="http://schemas.openxmlformats.org/officeDocument/2006/relationships/image" Target="../media/image5.png"/><Relationship Id="rId10" Type="http://schemas.openxmlformats.org/officeDocument/2006/relationships/image" Target="../media/image72.jpeg"/><Relationship Id="rId4" Type="http://schemas.openxmlformats.org/officeDocument/2006/relationships/slide" Target="slide67.xml"/><Relationship Id="rId9" Type="http://schemas.openxmlformats.org/officeDocument/2006/relationships/image" Target="../media/image8.png"/></Relationships>
</file>

<file path=ppt/slides/_rels/slide8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3.jpeg"/><Relationship Id="rId5" Type="http://schemas.openxmlformats.org/officeDocument/2006/relationships/image" Target="../media/image5.png"/><Relationship Id="rId10" Type="http://schemas.openxmlformats.org/officeDocument/2006/relationships/image" Target="../media/image72.jpeg"/><Relationship Id="rId4" Type="http://schemas.openxmlformats.org/officeDocument/2006/relationships/slide" Target="slide67.xml"/><Relationship Id="rId9" Type="http://schemas.openxmlformats.org/officeDocument/2006/relationships/image" Target="../media/image8.png"/></Relationships>
</file>

<file path=ppt/slides/_rels/slide87.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13.wav"/><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3.jpeg"/><Relationship Id="rId5" Type="http://schemas.openxmlformats.org/officeDocument/2006/relationships/image" Target="../media/image5.png"/><Relationship Id="rId10" Type="http://schemas.openxmlformats.org/officeDocument/2006/relationships/image" Target="../media/image72.jpeg"/><Relationship Id="rId4" Type="http://schemas.openxmlformats.org/officeDocument/2006/relationships/slide" Target="slide67.xml"/><Relationship Id="rId9" Type="http://schemas.openxmlformats.org/officeDocument/2006/relationships/image" Target="../media/image8.png"/></Relationships>
</file>

<file path=ppt/slides/_rels/slide88.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74.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3.jpeg"/><Relationship Id="rId5" Type="http://schemas.openxmlformats.org/officeDocument/2006/relationships/image" Target="../media/image5.png"/><Relationship Id="rId10" Type="http://schemas.openxmlformats.org/officeDocument/2006/relationships/image" Target="../media/image72.jpeg"/><Relationship Id="rId4" Type="http://schemas.openxmlformats.org/officeDocument/2006/relationships/slide" Target="slide67.xml"/><Relationship Id="rId9" Type="http://schemas.openxmlformats.org/officeDocument/2006/relationships/image" Target="../media/image8.png"/></Relationships>
</file>

<file path=ppt/slides/_rels/slide8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3.jpeg"/><Relationship Id="rId5" Type="http://schemas.openxmlformats.org/officeDocument/2006/relationships/image" Target="../media/image5.png"/><Relationship Id="rId10" Type="http://schemas.openxmlformats.org/officeDocument/2006/relationships/image" Target="../media/image72.jpeg"/><Relationship Id="rId4" Type="http://schemas.openxmlformats.org/officeDocument/2006/relationships/slide" Target="slide67.xml"/><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www.youtube.com/watch?v=2m2H6GHW7Qo" TargetMode="External"/><Relationship Id="rId1" Type="http://schemas.openxmlformats.org/officeDocument/2006/relationships/slideLayout" Target="../slideLayouts/slideLayout5.xml"/><Relationship Id="rId5" Type="http://schemas.openxmlformats.org/officeDocument/2006/relationships/image" Target="../media/image3.jpeg"/><Relationship Id="rId4" Type="http://schemas.openxmlformats.org/officeDocument/2006/relationships/image" Target="../media/image2.jpeg"/></Relationships>
</file>

<file path=ppt/slides/_rels/slide9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75.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3.jpeg"/><Relationship Id="rId5" Type="http://schemas.openxmlformats.org/officeDocument/2006/relationships/image" Target="../media/image5.png"/><Relationship Id="rId10" Type="http://schemas.openxmlformats.org/officeDocument/2006/relationships/image" Target="../media/image72.jpeg"/><Relationship Id="rId4" Type="http://schemas.openxmlformats.org/officeDocument/2006/relationships/slide" Target="slide67.xml"/><Relationship Id="rId9" Type="http://schemas.openxmlformats.org/officeDocument/2006/relationships/image" Target="../media/image8.png"/></Relationships>
</file>

<file path=ppt/slides/_rels/slide9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76.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3.jpeg"/><Relationship Id="rId5" Type="http://schemas.openxmlformats.org/officeDocument/2006/relationships/image" Target="../media/image5.png"/><Relationship Id="rId10" Type="http://schemas.openxmlformats.org/officeDocument/2006/relationships/image" Target="../media/image72.jpeg"/><Relationship Id="rId4" Type="http://schemas.openxmlformats.org/officeDocument/2006/relationships/slide" Target="slide67.xml"/><Relationship Id="rId9" Type="http://schemas.openxmlformats.org/officeDocument/2006/relationships/image" Target="../media/image8.png"/></Relationships>
</file>

<file path=ppt/slides/_rels/slide92.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audio" Target="../media/audio14.wav"/><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3.jpeg"/><Relationship Id="rId5" Type="http://schemas.openxmlformats.org/officeDocument/2006/relationships/image" Target="../media/image5.png"/><Relationship Id="rId10" Type="http://schemas.openxmlformats.org/officeDocument/2006/relationships/image" Target="../media/image72.jpeg"/><Relationship Id="rId4" Type="http://schemas.openxmlformats.org/officeDocument/2006/relationships/slide" Target="slide67.xml"/><Relationship Id="rId9" Type="http://schemas.openxmlformats.org/officeDocument/2006/relationships/image" Target="../media/image8.png"/></Relationships>
</file>

<file path=ppt/slides/_rels/slide9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77.jpe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3.jpeg"/><Relationship Id="rId5" Type="http://schemas.openxmlformats.org/officeDocument/2006/relationships/image" Target="../media/image5.png"/><Relationship Id="rId10" Type="http://schemas.openxmlformats.org/officeDocument/2006/relationships/image" Target="../media/image72.jpeg"/><Relationship Id="rId4" Type="http://schemas.openxmlformats.org/officeDocument/2006/relationships/slide" Target="slide67.xml"/><Relationship Id="rId9" Type="http://schemas.openxmlformats.org/officeDocument/2006/relationships/image" Target="../media/image8.png"/></Relationships>
</file>

<file path=ppt/slides/_rels/slide9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9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Ecology</a:t>
            </a:r>
            <a:endParaRPr lang="en-US" dirty="0"/>
          </a:p>
        </p:txBody>
      </p:sp>
      <p:sp>
        <p:nvSpPr>
          <p:cNvPr id="3" name="Subtitle 2"/>
          <p:cNvSpPr>
            <a:spLocks noGrp="1"/>
          </p:cNvSpPr>
          <p:nvPr>
            <p:ph type="subTitle" idx="1"/>
          </p:nvPr>
        </p:nvSpPr>
        <p:spPr/>
        <p:txBody>
          <a:bodyPr>
            <a:normAutofit/>
          </a:bodyPr>
          <a:lstStyle/>
          <a:p>
            <a:r>
              <a:rPr lang="en-US" dirty="0" smtClean="0">
                <a:solidFill>
                  <a:schemeClr val="tx1"/>
                </a:solidFill>
              </a:rPr>
              <a:t>August 16</a:t>
            </a:r>
            <a:r>
              <a:rPr lang="en-US" baseline="30000" dirty="0" smtClean="0">
                <a:solidFill>
                  <a:schemeClr val="tx1"/>
                </a:solidFill>
              </a:rPr>
              <a:t>th</a:t>
            </a:r>
            <a:r>
              <a:rPr lang="en-US" dirty="0" smtClean="0">
                <a:solidFill>
                  <a:schemeClr val="tx1"/>
                </a:solidFill>
              </a:rPr>
              <a:t> - </a:t>
            </a:r>
            <a:endParaRPr lang="en-US" baseline="30000" dirty="0" smtClean="0">
              <a:solidFill>
                <a:schemeClr val="tx1"/>
              </a:solidFill>
            </a:endParaRPr>
          </a:p>
          <a:p>
            <a:r>
              <a:rPr lang="en-US" dirty="0" smtClean="0">
                <a:solidFill>
                  <a:schemeClr val="tx1"/>
                </a:solidFill>
              </a:rPr>
              <a:t>Ecosystem Project Due Sept</a:t>
            </a:r>
            <a:r>
              <a:rPr lang="en-US" dirty="0">
                <a:solidFill>
                  <a:schemeClr val="tx1"/>
                </a:solidFill>
              </a:rPr>
              <a:t>.</a:t>
            </a:r>
            <a:endParaRPr lang="en-US" dirty="0" smtClean="0">
              <a:solidFill>
                <a:schemeClr val="tx1"/>
              </a:solidFill>
            </a:endParaRPr>
          </a:p>
          <a:p>
            <a:r>
              <a:rPr lang="en-US" dirty="0" smtClean="0">
                <a:solidFill>
                  <a:schemeClr val="tx1"/>
                </a:solidFill>
              </a:rPr>
              <a:t>Ecology UNIT Test Sept.</a:t>
            </a:r>
            <a:endParaRPr lang="en-US" dirty="0">
              <a:solidFill>
                <a:schemeClr val="tx1"/>
              </a:solidFill>
            </a:endParaRPr>
          </a:p>
        </p:txBody>
      </p:sp>
    </p:spTree>
    <p:extLst>
      <p:ext uri="{BB962C8B-B14F-4D97-AF65-F5344CB8AC3E}">
        <p14:creationId xmlns:p14="http://schemas.microsoft.com/office/powerpoint/2010/main" val="9886589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2.1 Summary – pages 35 - 45</a:t>
            </a:r>
          </a:p>
        </p:txBody>
      </p:sp>
      <p:sp>
        <p:nvSpPr>
          <p:cNvPr id="904195" name="Text Box 3"/>
          <p:cNvSpPr txBox="1">
            <a:spLocks noChangeArrowheads="1"/>
          </p:cNvSpPr>
          <p:nvPr/>
        </p:nvSpPr>
        <p:spPr bwMode="auto">
          <a:xfrm>
            <a:off x="565150" y="914400"/>
            <a:ext cx="7588250" cy="461665"/>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2400" b="1" dirty="0">
                <a:solidFill>
                  <a:schemeClr val="tx2"/>
                </a:solidFill>
                <a:latin typeface="Times" pitchFamily="18" charset="0"/>
              </a:rPr>
              <a:t>Niche</a:t>
            </a:r>
          </a:p>
        </p:txBody>
      </p:sp>
      <p:pic>
        <p:nvPicPr>
          <p:cNvPr id="904197" name="Picture 5"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04198" name="Picture 6"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04199" name="Picture 7"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04200" name="Picture 8"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04201" name="Picture 9" descr="resources">
            <a:hlinkClick r:id="rId7"/>
          </p:cNvPr>
          <p:cNvPicPr>
            <a:picLocks noChangeAspect="1" noChangeArrowheads="1"/>
          </p:cNvPicPr>
          <p:nvPr/>
        </p:nvPicPr>
        <p:blipFill>
          <a:blip r:embed="rId8" cstate="print"/>
          <a:srcRect/>
          <a:stretch>
            <a:fillRect/>
          </a:stretch>
        </p:blipFill>
        <p:spPr bwMode="auto">
          <a:xfrm>
            <a:off x="6934200" y="6267450"/>
            <a:ext cx="1806575" cy="411163"/>
          </a:xfrm>
          <a:prstGeom prst="rect">
            <a:avLst/>
          </a:prstGeom>
          <a:noFill/>
        </p:spPr>
      </p:pic>
      <p:pic>
        <p:nvPicPr>
          <p:cNvPr id="904202" name="Picture 10" descr="Sec"/>
          <p:cNvPicPr>
            <a:picLocks noChangeAspect="1" noChangeArrowheads="1"/>
          </p:cNvPicPr>
          <p:nvPr/>
        </p:nvPicPr>
        <p:blipFill>
          <a:blip r:embed="rId9" cstate="print"/>
          <a:srcRect/>
          <a:stretch>
            <a:fillRect/>
          </a:stretch>
        </p:blipFill>
        <p:spPr bwMode="auto">
          <a:xfrm>
            <a:off x="0" y="0"/>
            <a:ext cx="1828800" cy="762000"/>
          </a:xfrm>
          <a:prstGeom prst="rect">
            <a:avLst/>
          </a:prstGeom>
          <a:noFill/>
        </p:spPr>
      </p:pic>
      <p:pic>
        <p:nvPicPr>
          <p:cNvPr id="904203" name="Picture 11" descr="Sec"/>
          <p:cNvPicPr>
            <a:picLocks noChangeAspect="1" noChangeArrowheads="1"/>
          </p:cNvPicPr>
          <p:nvPr/>
        </p:nvPicPr>
        <p:blipFill>
          <a:blip r:embed="rId10" cstate="print"/>
          <a:srcRect/>
          <a:stretch>
            <a:fillRect/>
          </a:stretch>
        </p:blipFill>
        <p:spPr bwMode="auto">
          <a:xfrm>
            <a:off x="1828800" y="0"/>
            <a:ext cx="6045200" cy="482600"/>
          </a:xfrm>
          <a:prstGeom prst="rect">
            <a:avLst/>
          </a:prstGeom>
          <a:noFill/>
        </p:spPr>
      </p:pic>
      <p:sp>
        <p:nvSpPr>
          <p:cNvPr id="904204" name="Rectangle 12"/>
          <p:cNvSpPr>
            <a:spLocks noChangeArrowheads="1"/>
          </p:cNvSpPr>
          <p:nvPr/>
        </p:nvSpPr>
        <p:spPr bwMode="auto">
          <a:xfrm>
            <a:off x="0" y="1584325"/>
            <a:ext cx="7086600" cy="1200329"/>
          </a:xfrm>
          <a:prstGeom prst="rect">
            <a:avLst/>
          </a:prstGeom>
          <a:noFill/>
          <a:ln w="9525">
            <a:noFill/>
            <a:miter lim="800000"/>
            <a:headEnd/>
            <a:tailEnd/>
          </a:ln>
          <a:effectLst/>
        </p:spPr>
        <p:txBody>
          <a:bodyPr wrap="square">
            <a:spAutoFit/>
          </a:bodyPr>
          <a:lstStyle/>
          <a:p>
            <a:pPr marL="342900" indent="-342900">
              <a:buFontTx/>
              <a:buChar char="•"/>
            </a:pPr>
            <a:r>
              <a:rPr lang="en-US" altLang="en-US" sz="2400" b="0" dirty="0">
                <a:solidFill>
                  <a:schemeClr val="tx1"/>
                </a:solidFill>
                <a:latin typeface="Times" pitchFamily="18" charset="0"/>
              </a:rPr>
              <a:t>Although several species may share a habitat, the food, shelter, and other essential resources of that habitat are often used in different ways.</a:t>
            </a:r>
          </a:p>
        </p:txBody>
      </p:sp>
      <p:sp>
        <p:nvSpPr>
          <p:cNvPr id="904206" name="Rectangle 14"/>
          <p:cNvSpPr>
            <a:spLocks noChangeArrowheads="1"/>
          </p:cNvSpPr>
          <p:nvPr/>
        </p:nvSpPr>
        <p:spPr bwMode="auto">
          <a:xfrm>
            <a:off x="0" y="3200400"/>
            <a:ext cx="6934200" cy="1569660"/>
          </a:xfrm>
          <a:prstGeom prst="rect">
            <a:avLst/>
          </a:prstGeom>
          <a:noFill/>
          <a:ln w="9525">
            <a:noFill/>
            <a:miter lim="800000"/>
            <a:headEnd/>
            <a:tailEnd/>
          </a:ln>
          <a:effectLst/>
        </p:spPr>
        <p:txBody>
          <a:bodyPr wrap="square">
            <a:spAutoFit/>
          </a:bodyPr>
          <a:lstStyle/>
          <a:p>
            <a:pPr marL="342900" indent="-342900">
              <a:buFontTx/>
              <a:buChar char="•"/>
            </a:pPr>
            <a:r>
              <a:rPr lang="en-US" altLang="en-US" sz="2400" b="0" dirty="0">
                <a:solidFill>
                  <a:schemeClr val="tx1"/>
                </a:solidFill>
                <a:latin typeface="Times" pitchFamily="18" charset="0"/>
              </a:rPr>
              <a:t>A </a:t>
            </a:r>
            <a:r>
              <a:rPr lang="en-US" altLang="en-US" sz="2400" b="0" dirty="0">
                <a:solidFill>
                  <a:srgbClr val="FF0066"/>
                </a:solidFill>
                <a:latin typeface="Times" pitchFamily="18" charset="0"/>
              </a:rPr>
              <a:t>niche</a:t>
            </a:r>
            <a:r>
              <a:rPr lang="en-US" altLang="en-US" sz="2400" b="0" dirty="0">
                <a:solidFill>
                  <a:schemeClr val="tx1"/>
                </a:solidFill>
                <a:latin typeface="Times" pitchFamily="18" charset="0"/>
              </a:rPr>
              <a:t> is the </a:t>
            </a:r>
            <a:r>
              <a:rPr lang="en-US" altLang="en-US" sz="2400" b="1" dirty="0">
                <a:solidFill>
                  <a:schemeClr val="tx1"/>
                </a:solidFill>
                <a:latin typeface="Times" pitchFamily="18" charset="0"/>
              </a:rPr>
              <a:t>role</a:t>
            </a:r>
            <a:r>
              <a:rPr lang="en-US" altLang="en-US" sz="2400" b="0" dirty="0">
                <a:solidFill>
                  <a:schemeClr val="tx1"/>
                </a:solidFill>
                <a:latin typeface="Times" pitchFamily="18" charset="0"/>
              </a:rPr>
              <a:t> or </a:t>
            </a:r>
            <a:r>
              <a:rPr lang="en-US" altLang="en-US" sz="2400" b="1" dirty="0">
                <a:solidFill>
                  <a:schemeClr val="tx1"/>
                </a:solidFill>
                <a:latin typeface="Times" pitchFamily="18" charset="0"/>
              </a:rPr>
              <a:t>position</a:t>
            </a:r>
            <a:r>
              <a:rPr lang="en-US" altLang="en-US" sz="2400" b="0" dirty="0">
                <a:solidFill>
                  <a:schemeClr val="tx1"/>
                </a:solidFill>
                <a:latin typeface="Times" pitchFamily="18" charset="0"/>
              </a:rPr>
              <a:t> a species has in its environment—how it meets its specific needs for food and shelter, how and where it survives, and where it reproduces in its environment.</a:t>
            </a:r>
          </a:p>
        </p:txBody>
      </p:sp>
      <p:pic>
        <p:nvPicPr>
          <p:cNvPr id="904208" name="Picture 16" descr="audio image blue">
            <a:hlinkClick r:id="" action="ppaction://noaction">
              <a:snd r:embed="rId11" name="02-niche.WAV"/>
            </a:hlinkClick>
          </p:cNvPr>
          <p:cNvPicPr>
            <a:picLocks noChangeAspect="1" noChangeArrowheads="1"/>
          </p:cNvPicPr>
          <p:nvPr/>
        </p:nvPicPr>
        <p:blipFill>
          <a:blip r:embed="rId12" cstate="print"/>
          <a:srcRect/>
          <a:stretch>
            <a:fillRect/>
          </a:stretch>
        </p:blipFill>
        <p:spPr bwMode="auto">
          <a:xfrm>
            <a:off x="3200400" y="5715000"/>
            <a:ext cx="354013" cy="354013"/>
          </a:xfrm>
          <a:prstGeom prst="rect">
            <a:avLst/>
          </a:prstGeom>
          <a:noFill/>
        </p:spPr>
      </p:pic>
      <p:pic>
        <p:nvPicPr>
          <p:cNvPr id="269314" name="Picture 2" descr="http://upload.wikimedia.org/wikipedia/commons/thumb/6/6f/Blacksmoker_in_Atlantic_Ocean.jpg/220px-Blacksmoker_in_Atlantic_Ocean.jpg">
            <a:hlinkClick r:id="rId13"/>
          </p:cNvPr>
          <p:cNvPicPr>
            <a:picLocks noChangeAspect="1" noChangeArrowheads="1"/>
          </p:cNvPicPr>
          <p:nvPr/>
        </p:nvPicPr>
        <p:blipFill>
          <a:blip r:embed="rId14" cstate="print"/>
          <a:srcRect/>
          <a:stretch>
            <a:fillRect/>
          </a:stretch>
        </p:blipFill>
        <p:spPr bwMode="auto">
          <a:xfrm>
            <a:off x="7048500" y="0"/>
            <a:ext cx="2095500" cy="3086101"/>
          </a:xfrm>
          <a:prstGeom prst="rect">
            <a:avLst/>
          </a:prstGeom>
          <a:noFill/>
        </p:spPr>
      </p:pic>
      <p:sp>
        <p:nvSpPr>
          <p:cNvPr id="16" name="TextBox 15"/>
          <p:cNvSpPr txBox="1"/>
          <p:nvPr/>
        </p:nvSpPr>
        <p:spPr>
          <a:xfrm>
            <a:off x="6477000" y="3124200"/>
            <a:ext cx="2667000" cy="2677656"/>
          </a:xfrm>
          <a:prstGeom prst="rect">
            <a:avLst/>
          </a:prstGeom>
          <a:noFill/>
        </p:spPr>
        <p:txBody>
          <a:bodyPr wrap="square" rtlCol="0">
            <a:spAutoFit/>
          </a:bodyPr>
          <a:lstStyle/>
          <a:p>
            <a:r>
              <a:rPr lang="en-US" sz="2400" dirty="0" smtClean="0">
                <a:solidFill>
                  <a:schemeClr val="tx2">
                    <a:lumMod val="75000"/>
                  </a:schemeClr>
                </a:solidFill>
              </a:rPr>
              <a:t>Black Smoker vent in deep ocean trench – unusual ecological niche. Bacteria metabolize sulfur emitted from the vent.</a:t>
            </a:r>
            <a:endParaRPr lang="en-US" sz="2400" dirty="0">
              <a:solidFill>
                <a:schemeClr val="tx2">
                  <a:lumMod val="75000"/>
                </a:schemeClr>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4204"/>
                                        </p:tgtEl>
                                        <p:attrNameLst>
                                          <p:attrName>style.visibility</p:attrName>
                                        </p:attrNameLst>
                                      </p:cBhvr>
                                      <p:to>
                                        <p:strVal val="visible"/>
                                      </p:to>
                                    </p:set>
                                    <p:animEffect transition="in" filter="box(out)">
                                      <p:cBhvr>
                                        <p:cTn id="7" dur="500"/>
                                        <p:tgtEl>
                                          <p:spTgt spid="90420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4206"/>
                                        </p:tgtEl>
                                        <p:attrNameLst>
                                          <p:attrName>style.visibility</p:attrName>
                                        </p:attrNameLst>
                                      </p:cBhvr>
                                      <p:to>
                                        <p:strVal val="visible"/>
                                      </p:to>
                                    </p:set>
                                    <p:animEffect transition="in" filter="box(out)">
                                      <p:cBhvr>
                                        <p:cTn id="12" dur="500"/>
                                        <p:tgtEl>
                                          <p:spTgt spid="90420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04208"/>
                                        </p:tgtEl>
                                        <p:attrNameLst>
                                          <p:attrName>style.visibility</p:attrName>
                                        </p:attrNameLst>
                                      </p:cBhvr>
                                      <p:to>
                                        <p:strVal val="visible"/>
                                      </p:to>
                                    </p:set>
                                    <p:animEffect transition="in" filter="box(out)">
                                      <p:cBhvr>
                                        <p:cTn id="17" dur="500"/>
                                        <p:tgtEl>
                                          <p:spTgt spid="904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204" grpId="0" autoUpdateAnimBg="0"/>
      <p:bldP spid="904206"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type of succession is this?</a:t>
            </a:r>
            <a:endParaRPr lang="en-US" dirty="0"/>
          </a:p>
        </p:txBody>
      </p:sp>
      <p:sp>
        <p:nvSpPr>
          <p:cNvPr id="3" name="Content Placeholder 2"/>
          <p:cNvSpPr>
            <a:spLocks noGrp="1"/>
          </p:cNvSpPr>
          <p:nvPr>
            <p:ph idx="1"/>
          </p:nvPr>
        </p:nvSpPr>
        <p:spPr/>
        <p:txBody>
          <a:bodyPr/>
          <a:lstStyle/>
          <a:p>
            <a:endParaRPr lang="en-US" dirty="0"/>
          </a:p>
        </p:txBody>
      </p:sp>
      <p:pic>
        <p:nvPicPr>
          <p:cNvPr id="219138" name="Picture 2" descr="An exposed quarried rock face."/>
          <p:cNvPicPr>
            <a:picLocks noChangeAspect="1" noChangeArrowheads="1"/>
          </p:cNvPicPr>
          <p:nvPr/>
        </p:nvPicPr>
        <p:blipFill>
          <a:blip r:embed="rId2" cstate="print"/>
          <a:srcRect/>
          <a:stretch>
            <a:fillRect/>
          </a:stretch>
        </p:blipFill>
        <p:spPr bwMode="auto">
          <a:xfrm>
            <a:off x="2057400" y="1219200"/>
            <a:ext cx="4286250" cy="3209926"/>
          </a:xfrm>
          <a:prstGeom prst="rect">
            <a:avLst/>
          </a:prstGeom>
          <a:noFill/>
        </p:spPr>
      </p:pic>
      <p:sp>
        <p:nvSpPr>
          <p:cNvPr id="5" name="TextBox 4"/>
          <p:cNvSpPr txBox="1"/>
          <p:nvPr/>
        </p:nvSpPr>
        <p:spPr>
          <a:xfrm>
            <a:off x="0" y="4419600"/>
            <a:ext cx="8991600" cy="2308324"/>
          </a:xfrm>
          <a:prstGeom prst="rect">
            <a:avLst/>
          </a:prstGeom>
          <a:noFill/>
        </p:spPr>
        <p:txBody>
          <a:bodyPr wrap="square" rtlCol="0">
            <a:spAutoFit/>
          </a:bodyPr>
          <a:lstStyle/>
          <a:p>
            <a:r>
              <a:rPr lang="en-US" b="1" dirty="0" smtClean="0"/>
              <a:t>Primary succession </a:t>
            </a:r>
            <a:r>
              <a:rPr lang="en-US" dirty="0" smtClean="0"/>
              <a:t>is the series of community changes which occur on an </a:t>
            </a:r>
            <a:r>
              <a:rPr lang="en-US" b="1" dirty="0" smtClean="0"/>
              <a:t>entirely new habitat</a:t>
            </a:r>
            <a:r>
              <a:rPr lang="en-US" dirty="0" smtClean="0"/>
              <a:t> which has never been colonized before. </a:t>
            </a:r>
          </a:p>
          <a:p>
            <a:r>
              <a:rPr lang="en-US" dirty="0" smtClean="0"/>
              <a:t>Examples of such habitats would include </a:t>
            </a:r>
            <a:r>
              <a:rPr lang="en-US" b="1" dirty="0" smtClean="0"/>
              <a:t>newly exposed or deposited surface</a:t>
            </a:r>
            <a:r>
              <a:rPr lang="en-US" dirty="0" smtClean="0"/>
              <a:t>s, such as </a:t>
            </a:r>
            <a:r>
              <a:rPr lang="en-US" b="1" dirty="0" smtClean="0"/>
              <a:t>landslips, volcanic lava and debris, elevated sand banks and dunes, quarried rock faces</a:t>
            </a:r>
            <a:r>
              <a:rPr lang="en-US" dirty="0" smtClean="0"/>
              <a:t>.</a:t>
            </a:r>
          </a:p>
          <a:p>
            <a:r>
              <a:rPr lang="en-US" dirty="0" smtClean="0"/>
              <a:t>A number of stages take place </a:t>
            </a:r>
            <a:r>
              <a:rPr lang="en-US" dirty="0" err="1" smtClean="0"/>
              <a:t>where'</a:t>
            </a:r>
            <a:r>
              <a:rPr lang="en-US" b="1" dirty="0" err="1" smtClean="0"/>
              <a:t>pioneer</a:t>
            </a:r>
            <a:r>
              <a:rPr lang="en-US" dirty="0" smtClean="0"/>
              <a:t>' community will gradually develop through a number of different communities into a </a:t>
            </a:r>
            <a:r>
              <a:rPr lang="en-US" b="1" dirty="0" smtClean="0"/>
              <a:t>'climax' community</a:t>
            </a:r>
            <a:r>
              <a:rPr lang="en-US" dirty="0" smtClean="0"/>
              <a:t>, which is the final stage.</a:t>
            </a:r>
          </a:p>
          <a:p>
            <a:r>
              <a:rPr lang="en-US" dirty="0" smtClean="0"/>
              <a:t>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ox(i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ox(in)">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type of Succession is this?</a:t>
            </a:r>
            <a:endParaRPr lang="en-US" dirty="0"/>
          </a:p>
        </p:txBody>
      </p:sp>
      <p:sp>
        <p:nvSpPr>
          <p:cNvPr id="3" name="Content Placeholder 2"/>
          <p:cNvSpPr>
            <a:spLocks noGrp="1"/>
          </p:cNvSpPr>
          <p:nvPr>
            <p:ph idx="1"/>
          </p:nvPr>
        </p:nvSpPr>
        <p:spPr/>
        <p:txBody>
          <a:bodyPr/>
          <a:lstStyle/>
          <a:p>
            <a:endParaRPr lang="en-US"/>
          </a:p>
        </p:txBody>
      </p:sp>
      <p:pic>
        <p:nvPicPr>
          <p:cNvPr id="25602" name="Picture 2" descr="http://wiki.ngscied.org/images/4/4f/Secondary_Succession.jpg"/>
          <p:cNvPicPr>
            <a:picLocks noChangeAspect="1" noChangeArrowheads="1"/>
          </p:cNvPicPr>
          <p:nvPr/>
        </p:nvPicPr>
        <p:blipFill>
          <a:blip r:embed="rId2" cstate="print"/>
          <a:srcRect/>
          <a:stretch>
            <a:fillRect/>
          </a:stretch>
        </p:blipFill>
        <p:spPr bwMode="auto">
          <a:xfrm>
            <a:off x="11176" y="1295400"/>
            <a:ext cx="9132824" cy="3848100"/>
          </a:xfrm>
          <a:prstGeom prst="rect">
            <a:avLst/>
          </a:prstGeom>
          <a:noFill/>
        </p:spPr>
      </p:pic>
      <p:sp>
        <p:nvSpPr>
          <p:cNvPr id="5" name="Rectangle 4"/>
          <p:cNvSpPr/>
          <p:nvPr/>
        </p:nvSpPr>
        <p:spPr>
          <a:xfrm>
            <a:off x="0" y="1295400"/>
            <a:ext cx="20574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 y="5105400"/>
            <a:ext cx="8991600" cy="1200329"/>
          </a:xfrm>
          <a:prstGeom prst="rect">
            <a:avLst/>
          </a:prstGeom>
          <a:noFill/>
        </p:spPr>
        <p:txBody>
          <a:bodyPr wrap="square" rtlCol="0">
            <a:spAutoFit/>
          </a:bodyPr>
          <a:lstStyle/>
          <a:p>
            <a:r>
              <a:rPr lang="en-US" sz="2400" dirty="0" smtClean="0"/>
              <a:t>Secondary succession.</a:t>
            </a:r>
          </a:p>
          <a:p>
            <a:r>
              <a:rPr lang="en-US" sz="2400" dirty="0" smtClean="0"/>
              <a:t>Soil was already formed, and it was a natural disaster that happened before the pioneer species started to take over.</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ox(i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ox(in)">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sz="3200" dirty="0" smtClean="0"/>
              <a:t>12/14 Succession CH 3</a:t>
            </a:r>
            <a:br>
              <a:rPr lang="en-US" sz="3200" dirty="0" smtClean="0"/>
            </a:br>
            <a:r>
              <a:rPr lang="en-US" sz="3200" dirty="0" smtClean="0"/>
              <a:t>Obj. TSW learn about characteristics of symbiosis in succession. P. 64 NB</a:t>
            </a:r>
            <a:endParaRPr lang="en-US" sz="3200" dirty="0"/>
          </a:p>
        </p:txBody>
      </p:sp>
      <p:pic>
        <p:nvPicPr>
          <p:cNvPr id="5" name="Content Placeholder 4"/>
          <p:cNvPicPr>
            <a:picLocks noGrp="1" noChangeAspect="1"/>
          </p:cNvPicPr>
          <p:nvPr>
            <p:ph sz="half" idx="1"/>
          </p:nvPr>
        </p:nvPicPr>
        <p:blipFill>
          <a:blip r:embed="rId2"/>
          <a:stretch>
            <a:fillRect/>
          </a:stretch>
        </p:blipFill>
        <p:spPr>
          <a:xfrm>
            <a:off x="7961" y="1610435"/>
            <a:ext cx="3954439" cy="3954439"/>
          </a:xfrm>
          <a:prstGeom prst="rect">
            <a:avLst/>
          </a:prstGeom>
        </p:spPr>
      </p:pic>
      <p:sp>
        <p:nvSpPr>
          <p:cNvPr id="4" name="Content Placeholder 3"/>
          <p:cNvSpPr>
            <a:spLocks noGrp="1"/>
          </p:cNvSpPr>
          <p:nvPr>
            <p:ph sz="half" idx="2"/>
          </p:nvPr>
        </p:nvSpPr>
        <p:spPr>
          <a:xfrm>
            <a:off x="3962400" y="1600199"/>
            <a:ext cx="5173639" cy="4525963"/>
          </a:xfrm>
        </p:spPr>
        <p:txBody>
          <a:bodyPr/>
          <a:lstStyle/>
          <a:p>
            <a:pPr marL="514350" indent="-514350">
              <a:buFont typeface="+mj-lt"/>
              <a:buAutoNum type="arabicPeriod"/>
            </a:pPr>
            <a:r>
              <a:rPr lang="en-US" dirty="0" smtClean="0"/>
              <a:t>Explain a pioneer species.</a:t>
            </a:r>
          </a:p>
          <a:p>
            <a:pPr marL="514350" indent="-514350">
              <a:buFont typeface="+mj-lt"/>
              <a:buAutoNum type="arabicPeriod"/>
            </a:pPr>
            <a:r>
              <a:rPr lang="en-US" dirty="0" smtClean="0"/>
              <a:t>Give an example of a pioneer species.</a:t>
            </a:r>
          </a:p>
          <a:p>
            <a:pPr marL="514350" indent="-514350">
              <a:buFont typeface="+mj-lt"/>
              <a:buAutoNum type="arabicPeriod"/>
            </a:pPr>
            <a:r>
              <a:rPr lang="en-US" dirty="0" smtClean="0"/>
              <a:t>What type of symbiosis is it?</a:t>
            </a:r>
            <a:endParaRPr lang="en-US" dirty="0"/>
          </a:p>
        </p:txBody>
      </p:sp>
      <p:pic>
        <p:nvPicPr>
          <p:cNvPr id="6" name="Picture 5"/>
          <p:cNvPicPr>
            <a:picLocks noChangeAspect="1"/>
          </p:cNvPicPr>
          <p:nvPr/>
        </p:nvPicPr>
        <p:blipFill>
          <a:blip r:embed="rId3"/>
          <a:stretch>
            <a:fillRect/>
          </a:stretch>
        </p:blipFill>
        <p:spPr>
          <a:xfrm>
            <a:off x="4953000" y="3720720"/>
            <a:ext cx="4183039" cy="3137280"/>
          </a:xfrm>
          <a:prstGeom prst="rect">
            <a:avLst/>
          </a:prstGeom>
        </p:spPr>
      </p:pic>
    </p:spTree>
    <p:extLst>
      <p:ext uri="{BB962C8B-B14F-4D97-AF65-F5344CB8AC3E}">
        <p14:creationId xmlns:p14="http://schemas.microsoft.com/office/powerpoint/2010/main" val="36424148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Succession Mt. St. Helens</a:t>
            </a:r>
            <a:endParaRPr lang="en-US" dirty="0"/>
          </a:p>
        </p:txBody>
      </p:sp>
      <p:sp>
        <p:nvSpPr>
          <p:cNvPr id="3" name="Content Placeholder 2"/>
          <p:cNvSpPr>
            <a:spLocks noGrp="1"/>
          </p:cNvSpPr>
          <p:nvPr>
            <p:ph idx="1"/>
          </p:nvPr>
        </p:nvSpPr>
        <p:spPr/>
        <p:txBody>
          <a:bodyPr/>
          <a:lstStyle/>
          <a:p>
            <a:endParaRPr lang="en-US"/>
          </a:p>
        </p:txBody>
      </p:sp>
      <p:pic>
        <p:nvPicPr>
          <p:cNvPr id="25602" name="Picture 2" descr="http://vulcan.wr.usgs.gov/Imgs/Jpg/MSH/Images/MSH80_st_helens_before_big_eruption_04-10-80_med.jpg"/>
          <p:cNvPicPr>
            <a:picLocks noChangeAspect="1" noChangeArrowheads="1"/>
          </p:cNvPicPr>
          <p:nvPr/>
        </p:nvPicPr>
        <p:blipFill>
          <a:blip r:embed="rId3" cstate="print"/>
          <a:srcRect/>
          <a:stretch>
            <a:fillRect/>
          </a:stretch>
        </p:blipFill>
        <p:spPr bwMode="auto">
          <a:xfrm>
            <a:off x="152400" y="1066800"/>
            <a:ext cx="3330257" cy="2270125"/>
          </a:xfrm>
          <a:prstGeom prst="rect">
            <a:avLst/>
          </a:prstGeom>
          <a:noFill/>
        </p:spPr>
      </p:pic>
      <p:sp>
        <p:nvSpPr>
          <p:cNvPr id="5" name="TextBox 4"/>
          <p:cNvSpPr txBox="1"/>
          <p:nvPr/>
        </p:nvSpPr>
        <p:spPr>
          <a:xfrm>
            <a:off x="381000" y="3429000"/>
            <a:ext cx="2438400" cy="369332"/>
          </a:xfrm>
          <a:prstGeom prst="rect">
            <a:avLst/>
          </a:prstGeom>
          <a:noFill/>
        </p:spPr>
        <p:txBody>
          <a:bodyPr wrap="square" rtlCol="0">
            <a:spAutoFit/>
          </a:bodyPr>
          <a:lstStyle/>
          <a:p>
            <a:r>
              <a:rPr lang="en-US" dirty="0" smtClean="0"/>
              <a:t>Pre 1980</a:t>
            </a:r>
            <a:endParaRPr lang="en-US" dirty="0"/>
          </a:p>
        </p:txBody>
      </p:sp>
      <p:pic>
        <p:nvPicPr>
          <p:cNvPr id="25604" name="Picture 4" descr="http://www.savingwater.co.za/wp-content/uploads/2010/11/Mt-St-Helens-Erupting.jpg"/>
          <p:cNvPicPr>
            <a:picLocks noChangeAspect="1" noChangeArrowheads="1"/>
          </p:cNvPicPr>
          <p:nvPr/>
        </p:nvPicPr>
        <p:blipFill>
          <a:blip r:embed="rId4" cstate="print"/>
          <a:srcRect/>
          <a:stretch>
            <a:fillRect/>
          </a:stretch>
        </p:blipFill>
        <p:spPr bwMode="auto">
          <a:xfrm>
            <a:off x="2133600" y="2514600"/>
            <a:ext cx="2895600" cy="2252133"/>
          </a:xfrm>
          <a:prstGeom prst="rect">
            <a:avLst/>
          </a:prstGeom>
          <a:noFill/>
        </p:spPr>
      </p:pic>
      <p:sp>
        <p:nvSpPr>
          <p:cNvPr id="7" name="TextBox 6"/>
          <p:cNvSpPr txBox="1"/>
          <p:nvPr/>
        </p:nvSpPr>
        <p:spPr>
          <a:xfrm>
            <a:off x="2438400" y="4876800"/>
            <a:ext cx="2209800" cy="381000"/>
          </a:xfrm>
          <a:prstGeom prst="rect">
            <a:avLst/>
          </a:prstGeom>
          <a:noFill/>
        </p:spPr>
        <p:txBody>
          <a:bodyPr wrap="square" rtlCol="0">
            <a:spAutoFit/>
          </a:bodyPr>
          <a:lstStyle/>
          <a:p>
            <a:r>
              <a:rPr lang="en-US" dirty="0" smtClean="0"/>
              <a:t>Eruption 1980</a:t>
            </a:r>
            <a:endParaRPr lang="en-US" dirty="0"/>
          </a:p>
        </p:txBody>
      </p:sp>
      <p:pic>
        <p:nvPicPr>
          <p:cNvPr id="25606" name="Picture 6" descr="http://www.lewiston.k12.id.us/camelot/NationalMonuments/Kalyn/images/msh4.jpg"/>
          <p:cNvPicPr>
            <a:picLocks noChangeAspect="1" noChangeArrowheads="1"/>
          </p:cNvPicPr>
          <p:nvPr/>
        </p:nvPicPr>
        <p:blipFill>
          <a:blip r:embed="rId5" cstate="print"/>
          <a:srcRect/>
          <a:stretch>
            <a:fillRect/>
          </a:stretch>
        </p:blipFill>
        <p:spPr bwMode="auto">
          <a:xfrm>
            <a:off x="4267200" y="4191000"/>
            <a:ext cx="2895600" cy="1959356"/>
          </a:xfrm>
          <a:prstGeom prst="rect">
            <a:avLst/>
          </a:prstGeom>
          <a:noFill/>
        </p:spPr>
      </p:pic>
      <p:sp>
        <p:nvSpPr>
          <p:cNvPr id="9" name="TextBox 8"/>
          <p:cNvSpPr txBox="1"/>
          <p:nvPr/>
        </p:nvSpPr>
        <p:spPr>
          <a:xfrm>
            <a:off x="5410200" y="3886200"/>
            <a:ext cx="1981200" cy="369332"/>
          </a:xfrm>
          <a:prstGeom prst="rect">
            <a:avLst/>
          </a:prstGeom>
          <a:noFill/>
        </p:spPr>
        <p:txBody>
          <a:bodyPr wrap="square" rtlCol="0">
            <a:spAutoFit/>
          </a:bodyPr>
          <a:lstStyle/>
          <a:p>
            <a:r>
              <a:rPr lang="en-US" dirty="0" smtClean="0"/>
              <a:t>2010</a:t>
            </a:r>
            <a:endParaRPr lang="en-US" dirty="0"/>
          </a:p>
        </p:txBody>
      </p:sp>
      <p:pic>
        <p:nvPicPr>
          <p:cNvPr id="25608" name="Picture 8" descr="http://www.wsu.edu/~wsherb/edpages/raingrass/images/blastzone.jpg"/>
          <p:cNvPicPr>
            <a:picLocks noChangeAspect="1" noChangeArrowheads="1"/>
          </p:cNvPicPr>
          <p:nvPr/>
        </p:nvPicPr>
        <p:blipFill>
          <a:blip r:embed="rId6" cstate="print"/>
          <a:srcRect/>
          <a:stretch>
            <a:fillRect/>
          </a:stretch>
        </p:blipFill>
        <p:spPr bwMode="auto">
          <a:xfrm>
            <a:off x="6254917" y="2590800"/>
            <a:ext cx="2889083" cy="1943100"/>
          </a:xfrm>
          <a:prstGeom prst="rect">
            <a:avLst/>
          </a:prstGeom>
          <a:noFill/>
        </p:spPr>
      </p:pic>
      <p:sp>
        <p:nvSpPr>
          <p:cNvPr id="11" name="TextBox 10"/>
          <p:cNvSpPr txBox="1"/>
          <p:nvPr/>
        </p:nvSpPr>
        <p:spPr>
          <a:xfrm>
            <a:off x="7086600" y="2286000"/>
            <a:ext cx="1219200" cy="369332"/>
          </a:xfrm>
          <a:prstGeom prst="rect">
            <a:avLst/>
          </a:prstGeom>
          <a:noFill/>
        </p:spPr>
        <p:txBody>
          <a:bodyPr wrap="square" rtlCol="0">
            <a:spAutoFit/>
          </a:bodyPr>
          <a:lstStyle/>
          <a:p>
            <a:r>
              <a:rPr lang="en-US" dirty="0" smtClean="0"/>
              <a:t>2010</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box(in)">
                                      <p:cBhvr>
                                        <p:cTn id="7" dur="500"/>
                                        <p:tgtEl>
                                          <p:spTgt spid="2560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5604"/>
                                        </p:tgtEl>
                                        <p:attrNameLst>
                                          <p:attrName>style.visibility</p:attrName>
                                        </p:attrNameLst>
                                      </p:cBhvr>
                                      <p:to>
                                        <p:strVal val="visible"/>
                                      </p:to>
                                    </p:set>
                                    <p:animEffect transition="in" filter="box(in)">
                                      <p:cBhvr>
                                        <p:cTn id="12" dur="500"/>
                                        <p:tgtEl>
                                          <p:spTgt spid="2560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5606"/>
                                        </p:tgtEl>
                                        <p:attrNameLst>
                                          <p:attrName>style.visibility</p:attrName>
                                        </p:attrNameLst>
                                      </p:cBhvr>
                                      <p:to>
                                        <p:strVal val="visible"/>
                                      </p:to>
                                    </p:set>
                                    <p:animEffect transition="in" filter="box(in)">
                                      <p:cBhvr>
                                        <p:cTn id="17" dur="500"/>
                                        <p:tgtEl>
                                          <p:spTgt spid="2560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5608"/>
                                        </p:tgtEl>
                                        <p:attrNameLst>
                                          <p:attrName>style.visibility</p:attrName>
                                        </p:attrNameLst>
                                      </p:cBhvr>
                                      <p:to>
                                        <p:strVal val="visible"/>
                                      </p:to>
                                    </p:set>
                                    <p:animEffect transition="in" filter="box(in)">
                                      <p:cBhvr>
                                        <p:cTn id="22" dur="500"/>
                                        <p:tgtEl>
                                          <p:spTgt spid="25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Succession – </a:t>
            </a:r>
            <a:r>
              <a:rPr lang="en-US" dirty="0" smtClean="0">
                <a:hlinkClick r:id="rId2"/>
              </a:rPr>
              <a:t>Mt. St. Helens</a:t>
            </a:r>
            <a:endParaRPr lang="en-US" dirty="0"/>
          </a:p>
        </p:txBody>
      </p:sp>
      <p:sp>
        <p:nvSpPr>
          <p:cNvPr id="3" name="Content Placeholder 2"/>
          <p:cNvSpPr>
            <a:spLocks noGrp="1"/>
          </p:cNvSpPr>
          <p:nvPr>
            <p:ph idx="1"/>
          </p:nvPr>
        </p:nvSpPr>
        <p:spPr/>
        <p:txBody>
          <a:bodyPr/>
          <a:lstStyle/>
          <a:p>
            <a:r>
              <a:rPr lang="en-US" dirty="0" smtClean="0"/>
              <a:t>WS – Mt. St. Helens</a:t>
            </a:r>
          </a:p>
          <a:p>
            <a:r>
              <a:rPr lang="en-US" dirty="0" smtClean="0"/>
              <a:t>Back from the Dead</a:t>
            </a:r>
          </a:p>
          <a:p>
            <a:r>
              <a:rPr lang="en-US" dirty="0" smtClean="0"/>
              <a:t>Follow along with the movie in order to fill in the blanks &amp; answer the questions on this worksheet.  The answers appears in the order they will appear on screen.  I will grade this worksheet on Friday when you take your quiz.</a:t>
            </a:r>
            <a:endParaRPr lang="en-US"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274638"/>
            <a:ext cx="8229600" cy="633412"/>
          </a:xfrm>
        </p:spPr>
        <p:txBody>
          <a:bodyPr>
            <a:normAutofit fontScale="90000"/>
          </a:bodyPr>
          <a:lstStyle/>
          <a:p>
            <a:pPr eaLnBrk="1" hangingPunct="1"/>
            <a:r>
              <a:rPr lang="en-US" sz="4000" smtClean="0"/>
              <a:t>Succession</a:t>
            </a:r>
          </a:p>
        </p:txBody>
      </p:sp>
      <p:sp>
        <p:nvSpPr>
          <p:cNvPr id="14339" name="Rectangle 3"/>
          <p:cNvSpPr>
            <a:spLocks noGrp="1" noChangeArrowheads="1"/>
          </p:cNvSpPr>
          <p:nvPr>
            <p:ph type="body" idx="1"/>
          </p:nvPr>
        </p:nvSpPr>
        <p:spPr>
          <a:xfrm>
            <a:off x="179388" y="836613"/>
            <a:ext cx="8964612" cy="5688012"/>
          </a:xfrm>
        </p:spPr>
        <p:txBody>
          <a:bodyPr/>
          <a:lstStyle/>
          <a:p>
            <a:pPr eaLnBrk="1" hangingPunct="1"/>
            <a:r>
              <a:rPr lang="en-US" sz="2400" smtClean="0"/>
              <a:t>*Primary succession</a:t>
            </a:r>
            <a:r>
              <a:rPr lang="en-US" sz="2400" smtClean="0">
                <a:sym typeface="Wingdings" pitchFamily="2" charset="2"/>
              </a:rPr>
              <a:t> the colonization of barren land by communities of organisms</a:t>
            </a:r>
          </a:p>
          <a:p>
            <a:pPr lvl="1" eaLnBrk="1" hangingPunct="1"/>
            <a:r>
              <a:rPr lang="en-US" sz="2000" smtClean="0"/>
              <a:t>Takes place on land where there are NO other organisms</a:t>
            </a:r>
          </a:p>
          <a:p>
            <a:pPr lvl="1" eaLnBrk="1" hangingPunct="1"/>
            <a:r>
              <a:rPr lang="en-US" sz="2000" smtClean="0"/>
              <a:t>Ex. Volcanoes errupting </a:t>
            </a:r>
          </a:p>
          <a:p>
            <a:pPr eaLnBrk="1" hangingPunct="1"/>
            <a:r>
              <a:rPr lang="en-US" sz="2400" smtClean="0">
                <a:sym typeface="Wingdings" pitchFamily="2" charset="2"/>
              </a:rPr>
              <a:t>*secondary successions sequence of changes that take place after an existing community is severely disrupted in some way</a:t>
            </a:r>
          </a:p>
          <a:p>
            <a:pPr eaLnBrk="1" hangingPunct="1"/>
            <a:r>
              <a:rPr lang="en-US" sz="2400" smtClean="0">
                <a:sym typeface="Wingdings" pitchFamily="2" charset="2"/>
              </a:rPr>
              <a:t>*Ex. Lichensgrassesshrubstrees </a:t>
            </a:r>
          </a:p>
          <a:p>
            <a:pPr eaLnBrk="1" hangingPunct="1"/>
            <a:r>
              <a:rPr lang="en-US" sz="2400" smtClean="0"/>
              <a:t>*Climax community</a:t>
            </a:r>
            <a:r>
              <a:rPr lang="en-US" sz="2400" smtClean="0">
                <a:sym typeface="Wingdings" pitchFamily="2" charset="2"/>
              </a:rPr>
              <a:t> stable, mature community that undergoes little/no change </a:t>
            </a:r>
          </a:p>
          <a:p>
            <a:pPr eaLnBrk="1" hangingPunct="1">
              <a:buFontTx/>
              <a:buNone/>
            </a:pPr>
            <a:endParaRPr lang="en-US" sz="2400" smtClean="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274638"/>
            <a:ext cx="8229600" cy="490537"/>
          </a:xfrm>
        </p:spPr>
        <p:txBody>
          <a:bodyPr>
            <a:normAutofit fontScale="90000"/>
          </a:bodyPr>
          <a:lstStyle/>
          <a:p>
            <a:pPr eaLnBrk="1" hangingPunct="1"/>
            <a:r>
              <a:rPr lang="en-US" sz="4000" smtClean="0"/>
              <a:t>Succession</a:t>
            </a:r>
          </a:p>
        </p:txBody>
      </p:sp>
      <p:sp>
        <p:nvSpPr>
          <p:cNvPr id="15363" name="Rectangle 3"/>
          <p:cNvSpPr>
            <a:spLocks noGrp="1" noChangeArrowheads="1"/>
          </p:cNvSpPr>
          <p:nvPr>
            <p:ph type="body" idx="1"/>
          </p:nvPr>
        </p:nvSpPr>
        <p:spPr>
          <a:xfrm>
            <a:off x="179388" y="981075"/>
            <a:ext cx="8507412" cy="5688013"/>
          </a:xfrm>
        </p:spPr>
        <p:txBody>
          <a:bodyPr/>
          <a:lstStyle/>
          <a:p>
            <a:pPr eaLnBrk="1" hangingPunct="1">
              <a:buFontTx/>
              <a:buNone/>
            </a:pPr>
            <a:r>
              <a:rPr lang="en-US" smtClean="0"/>
              <a:t>				</a:t>
            </a:r>
            <a:r>
              <a:rPr lang="en-US" sz="1600" b="1" smtClean="0"/>
              <a:t>PRIMARY SUCCESSION</a:t>
            </a:r>
          </a:p>
          <a:p>
            <a:pPr eaLnBrk="1" hangingPunct="1">
              <a:buFontTx/>
              <a:buNone/>
            </a:pPr>
            <a:r>
              <a:rPr lang="en-US" sz="1600" b="1" smtClean="0"/>
              <a:t>							SECONDARY SUCCESSION </a:t>
            </a:r>
          </a:p>
          <a:p>
            <a:pPr eaLnBrk="1" hangingPunct="1">
              <a:buFontTx/>
              <a:buNone/>
            </a:pPr>
            <a:endParaRPr lang="en-US" sz="1600" b="1" smtClean="0"/>
          </a:p>
          <a:p>
            <a:pPr eaLnBrk="1" hangingPunct="1">
              <a:buFontTx/>
              <a:buNone/>
            </a:pPr>
            <a:endParaRPr lang="en-US" sz="1600" b="1" smtClean="0"/>
          </a:p>
          <a:p>
            <a:pPr eaLnBrk="1" hangingPunct="1">
              <a:buFontTx/>
              <a:buNone/>
            </a:pPr>
            <a:endParaRPr lang="en-US" sz="1600" b="1" smtClean="0"/>
          </a:p>
          <a:p>
            <a:pPr eaLnBrk="1" hangingPunct="1">
              <a:buFontTx/>
              <a:buNone/>
            </a:pPr>
            <a:endParaRPr lang="en-US" sz="1600" b="1" smtClean="0"/>
          </a:p>
          <a:p>
            <a:pPr eaLnBrk="1" hangingPunct="1">
              <a:buFontTx/>
              <a:buNone/>
            </a:pPr>
            <a:endParaRPr lang="en-US" sz="1600" b="1" smtClean="0"/>
          </a:p>
          <a:p>
            <a:pPr eaLnBrk="1" hangingPunct="1">
              <a:buFontTx/>
              <a:buNone/>
            </a:pPr>
            <a:endParaRPr lang="en-US" sz="1600" b="1" smtClean="0"/>
          </a:p>
          <a:p>
            <a:pPr eaLnBrk="1" hangingPunct="1">
              <a:buFontTx/>
              <a:buNone/>
            </a:pPr>
            <a:endParaRPr lang="en-US" sz="1600" b="1" smtClean="0"/>
          </a:p>
          <a:p>
            <a:pPr eaLnBrk="1" hangingPunct="1">
              <a:buFontTx/>
              <a:buNone/>
            </a:pPr>
            <a:endParaRPr lang="en-US" sz="1600" b="1" smtClean="0"/>
          </a:p>
          <a:p>
            <a:pPr eaLnBrk="1" hangingPunct="1">
              <a:buFontTx/>
              <a:buNone/>
            </a:pPr>
            <a:r>
              <a:rPr lang="en-US" sz="1600" b="1" smtClean="0"/>
              <a:t>LAVA</a:t>
            </a:r>
          </a:p>
          <a:p>
            <a:pPr eaLnBrk="1" hangingPunct="1">
              <a:buFontTx/>
              <a:buNone/>
            </a:pPr>
            <a:r>
              <a:rPr lang="en-US" sz="1600" b="1" smtClean="0"/>
              <a:t>	LAVA COOLED WITH LICHEN</a:t>
            </a:r>
          </a:p>
          <a:p>
            <a:pPr eaLnBrk="1" hangingPunct="1">
              <a:buFontTx/>
              <a:buNone/>
            </a:pPr>
            <a:r>
              <a:rPr lang="en-US" sz="1600" b="1" smtClean="0"/>
              <a:t>		GRASSES/SHRUBS</a:t>
            </a:r>
          </a:p>
          <a:p>
            <a:pPr eaLnBrk="1" hangingPunct="1">
              <a:buFontTx/>
              <a:buNone/>
            </a:pPr>
            <a:endParaRPr lang="en-US" sz="1600" b="1" smtClean="0"/>
          </a:p>
          <a:p>
            <a:pPr eaLnBrk="1" hangingPunct="1">
              <a:buFontTx/>
              <a:buNone/>
            </a:pPr>
            <a:r>
              <a:rPr lang="en-US" sz="1600" b="1" smtClean="0"/>
              <a:t>				</a:t>
            </a:r>
          </a:p>
          <a:p>
            <a:pPr eaLnBrk="1" hangingPunct="1">
              <a:buFontTx/>
              <a:buNone/>
            </a:pPr>
            <a:r>
              <a:rPr lang="en-US" sz="1600" b="1" smtClean="0"/>
              <a:t>				FOREST</a:t>
            </a:r>
          </a:p>
          <a:p>
            <a:pPr eaLnBrk="1" hangingPunct="1">
              <a:buFontTx/>
              <a:buNone/>
            </a:pPr>
            <a:endParaRPr lang="en-US" sz="1600" b="1" smtClean="0"/>
          </a:p>
          <a:p>
            <a:pPr eaLnBrk="1" hangingPunct="1">
              <a:buFontTx/>
              <a:buNone/>
            </a:pPr>
            <a:r>
              <a:rPr lang="en-US" sz="1600" b="1" smtClean="0"/>
              <a:t>CLIMAX COMMUNITY!</a:t>
            </a:r>
          </a:p>
        </p:txBody>
      </p:sp>
      <p:pic>
        <p:nvPicPr>
          <p:cNvPr id="15364" name="Picture 4"/>
          <p:cNvPicPr>
            <a:picLocks noChangeAspect="1" noChangeArrowheads="1"/>
          </p:cNvPicPr>
          <p:nvPr/>
        </p:nvPicPr>
        <p:blipFill>
          <a:blip r:embed="rId2" cstate="print"/>
          <a:srcRect/>
          <a:stretch>
            <a:fillRect/>
          </a:stretch>
        </p:blipFill>
        <p:spPr bwMode="auto">
          <a:xfrm>
            <a:off x="179388" y="260350"/>
            <a:ext cx="2376487" cy="2035175"/>
          </a:xfrm>
          <a:prstGeom prst="rect">
            <a:avLst/>
          </a:prstGeom>
          <a:noFill/>
          <a:ln w="9525">
            <a:noFill/>
            <a:miter lim="800000"/>
            <a:headEnd/>
            <a:tailEnd/>
          </a:ln>
        </p:spPr>
      </p:pic>
      <p:pic>
        <p:nvPicPr>
          <p:cNvPr id="15365" name="Picture 5"/>
          <p:cNvPicPr>
            <a:picLocks noChangeAspect="1" noChangeArrowheads="1"/>
          </p:cNvPicPr>
          <p:nvPr/>
        </p:nvPicPr>
        <p:blipFill>
          <a:blip r:embed="rId3" cstate="print"/>
          <a:srcRect/>
          <a:stretch>
            <a:fillRect/>
          </a:stretch>
        </p:blipFill>
        <p:spPr bwMode="auto">
          <a:xfrm>
            <a:off x="2268538" y="1773238"/>
            <a:ext cx="2552700" cy="2552700"/>
          </a:xfrm>
          <a:prstGeom prst="rect">
            <a:avLst/>
          </a:prstGeom>
          <a:noFill/>
          <a:ln w="9525">
            <a:noFill/>
            <a:miter lim="800000"/>
            <a:headEnd/>
            <a:tailEnd/>
          </a:ln>
        </p:spPr>
      </p:pic>
      <p:pic>
        <p:nvPicPr>
          <p:cNvPr id="15366" name="Picture 6"/>
          <p:cNvPicPr>
            <a:picLocks noChangeAspect="1" noChangeArrowheads="1"/>
          </p:cNvPicPr>
          <p:nvPr/>
        </p:nvPicPr>
        <p:blipFill>
          <a:blip r:embed="rId4" cstate="print"/>
          <a:srcRect/>
          <a:stretch>
            <a:fillRect/>
          </a:stretch>
        </p:blipFill>
        <p:spPr bwMode="auto">
          <a:xfrm>
            <a:off x="4284663" y="3357563"/>
            <a:ext cx="2593975" cy="2311400"/>
          </a:xfrm>
          <a:prstGeom prst="rect">
            <a:avLst/>
          </a:prstGeom>
          <a:noFill/>
          <a:ln w="9525">
            <a:noFill/>
            <a:miter lim="800000"/>
            <a:headEnd/>
            <a:tailEnd/>
          </a:ln>
        </p:spPr>
      </p:pic>
      <p:pic>
        <p:nvPicPr>
          <p:cNvPr id="15367" name="Picture 7"/>
          <p:cNvPicPr>
            <a:picLocks noChangeAspect="1" noChangeArrowheads="1"/>
          </p:cNvPicPr>
          <p:nvPr/>
        </p:nvPicPr>
        <p:blipFill>
          <a:blip r:embed="rId5" cstate="print"/>
          <a:srcRect/>
          <a:stretch>
            <a:fillRect/>
          </a:stretch>
        </p:blipFill>
        <p:spPr bwMode="auto">
          <a:xfrm>
            <a:off x="6559550" y="4919663"/>
            <a:ext cx="2584450" cy="1938337"/>
          </a:xfrm>
          <a:prstGeom prst="rect">
            <a:avLst/>
          </a:prstGeom>
          <a:noFill/>
          <a:ln w="9525">
            <a:noFill/>
            <a:miter lim="800000"/>
            <a:headEnd/>
            <a:tailEnd/>
          </a:ln>
        </p:spPr>
      </p:pic>
      <p:sp>
        <p:nvSpPr>
          <p:cNvPr id="15368" name="Line 8"/>
          <p:cNvSpPr>
            <a:spLocks noChangeShapeType="1"/>
          </p:cNvSpPr>
          <p:nvPr/>
        </p:nvSpPr>
        <p:spPr bwMode="auto">
          <a:xfrm flipV="1">
            <a:off x="468313" y="2420938"/>
            <a:ext cx="0" cy="1800225"/>
          </a:xfrm>
          <a:prstGeom prst="line">
            <a:avLst/>
          </a:prstGeom>
          <a:noFill/>
          <a:ln w="9525">
            <a:solidFill>
              <a:schemeClr val="tx1"/>
            </a:solidFill>
            <a:round/>
            <a:headEnd/>
            <a:tailEnd type="triangle" w="med" len="med"/>
          </a:ln>
        </p:spPr>
        <p:txBody>
          <a:bodyPr/>
          <a:lstStyle/>
          <a:p>
            <a:endParaRPr lang="en-US"/>
          </a:p>
        </p:txBody>
      </p:sp>
      <p:sp>
        <p:nvSpPr>
          <p:cNvPr id="15369" name="Line 9"/>
          <p:cNvSpPr>
            <a:spLocks noChangeShapeType="1"/>
          </p:cNvSpPr>
          <p:nvPr/>
        </p:nvSpPr>
        <p:spPr bwMode="auto">
          <a:xfrm flipV="1">
            <a:off x="1547813" y="4076700"/>
            <a:ext cx="647700" cy="431800"/>
          </a:xfrm>
          <a:prstGeom prst="line">
            <a:avLst/>
          </a:prstGeom>
          <a:noFill/>
          <a:ln w="9525">
            <a:solidFill>
              <a:schemeClr val="tx1"/>
            </a:solidFill>
            <a:round/>
            <a:headEnd/>
            <a:tailEnd type="triangle" w="med" len="med"/>
          </a:ln>
        </p:spPr>
        <p:txBody>
          <a:bodyPr/>
          <a:lstStyle/>
          <a:p>
            <a:endParaRPr lang="en-US"/>
          </a:p>
        </p:txBody>
      </p:sp>
      <p:sp>
        <p:nvSpPr>
          <p:cNvPr id="15370" name="Line 11"/>
          <p:cNvSpPr>
            <a:spLocks noChangeShapeType="1"/>
          </p:cNvSpPr>
          <p:nvPr/>
        </p:nvSpPr>
        <p:spPr bwMode="auto">
          <a:xfrm>
            <a:off x="3779838" y="5876925"/>
            <a:ext cx="2663825" cy="288925"/>
          </a:xfrm>
          <a:prstGeom prst="line">
            <a:avLst/>
          </a:prstGeom>
          <a:noFill/>
          <a:ln w="9525">
            <a:solidFill>
              <a:schemeClr val="tx1"/>
            </a:solidFill>
            <a:round/>
            <a:headEnd/>
            <a:tailEnd type="triangle" w="med" len="med"/>
          </a:ln>
        </p:spPr>
        <p:txBody>
          <a:bodyPr/>
          <a:lstStyle/>
          <a:p>
            <a:endParaRPr lang="en-US"/>
          </a:p>
        </p:txBody>
      </p:sp>
      <p:sp>
        <p:nvSpPr>
          <p:cNvPr id="15371" name="Line 13"/>
          <p:cNvSpPr>
            <a:spLocks noChangeShapeType="1"/>
          </p:cNvSpPr>
          <p:nvPr/>
        </p:nvSpPr>
        <p:spPr bwMode="auto">
          <a:xfrm>
            <a:off x="3779838" y="1412875"/>
            <a:ext cx="0" cy="287338"/>
          </a:xfrm>
          <a:prstGeom prst="line">
            <a:avLst/>
          </a:prstGeom>
          <a:noFill/>
          <a:ln w="9525">
            <a:solidFill>
              <a:schemeClr val="tx1"/>
            </a:solidFill>
            <a:round/>
            <a:headEnd/>
            <a:tailEnd type="triangle" w="med" len="med"/>
          </a:ln>
        </p:spPr>
        <p:txBody>
          <a:bodyPr/>
          <a:lstStyle/>
          <a:p>
            <a:endParaRPr lang="en-US"/>
          </a:p>
        </p:txBody>
      </p:sp>
      <p:sp>
        <p:nvSpPr>
          <p:cNvPr id="15372" name="Line 14"/>
          <p:cNvSpPr>
            <a:spLocks noChangeShapeType="1"/>
          </p:cNvSpPr>
          <p:nvPr/>
        </p:nvSpPr>
        <p:spPr bwMode="auto">
          <a:xfrm flipH="1">
            <a:off x="6372225" y="1844675"/>
            <a:ext cx="720725" cy="1368425"/>
          </a:xfrm>
          <a:prstGeom prst="line">
            <a:avLst/>
          </a:prstGeom>
          <a:noFill/>
          <a:ln w="9525">
            <a:solidFill>
              <a:schemeClr val="tx1"/>
            </a:solidFill>
            <a:round/>
            <a:headEnd/>
            <a:tailEnd type="triangle" w="med" len="med"/>
          </a:ln>
        </p:spPr>
        <p:txBody>
          <a:bodyPr/>
          <a:lstStyle/>
          <a:p>
            <a:endParaRPr lang="en-US"/>
          </a:p>
        </p:txBody>
      </p:sp>
      <p:sp>
        <p:nvSpPr>
          <p:cNvPr id="15373" name="Line 15"/>
          <p:cNvSpPr>
            <a:spLocks noChangeShapeType="1"/>
          </p:cNvSpPr>
          <p:nvPr/>
        </p:nvSpPr>
        <p:spPr bwMode="auto">
          <a:xfrm>
            <a:off x="7092950" y="1844675"/>
            <a:ext cx="792163" cy="2952750"/>
          </a:xfrm>
          <a:prstGeom prst="line">
            <a:avLst/>
          </a:prstGeom>
          <a:noFill/>
          <a:ln w="9525">
            <a:solidFill>
              <a:schemeClr val="tx1"/>
            </a:solidFill>
            <a:round/>
            <a:headEnd/>
            <a:tailEnd type="triangle" w="med" len="med"/>
          </a:ln>
        </p:spPr>
        <p:txBody>
          <a:bodyPr/>
          <a:lstStyle/>
          <a:p>
            <a:endParaRPr lang="en-US"/>
          </a:p>
        </p:txBody>
      </p:sp>
      <p:sp>
        <p:nvSpPr>
          <p:cNvPr id="15374" name="Line 16"/>
          <p:cNvSpPr>
            <a:spLocks noChangeShapeType="1"/>
          </p:cNvSpPr>
          <p:nvPr/>
        </p:nvSpPr>
        <p:spPr bwMode="auto">
          <a:xfrm flipV="1">
            <a:off x="3059113" y="4652963"/>
            <a:ext cx="1152525" cy="215900"/>
          </a:xfrm>
          <a:prstGeom prst="line">
            <a:avLst/>
          </a:prstGeom>
          <a:noFill/>
          <a:ln w="9525">
            <a:solidFill>
              <a:schemeClr val="tx1"/>
            </a:solidFill>
            <a:round/>
            <a:headEnd/>
            <a:tailEnd type="triangle" w="med" len="med"/>
          </a:ln>
        </p:spPr>
        <p:txBody>
          <a:bodyPr/>
          <a:lstStyle/>
          <a:p>
            <a:endParaRPr lang="en-US"/>
          </a:p>
        </p:txBody>
      </p:sp>
      <p:sp>
        <p:nvSpPr>
          <p:cNvPr id="15375" name="Line 17"/>
          <p:cNvSpPr>
            <a:spLocks noChangeShapeType="1"/>
          </p:cNvSpPr>
          <p:nvPr/>
        </p:nvSpPr>
        <p:spPr bwMode="auto">
          <a:xfrm>
            <a:off x="2484438" y="6381750"/>
            <a:ext cx="3887787" cy="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13411"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pitchFamily="18" charset="0"/>
              </a:rPr>
              <a:t>The producers: Autotrophs</a:t>
            </a:r>
          </a:p>
        </p:txBody>
      </p:sp>
      <p:pic>
        <p:nvPicPr>
          <p:cNvPr id="91341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341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341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341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341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341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3418" name="Rectangle 10"/>
          <p:cNvSpPr>
            <a:spLocks noChangeArrowheads="1"/>
          </p:cNvSpPr>
          <p:nvPr/>
        </p:nvSpPr>
        <p:spPr bwMode="auto">
          <a:xfrm>
            <a:off x="685800" y="1622425"/>
            <a:ext cx="7543800" cy="1077218"/>
          </a:xfrm>
          <a:prstGeom prst="rect">
            <a:avLst/>
          </a:prstGeom>
          <a:noFill/>
          <a:ln w="9525">
            <a:noFill/>
            <a:miter lim="800000"/>
            <a:headEnd/>
            <a:tailEnd/>
          </a:ln>
          <a:effectLst/>
        </p:spPr>
        <p:txBody>
          <a:bodyPr>
            <a:spAutoFit/>
          </a:bodyPr>
          <a:lstStyle/>
          <a:p>
            <a:pPr>
              <a:buClr>
                <a:schemeClr val="tx1"/>
              </a:buClr>
            </a:pPr>
            <a:r>
              <a:rPr lang="en-US" altLang="en-US" sz="3200" b="0" dirty="0" smtClean="0">
                <a:solidFill>
                  <a:schemeClr val="tx1"/>
                </a:solidFill>
                <a:latin typeface="Times" pitchFamily="18" charset="0"/>
              </a:rPr>
              <a:t>#1. The </a:t>
            </a:r>
            <a:r>
              <a:rPr lang="en-US" altLang="en-US" sz="3200" b="0" dirty="0">
                <a:solidFill>
                  <a:schemeClr val="tx1"/>
                </a:solidFill>
                <a:latin typeface="Times" pitchFamily="18" charset="0"/>
              </a:rPr>
              <a:t>ultimate source of the energy for life is the sun.</a:t>
            </a:r>
          </a:p>
        </p:txBody>
      </p:sp>
      <p:sp>
        <p:nvSpPr>
          <p:cNvPr id="913419" name="Rectangle 11"/>
          <p:cNvSpPr>
            <a:spLocks noChangeArrowheads="1"/>
          </p:cNvSpPr>
          <p:nvPr/>
        </p:nvSpPr>
        <p:spPr bwMode="auto">
          <a:xfrm>
            <a:off x="5257800" y="2613025"/>
            <a:ext cx="3200400" cy="27209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pitchFamily="18" charset="0"/>
              </a:rPr>
              <a:t>Plants use the sun’s energy to manufacture food in a process called photosynthesis.</a:t>
            </a:r>
          </a:p>
        </p:txBody>
      </p:sp>
      <p:pic>
        <p:nvPicPr>
          <p:cNvPr id="913420" name="Picture 12"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13421" name="Picture 13" descr="Sec"/>
          <p:cNvPicPr>
            <a:picLocks noChangeAspect="1" noChangeArrowheads="1"/>
          </p:cNvPicPr>
          <p:nvPr/>
        </p:nvPicPr>
        <p:blipFill>
          <a:blip r:embed="rId11" cstate="print"/>
          <a:srcRect/>
          <a:stretch>
            <a:fillRect/>
          </a:stretch>
        </p:blipFill>
        <p:spPr bwMode="auto">
          <a:xfrm>
            <a:off x="2260600" y="0"/>
            <a:ext cx="4622800" cy="482600"/>
          </a:xfrm>
          <a:prstGeom prst="rect">
            <a:avLst/>
          </a:prstGeom>
          <a:noFill/>
        </p:spPr>
      </p:pic>
      <p:pic>
        <p:nvPicPr>
          <p:cNvPr id="913423" name="Picture 15" descr="sun"/>
          <p:cNvPicPr>
            <a:picLocks noChangeAspect="1" noChangeArrowheads="1"/>
          </p:cNvPicPr>
          <p:nvPr/>
        </p:nvPicPr>
        <p:blipFill>
          <a:blip r:embed="rId12" cstate="print"/>
          <a:srcRect/>
          <a:stretch>
            <a:fillRect/>
          </a:stretch>
        </p:blipFill>
        <p:spPr bwMode="auto">
          <a:xfrm>
            <a:off x="990600" y="2667000"/>
            <a:ext cx="4038600" cy="27876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3418"/>
                                        </p:tgtEl>
                                        <p:attrNameLst>
                                          <p:attrName>style.visibility</p:attrName>
                                        </p:attrNameLst>
                                      </p:cBhvr>
                                      <p:to>
                                        <p:strVal val="visible"/>
                                      </p:to>
                                    </p:set>
                                    <p:animEffect transition="in" filter="box(out)">
                                      <p:cBhvr>
                                        <p:cTn id="7" dur="500"/>
                                        <p:tgtEl>
                                          <p:spTgt spid="91341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13423"/>
                                        </p:tgtEl>
                                        <p:attrNameLst>
                                          <p:attrName>style.visibility</p:attrName>
                                        </p:attrNameLst>
                                      </p:cBhvr>
                                      <p:to>
                                        <p:strVal val="visible"/>
                                      </p:to>
                                    </p:set>
                                    <p:animEffect transition="in" filter="box(out)">
                                      <p:cBhvr>
                                        <p:cTn id="11" dur="500"/>
                                        <p:tgtEl>
                                          <p:spTgt spid="913423"/>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13419"/>
                                        </p:tgtEl>
                                        <p:attrNameLst>
                                          <p:attrName>style.visibility</p:attrName>
                                        </p:attrNameLst>
                                      </p:cBhvr>
                                      <p:to>
                                        <p:strVal val="visible"/>
                                      </p:to>
                                    </p:set>
                                    <p:animEffect transition="in" filter="box(out)">
                                      <p:cBhvr>
                                        <p:cTn id="16" dur="500"/>
                                        <p:tgtEl>
                                          <p:spTgt spid="913419"/>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13412"/>
                                        </p:tgtEl>
                                        <p:attrNameLst>
                                          <p:attrName>style.visibility</p:attrName>
                                        </p:attrNameLst>
                                      </p:cBhvr>
                                      <p:to>
                                        <p:strVal val="visible"/>
                                      </p:to>
                                    </p:set>
                                    <p:animEffect transition="in" filter="box(out)">
                                      <p:cBhvr>
                                        <p:cTn id="20" dur="500"/>
                                        <p:tgtEl>
                                          <p:spTgt spid="913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418" grpId="0" autoUpdateAnimBg="0"/>
      <p:bldP spid="913419" grpId="0"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43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14435"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pitchFamily="18" charset="0"/>
              </a:rPr>
              <a:t>The producers: Autotrophs</a:t>
            </a:r>
          </a:p>
        </p:txBody>
      </p:sp>
      <p:pic>
        <p:nvPicPr>
          <p:cNvPr id="91443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443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443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443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444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444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4442" name="Rectangle 10"/>
          <p:cNvSpPr>
            <a:spLocks noChangeArrowheads="1"/>
          </p:cNvSpPr>
          <p:nvPr/>
        </p:nvSpPr>
        <p:spPr bwMode="auto">
          <a:xfrm>
            <a:off x="533400" y="3851275"/>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chemeClr val="tx1"/>
                </a:solidFill>
                <a:latin typeface="Times" pitchFamily="18" charset="0"/>
              </a:rPr>
              <a:t>Other organisms in the biosphere depend on autotrophs for nutrients and energy.  These dependent organisms are called consumers.</a:t>
            </a:r>
          </a:p>
        </p:txBody>
      </p:sp>
      <p:pic>
        <p:nvPicPr>
          <p:cNvPr id="914444" name="Picture 12"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14445" name="Picture 13" descr="Sec"/>
          <p:cNvPicPr>
            <a:picLocks noChangeAspect="1" noChangeArrowheads="1"/>
          </p:cNvPicPr>
          <p:nvPr/>
        </p:nvPicPr>
        <p:blipFill>
          <a:blip r:embed="rId11" cstate="print"/>
          <a:srcRect/>
          <a:stretch>
            <a:fillRect/>
          </a:stretch>
        </p:blipFill>
        <p:spPr bwMode="auto">
          <a:xfrm>
            <a:off x="2260600" y="0"/>
            <a:ext cx="4622800" cy="482600"/>
          </a:xfrm>
          <a:prstGeom prst="rect">
            <a:avLst/>
          </a:prstGeom>
          <a:noFill/>
        </p:spPr>
      </p:pic>
      <p:sp>
        <p:nvSpPr>
          <p:cNvPr id="914447" name="Rectangle 15"/>
          <p:cNvSpPr>
            <a:spLocks noChangeArrowheads="1"/>
          </p:cNvSpPr>
          <p:nvPr/>
        </p:nvSpPr>
        <p:spPr bwMode="auto">
          <a:xfrm>
            <a:off x="533400" y="1793875"/>
            <a:ext cx="7924800" cy="2062103"/>
          </a:xfrm>
          <a:prstGeom prst="rect">
            <a:avLst/>
          </a:prstGeom>
          <a:noFill/>
          <a:ln w="9525">
            <a:noFill/>
            <a:miter lim="800000"/>
            <a:headEnd/>
            <a:tailEnd/>
          </a:ln>
          <a:effectLst/>
        </p:spPr>
        <p:txBody>
          <a:bodyPr>
            <a:spAutoFit/>
          </a:bodyPr>
          <a:lstStyle/>
          <a:p>
            <a:pPr>
              <a:buClr>
                <a:schemeClr val="tx1"/>
              </a:buClr>
            </a:pPr>
            <a:r>
              <a:rPr lang="en-US" altLang="en-US" sz="3200" b="0" dirty="0" smtClean="0">
                <a:solidFill>
                  <a:schemeClr val="tx1"/>
                </a:solidFill>
                <a:latin typeface="Times" pitchFamily="18" charset="0"/>
              </a:rPr>
              <a:t>#2.An </a:t>
            </a:r>
            <a:r>
              <a:rPr lang="en-US" altLang="en-US" sz="3200" b="0" dirty="0">
                <a:solidFill>
                  <a:schemeClr val="tx1"/>
                </a:solidFill>
                <a:latin typeface="Times" pitchFamily="18" charset="0"/>
              </a:rPr>
              <a:t>organism that uses light energy or energy stored in chemical compounds to make energy-rich compounds is a producer, or </a:t>
            </a:r>
            <a:r>
              <a:rPr lang="en-US" altLang="en-US" sz="3200" b="0" dirty="0">
                <a:solidFill>
                  <a:srgbClr val="FF0066"/>
                </a:solidFill>
                <a:latin typeface="Times" pitchFamily="18" charset="0"/>
              </a:rPr>
              <a:t>autotroph</a:t>
            </a:r>
            <a:r>
              <a:rPr lang="en-US" altLang="en-US" sz="3200" b="0" dirty="0">
                <a:solidFill>
                  <a:schemeClr val="tx1"/>
                </a:solidFill>
                <a:latin typeface="Times" pitchFamily="18" charset="0"/>
              </a:rPr>
              <a:t>.</a:t>
            </a:r>
          </a:p>
        </p:txBody>
      </p:sp>
      <p:pic>
        <p:nvPicPr>
          <p:cNvPr id="914449" name="Picture 17" descr="audio image blue">
            <a:hlinkClick r:id="" action="ppaction://noaction">
              <a:snd r:embed="rId12" name="02-autotroph.WAV"/>
            </a:hlinkClick>
          </p:cNvPr>
          <p:cNvPicPr>
            <a:picLocks noChangeAspect="1" noChangeArrowheads="1"/>
          </p:cNvPicPr>
          <p:nvPr/>
        </p:nvPicPr>
        <p:blipFill>
          <a:blip r:embed="rId13" cstate="print"/>
          <a:srcRect/>
          <a:stretch>
            <a:fillRect/>
          </a:stretch>
        </p:blipFill>
        <p:spPr bwMode="auto">
          <a:xfrm>
            <a:off x="2667000" y="32004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4447"/>
                                        </p:tgtEl>
                                        <p:attrNameLst>
                                          <p:attrName>style.visibility</p:attrName>
                                        </p:attrNameLst>
                                      </p:cBhvr>
                                      <p:to>
                                        <p:strVal val="visible"/>
                                      </p:to>
                                    </p:set>
                                    <p:animEffect transition="in" filter="box(out)">
                                      <p:cBhvr>
                                        <p:cTn id="7" dur="500"/>
                                        <p:tgtEl>
                                          <p:spTgt spid="91444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14449"/>
                                        </p:tgtEl>
                                        <p:attrNameLst>
                                          <p:attrName>style.visibility</p:attrName>
                                        </p:attrNameLst>
                                      </p:cBhvr>
                                      <p:to>
                                        <p:strVal val="visible"/>
                                      </p:to>
                                    </p:set>
                                    <p:animEffect transition="in" filter="box(out)">
                                      <p:cBhvr>
                                        <p:cTn id="12" dur="500"/>
                                        <p:tgtEl>
                                          <p:spTgt spid="91444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14442"/>
                                        </p:tgtEl>
                                        <p:attrNameLst>
                                          <p:attrName>style.visibility</p:attrName>
                                        </p:attrNameLst>
                                      </p:cBhvr>
                                      <p:to>
                                        <p:strVal val="visible"/>
                                      </p:to>
                                    </p:set>
                                    <p:animEffect transition="in" filter="box(out)">
                                      <p:cBhvr>
                                        <p:cTn id="17" dur="500"/>
                                        <p:tgtEl>
                                          <p:spTgt spid="914442"/>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14436"/>
                                        </p:tgtEl>
                                        <p:attrNameLst>
                                          <p:attrName>style.visibility</p:attrName>
                                        </p:attrNameLst>
                                      </p:cBhvr>
                                      <p:to>
                                        <p:strVal val="visible"/>
                                      </p:to>
                                    </p:set>
                                    <p:animEffect transition="in" filter="box(out)">
                                      <p:cBhvr>
                                        <p:cTn id="21" dur="500"/>
                                        <p:tgtEl>
                                          <p:spTgt spid="914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4442" grpId="0" autoUpdateAnimBg="0"/>
      <p:bldP spid="914447" grpId="0"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17507"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charset="0"/>
              </a:rPr>
              <a:t>The consumers: Heterotrophs</a:t>
            </a:r>
          </a:p>
        </p:txBody>
      </p:sp>
      <p:pic>
        <p:nvPicPr>
          <p:cNvPr id="91750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750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751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751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7512"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7513"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7514" name="Rectangle 10"/>
          <p:cNvSpPr>
            <a:spLocks noChangeArrowheads="1"/>
          </p:cNvSpPr>
          <p:nvPr/>
        </p:nvSpPr>
        <p:spPr bwMode="auto">
          <a:xfrm>
            <a:off x="533400" y="3505200"/>
            <a:ext cx="7924800" cy="18446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chemeClr val="tx1"/>
                </a:solidFill>
                <a:latin typeface="Times" charset="0"/>
              </a:rPr>
              <a:t>Heterotrophs include organisms that feed only on autotrophs, organisms that feed only on other heterotrophs, and organisms that feed on both autotrophs and heterotrophs.</a:t>
            </a:r>
          </a:p>
        </p:txBody>
      </p:sp>
      <p:pic>
        <p:nvPicPr>
          <p:cNvPr id="917515" name="Picture 11"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17516" name="Picture 12" descr="Sec"/>
          <p:cNvPicPr>
            <a:picLocks noChangeAspect="1" noChangeArrowheads="1"/>
          </p:cNvPicPr>
          <p:nvPr/>
        </p:nvPicPr>
        <p:blipFill>
          <a:blip r:embed="rId11" cstate="print"/>
          <a:srcRect/>
          <a:stretch>
            <a:fillRect/>
          </a:stretch>
        </p:blipFill>
        <p:spPr bwMode="auto">
          <a:xfrm>
            <a:off x="2260600" y="0"/>
            <a:ext cx="4622800" cy="482600"/>
          </a:xfrm>
          <a:prstGeom prst="rect">
            <a:avLst/>
          </a:prstGeom>
          <a:noFill/>
        </p:spPr>
      </p:pic>
      <p:sp>
        <p:nvSpPr>
          <p:cNvPr id="917517" name="Rectangle 13"/>
          <p:cNvSpPr>
            <a:spLocks noChangeArrowheads="1"/>
          </p:cNvSpPr>
          <p:nvPr/>
        </p:nvSpPr>
        <p:spPr bwMode="auto">
          <a:xfrm>
            <a:off x="533400" y="1793875"/>
            <a:ext cx="7924800" cy="1569660"/>
          </a:xfrm>
          <a:prstGeom prst="rect">
            <a:avLst/>
          </a:prstGeom>
          <a:noFill/>
          <a:ln w="9525">
            <a:noFill/>
            <a:miter lim="800000"/>
            <a:headEnd/>
            <a:tailEnd/>
          </a:ln>
          <a:effectLst/>
        </p:spPr>
        <p:txBody>
          <a:bodyPr>
            <a:spAutoFit/>
          </a:bodyPr>
          <a:lstStyle/>
          <a:p>
            <a:pPr>
              <a:buClr>
                <a:schemeClr val="tx1"/>
              </a:buClr>
            </a:pPr>
            <a:r>
              <a:rPr lang="en-US" altLang="en-US" sz="3200" b="0" dirty="0" smtClean="0">
                <a:solidFill>
                  <a:schemeClr val="tx1"/>
                </a:solidFill>
                <a:latin typeface="Times" charset="0"/>
              </a:rPr>
              <a:t>#2. An </a:t>
            </a:r>
            <a:r>
              <a:rPr lang="en-US" altLang="en-US" sz="3200" b="0" dirty="0">
                <a:solidFill>
                  <a:schemeClr val="tx1"/>
                </a:solidFill>
                <a:latin typeface="Times" charset="0"/>
              </a:rPr>
              <a:t>organism that cannot make its own food and feeds on other organisms is called a </a:t>
            </a:r>
            <a:r>
              <a:rPr lang="en-US" altLang="en-US" sz="3200" b="0" dirty="0">
                <a:solidFill>
                  <a:srgbClr val="FF0066"/>
                </a:solidFill>
                <a:latin typeface="Times" charset="0"/>
              </a:rPr>
              <a:t>heterotroph</a:t>
            </a:r>
            <a:r>
              <a:rPr lang="en-US" altLang="en-US" sz="3200" b="0" dirty="0">
                <a:solidFill>
                  <a:schemeClr val="tx1"/>
                </a:solidFill>
                <a:latin typeface="Times" charset="0"/>
              </a:rPr>
              <a:t>.</a:t>
            </a:r>
          </a:p>
        </p:txBody>
      </p:sp>
      <p:pic>
        <p:nvPicPr>
          <p:cNvPr id="917519" name="Picture 15" descr="audio image blue">
            <a:hlinkClick r:id="" action="ppaction://noaction">
              <a:snd r:embed="rId12" name="02-heterotroph.WAV"/>
            </a:hlinkClick>
          </p:cNvPr>
          <p:cNvPicPr>
            <a:picLocks noChangeAspect="1" noChangeArrowheads="1"/>
          </p:cNvPicPr>
          <p:nvPr/>
        </p:nvPicPr>
        <p:blipFill>
          <a:blip r:embed="rId13" cstate="print"/>
          <a:srcRect/>
          <a:stretch>
            <a:fillRect/>
          </a:stretch>
        </p:blipFill>
        <p:spPr bwMode="auto">
          <a:xfrm>
            <a:off x="2971800" y="27432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7517"/>
                                        </p:tgtEl>
                                        <p:attrNameLst>
                                          <p:attrName>style.visibility</p:attrName>
                                        </p:attrNameLst>
                                      </p:cBhvr>
                                      <p:to>
                                        <p:strVal val="visible"/>
                                      </p:to>
                                    </p:set>
                                    <p:animEffect transition="in" filter="box(out)">
                                      <p:cBhvr>
                                        <p:cTn id="7" dur="500"/>
                                        <p:tgtEl>
                                          <p:spTgt spid="91751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17519"/>
                                        </p:tgtEl>
                                        <p:attrNameLst>
                                          <p:attrName>style.visibility</p:attrName>
                                        </p:attrNameLst>
                                      </p:cBhvr>
                                      <p:to>
                                        <p:strVal val="visible"/>
                                      </p:to>
                                    </p:set>
                                    <p:animEffect transition="in" filter="box(out)">
                                      <p:cBhvr>
                                        <p:cTn id="12" dur="500"/>
                                        <p:tgtEl>
                                          <p:spTgt spid="91751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17514"/>
                                        </p:tgtEl>
                                        <p:attrNameLst>
                                          <p:attrName>style.visibility</p:attrName>
                                        </p:attrNameLst>
                                      </p:cBhvr>
                                      <p:to>
                                        <p:strVal val="visible"/>
                                      </p:to>
                                    </p:set>
                                    <p:animEffect transition="in" filter="box(out)">
                                      <p:cBhvr>
                                        <p:cTn id="17" dur="500"/>
                                        <p:tgtEl>
                                          <p:spTgt spid="917514"/>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17508"/>
                                        </p:tgtEl>
                                        <p:attrNameLst>
                                          <p:attrName>style.visibility</p:attrName>
                                        </p:attrNameLst>
                                      </p:cBhvr>
                                      <p:to>
                                        <p:strVal val="visible"/>
                                      </p:to>
                                    </p:set>
                                    <p:animEffect transition="in" filter="box(out)">
                                      <p:cBhvr>
                                        <p:cTn id="21" dur="500"/>
                                        <p:tgtEl>
                                          <p:spTgt spid="917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7514" grpId="0" autoUpdateAnimBg="0"/>
      <p:bldP spid="917517"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8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2.1 Summary – pages 35 - 45</a:t>
            </a:r>
          </a:p>
        </p:txBody>
      </p:sp>
      <p:sp>
        <p:nvSpPr>
          <p:cNvPr id="993283"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a:solidFill>
                  <a:schemeClr val="tx2"/>
                </a:solidFill>
                <a:latin typeface="Times" pitchFamily="18" charset="0"/>
              </a:rPr>
              <a:t>Organisms in Ecosystems</a:t>
            </a:r>
          </a:p>
        </p:txBody>
      </p:sp>
      <p:pic>
        <p:nvPicPr>
          <p:cNvPr id="99328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9328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9328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9328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9328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9328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93290" name="Picture 10"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93291" name="Picture 11" descr="Sec"/>
          <p:cNvPicPr>
            <a:picLocks noChangeAspect="1" noChangeArrowheads="1"/>
          </p:cNvPicPr>
          <p:nvPr/>
        </p:nvPicPr>
        <p:blipFill>
          <a:blip r:embed="rId11" cstate="print"/>
          <a:srcRect/>
          <a:stretch>
            <a:fillRect/>
          </a:stretch>
        </p:blipFill>
        <p:spPr bwMode="auto">
          <a:xfrm>
            <a:off x="1828800" y="0"/>
            <a:ext cx="6045200" cy="482600"/>
          </a:xfrm>
          <a:prstGeom prst="rect">
            <a:avLst/>
          </a:prstGeom>
          <a:noFill/>
        </p:spPr>
      </p:pic>
      <p:sp>
        <p:nvSpPr>
          <p:cNvPr id="993292" name="Rectangle 12"/>
          <p:cNvSpPr>
            <a:spLocks noChangeArrowheads="1"/>
          </p:cNvSpPr>
          <p:nvPr/>
        </p:nvSpPr>
        <p:spPr bwMode="auto">
          <a:xfrm>
            <a:off x="0" y="1622424"/>
            <a:ext cx="3048000" cy="2554545"/>
          </a:xfrm>
          <a:prstGeom prst="rect">
            <a:avLst/>
          </a:prstGeom>
          <a:noFill/>
          <a:ln w="9525">
            <a:noFill/>
            <a:miter lim="800000"/>
            <a:headEnd/>
            <a:tailEnd/>
          </a:ln>
          <a:effectLst/>
        </p:spPr>
        <p:txBody>
          <a:bodyPr wrap="square">
            <a:spAutoFit/>
          </a:bodyPr>
          <a:lstStyle/>
          <a:p>
            <a:pPr marL="342900" indent="-342900"/>
            <a:r>
              <a:rPr lang="en-US" altLang="en-US" sz="3200" b="0" dirty="0" smtClean="0">
                <a:solidFill>
                  <a:schemeClr val="tx1"/>
                </a:solidFill>
                <a:latin typeface="Times" pitchFamily="18" charset="0"/>
              </a:rPr>
              <a:t>#1. A </a:t>
            </a:r>
            <a:r>
              <a:rPr lang="en-US" altLang="en-US" sz="3200" b="0" dirty="0">
                <a:solidFill>
                  <a:srgbClr val="FF0066"/>
                </a:solidFill>
                <a:latin typeface="Times" pitchFamily="18" charset="0"/>
              </a:rPr>
              <a:t>habitat </a:t>
            </a:r>
            <a:r>
              <a:rPr lang="en-US" altLang="en-US" sz="3200" b="0" dirty="0">
                <a:solidFill>
                  <a:schemeClr val="tx1"/>
                </a:solidFill>
                <a:latin typeface="Times" pitchFamily="18" charset="0"/>
              </a:rPr>
              <a:t>is the place where an organism lives out its life.</a:t>
            </a:r>
          </a:p>
        </p:txBody>
      </p:sp>
      <p:pic>
        <p:nvPicPr>
          <p:cNvPr id="993294" name="Picture 14" descr="C02-07P lily pads"/>
          <p:cNvPicPr>
            <a:picLocks noChangeAspect="1" noChangeArrowheads="1"/>
          </p:cNvPicPr>
          <p:nvPr/>
        </p:nvPicPr>
        <p:blipFill>
          <a:blip r:embed="rId12" cstate="print"/>
          <a:srcRect/>
          <a:stretch>
            <a:fillRect/>
          </a:stretch>
        </p:blipFill>
        <p:spPr bwMode="auto">
          <a:xfrm>
            <a:off x="3124200" y="1828800"/>
            <a:ext cx="4876800" cy="3825875"/>
          </a:xfrm>
          <a:prstGeom prst="rect">
            <a:avLst/>
          </a:prstGeom>
          <a:noFill/>
        </p:spPr>
      </p:pic>
      <p:pic>
        <p:nvPicPr>
          <p:cNvPr id="993297" name="Picture 17" descr="audio image blue">
            <a:hlinkClick r:id="" action="ppaction://noaction">
              <a:snd r:embed="rId13" name="02-habitat.WAV"/>
            </a:hlinkClick>
          </p:cNvPr>
          <p:cNvPicPr>
            <a:picLocks noChangeAspect="1" noChangeArrowheads="1"/>
          </p:cNvPicPr>
          <p:nvPr/>
        </p:nvPicPr>
        <p:blipFill>
          <a:blip r:embed="rId14" cstate="print"/>
          <a:srcRect/>
          <a:stretch>
            <a:fillRect/>
          </a:stretch>
        </p:blipFill>
        <p:spPr bwMode="auto">
          <a:xfrm>
            <a:off x="2362200" y="4876800"/>
            <a:ext cx="354013" cy="354012"/>
          </a:xfrm>
          <a:prstGeom prst="rect">
            <a:avLst/>
          </a:prstGeom>
          <a:noFill/>
        </p:spPr>
      </p:pic>
      <p:sp>
        <p:nvSpPr>
          <p:cNvPr id="15" name="TextBox 14"/>
          <p:cNvSpPr txBox="1"/>
          <p:nvPr/>
        </p:nvSpPr>
        <p:spPr>
          <a:xfrm>
            <a:off x="4038600" y="914400"/>
            <a:ext cx="2895600" cy="461665"/>
          </a:xfrm>
          <a:prstGeom prst="rect">
            <a:avLst/>
          </a:prstGeom>
          <a:noFill/>
        </p:spPr>
        <p:txBody>
          <a:bodyPr wrap="square" rtlCol="0">
            <a:spAutoFit/>
          </a:bodyPr>
          <a:lstStyle/>
          <a:p>
            <a:r>
              <a:rPr lang="en-US" sz="2400" b="1" dirty="0" smtClean="0"/>
              <a:t>Habitat = Home</a:t>
            </a:r>
            <a:endParaRPr lang="en-US" sz="2400" b="1"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93292"/>
                                        </p:tgtEl>
                                        <p:attrNameLst>
                                          <p:attrName>style.visibility</p:attrName>
                                        </p:attrNameLst>
                                      </p:cBhvr>
                                      <p:to>
                                        <p:strVal val="visible"/>
                                      </p:to>
                                    </p:set>
                                    <p:animEffect transition="in" filter="box(out)">
                                      <p:cBhvr>
                                        <p:cTn id="7" dur="500"/>
                                        <p:tgtEl>
                                          <p:spTgt spid="99329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93294"/>
                                        </p:tgtEl>
                                        <p:attrNameLst>
                                          <p:attrName>style.visibility</p:attrName>
                                        </p:attrNameLst>
                                      </p:cBhvr>
                                      <p:to>
                                        <p:strVal val="visible"/>
                                      </p:to>
                                    </p:set>
                                    <p:animEffect transition="in" filter="box(out)">
                                      <p:cBhvr>
                                        <p:cTn id="11" dur="500"/>
                                        <p:tgtEl>
                                          <p:spTgt spid="993294"/>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93297"/>
                                        </p:tgtEl>
                                        <p:attrNameLst>
                                          <p:attrName>style.visibility</p:attrName>
                                        </p:attrNameLst>
                                      </p:cBhvr>
                                      <p:to>
                                        <p:strVal val="visible"/>
                                      </p:to>
                                    </p:set>
                                    <p:animEffect transition="in" filter="box(out)">
                                      <p:cBhvr>
                                        <p:cTn id="16" dur="500"/>
                                        <p:tgtEl>
                                          <p:spTgt spid="993297"/>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93284"/>
                                        </p:tgtEl>
                                        <p:attrNameLst>
                                          <p:attrName>style.visibility</p:attrName>
                                        </p:attrNameLst>
                                      </p:cBhvr>
                                      <p:to>
                                        <p:strVal val="visible"/>
                                      </p:to>
                                    </p:set>
                                    <p:animEffect transition="in" filter="box(out)">
                                      <p:cBhvr>
                                        <p:cTn id="20" dur="500"/>
                                        <p:tgtEl>
                                          <p:spTgt spid="993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292" grpId="0"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33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95331"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charset="0"/>
              </a:rPr>
              <a:t>The consumers: Heterotrophs</a:t>
            </a:r>
          </a:p>
        </p:txBody>
      </p:sp>
      <p:pic>
        <p:nvPicPr>
          <p:cNvPr id="99533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9533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9533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9533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9533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9533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95338" name="Rectangle 10"/>
          <p:cNvSpPr>
            <a:spLocks noChangeArrowheads="1"/>
          </p:cNvSpPr>
          <p:nvPr/>
        </p:nvSpPr>
        <p:spPr bwMode="auto">
          <a:xfrm>
            <a:off x="533400" y="3794125"/>
            <a:ext cx="3352800" cy="18446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charset="0"/>
              </a:rPr>
              <a:t>A heterotroph that feeds only on plants is an herbivore.</a:t>
            </a:r>
          </a:p>
        </p:txBody>
      </p:sp>
      <p:pic>
        <p:nvPicPr>
          <p:cNvPr id="995339" name="Picture 11"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95340" name="Picture 12" descr="Sec"/>
          <p:cNvPicPr>
            <a:picLocks noChangeAspect="1" noChangeArrowheads="1"/>
          </p:cNvPicPr>
          <p:nvPr/>
        </p:nvPicPr>
        <p:blipFill>
          <a:blip r:embed="rId11" cstate="print"/>
          <a:srcRect/>
          <a:stretch>
            <a:fillRect/>
          </a:stretch>
        </p:blipFill>
        <p:spPr bwMode="auto">
          <a:xfrm>
            <a:off x="2260600" y="0"/>
            <a:ext cx="4622800" cy="482600"/>
          </a:xfrm>
          <a:prstGeom prst="rect">
            <a:avLst/>
          </a:prstGeom>
          <a:noFill/>
        </p:spPr>
      </p:pic>
      <p:sp>
        <p:nvSpPr>
          <p:cNvPr id="995341" name="Rectangle 13"/>
          <p:cNvSpPr>
            <a:spLocks noChangeArrowheads="1"/>
          </p:cNvSpPr>
          <p:nvPr/>
        </p:nvSpPr>
        <p:spPr bwMode="auto">
          <a:xfrm>
            <a:off x="533400" y="1793875"/>
            <a:ext cx="3352800" cy="18446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chemeClr val="tx1"/>
                </a:solidFill>
                <a:latin typeface="Times" charset="0"/>
              </a:rPr>
              <a:t>Heterotrophs display a variety of feeding relationships.</a:t>
            </a:r>
          </a:p>
        </p:txBody>
      </p:sp>
      <p:pic>
        <p:nvPicPr>
          <p:cNvPr id="995345" name="Picture 17" descr="C02-10P giraffe eating leav"/>
          <p:cNvPicPr>
            <a:picLocks noChangeAspect="1" noChangeArrowheads="1"/>
          </p:cNvPicPr>
          <p:nvPr/>
        </p:nvPicPr>
        <p:blipFill>
          <a:blip r:embed="rId12" cstate="print"/>
          <a:srcRect/>
          <a:stretch>
            <a:fillRect/>
          </a:stretch>
        </p:blipFill>
        <p:spPr bwMode="auto">
          <a:xfrm>
            <a:off x="3810000" y="1730375"/>
            <a:ext cx="4267200" cy="413702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95341"/>
                                        </p:tgtEl>
                                        <p:attrNameLst>
                                          <p:attrName>style.visibility</p:attrName>
                                        </p:attrNameLst>
                                      </p:cBhvr>
                                      <p:to>
                                        <p:strVal val="visible"/>
                                      </p:to>
                                    </p:set>
                                    <p:animEffect transition="in" filter="box(out)">
                                      <p:cBhvr>
                                        <p:cTn id="7" dur="500"/>
                                        <p:tgtEl>
                                          <p:spTgt spid="99534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95345"/>
                                        </p:tgtEl>
                                        <p:attrNameLst>
                                          <p:attrName>style.visibility</p:attrName>
                                        </p:attrNameLst>
                                      </p:cBhvr>
                                      <p:to>
                                        <p:strVal val="visible"/>
                                      </p:to>
                                    </p:set>
                                    <p:animEffect transition="in" filter="box(out)">
                                      <p:cBhvr>
                                        <p:cTn id="11" dur="500"/>
                                        <p:tgtEl>
                                          <p:spTgt spid="995345"/>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95338"/>
                                        </p:tgtEl>
                                        <p:attrNameLst>
                                          <p:attrName>style.visibility</p:attrName>
                                        </p:attrNameLst>
                                      </p:cBhvr>
                                      <p:to>
                                        <p:strVal val="visible"/>
                                      </p:to>
                                    </p:set>
                                    <p:animEffect transition="in" filter="box(out)">
                                      <p:cBhvr>
                                        <p:cTn id="16" dur="500"/>
                                        <p:tgtEl>
                                          <p:spTgt spid="995338"/>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95332"/>
                                        </p:tgtEl>
                                        <p:attrNameLst>
                                          <p:attrName>style.visibility</p:attrName>
                                        </p:attrNameLst>
                                      </p:cBhvr>
                                      <p:to>
                                        <p:strVal val="visible"/>
                                      </p:to>
                                    </p:set>
                                    <p:animEffect transition="in" filter="box(out)">
                                      <p:cBhvr>
                                        <p:cTn id="20" dur="500"/>
                                        <p:tgtEl>
                                          <p:spTgt spid="995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5338" grpId="0" autoUpdateAnimBg="0"/>
      <p:bldP spid="995341" grpId="0"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19555"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charset="0"/>
              </a:rPr>
              <a:t>The consumers: Heterotrophs</a:t>
            </a:r>
          </a:p>
        </p:txBody>
      </p:sp>
      <p:pic>
        <p:nvPicPr>
          <p:cNvPr id="91955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955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955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955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956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956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19563" name="Picture 11"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19564" name="Picture 12" descr="Sec"/>
          <p:cNvPicPr>
            <a:picLocks noChangeAspect="1" noChangeArrowheads="1"/>
          </p:cNvPicPr>
          <p:nvPr/>
        </p:nvPicPr>
        <p:blipFill>
          <a:blip r:embed="rId11" cstate="print"/>
          <a:srcRect/>
          <a:stretch>
            <a:fillRect/>
          </a:stretch>
        </p:blipFill>
        <p:spPr bwMode="auto">
          <a:xfrm>
            <a:off x="2260600" y="0"/>
            <a:ext cx="4622800" cy="482600"/>
          </a:xfrm>
          <a:prstGeom prst="rect">
            <a:avLst/>
          </a:prstGeom>
          <a:noFill/>
        </p:spPr>
      </p:pic>
      <p:sp>
        <p:nvSpPr>
          <p:cNvPr id="919565" name="Rectangle 13"/>
          <p:cNvSpPr>
            <a:spLocks noChangeArrowheads="1"/>
          </p:cNvSpPr>
          <p:nvPr/>
        </p:nvSpPr>
        <p:spPr bwMode="auto">
          <a:xfrm>
            <a:off x="533400" y="1679575"/>
            <a:ext cx="3124200" cy="40354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chemeClr val="tx1"/>
                </a:solidFill>
                <a:latin typeface="Times" charset="0"/>
              </a:rPr>
              <a:t>Some heterotrophs eat other heterotrophs.  Animals such as lions that kill and eat only other animals are carnivores.</a:t>
            </a:r>
          </a:p>
        </p:txBody>
      </p:sp>
      <p:pic>
        <p:nvPicPr>
          <p:cNvPr id="919568" name="Picture 16" descr="lion prey"/>
          <p:cNvPicPr>
            <a:picLocks noChangeAspect="1" noChangeArrowheads="1"/>
          </p:cNvPicPr>
          <p:nvPr/>
        </p:nvPicPr>
        <p:blipFill>
          <a:blip r:embed="rId12" cstate="print"/>
          <a:srcRect/>
          <a:stretch>
            <a:fillRect/>
          </a:stretch>
        </p:blipFill>
        <p:spPr bwMode="auto">
          <a:xfrm>
            <a:off x="3810000" y="1752600"/>
            <a:ext cx="4953000" cy="3303588"/>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9565"/>
                                        </p:tgtEl>
                                        <p:attrNameLst>
                                          <p:attrName>style.visibility</p:attrName>
                                        </p:attrNameLst>
                                      </p:cBhvr>
                                      <p:to>
                                        <p:strVal val="visible"/>
                                      </p:to>
                                    </p:set>
                                    <p:animEffect transition="in" filter="box(out)">
                                      <p:cBhvr>
                                        <p:cTn id="7" dur="500"/>
                                        <p:tgtEl>
                                          <p:spTgt spid="919565"/>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19568"/>
                                        </p:tgtEl>
                                        <p:attrNameLst>
                                          <p:attrName>style.visibility</p:attrName>
                                        </p:attrNameLst>
                                      </p:cBhvr>
                                      <p:to>
                                        <p:strVal val="visible"/>
                                      </p:to>
                                    </p:set>
                                    <p:animEffect transition="in" filter="box(out)">
                                      <p:cBhvr>
                                        <p:cTn id="11" dur="500"/>
                                        <p:tgtEl>
                                          <p:spTgt spid="919568"/>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19556"/>
                                        </p:tgtEl>
                                        <p:attrNameLst>
                                          <p:attrName>style.visibility</p:attrName>
                                        </p:attrNameLst>
                                      </p:cBhvr>
                                      <p:to>
                                        <p:strVal val="visible"/>
                                      </p:to>
                                    </p:set>
                                    <p:animEffect transition="in" filter="box(out)">
                                      <p:cBhvr>
                                        <p:cTn id="15" dur="500"/>
                                        <p:tgtEl>
                                          <p:spTgt spid="919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9565" grpId="0"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20579"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charset="0"/>
              </a:rPr>
              <a:t>The consumers: Heterotrophs</a:t>
            </a:r>
          </a:p>
        </p:txBody>
      </p:sp>
      <p:pic>
        <p:nvPicPr>
          <p:cNvPr id="92058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058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2058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058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20584"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20585"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20587" name="Picture 11"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20588" name="Picture 12" descr="Sec"/>
          <p:cNvPicPr>
            <a:picLocks noChangeAspect="1" noChangeArrowheads="1"/>
          </p:cNvPicPr>
          <p:nvPr/>
        </p:nvPicPr>
        <p:blipFill>
          <a:blip r:embed="rId11" cstate="print"/>
          <a:srcRect/>
          <a:stretch>
            <a:fillRect/>
          </a:stretch>
        </p:blipFill>
        <p:spPr bwMode="auto">
          <a:xfrm>
            <a:off x="2260600" y="0"/>
            <a:ext cx="4622800" cy="482600"/>
          </a:xfrm>
          <a:prstGeom prst="rect">
            <a:avLst/>
          </a:prstGeom>
          <a:noFill/>
        </p:spPr>
      </p:pic>
      <p:sp>
        <p:nvSpPr>
          <p:cNvPr id="920589" name="Rectangle 13"/>
          <p:cNvSpPr>
            <a:spLocks noChangeArrowheads="1"/>
          </p:cNvSpPr>
          <p:nvPr/>
        </p:nvSpPr>
        <p:spPr bwMode="auto">
          <a:xfrm>
            <a:off x="533400" y="1622425"/>
            <a:ext cx="8077200" cy="1077218"/>
          </a:xfrm>
          <a:prstGeom prst="rect">
            <a:avLst/>
          </a:prstGeom>
          <a:noFill/>
          <a:ln w="9525">
            <a:noFill/>
            <a:miter lim="800000"/>
            <a:headEnd/>
            <a:tailEnd/>
          </a:ln>
          <a:effectLst/>
        </p:spPr>
        <p:txBody>
          <a:bodyPr>
            <a:spAutoFit/>
          </a:bodyPr>
          <a:lstStyle/>
          <a:p>
            <a:pPr>
              <a:buClr>
                <a:schemeClr val="tx1"/>
              </a:buClr>
            </a:pPr>
            <a:r>
              <a:rPr lang="en-US" altLang="en-US" sz="3200" b="0" dirty="0" smtClean="0">
                <a:solidFill>
                  <a:schemeClr val="tx1"/>
                </a:solidFill>
                <a:latin typeface="Times" charset="0"/>
              </a:rPr>
              <a:t>#3.Some </a:t>
            </a:r>
            <a:r>
              <a:rPr lang="en-US" altLang="en-US" sz="3200" b="0" dirty="0">
                <a:solidFill>
                  <a:schemeClr val="tx1"/>
                </a:solidFill>
                <a:latin typeface="Times" charset="0"/>
              </a:rPr>
              <a:t>organisms, such as bacteria and fungi, are decomposers.</a:t>
            </a:r>
          </a:p>
        </p:txBody>
      </p:sp>
      <p:pic>
        <p:nvPicPr>
          <p:cNvPr id="920594" name="Picture 18" descr="C02-11P mushroom on log"/>
          <p:cNvPicPr>
            <a:picLocks noChangeAspect="1" noChangeArrowheads="1"/>
          </p:cNvPicPr>
          <p:nvPr/>
        </p:nvPicPr>
        <p:blipFill>
          <a:blip r:embed="rId12" cstate="print"/>
          <a:srcRect/>
          <a:stretch>
            <a:fillRect/>
          </a:stretch>
        </p:blipFill>
        <p:spPr bwMode="auto">
          <a:xfrm>
            <a:off x="2209800" y="2605088"/>
            <a:ext cx="4876800" cy="32623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0589"/>
                                        </p:tgtEl>
                                        <p:attrNameLst>
                                          <p:attrName>style.visibility</p:attrName>
                                        </p:attrNameLst>
                                      </p:cBhvr>
                                      <p:to>
                                        <p:strVal val="visible"/>
                                      </p:to>
                                    </p:set>
                                    <p:animEffect transition="in" filter="box(out)">
                                      <p:cBhvr>
                                        <p:cTn id="7" dur="500"/>
                                        <p:tgtEl>
                                          <p:spTgt spid="920589"/>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20594"/>
                                        </p:tgtEl>
                                        <p:attrNameLst>
                                          <p:attrName>style.visibility</p:attrName>
                                        </p:attrNameLst>
                                      </p:cBhvr>
                                      <p:to>
                                        <p:strVal val="visible"/>
                                      </p:to>
                                    </p:set>
                                    <p:animEffect transition="in" filter="box(out)">
                                      <p:cBhvr>
                                        <p:cTn id="11" dur="500"/>
                                        <p:tgtEl>
                                          <p:spTgt spid="920594"/>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20580"/>
                                        </p:tgtEl>
                                        <p:attrNameLst>
                                          <p:attrName>style.visibility</p:attrName>
                                        </p:attrNameLst>
                                      </p:cBhvr>
                                      <p:to>
                                        <p:strVal val="visible"/>
                                      </p:to>
                                    </p:set>
                                    <p:animEffect transition="in" filter="box(out)">
                                      <p:cBhvr>
                                        <p:cTn id="15" dur="500"/>
                                        <p:tgtEl>
                                          <p:spTgt spid="920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9" grpId="0"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72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26723" name="Text Box 3"/>
          <p:cNvSpPr txBox="1">
            <a:spLocks noChangeArrowheads="1"/>
          </p:cNvSpPr>
          <p:nvPr/>
        </p:nvSpPr>
        <p:spPr bwMode="auto">
          <a:xfrm>
            <a:off x="565150" y="914400"/>
            <a:ext cx="7588250" cy="107950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dirty="0">
                <a:solidFill>
                  <a:schemeClr val="tx2"/>
                </a:solidFill>
                <a:latin typeface="Times" charset="0"/>
              </a:rPr>
              <a:t>Trophic levels represent links in the chain</a:t>
            </a:r>
          </a:p>
        </p:txBody>
      </p:sp>
      <p:pic>
        <p:nvPicPr>
          <p:cNvPr id="92672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672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2672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672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2672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2672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26730" name="Picture 10"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26731" name="Picture 11" descr="Sec"/>
          <p:cNvPicPr>
            <a:picLocks noChangeAspect="1" noChangeArrowheads="1"/>
          </p:cNvPicPr>
          <p:nvPr/>
        </p:nvPicPr>
        <p:blipFill>
          <a:blip r:embed="rId11" cstate="print"/>
          <a:srcRect/>
          <a:stretch>
            <a:fillRect/>
          </a:stretch>
        </p:blipFill>
        <p:spPr bwMode="auto">
          <a:xfrm>
            <a:off x="2260600" y="0"/>
            <a:ext cx="4622800" cy="482600"/>
          </a:xfrm>
          <a:prstGeom prst="rect">
            <a:avLst/>
          </a:prstGeom>
          <a:noFill/>
        </p:spPr>
      </p:pic>
      <p:sp>
        <p:nvSpPr>
          <p:cNvPr id="926734" name="Rectangle 14"/>
          <p:cNvSpPr>
            <a:spLocks noChangeArrowheads="1"/>
          </p:cNvSpPr>
          <p:nvPr/>
        </p:nvSpPr>
        <p:spPr bwMode="auto">
          <a:xfrm>
            <a:off x="533400" y="2155825"/>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charset="0"/>
              </a:rPr>
              <a:t>A second order heterotroph is an organism that feeds on a first order heterotroph.</a:t>
            </a:r>
          </a:p>
        </p:txBody>
      </p:sp>
      <p:sp>
        <p:nvSpPr>
          <p:cNvPr id="926735" name="Rectangle 15"/>
          <p:cNvSpPr>
            <a:spLocks noChangeArrowheads="1"/>
          </p:cNvSpPr>
          <p:nvPr/>
        </p:nvSpPr>
        <p:spPr bwMode="auto">
          <a:xfrm>
            <a:off x="533400" y="3317875"/>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charset="0"/>
              </a:rPr>
              <a:t>A food chain represents only one possible route for the transfer of matter and energy through an ecosystem.</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6734"/>
                                        </p:tgtEl>
                                        <p:attrNameLst>
                                          <p:attrName>style.visibility</p:attrName>
                                        </p:attrNameLst>
                                      </p:cBhvr>
                                      <p:to>
                                        <p:strVal val="visible"/>
                                      </p:to>
                                    </p:set>
                                    <p:animEffect transition="in" filter="box(out)">
                                      <p:cBhvr>
                                        <p:cTn id="7" dur="500"/>
                                        <p:tgtEl>
                                          <p:spTgt spid="92673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26735"/>
                                        </p:tgtEl>
                                        <p:attrNameLst>
                                          <p:attrName>style.visibility</p:attrName>
                                        </p:attrNameLst>
                                      </p:cBhvr>
                                      <p:to>
                                        <p:strVal val="visible"/>
                                      </p:to>
                                    </p:set>
                                    <p:animEffect transition="in" filter="box(out)">
                                      <p:cBhvr>
                                        <p:cTn id="12" dur="500"/>
                                        <p:tgtEl>
                                          <p:spTgt spid="926735"/>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26724"/>
                                        </p:tgtEl>
                                        <p:attrNameLst>
                                          <p:attrName>style.visibility</p:attrName>
                                        </p:attrNameLst>
                                      </p:cBhvr>
                                      <p:to>
                                        <p:strVal val="visible"/>
                                      </p:to>
                                    </p:set>
                                    <p:animEffect transition="in" filter="box(out)">
                                      <p:cBhvr>
                                        <p:cTn id="16" dur="500"/>
                                        <p:tgtEl>
                                          <p:spTgt spid="926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6734" grpId="0" autoUpdateAnimBg="0"/>
      <p:bldP spid="926735" grpId="0"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pyramid of biomass"/>
          <p:cNvPicPr>
            <a:picLocks noChangeAspect="1" noChangeArrowheads="1"/>
          </p:cNvPicPr>
          <p:nvPr/>
        </p:nvPicPr>
        <p:blipFill>
          <a:blip r:embed="rId2" cstate="print"/>
          <a:srcRect/>
          <a:stretch>
            <a:fillRect/>
          </a:stretch>
        </p:blipFill>
        <p:spPr bwMode="auto">
          <a:xfrm>
            <a:off x="2209800" y="1219200"/>
            <a:ext cx="5810250" cy="4706937"/>
          </a:xfrm>
          <a:prstGeom prst="rect">
            <a:avLst/>
          </a:prstGeom>
          <a:noFill/>
        </p:spPr>
      </p:pic>
      <p:sp>
        <p:nvSpPr>
          <p:cNvPr id="3" name="Title 2"/>
          <p:cNvSpPr>
            <a:spLocks noGrp="1"/>
          </p:cNvSpPr>
          <p:nvPr>
            <p:ph type="title"/>
          </p:nvPr>
        </p:nvSpPr>
        <p:spPr/>
        <p:txBody>
          <a:bodyPr/>
          <a:lstStyle/>
          <a:p>
            <a:r>
              <a:rPr lang="en-US" dirty="0" smtClean="0"/>
              <a:t>Pyramid of Biomass</a:t>
            </a:r>
            <a:endParaRPr lang="en-US" dirty="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Pyramid of Energy"/>
          <p:cNvPicPr>
            <a:picLocks noChangeAspect="1" noChangeArrowheads="1"/>
          </p:cNvPicPr>
          <p:nvPr/>
        </p:nvPicPr>
        <p:blipFill>
          <a:blip r:embed="rId2" cstate="print"/>
          <a:srcRect/>
          <a:stretch>
            <a:fillRect/>
          </a:stretch>
        </p:blipFill>
        <p:spPr bwMode="auto">
          <a:xfrm>
            <a:off x="2057400" y="1295400"/>
            <a:ext cx="5867400" cy="4814887"/>
          </a:xfrm>
          <a:prstGeom prst="rect">
            <a:avLst/>
          </a:prstGeom>
          <a:noFill/>
        </p:spPr>
      </p:pic>
      <p:sp>
        <p:nvSpPr>
          <p:cNvPr id="3" name="Title 2"/>
          <p:cNvSpPr>
            <a:spLocks noGrp="1"/>
          </p:cNvSpPr>
          <p:nvPr>
            <p:ph type="title"/>
          </p:nvPr>
        </p:nvSpPr>
        <p:spPr/>
        <p:txBody>
          <a:bodyPr/>
          <a:lstStyle/>
          <a:p>
            <a:r>
              <a:rPr lang="en-US" dirty="0" smtClean="0"/>
              <a:t>Pyramid of Energy</a:t>
            </a:r>
            <a:endParaRPr lang="en-US" dirty="0"/>
          </a:p>
        </p:txBody>
      </p:sp>
      <p:sp>
        <p:nvSpPr>
          <p:cNvPr id="4" name="TextBox 3"/>
          <p:cNvSpPr txBox="1"/>
          <p:nvPr/>
        </p:nvSpPr>
        <p:spPr>
          <a:xfrm>
            <a:off x="2819400" y="3276600"/>
            <a:ext cx="1219200" cy="923330"/>
          </a:xfrm>
          <a:prstGeom prst="rect">
            <a:avLst/>
          </a:prstGeom>
          <a:noFill/>
        </p:spPr>
        <p:txBody>
          <a:bodyPr wrap="square" rtlCol="0">
            <a:spAutoFit/>
          </a:bodyPr>
          <a:lstStyle/>
          <a:p>
            <a:r>
              <a:rPr lang="en-US" dirty="0" smtClean="0"/>
              <a:t>10,000 units of energy</a:t>
            </a:r>
            <a:endParaRPr lang="en-US" dirty="0"/>
          </a:p>
        </p:txBody>
      </p:sp>
      <p:sp>
        <p:nvSpPr>
          <p:cNvPr id="5" name="TextBox 4"/>
          <p:cNvSpPr txBox="1"/>
          <p:nvPr/>
        </p:nvSpPr>
        <p:spPr>
          <a:xfrm>
            <a:off x="3505200" y="2667000"/>
            <a:ext cx="1371600" cy="369332"/>
          </a:xfrm>
          <a:prstGeom prst="rect">
            <a:avLst/>
          </a:prstGeom>
          <a:noFill/>
        </p:spPr>
        <p:txBody>
          <a:bodyPr wrap="square" rtlCol="0">
            <a:spAutoFit/>
          </a:bodyPr>
          <a:lstStyle/>
          <a:p>
            <a:r>
              <a:rPr lang="en-US" dirty="0" smtClean="0"/>
              <a:t>1,000 units </a:t>
            </a:r>
            <a:endParaRPr lang="en-US" dirty="0"/>
          </a:p>
        </p:txBody>
      </p:sp>
      <p:sp>
        <p:nvSpPr>
          <p:cNvPr id="6" name="TextBox 5"/>
          <p:cNvSpPr txBox="1"/>
          <p:nvPr/>
        </p:nvSpPr>
        <p:spPr>
          <a:xfrm>
            <a:off x="3962400" y="2286000"/>
            <a:ext cx="1219200" cy="369332"/>
          </a:xfrm>
          <a:prstGeom prst="rect">
            <a:avLst/>
          </a:prstGeom>
          <a:noFill/>
        </p:spPr>
        <p:txBody>
          <a:bodyPr wrap="square" rtlCol="0">
            <a:spAutoFit/>
          </a:bodyPr>
          <a:lstStyle/>
          <a:p>
            <a:r>
              <a:rPr lang="en-US" dirty="0" smtClean="0"/>
              <a:t>100units</a:t>
            </a:r>
            <a:endParaRPr lang="en-US" dirty="0"/>
          </a:p>
        </p:txBody>
      </p:sp>
      <p:sp>
        <p:nvSpPr>
          <p:cNvPr id="7" name="TextBox 6"/>
          <p:cNvSpPr txBox="1"/>
          <p:nvPr/>
        </p:nvSpPr>
        <p:spPr>
          <a:xfrm>
            <a:off x="3886200" y="1371600"/>
            <a:ext cx="1143000" cy="369332"/>
          </a:xfrm>
          <a:prstGeom prst="rect">
            <a:avLst/>
          </a:prstGeom>
          <a:noFill/>
        </p:spPr>
        <p:txBody>
          <a:bodyPr wrap="square" rtlCol="0">
            <a:spAutoFit/>
          </a:bodyPr>
          <a:lstStyle/>
          <a:p>
            <a:r>
              <a:rPr lang="en-US" dirty="0" smtClean="0"/>
              <a:t>10 units</a:t>
            </a:r>
            <a:endParaRPr lang="en-US" dirty="0"/>
          </a:p>
        </p:txBody>
      </p:sp>
      <p:sp>
        <p:nvSpPr>
          <p:cNvPr id="8" name="TextBox 7"/>
          <p:cNvSpPr txBox="1"/>
          <p:nvPr/>
        </p:nvSpPr>
        <p:spPr>
          <a:xfrm>
            <a:off x="0" y="1676400"/>
            <a:ext cx="2057400" cy="2585323"/>
          </a:xfrm>
          <a:prstGeom prst="rect">
            <a:avLst/>
          </a:prstGeom>
          <a:noFill/>
        </p:spPr>
        <p:txBody>
          <a:bodyPr wrap="square" rtlCol="0">
            <a:spAutoFit/>
          </a:bodyPr>
          <a:lstStyle/>
          <a:p>
            <a:r>
              <a:rPr lang="en-US" dirty="0" smtClean="0"/>
              <a:t>Suppose 10,000 units of energy are available at the level of the grasses.  What is the total number of energy units </a:t>
            </a:r>
            <a:r>
              <a:rPr lang="en-US" b="1" dirty="0" smtClean="0"/>
              <a:t>lost</a:t>
            </a:r>
            <a:r>
              <a:rPr lang="en-US" dirty="0" smtClean="0"/>
              <a:t> by the time energy reaches the coyote?</a:t>
            </a:r>
            <a:endParaRPr lang="en-US"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Pyramid of Numbers"/>
          <p:cNvPicPr>
            <a:picLocks noChangeAspect="1" noChangeArrowheads="1"/>
          </p:cNvPicPr>
          <p:nvPr/>
        </p:nvPicPr>
        <p:blipFill>
          <a:blip r:embed="rId2" cstate="print"/>
          <a:srcRect/>
          <a:stretch>
            <a:fillRect/>
          </a:stretch>
        </p:blipFill>
        <p:spPr bwMode="auto">
          <a:xfrm>
            <a:off x="2286000" y="1600200"/>
            <a:ext cx="5257800" cy="4860925"/>
          </a:xfrm>
          <a:prstGeom prst="rect">
            <a:avLst/>
          </a:prstGeom>
          <a:noFill/>
        </p:spPr>
      </p:pic>
      <p:sp>
        <p:nvSpPr>
          <p:cNvPr id="3" name="Title 2"/>
          <p:cNvSpPr>
            <a:spLocks noGrp="1"/>
          </p:cNvSpPr>
          <p:nvPr>
            <p:ph type="title"/>
          </p:nvPr>
        </p:nvSpPr>
        <p:spPr/>
        <p:txBody>
          <a:bodyPr/>
          <a:lstStyle/>
          <a:p>
            <a:r>
              <a:rPr lang="en-US" dirty="0" smtClean="0"/>
              <a:t>Pyramid of Numbers</a:t>
            </a:r>
            <a:endParaRPr lang="en-US"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food web chart"/>
          <p:cNvPicPr>
            <a:picLocks noChangeAspect="1" noChangeArrowheads="1"/>
          </p:cNvPicPr>
          <p:nvPr/>
        </p:nvPicPr>
        <p:blipFill>
          <a:blip r:embed="rId2" cstate="print"/>
          <a:srcRect/>
          <a:stretch>
            <a:fillRect/>
          </a:stretch>
        </p:blipFill>
        <p:spPr bwMode="auto">
          <a:xfrm>
            <a:off x="863600" y="1524000"/>
            <a:ext cx="7289800" cy="4116388"/>
          </a:xfrm>
          <a:prstGeom prst="rect">
            <a:avLst/>
          </a:prstGeom>
          <a:noFill/>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3" name="Picture 13" descr="Food Web"/>
          <p:cNvPicPr>
            <a:picLocks noChangeAspect="1" noChangeArrowheads="1"/>
          </p:cNvPicPr>
          <p:nvPr/>
        </p:nvPicPr>
        <p:blipFill>
          <a:blip r:embed="rId2" cstate="print"/>
          <a:srcRect/>
          <a:stretch>
            <a:fillRect/>
          </a:stretch>
        </p:blipFill>
        <p:spPr bwMode="auto">
          <a:xfrm>
            <a:off x="2819400" y="0"/>
            <a:ext cx="6324600" cy="5593848"/>
          </a:xfrm>
          <a:prstGeom prst="rect">
            <a:avLst/>
          </a:prstGeom>
          <a:noFill/>
        </p:spPr>
      </p:pic>
      <p:sp>
        <p:nvSpPr>
          <p:cNvPr id="890890" name="Text Box 10"/>
          <p:cNvSpPr txBox="1">
            <a:spLocks noChangeArrowheads="1"/>
          </p:cNvSpPr>
          <p:nvPr/>
        </p:nvSpPr>
        <p:spPr bwMode="auto">
          <a:xfrm>
            <a:off x="0" y="685800"/>
            <a:ext cx="2819400" cy="4524315"/>
          </a:xfrm>
          <a:prstGeom prst="rect">
            <a:avLst/>
          </a:prstGeom>
          <a:noFill/>
          <a:ln w="9525">
            <a:noFill/>
            <a:miter lim="800000"/>
            <a:headEnd/>
            <a:tailEnd/>
          </a:ln>
          <a:effectLst/>
        </p:spPr>
        <p:txBody>
          <a:bodyPr wrap="square">
            <a:spAutoFit/>
          </a:bodyPr>
          <a:lstStyle/>
          <a:p>
            <a:r>
              <a:rPr lang="en-US" sz="3600" dirty="0">
                <a:solidFill>
                  <a:schemeClr val="tx2"/>
                </a:solidFill>
              </a:rPr>
              <a:t>Food </a:t>
            </a:r>
            <a:r>
              <a:rPr lang="en-US" sz="3600" dirty="0" smtClean="0">
                <a:solidFill>
                  <a:schemeClr val="tx2"/>
                </a:solidFill>
              </a:rPr>
              <a:t>Web p.51BB</a:t>
            </a:r>
          </a:p>
          <a:p>
            <a:r>
              <a:rPr lang="en-US" sz="3600" dirty="0" smtClean="0">
                <a:solidFill>
                  <a:schemeClr val="tx2"/>
                </a:solidFill>
              </a:rPr>
              <a:t>p.65 NB</a:t>
            </a:r>
          </a:p>
          <a:p>
            <a:r>
              <a:rPr lang="en-US" sz="3600" b="1" dirty="0" smtClean="0">
                <a:solidFill>
                  <a:schemeClr val="tx2"/>
                </a:solidFill>
              </a:rPr>
              <a:t>Draw</a:t>
            </a:r>
            <a:r>
              <a:rPr lang="en-US" sz="3600" dirty="0" smtClean="0">
                <a:solidFill>
                  <a:schemeClr val="tx2"/>
                </a:solidFill>
              </a:rPr>
              <a:t> 1 Food chain.</a:t>
            </a:r>
          </a:p>
          <a:p>
            <a:r>
              <a:rPr lang="en-US" sz="3600" dirty="0" smtClean="0">
                <a:solidFill>
                  <a:schemeClr val="tx2"/>
                </a:solidFill>
              </a:rPr>
              <a:t>Now add two more to make a Food Web.</a:t>
            </a:r>
            <a:endParaRPr lang="en-US" sz="3600" dirty="0">
              <a:solidFill>
                <a:schemeClr val="tx2"/>
              </a:solidFill>
            </a:endParaRPr>
          </a:p>
        </p:txBody>
      </p:sp>
      <p:pic>
        <p:nvPicPr>
          <p:cNvPr id="890892" name="Picture 12" descr="Chpt02"/>
          <p:cNvPicPr>
            <a:picLocks noChangeAspect="1" noChangeArrowheads="1"/>
          </p:cNvPicPr>
          <p:nvPr/>
        </p:nvPicPr>
        <p:blipFill>
          <a:blip r:embed="rId3" cstate="print"/>
          <a:srcRect/>
          <a:stretch>
            <a:fillRect/>
          </a:stretch>
        </p:blipFill>
        <p:spPr bwMode="auto">
          <a:xfrm>
            <a:off x="0" y="0"/>
            <a:ext cx="2819400" cy="682625"/>
          </a:xfrm>
          <a:prstGeom prst="rect">
            <a:avLst/>
          </a:prstGeom>
          <a:noFill/>
        </p:spPr>
      </p:pic>
      <p:pic>
        <p:nvPicPr>
          <p:cNvPr id="2050" name="Picture 2"/>
          <p:cNvPicPr>
            <a:picLocks noChangeAspect="1" noChangeArrowheads="1"/>
          </p:cNvPicPr>
          <p:nvPr/>
        </p:nvPicPr>
        <p:blipFill>
          <a:blip r:embed="rId4" cstate="print"/>
          <a:srcRect/>
          <a:stretch>
            <a:fillRect/>
          </a:stretch>
        </p:blipFill>
        <p:spPr bwMode="auto">
          <a:xfrm>
            <a:off x="-1447800" y="7848600"/>
            <a:ext cx="12192000" cy="97536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3586" name="Picture 2" descr="Fig"/>
          <p:cNvPicPr>
            <a:picLocks noChangeAspect="1" noChangeArrowheads="1"/>
          </p:cNvPicPr>
          <p:nvPr/>
        </p:nvPicPr>
        <p:blipFill>
          <a:blip r:embed="rId2" cstate="print"/>
          <a:srcRect/>
          <a:stretch>
            <a:fillRect/>
          </a:stretch>
        </p:blipFill>
        <p:spPr bwMode="auto">
          <a:xfrm>
            <a:off x="1828800" y="685800"/>
            <a:ext cx="6400800" cy="5334000"/>
          </a:xfrm>
          <a:prstGeom prst="rect">
            <a:avLst/>
          </a:prstGeom>
          <a:noFill/>
        </p:spPr>
      </p:pic>
      <p:sp>
        <p:nvSpPr>
          <p:cNvPr id="963587" name="Rectangle 3"/>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 Check</a:t>
            </a:r>
          </a:p>
        </p:txBody>
      </p:sp>
      <p:pic>
        <p:nvPicPr>
          <p:cNvPr id="963589" name="Picture 5"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963590"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963591" name="Picture 7"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963592"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963593" name="Picture 9"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63594" name="Picture 10"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63595" name="Picture 11" descr="Sec"/>
          <p:cNvPicPr>
            <a:picLocks noChangeAspect="1" noChangeArrowheads="1"/>
          </p:cNvPicPr>
          <p:nvPr/>
        </p:nvPicPr>
        <p:blipFill>
          <a:blip r:embed="rId11" cstate="print"/>
          <a:srcRect/>
          <a:stretch>
            <a:fillRect/>
          </a:stretch>
        </p:blipFill>
        <p:spPr bwMode="auto">
          <a:xfrm>
            <a:off x="0" y="0"/>
            <a:ext cx="1828800" cy="762000"/>
          </a:xfrm>
          <a:prstGeom prst="rect">
            <a:avLst/>
          </a:prstGeom>
          <a:noFill/>
        </p:spPr>
      </p:pic>
      <p:pic>
        <p:nvPicPr>
          <p:cNvPr id="963596" name="Picture 12" descr="Sec"/>
          <p:cNvPicPr>
            <a:picLocks noChangeAspect="1" noChangeArrowheads="1"/>
          </p:cNvPicPr>
          <p:nvPr/>
        </p:nvPicPr>
        <p:blipFill>
          <a:blip r:embed="rId12" cstate="print"/>
          <a:srcRect/>
          <a:stretch>
            <a:fillRect/>
          </a:stretch>
        </p:blipFill>
        <p:spPr bwMode="auto">
          <a:xfrm>
            <a:off x="2260600" y="0"/>
            <a:ext cx="4622800" cy="482600"/>
          </a:xfrm>
          <a:prstGeom prst="rect">
            <a:avLst/>
          </a:prstGeom>
          <a:noFill/>
        </p:spPr>
      </p:pic>
      <p:sp>
        <p:nvSpPr>
          <p:cNvPr id="963597" name="Text Box 13"/>
          <p:cNvSpPr txBox="1">
            <a:spLocks noChangeArrowheads="1"/>
          </p:cNvSpPr>
          <p:nvPr/>
        </p:nvSpPr>
        <p:spPr bwMode="auto">
          <a:xfrm>
            <a:off x="3902075" y="808038"/>
            <a:ext cx="1676400" cy="307777"/>
          </a:xfrm>
          <a:prstGeom prst="rect">
            <a:avLst/>
          </a:prstGeom>
          <a:noFill/>
          <a:ln w="9525">
            <a:noFill/>
            <a:miter lim="800000"/>
            <a:headEnd/>
            <a:tailEnd/>
          </a:ln>
          <a:effectLst/>
        </p:spPr>
        <p:txBody>
          <a:bodyPr>
            <a:spAutoFit/>
          </a:bodyPr>
          <a:lstStyle/>
          <a:p>
            <a:r>
              <a:rPr lang="en-US" altLang="en-US" sz="1400" dirty="0" err="1">
                <a:latin typeface="Times" pitchFamily="18" charset="0"/>
              </a:rPr>
              <a:t>Chihuahuan</a:t>
            </a:r>
            <a:r>
              <a:rPr lang="en-US" altLang="en-US" sz="1400" dirty="0">
                <a:latin typeface="Times" pitchFamily="18" charset="0"/>
              </a:rPr>
              <a:t> raven</a:t>
            </a:r>
          </a:p>
        </p:txBody>
      </p:sp>
      <p:sp>
        <p:nvSpPr>
          <p:cNvPr id="963598" name="Text Box 14"/>
          <p:cNvSpPr txBox="1">
            <a:spLocks noChangeArrowheads="1"/>
          </p:cNvSpPr>
          <p:nvPr/>
        </p:nvSpPr>
        <p:spPr bwMode="auto">
          <a:xfrm>
            <a:off x="6172200" y="863600"/>
            <a:ext cx="1997075" cy="437043"/>
          </a:xfrm>
          <a:prstGeom prst="rect">
            <a:avLst/>
          </a:prstGeom>
          <a:noFill/>
          <a:ln w="9525">
            <a:noFill/>
            <a:miter lim="800000"/>
            <a:headEnd/>
            <a:tailEnd/>
          </a:ln>
          <a:effectLst/>
        </p:spPr>
        <p:txBody>
          <a:bodyPr>
            <a:spAutoFit/>
          </a:bodyPr>
          <a:lstStyle/>
          <a:p>
            <a:pPr algn="ctr">
              <a:lnSpc>
                <a:spcPct val="80000"/>
              </a:lnSpc>
            </a:pPr>
            <a:r>
              <a:rPr lang="en-US" altLang="en-US" sz="1400" dirty="0">
                <a:latin typeface="Times" pitchFamily="18" charset="0"/>
              </a:rPr>
              <a:t>Honey mesquite     (pods eaten by beetles)</a:t>
            </a:r>
          </a:p>
        </p:txBody>
      </p:sp>
      <p:sp>
        <p:nvSpPr>
          <p:cNvPr id="963599" name="Text Box 15"/>
          <p:cNvSpPr txBox="1">
            <a:spLocks noChangeArrowheads="1"/>
          </p:cNvSpPr>
          <p:nvPr/>
        </p:nvSpPr>
        <p:spPr bwMode="auto">
          <a:xfrm>
            <a:off x="3810000" y="1701800"/>
            <a:ext cx="1311275" cy="431800"/>
          </a:xfrm>
          <a:prstGeom prst="rect">
            <a:avLst/>
          </a:prstGeom>
          <a:noFill/>
          <a:ln w="9525">
            <a:noFill/>
            <a:miter lim="800000"/>
            <a:headEnd/>
            <a:tailEnd/>
          </a:ln>
          <a:effectLst/>
        </p:spPr>
        <p:txBody>
          <a:bodyPr>
            <a:spAutoFit/>
          </a:bodyPr>
          <a:lstStyle/>
          <a:p>
            <a:pPr algn="ctr">
              <a:lnSpc>
                <a:spcPct val="80000"/>
              </a:lnSpc>
            </a:pPr>
            <a:r>
              <a:rPr lang="en-US" altLang="en-US" sz="1400">
                <a:solidFill>
                  <a:schemeClr val="bg2"/>
                </a:solidFill>
                <a:latin typeface="Times" pitchFamily="18" charset="0"/>
              </a:rPr>
              <a:t>Pronghorn antelope</a:t>
            </a:r>
          </a:p>
        </p:txBody>
      </p:sp>
      <p:sp>
        <p:nvSpPr>
          <p:cNvPr id="963600" name="Text Box 16"/>
          <p:cNvSpPr txBox="1">
            <a:spLocks noChangeArrowheads="1"/>
          </p:cNvSpPr>
          <p:nvPr/>
        </p:nvSpPr>
        <p:spPr bwMode="auto">
          <a:xfrm>
            <a:off x="4953000" y="2286000"/>
            <a:ext cx="990600" cy="437043"/>
          </a:xfrm>
          <a:prstGeom prst="rect">
            <a:avLst/>
          </a:prstGeom>
          <a:noFill/>
          <a:ln w="9525">
            <a:noFill/>
            <a:miter lim="800000"/>
            <a:headEnd/>
            <a:tailEnd/>
          </a:ln>
          <a:effectLst/>
        </p:spPr>
        <p:txBody>
          <a:bodyPr>
            <a:spAutoFit/>
          </a:bodyPr>
          <a:lstStyle/>
          <a:p>
            <a:pPr algn="ctr">
              <a:lnSpc>
                <a:spcPct val="80000"/>
              </a:lnSpc>
            </a:pPr>
            <a:r>
              <a:rPr lang="en-US" altLang="en-US" sz="1400" dirty="0" err="1">
                <a:latin typeface="Times" pitchFamily="18" charset="0"/>
              </a:rPr>
              <a:t>Gambel</a:t>
            </a:r>
            <a:r>
              <a:rPr lang="en-US" altLang="en-US" sz="1400" dirty="0">
                <a:latin typeface="Times" pitchFamily="18" charset="0"/>
              </a:rPr>
              <a:t> quail</a:t>
            </a:r>
          </a:p>
        </p:txBody>
      </p:sp>
      <p:sp>
        <p:nvSpPr>
          <p:cNvPr id="963601" name="Text Box 17"/>
          <p:cNvSpPr txBox="1">
            <a:spLocks noChangeArrowheads="1"/>
          </p:cNvSpPr>
          <p:nvPr/>
        </p:nvSpPr>
        <p:spPr bwMode="auto">
          <a:xfrm>
            <a:off x="4932363" y="2847975"/>
            <a:ext cx="1011237" cy="284163"/>
          </a:xfrm>
          <a:prstGeom prst="rect">
            <a:avLst/>
          </a:prstGeom>
          <a:noFill/>
          <a:ln w="9525">
            <a:noFill/>
            <a:miter lim="800000"/>
            <a:headEnd/>
            <a:tailEnd/>
          </a:ln>
          <a:effectLst/>
        </p:spPr>
        <p:txBody>
          <a:bodyPr wrap="none">
            <a:spAutoFit/>
          </a:bodyPr>
          <a:lstStyle/>
          <a:p>
            <a:r>
              <a:rPr lang="en-US" altLang="en-US" sz="1400">
                <a:solidFill>
                  <a:schemeClr val="bg2"/>
                </a:solidFill>
                <a:latin typeface="Times" pitchFamily="18" charset="0"/>
              </a:rPr>
              <a:t>Jackrabbit</a:t>
            </a:r>
          </a:p>
        </p:txBody>
      </p:sp>
      <p:sp>
        <p:nvSpPr>
          <p:cNvPr id="963602" name="Text Box 18"/>
          <p:cNvSpPr txBox="1">
            <a:spLocks noChangeArrowheads="1"/>
          </p:cNvSpPr>
          <p:nvPr/>
        </p:nvSpPr>
        <p:spPr bwMode="auto">
          <a:xfrm>
            <a:off x="6975475" y="3076575"/>
            <a:ext cx="949325" cy="437043"/>
          </a:xfrm>
          <a:prstGeom prst="rect">
            <a:avLst/>
          </a:prstGeom>
          <a:noFill/>
          <a:ln w="9525">
            <a:noFill/>
            <a:miter lim="800000"/>
            <a:headEnd/>
            <a:tailEnd/>
          </a:ln>
          <a:effectLst/>
        </p:spPr>
        <p:txBody>
          <a:bodyPr>
            <a:spAutoFit/>
          </a:bodyPr>
          <a:lstStyle/>
          <a:p>
            <a:pPr algn="ctr">
              <a:lnSpc>
                <a:spcPct val="80000"/>
              </a:lnSpc>
            </a:pPr>
            <a:r>
              <a:rPr lang="en-US" altLang="en-US" sz="1400" dirty="0">
                <a:latin typeface="Times" pitchFamily="18" charset="0"/>
              </a:rPr>
              <a:t>Desert tortoise</a:t>
            </a:r>
          </a:p>
        </p:txBody>
      </p:sp>
      <p:sp>
        <p:nvSpPr>
          <p:cNvPr id="963603" name="Text Box 19"/>
          <p:cNvSpPr txBox="1">
            <a:spLocks noChangeArrowheads="1"/>
          </p:cNvSpPr>
          <p:nvPr/>
        </p:nvSpPr>
        <p:spPr bwMode="auto">
          <a:xfrm>
            <a:off x="6232525" y="3378200"/>
            <a:ext cx="1082675" cy="437043"/>
          </a:xfrm>
          <a:prstGeom prst="rect">
            <a:avLst/>
          </a:prstGeom>
          <a:noFill/>
          <a:ln w="9525">
            <a:noFill/>
            <a:miter lim="800000"/>
            <a:headEnd/>
            <a:tailEnd/>
          </a:ln>
          <a:effectLst/>
        </p:spPr>
        <p:txBody>
          <a:bodyPr>
            <a:spAutoFit/>
          </a:bodyPr>
          <a:lstStyle/>
          <a:p>
            <a:pPr algn="ctr">
              <a:lnSpc>
                <a:spcPct val="80000"/>
              </a:lnSpc>
            </a:pPr>
            <a:r>
              <a:rPr lang="en-US" altLang="en-US" sz="1400" dirty="0">
                <a:latin typeface="Times" pitchFamily="18" charset="0"/>
              </a:rPr>
              <a:t>Prickly pear cactus</a:t>
            </a:r>
          </a:p>
        </p:txBody>
      </p:sp>
      <p:sp>
        <p:nvSpPr>
          <p:cNvPr id="963604" name="Text Box 20"/>
          <p:cNvSpPr txBox="1">
            <a:spLocks noChangeArrowheads="1"/>
          </p:cNvSpPr>
          <p:nvPr/>
        </p:nvSpPr>
        <p:spPr bwMode="auto">
          <a:xfrm>
            <a:off x="1812925" y="3686175"/>
            <a:ext cx="1235075" cy="523220"/>
          </a:xfrm>
          <a:prstGeom prst="rect">
            <a:avLst/>
          </a:prstGeom>
          <a:noFill/>
          <a:ln w="9525">
            <a:noFill/>
            <a:miter lim="800000"/>
            <a:headEnd/>
            <a:tailEnd/>
          </a:ln>
          <a:effectLst/>
        </p:spPr>
        <p:txBody>
          <a:bodyPr>
            <a:spAutoFit/>
          </a:bodyPr>
          <a:lstStyle/>
          <a:p>
            <a:pPr algn="ctr"/>
            <a:r>
              <a:rPr lang="en-US" altLang="en-US" sz="1400" dirty="0">
                <a:latin typeface="Times" pitchFamily="18" charset="0"/>
              </a:rPr>
              <a:t>Long-tail</a:t>
            </a:r>
            <a:r>
              <a:rPr lang="en-US" altLang="en-US" sz="1400" dirty="0">
                <a:solidFill>
                  <a:schemeClr val="bg2"/>
                </a:solidFill>
                <a:latin typeface="Times" pitchFamily="18" charset="0"/>
              </a:rPr>
              <a:t> </a:t>
            </a:r>
            <a:r>
              <a:rPr lang="en-US" altLang="en-US" sz="1400" dirty="0">
                <a:latin typeface="Times" pitchFamily="18" charset="0"/>
              </a:rPr>
              <a:t>weasel</a:t>
            </a:r>
          </a:p>
        </p:txBody>
      </p:sp>
      <p:sp>
        <p:nvSpPr>
          <p:cNvPr id="963605" name="Text Box 21"/>
          <p:cNvSpPr txBox="1">
            <a:spLocks noChangeArrowheads="1"/>
          </p:cNvSpPr>
          <p:nvPr/>
        </p:nvSpPr>
        <p:spPr bwMode="auto">
          <a:xfrm>
            <a:off x="3200400" y="3241675"/>
            <a:ext cx="1463675" cy="489942"/>
          </a:xfrm>
          <a:prstGeom prst="rect">
            <a:avLst/>
          </a:prstGeom>
          <a:noFill/>
          <a:ln w="9525">
            <a:noFill/>
            <a:miter lim="800000"/>
            <a:headEnd/>
            <a:tailEnd/>
          </a:ln>
          <a:effectLst/>
        </p:spPr>
        <p:txBody>
          <a:bodyPr>
            <a:spAutoFit/>
          </a:bodyPr>
          <a:lstStyle/>
          <a:p>
            <a:pPr algn="ctr">
              <a:lnSpc>
                <a:spcPct val="60000"/>
              </a:lnSpc>
            </a:pPr>
            <a:endParaRPr lang="en-US" altLang="en-US" sz="1400" dirty="0">
              <a:solidFill>
                <a:schemeClr val="bg2"/>
              </a:solidFill>
              <a:latin typeface="Times" pitchFamily="18" charset="0"/>
            </a:endParaRPr>
          </a:p>
          <a:p>
            <a:pPr algn="ctr">
              <a:lnSpc>
                <a:spcPct val="60000"/>
              </a:lnSpc>
            </a:pPr>
            <a:r>
              <a:rPr lang="en-US" altLang="en-US" sz="1400" dirty="0">
                <a:latin typeface="Times" pitchFamily="18" charset="0"/>
              </a:rPr>
              <a:t>Coyote </a:t>
            </a:r>
          </a:p>
          <a:p>
            <a:pPr algn="ctr">
              <a:lnSpc>
                <a:spcPct val="60000"/>
              </a:lnSpc>
            </a:pPr>
            <a:r>
              <a:rPr lang="en-US" altLang="en-US" sz="1400" dirty="0">
                <a:latin typeface="Times" pitchFamily="18" charset="0"/>
              </a:rPr>
              <a:t>(top carnivore)</a:t>
            </a:r>
          </a:p>
        </p:txBody>
      </p:sp>
      <p:sp>
        <p:nvSpPr>
          <p:cNvPr id="963606" name="Text Box 22"/>
          <p:cNvSpPr txBox="1">
            <a:spLocks noChangeArrowheads="1"/>
          </p:cNvSpPr>
          <p:nvPr/>
        </p:nvSpPr>
        <p:spPr bwMode="auto">
          <a:xfrm>
            <a:off x="4556125" y="4219575"/>
            <a:ext cx="1122363" cy="284163"/>
          </a:xfrm>
          <a:prstGeom prst="rect">
            <a:avLst/>
          </a:prstGeom>
          <a:noFill/>
          <a:ln w="9525">
            <a:noFill/>
            <a:miter lim="800000"/>
            <a:headEnd/>
            <a:tailEnd/>
          </a:ln>
          <a:effectLst/>
        </p:spPr>
        <p:txBody>
          <a:bodyPr wrap="none">
            <a:spAutoFit/>
          </a:bodyPr>
          <a:lstStyle/>
          <a:p>
            <a:r>
              <a:rPr lang="en-US" altLang="en-US" sz="1400">
                <a:solidFill>
                  <a:schemeClr val="bg2"/>
                </a:solidFill>
                <a:latin typeface="Times" pitchFamily="18" charset="0"/>
              </a:rPr>
              <a:t>Roadrunner</a:t>
            </a:r>
          </a:p>
        </p:txBody>
      </p:sp>
      <p:sp>
        <p:nvSpPr>
          <p:cNvPr id="963607" name="Text Box 23"/>
          <p:cNvSpPr txBox="1">
            <a:spLocks noChangeArrowheads="1"/>
          </p:cNvSpPr>
          <p:nvPr/>
        </p:nvSpPr>
        <p:spPr bwMode="auto">
          <a:xfrm>
            <a:off x="3276600" y="4543425"/>
            <a:ext cx="1311275" cy="523220"/>
          </a:xfrm>
          <a:prstGeom prst="rect">
            <a:avLst/>
          </a:prstGeom>
          <a:noFill/>
          <a:ln w="9525">
            <a:noFill/>
            <a:miter lim="800000"/>
            <a:headEnd/>
            <a:tailEnd/>
          </a:ln>
          <a:effectLst/>
        </p:spPr>
        <p:txBody>
          <a:bodyPr>
            <a:spAutoFit/>
          </a:bodyPr>
          <a:lstStyle/>
          <a:p>
            <a:pPr algn="ctr"/>
            <a:r>
              <a:rPr lang="en-US" altLang="en-US" sz="1400" dirty="0">
                <a:latin typeface="Times" pitchFamily="18" charset="0"/>
              </a:rPr>
              <a:t>Kangaroo rat (seed eater)</a:t>
            </a:r>
          </a:p>
        </p:txBody>
      </p:sp>
      <p:sp>
        <p:nvSpPr>
          <p:cNvPr id="963608" name="Text Box 24"/>
          <p:cNvSpPr txBox="1">
            <a:spLocks noChangeArrowheads="1"/>
          </p:cNvSpPr>
          <p:nvPr/>
        </p:nvSpPr>
        <p:spPr bwMode="auto">
          <a:xfrm>
            <a:off x="2803525" y="5133975"/>
            <a:ext cx="474810" cy="307777"/>
          </a:xfrm>
          <a:prstGeom prst="rect">
            <a:avLst/>
          </a:prstGeom>
          <a:noFill/>
          <a:ln w="9525">
            <a:noFill/>
            <a:miter lim="800000"/>
            <a:headEnd/>
            <a:tailEnd/>
          </a:ln>
          <a:effectLst/>
        </p:spPr>
        <p:txBody>
          <a:bodyPr wrap="none">
            <a:spAutoFit/>
          </a:bodyPr>
          <a:lstStyle/>
          <a:p>
            <a:r>
              <a:rPr lang="en-US" altLang="en-US" sz="1400" dirty="0">
                <a:latin typeface="Times" pitchFamily="18" charset="0"/>
              </a:rPr>
              <a:t>ants</a:t>
            </a:r>
          </a:p>
        </p:txBody>
      </p:sp>
      <p:sp>
        <p:nvSpPr>
          <p:cNvPr id="963609" name="Text Box 25"/>
          <p:cNvSpPr txBox="1">
            <a:spLocks noChangeArrowheads="1"/>
          </p:cNvSpPr>
          <p:nvPr/>
        </p:nvSpPr>
        <p:spPr bwMode="auto">
          <a:xfrm>
            <a:off x="2473325" y="5384800"/>
            <a:ext cx="1387475" cy="523220"/>
          </a:xfrm>
          <a:prstGeom prst="rect">
            <a:avLst/>
          </a:prstGeom>
          <a:noFill/>
          <a:ln w="9525">
            <a:noFill/>
            <a:miter lim="800000"/>
            <a:headEnd/>
            <a:tailEnd/>
          </a:ln>
          <a:effectLst/>
        </p:spPr>
        <p:txBody>
          <a:bodyPr>
            <a:spAutoFit/>
          </a:bodyPr>
          <a:lstStyle/>
          <a:p>
            <a:pPr algn="ctr"/>
            <a:r>
              <a:rPr lang="en-US" altLang="en-US" sz="1400" dirty="0">
                <a:latin typeface="Times" pitchFamily="18" charset="0"/>
              </a:rPr>
              <a:t>Texas horned lizard</a:t>
            </a:r>
          </a:p>
        </p:txBody>
      </p:sp>
      <p:sp>
        <p:nvSpPr>
          <p:cNvPr id="963610" name="Text Box 26"/>
          <p:cNvSpPr txBox="1">
            <a:spLocks noChangeArrowheads="1"/>
          </p:cNvSpPr>
          <p:nvPr/>
        </p:nvSpPr>
        <p:spPr bwMode="auto">
          <a:xfrm>
            <a:off x="4098925" y="5207000"/>
            <a:ext cx="1311275" cy="437043"/>
          </a:xfrm>
          <a:prstGeom prst="rect">
            <a:avLst/>
          </a:prstGeom>
          <a:noFill/>
          <a:ln w="9525">
            <a:noFill/>
            <a:miter lim="800000"/>
            <a:headEnd/>
            <a:tailEnd/>
          </a:ln>
          <a:effectLst/>
        </p:spPr>
        <p:txBody>
          <a:bodyPr>
            <a:spAutoFit/>
          </a:bodyPr>
          <a:lstStyle/>
          <a:p>
            <a:pPr algn="ctr">
              <a:lnSpc>
                <a:spcPct val="80000"/>
              </a:lnSpc>
            </a:pPr>
            <a:r>
              <a:rPr lang="en-US" altLang="en-US" sz="1400" dirty="0">
                <a:latin typeface="Times" pitchFamily="18" charset="0"/>
              </a:rPr>
              <a:t>Red spotted toad</a:t>
            </a:r>
          </a:p>
        </p:txBody>
      </p:sp>
      <p:sp>
        <p:nvSpPr>
          <p:cNvPr id="963611" name="Text Box 27"/>
          <p:cNvSpPr txBox="1">
            <a:spLocks noChangeArrowheads="1"/>
          </p:cNvSpPr>
          <p:nvPr/>
        </p:nvSpPr>
        <p:spPr bwMode="auto">
          <a:xfrm>
            <a:off x="5410200" y="5362575"/>
            <a:ext cx="1387475" cy="523220"/>
          </a:xfrm>
          <a:prstGeom prst="rect">
            <a:avLst/>
          </a:prstGeom>
          <a:noFill/>
          <a:ln w="9525">
            <a:noFill/>
            <a:miter lim="800000"/>
            <a:headEnd/>
            <a:tailEnd/>
          </a:ln>
          <a:effectLst/>
        </p:spPr>
        <p:txBody>
          <a:bodyPr>
            <a:spAutoFit/>
          </a:bodyPr>
          <a:lstStyle/>
          <a:p>
            <a:pPr algn="ctr"/>
            <a:r>
              <a:rPr lang="en-US" altLang="en-US" sz="1400" dirty="0">
                <a:latin typeface="Times" pitchFamily="18" charset="0"/>
              </a:rPr>
              <a:t>Mexican whiptail lizard</a:t>
            </a:r>
          </a:p>
        </p:txBody>
      </p:sp>
      <p:sp>
        <p:nvSpPr>
          <p:cNvPr id="963612" name="Text Box 28"/>
          <p:cNvSpPr txBox="1">
            <a:spLocks noChangeArrowheads="1"/>
          </p:cNvSpPr>
          <p:nvPr/>
        </p:nvSpPr>
        <p:spPr bwMode="auto">
          <a:xfrm>
            <a:off x="6934200" y="5086350"/>
            <a:ext cx="1158875" cy="476250"/>
          </a:xfrm>
          <a:prstGeom prst="rect">
            <a:avLst/>
          </a:prstGeom>
          <a:noFill/>
          <a:ln w="9525">
            <a:noFill/>
            <a:miter lim="800000"/>
            <a:headEnd/>
            <a:tailEnd/>
          </a:ln>
          <a:effectLst/>
        </p:spPr>
        <p:txBody>
          <a:bodyPr>
            <a:spAutoFit/>
          </a:bodyPr>
          <a:lstStyle/>
          <a:p>
            <a:pPr algn="ctr"/>
            <a:r>
              <a:rPr lang="en-US" altLang="en-US" sz="1400">
                <a:solidFill>
                  <a:schemeClr val="bg2"/>
                </a:solidFill>
                <a:latin typeface="Times" pitchFamily="18" charset="0"/>
              </a:rPr>
              <a:t>Mojave rattlesnake</a:t>
            </a:r>
          </a:p>
        </p:txBody>
      </p:sp>
      <p:pic>
        <p:nvPicPr>
          <p:cNvPr id="963615" name="Picture 31" descr="california"/>
          <p:cNvPicPr>
            <a:picLocks noChangeAspect="1" noChangeArrowheads="1"/>
          </p:cNvPicPr>
          <p:nvPr/>
        </p:nvPicPr>
        <p:blipFill>
          <a:blip r:embed="rId13" cstate="print"/>
          <a:srcRect/>
          <a:stretch>
            <a:fillRect/>
          </a:stretch>
        </p:blipFill>
        <p:spPr bwMode="auto">
          <a:xfrm>
            <a:off x="762000" y="6248400"/>
            <a:ext cx="533400" cy="533400"/>
          </a:xfrm>
          <a:prstGeom prst="rect">
            <a:avLst/>
          </a:prstGeom>
          <a:noFill/>
        </p:spPr>
      </p:pic>
      <p:sp>
        <p:nvSpPr>
          <p:cNvPr id="963616" name="Text Box 32"/>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a:solidFill>
                  <a:schemeClr val="tx1"/>
                </a:solidFill>
                <a:latin typeface="Times New Roman" pitchFamily="18" charset="0"/>
              </a:rPr>
              <a:t>CA: Biology/Life Sciences</a:t>
            </a:r>
            <a:br>
              <a:rPr lang="en-US" sz="1200">
                <a:solidFill>
                  <a:schemeClr val="tx1"/>
                </a:solidFill>
                <a:latin typeface="Times New Roman" pitchFamily="18" charset="0"/>
              </a:rPr>
            </a:br>
            <a:r>
              <a:rPr lang="en-US" sz="1200">
                <a:solidFill>
                  <a:schemeClr val="tx1"/>
                </a:solidFill>
                <a:latin typeface="Times New Roman" pitchFamily="18" charset="0"/>
              </a:rPr>
              <a:t>	6f</a:t>
            </a:r>
          </a:p>
        </p:txBody>
      </p:sp>
      <p:sp>
        <p:nvSpPr>
          <p:cNvPr id="30" name="TextBox 29"/>
          <p:cNvSpPr txBox="1"/>
          <p:nvPr/>
        </p:nvSpPr>
        <p:spPr>
          <a:xfrm>
            <a:off x="152400" y="1066800"/>
            <a:ext cx="1524000" cy="2031325"/>
          </a:xfrm>
          <a:prstGeom prst="rect">
            <a:avLst/>
          </a:prstGeom>
          <a:noFill/>
        </p:spPr>
        <p:txBody>
          <a:bodyPr wrap="square" rtlCol="0">
            <a:spAutoFit/>
          </a:bodyPr>
          <a:lstStyle/>
          <a:p>
            <a:r>
              <a:rPr lang="en-US" dirty="0" smtClean="0"/>
              <a:t>What would happen to the raven, if all the Rattle snakes were hunted and killed?</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63615"/>
                                        </p:tgtEl>
                                        <p:attrNameLst>
                                          <p:attrName>style.visibility</p:attrName>
                                        </p:attrNameLst>
                                      </p:cBhvr>
                                      <p:to>
                                        <p:strVal val="visible"/>
                                      </p:to>
                                    </p:set>
                                    <p:animEffect transition="in" filter="box(out)">
                                      <p:cBhvr>
                                        <p:cTn id="7" dur="500"/>
                                        <p:tgtEl>
                                          <p:spTgt spid="963615"/>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63616"/>
                                        </p:tgtEl>
                                        <p:attrNameLst>
                                          <p:attrName>style.visibility</p:attrName>
                                        </p:attrNameLst>
                                      </p:cBhvr>
                                      <p:to>
                                        <p:strVal val="visible"/>
                                      </p:to>
                                    </p:set>
                                    <p:animEffect transition="in" filter="box(out)">
                                      <p:cBhvr>
                                        <p:cTn id="10" dur="500"/>
                                        <p:tgtEl>
                                          <p:spTgt spid="963616"/>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63589"/>
                                        </p:tgtEl>
                                        <p:attrNameLst>
                                          <p:attrName>style.visibility</p:attrName>
                                        </p:attrNameLst>
                                      </p:cBhvr>
                                      <p:to>
                                        <p:strVal val="visible"/>
                                      </p:to>
                                    </p:set>
                                    <p:animEffect transition="in" filter="box(out)">
                                      <p:cBhvr>
                                        <p:cTn id="14" dur="500"/>
                                        <p:tgtEl>
                                          <p:spTgt spid="963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36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13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2.1 Summary – pages 35 - 45</a:t>
            </a:r>
          </a:p>
        </p:txBody>
      </p:sp>
      <p:sp>
        <p:nvSpPr>
          <p:cNvPr id="944131"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a:solidFill>
                  <a:schemeClr val="tx2"/>
                </a:solidFill>
                <a:latin typeface="Times" pitchFamily="18" charset="0"/>
              </a:rPr>
              <a:t>Organisms in Ecosystems</a:t>
            </a:r>
          </a:p>
        </p:txBody>
      </p:sp>
      <p:pic>
        <p:nvPicPr>
          <p:cNvPr id="94413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4413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4413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4413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4413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413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44138" name="Picture 10"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44139" name="Picture 11" descr="Sec"/>
          <p:cNvPicPr>
            <a:picLocks noChangeAspect="1" noChangeArrowheads="1"/>
          </p:cNvPicPr>
          <p:nvPr/>
        </p:nvPicPr>
        <p:blipFill>
          <a:blip r:embed="rId11" cstate="print"/>
          <a:srcRect/>
          <a:stretch>
            <a:fillRect/>
          </a:stretch>
        </p:blipFill>
        <p:spPr bwMode="auto">
          <a:xfrm>
            <a:off x="1828800" y="0"/>
            <a:ext cx="6045200" cy="482600"/>
          </a:xfrm>
          <a:prstGeom prst="rect">
            <a:avLst/>
          </a:prstGeom>
          <a:noFill/>
        </p:spPr>
      </p:pic>
      <p:sp>
        <p:nvSpPr>
          <p:cNvPr id="944141" name="Rectangle 13"/>
          <p:cNvSpPr>
            <a:spLocks noChangeArrowheads="1"/>
          </p:cNvSpPr>
          <p:nvPr/>
        </p:nvSpPr>
        <p:spPr bwMode="auto">
          <a:xfrm>
            <a:off x="0" y="1143000"/>
            <a:ext cx="9144000" cy="2062103"/>
          </a:xfrm>
          <a:prstGeom prst="rect">
            <a:avLst/>
          </a:prstGeom>
          <a:noFill/>
          <a:ln w="9525">
            <a:noFill/>
            <a:miter lim="800000"/>
            <a:headEnd/>
            <a:tailEnd/>
          </a:ln>
          <a:effectLst/>
        </p:spPr>
        <p:txBody>
          <a:bodyPr wrap="square">
            <a:spAutoFit/>
          </a:bodyPr>
          <a:lstStyle/>
          <a:p>
            <a:pPr marL="342900" indent="-342900"/>
            <a:r>
              <a:rPr lang="en-US" altLang="en-US" sz="3200" b="0" dirty="0" smtClean="0">
                <a:solidFill>
                  <a:schemeClr val="tx1"/>
                </a:solidFill>
                <a:latin typeface="Times" pitchFamily="18" charset="0"/>
              </a:rPr>
              <a:t>#1. Habitats </a:t>
            </a:r>
            <a:r>
              <a:rPr lang="en-US" altLang="en-US" sz="3200" b="0" dirty="0">
                <a:solidFill>
                  <a:schemeClr val="tx1"/>
                </a:solidFill>
                <a:latin typeface="Times" pitchFamily="18" charset="0"/>
              </a:rPr>
              <a:t>can change, and even disappear.  Habitats can change due to both </a:t>
            </a:r>
            <a:r>
              <a:rPr lang="en-US" altLang="en-US" sz="3200" b="0" dirty="0" smtClean="0">
                <a:solidFill>
                  <a:schemeClr val="tx1"/>
                </a:solidFill>
                <a:latin typeface="Times" pitchFamily="18" charset="0"/>
              </a:rPr>
              <a:t>natural (earthquake, volcanic eruption, tsunami, flood) </a:t>
            </a:r>
            <a:r>
              <a:rPr lang="en-US" altLang="en-US" sz="3200" b="0" dirty="0">
                <a:solidFill>
                  <a:schemeClr val="tx1"/>
                </a:solidFill>
                <a:latin typeface="Times" pitchFamily="18" charset="0"/>
              </a:rPr>
              <a:t>and human </a:t>
            </a:r>
            <a:r>
              <a:rPr lang="en-US" altLang="en-US" sz="3200" b="0" dirty="0" smtClean="0">
                <a:solidFill>
                  <a:schemeClr val="tx1"/>
                </a:solidFill>
                <a:latin typeface="Times" pitchFamily="18" charset="0"/>
              </a:rPr>
              <a:t>causes (deforestation, residential development).</a:t>
            </a:r>
            <a:endParaRPr lang="en-US" altLang="en-US" sz="3200" b="0" dirty="0">
              <a:solidFill>
                <a:schemeClr val="tx1"/>
              </a:solidFill>
              <a:latin typeface="Times" pitchFamily="18" charset="0"/>
            </a:endParaRPr>
          </a:p>
        </p:txBody>
      </p:sp>
      <p:pic>
        <p:nvPicPr>
          <p:cNvPr id="944143" name="Picture 15" descr="log habitat"/>
          <p:cNvPicPr>
            <a:picLocks noChangeAspect="1" noChangeArrowheads="1"/>
          </p:cNvPicPr>
          <p:nvPr/>
        </p:nvPicPr>
        <p:blipFill>
          <a:blip r:embed="rId12" cstate="print"/>
          <a:srcRect/>
          <a:stretch>
            <a:fillRect/>
          </a:stretch>
        </p:blipFill>
        <p:spPr bwMode="auto">
          <a:xfrm>
            <a:off x="1676400" y="3124200"/>
            <a:ext cx="5791200" cy="2782888"/>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44141"/>
                                        </p:tgtEl>
                                        <p:attrNameLst>
                                          <p:attrName>style.visibility</p:attrName>
                                        </p:attrNameLst>
                                      </p:cBhvr>
                                      <p:to>
                                        <p:strVal val="visible"/>
                                      </p:to>
                                    </p:set>
                                    <p:animEffect transition="in" filter="box(out)">
                                      <p:cBhvr>
                                        <p:cTn id="7" dur="500"/>
                                        <p:tgtEl>
                                          <p:spTgt spid="94414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44143"/>
                                        </p:tgtEl>
                                        <p:attrNameLst>
                                          <p:attrName>style.visibility</p:attrName>
                                        </p:attrNameLst>
                                      </p:cBhvr>
                                      <p:to>
                                        <p:strVal val="visible"/>
                                      </p:to>
                                    </p:set>
                                    <p:animEffect transition="in" filter="box(out)">
                                      <p:cBhvr>
                                        <p:cTn id="11" dur="500"/>
                                        <p:tgtEl>
                                          <p:spTgt spid="944143"/>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44132"/>
                                        </p:tgtEl>
                                        <p:attrNameLst>
                                          <p:attrName>style.visibility</p:attrName>
                                        </p:attrNameLst>
                                      </p:cBhvr>
                                      <p:to>
                                        <p:strVal val="visible"/>
                                      </p:to>
                                    </p:set>
                                    <p:animEffect transition="in" filter="box(out)">
                                      <p:cBhvr>
                                        <p:cTn id="15" dur="500"/>
                                        <p:tgtEl>
                                          <p:spTgt spid="944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4141" grpId="0"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76200"/>
            <a:ext cx="8229600" cy="457200"/>
          </a:xfrm>
          <a:solidFill>
            <a:srgbClr val="92D050"/>
          </a:solidFill>
          <a:ln>
            <a:solidFill>
              <a:srgbClr val="BBE0E3"/>
            </a:solidFill>
          </a:ln>
        </p:spPr>
        <p:txBody>
          <a:bodyPr>
            <a:noAutofit/>
          </a:bodyPr>
          <a:lstStyle/>
          <a:p>
            <a:r>
              <a:rPr lang="en-US" sz="3600" dirty="0" smtClean="0"/>
              <a:t>Oh, Deer!</a:t>
            </a:r>
            <a:endParaRPr lang="en-US" sz="3600" dirty="0"/>
          </a:p>
        </p:txBody>
      </p:sp>
      <p:sp>
        <p:nvSpPr>
          <p:cNvPr id="11267" name="Rectangle 3"/>
          <p:cNvSpPr>
            <a:spLocks noGrp="1" noChangeArrowheads="1"/>
          </p:cNvSpPr>
          <p:nvPr>
            <p:ph idx="1"/>
          </p:nvPr>
        </p:nvSpPr>
        <p:spPr>
          <a:xfrm>
            <a:off x="128526" y="509550"/>
            <a:ext cx="9015474" cy="5357850"/>
          </a:xfrm>
        </p:spPr>
        <p:txBody>
          <a:bodyPr>
            <a:noAutofit/>
          </a:bodyPr>
          <a:lstStyle/>
          <a:p>
            <a:pPr>
              <a:buNone/>
            </a:pPr>
            <a:r>
              <a:rPr lang="en-US" sz="1600" b="1" dirty="0" smtClean="0"/>
              <a:t>What do you think happens to a population when resources change? </a:t>
            </a:r>
          </a:p>
          <a:p>
            <a:r>
              <a:rPr lang="en-US" sz="1600" dirty="0" smtClean="0"/>
              <a:t>½ of you will start as </a:t>
            </a:r>
            <a:r>
              <a:rPr lang="en-US" sz="1600" b="1" dirty="0" smtClean="0"/>
              <a:t>RESOURCES</a:t>
            </a:r>
            <a:r>
              <a:rPr lang="en-US" sz="1600" dirty="0" smtClean="0"/>
              <a:t>; ½ of you start as </a:t>
            </a:r>
            <a:r>
              <a:rPr lang="en-US" sz="1600" b="1" dirty="0" smtClean="0"/>
              <a:t>DEER</a:t>
            </a:r>
            <a:r>
              <a:rPr lang="en-US" sz="1600" dirty="0" smtClean="0"/>
              <a:t>.</a:t>
            </a:r>
          </a:p>
          <a:p>
            <a:pPr lvl="1"/>
            <a:r>
              <a:rPr lang="en-US" sz="1600" dirty="0" smtClean="0"/>
              <a:t>Each generation the </a:t>
            </a:r>
            <a:r>
              <a:rPr lang="en-US" sz="1600" b="1" u="sng" dirty="0" smtClean="0"/>
              <a:t>resources</a:t>
            </a:r>
            <a:r>
              <a:rPr lang="en-US" sz="1600" dirty="0" smtClean="0"/>
              <a:t> choose if you are “</a:t>
            </a:r>
            <a:r>
              <a:rPr lang="en-US" sz="1600" b="1" dirty="0" smtClean="0"/>
              <a:t>water</a:t>
            </a:r>
            <a:r>
              <a:rPr lang="en-US" sz="1600" dirty="0" smtClean="0"/>
              <a:t>,” “</a:t>
            </a:r>
            <a:r>
              <a:rPr lang="en-US" sz="1600" b="1" dirty="0" smtClean="0"/>
              <a:t>food</a:t>
            </a:r>
            <a:r>
              <a:rPr lang="en-US" sz="1600" dirty="0" smtClean="0"/>
              <a:t>,” or “</a:t>
            </a:r>
            <a:r>
              <a:rPr lang="en-US" sz="1600" b="1" dirty="0" smtClean="0"/>
              <a:t>shelter</a:t>
            </a:r>
            <a:r>
              <a:rPr lang="en-US" sz="1600" dirty="0" smtClean="0"/>
              <a:t>.”</a:t>
            </a:r>
          </a:p>
          <a:p>
            <a:pPr>
              <a:buNone/>
            </a:pPr>
            <a:r>
              <a:rPr lang="en-US" sz="1600" dirty="0" smtClean="0"/>
              <a:t>Water = hands on throat	Food = hands on stomach          Shelter = make a tent shape with hands</a:t>
            </a:r>
          </a:p>
          <a:p>
            <a:pPr marL="742950" lvl="2" indent="-342900"/>
            <a:r>
              <a:rPr lang="en-US" sz="1600" dirty="0" smtClean="0"/>
              <a:t>Each generation the </a:t>
            </a:r>
            <a:r>
              <a:rPr lang="en-US" sz="1600" b="1" u="sng" dirty="0" smtClean="0"/>
              <a:t>deer</a:t>
            </a:r>
            <a:r>
              <a:rPr lang="en-US" sz="1600" dirty="0" smtClean="0"/>
              <a:t> choose if you’re </a:t>
            </a:r>
            <a:r>
              <a:rPr lang="en-US" sz="1600" u="sng" dirty="0" smtClean="0"/>
              <a:t>searching for</a:t>
            </a:r>
            <a:r>
              <a:rPr lang="en-US" sz="1600" dirty="0" smtClean="0"/>
              <a:t> “</a:t>
            </a:r>
            <a:r>
              <a:rPr lang="en-US" sz="1600" b="1" dirty="0" smtClean="0"/>
              <a:t>water</a:t>
            </a:r>
            <a:r>
              <a:rPr lang="en-US" sz="1600" dirty="0" smtClean="0"/>
              <a:t>,” “</a:t>
            </a:r>
            <a:r>
              <a:rPr lang="en-US" sz="1600" b="1" dirty="0" smtClean="0"/>
              <a:t>food</a:t>
            </a:r>
            <a:r>
              <a:rPr lang="en-US" sz="1600" dirty="0" smtClean="0"/>
              <a:t>,” or “</a:t>
            </a:r>
            <a:r>
              <a:rPr lang="en-US" sz="1600" b="1" dirty="0" smtClean="0"/>
              <a:t>shelter</a:t>
            </a:r>
            <a:r>
              <a:rPr lang="en-US" sz="1600" dirty="0" smtClean="0"/>
              <a:t>.”</a:t>
            </a:r>
          </a:p>
          <a:p>
            <a:pPr>
              <a:buNone/>
            </a:pPr>
            <a:r>
              <a:rPr lang="en-US" sz="1600" dirty="0" smtClean="0"/>
              <a:t>Water = hands on throat	Food = hands on stomach          Shelter = make a tent shape with hands </a:t>
            </a:r>
          </a:p>
          <a:p>
            <a:r>
              <a:rPr lang="en-US" sz="1600" dirty="0" smtClean="0"/>
              <a:t>All deer and all resources will start in lines facing AWAY from each other. </a:t>
            </a:r>
          </a:p>
          <a:p>
            <a:r>
              <a:rPr lang="en-US" sz="1600" dirty="0" smtClean="0"/>
              <a:t>When we say go, deer will race to get to the resource they need! </a:t>
            </a:r>
            <a:r>
              <a:rPr lang="en-US" sz="1600" b="1" dirty="0" smtClean="0"/>
              <a:t>NO CHEATING</a:t>
            </a:r>
            <a:r>
              <a:rPr lang="en-US" sz="1600" dirty="0" smtClean="0"/>
              <a:t>! </a:t>
            </a:r>
            <a:r>
              <a:rPr lang="en-US" sz="1600" b="1" dirty="0" smtClean="0"/>
              <a:t>Stick to the resource that you started with</a:t>
            </a:r>
            <a:r>
              <a:rPr lang="en-US" sz="1600" dirty="0" smtClean="0"/>
              <a:t>!</a:t>
            </a:r>
          </a:p>
          <a:p>
            <a:r>
              <a:rPr lang="en-US" sz="1600" dirty="0" smtClean="0"/>
              <a:t>If a deer “catches” the resource that they were looking for, the resource they caught becomes a deer for the next generation! (The deer that got the resource “reproduced” and the resource became its offspring).</a:t>
            </a:r>
          </a:p>
          <a:p>
            <a:r>
              <a:rPr lang="en-US" sz="1600" b="1" dirty="0" smtClean="0"/>
              <a:t>If a deer does NOT get the resource </a:t>
            </a:r>
            <a:r>
              <a:rPr lang="en-US" sz="1600" dirty="0" smtClean="0"/>
              <a:t>they were looking for, </a:t>
            </a:r>
            <a:r>
              <a:rPr lang="en-US" sz="1600" b="1" dirty="0" smtClean="0"/>
              <a:t>they die</a:t>
            </a:r>
            <a:r>
              <a:rPr lang="en-US" sz="1600" dirty="0" smtClean="0"/>
              <a:t>. </a:t>
            </a:r>
            <a:r>
              <a:rPr lang="en-US" sz="1600" dirty="0" smtClean="0">
                <a:sym typeface="Wingdings" pitchFamily="2" charset="2"/>
              </a:rPr>
              <a:t> Any dead deer become a resource during the next generation.</a:t>
            </a:r>
          </a:p>
          <a:p>
            <a:r>
              <a:rPr lang="en-US" sz="1600" dirty="0" smtClean="0">
                <a:sym typeface="Wingdings" pitchFamily="2" charset="2"/>
              </a:rPr>
              <a:t>Before each generation we will record the # of deer and the # of resources, and see what happens over time!</a:t>
            </a:r>
          </a:p>
          <a:p>
            <a:r>
              <a:rPr lang="en-US" sz="1600" b="1" dirty="0" smtClean="0">
                <a:sym typeface="Wingdings" pitchFamily="2" charset="2"/>
              </a:rPr>
              <a:t>Predators!  </a:t>
            </a:r>
            <a:r>
              <a:rPr lang="en-US" sz="1600" dirty="0" smtClean="0">
                <a:sym typeface="Wingdings" pitchFamily="2" charset="2"/>
              </a:rPr>
              <a:t>One person will be </a:t>
            </a:r>
            <a:r>
              <a:rPr lang="en-US" sz="1600" b="1" dirty="0" smtClean="0">
                <a:sym typeface="Wingdings" pitchFamily="2" charset="2"/>
              </a:rPr>
              <a:t>the Wolf</a:t>
            </a:r>
            <a:r>
              <a:rPr lang="en-US" sz="1600" dirty="0" smtClean="0">
                <a:sym typeface="Wingdings" pitchFamily="2" charset="2"/>
              </a:rPr>
              <a:t>.  The Wolf will stand in the middle between the resources &amp; the deer.   If the wolf catches you then you become a wolf also.</a:t>
            </a:r>
            <a:endParaRPr lang="en-US" sz="1800" dirty="0" smtClean="0"/>
          </a:p>
          <a:p>
            <a:pPr>
              <a:buNone/>
            </a:pPr>
            <a:endParaRPr lang="en-US" sz="2400" b="1" dirty="0" smtClean="0"/>
          </a:p>
          <a:p>
            <a:pPr>
              <a:buNone/>
            </a:pPr>
            <a:endParaRPr lang="en-US" sz="2400" b="1" dirty="0" smtClean="0"/>
          </a:p>
          <a:p>
            <a:pPr>
              <a:buNone/>
            </a:pPr>
            <a:endParaRPr lang="en-US" sz="2400" b="1" dirty="0" smtClean="0"/>
          </a:p>
          <a:p>
            <a:pPr>
              <a:buNone/>
            </a:pPr>
            <a:endParaRPr lang="en-US" sz="2400" b="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blinds(horizontal)">
                                      <p:cBhvr>
                                        <p:cTn id="7" dur="500"/>
                                        <p:tgtEl>
                                          <p:spTgt spid="11267">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1267">
                                            <p:txEl>
                                              <p:pRg st="1" end="1"/>
                                            </p:txEl>
                                          </p:spTgt>
                                        </p:tgtEl>
                                        <p:attrNameLst>
                                          <p:attrName>style.visibility</p:attrName>
                                        </p:attrNameLst>
                                      </p:cBhvr>
                                      <p:to>
                                        <p:strVal val="visible"/>
                                      </p:to>
                                    </p:set>
                                    <p:animEffect transition="in" filter="blinds(horizontal)">
                                      <p:cBhvr>
                                        <p:cTn id="10" dur="500"/>
                                        <p:tgtEl>
                                          <p:spTgt spid="11267">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1267">
                                            <p:txEl>
                                              <p:pRg st="2" end="2"/>
                                            </p:txEl>
                                          </p:spTgt>
                                        </p:tgtEl>
                                        <p:attrNameLst>
                                          <p:attrName>style.visibility</p:attrName>
                                        </p:attrNameLst>
                                      </p:cBhvr>
                                      <p:to>
                                        <p:strVal val="visible"/>
                                      </p:to>
                                    </p:set>
                                    <p:animEffect transition="in" filter="blinds(horizontal)">
                                      <p:cBhvr>
                                        <p:cTn id="13" dur="500"/>
                                        <p:tgtEl>
                                          <p:spTgt spid="1126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11267">
                                            <p:txEl>
                                              <p:pRg st="3" end="3"/>
                                            </p:txEl>
                                          </p:spTgt>
                                        </p:tgtEl>
                                        <p:attrNameLst>
                                          <p:attrName>style.visibility</p:attrName>
                                        </p:attrNameLst>
                                      </p:cBhvr>
                                      <p:to>
                                        <p:strVal val="visible"/>
                                      </p:to>
                                    </p:set>
                                    <p:animEffect transition="in" filter="box(in)">
                                      <p:cBhvr>
                                        <p:cTn id="18" dur="500"/>
                                        <p:tgtEl>
                                          <p:spTgt spid="11267">
                                            <p:txEl>
                                              <p:pRg st="3" end="3"/>
                                            </p:txEl>
                                          </p:spTgt>
                                        </p:tgtEl>
                                      </p:cBhvr>
                                    </p:animEffect>
                                  </p:childTnLst>
                                </p:cTn>
                              </p:par>
                              <p:par>
                                <p:cTn id="19" presetID="4" presetClass="entr" presetSubtype="16" fill="hold" nodeType="withEffect">
                                  <p:stCondLst>
                                    <p:cond delay="0"/>
                                  </p:stCondLst>
                                  <p:childTnLst>
                                    <p:set>
                                      <p:cBhvr>
                                        <p:cTn id="20" dur="1" fill="hold">
                                          <p:stCondLst>
                                            <p:cond delay="0"/>
                                          </p:stCondLst>
                                        </p:cTn>
                                        <p:tgtEl>
                                          <p:spTgt spid="11267">
                                            <p:txEl>
                                              <p:pRg st="4" end="4"/>
                                            </p:txEl>
                                          </p:spTgt>
                                        </p:tgtEl>
                                        <p:attrNameLst>
                                          <p:attrName>style.visibility</p:attrName>
                                        </p:attrNameLst>
                                      </p:cBhvr>
                                      <p:to>
                                        <p:strVal val="visible"/>
                                      </p:to>
                                    </p:set>
                                    <p:animEffect transition="in" filter="box(in)">
                                      <p:cBhvr>
                                        <p:cTn id="21" dur="500"/>
                                        <p:tgtEl>
                                          <p:spTgt spid="11267">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11267">
                                            <p:txEl>
                                              <p:pRg st="5" end="5"/>
                                            </p:txEl>
                                          </p:spTgt>
                                        </p:tgtEl>
                                        <p:attrNameLst>
                                          <p:attrName>style.visibility</p:attrName>
                                        </p:attrNameLst>
                                      </p:cBhvr>
                                      <p:to>
                                        <p:strVal val="visible"/>
                                      </p:to>
                                    </p:set>
                                    <p:animEffect transition="in" filter="box(in)">
                                      <p:cBhvr>
                                        <p:cTn id="26" dur="500"/>
                                        <p:tgtEl>
                                          <p:spTgt spid="11267">
                                            <p:txEl>
                                              <p:pRg st="5" end="5"/>
                                            </p:txEl>
                                          </p:spTgt>
                                        </p:tgtEl>
                                      </p:cBhvr>
                                    </p:animEffect>
                                  </p:childTnLst>
                                </p:cTn>
                              </p:par>
                              <p:par>
                                <p:cTn id="27" presetID="4" presetClass="entr" presetSubtype="16" fill="hold" nodeType="withEffect">
                                  <p:stCondLst>
                                    <p:cond delay="0"/>
                                  </p:stCondLst>
                                  <p:childTnLst>
                                    <p:set>
                                      <p:cBhvr>
                                        <p:cTn id="28" dur="1" fill="hold">
                                          <p:stCondLst>
                                            <p:cond delay="0"/>
                                          </p:stCondLst>
                                        </p:cTn>
                                        <p:tgtEl>
                                          <p:spTgt spid="11267">
                                            <p:txEl>
                                              <p:pRg st="6" end="6"/>
                                            </p:txEl>
                                          </p:spTgt>
                                        </p:tgtEl>
                                        <p:attrNameLst>
                                          <p:attrName>style.visibility</p:attrName>
                                        </p:attrNameLst>
                                      </p:cBhvr>
                                      <p:to>
                                        <p:strVal val="visible"/>
                                      </p:to>
                                    </p:set>
                                    <p:animEffect transition="in" filter="box(in)">
                                      <p:cBhvr>
                                        <p:cTn id="29" dur="500"/>
                                        <p:tgtEl>
                                          <p:spTgt spid="11267">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11267">
                                            <p:txEl>
                                              <p:pRg st="7" end="7"/>
                                            </p:txEl>
                                          </p:spTgt>
                                        </p:tgtEl>
                                        <p:attrNameLst>
                                          <p:attrName>style.visibility</p:attrName>
                                        </p:attrNameLst>
                                      </p:cBhvr>
                                      <p:to>
                                        <p:strVal val="visible"/>
                                      </p:to>
                                    </p:set>
                                    <p:animEffect transition="in" filter="blinds(horizontal)">
                                      <p:cBhvr>
                                        <p:cTn id="34" dur="500"/>
                                        <p:tgtEl>
                                          <p:spTgt spid="11267">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nodeType="clickEffect">
                                  <p:stCondLst>
                                    <p:cond delay="0"/>
                                  </p:stCondLst>
                                  <p:childTnLst>
                                    <p:set>
                                      <p:cBhvr>
                                        <p:cTn id="38" dur="1" fill="hold">
                                          <p:stCondLst>
                                            <p:cond delay="0"/>
                                          </p:stCondLst>
                                        </p:cTn>
                                        <p:tgtEl>
                                          <p:spTgt spid="11267">
                                            <p:txEl>
                                              <p:pRg st="8" end="8"/>
                                            </p:txEl>
                                          </p:spTgt>
                                        </p:tgtEl>
                                        <p:attrNameLst>
                                          <p:attrName>style.visibility</p:attrName>
                                        </p:attrNameLst>
                                      </p:cBhvr>
                                      <p:to>
                                        <p:strVal val="visible"/>
                                      </p:to>
                                    </p:set>
                                    <p:animEffect transition="in" filter="box(in)">
                                      <p:cBhvr>
                                        <p:cTn id="39" dur="500"/>
                                        <p:tgtEl>
                                          <p:spTgt spid="11267">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nodeType="clickEffect">
                                  <p:stCondLst>
                                    <p:cond delay="0"/>
                                  </p:stCondLst>
                                  <p:childTnLst>
                                    <p:set>
                                      <p:cBhvr>
                                        <p:cTn id="43" dur="1" fill="hold">
                                          <p:stCondLst>
                                            <p:cond delay="0"/>
                                          </p:stCondLst>
                                        </p:cTn>
                                        <p:tgtEl>
                                          <p:spTgt spid="11267">
                                            <p:txEl>
                                              <p:pRg st="9" end="9"/>
                                            </p:txEl>
                                          </p:spTgt>
                                        </p:tgtEl>
                                        <p:attrNameLst>
                                          <p:attrName>style.visibility</p:attrName>
                                        </p:attrNameLst>
                                      </p:cBhvr>
                                      <p:to>
                                        <p:strVal val="visible"/>
                                      </p:to>
                                    </p:set>
                                    <p:animEffect transition="in" filter="box(in)">
                                      <p:cBhvr>
                                        <p:cTn id="44" dur="500"/>
                                        <p:tgtEl>
                                          <p:spTgt spid="11267">
                                            <p:txEl>
                                              <p:pRg st="9" end="9"/>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nodeType="clickEffect">
                                  <p:stCondLst>
                                    <p:cond delay="0"/>
                                  </p:stCondLst>
                                  <p:childTnLst>
                                    <p:set>
                                      <p:cBhvr>
                                        <p:cTn id="48" dur="1" fill="hold">
                                          <p:stCondLst>
                                            <p:cond delay="0"/>
                                          </p:stCondLst>
                                        </p:cTn>
                                        <p:tgtEl>
                                          <p:spTgt spid="11267">
                                            <p:txEl>
                                              <p:pRg st="10" end="10"/>
                                            </p:txEl>
                                          </p:spTgt>
                                        </p:tgtEl>
                                        <p:attrNameLst>
                                          <p:attrName>style.visibility</p:attrName>
                                        </p:attrNameLst>
                                      </p:cBhvr>
                                      <p:to>
                                        <p:strVal val="visible"/>
                                      </p:to>
                                    </p:set>
                                    <p:animEffect transition="in" filter="box(in)">
                                      <p:cBhvr>
                                        <p:cTn id="49" dur="500"/>
                                        <p:tgtEl>
                                          <p:spTgt spid="11267">
                                            <p:txEl>
                                              <p:pRg st="10" end="1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4" presetClass="entr" presetSubtype="16" fill="hold" nodeType="clickEffect">
                                  <p:stCondLst>
                                    <p:cond delay="0"/>
                                  </p:stCondLst>
                                  <p:childTnLst>
                                    <p:set>
                                      <p:cBhvr>
                                        <p:cTn id="53" dur="1" fill="hold">
                                          <p:stCondLst>
                                            <p:cond delay="0"/>
                                          </p:stCondLst>
                                        </p:cTn>
                                        <p:tgtEl>
                                          <p:spTgt spid="11267">
                                            <p:txEl>
                                              <p:pRg st="11" end="11"/>
                                            </p:txEl>
                                          </p:spTgt>
                                        </p:tgtEl>
                                        <p:attrNameLst>
                                          <p:attrName>style.visibility</p:attrName>
                                        </p:attrNameLst>
                                      </p:cBhvr>
                                      <p:to>
                                        <p:strVal val="visible"/>
                                      </p:to>
                                    </p:set>
                                    <p:animEffect transition="in" filter="box(in)">
                                      <p:cBhvr>
                                        <p:cTn id="54" dur="500"/>
                                        <p:tgtEl>
                                          <p:spTgt spid="1126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Period 4 Oh Deer Data</a:t>
            </a:r>
            <a:endParaRPr lang="en-US" dirty="0"/>
          </a:p>
        </p:txBody>
      </p:sp>
      <p:sp>
        <p:nvSpPr>
          <p:cNvPr id="3" name="Content Placeholder 2"/>
          <p:cNvSpPr>
            <a:spLocks noGrp="1"/>
          </p:cNvSpPr>
          <p:nvPr>
            <p:ph idx="1"/>
          </p:nvPr>
        </p:nvSpPr>
        <p:spPr>
          <a:xfrm>
            <a:off x="457200" y="1143000"/>
            <a:ext cx="8229600" cy="4983163"/>
          </a:xfrm>
        </p:spPr>
        <p:txBody>
          <a:bodyPr/>
          <a:lstStyle/>
          <a:p>
            <a:r>
              <a:rPr lang="en-US" dirty="0" smtClean="0"/>
              <a:t>What are the limiting factors for the Deer?</a:t>
            </a:r>
            <a:endParaRPr lang="en-US" dirty="0"/>
          </a:p>
        </p:txBody>
      </p:sp>
      <p:graphicFrame>
        <p:nvGraphicFramePr>
          <p:cNvPr id="7" name="Chart 6"/>
          <p:cNvGraphicFramePr>
            <a:graphicFrameLocks/>
          </p:cNvGraphicFramePr>
          <p:nvPr>
            <p:extLst>
              <p:ext uri="{D42A27DB-BD31-4B8C-83A1-F6EECF244321}">
                <p14:modId xmlns:p14="http://schemas.microsoft.com/office/powerpoint/2010/main" val="611713410"/>
              </p:ext>
            </p:extLst>
          </p:nvPr>
        </p:nvGraphicFramePr>
        <p:xfrm>
          <a:off x="457200" y="2057399"/>
          <a:ext cx="7848600" cy="44958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5616351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Autofit/>
          </a:bodyPr>
          <a:lstStyle/>
          <a:p>
            <a:r>
              <a:rPr lang="en-US" sz="2800" dirty="0" smtClean="0"/>
              <a:t>Period 1 Honors Biology P. 43 NB</a:t>
            </a:r>
            <a:br>
              <a:rPr lang="en-US" sz="2800" dirty="0" smtClean="0"/>
            </a:br>
            <a:r>
              <a:rPr lang="en-US" sz="2800" dirty="0" smtClean="0"/>
              <a:t>What are some limiting factors in this environment?</a:t>
            </a:r>
            <a:endParaRPr lang="en-US" sz="2800" dirty="0"/>
          </a:p>
        </p:txBody>
      </p:sp>
      <p:sp>
        <p:nvSpPr>
          <p:cNvPr id="3" name="Content Placeholder 2"/>
          <p:cNvSpPr>
            <a:spLocks noGrp="1"/>
          </p:cNvSpPr>
          <p:nvPr>
            <p:ph idx="1"/>
          </p:nvPr>
        </p:nvSpPr>
        <p:spPr/>
        <p:txBody>
          <a:bodyPr/>
          <a:lstStyle/>
          <a:p>
            <a:endParaRPr lang="en-US"/>
          </a:p>
        </p:txBody>
      </p:sp>
      <p:graphicFrame>
        <p:nvGraphicFramePr>
          <p:cNvPr id="4" name="Chart 3"/>
          <p:cNvGraphicFramePr/>
          <p:nvPr/>
        </p:nvGraphicFramePr>
        <p:xfrm>
          <a:off x="0" y="914400"/>
          <a:ext cx="9144000" cy="5715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667000" y="1524000"/>
            <a:ext cx="4953000" cy="369332"/>
          </a:xfrm>
          <a:prstGeom prst="rect">
            <a:avLst/>
          </a:prstGeom>
          <a:noFill/>
        </p:spPr>
        <p:txBody>
          <a:bodyPr wrap="square" rtlCol="0">
            <a:spAutoFit/>
          </a:bodyPr>
          <a:lstStyle/>
          <a:p>
            <a:r>
              <a:rPr lang="en-US" dirty="0" smtClean="0"/>
              <a:t>Environmental Factor – Drought &amp; loss of food</a:t>
            </a:r>
            <a:endParaRPr lang="en-US" dirty="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Demonstration – Greenhouse Effect</a:t>
            </a:r>
            <a:br>
              <a:rPr lang="en-US" dirty="0" smtClean="0"/>
            </a:br>
            <a:r>
              <a:rPr lang="en-US" dirty="0" smtClean="0"/>
              <a:t>Carbon Cycle – Wed.</a:t>
            </a:r>
            <a:endParaRPr lang="en-US" dirty="0"/>
          </a:p>
        </p:txBody>
      </p:sp>
      <p:sp>
        <p:nvSpPr>
          <p:cNvPr id="3" name="Content Placeholder 2"/>
          <p:cNvSpPr>
            <a:spLocks noGrp="1"/>
          </p:cNvSpPr>
          <p:nvPr>
            <p:ph idx="1"/>
          </p:nvPr>
        </p:nvSpPr>
        <p:spPr/>
        <p:txBody>
          <a:bodyPr/>
          <a:lstStyle/>
          <a:p>
            <a:r>
              <a:rPr lang="en-US" dirty="0" smtClean="0"/>
              <a:t>2 – liter bottles</a:t>
            </a:r>
            <a:endParaRPr lang="en-US" dirty="0"/>
          </a:p>
        </p:txBody>
      </p:sp>
    </p:spTree>
    <p:extLst>
      <p:ext uri="{BB962C8B-B14F-4D97-AF65-F5344CB8AC3E}">
        <p14:creationId xmlns:p14="http://schemas.microsoft.com/office/powerpoint/2010/main" val="326750328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49" name="Picture 73" descr="Step1"/>
          <p:cNvPicPr>
            <a:picLocks noChangeAspect="1" noChangeArrowheads="1"/>
          </p:cNvPicPr>
          <p:nvPr/>
        </p:nvPicPr>
        <p:blipFill>
          <a:blip r:embed="rId2" cstate="print"/>
          <a:srcRect/>
          <a:stretch>
            <a:fillRect/>
          </a:stretch>
        </p:blipFill>
        <p:spPr bwMode="auto">
          <a:xfrm>
            <a:off x="914400" y="2667000"/>
            <a:ext cx="6781800" cy="3232150"/>
          </a:xfrm>
          <a:prstGeom prst="rect">
            <a:avLst/>
          </a:prstGeom>
          <a:noFill/>
        </p:spPr>
      </p:pic>
      <p:pic>
        <p:nvPicPr>
          <p:cNvPr id="50180" name="Picture 4" descr="Foldables logo"/>
          <p:cNvPicPr>
            <a:picLocks noChangeAspect="1" noChangeArrowheads="1"/>
          </p:cNvPicPr>
          <p:nvPr/>
        </p:nvPicPr>
        <p:blipFill>
          <a:blip r:embed="rId3" cstate="print"/>
          <a:srcRect/>
          <a:stretch>
            <a:fillRect/>
          </a:stretch>
        </p:blipFill>
        <p:spPr bwMode="auto">
          <a:xfrm>
            <a:off x="6705600" y="873125"/>
            <a:ext cx="1905000" cy="955675"/>
          </a:xfrm>
          <a:prstGeom prst="rect">
            <a:avLst/>
          </a:prstGeom>
          <a:noFill/>
        </p:spPr>
      </p:pic>
      <p:sp>
        <p:nvSpPr>
          <p:cNvPr id="50206" name="Text Box 30"/>
          <p:cNvSpPr txBox="1">
            <a:spLocks noChangeArrowheads="1"/>
          </p:cNvSpPr>
          <p:nvPr/>
        </p:nvSpPr>
        <p:spPr bwMode="auto">
          <a:xfrm>
            <a:off x="2178050" y="914400"/>
            <a:ext cx="4679950" cy="1569660"/>
          </a:xfrm>
          <a:prstGeom prst="rect">
            <a:avLst/>
          </a:prstGeom>
          <a:noFill/>
          <a:ln w="9525" algn="ctr">
            <a:noFill/>
            <a:miter lim="800000"/>
            <a:headEnd/>
            <a:tailEnd/>
          </a:ln>
          <a:effectLst/>
        </p:spPr>
        <p:txBody>
          <a:bodyPr>
            <a:spAutoFit/>
          </a:bodyPr>
          <a:lstStyle/>
          <a:p>
            <a:pPr>
              <a:tabLst>
                <a:tab pos="228600" algn="l"/>
                <a:tab pos="1943100" algn="l"/>
              </a:tabLst>
            </a:pPr>
            <a:r>
              <a:rPr lang="en-US" sz="2400" b="1" dirty="0">
                <a:solidFill>
                  <a:schemeClr val="hlink"/>
                </a:solidFill>
              </a:rPr>
              <a:t>Fold</a:t>
            </a:r>
            <a:r>
              <a:rPr lang="en-US" sz="2400" dirty="0"/>
              <a:t> a sheet of paper in half lengthwise.  Make the back edge about 2.5 cm longer than the front edge.</a:t>
            </a:r>
          </a:p>
        </p:txBody>
      </p:sp>
      <p:pic>
        <p:nvPicPr>
          <p:cNvPr id="50233" name="Picture 57"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50235" name="Picture 59"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50237" name="Picture 61"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50239" name="Picture 63" descr="Foldables(on green)"/>
          <p:cNvPicPr>
            <a:picLocks noChangeAspect="1" noChangeArrowheads="1"/>
          </p:cNvPicPr>
          <p:nvPr/>
        </p:nvPicPr>
        <p:blipFill>
          <a:blip r:embed="rId7" cstate="print"/>
          <a:srcRect/>
          <a:stretch>
            <a:fillRect/>
          </a:stretch>
        </p:blipFill>
        <p:spPr bwMode="auto">
          <a:xfrm>
            <a:off x="3059113" y="76200"/>
            <a:ext cx="4332287" cy="400050"/>
          </a:xfrm>
          <a:prstGeom prst="rect">
            <a:avLst/>
          </a:prstGeom>
          <a:noFill/>
        </p:spPr>
      </p:pic>
      <p:pic>
        <p:nvPicPr>
          <p:cNvPr id="50240" name="Picture 64" descr="New TOC">
            <a:hlinkClick r:id="rId8" action="ppaction://hlinksldjump"/>
          </p:cNvPr>
          <p:cNvPicPr>
            <a:picLocks noChangeAspect="1" noChangeArrowheads="1"/>
          </p:cNvPicPr>
          <p:nvPr/>
        </p:nvPicPr>
        <p:blipFill>
          <a:blip r:embed="rId9" cstate="print"/>
          <a:srcRect/>
          <a:stretch>
            <a:fillRect/>
          </a:stretch>
        </p:blipFill>
        <p:spPr bwMode="auto">
          <a:xfrm>
            <a:off x="4308475" y="6194425"/>
            <a:ext cx="492125" cy="606425"/>
          </a:xfrm>
          <a:prstGeom prst="rect">
            <a:avLst/>
          </a:prstGeom>
          <a:noFill/>
        </p:spPr>
      </p:pic>
      <p:pic>
        <p:nvPicPr>
          <p:cNvPr id="50242" name="Picture 66" descr="STEP1"/>
          <p:cNvPicPr>
            <a:picLocks noChangeAspect="1" noChangeArrowheads="1"/>
          </p:cNvPicPr>
          <p:nvPr/>
        </p:nvPicPr>
        <p:blipFill>
          <a:blip r:embed="rId10" cstate="print"/>
          <a:srcRect/>
          <a:stretch>
            <a:fillRect/>
          </a:stretch>
        </p:blipFill>
        <p:spPr bwMode="auto">
          <a:xfrm>
            <a:off x="601663" y="1001713"/>
            <a:ext cx="1531937" cy="674687"/>
          </a:xfrm>
          <a:prstGeom prst="rect">
            <a:avLst/>
          </a:prstGeom>
          <a:noFill/>
        </p:spPr>
      </p:pic>
      <p:pic>
        <p:nvPicPr>
          <p:cNvPr id="50244" name="Picture 68" descr="resources">
            <a:hlinkClick r:id="" action="ppaction://hlinkshowjump?jump=firstslide"/>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50245" name="Picture 69" descr="help">
            <a:hlinkClick r:id="rId12" action="ppaction://hlinksldjump"/>
          </p:cNvPr>
          <p:cNvPicPr>
            <a:picLocks noChangeAspect="1" noChangeArrowheads="1"/>
          </p:cNvPicPr>
          <p:nvPr/>
        </p:nvPicPr>
        <p:blipFill>
          <a:blip r:embed="rId13" cstate="print"/>
          <a:srcRect/>
          <a:stretch>
            <a:fillRect/>
          </a:stretch>
        </p:blipFill>
        <p:spPr bwMode="auto">
          <a:xfrm>
            <a:off x="228600" y="6202363"/>
            <a:ext cx="560388" cy="560387"/>
          </a:xfrm>
          <a:prstGeom prst="rect">
            <a:avLst/>
          </a:prstGeom>
          <a:noFill/>
        </p:spPr>
      </p:pic>
      <p:sp>
        <p:nvSpPr>
          <p:cNvPr id="50247" name="Text Box 71"/>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50248" name="Picture 72" descr="Chpt02"/>
          <p:cNvPicPr>
            <a:picLocks noChangeAspect="1" noChangeArrowheads="1"/>
          </p:cNvPicPr>
          <p:nvPr/>
        </p:nvPicPr>
        <p:blipFill>
          <a:blip r:embed="rId14" cstate="print"/>
          <a:srcRect/>
          <a:stretch>
            <a:fillRect/>
          </a:stretch>
        </p:blipFill>
        <p:spPr bwMode="auto">
          <a:xfrm>
            <a:off x="0" y="0"/>
            <a:ext cx="2819400" cy="682625"/>
          </a:xfrm>
          <a:prstGeom prst="rect">
            <a:avLst/>
          </a:prstGeom>
          <a:noFill/>
        </p:spPr>
      </p:pic>
      <p:sp>
        <p:nvSpPr>
          <p:cNvPr id="15" name="TextBox 14"/>
          <p:cNvSpPr txBox="1"/>
          <p:nvPr/>
        </p:nvSpPr>
        <p:spPr>
          <a:xfrm>
            <a:off x="3760788" y="2051764"/>
            <a:ext cx="2514600" cy="461665"/>
          </a:xfrm>
          <a:prstGeom prst="rect">
            <a:avLst/>
          </a:prstGeom>
          <a:noFill/>
        </p:spPr>
        <p:txBody>
          <a:bodyPr wrap="square" rtlCol="0">
            <a:spAutoFit/>
          </a:bodyPr>
          <a:lstStyle/>
          <a:p>
            <a:r>
              <a:rPr lang="en-US" sz="2400" dirty="0" smtClean="0"/>
              <a:t>P. 69 NB</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0237"/>
                                        </p:tgtEl>
                                        <p:attrNameLst>
                                          <p:attrName>style.visibility</p:attrName>
                                        </p:attrNameLst>
                                      </p:cBhvr>
                                      <p:to>
                                        <p:strVal val="visible"/>
                                      </p:to>
                                    </p:set>
                                    <p:animEffect transition="in" filter="box(out)">
                                      <p:cBhvr>
                                        <p:cTn id="7" dur="500"/>
                                        <p:tgtEl>
                                          <p:spTgt spid="50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0873" name="Picture 41" descr="step4"/>
          <p:cNvPicPr>
            <a:picLocks noChangeAspect="1" noChangeArrowheads="1"/>
          </p:cNvPicPr>
          <p:nvPr/>
        </p:nvPicPr>
        <p:blipFill>
          <a:blip r:embed="rId2" cstate="print"/>
          <a:srcRect r="24750"/>
          <a:stretch>
            <a:fillRect/>
          </a:stretch>
        </p:blipFill>
        <p:spPr bwMode="auto">
          <a:xfrm>
            <a:off x="365125" y="1880386"/>
            <a:ext cx="8001000" cy="3984625"/>
          </a:xfrm>
          <a:prstGeom prst="rect">
            <a:avLst/>
          </a:prstGeom>
          <a:noFill/>
        </p:spPr>
      </p:pic>
      <p:sp>
        <p:nvSpPr>
          <p:cNvPr id="760838" name="Text Box 6"/>
          <p:cNvSpPr txBox="1">
            <a:spLocks noChangeArrowheads="1"/>
          </p:cNvSpPr>
          <p:nvPr/>
        </p:nvSpPr>
        <p:spPr bwMode="auto">
          <a:xfrm>
            <a:off x="1912937" y="682626"/>
            <a:ext cx="7231063" cy="1200329"/>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400" b="1" dirty="0">
                <a:solidFill>
                  <a:schemeClr val="hlink"/>
                </a:solidFill>
              </a:rPr>
              <a:t>Label</a:t>
            </a:r>
            <a:r>
              <a:rPr lang="en-US" sz="2400" b="1" dirty="0"/>
              <a:t> </a:t>
            </a:r>
            <a:r>
              <a:rPr lang="en-US" sz="2400" dirty="0"/>
              <a:t>the Foldable as shown</a:t>
            </a:r>
            <a:r>
              <a:rPr lang="en-US" sz="2400" b="1" dirty="0" smtClean="0"/>
              <a:t>.  For each tab, Draw the cycle, explain how the abiotic factor is cycled through the biotic factor.</a:t>
            </a:r>
            <a:endParaRPr lang="en-US" sz="2400" dirty="0"/>
          </a:p>
        </p:txBody>
      </p:sp>
      <p:pic>
        <p:nvPicPr>
          <p:cNvPr id="760858" name="Picture 2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760860" name="Picture 28" descr="New next">
            <a:hlinkClick r:id="" action="ppaction://hlinkshowjump?jump=nextslide"/>
          </p:cNvPr>
          <p:cNvPicPr>
            <a:picLocks noChangeAspect="1" noChangeArrowheads="1"/>
          </p:cNvPicPr>
          <p:nvPr/>
        </p:nvPicPr>
        <p:blipFill>
          <a:blip r:embed="rId4" cstate="print"/>
          <a:srcRect/>
          <a:stretch>
            <a:fillRect/>
          </a:stretch>
        </p:blipFill>
        <p:spPr bwMode="auto">
          <a:xfrm>
            <a:off x="5018088" y="6194425"/>
            <a:ext cx="468312" cy="606425"/>
          </a:xfrm>
          <a:prstGeom prst="rect">
            <a:avLst/>
          </a:prstGeom>
          <a:noFill/>
        </p:spPr>
      </p:pic>
      <p:pic>
        <p:nvPicPr>
          <p:cNvPr id="760862" name="Picture 30" descr="end of slide"/>
          <p:cNvPicPr>
            <a:picLocks noChangeAspect="1" noChangeArrowheads="1"/>
          </p:cNvPicPr>
          <p:nvPr/>
        </p:nvPicPr>
        <p:blipFill>
          <a:blip r:embed="rId5" cstate="print"/>
          <a:srcRect/>
          <a:stretch>
            <a:fillRect/>
          </a:stretch>
        </p:blipFill>
        <p:spPr bwMode="auto">
          <a:xfrm>
            <a:off x="8169275" y="5105400"/>
            <a:ext cx="593725" cy="846138"/>
          </a:xfrm>
          <a:prstGeom prst="rect">
            <a:avLst/>
          </a:prstGeom>
          <a:noFill/>
        </p:spPr>
      </p:pic>
      <p:pic>
        <p:nvPicPr>
          <p:cNvPr id="760864" name="Picture 32" descr="New TOC">
            <a:hlinkClick r:id="rId6" action="ppaction://hlinksldjump"/>
          </p:cNvPr>
          <p:cNvPicPr>
            <a:picLocks noChangeAspect="1" noChangeArrowheads="1"/>
          </p:cNvPicPr>
          <p:nvPr/>
        </p:nvPicPr>
        <p:blipFill>
          <a:blip r:embed="rId7" cstate="print"/>
          <a:srcRect/>
          <a:stretch>
            <a:fillRect/>
          </a:stretch>
        </p:blipFill>
        <p:spPr bwMode="auto">
          <a:xfrm>
            <a:off x="4308475" y="6194425"/>
            <a:ext cx="492125" cy="606425"/>
          </a:xfrm>
          <a:prstGeom prst="rect">
            <a:avLst/>
          </a:prstGeom>
          <a:noFill/>
        </p:spPr>
      </p:pic>
      <p:pic>
        <p:nvPicPr>
          <p:cNvPr id="760865" name="Picture 33" descr="STEP4"/>
          <p:cNvPicPr>
            <a:picLocks noChangeAspect="1" noChangeArrowheads="1"/>
          </p:cNvPicPr>
          <p:nvPr/>
        </p:nvPicPr>
        <p:blipFill>
          <a:blip r:embed="rId8" cstate="print"/>
          <a:srcRect/>
          <a:stretch>
            <a:fillRect/>
          </a:stretch>
        </p:blipFill>
        <p:spPr bwMode="auto">
          <a:xfrm>
            <a:off x="381000" y="762000"/>
            <a:ext cx="1531937" cy="685800"/>
          </a:xfrm>
          <a:prstGeom prst="rect">
            <a:avLst/>
          </a:prstGeom>
          <a:noFill/>
        </p:spPr>
      </p:pic>
      <p:pic>
        <p:nvPicPr>
          <p:cNvPr id="760866" name="Picture 34" descr="Foldables(on green)"/>
          <p:cNvPicPr>
            <a:picLocks noChangeAspect="1" noChangeArrowheads="1"/>
          </p:cNvPicPr>
          <p:nvPr/>
        </p:nvPicPr>
        <p:blipFill>
          <a:blip r:embed="rId9" cstate="print"/>
          <a:srcRect/>
          <a:stretch>
            <a:fillRect/>
          </a:stretch>
        </p:blipFill>
        <p:spPr bwMode="auto">
          <a:xfrm>
            <a:off x="3059113" y="76200"/>
            <a:ext cx="4332287" cy="400050"/>
          </a:xfrm>
          <a:prstGeom prst="rect">
            <a:avLst/>
          </a:prstGeom>
          <a:noFill/>
        </p:spPr>
      </p:pic>
      <p:pic>
        <p:nvPicPr>
          <p:cNvPr id="760868" name="Picture 36" descr="resources">
            <a:hlinkClick r:id="" action="ppaction://hlinkshowjump?jump=firstslid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760869" name="Picture 37" descr="help">
            <a:hlinkClick r:id="rId11" action="ppaction://hlinksldjump"/>
          </p:cNvPr>
          <p:cNvPicPr>
            <a:picLocks noChangeAspect="1" noChangeArrowheads="1"/>
          </p:cNvPicPr>
          <p:nvPr/>
        </p:nvPicPr>
        <p:blipFill>
          <a:blip r:embed="rId12" cstate="print"/>
          <a:srcRect/>
          <a:stretch>
            <a:fillRect/>
          </a:stretch>
        </p:blipFill>
        <p:spPr bwMode="auto">
          <a:xfrm>
            <a:off x="228600" y="6202363"/>
            <a:ext cx="560388" cy="560387"/>
          </a:xfrm>
          <a:prstGeom prst="rect">
            <a:avLst/>
          </a:prstGeom>
          <a:noFill/>
        </p:spPr>
      </p:pic>
      <p:sp>
        <p:nvSpPr>
          <p:cNvPr id="760871" name="Text Box 39"/>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760872" name="Picture 40" descr="Chpt02"/>
          <p:cNvPicPr>
            <a:picLocks noChangeAspect="1" noChangeArrowheads="1"/>
          </p:cNvPicPr>
          <p:nvPr/>
        </p:nvPicPr>
        <p:blipFill>
          <a:blip r:embed="rId13" cstate="print"/>
          <a:srcRect/>
          <a:stretch>
            <a:fillRect/>
          </a:stretch>
        </p:blipFill>
        <p:spPr bwMode="auto">
          <a:xfrm>
            <a:off x="0" y="0"/>
            <a:ext cx="2819400" cy="682625"/>
          </a:xfrm>
          <a:prstGeom prst="rect">
            <a:avLst/>
          </a:prstGeom>
          <a:noFill/>
        </p:spPr>
      </p:pic>
      <p:sp>
        <p:nvSpPr>
          <p:cNvPr id="15" name="TextBox 14"/>
          <p:cNvSpPr txBox="1"/>
          <p:nvPr/>
        </p:nvSpPr>
        <p:spPr>
          <a:xfrm>
            <a:off x="1484194" y="2384249"/>
            <a:ext cx="1371600" cy="461665"/>
          </a:xfrm>
          <a:prstGeom prst="rect">
            <a:avLst/>
          </a:prstGeom>
          <a:noFill/>
        </p:spPr>
        <p:txBody>
          <a:bodyPr wrap="square" rtlCol="0">
            <a:spAutoFit/>
          </a:bodyPr>
          <a:lstStyle/>
          <a:p>
            <a:r>
              <a:rPr lang="en-US" sz="2400" dirty="0" smtClean="0"/>
              <a:t>P. 57 NB</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60862"/>
                                        </p:tgtEl>
                                        <p:attrNameLst>
                                          <p:attrName>style.visibility</p:attrName>
                                        </p:attrNameLst>
                                      </p:cBhvr>
                                      <p:to>
                                        <p:strVal val="visible"/>
                                      </p:to>
                                    </p:set>
                                    <p:animEffect transition="in" filter="box(out)">
                                      <p:cBhvr>
                                        <p:cTn id="7" dur="500"/>
                                        <p:tgtEl>
                                          <p:spTgt spid="7608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66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sp>
        <p:nvSpPr>
          <p:cNvPr id="881667" name="Text Box 3"/>
          <p:cNvSpPr txBox="1">
            <a:spLocks noChangeArrowheads="1"/>
          </p:cNvSpPr>
          <p:nvPr/>
        </p:nvSpPr>
        <p:spPr bwMode="auto">
          <a:xfrm>
            <a:off x="565150" y="762000"/>
            <a:ext cx="4019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Ranges of tolerance</a:t>
            </a:r>
          </a:p>
        </p:txBody>
      </p:sp>
      <p:pic>
        <p:nvPicPr>
          <p:cNvPr id="881672" name="Picture 8" descr="help">
            <a:hlinkClick r:id="" action="ppaction://noaction"/>
          </p:cNvPr>
          <p:cNvPicPr>
            <a:picLocks noChangeAspect="1" noChangeArrowheads="1"/>
          </p:cNvPicPr>
          <p:nvPr/>
        </p:nvPicPr>
        <p:blipFill>
          <a:blip r:embed="rId2" cstate="print"/>
          <a:srcRect/>
          <a:stretch>
            <a:fillRect/>
          </a:stretch>
        </p:blipFill>
        <p:spPr bwMode="auto">
          <a:xfrm>
            <a:off x="228600" y="6202363"/>
            <a:ext cx="560388" cy="560387"/>
          </a:xfrm>
          <a:prstGeom prst="rect">
            <a:avLst/>
          </a:prstGeom>
          <a:noFill/>
        </p:spPr>
      </p:pic>
      <p:pic>
        <p:nvPicPr>
          <p:cNvPr id="881674" name="Picture 10" descr="Sec"/>
          <p:cNvPicPr>
            <a:picLocks noChangeAspect="1" noChangeArrowheads="1"/>
          </p:cNvPicPr>
          <p:nvPr/>
        </p:nvPicPr>
        <p:blipFill>
          <a:blip r:embed="rId3" cstate="print"/>
          <a:srcRect/>
          <a:stretch>
            <a:fillRect/>
          </a:stretch>
        </p:blipFill>
        <p:spPr bwMode="auto">
          <a:xfrm>
            <a:off x="0" y="0"/>
            <a:ext cx="1828800" cy="838200"/>
          </a:xfrm>
          <a:prstGeom prst="rect">
            <a:avLst/>
          </a:prstGeom>
          <a:noFill/>
        </p:spPr>
      </p:pic>
      <p:pic>
        <p:nvPicPr>
          <p:cNvPr id="881675" name="Picture 11" descr="Sec"/>
          <p:cNvPicPr>
            <a:picLocks noChangeAspect="1" noChangeArrowheads="1"/>
          </p:cNvPicPr>
          <p:nvPr/>
        </p:nvPicPr>
        <p:blipFill>
          <a:blip r:embed="rId4" cstate="print"/>
          <a:srcRect/>
          <a:stretch>
            <a:fillRect/>
          </a:stretch>
        </p:blipFill>
        <p:spPr bwMode="auto">
          <a:xfrm>
            <a:off x="3232150" y="0"/>
            <a:ext cx="2679700" cy="482600"/>
          </a:xfrm>
          <a:prstGeom prst="rect">
            <a:avLst/>
          </a:prstGeom>
          <a:noFill/>
        </p:spPr>
      </p:pic>
      <p:sp>
        <p:nvSpPr>
          <p:cNvPr id="881676" name="Rectangle 12"/>
          <p:cNvSpPr>
            <a:spLocks noChangeArrowheads="1"/>
          </p:cNvSpPr>
          <p:nvPr/>
        </p:nvSpPr>
        <p:spPr bwMode="auto">
          <a:xfrm>
            <a:off x="533400" y="1371600"/>
            <a:ext cx="7924800" cy="2062103"/>
          </a:xfrm>
          <a:prstGeom prst="rect">
            <a:avLst/>
          </a:prstGeom>
          <a:noFill/>
          <a:ln w="9525">
            <a:noFill/>
            <a:miter lim="800000"/>
            <a:headEnd/>
            <a:tailEnd/>
          </a:ln>
          <a:effectLst/>
        </p:spPr>
        <p:txBody>
          <a:bodyPr>
            <a:spAutoFit/>
          </a:bodyPr>
          <a:lstStyle/>
          <a:p>
            <a:r>
              <a:rPr lang="en-US" altLang="en-US" sz="3200" i="1" dirty="0" smtClean="0">
                <a:latin typeface="Times" charset="0"/>
              </a:rPr>
              <a:t>#1. List </a:t>
            </a:r>
            <a:r>
              <a:rPr lang="en-US" altLang="en-US" sz="3200" i="1" dirty="0">
                <a:latin typeface="Times" charset="0"/>
              </a:rPr>
              <a:t>8 Limiting factors in your notebook.</a:t>
            </a:r>
          </a:p>
          <a:p>
            <a:r>
              <a:rPr lang="en-US" altLang="en-US" sz="3200" smtClean="0">
                <a:solidFill>
                  <a:schemeClr val="tx1"/>
                </a:solidFill>
                <a:latin typeface="Times" charset="0"/>
              </a:rPr>
              <a:t>#2. The </a:t>
            </a:r>
            <a:r>
              <a:rPr lang="en-US" altLang="en-US" sz="3200" dirty="0">
                <a:solidFill>
                  <a:schemeClr val="tx1"/>
                </a:solidFill>
                <a:latin typeface="Times" charset="0"/>
              </a:rPr>
              <a:t>ability of an organism to withstand fluctuations in biotic and abiotic environmental factors is known as</a:t>
            </a:r>
            <a:r>
              <a:rPr lang="en-US" altLang="en-US" sz="3200" dirty="0">
                <a:solidFill>
                  <a:srgbClr val="FF0066"/>
                </a:solidFill>
                <a:latin typeface="Times" charset="0"/>
              </a:rPr>
              <a:t> tolerance</a:t>
            </a:r>
            <a:r>
              <a:rPr lang="en-US" altLang="en-US" sz="3200" dirty="0" smtClean="0">
                <a:solidFill>
                  <a:schemeClr val="tx1"/>
                </a:solidFill>
                <a:latin typeface="Times" charset="0"/>
              </a:rPr>
              <a:t>.</a:t>
            </a:r>
          </a:p>
        </p:txBody>
      </p:sp>
      <p:pic>
        <p:nvPicPr>
          <p:cNvPr id="881678" name="Picture 14" descr="Fig"/>
          <p:cNvPicPr>
            <a:picLocks noChangeAspect="1" noChangeArrowheads="1"/>
          </p:cNvPicPr>
          <p:nvPr/>
        </p:nvPicPr>
        <p:blipFill>
          <a:blip r:embed="rId5" cstate="print"/>
          <a:srcRect/>
          <a:stretch>
            <a:fillRect/>
          </a:stretch>
        </p:blipFill>
        <p:spPr bwMode="auto">
          <a:xfrm>
            <a:off x="990600" y="3429000"/>
            <a:ext cx="6858000" cy="3124200"/>
          </a:xfrm>
          <a:prstGeom prst="rect">
            <a:avLst/>
          </a:prstGeom>
          <a:noFill/>
        </p:spPr>
      </p:pic>
      <p:sp>
        <p:nvSpPr>
          <p:cNvPr id="881679" name="Text Box 15"/>
          <p:cNvSpPr txBox="1">
            <a:spLocks noChangeArrowheads="1"/>
          </p:cNvSpPr>
          <p:nvPr/>
        </p:nvSpPr>
        <p:spPr bwMode="auto">
          <a:xfrm>
            <a:off x="3124200" y="3429000"/>
            <a:ext cx="2738438" cy="420687"/>
          </a:xfrm>
          <a:prstGeom prst="rect">
            <a:avLst/>
          </a:prstGeom>
          <a:noFill/>
          <a:ln w="9525">
            <a:noFill/>
            <a:miter lim="800000"/>
            <a:headEnd/>
            <a:tailEnd/>
          </a:ln>
          <a:effectLst/>
        </p:spPr>
        <p:txBody>
          <a:bodyPr wrap="none">
            <a:spAutoFit/>
          </a:bodyPr>
          <a:lstStyle/>
          <a:p>
            <a:r>
              <a:rPr lang="en-US" altLang="en-US" sz="2400" b="1" dirty="0">
                <a:solidFill>
                  <a:schemeClr val="tx1"/>
                </a:solidFill>
                <a:latin typeface="Times" charset="0"/>
              </a:rPr>
              <a:t>Limits of Tolerance</a:t>
            </a:r>
          </a:p>
        </p:txBody>
      </p:sp>
      <p:sp>
        <p:nvSpPr>
          <p:cNvPr id="881680" name="Text Box 16"/>
          <p:cNvSpPr txBox="1">
            <a:spLocks noChangeArrowheads="1"/>
          </p:cNvSpPr>
          <p:nvPr/>
        </p:nvSpPr>
        <p:spPr bwMode="auto">
          <a:xfrm>
            <a:off x="1447800" y="3886200"/>
            <a:ext cx="1206500" cy="523220"/>
          </a:xfrm>
          <a:prstGeom prst="rect">
            <a:avLst/>
          </a:prstGeom>
          <a:noFill/>
          <a:ln w="9525">
            <a:noFill/>
            <a:miter lim="800000"/>
            <a:headEnd/>
            <a:tailEnd/>
          </a:ln>
          <a:effectLst/>
        </p:spPr>
        <p:txBody>
          <a:bodyPr wrap="square">
            <a:spAutoFit/>
          </a:bodyPr>
          <a:lstStyle/>
          <a:p>
            <a:pPr algn="ctr"/>
            <a:r>
              <a:rPr lang="en-US" altLang="en-US" sz="1400" b="1" dirty="0">
                <a:latin typeface="Times" charset="0"/>
              </a:rPr>
              <a:t>Organisms</a:t>
            </a:r>
            <a:r>
              <a:rPr lang="en-US" altLang="en-US" sz="1400" b="1" dirty="0">
                <a:solidFill>
                  <a:schemeClr val="bg2"/>
                </a:solidFill>
                <a:latin typeface="Times" charset="0"/>
              </a:rPr>
              <a:t> </a:t>
            </a:r>
            <a:r>
              <a:rPr lang="en-US" altLang="en-US" sz="1400" b="1" dirty="0">
                <a:latin typeface="Times" charset="0"/>
              </a:rPr>
              <a:t>absent</a:t>
            </a:r>
          </a:p>
        </p:txBody>
      </p:sp>
      <p:sp>
        <p:nvSpPr>
          <p:cNvPr id="881681" name="Text Box 17"/>
          <p:cNvSpPr txBox="1">
            <a:spLocks noChangeArrowheads="1"/>
          </p:cNvSpPr>
          <p:nvPr/>
        </p:nvSpPr>
        <p:spPr bwMode="auto">
          <a:xfrm>
            <a:off x="2514600" y="3886200"/>
            <a:ext cx="1366837" cy="523220"/>
          </a:xfrm>
          <a:prstGeom prst="rect">
            <a:avLst/>
          </a:prstGeom>
          <a:noFill/>
          <a:ln w="9525">
            <a:noFill/>
            <a:miter lim="800000"/>
            <a:headEnd/>
            <a:tailEnd/>
          </a:ln>
          <a:effectLst/>
        </p:spPr>
        <p:txBody>
          <a:bodyPr wrap="square">
            <a:spAutoFit/>
          </a:bodyPr>
          <a:lstStyle/>
          <a:p>
            <a:pPr algn="ctr"/>
            <a:r>
              <a:rPr lang="en-US" altLang="en-US" sz="1400" b="1" dirty="0">
                <a:latin typeface="Times" charset="0"/>
              </a:rPr>
              <a:t>Organisms</a:t>
            </a:r>
            <a:r>
              <a:rPr lang="en-US" altLang="en-US" sz="1400" b="1" dirty="0">
                <a:solidFill>
                  <a:schemeClr val="bg2"/>
                </a:solidFill>
                <a:latin typeface="Times" charset="0"/>
              </a:rPr>
              <a:t> </a:t>
            </a:r>
            <a:r>
              <a:rPr lang="en-US" altLang="en-US" sz="1400" b="1" dirty="0">
                <a:latin typeface="Times" charset="0"/>
              </a:rPr>
              <a:t>infrequent</a:t>
            </a:r>
          </a:p>
        </p:txBody>
      </p:sp>
      <p:sp>
        <p:nvSpPr>
          <p:cNvPr id="881682" name="Text Box 18"/>
          <p:cNvSpPr txBox="1">
            <a:spLocks noChangeArrowheads="1"/>
          </p:cNvSpPr>
          <p:nvPr/>
        </p:nvSpPr>
        <p:spPr bwMode="auto">
          <a:xfrm>
            <a:off x="3810000" y="4572000"/>
            <a:ext cx="1604963" cy="523220"/>
          </a:xfrm>
          <a:prstGeom prst="rect">
            <a:avLst/>
          </a:prstGeom>
          <a:noFill/>
          <a:ln w="9525">
            <a:noFill/>
            <a:miter lim="800000"/>
            <a:headEnd/>
            <a:tailEnd/>
          </a:ln>
          <a:effectLst/>
        </p:spPr>
        <p:txBody>
          <a:bodyPr>
            <a:spAutoFit/>
          </a:bodyPr>
          <a:lstStyle/>
          <a:p>
            <a:pPr algn="ctr"/>
            <a:r>
              <a:rPr lang="en-US" altLang="en-US" sz="1400" b="1" dirty="0">
                <a:latin typeface="Times" charset="0"/>
              </a:rPr>
              <a:t>Greatest number of organisms</a:t>
            </a:r>
          </a:p>
        </p:txBody>
      </p:sp>
      <p:sp>
        <p:nvSpPr>
          <p:cNvPr id="881683" name="Text Box 19"/>
          <p:cNvSpPr txBox="1">
            <a:spLocks noChangeArrowheads="1"/>
          </p:cNvSpPr>
          <p:nvPr/>
        </p:nvSpPr>
        <p:spPr bwMode="auto">
          <a:xfrm>
            <a:off x="5486400" y="4191000"/>
            <a:ext cx="1244600" cy="523220"/>
          </a:xfrm>
          <a:prstGeom prst="rect">
            <a:avLst/>
          </a:prstGeom>
          <a:noFill/>
          <a:ln w="9525">
            <a:noFill/>
            <a:miter lim="800000"/>
            <a:headEnd/>
            <a:tailEnd/>
          </a:ln>
          <a:effectLst/>
        </p:spPr>
        <p:txBody>
          <a:bodyPr wrap="square">
            <a:spAutoFit/>
          </a:bodyPr>
          <a:lstStyle/>
          <a:p>
            <a:pPr algn="ctr"/>
            <a:r>
              <a:rPr lang="en-US" altLang="en-US" sz="1400" b="1" dirty="0">
                <a:latin typeface="Times" charset="0"/>
              </a:rPr>
              <a:t>Organisms infrequent</a:t>
            </a:r>
          </a:p>
        </p:txBody>
      </p:sp>
      <p:sp>
        <p:nvSpPr>
          <p:cNvPr id="881684" name="Text Box 20"/>
          <p:cNvSpPr txBox="1">
            <a:spLocks noChangeArrowheads="1"/>
          </p:cNvSpPr>
          <p:nvPr/>
        </p:nvSpPr>
        <p:spPr bwMode="auto">
          <a:xfrm>
            <a:off x="6553200" y="3886200"/>
            <a:ext cx="1220787" cy="523220"/>
          </a:xfrm>
          <a:prstGeom prst="rect">
            <a:avLst/>
          </a:prstGeom>
          <a:noFill/>
          <a:ln w="9525">
            <a:noFill/>
            <a:miter lim="800000"/>
            <a:headEnd/>
            <a:tailEnd/>
          </a:ln>
          <a:effectLst/>
        </p:spPr>
        <p:txBody>
          <a:bodyPr>
            <a:spAutoFit/>
          </a:bodyPr>
          <a:lstStyle/>
          <a:p>
            <a:pPr algn="ctr"/>
            <a:r>
              <a:rPr lang="en-US" altLang="en-US" sz="1400" b="1" dirty="0">
                <a:latin typeface="Times" charset="0"/>
              </a:rPr>
              <a:t>Organisms absent</a:t>
            </a:r>
          </a:p>
        </p:txBody>
      </p:sp>
      <p:sp>
        <p:nvSpPr>
          <p:cNvPr id="881685" name="Text Box 21"/>
          <p:cNvSpPr txBox="1">
            <a:spLocks noChangeArrowheads="1"/>
          </p:cNvSpPr>
          <p:nvPr/>
        </p:nvSpPr>
        <p:spPr bwMode="auto">
          <a:xfrm>
            <a:off x="1447800" y="5486400"/>
            <a:ext cx="1181100" cy="523220"/>
          </a:xfrm>
          <a:prstGeom prst="rect">
            <a:avLst/>
          </a:prstGeom>
          <a:noFill/>
          <a:ln w="9525">
            <a:noFill/>
            <a:miter lim="800000"/>
            <a:headEnd/>
            <a:tailEnd/>
          </a:ln>
          <a:effectLst/>
        </p:spPr>
        <p:txBody>
          <a:bodyPr>
            <a:spAutoFit/>
          </a:bodyPr>
          <a:lstStyle/>
          <a:p>
            <a:pPr algn="ctr"/>
            <a:r>
              <a:rPr lang="en-US" altLang="en-US" sz="1400" b="1" dirty="0">
                <a:latin typeface="Times" charset="0"/>
              </a:rPr>
              <a:t>Zone of intolerance</a:t>
            </a:r>
          </a:p>
        </p:txBody>
      </p:sp>
      <p:sp>
        <p:nvSpPr>
          <p:cNvPr id="881687" name="Text Box 23"/>
          <p:cNvSpPr txBox="1">
            <a:spLocks noChangeArrowheads="1"/>
          </p:cNvSpPr>
          <p:nvPr/>
        </p:nvSpPr>
        <p:spPr bwMode="auto">
          <a:xfrm>
            <a:off x="2514600" y="5334000"/>
            <a:ext cx="1343025" cy="738664"/>
          </a:xfrm>
          <a:prstGeom prst="rect">
            <a:avLst/>
          </a:prstGeom>
          <a:noFill/>
          <a:ln w="9525">
            <a:noFill/>
            <a:miter lim="800000"/>
            <a:headEnd/>
            <a:tailEnd/>
          </a:ln>
          <a:effectLst/>
        </p:spPr>
        <p:txBody>
          <a:bodyPr>
            <a:spAutoFit/>
          </a:bodyPr>
          <a:lstStyle/>
          <a:p>
            <a:pPr algn="ctr"/>
            <a:r>
              <a:rPr lang="en-US" altLang="en-US" sz="1400" b="1" dirty="0">
                <a:latin typeface="Times" charset="0"/>
              </a:rPr>
              <a:t>Zone</a:t>
            </a:r>
            <a:r>
              <a:rPr lang="en-US" altLang="en-US" sz="1400" b="1" dirty="0">
                <a:solidFill>
                  <a:schemeClr val="bg2"/>
                </a:solidFill>
                <a:latin typeface="Times" charset="0"/>
              </a:rPr>
              <a:t> </a:t>
            </a:r>
            <a:r>
              <a:rPr lang="en-US" altLang="en-US" sz="1400" b="1" dirty="0">
                <a:latin typeface="Times" charset="0"/>
              </a:rPr>
              <a:t>of</a:t>
            </a:r>
            <a:r>
              <a:rPr lang="en-US" altLang="en-US" sz="1400" b="1" dirty="0">
                <a:solidFill>
                  <a:schemeClr val="bg2"/>
                </a:solidFill>
                <a:latin typeface="Times" charset="0"/>
              </a:rPr>
              <a:t> </a:t>
            </a:r>
            <a:r>
              <a:rPr lang="en-US" altLang="en-US" sz="1400" b="1" dirty="0">
                <a:latin typeface="Times" charset="0"/>
              </a:rPr>
              <a:t>Physiological</a:t>
            </a:r>
            <a:r>
              <a:rPr lang="en-US" altLang="en-US" sz="1400" b="1" dirty="0">
                <a:solidFill>
                  <a:schemeClr val="bg2"/>
                </a:solidFill>
                <a:latin typeface="Times" charset="0"/>
              </a:rPr>
              <a:t> </a:t>
            </a:r>
            <a:r>
              <a:rPr lang="en-US" altLang="en-US" sz="1400" b="1" dirty="0">
                <a:latin typeface="Times" charset="0"/>
              </a:rPr>
              <a:t>stress</a:t>
            </a:r>
          </a:p>
        </p:txBody>
      </p:sp>
      <p:sp>
        <p:nvSpPr>
          <p:cNvPr id="881689" name="Text Box 25"/>
          <p:cNvSpPr txBox="1">
            <a:spLocks noChangeArrowheads="1"/>
          </p:cNvSpPr>
          <p:nvPr/>
        </p:nvSpPr>
        <p:spPr bwMode="auto">
          <a:xfrm>
            <a:off x="3886200" y="5638800"/>
            <a:ext cx="1508746" cy="307777"/>
          </a:xfrm>
          <a:prstGeom prst="rect">
            <a:avLst/>
          </a:prstGeom>
          <a:noFill/>
          <a:ln w="9525">
            <a:noFill/>
            <a:miter lim="800000"/>
            <a:headEnd/>
            <a:tailEnd/>
          </a:ln>
          <a:effectLst/>
        </p:spPr>
        <p:txBody>
          <a:bodyPr wrap="none">
            <a:spAutoFit/>
          </a:bodyPr>
          <a:lstStyle/>
          <a:p>
            <a:r>
              <a:rPr lang="en-US" altLang="en-US" sz="1400" b="1" dirty="0">
                <a:latin typeface="Times" charset="0"/>
              </a:rPr>
              <a:t>Optimum range</a:t>
            </a:r>
          </a:p>
        </p:txBody>
      </p:sp>
      <p:sp>
        <p:nvSpPr>
          <p:cNvPr id="881690" name="Text Box 26"/>
          <p:cNvSpPr txBox="1">
            <a:spLocks noChangeArrowheads="1"/>
          </p:cNvSpPr>
          <p:nvPr/>
        </p:nvSpPr>
        <p:spPr bwMode="auto">
          <a:xfrm>
            <a:off x="1828800" y="6172200"/>
            <a:ext cx="1130438" cy="307777"/>
          </a:xfrm>
          <a:prstGeom prst="rect">
            <a:avLst/>
          </a:prstGeom>
          <a:noFill/>
          <a:ln w="9525">
            <a:noFill/>
            <a:miter lim="800000"/>
            <a:headEnd/>
            <a:tailEnd/>
          </a:ln>
          <a:effectLst/>
        </p:spPr>
        <p:txBody>
          <a:bodyPr wrap="none">
            <a:spAutoFit/>
          </a:bodyPr>
          <a:lstStyle/>
          <a:p>
            <a:r>
              <a:rPr lang="en-US" altLang="en-US" sz="1400" b="1" dirty="0">
                <a:latin typeface="Times" charset="0"/>
              </a:rPr>
              <a:t>Lower limit</a:t>
            </a:r>
          </a:p>
        </p:txBody>
      </p:sp>
      <p:sp>
        <p:nvSpPr>
          <p:cNvPr id="881691" name="Text Box 27"/>
          <p:cNvSpPr txBox="1">
            <a:spLocks noChangeArrowheads="1"/>
          </p:cNvSpPr>
          <p:nvPr/>
        </p:nvSpPr>
        <p:spPr bwMode="auto">
          <a:xfrm>
            <a:off x="6477000" y="6096000"/>
            <a:ext cx="1120820" cy="307777"/>
          </a:xfrm>
          <a:prstGeom prst="rect">
            <a:avLst/>
          </a:prstGeom>
          <a:noFill/>
          <a:ln w="9525">
            <a:noFill/>
            <a:miter lim="800000"/>
            <a:headEnd/>
            <a:tailEnd/>
          </a:ln>
          <a:effectLst/>
        </p:spPr>
        <p:txBody>
          <a:bodyPr wrap="none">
            <a:spAutoFit/>
          </a:bodyPr>
          <a:lstStyle/>
          <a:p>
            <a:r>
              <a:rPr lang="en-US" altLang="en-US" sz="1400" b="1" dirty="0">
                <a:latin typeface="Times" charset="0"/>
              </a:rPr>
              <a:t>Upper</a:t>
            </a:r>
            <a:r>
              <a:rPr lang="en-US" altLang="en-US" sz="1400" b="1" dirty="0">
                <a:solidFill>
                  <a:schemeClr val="bg2"/>
                </a:solidFill>
                <a:latin typeface="Times" charset="0"/>
              </a:rPr>
              <a:t> </a:t>
            </a:r>
            <a:r>
              <a:rPr lang="en-US" altLang="en-US" sz="1400" b="1" dirty="0">
                <a:latin typeface="Times" charset="0"/>
              </a:rPr>
              <a:t>limit</a:t>
            </a:r>
          </a:p>
        </p:txBody>
      </p:sp>
      <p:sp>
        <p:nvSpPr>
          <p:cNvPr id="881692" name="Text Box 28"/>
          <p:cNvSpPr txBox="1">
            <a:spLocks noChangeArrowheads="1"/>
          </p:cNvSpPr>
          <p:nvPr/>
        </p:nvSpPr>
        <p:spPr bwMode="auto">
          <a:xfrm>
            <a:off x="3733800" y="6096000"/>
            <a:ext cx="1794081" cy="307777"/>
          </a:xfrm>
          <a:prstGeom prst="rect">
            <a:avLst/>
          </a:prstGeom>
          <a:noFill/>
          <a:ln w="9525">
            <a:noFill/>
            <a:miter lim="800000"/>
            <a:headEnd/>
            <a:tailEnd/>
          </a:ln>
          <a:effectLst/>
        </p:spPr>
        <p:txBody>
          <a:bodyPr wrap="none">
            <a:spAutoFit/>
          </a:bodyPr>
          <a:lstStyle/>
          <a:p>
            <a:r>
              <a:rPr lang="en-US" altLang="en-US" sz="1400" b="1" dirty="0">
                <a:latin typeface="Times" charset="0"/>
              </a:rPr>
              <a:t>Range of tolerance</a:t>
            </a:r>
          </a:p>
        </p:txBody>
      </p:sp>
      <p:sp>
        <p:nvSpPr>
          <p:cNvPr id="881693" name="Text Box 29"/>
          <p:cNvSpPr txBox="1">
            <a:spLocks noChangeArrowheads="1"/>
          </p:cNvSpPr>
          <p:nvPr/>
        </p:nvSpPr>
        <p:spPr bwMode="auto">
          <a:xfrm rot="16200000">
            <a:off x="757238" y="4917381"/>
            <a:ext cx="1135062" cy="307777"/>
          </a:xfrm>
          <a:prstGeom prst="rect">
            <a:avLst/>
          </a:prstGeom>
          <a:noFill/>
          <a:ln w="9525">
            <a:noFill/>
            <a:miter lim="800000"/>
            <a:headEnd/>
            <a:tailEnd/>
          </a:ln>
          <a:effectLst/>
        </p:spPr>
        <p:txBody>
          <a:bodyPr>
            <a:spAutoFit/>
          </a:bodyPr>
          <a:lstStyle/>
          <a:p>
            <a:r>
              <a:rPr lang="en-US" altLang="en-US" sz="1400" b="1" dirty="0">
                <a:latin typeface="Times" charset="0"/>
              </a:rPr>
              <a:t>Population</a:t>
            </a:r>
          </a:p>
        </p:txBody>
      </p:sp>
      <p:sp>
        <p:nvSpPr>
          <p:cNvPr id="881696" name="Text Box 32"/>
          <p:cNvSpPr txBox="1">
            <a:spLocks noChangeArrowheads="1"/>
          </p:cNvSpPr>
          <p:nvPr/>
        </p:nvSpPr>
        <p:spPr bwMode="auto">
          <a:xfrm>
            <a:off x="5410200" y="5334000"/>
            <a:ext cx="1343025" cy="738664"/>
          </a:xfrm>
          <a:prstGeom prst="rect">
            <a:avLst/>
          </a:prstGeom>
          <a:noFill/>
          <a:ln w="9525">
            <a:noFill/>
            <a:miter lim="800000"/>
            <a:headEnd/>
            <a:tailEnd/>
          </a:ln>
          <a:effectLst/>
        </p:spPr>
        <p:txBody>
          <a:bodyPr>
            <a:spAutoFit/>
          </a:bodyPr>
          <a:lstStyle/>
          <a:p>
            <a:pPr algn="ctr"/>
            <a:r>
              <a:rPr lang="en-US" altLang="en-US" sz="1400" b="1" dirty="0">
                <a:latin typeface="Times" charset="0"/>
              </a:rPr>
              <a:t>Zone of Physiological stress</a:t>
            </a:r>
          </a:p>
        </p:txBody>
      </p:sp>
      <p:sp>
        <p:nvSpPr>
          <p:cNvPr id="881697" name="Text Box 33"/>
          <p:cNvSpPr txBox="1">
            <a:spLocks noChangeArrowheads="1"/>
          </p:cNvSpPr>
          <p:nvPr/>
        </p:nvSpPr>
        <p:spPr bwMode="auto">
          <a:xfrm>
            <a:off x="6477000" y="5562600"/>
            <a:ext cx="1181100" cy="523220"/>
          </a:xfrm>
          <a:prstGeom prst="rect">
            <a:avLst/>
          </a:prstGeom>
          <a:noFill/>
          <a:ln w="9525">
            <a:noFill/>
            <a:miter lim="800000"/>
            <a:headEnd/>
            <a:tailEnd/>
          </a:ln>
          <a:effectLst/>
        </p:spPr>
        <p:txBody>
          <a:bodyPr>
            <a:spAutoFit/>
          </a:bodyPr>
          <a:lstStyle/>
          <a:p>
            <a:pPr algn="ctr"/>
            <a:r>
              <a:rPr lang="en-US" altLang="en-US" sz="1400" b="1" dirty="0">
                <a:latin typeface="Times" charset="0"/>
              </a:rPr>
              <a:t>Zone of intolerance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1676"/>
                                        </p:tgtEl>
                                        <p:attrNameLst>
                                          <p:attrName>style.visibility</p:attrName>
                                        </p:attrNameLst>
                                      </p:cBhvr>
                                      <p:to>
                                        <p:strVal val="visible"/>
                                      </p:to>
                                    </p:set>
                                    <p:animEffect transition="in" filter="box(out)">
                                      <p:cBhvr>
                                        <p:cTn id="7" dur="500"/>
                                        <p:tgtEl>
                                          <p:spTgt spid="881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676" grpId="0"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Water is lost to the </a:t>
            </a:r>
            <a:r>
              <a:rPr lang="en-US" sz="3200" dirty="0" err="1" smtClean="0"/>
              <a:t>abiotic</a:t>
            </a:r>
            <a:r>
              <a:rPr lang="en-US" sz="3200" dirty="0" smtClean="0"/>
              <a:t> parts of the biosphere from the biotic parts by the process of:</a:t>
            </a:r>
            <a:endParaRPr lang="en-US" sz="3200" dirty="0"/>
          </a:p>
        </p:txBody>
      </p:sp>
      <p:sp>
        <p:nvSpPr>
          <p:cNvPr id="3" name="Content Placeholder 2"/>
          <p:cNvSpPr>
            <a:spLocks noGrp="1"/>
          </p:cNvSpPr>
          <p:nvPr>
            <p:ph idx="1"/>
          </p:nvPr>
        </p:nvSpPr>
        <p:spPr/>
        <p:txBody>
          <a:bodyPr/>
          <a:lstStyle/>
          <a:p>
            <a:r>
              <a:rPr lang="en-US" dirty="0" smtClean="0"/>
              <a:t>Infiltration</a:t>
            </a:r>
          </a:p>
          <a:p>
            <a:r>
              <a:rPr lang="en-US" dirty="0" smtClean="0"/>
              <a:t>Transpiration</a:t>
            </a:r>
          </a:p>
          <a:p>
            <a:r>
              <a:rPr lang="en-US" dirty="0" smtClean="0"/>
              <a:t>Photosynthesis</a:t>
            </a:r>
          </a:p>
          <a:p>
            <a:r>
              <a:rPr lang="en-US" dirty="0" smtClean="0"/>
              <a:t>Precipitation</a:t>
            </a:r>
          </a:p>
          <a:p>
            <a:endParaRPr lang="en-US"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en-US" dirty="0" smtClean="0"/>
              <a:t>Transpiration</a:t>
            </a:r>
            <a:r>
              <a:rPr lang="en-US" dirty="0"/>
              <a:t/>
            </a:r>
            <a:br>
              <a:rPr lang="en-US" dirty="0"/>
            </a:br>
            <a:r>
              <a:rPr lang="en-US" sz="3100" dirty="0" smtClean="0"/>
              <a:t>Cougars are predators  that often eat weakened or diseased animals. This is a description of the __ of cougars.</a:t>
            </a:r>
            <a:endParaRPr lang="en-US" sz="3100" dirty="0"/>
          </a:p>
        </p:txBody>
      </p:sp>
      <p:sp>
        <p:nvSpPr>
          <p:cNvPr id="3" name="Content Placeholder 2"/>
          <p:cNvSpPr>
            <a:spLocks noGrp="1"/>
          </p:cNvSpPr>
          <p:nvPr>
            <p:ph idx="1"/>
          </p:nvPr>
        </p:nvSpPr>
        <p:spPr/>
        <p:txBody>
          <a:bodyPr/>
          <a:lstStyle/>
          <a:p>
            <a:r>
              <a:rPr lang="en-US" dirty="0" smtClean="0"/>
              <a:t>Ecosystem</a:t>
            </a:r>
          </a:p>
          <a:p>
            <a:r>
              <a:rPr lang="en-US" dirty="0" smtClean="0"/>
              <a:t>Habitat</a:t>
            </a:r>
          </a:p>
          <a:p>
            <a:r>
              <a:rPr lang="en-US" dirty="0" smtClean="0"/>
              <a:t>Niche</a:t>
            </a:r>
          </a:p>
          <a:p>
            <a:r>
              <a:rPr lang="en-US" dirty="0" smtClean="0"/>
              <a:t>Population</a:t>
            </a:r>
          </a:p>
          <a:p>
            <a:endParaRPr lang="en-US" dirty="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en-US" dirty="0" smtClean="0"/>
              <a:t>Niche</a:t>
            </a:r>
            <a:br>
              <a:rPr lang="en-US" dirty="0" smtClean="0"/>
            </a:br>
            <a:r>
              <a:rPr lang="en-US" dirty="0" smtClean="0"/>
              <a:t>Where is the Biosphere?</a:t>
            </a:r>
            <a:endParaRPr lang="en-US" dirty="0"/>
          </a:p>
        </p:txBody>
      </p:sp>
      <p:sp>
        <p:nvSpPr>
          <p:cNvPr id="3" name="Content Placeholder 2"/>
          <p:cNvSpPr>
            <a:spLocks noGrp="1"/>
          </p:cNvSpPr>
          <p:nvPr>
            <p:ph idx="1"/>
          </p:nvPr>
        </p:nvSpPr>
        <p:spPr/>
        <p:txBody>
          <a:bodyPr/>
          <a:lstStyle/>
          <a:p>
            <a:r>
              <a:rPr lang="en-US" dirty="0" smtClean="0"/>
              <a:t>Earth’s Crust</a:t>
            </a:r>
          </a:p>
          <a:p>
            <a:r>
              <a:rPr lang="en-US" dirty="0" smtClean="0"/>
              <a:t>Upper Mantle</a:t>
            </a:r>
          </a:p>
          <a:p>
            <a:r>
              <a:rPr lang="en-US" dirty="0" smtClean="0"/>
              <a:t>Core</a:t>
            </a:r>
          </a:p>
          <a:p>
            <a:r>
              <a:rPr lang="en-US" dirty="0" smtClean="0"/>
              <a:t>Mantle</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#3. Biotic &amp; Abiotic Factors </a:t>
            </a:r>
            <a:r>
              <a:rPr lang="en-US" dirty="0" smtClean="0"/>
              <a:t>in an </a:t>
            </a:r>
            <a:r>
              <a:rPr lang="en-US" dirty="0" smtClean="0">
                <a:hlinkClick r:id="rId2"/>
              </a:rPr>
              <a:t>Ecosystem</a:t>
            </a:r>
            <a:r>
              <a:rPr lang="en-US" dirty="0" smtClean="0"/>
              <a:t>/ </a:t>
            </a:r>
            <a:r>
              <a:rPr lang="en-US" dirty="0" smtClean="0">
                <a:hlinkClick r:id="rId3"/>
              </a:rPr>
              <a:t>Biome</a:t>
            </a:r>
            <a:endParaRPr lang="en-US" dirty="0"/>
          </a:p>
        </p:txBody>
      </p:sp>
      <p:sp>
        <p:nvSpPr>
          <p:cNvPr id="3" name="Content Placeholder 2"/>
          <p:cNvSpPr>
            <a:spLocks noGrp="1"/>
          </p:cNvSpPr>
          <p:nvPr>
            <p:ph idx="1"/>
          </p:nvPr>
        </p:nvSpPr>
        <p:spPr/>
        <p:txBody>
          <a:bodyPr numCol="2"/>
          <a:lstStyle/>
          <a:p>
            <a:r>
              <a:rPr lang="en-US" b="1" dirty="0" smtClean="0"/>
              <a:t>Biotic</a:t>
            </a:r>
            <a:r>
              <a:rPr lang="en-US" dirty="0" smtClean="0"/>
              <a:t> = Living</a:t>
            </a:r>
          </a:p>
          <a:p>
            <a:r>
              <a:rPr lang="en-US" dirty="0" smtClean="0"/>
              <a:t>Ex: Human, Plant, Mushroom, Algae, Bacteria</a:t>
            </a:r>
          </a:p>
          <a:p>
            <a:endParaRPr lang="en-US" dirty="0" smtClean="0"/>
          </a:p>
          <a:p>
            <a:endParaRPr lang="en-US" dirty="0" smtClean="0"/>
          </a:p>
          <a:p>
            <a:endParaRPr lang="en-US" dirty="0" smtClean="0"/>
          </a:p>
          <a:p>
            <a:endParaRPr lang="en-US" dirty="0" smtClean="0"/>
          </a:p>
          <a:p>
            <a:r>
              <a:rPr lang="en-US" b="1" dirty="0" err="1" smtClean="0"/>
              <a:t>Abiotic</a:t>
            </a:r>
            <a:r>
              <a:rPr lang="en-US" dirty="0" smtClean="0"/>
              <a:t> = Not Living</a:t>
            </a:r>
          </a:p>
          <a:p>
            <a:r>
              <a:rPr lang="en-US" dirty="0" smtClean="0"/>
              <a:t>Ex: Water, Soil, Wind, temperature</a:t>
            </a:r>
          </a:p>
          <a:p>
            <a:endParaRPr lang="en-US" dirty="0" smtClean="0"/>
          </a:p>
          <a:p>
            <a:r>
              <a:rPr lang="en-US" dirty="0" smtClean="0"/>
              <a:t>Both are necessary for an Ecosystem to Function.</a:t>
            </a:r>
            <a:endParaRPr lang="en-US"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en-US" dirty="0" smtClean="0"/>
              <a:t>Earth’s crust</a:t>
            </a:r>
            <a:br>
              <a:rPr lang="en-US" dirty="0" smtClean="0"/>
            </a:br>
            <a:r>
              <a:rPr lang="en-US" sz="3600" dirty="0" smtClean="0"/>
              <a:t>A relationship between cats and mice could best be described as:</a:t>
            </a:r>
            <a:endParaRPr lang="en-US" sz="3600" dirty="0"/>
          </a:p>
        </p:txBody>
      </p:sp>
      <p:sp>
        <p:nvSpPr>
          <p:cNvPr id="3" name="Content Placeholder 2"/>
          <p:cNvSpPr>
            <a:spLocks noGrp="1"/>
          </p:cNvSpPr>
          <p:nvPr>
            <p:ph idx="1"/>
          </p:nvPr>
        </p:nvSpPr>
        <p:spPr/>
        <p:txBody>
          <a:bodyPr/>
          <a:lstStyle/>
          <a:p>
            <a:r>
              <a:rPr lang="en-US" dirty="0" smtClean="0"/>
              <a:t>Consumer – Producer</a:t>
            </a:r>
          </a:p>
          <a:p>
            <a:r>
              <a:rPr lang="en-US" dirty="0" smtClean="0"/>
              <a:t>Parasite – Host</a:t>
            </a:r>
          </a:p>
          <a:p>
            <a:r>
              <a:rPr lang="en-US" dirty="0"/>
              <a:t> </a:t>
            </a:r>
            <a:r>
              <a:rPr lang="en-US" dirty="0" smtClean="0"/>
              <a:t>Scavenger – Carrion</a:t>
            </a:r>
          </a:p>
          <a:p>
            <a:r>
              <a:rPr lang="en-US" dirty="0"/>
              <a:t> </a:t>
            </a:r>
            <a:r>
              <a:rPr lang="en-US" dirty="0" smtClean="0"/>
              <a:t>Predator - Prey</a:t>
            </a:r>
            <a:endParaRPr lang="en-US" dirty="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en-US" dirty="0" smtClean="0"/>
              <a:t>Predator – Prey</a:t>
            </a:r>
            <a:br>
              <a:rPr lang="en-US" dirty="0" smtClean="0"/>
            </a:br>
            <a:r>
              <a:rPr lang="en-US" sz="3600" dirty="0" smtClean="0"/>
              <a:t>If coyotes eat a cat that eats a mouse that eats grass, the coyote would be:</a:t>
            </a:r>
            <a:endParaRPr lang="en-US" sz="3600" dirty="0"/>
          </a:p>
        </p:txBody>
      </p:sp>
      <p:sp>
        <p:nvSpPr>
          <p:cNvPr id="3" name="Content Placeholder 2"/>
          <p:cNvSpPr>
            <a:spLocks noGrp="1"/>
          </p:cNvSpPr>
          <p:nvPr>
            <p:ph idx="1"/>
          </p:nvPr>
        </p:nvSpPr>
        <p:spPr/>
        <p:txBody>
          <a:bodyPr/>
          <a:lstStyle/>
          <a:p>
            <a:r>
              <a:rPr lang="en-US" dirty="0" smtClean="0"/>
              <a:t>Decomposers</a:t>
            </a:r>
          </a:p>
          <a:p>
            <a:r>
              <a:rPr lang="en-US" dirty="0" smtClean="0"/>
              <a:t>Second – order consumers</a:t>
            </a:r>
          </a:p>
          <a:p>
            <a:r>
              <a:rPr lang="en-US" dirty="0" smtClean="0"/>
              <a:t>Third – order consumers</a:t>
            </a:r>
          </a:p>
          <a:p>
            <a:r>
              <a:rPr lang="en-US" smtClean="0"/>
              <a:t>Herbivores</a:t>
            </a:r>
            <a:endParaRPr lang="en-US" dirty="0" smtClean="0"/>
          </a:p>
          <a:p>
            <a:endParaRPr lang="en-US" dirty="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fontScale="90000"/>
          </a:bodyPr>
          <a:lstStyle/>
          <a:p>
            <a:r>
              <a:rPr lang="en-US" dirty="0" smtClean="0"/>
              <a:t/>
            </a:r>
            <a:br>
              <a:rPr lang="en-US" dirty="0" smtClean="0"/>
            </a:br>
            <a:r>
              <a:rPr lang="en-US" dirty="0"/>
              <a:t/>
            </a:r>
            <a:br>
              <a:rPr lang="en-US" dirty="0"/>
            </a:br>
            <a:r>
              <a:rPr lang="en-US" dirty="0" smtClean="0"/>
              <a:t>Third- </a:t>
            </a:r>
            <a:r>
              <a:rPr lang="en-US" dirty="0"/>
              <a:t>o</a:t>
            </a:r>
            <a:r>
              <a:rPr lang="en-US" dirty="0" smtClean="0"/>
              <a:t>rder Consumer</a:t>
            </a:r>
            <a:br>
              <a:rPr lang="en-US" dirty="0" smtClean="0"/>
            </a:br>
            <a:r>
              <a:rPr lang="en-US" sz="3100" dirty="0" smtClean="0"/>
              <a:t>A pod of Killer whales (Orca’s) is known as:</a:t>
            </a:r>
            <a:r>
              <a:rPr lang="en-US" dirty="0" smtClean="0"/>
              <a:t/>
            </a:r>
            <a:br>
              <a:rPr lang="en-US" dirty="0" smtClean="0"/>
            </a:b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dirty="0" smtClean="0"/>
              <a:t>Biosphere</a:t>
            </a:r>
          </a:p>
          <a:p>
            <a:r>
              <a:rPr lang="en-US" dirty="0" smtClean="0"/>
              <a:t>Population</a:t>
            </a:r>
          </a:p>
          <a:p>
            <a:r>
              <a:rPr lang="en-US" dirty="0" smtClean="0"/>
              <a:t>Ecosystem</a:t>
            </a:r>
          </a:p>
          <a:p>
            <a:r>
              <a:rPr lang="en-US" dirty="0" smtClean="0"/>
              <a:t>Community</a:t>
            </a:r>
          </a:p>
          <a:p>
            <a:endParaRPr lang="en-US" dirty="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buFont typeface="Arial" pitchFamily="34" charset="0"/>
              <a:buChar char="•"/>
            </a:pPr>
            <a:r>
              <a:rPr lang="en-US" dirty="0" smtClean="0"/>
              <a:t>Population</a:t>
            </a:r>
            <a:br>
              <a:rPr lang="en-US" dirty="0" smtClean="0"/>
            </a:br>
            <a:r>
              <a:rPr lang="en-US" sz="3100" dirty="0" smtClean="0"/>
              <a:t>Draw an Energy Pyramid including grasses, flowers, grasshoppers, birds,  and a fox.</a:t>
            </a:r>
            <a:br>
              <a:rPr lang="en-US" sz="3100" dirty="0" smtClean="0"/>
            </a:br>
            <a:r>
              <a:rPr lang="en-US" sz="3100" dirty="0" smtClean="0"/>
              <a:t>Which level has the smallest number of organisms?</a:t>
            </a:r>
            <a:endParaRPr lang="en-US" sz="3100" dirty="0"/>
          </a:p>
        </p:txBody>
      </p:sp>
      <p:sp>
        <p:nvSpPr>
          <p:cNvPr id="3" name="Content Placeholder 2"/>
          <p:cNvSpPr>
            <a:spLocks noGrp="1"/>
          </p:cNvSpPr>
          <p:nvPr>
            <p:ph idx="1"/>
          </p:nvPr>
        </p:nvSpPr>
        <p:spPr/>
        <p:txBody>
          <a:bodyPr/>
          <a:lstStyle/>
          <a:p>
            <a:r>
              <a:rPr lang="en-US" dirty="0" smtClean="0"/>
              <a:t>Grass</a:t>
            </a:r>
          </a:p>
          <a:p>
            <a:r>
              <a:rPr lang="en-US" dirty="0" smtClean="0"/>
              <a:t>Grasshoppers</a:t>
            </a:r>
          </a:p>
          <a:p>
            <a:r>
              <a:rPr lang="en-US" dirty="0"/>
              <a:t> B</a:t>
            </a:r>
            <a:r>
              <a:rPr lang="en-US" dirty="0" smtClean="0"/>
              <a:t>irds</a:t>
            </a:r>
          </a:p>
          <a:p>
            <a:r>
              <a:rPr lang="en-US" dirty="0" smtClean="0"/>
              <a:t>Fox</a:t>
            </a:r>
            <a:endParaRPr lang="en-US" dirty="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381000"/>
            <a:ext cx="4040188" cy="639762"/>
          </a:xfrm>
        </p:spPr>
        <p:txBody>
          <a:bodyPr/>
          <a:lstStyle/>
          <a:p>
            <a:r>
              <a:rPr lang="en-US" sz="2800" dirty="0" smtClean="0"/>
              <a:t>Biotic</a:t>
            </a:r>
            <a:r>
              <a:rPr lang="en-US" dirty="0" smtClean="0"/>
              <a:t> (living organisms) </a:t>
            </a:r>
            <a:r>
              <a:rPr lang="en-US" dirty="0" smtClean="0">
                <a:solidFill>
                  <a:srgbClr val="FF0000"/>
                </a:solidFill>
              </a:rPr>
              <a:t>10</a:t>
            </a:r>
            <a:endParaRPr lang="en-US" dirty="0">
              <a:solidFill>
                <a:srgbClr val="FF0000"/>
              </a:solidFill>
            </a:endParaRPr>
          </a:p>
        </p:txBody>
      </p:sp>
      <p:sp>
        <p:nvSpPr>
          <p:cNvPr id="4" name="Content Placeholder 3"/>
          <p:cNvSpPr>
            <a:spLocks noGrp="1"/>
          </p:cNvSpPr>
          <p:nvPr>
            <p:ph sz="half" idx="2"/>
          </p:nvPr>
        </p:nvSpPr>
        <p:spPr>
          <a:xfrm>
            <a:off x="533400" y="1219200"/>
            <a:ext cx="3963988" cy="4906963"/>
          </a:xfrm>
        </p:spPr>
        <p:txBody>
          <a:bodyPr/>
          <a:lstStyle/>
          <a:p>
            <a:r>
              <a:rPr lang="en-US" dirty="0" smtClean="0"/>
              <a:t>Does it eat (or drink water)</a:t>
            </a:r>
          </a:p>
          <a:p>
            <a:r>
              <a:rPr lang="en-US" dirty="0" smtClean="0"/>
              <a:t>Does it grow and develop</a:t>
            </a:r>
          </a:p>
          <a:p>
            <a:r>
              <a:rPr lang="en-US" dirty="0" smtClean="0"/>
              <a:t>Does it stimulus and response</a:t>
            </a:r>
          </a:p>
          <a:p>
            <a:r>
              <a:rPr lang="en-US" dirty="0" smtClean="0"/>
              <a:t>Does it reproduce </a:t>
            </a:r>
          </a:p>
          <a:p>
            <a:r>
              <a:rPr lang="en-US" dirty="0" smtClean="0"/>
              <a:t>Example: Humans, fish, trees, grass, flowers, giraffe, bear, etc.</a:t>
            </a:r>
          </a:p>
          <a:p>
            <a:endParaRPr lang="en-US" dirty="0" smtClean="0"/>
          </a:p>
          <a:p>
            <a:endParaRPr lang="en-US" dirty="0" smtClean="0"/>
          </a:p>
          <a:p>
            <a:endParaRPr lang="en-US" dirty="0"/>
          </a:p>
        </p:txBody>
      </p:sp>
      <p:sp>
        <p:nvSpPr>
          <p:cNvPr id="5" name="Text Placeholder 4"/>
          <p:cNvSpPr>
            <a:spLocks noGrp="1"/>
          </p:cNvSpPr>
          <p:nvPr>
            <p:ph type="body" sz="quarter" idx="3"/>
          </p:nvPr>
        </p:nvSpPr>
        <p:spPr>
          <a:xfrm>
            <a:off x="4572000" y="533400"/>
            <a:ext cx="4041775" cy="639762"/>
          </a:xfrm>
        </p:spPr>
        <p:txBody>
          <a:bodyPr/>
          <a:lstStyle/>
          <a:p>
            <a:r>
              <a:rPr lang="en-US" sz="3200" dirty="0" err="1" smtClean="0"/>
              <a:t>Abiotic</a:t>
            </a:r>
            <a:r>
              <a:rPr lang="en-US" dirty="0" smtClean="0"/>
              <a:t> (non-living) </a:t>
            </a:r>
            <a:r>
              <a:rPr lang="en-US" dirty="0" smtClean="0">
                <a:solidFill>
                  <a:srgbClr val="FF0000"/>
                </a:solidFill>
              </a:rPr>
              <a:t>5</a:t>
            </a:r>
            <a:endParaRPr lang="en-US" dirty="0">
              <a:solidFill>
                <a:srgbClr val="FF0000"/>
              </a:solidFill>
            </a:endParaRPr>
          </a:p>
        </p:txBody>
      </p:sp>
      <p:sp>
        <p:nvSpPr>
          <p:cNvPr id="6" name="Content Placeholder 5"/>
          <p:cNvSpPr>
            <a:spLocks noGrp="1"/>
          </p:cNvSpPr>
          <p:nvPr>
            <p:ph sz="quarter" idx="4"/>
          </p:nvPr>
        </p:nvSpPr>
        <p:spPr>
          <a:xfrm>
            <a:off x="4648200" y="1371600"/>
            <a:ext cx="4041775" cy="4332288"/>
          </a:xfrm>
        </p:spPr>
        <p:txBody>
          <a:bodyPr/>
          <a:lstStyle/>
          <a:p>
            <a:r>
              <a:rPr lang="en-US" dirty="0" smtClean="0"/>
              <a:t>If it doesn’t do any of those  </a:t>
            </a:r>
            <a:r>
              <a:rPr lang="en-US" dirty="0" smtClean="0">
                <a:sym typeface="Wingdings" pitchFamily="2" charset="2"/>
              </a:rPr>
              <a:t> then it is non-living</a:t>
            </a:r>
          </a:p>
          <a:p>
            <a:r>
              <a:rPr lang="en-US" dirty="0" smtClean="0">
                <a:sym typeface="Wingdings" pitchFamily="2" charset="2"/>
              </a:rPr>
              <a:t>Example: rock, sand, water, sun, mud, light, heat, etc.</a:t>
            </a:r>
          </a:p>
          <a:p>
            <a:endParaRPr lang="en-US" dirty="0" smtClean="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 Ways </a:t>
            </a:r>
            <a:r>
              <a:rPr lang="en-US" dirty="0" err="1" smtClean="0"/>
              <a:t>Abiotic</a:t>
            </a:r>
            <a:r>
              <a:rPr lang="en-US" dirty="0" smtClean="0"/>
              <a:t> factors affect Biotic factors.  P.135NB </a:t>
            </a:r>
            <a:endParaRPr lang="en-US" dirty="0"/>
          </a:p>
        </p:txBody>
      </p:sp>
      <p:sp>
        <p:nvSpPr>
          <p:cNvPr id="3" name="Content Placeholder 2"/>
          <p:cNvSpPr>
            <a:spLocks noGrp="1"/>
          </p:cNvSpPr>
          <p:nvPr>
            <p:ph idx="1"/>
          </p:nvPr>
        </p:nvSpPr>
        <p:spPr/>
        <p:txBody>
          <a:bodyPr/>
          <a:lstStyle/>
          <a:p>
            <a:r>
              <a:rPr lang="en-US" dirty="0" smtClean="0">
                <a:solidFill>
                  <a:srgbClr val="FF0000"/>
                </a:solidFill>
              </a:rPr>
              <a:t>Rocks</a:t>
            </a:r>
            <a:r>
              <a:rPr lang="en-US" dirty="0" smtClean="0"/>
              <a:t>- Rocks can be a habitat for worms.</a:t>
            </a:r>
          </a:p>
          <a:p>
            <a:r>
              <a:rPr lang="en-US" dirty="0" smtClean="0">
                <a:solidFill>
                  <a:srgbClr val="FF0000"/>
                </a:solidFill>
              </a:rPr>
              <a:t>Light</a:t>
            </a:r>
            <a:r>
              <a:rPr lang="en-US" dirty="0" smtClean="0"/>
              <a:t>- Plants need light to grow. </a:t>
            </a:r>
            <a:r>
              <a:rPr lang="en-US" sz="2800" dirty="0" smtClean="0"/>
              <a:t>(photosynthesis) </a:t>
            </a:r>
            <a:endParaRPr lang="en-US" dirty="0" smtClean="0"/>
          </a:p>
          <a:p>
            <a:r>
              <a:rPr lang="en-US" dirty="0" smtClean="0">
                <a:solidFill>
                  <a:srgbClr val="FF0000"/>
                </a:solidFill>
              </a:rPr>
              <a:t>Air</a:t>
            </a:r>
            <a:r>
              <a:rPr lang="en-US" dirty="0" smtClean="0"/>
              <a:t>- We need air to breathe. (Cellular Respiration)</a:t>
            </a:r>
          </a:p>
          <a:p>
            <a:r>
              <a:rPr lang="en-US" sz="2800" dirty="0" smtClean="0">
                <a:solidFill>
                  <a:srgbClr val="FF0000"/>
                </a:solidFill>
              </a:rPr>
              <a:t>Temperature</a:t>
            </a:r>
            <a:r>
              <a:rPr lang="en-US" dirty="0" smtClean="0"/>
              <a:t>- Temperature makes a habitat livable for living things. (Zone of Tolerance)</a:t>
            </a:r>
          </a:p>
          <a:p>
            <a:r>
              <a:rPr lang="en-US" dirty="0" smtClean="0">
                <a:solidFill>
                  <a:srgbClr val="FF0000"/>
                </a:solidFill>
              </a:rPr>
              <a:t>Water</a:t>
            </a:r>
            <a:r>
              <a:rPr lang="en-US" dirty="0" smtClean="0"/>
              <a:t>- Water can be a habitat and is also used to stay hydrated. </a:t>
            </a:r>
            <a:endParaRPr lang="en-US" dirty="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jmcallister\My Documents\My Pictures\Energy Pyramind.jpg"/>
          <p:cNvPicPr>
            <a:picLocks noChangeAspect="1" noChangeArrowheads="1"/>
          </p:cNvPicPr>
          <p:nvPr/>
        </p:nvPicPr>
        <p:blipFill>
          <a:blip r:embed="rId2" cstate="print">
            <a:lum bright="23000" contrast="44000"/>
          </a:blip>
          <a:srcRect/>
          <a:stretch>
            <a:fillRect/>
          </a:stretch>
        </p:blipFill>
        <p:spPr bwMode="auto">
          <a:xfrm>
            <a:off x="4038600" y="133350"/>
            <a:ext cx="4800600" cy="3600450"/>
          </a:xfrm>
          <a:prstGeom prst="rect">
            <a:avLst/>
          </a:prstGeom>
          <a:noFill/>
        </p:spPr>
      </p:pic>
      <p:sp>
        <p:nvSpPr>
          <p:cNvPr id="3" name="TextBox 2"/>
          <p:cNvSpPr txBox="1"/>
          <p:nvPr/>
        </p:nvSpPr>
        <p:spPr>
          <a:xfrm>
            <a:off x="457200" y="152400"/>
            <a:ext cx="3713856" cy="1569660"/>
          </a:xfrm>
          <a:prstGeom prst="rect">
            <a:avLst/>
          </a:prstGeom>
          <a:noFill/>
        </p:spPr>
        <p:txBody>
          <a:bodyPr wrap="square" rtlCol="0">
            <a:spAutoFit/>
          </a:bodyPr>
          <a:lstStyle/>
          <a:p>
            <a:r>
              <a:rPr lang="en-US" sz="3200" dirty="0" smtClean="0">
                <a:solidFill>
                  <a:srgbClr val="7030A0"/>
                </a:solidFill>
              </a:rPr>
              <a:t>Example:</a:t>
            </a:r>
          </a:p>
          <a:p>
            <a:r>
              <a:rPr lang="en-US" sz="3200" dirty="0" smtClean="0">
                <a:solidFill>
                  <a:srgbClr val="7030A0"/>
                </a:solidFill>
              </a:rPr>
              <a:t>Back of Ecosystem Poster </a:t>
            </a:r>
            <a:endParaRPr lang="en-US" sz="3200" dirty="0">
              <a:solidFill>
                <a:srgbClr val="7030A0"/>
              </a:solidFill>
            </a:endParaRPr>
          </a:p>
        </p:txBody>
      </p:sp>
      <p:sp>
        <p:nvSpPr>
          <p:cNvPr id="6" name="Content Placeholder 2"/>
          <p:cNvSpPr txBox="1">
            <a:spLocks/>
          </p:cNvSpPr>
          <p:nvPr/>
        </p:nvSpPr>
        <p:spPr>
          <a:xfrm>
            <a:off x="457200" y="2438400"/>
            <a:ext cx="8229600" cy="31242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5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abiotic</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factors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10 biotic factors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dirty="0" smtClean="0"/>
              <a:t>How abiotic factors impact biotic factors?</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Energy pyramid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solidFill>
                  <a:srgbClr val="7030A0"/>
                </a:solidFill>
                <a:effectLst/>
                <a:uLnTx/>
                <a:uFillTx/>
                <a:latin typeface="+mn-lt"/>
                <a:ea typeface="+mn-ea"/>
                <a:cs typeface="+mn-cs"/>
                <a:hlinkClick r:id="rId3"/>
              </a:rPr>
              <a:t>http://library.thinkquest.org/11353/ecosystems.htm</a:t>
            </a:r>
            <a:endParaRPr kumimoji="0" lang="en-US" sz="2800" b="0" i="0" u="none" strike="noStrike" kern="1200" cap="none" spc="0" normalizeH="0" baseline="0" noProof="0" dirty="0" smtClean="0">
              <a:ln>
                <a:noFill/>
              </a:ln>
              <a:solidFill>
                <a:srgbClr val="7030A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49" name="Picture 73" descr="\\Hvf-work\Education\Edu3\BDOL Interactive Chalkboard\Completed Foldables\Ch.03 foldable\Step1.jpg"/>
          <p:cNvPicPr>
            <a:picLocks noChangeAspect="1" noChangeArrowheads="1"/>
          </p:cNvPicPr>
          <p:nvPr/>
        </p:nvPicPr>
        <p:blipFill>
          <a:blip r:embed="rId2" cstate="print"/>
          <a:srcRect/>
          <a:stretch>
            <a:fillRect/>
          </a:stretch>
        </p:blipFill>
        <p:spPr bwMode="auto">
          <a:xfrm>
            <a:off x="4953000" y="2590800"/>
            <a:ext cx="2813050" cy="3505200"/>
          </a:xfrm>
          <a:prstGeom prst="rect">
            <a:avLst/>
          </a:prstGeom>
          <a:noFill/>
        </p:spPr>
      </p:pic>
      <p:pic>
        <p:nvPicPr>
          <p:cNvPr id="50180" name="Picture 4" descr="Foldables logo"/>
          <p:cNvPicPr>
            <a:picLocks noChangeAspect="1" noChangeArrowheads="1"/>
          </p:cNvPicPr>
          <p:nvPr/>
        </p:nvPicPr>
        <p:blipFill>
          <a:blip r:embed="rId3" cstate="print"/>
          <a:srcRect/>
          <a:stretch>
            <a:fillRect/>
          </a:stretch>
        </p:blipFill>
        <p:spPr bwMode="auto">
          <a:xfrm>
            <a:off x="6705600" y="873125"/>
            <a:ext cx="1905000" cy="955675"/>
          </a:xfrm>
          <a:prstGeom prst="rect">
            <a:avLst/>
          </a:prstGeom>
          <a:noFill/>
        </p:spPr>
      </p:pic>
      <p:sp>
        <p:nvSpPr>
          <p:cNvPr id="50206" name="Text Box 30"/>
          <p:cNvSpPr txBox="1">
            <a:spLocks noChangeArrowheads="1"/>
          </p:cNvSpPr>
          <p:nvPr/>
        </p:nvSpPr>
        <p:spPr bwMode="auto">
          <a:xfrm>
            <a:off x="2133600" y="914400"/>
            <a:ext cx="4679950" cy="1844675"/>
          </a:xfrm>
          <a:prstGeom prst="rect">
            <a:avLst/>
          </a:prstGeom>
          <a:noFill/>
          <a:ln w="9525" algn="ctr">
            <a:noFill/>
            <a:miter lim="800000"/>
            <a:headEnd/>
            <a:tailEnd/>
          </a:ln>
          <a:effectLst/>
        </p:spPr>
        <p:txBody>
          <a:bodyPr>
            <a:spAutoFit/>
          </a:bodyPr>
          <a:lstStyle/>
          <a:p>
            <a:pPr>
              <a:tabLst>
                <a:tab pos="228600" algn="l"/>
                <a:tab pos="1943100" algn="l"/>
              </a:tabLst>
            </a:pPr>
            <a:r>
              <a:rPr lang="en-US" sz="3200" b="1">
                <a:solidFill>
                  <a:schemeClr val="hlink"/>
                </a:solidFill>
              </a:rPr>
              <a:t>Collect</a:t>
            </a:r>
            <a:r>
              <a:rPr lang="en-US" sz="3200">
                <a:solidFill>
                  <a:schemeClr val="tx1"/>
                </a:solidFill>
              </a:rPr>
              <a:t> 4 sheets of paper and layer them about 1.5 cm apart vertically.  Keep the edges level.</a:t>
            </a:r>
          </a:p>
        </p:txBody>
      </p:sp>
      <p:pic>
        <p:nvPicPr>
          <p:cNvPr id="50233" name="Picture 57" descr="C:\Documents and Settings\cherie\Desktop\BDOL Prototype\BDOL Power Point Template\New previous.gif">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50235" name="Picture 59" descr="C:\Documents and Settings\cherie\Desktop\BDOL Prototype\BDOL Power Point Template\New next.gif">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50237" name="Picture 61" descr="C:\Documents and Settings\cherie\Desktop\BDOL Prototype\BDOL Power Point Template\end of slide.gif"/>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50239" name="Picture 63" descr="C:\Documents and Settings\cherie\Desktop\BDOL Prototype\BDOL Power Point Template\Foldables(on green).gif"/>
          <p:cNvPicPr>
            <a:picLocks noChangeAspect="1" noChangeArrowheads="1"/>
          </p:cNvPicPr>
          <p:nvPr/>
        </p:nvPicPr>
        <p:blipFill>
          <a:blip r:embed="rId7" cstate="print"/>
          <a:srcRect/>
          <a:stretch>
            <a:fillRect/>
          </a:stretch>
        </p:blipFill>
        <p:spPr bwMode="auto">
          <a:xfrm>
            <a:off x="3059113" y="76200"/>
            <a:ext cx="4332287" cy="400050"/>
          </a:xfrm>
          <a:prstGeom prst="rect">
            <a:avLst/>
          </a:prstGeom>
          <a:noFill/>
        </p:spPr>
      </p:pic>
      <p:pic>
        <p:nvPicPr>
          <p:cNvPr id="50240" name="Picture 64" descr="C:\Documents and Settings\cherie\Desktop\BDOL Prototype\BDOL Power Point Template\New TOC.gif">
            <a:hlinkClick r:id="rId8" action="ppaction://hlinksldjump"/>
          </p:cNvPr>
          <p:cNvPicPr>
            <a:picLocks noChangeAspect="1" noChangeArrowheads="1"/>
          </p:cNvPicPr>
          <p:nvPr/>
        </p:nvPicPr>
        <p:blipFill>
          <a:blip r:embed="rId9" cstate="print"/>
          <a:srcRect/>
          <a:stretch>
            <a:fillRect/>
          </a:stretch>
        </p:blipFill>
        <p:spPr bwMode="auto">
          <a:xfrm>
            <a:off x="4308475" y="6194425"/>
            <a:ext cx="492125" cy="606425"/>
          </a:xfrm>
          <a:prstGeom prst="rect">
            <a:avLst/>
          </a:prstGeom>
          <a:noFill/>
        </p:spPr>
      </p:pic>
      <p:pic>
        <p:nvPicPr>
          <p:cNvPr id="50242" name="Picture 66" descr="C:\Documents and Settings\cherie\Desktop\BDOL Prototype\BDOL Power Point Template\STEP1.gif"/>
          <p:cNvPicPr>
            <a:picLocks noChangeAspect="1" noChangeArrowheads="1"/>
          </p:cNvPicPr>
          <p:nvPr/>
        </p:nvPicPr>
        <p:blipFill>
          <a:blip r:embed="rId10" cstate="print"/>
          <a:srcRect/>
          <a:stretch>
            <a:fillRect/>
          </a:stretch>
        </p:blipFill>
        <p:spPr bwMode="auto">
          <a:xfrm>
            <a:off x="601663" y="1001713"/>
            <a:ext cx="1531937" cy="674687"/>
          </a:xfrm>
          <a:prstGeom prst="rect">
            <a:avLst/>
          </a:prstGeom>
          <a:noFill/>
        </p:spPr>
      </p:pic>
      <p:pic>
        <p:nvPicPr>
          <p:cNvPr id="50244" name="Picture 68" descr="C:\Documents and Settings\cherie\Desktop\BDOL Prototype\BDOL Power Point Template\resources.gif">
            <a:hlinkClick r:id="" action="ppaction://hlinkshowjump?jump=firstslide"/>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50245" name="Picture 69" descr="C:\Documents and Settings\cherie\Desktop\BDOL Prototype\BDOL Power Point Template\help.gif">
            <a:hlinkClick r:id="rId12" action="ppaction://hlinksldjump"/>
          </p:cNvPr>
          <p:cNvPicPr>
            <a:picLocks noChangeAspect="1" noChangeArrowheads="1"/>
          </p:cNvPicPr>
          <p:nvPr/>
        </p:nvPicPr>
        <p:blipFill>
          <a:blip r:embed="rId13" cstate="print"/>
          <a:srcRect/>
          <a:stretch>
            <a:fillRect/>
          </a:stretch>
        </p:blipFill>
        <p:spPr bwMode="auto">
          <a:xfrm>
            <a:off x="228600" y="6202363"/>
            <a:ext cx="560388" cy="560387"/>
          </a:xfrm>
          <a:prstGeom prst="rect">
            <a:avLst/>
          </a:prstGeom>
          <a:noFill/>
        </p:spPr>
      </p:pic>
      <p:sp>
        <p:nvSpPr>
          <p:cNvPr id="50247" name="Text Box 71"/>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dirty="0" smtClean="0">
                <a:solidFill>
                  <a:schemeClr val="hlink"/>
                </a:solidFill>
              </a:rPr>
              <a:t>.</a:t>
            </a:r>
            <a:endParaRPr lang="en-US" sz="1400" b="1" dirty="0">
              <a:solidFill>
                <a:schemeClr val="hlink"/>
              </a:solidFill>
            </a:endParaRPr>
          </a:p>
        </p:txBody>
      </p:sp>
      <p:pic>
        <p:nvPicPr>
          <p:cNvPr id="50248" name="Picture 72" descr="\\Hvf-work\Education\Edu3\BDOL Interactive Chalkboard\BDOL IC 03\BDOL CH03.headers\Chpt03.jpg"/>
          <p:cNvPicPr>
            <a:picLocks noChangeAspect="1" noChangeArrowheads="1"/>
          </p:cNvPicPr>
          <p:nvPr/>
        </p:nvPicPr>
        <p:blipFill>
          <a:blip r:embed="rId14" cstate="print"/>
          <a:srcRect/>
          <a:stretch>
            <a:fillRect/>
          </a:stretch>
        </p:blipFill>
        <p:spPr bwMode="auto">
          <a:xfrm>
            <a:off x="0" y="0"/>
            <a:ext cx="2819400" cy="762000"/>
          </a:xfrm>
          <a:prstGeom prst="rect">
            <a:avLst/>
          </a:prstGeom>
          <a:noFill/>
        </p:spPr>
      </p:pic>
      <p:sp>
        <p:nvSpPr>
          <p:cNvPr id="15" name="TextBox 14"/>
          <p:cNvSpPr txBox="1"/>
          <p:nvPr/>
        </p:nvSpPr>
        <p:spPr>
          <a:xfrm>
            <a:off x="304800" y="1981200"/>
            <a:ext cx="1752600" cy="369332"/>
          </a:xfrm>
          <a:prstGeom prst="rect">
            <a:avLst/>
          </a:prstGeom>
          <a:noFill/>
        </p:spPr>
        <p:txBody>
          <a:bodyPr wrap="square" rtlCol="0">
            <a:spAutoFit/>
          </a:bodyPr>
          <a:lstStyle/>
          <a:p>
            <a:r>
              <a:rPr lang="en-US" dirty="0" smtClean="0"/>
              <a:t>P. 39 NB</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0237"/>
                                        </p:tgtEl>
                                        <p:attrNameLst>
                                          <p:attrName>style.visibility</p:attrName>
                                        </p:attrNameLst>
                                      </p:cBhvr>
                                      <p:to>
                                        <p:strVal val="visible"/>
                                      </p:to>
                                    </p:set>
                                    <p:animEffect transition="in" filter="box(out)">
                                      <p:cBhvr>
                                        <p:cTn id="7" dur="500"/>
                                        <p:tgtEl>
                                          <p:spTgt spid="50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1492" name="Picture 52" descr="\\Hvf-work\Education\Edu3\BDOL Interactive Chalkboard\Completed Foldables\Ch.03 foldable\step2.jpg"/>
          <p:cNvPicPr>
            <a:picLocks noChangeAspect="1" noChangeArrowheads="1"/>
          </p:cNvPicPr>
          <p:nvPr/>
        </p:nvPicPr>
        <p:blipFill>
          <a:blip r:embed="rId2" cstate="print"/>
          <a:srcRect/>
          <a:stretch>
            <a:fillRect/>
          </a:stretch>
        </p:blipFill>
        <p:spPr bwMode="auto">
          <a:xfrm>
            <a:off x="1676400" y="2133600"/>
            <a:ext cx="5842000" cy="3810000"/>
          </a:xfrm>
          <a:prstGeom prst="rect">
            <a:avLst/>
          </a:prstGeom>
          <a:noFill/>
        </p:spPr>
      </p:pic>
      <p:sp>
        <p:nvSpPr>
          <p:cNvPr id="701458" name="Text Box 18"/>
          <p:cNvSpPr txBox="1">
            <a:spLocks noChangeArrowheads="1"/>
          </p:cNvSpPr>
          <p:nvPr/>
        </p:nvSpPr>
        <p:spPr bwMode="auto">
          <a:xfrm>
            <a:off x="2209800" y="960438"/>
            <a:ext cx="6553200" cy="968375"/>
          </a:xfrm>
          <a:prstGeom prst="rect">
            <a:avLst/>
          </a:prstGeom>
          <a:noFill/>
          <a:ln w="9525" algn="ctr">
            <a:noFill/>
            <a:miter lim="800000"/>
            <a:headEnd/>
            <a:tailEnd/>
          </a:ln>
          <a:effectLst/>
        </p:spPr>
        <p:txBody>
          <a:bodyPr>
            <a:spAutoFit/>
          </a:bodyPr>
          <a:lstStyle/>
          <a:p>
            <a:pPr>
              <a:tabLst>
                <a:tab pos="228600" algn="l"/>
                <a:tab pos="1943100" algn="l"/>
              </a:tabLst>
            </a:pPr>
            <a:r>
              <a:rPr lang="en-US" sz="3200" b="1">
                <a:solidFill>
                  <a:schemeClr val="hlink"/>
                </a:solidFill>
              </a:rPr>
              <a:t>Fold</a:t>
            </a:r>
            <a:r>
              <a:rPr lang="en-US" sz="3200">
                <a:solidFill>
                  <a:schemeClr val="hlink"/>
                </a:solidFill>
              </a:rPr>
              <a:t> </a:t>
            </a:r>
            <a:r>
              <a:rPr lang="en-US" sz="3200">
                <a:solidFill>
                  <a:schemeClr val="tx1"/>
                </a:solidFill>
              </a:rPr>
              <a:t>up the bottom edges of the paper to form 8 equal tabs.</a:t>
            </a:r>
          </a:p>
        </p:txBody>
      </p:sp>
      <p:pic>
        <p:nvPicPr>
          <p:cNvPr id="701476" name="Picture 36" descr="C:\Documents and Settings\cherie\Desktop\BDOL Prototype\BDOL Power Point Template\New previous.gif">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701478" name="Picture 38" descr="C:\Documents and Settings\cherie\Desktop\BDOL Prototype\BDOL Power Point Template\New next.gif">
            <a:hlinkClick r:id="" action="ppaction://hlinkshowjump?jump=nextslide"/>
          </p:cNvPr>
          <p:cNvPicPr>
            <a:picLocks noChangeAspect="1" noChangeArrowheads="1"/>
          </p:cNvPicPr>
          <p:nvPr/>
        </p:nvPicPr>
        <p:blipFill>
          <a:blip r:embed="rId4" cstate="print"/>
          <a:srcRect/>
          <a:stretch>
            <a:fillRect/>
          </a:stretch>
        </p:blipFill>
        <p:spPr bwMode="auto">
          <a:xfrm>
            <a:off x="5018088" y="6194425"/>
            <a:ext cx="468312" cy="606425"/>
          </a:xfrm>
          <a:prstGeom prst="rect">
            <a:avLst/>
          </a:prstGeom>
          <a:noFill/>
        </p:spPr>
      </p:pic>
      <p:pic>
        <p:nvPicPr>
          <p:cNvPr id="701480" name="Picture 40" descr="C:\Documents and Settings\cherie\Desktop\BDOL Prototype\BDOL Power Point Template\end of slide.gif"/>
          <p:cNvPicPr>
            <a:picLocks noChangeAspect="1" noChangeArrowheads="1"/>
          </p:cNvPicPr>
          <p:nvPr/>
        </p:nvPicPr>
        <p:blipFill>
          <a:blip r:embed="rId5" cstate="print"/>
          <a:srcRect/>
          <a:stretch>
            <a:fillRect/>
          </a:stretch>
        </p:blipFill>
        <p:spPr bwMode="auto">
          <a:xfrm>
            <a:off x="8169275" y="5105400"/>
            <a:ext cx="593725" cy="846138"/>
          </a:xfrm>
          <a:prstGeom prst="rect">
            <a:avLst/>
          </a:prstGeom>
          <a:noFill/>
        </p:spPr>
      </p:pic>
      <p:pic>
        <p:nvPicPr>
          <p:cNvPr id="701482" name="Picture 42" descr="C:\Documents and Settings\cherie\Desktop\BDOL Prototype\BDOL Power Point Template\New TOC.gif">
            <a:hlinkClick r:id="rId6" action="ppaction://hlinksldjump"/>
          </p:cNvPr>
          <p:cNvPicPr>
            <a:picLocks noChangeAspect="1" noChangeArrowheads="1"/>
          </p:cNvPicPr>
          <p:nvPr/>
        </p:nvPicPr>
        <p:blipFill>
          <a:blip r:embed="rId7" cstate="print"/>
          <a:srcRect/>
          <a:stretch>
            <a:fillRect/>
          </a:stretch>
        </p:blipFill>
        <p:spPr bwMode="auto">
          <a:xfrm>
            <a:off x="4308475" y="6194425"/>
            <a:ext cx="492125" cy="606425"/>
          </a:xfrm>
          <a:prstGeom prst="rect">
            <a:avLst/>
          </a:prstGeom>
          <a:noFill/>
        </p:spPr>
      </p:pic>
      <p:pic>
        <p:nvPicPr>
          <p:cNvPr id="701483" name="Picture 43" descr="C:\Documents and Settings\cherie\Desktop\BDOL Prototype\BDOL Power Point Template\STEP2.gif"/>
          <p:cNvPicPr>
            <a:picLocks noChangeAspect="1" noChangeArrowheads="1"/>
          </p:cNvPicPr>
          <p:nvPr/>
        </p:nvPicPr>
        <p:blipFill>
          <a:blip r:embed="rId8" cstate="print"/>
          <a:srcRect/>
          <a:stretch>
            <a:fillRect/>
          </a:stretch>
        </p:blipFill>
        <p:spPr bwMode="auto">
          <a:xfrm>
            <a:off x="609600" y="952500"/>
            <a:ext cx="1543050" cy="685800"/>
          </a:xfrm>
          <a:prstGeom prst="rect">
            <a:avLst/>
          </a:prstGeom>
          <a:noFill/>
        </p:spPr>
      </p:pic>
      <p:pic>
        <p:nvPicPr>
          <p:cNvPr id="701484" name="Picture 44" descr="C:\Documents and Settings\cherie\Desktop\BDOL Prototype\BDOL Power Point Template\Foldables(on green).gif"/>
          <p:cNvPicPr>
            <a:picLocks noChangeAspect="1" noChangeArrowheads="1"/>
          </p:cNvPicPr>
          <p:nvPr/>
        </p:nvPicPr>
        <p:blipFill>
          <a:blip r:embed="rId9" cstate="print"/>
          <a:srcRect/>
          <a:stretch>
            <a:fillRect/>
          </a:stretch>
        </p:blipFill>
        <p:spPr bwMode="auto">
          <a:xfrm>
            <a:off x="3059113" y="76200"/>
            <a:ext cx="4332287" cy="400050"/>
          </a:xfrm>
          <a:prstGeom prst="rect">
            <a:avLst/>
          </a:prstGeom>
          <a:noFill/>
        </p:spPr>
      </p:pic>
      <p:pic>
        <p:nvPicPr>
          <p:cNvPr id="701486" name="Picture 46" descr="C:\Documents and Settings\cherie\Desktop\BDOL Prototype\BDOL Power Point Template\resources.gif">
            <a:hlinkClick r:id="" action="ppaction://hlinkshowjump?jump=firstslid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701487" name="Picture 47" descr="C:\Documents and Settings\cherie\Desktop\BDOL Prototype\BDOL Power Point Template\help.gif">
            <a:hlinkClick r:id="rId11" action="ppaction://hlinksldjump"/>
          </p:cNvPr>
          <p:cNvPicPr>
            <a:picLocks noChangeAspect="1" noChangeArrowheads="1"/>
          </p:cNvPicPr>
          <p:nvPr/>
        </p:nvPicPr>
        <p:blipFill>
          <a:blip r:embed="rId12" cstate="print"/>
          <a:srcRect/>
          <a:stretch>
            <a:fillRect/>
          </a:stretch>
        </p:blipFill>
        <p:spPr bwMode="auto">
          <a:xfrm>
            <a:off x="228600" y="6202363"/>
            <a:ext cx="560388" cy="560387"/>
          </a:xfrm>
          <a:prstGeom prst="rect">
            <a:avLst/>
          </a:prstGeom>
          <a:noFill/>
        </p:spPr>
      </p:pic>
      <p:sp>
        <p:nvSpPr>
          <p:cNvPr id="701489" name="Text Box 49"/>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701490" name="Picture 50" descr="\\Hvf-work\Education\Edu3\BDOL Interactive Chalkboard\BDOL IC 03\BDOL CH03.headers\Chpt03.jpg"/>
          <p:cNvPicPr>
            <a:picLocks noChangeAspect="1" noChangeArrowheads="1"/>
          </p:cNvPicPr>
          <p:nvPr/>
        </p:nvPicPr>
        <p:blipFill>
          <a:blip r:embed="rId13" cstate="print"/>
          <a:srcRect/>
          <a:stretch>
            <a:fillRect/>
          </a:stretch>
        </p:blipFill>
        <p:spPr bwMode="auto">
          <a:xfrm>
            <a:off x="0" y="0"/>
            <a:ext cx="2819400" cy="762000"/>
          </a:xfrm>
          <a:prstGeom prst="rect">
            <a:avLst/>
          </a:prstGeom>
          <a:noFill/>
        </p:spPr>
      </p:pic>
      <p:sp>
        <p:nvSpPr>
          <p:cNvPr id="14" name="TextBox 13"/>
          <p:cNvSpPr txBox="1"/>
          <p:nvPr/>
        </p:nvSpPr>
        <p:spPr>
          <a:xfrm>
            <a:off x="304800" y="1828800"/>
            <a:ext cx="1295400" cy="369332"/>
          </a:xfrm>
          <a:prstGeom prst="rect">
            <a:avLst/>
          </a:prstGeom>
          <a:noFill/>
        </p:spPr>
        <p:txBody>
          <a:bodyPr wrap="square" rtlCol="0">
            <a:spAutoFit/>
          </a:bodyPr>
          <a:lstStyle/>
          <a:p>
            <a:r>
              <a:rPr lang="en-US" dirty="0" smtClean="0"/>
              <a:t>P. 39 NB</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01480"/>
                                        </p:tgtEl>
                                        <p:attrNameLst>
                                          <p:attrName>style.visibility</p:attrName>
                                        </p:attrNameLst>
                                      </p:cBhvr>
                                      <p:to>
                                        <p:strVal val="visible"/>
                                      </p:to>
                                    </p:set>
                                    <p:animEffect transition="in" filter="box(out)">
                                      <p:cBhvr>
                                        <p:cTn id="7" dur="500"/>
                                        <p:tgtEl>
                                          <p:spTgt spid="701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06" name="Picture 1070" descr="\\Hvf-work\Education\Edu3\BDOL Interactive Chalkboard\Completed Foldables\Ch.03 foldable\Step3.jpg"/>
          <p:cNvPicPr>
            <a:picLocks noChangeAspect="1" noChangeArrowheads="1"/>
          </p:cNvPicPr>
          <p:nvPr/>
        </p:nvPicPr>
        <p:blipFill>
          <a:blip r:embed="rId2" cstate="print"/>
          <a:srcRect/>
          <a:stretch>
            <a:fillRect/>
          </a:stretch>
        </p:blipFill>
        <p:spPr bwMode="auto">
          <a:xfrm>
            <a:off x="1981200" y="2209800"/>
            <a:ext cx="5175250" cy="35052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tx1"/>
            </a:solidFill>
          </a:ln>
        </p:spPr>
      </p:pic>
      <p:sp>
        <p:nvSpPr>
          <p:cNvPr id="757767" name="Text Box 1031"/>
          <p:cNvSpPr txBox="1">
            <a:spLocks noChangeArrowheads="1"/>
          </p:cNvSpPr>
          <p:nvPr/>
        </p:nvSpPr>
        <p:spPr bwMode="auto">
          <a:xfrm>
            <a:off x="2133600" y="788988"/>
            <a:ext cx="6477000" cy="1406525"/>
          </a:xfrm>
          <a:prstGeom prst="rect">
            <a:avLst/>
          </a:prstGeom>
          <a:noFill/>
          <a:ln w="9525" algn="ctr">
            <a:noFill/>
            <a:miter lim="800000"/>
            <a:headEnd/>
            <a:tailEnd/>
          </a:ln>
          <a:effectLst/>
        </p:spPr>
        <p:txBody>
          <a:bodyPr>
            <a:spAutoFit/>
          </a:bodyPr>
          <a:lstStyle/>
          <a:p>
            <a:pPr>
              <a:tabLst>
                <a:tab pos="228600" algn="l"/>
                <a:tab pos="1943100" algn="l"/>
              </a:tabLst>
            </a:pPr>
            <a:r>
              <a:rPr lang="en-US" sz="3200" b="1">
                <a:solidFill>
                  <a:schemeClr val="hlink"/>
                </a:solidFill>
              </a:rPr>
              <a:t>Fold </a:t>
            </a:r>
            <a:r>
              <a:rPr lang="en-US" sz="3200" b="1">
                <a:solidFill>
                  <a:schemeClr val="tx1"/>
                </a:solidFill>
              </a:rPr>
              <a:t>the papers and crease well to hold the tabs in place.  Staple along the fold.  </a:t>
            </a:r>
            <a:r>
              <a:rPr lang="en-US" sz="3200" b="1">
                <a:solidFill>
                  <a:schemeClr val="tx2"/>
                </a:solidFill>
              </a:rPr>
              <a:t>Label</a:t>
            </a:r>
            <a:r>
              <a:rPr lang="en-US" sz="3200" b="1">
                <a:solidFill>
                  <a:schemeClr val="tx1"/>
                </a:solidFill>
              </a:rPr>
              <a:t> each tab as shown.</a:t>
            </a:r>
            <a:endParaRPr lang="en-US" sz="3200">
              <a:solidFill>
                <a:schemeClr val="tx1"/>
              </a:solidFill>
            </a:endParaRPr>
          </a:p>
        </p:txBody>
      </p:sp>
      <p:pic>
        <p:nvPicPr>
          <p:cNvPr id="757790" name="Picture 1054" descr="C:\Documents and Settings\cherie\Desktop\BDOL Prototype\BDOL Power Point Template\New previous.gif">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757792" name="Picture 1056" descr="C:\Documents and Settings\cherie\Desktop\BDOL Prototype\BDOL Power Point Template\New next.gif">
            <a:hlinkClick r:id="" action="ppaction://hlinkshowjump?jump=nextslide"/>
          </p:cNvPr>
          <p:cNvPicPr>
            <a:picLocks noChangeAspect="1" noChangeArrowheads="1"/>
          </p:cNvPicPr>
          <p:nvPr/>
        </p:nvPicPr>
        <p:blipFill>
          <a:blip r:embed="rId4" cstate="print"/>
          <a:srcRect/>
          <a:stretch>
            <a:fillRect/>
          </a:stretch>
        </p:blipFill>
        <p:spPr bwMode="auto">
          <a:xfrm>
            <a:off x="5018088" y="6194425"/>
            <a:ext cx="468312" cy="606425"/>
          </a:xfrm>
          <a:prstGeom prst="rect">
            <a:avLst/>
          </a:prstGeom>
          <a:noFill/>
        </p:spPr>
      </p:pic>
      <p:pic>
        <p:nvPicPr>
          <p:cNvPr id="757794" name="Picture 1058" descr="C:\Documents and Settings\cherie\Desktop\BDOL Prototype\BDOL Power Point Template\end of slide.gif"/>
          <p:cNvPicPr>
            <a:picLocks noChangeAspect="1" noChangeArrowheads="1"/>
          </p:cNvPicPr>
          <p:nvPr/>
        </p:nvPicPr>
        <p:blipFill>
          <a:blip r:embed="rId5" cstate="print"/>
          <a:srcRect/>
          <a:stretch>
            <a:fillRect/>
          </a:stretch>
        </p:blipFill>
        <p:spPr bwMode="auto">
          <a:xfrm>
            <a:off x="8169275" y="5105400"/>
            <a:ext cx="593725" cy="846138"/>
          </a:xfrm>
          <a:prstGeom prst="rect">
            <a:avLst/>
          </a:prstGeom>
          <a:noFill/>
        </p:spPr>
      </p:pic>
      <p:pic>
        <p:nvPicPr>
          <p:cNvPr id="757796" name="Picture 1060" descr="C:\Documents and Settings\cherie\Desktop\BDOL Prototype\BDOL Power Point Template\New TOC.gif">
            <a:hlinkClick r:id="rId6" action="ppaction://hlinksldjump"/>
          </p:cNvPr>
          <p:cNvPicPr>
            <a:picLocks noChangeAspect="1" noChangeArrowheads="1"/>
          </p:cNvPicPr>
          <p:nvPr/>
        </p:nvPicPr>
        <p:blipFill>
          <a:blip r:embed="rId7" cstate="print"/>
          <a:srcRect/>
          <a:stretch>
            <a:fillRect/>
          </a:stretch>
        </p:blipFill>
        <p:spPr bwMode="auto">
          <a:xfrm>
            <a:off x="4308475" y="6194425"/>
            <a:ext cx="492125" cy="606425"/>
          </a:xfrm>
          <a:prstGeom prst="rect">
            <a:avLst/>
          </a:prstGeom>
          <a:noFill/>
        </p:spPr>
      </p:pic>
      <p:pic>
        <p:nvPicPr>
          <p:cNvPr id="757798" name="Picture 1062" descr="C:\Documents and Settings\cherie\Desktop\BDOL Prototype\BDOL Power Point Template\STEP3.gif"/>
          <p:cNvPicPr>
            <a:picLocks noChangeAspect="1" noChangeArrowheads="1"/>
          </p:cNvPicPr>
          <p:nvPr/>
        </p:nvPicPr>
        <p:blipFill>
          <a:blip r:embed="rId8" cstate="print"/>
          <a:srcRect/>
          <a:stretch>
            <a:fillRect/>
          </a:stretch>
        </p:blipFill>
        <p:spPr bwMode="auto">
          <a:xfrm>
            <a:off x="533400" y="914400"/>
            <a:ext cx="1543050" cy="685800"/>
          </a:xfrm>
          <a:prstGeom prst="rect">
            <a:avLst/>
          </a:prstGeom>
          <a:noFill/>
        </p:spPr>
      </p:pic>
      <p:pic>
        <p:nvPicPr>
          <p:cNvPr id="757799" name="Picture 1063" descr="C:\Documents and Settings\cherie\Desktop\BDOL Prototype\BDOL Power Point Template\Foldables(on green).gif"/>
          <p:cNvPicPr>
            <a:picLocks noChangeAspect="1" noChangeArrowheads="1"/>
          </p:cNvPicPr>
          <p:nvPr/>
        </p:nvPicPr>
        <p:blipFill>
          <a:blip r:embed="rId9" cstate="print"/>
          <a:srcRect/>
          <a:stretch>
            <a:fillRect/>
          </a:stretch>
        </p:blipFill>
        <p:spPr bwMode="auto">
          <a:xfrm>
            <a:off x="3059113" y="76200"/>
            <a:ext cx="4332287" cy="400050"/>
          </a:xfrm>
          <a:prstGeom prst="rect">
            <a:avLst/>
          </a:prstGeom>
          <a:noFill/>
        </p:spPr>
      </p:pic>
      <p:pic>
        <p:nvPicPr>
          <p:cNvPr id="757801" name="Picture 1065" descr="C:\Documents and Settings\cherie\Desktop\BDOL Prototype\BDOL Power Point Template\resources.gif">
            <a:hlinkClick r:id="" action="ppaction://hlinkshowjump?jump=firstslid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757802" name="Picture 1066" descr="C:\Documents and Settings\cherie\Desktop\BDOL Prototype\BDOL Power Point Template\help.gif">
            <a:hlinkClick r:id="rId11" action="ppaction://hlinksldjump"/>
          </p:cNvPr>
          <p:cNvPicPr>
            <a:picLocks noChangeAspect="1" noChangeArrowheads="1"/>
          </p:cNvPicPr>
          <p:nvPr/>
        </p:nvPicPr>
        <p:blipFill>
          <a:blip r:embed="rId12" cstate="print"/>
          <a:srcRect/>
          <a:stretch>
            <a:fillRect/>
          </a:stretch>
        </p:blipFill>
        <p:spPr bwMode="auto">
          <a:xfrm>
            <a:off x="228600" y="6202363"/>
            <a:ext cx="560388" cy="560387"/>
          </a:xfrm>
          <a:prstGeom prst="rect">
            <a:avLst/>
          </a:prstGeom>
          <a:noFill/>
        </p:spPr>
      </p:pic>
      <p:sp>
        <p:nvSpPr>
          <p:cNvPr id="757804" name="Text Box 1068"/>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757805" name="Picture 1069" descr="\\Hvf-work\Education\Edu3\BDOL Interactive Chalkboard\BDOL IC 03\BDOL CH03.headers\Chpt03.jpg"/>
          <p:cNvPicPr>
            <a:picLocks noChangeAspect="1" noChangeArrowheads="1"/>
          </p:cNvPicPr>
          <p:nvPr/>
        </p:nvPicPr>
        <p:blipFill>
          <a:blip r:embed="rId13" cstate="print"/>
          <a:srcRect/>
          <a:stretch>
            <a:fillRect/>
          </a:stretch>
        </p:blipFill>
        <p:spPr bwMode="auto">
          <a:xfrm>
            <a:off x="0" y="0"/>
            <a:ext cx="2819400" cy="762000"/>
          </a:xfrm>
          <a:prstGeom prst="rect">
            <a:avLst/>
          </a:prstGeom>
          <a:noFill/>
        </p:spPr>
      </p:pic>
      <p:sp>
        <p:nvSpPr>
          <p:cNvPr id="15" name="Rectangle 14"/>
          <p:cNvSpPr/>
          <p:nvPr/>
        </p:nvSpPr>
        <p:spPr>
          <a:xfrm>
            <a:off x="3886200" y="4114800"/>
            <a:ext cx="1295400" cy="228600"/>
          </a:xfrm>
          <a:prstGeom prst="rect">
            <a:avLst/>
          </a:prstGeom>
          <a:solidFill>
            <a:schemeClr val="tx2">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886200" y="4038600"/>
            <a:ext cx="1295400" cy="369332"/>
          </a:xfrm>
          <a:prstGeom prst="rect">
            <a:avLst/>
          </a:prstGeom>
          <a:noFill/>
        </p:spPr>
        <p:txBody>
          <a:bodyPr wrap="square" rtlCol="0">
            <a:spAutoFit/>
          </a:bodyPr>
          <a:lstStyle/>
          <a:p>
            <a:r>
              <a:rPr lang="en-US" dirty="0" smtClean="0"/>
              <a:t>Ocean</a:t>
            </a:r>
            <a:endParaRPr lang="en-US" dirty="0"/>
          </a:p>
        </p:txBody>
      </p:sp>
      <p:sp>
        <p:nvSpPr>
          <p:cNvPr id="16" name="TextBox 15"/>
          <p:cNvSpPr txBox="1"/>
          <p:nvPr/>
        </p:nvSpPr>
        <p:spPr>
          <a:xfrm>
            <a:off x="304800" y="1828800"/>
            <a:ext cx="1295400" cy="369332"/>
          </a:xfrm>
          <a:prstGeom prst="rect">
            <a:avLst/>
          </a:prstGeom>
          <a:noFill/>
        </p:spPr>
        <p:txBody>
          <a:bodyPr wrap="square" rtlCol="0">
            <a:spAutoFit/>
          </a:bodyPr>
          <a:lstStyle/>
          <a:p>
            <a:r>
              <a:rPr lang="en-US" dirty="0" smtClean="0"/>
              <a:t>P. 53 NB</a:t>
            </a:r>
            <a:endParaRPr lang="en-US" dirty="0"/>
          </a:p>
        </p:txBody>
      </p:sp>
      <p:sp>
        <p:nvSpPr>
          <p:cNvPr id="17" name="TextBox 16"/>
          <p:cNvSpPr txBox="1"/>
          <p:nvPr/>
        </p:nvSpPr>
        <p:spPr>
          <a:xfrm>
            <a:off x="0" y="2590800"/>
            <a:ext cx="1981200" cy="1477328"/>
          </a:xfrm>
          <a:prstGeom prst="rect">
            <a:avLst/>
          </a:prstGeom>
          <a:noFill/>
        </p:spPr>
        <p:txBody>
          <a:bodyPr wrap="square" rtlCol="0">
            <a:spAutoFit/>
          </a:bodyPr>
          <a:lstStyle/>
          <a:p>
            <a:r>
              <a:rPr lang="en-US" b="1" dirty="0" smtClean="0"/>
              <a:t>Directions:</a:t>
            </a:r>
          </a:p>
          <a:p>
            <a:r>
              <a:rPr lang="en-US" dirty="0" smtClean="0"/>
              <a:t>Include 10 Biotic factors , 5 </a:t>
            </a:r>
            <a:r>
              <a:rPr lang="en-US" dirty="0" err="1" smtClean="0"/>
              <a:t>Abiotic</a:t>
            </a:r>
            <a:r>
              <a:rPr lang="en-US" dirty="0" smtClean="0"/>
              <a:t> &amp; 1 food chain for each Biome. </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57794"/>
                                        </p:tgtEl>
                                        <p:attrNameLst>
                                          <p:attrName>style.visibility</p:attrName>
                                        </p:attrNameLst>
                                      </p:cBhvr>
                                      <p:to>
                                        <p:strVal val="visible"/>
                                      </p:to>
                                    </p:set>
                                    <p:animEffect transition="in" filter="box(out)">
                                      <p:cBhvr>
                                        <p:cTn id="7" dur="500"/>
                                        <p:tgtEl>
                                          <p:spTgt spid="757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3200401" cy="1935162"/>
          </a:xfrm>
        </p:spPr>
        <p:txBody>
          <a:bodyPr>
            <a:normAutofit/>
          </a:bodyPr>
          <a:lstStyle/>
          <a:p>
            <a:r>
              <a:rPr lang="en-US" sz="2800" dirty="0" err="1" smtClean="0"/>
              <a:t>Microinvertbrates</a:t>
            </a:r>
            <a:r>
              <a:rPr lang="en-US" sz="2800" dirty="0" smtClean="0"/>
              <a:t/>
            </a:r>
            <a:br>
              <a:rPr lang="en-US" sz="2800" dirty="0" smtClean="0"/>
            </a:br>
            <a:r>
              <a:rPr lang="en-US" sz="2800" dirty="0" smtClean="0">
                <a:hlinkClick r:id="rId2"/>
              </a:rPr>
              <a:t>USGS- Water Quality</a:t>
            </a:r>
            <a:endParaRPr lang="en-US" sz="2800" dirty="0"/>
          </a:p>
        </p:txBody>
      </p:sp>
      <p:pic>
        <p:nvPicPr>
          <p:cNvPr id="4" name="Content Placeholder 3"/>
          <p:cNvPicPr>
            <a:picLocks noGrp="1" noChangeAspect="1"/>
          </p:cNvPicPr>
          <p:nvPr>
            <p:ph idx="1"/>
          </p:nvPr>
        </p:nvPicPr>
        <p:blipFill>
          <a:blip r:embed="rId3"/>
          <a:stretch>
            <a:fillRect/>
          </a:stretch>
        </p:blipFill>
        <p:spPr>
          <a:xfrm>
            <a:off x="3657601" y="0"/>
            <a:ext cx="5486400" cy="6811200"/>
          </a:xfrm>
          <a:prstGeom prst="rect">
            <a:avLst/>
          </a:prstGeom>
        </p:spPr>
      </p:pic>
      <p:pic>
        <p:nvPicPr>
          <p:cNvPr id="5" name="Picture 4"/>
          <p:cNvPicPr>
            <a:picLocks noChangeAspect="1"/>
          </p:cNvPicPr>
          <p:nvPr/>
        </p:nvPicPr>
        <p:blipFill>
          <a:blip r:embed="rId4"/>
          <a:stretch>
            <a:fillRect/>
          </a:stretch>
        </p:blipFill>
        <p:spPr>
          <a:xfrm>
            <a:off x="0" y="1664525"/>
            <a:ext cx="3745232" cy="5133975"/>
          </a:xfrm>
          <a:prstGeom prst="rect">
            <a:avLst/>
          </a:prstGeom>
        </p:spPr>
      </p:pic>
    </p:spTree>
    <p:extLst>
      <p:ext uri="{BB962C8B-B14F-4D97-AF65-F5344CB8AC3E}">
        <p14:creationId xmlns:p14="http://schemas.microsoft.com/office/powerpoint/2010/main" val="347360059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33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10339" name="Text Box 3"/>
          <p:cNvSpPr txBox="1">
            <a:spLocks noChangeArrowheads="1"/>
          </p:cNvSpPr>
          <p:nvPr/>
        </p:nvSpPr>
        <p:spPr bwMode="auto">
          <a:xfrm>
            <a:off x="565150" y="938213"/>
            <a:ext cx="37528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on the tundra</a:t>
            </a:r>
          </a:p>
        </p:txBody>
      </p:sp>
      <p:pic>
        <p:nvPicPr>
          <p:cNvPr id="91034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034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034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034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0344"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0345"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10347"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10348" name="Rectangle 12"/>
          <p:cNvSpPr>
            <a:spLocks noChangeArrowheads="1"/>
          </p:cNvSpPr>
          <p:nvPr/>
        </p:nvSpPr>
        <p:spPr bwMode="auto">
          <a:xfrm>
            <a:off x="533400" y="1736725"/>
            <a:ext cx="3886200" cy="18446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Lack of nutrients limits the types of organisms the tundra can support.</a:t>
            </a:r>
            <a:endParaRPr lang="en-US" altLang="en-US" sz="3200" i="1">
              <a:solidFill>
                <a:schemeClr val="tx1"/>
              </a:solidFill>
              <a:latin typeface="Times" pitchFamily="18" charset="0"/>
            </a:endParaRPr>
          </a:p>
        </p:txBody>
      </p:sp>
      <p:sp>
        <p:nvSpPr>
          <p:cNvPr id="910349" name="Rectangle 13"/>
          <p:cNvSpPr>
            <a:spLocks noChangeArrowheads="1"/>
          </p:cNvSpPr>
          <p:nvPr/>
        </p:nvSpPr>
        <p:spPr bwMode="auto">
          <a:xfrm>
            <a:off x="533400" y="3886200"/>
            <a:ext cx="3886200"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The short growing season limits the</a:t>
            </a:r>
            <a:endParaRPr lang="en-US" altLang="en-US" sz="3200" i="1">
              <a:solidFill>
                <a:schemeClr val="tx1"/>
              </a:solidFill>
              <a:latin typeface="Times" pitchFamily="18" charset="0"/>
            </a:endParaRPr>
          </a:p>
        </p:txBody>
      </p:sp>
      <p:pic>
        <p:nvPicPr>
          <p:cNvPr id="910350" name="Picture 14"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sp>
        <p:nvSpPr>
          <p:cNvPr id="910355" name="Text Box 19"/>
          <p:cNvSpPr txBox="1">
            <a:spLocks noChangeArrowheads="1"/>
          </p:cNvSpPr>
          <p:nvPr/>
        </p:nvSpPr>
        <p:spPr bwMode="auto">
          <a:xfrm>
            <a:off x="914400" y="4787900"/>
            <a:ext cx="7086600" cy="1535113"/>
          </a:xfrm>
          <a:prstGeom prst="rect">
            <a:avLst/>
          </a:prstGeom>
          <a:noFill/>
          <a:ln w="9525">
            <a:noFill/>
            <a:miter lim="800000"/>
            <a:headEnd/>
            <a:tailEnd/>
          </a:ln>
          <a:effectLst/>
        </p:spPr>
        <p:txBody>
          <a:bodyPr>
            <a:spAutoFit/>
          </a:bodyPr>
          <a:lstStyle/>
          <a:p>
            <a:r>
              <a:rPr lang="en-US" altLang="en-US" sz="3200">
                <a:solidFill>
                  <a:schemeClr val="tx1"/>
                </a:solidFill>
                <a:latin typeface="Times" pitchFamily="18" charset="0"/>
              </a:rPr>
              <a:t>type of plants found in this biome to</a:t>
            </a:r>
            <a:r>
              <a:rPr lang="en-US" altLang="en-US" sz="3200" i="1">
                <a:solidFill>
                  <a:schemeClr val="tx1"/>
                </a:solidFill>
                <a:latin typeface="Times" pitchFamily="18" charset="0"/>
              </a:rPr>
              <a:t> </a:t>
            </a:r>
            <a:r>
              <a:rPr lang="en-US" altLang="en-US" sz="3200">
                <a:solidFill>
                  <a:schemeClr val="tx1"/>
                </a:solidFill>
                <a:latin typeface="Times" pitchFamily="18" charset="0"/>
              </a:rPr>
              <a:t>grasses, dwarf shrubs, and cushion plants.</a:t>
            </a:r>
            <a:endParaRPr lang="en-US" altLang="en-US" sz="3200" i="1">
              <a:solidFill>
                <a:schemeClr val="tx1"/>
              </a:solidFill>
              <a:latin typeface="Times" pitchFamily="18" charset="0"/>
            </a:endParaRPr>
          </a:p>
          <a:p>
            <a:endParaRPr lang="en-US" altLang="en-US">
              <a:latin typeface="Times" pitchFamily="18" charset="0"/>
            </a:endParaRPr>
          </a:p>
        </p:txBody>
      </p:sp>
      <p:pic>
        <p:nvPicPr>
          <p:cNvPr id="910356" name="Picture 20" descr="C03-08P"/>
          <p:cNvPicPr>
            <a:picLocks noChangeAspect="1" noChangeArrowheads="1"/>
          </p:cNvPicPr>
          <p:nvPr/>
        </p:nvPicPr>
        <p:blipFill>
          <a:blip r:embed="rId12" cstate="print"/>
          <a:srcRect/>
          <a:stretch>
            <a:fillRect/>
          </a:stretch>
        </p:blipFill>
        <p:spPr bwMode="auto">
          <a:xfrm>
            <a:off x="4267200" y="1806575"/>
            <a:ext cx="4343400" cy="253682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10349"/>
                                        </p:tgtEl>
                                        <p:attrNameLst>
                                          <p:attrName>style.visibility</p:attrName>
                                        </p:attrNameLst>
                                      </p:cBhvr>
                                      <p:to>
                                        <p:strVal val="visible"/>
                                      </p:to>
                                    </p:set>
                                    <p:animEffect transition="in" filter="box(out)">
                                      <p:cBhvr>
                                        <p:cTn id="7" dur="500"/>
                                        <p:tgtEl>
                                          <p:spTgt spid="910349"/>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10355"/>
                                        </p:tgtEl>
                                        <p:attrNameLst>
                                          <p:attrName>style.visibility</p:attrName>
                                        </p:attrNameLst>
                                      </p:cBhvr>
                                      <p:to>
                                        <p:strVal val="visible"/>
                                      </p:to>
                                    </p:set>
                                    <p:animEffect transition="in" filter="box(out)">
                                      <p:cBhvr>
                                        <p:cTn id="11" dur="500"/>
                                        <p:tgtEl>
                                          <p:spTgt spid="910355"/>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10340"/>
                                        </p:tgtEl>
                                        <p:attrNameLst>
                                          <p:attrName>style.visibility</p:attrName>
                                        </p:attrNameLst>
                                      </p:cBhvr>
                                      <p:to>
                                        <p:strVal val="visible"/>
                                      </p:to>
                                    </p:set>
                                    <p:animEffect transition="in" filter="box(out)">
                                      <p:cBhvr>
                                        <p:cTn id="15" dur="500"/>
                                        <p:tgtEl>
                                          <p:spTgt spid="910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0349" grpId="0" autoUpdateAnimBg="0"/>
      <p:bldP spid="910355" grpId="0" autoUpdateAnimBg="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38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12387" name="Text Box 3"/>
          <p:cNvSpPr txBox="1">
            <a:spLocks noChangeArrowheads="1"/>
          </p:cNvSpPr>
          <p:nvPr/>
        </p:nvSpPr>
        <p:spPr bwMode="auto">
          <a:xfrm>
            <a:off x="565150" y="938213"/>
            <a:ext cx="37528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on the tundra</a:t>
            </a:r>
          </a:p>
        </p:txBody>
      </p:sp>
      <p:pic>
        <p:nvPicPr>
          <p:cNvPr id="91238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238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239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239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2392"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2393"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2394" name="Rectangle 10"/>
          <p:cNvSpPr>
            <a:spLocks noChangeArrowheads="1"/>
          </p:cNvSpPr>
          <p:nvPr/>
        </p:nvSpPr>
        <p:spPr bwMode="auto">
          <a:xfrm>
            <a:off x="533400" y="15240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Musk oxen, caribou and reindeer are among the few large animals that migrate into the area and graze during the summer months.</a:t>
            </a:r>
            <a:endParaRPr lang="en-US" altLang="en-US" sz="3200" i="1">
              <a:solidFill>
                <a:schemeClr val="tx1"/>
              </a:solidFill>
              <a:latin typeface="Times" pitchFamily="18" charset="0"/>
            </a:endParaRPr>
          </a:p>
        </p:txBody>
      </p:sp>
      <p:pic>
        <p:nvPicPr>
          <p:cNvPr id="912395"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12398" name="Picture 14"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12401" name="Picture 17" descr="reindeer 51"/>
          <p:cNvPicPr>
            <a:picLocks noChangeAspect="1" noChangeArrowheads="1"/>
          </p:cNvPicPr>
          <p:nvPr/>
        </p:nvPicPr>
        <p:blipFill>
          <a:blip r:embed="rId12" cstate="print"/>
          <a:srcRect/>
          <a:stretch>
            <a:fillRect/>
          </a:stretch>
        </p:blipFill>
        <p:spPr bwMode="auto">
          <a:xfrm>
            <a:off x="2514600" y="3124200"/>
            <a:ext cx="4222750" cy="277177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12388"/>
                                        </p:tgtEl>
                                        <p:attrNameLst>
                                          <p:attrName>style.visibility</p:attrName>
                                        </p:attrNameLst>
                                      </p:cBhvr>
                                      <p:to>
                                        <p:strVal val="visible"/>
                                      </p:to>
                                    </p:set>
                                    <p:animEffect transition="in" filter="box(out)">
                                      <p:cBhvr>
                                        <p:cTn id="7" dur="500"/>
                                        <p:tgtEl>
                                          <p:spTgt spid="912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29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5130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5130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5130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5130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51304"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51305"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51307"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51309" name="Rectangle 13"/>
          <p:cNvSpPr>
            <a:spLocks noChangeArrowheads="1"/>
          </p:cNvSpPr>
          <p:nvPr/>
        </p:nvSpPr>
        <p:spPr bwMode="auto">
          <a:xfrm>
            <a:off x="685800" y="2098675"/>
            <a:ext cx="2133600" cy="31591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Common trees are larch, fir, hemlock, and spruce trees.</a:t>
            </a:r>
            <a:endParaRPr lang="en-US" altLang="en-US" sz="3200" i="1">
              <a:solidFill>
                <a:schemeClr val="tx1"/>
              </a:solidFill>
              <a:latin typeface="Times" pitchFamily="18" charset="0"/>
            </a:endParaRPr>
          </a:p>
        </p:txBody>
      </p:sp>
      <p:pic>
        <p:nvPicPr>
          <p:cNvPr id="951310" name="Picture 14"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51314" name="Picture 18" descr="C03-09P"/>
          <p:cNvPicPr>
            <a:picLocks noChangeAspect="1" noChangeArrowheads="1"/>
          </p:cNvPicPr>
          <p:nvPr/>
        </p:nvPicPr>
        <p:blipFill>
          <a:blip r:embed="rId12" cstate="print"/>
          <a:srcRect/>
          <a:stretch>
            <a:fillRect/>
          </a:stretch>
        </p:blipFill>
        <p:spPr bwMode="auto">
          <a:xfrm>
            <a:off x="3505200" y="1949450"/>
            <a:ext cx="4419600" cy="3536950"/>
          </a:xfrm>
          <a:prstGeom prst="rect">
            <a:avLst/>
          </a:prstGeom>
          <a:noFill/>
        </p:spPr>
      </p:pic>
      <p:sp>
        <p:nvSpPr>
          <p:cNvPr id="951315" name="Text Box 19"/>
          <p:cNvSpPr txBox="1">
            <a:spLocks noChangeArrowheads="1"/>
          </p:cNvSpPr>
          <p:nvPr/>
        </p:nvSpPr>
        <p:spPr bwMode="auto">
          <a:xfrm>
            <a:off x="577850" y="927100"/>
            <a:ext cx="3371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on the taiga</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51300"/>
                                        </p:tgtEl>
                                        <p:attrNameLst>
                                          <p:attrName>style.visibility</p:attrName>
                                        </p:attrNameLst>
                                      </p:cBhvr>
                                      <p:to>
                                        <p:strVal val="visible"/>
                                      </p:to>
                                    </p:set>
                                    <p:animEffect transition="in" filter="box(out)">
                                      <p:cBhvr>
                                        <p:cTn id="7" dur="500"/>
                                        <p:tgtEl>
                                          <p:spTgt spid="951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6358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6358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6359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6359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63592"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63593"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63594" name="Picture 1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63595" name="Rectangle 11"/>
          <p:cNvSpPr>
            <a:spLocks noChangeArrowheads="1"/>
          </p:cNvSpPr>
          <p:nvPr/>
        </p:nvSpPr>
        <p:spPr bwMode="auto">
          <a:xfrm>
            <a:off x="838200" y="1828800"/>
            <a:ext cx="2667000" cy="35972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More large species of animals are found in the taiga as compared with the tundra.</a:t>
            </a:r>
            <a:endParaRPr lang="en-US" altLang="en-US" sz="3200" i="1">
              <a:solidFill>
                <a:schemeClr val="tx1"/>
              </a:solidFill>
              <a:latin typeface="Times" pitchFamily="18" charset="0"/>
            </a:endParaRPr>
          </a:p>
        </p:txBody>
      </p:sp>
      <p:pic>
        <p:nvPicPr>
          <p:cNvPr id="963596" name="Picture 12"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63601" name="Picture 17" descr="C03-10P"/>
          <p:cNvPicPr>
            <a:picLocks noChangeAspect="1" noChangeArrowheads="1"/>
          </p:cNvPicPr>
          <p:nvPr/>
        </p:nvPicPr>
        <p:blipFill>
          <a:blip r:embed="rId12" cstate="print"/>
          <a:srcRect/>
          <a:stretch>
            <a:fillRect/>
          </a:stretch>
        </p:blipFill>
        <p:spPr bwMode="auto">
          <a:xfrm>
            <a:off x="4419600" y="914400"/>
            <a:ext cx="3311525" cy="4953000"/>
          </a:xfrm>
          <a:prstGeom prst="rect">
            <a:avLst/>
          </a:prstGeom>
          <a:noFill/>
        </p:spPr>
      </p:pic>
      <p:sp>
        <p:nvSpPr>
          <p:cNvPr id="963602" name="Text Box 18"/>
          <p:cNvSpPr txBox="1">
            <a:spLocks noChangeArrowheads="1"/>
          </p:cNvSpPr>
          <p:nvPr/>
        </p:nvSpPr>
        <p:spPr bwMode="auto">
          <a:xfrm>
            <a:off x="577850" y="927100"/>
            <a:ext cx="3371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on the taiga</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63588"/>
                                        </p:tgtEl>
                                        <p:attrNameLst>
                                          <p:attrName>style.visibility</p:attrName>
                                        </p:attrNameLst>
                                      </p:cBhvr>
                                      <p:to>
                                        <p:strVal val="visible"/>
                                      </p:to>
                                    </p:set>
                                    <p:animEffect transition="in" filter="box(out)">
                                      <p:cBhvr>
                                        <p:cTn id="7" dur="500"/>
                                        <p:tgtEl>
                                          <p:spTgt spid="963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48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16483" name="Text Box 3"/>
          <p:cNvSpPr txBox="1">
            <a:spLocks noChangeArrowheads="1"/>
          </p:cNvSpPr>
          <p:nvPr/>
        </p:nvSpPr>
        <p:spPr bwMode="auto">
          <a:xfrm>
            <a:off x="539750" y="914400"/>
            <a:ext cx="3498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the desert</a:t>
            </a:r>
          </a:p>
        </p:txBody>
      </p:sp>
      <p:pic>
        <p:nvPicPr>
          <p:cNvPr id="91648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648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648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648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648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648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6490" name="Rectangle 10"/>
          <p:cNvSpPr>
            <a:spLocks noChangeArrowheads="1"/>
          </p:cNvSpPr>
          <p:nvPr/>
        </p:nvSpPr>
        <p:spPr bwMode="auto">
          <a:xfrm>
            <a:off x="5105400" y="1660525"/>
            <a:ext cx="3352800" cy="35972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The driest biome is the desert biome.  A </a:t>
            </a:r>
            <a:r>
              <a:rPr lang="en-US" altLang="en-US" sz="3200">
                <a:solidFill>
                  <a:srgbClr val="FF0066"/>
                </a:solidFill>
                <a:latin typeface="Times" pitchFamily="18" charset="0"/>
              </a:rPr>
              <a:t>desert</a:t>
            </a:r>
            <a:r>
              <a:rPr lang="en-US" altLang="en-US" sz="3200">
                <a:solidFill>
                  <a:schemeClr val="tx1"/>
                </a:solidFill>
                <a:latin typeface="Times" pitchFamily="18" charset="0"/>
              </a:rPr>
              <a:t> is an arid region with sparse to almost nonexistent plant life.</a:t>
            </a:r>
            <a:endParaRPr lang="en-US" altLang="en-US" sz="3200" i="1">
              <a:solidFill>
                <a:schemeClr val="tx1"/>
              </a:solidFill>
              <a:latin typeface="Times" pitchFamily="18" charset="0"/>
            </a:endParaRPr>
          </a:p>
        </p:txBody>
      </p:sp>
      <p:pic>
        <p:nvPicPr>
          <p:cNvPr id="916491"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16494" name="Picture 14"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16498" name="Picture 18" descr="desert b"/>
          <p:cNvPicPr>
            <a:picLocks noChangeAspect="1" noChangeArrowheads="1"/>
          </p:cNvPicPr>
          <p:nvPr/>
        </p:nvPicPr>
        <p:blipFill>
          <a:blip r:embed="rId12" cstate="print"/>
          <a:srcRect/>
          <a:stretch>
            <a:fillRect/>
          </a:stretch>
        </p:blipFill>
        <p:spPr bwMode="auto">
          <a:xfrm>
            <a:off x="508000" y="1828800"/>
            <a:ext cx="4445000" cy="3292475"/>
          </a:xfrm>
          <a:prstGeom prst="rect">
            <a:avLst/>
          </a:prstGeom>
          <a:noFill/>
        </p:spPr>
      </p:pic>
      <p:pic>
        <p:nvPicPr>
          <p:cNvPr id="916499" name="Picture 19" descr="audio image blue">
            <a:hlinkClick r:id="" action="ppaction://noaction">
              <a:snd r:embed="rId13" name="03-desert.WAV"/>
            </a:hlinkClick>
          </p:cNvPr>
          <p:cNvPicPr>
            <a:picLocks noChangeAspect="1" noChangeArrowheads="1"/>
          </p:cNvPicPr>
          <p:nvPr/>
        </p:nvPicPr>
        <p:blipFill>
          <a:blip r:embed="rId14" cstate="print"/>
          <a:srcRect/>
          <a:stretch>
            <a:fillRect/>
          </a:stretch>
        </p:blipFill>
        <p:spPr bwMode="auto">
          <a:xfrm>
            <a:off x="6207125" y="48133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6490"/>
                                        </p:tgtEl>
                                        <p:attrNameLst>
                                          <p:attrName>style.visibility</p:attrName>
                                        </p:attrNameLst>
                                      </p:cBhvr>
                                      <p:to>
                                        <p:strVal val="visible"/>
                                      </p:to>
                                    </p:set>
                                    <p:animEffect transition="in" filter="box(out)">
                                      <p:cBhvr>
                                        <p:cTn id="7" dur="500"/>
                                        <p:tgtEl>
                                          <p:spTgt spid="91649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16499"/>
                                        </p:tgtEl>
                                        <p:attrNameLst>
                                          <p:attrName>style.visibility</p:attrName>
                                        </p:attrNameLst>
                                      </p:cBhvr>
                                      <p:to>
                                        <p:strVal val="visible"/>
                                      </p:to>
                                    </p:set>
                                    <p:animEffect transition="in" filter="box(out)">
                                      <p:cBhvr>
                                        <p:cTn id="12" dur="500"/>
                                        <p:tgtEl>
                                          <p:spTgt spid="916499"/>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16484"/>
                                        </p:tgtEl>
                                        <p:attrNameLst>
                                          <p:attrName>style.visibility</p:attrName>
                                        </p:attrNameLst>
                                      </p:cBhvr>
                                      <p:to>
                                        <p:strVal val="visible"/>
                                      </p:to>
                                    </p:set>
                                    <p:animEffect transition="in" filter="box(out)">
                                      <p:cBhvr>
                                        <p:cTn id="16" dur="500"/>
                                        <p:tgtEl>
                                          <p:spTgt spid="916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6490" grpId="0" autoUpdateAnimBg="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61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6461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6461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6461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6461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6461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6461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64618" name="Rectangle 10"/>
          <p:cNvSpPr>
            <a:spLocks noChangeArrowheads="1"/>
          </p:cNvSpPr>
          <p:nvPr/>
        </p:nvSpPr>
        <p:spPr bwMode="auto">
          <a:xfrm>
            <a:off x="533400" y="1546225"/>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With rainfall as the major limiting factor, vegetation in deserts varies greatly.</a:t>
            </a:r>
            <a:endParaRPr lang="en-US" altLang="en-US" sz="3200" i="1">
              <a:solidFill>
                <a:schemeClr val="tx1"/>
              </a:solidFill>
              <a:latin typeface="Times" pitchFamily="18" charset="0"/>
            </a:endParaRPr>
          </a:p>
        </p:txBody>
      </p:sp>
      <p:pic>
        <p:nvPicPr>
          <p:cNvPr id="964619"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64620" name="Rectangle 12"/>
          <p:cNvSpPr>
            <a:spLocks noChangeArrowheads="1"/>
          </p:cNvSpPr>
          <p:nvPr/>
        </p:nvSpPr>
        <p:spPr bwMode="auto">
          <a:xfrm>
            <a:off x="533400" y="2514600"/>
            <a:ext cx="2057400" cy="31591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The driest deserts are drifting sand dunes.</a:t>
            </a:r>
            <a:endParaRPr lang="en-US" altLang="en-US" sz="3200" i="1">
              <a:solidFill>
                <a:schemeClr val="tx1"/>
              </a:solidFill>
              <a:latin typeface="Times" pitchFamily="18" charset="0"/>
            </a:endParaRPr>
          </a:p>
        </p:txBody>
      </p:sp>
      <p:pic>
        <p:nvPicPr>
          <p:cNvPr id="964621" name="Picture 13"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64626" name="Picture 18" descr="C03-11P"/>
          <p:cNvPicPr>
            <a:picLocks noChangeAspect="1" noChangeArrowheads="1"/>
          </p:cNvPicPr>
          <p:nvPr/>
        </p:nvPicPr>
        <p:blipFill>
          <a:blip r:embed="rId12" cstate="print"/>
          <a:srcRect/>
          <a:stretch>
            <a:fillRect/>
          </a:stretch>
        </p:blipFill>
        <p:spPr bwMode="auto">
          <a:xfrm>
            <a:off x="3581400" y="2574925"/>
            <a:ext cx="4114800" cy="3292475"/>
          </a:xfrm>
          <a:prstGeom prst="rect">
            <a:avLst/>
          </a:prstGeom>
          <a:noFill/>
        </p:spPr>
      </p:pic>
      <p:sp>
        <p:nvSpPr>
          <p:cNvPr id="964627" name="Text Box 19"/>
          <p:cNvSpPr txBox="1">
            <a:spLocks noChangeArrowheads="1"/>
          </p:cNvSpPr>
          <p:nvPr/>
        </p:nvSpPr>
        <p:spPr bwMode="auto">
          <a:xfrm>
            <a:off x="539750" y="914400"/>
            <a:ext cx="3498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the desert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64620"/>
                                        </p:tgtEl>
                                        <p:attrNameLst>
                                          <p:attrName>style.visibility</p:attrName>
                                        </p:attrNameLst>
                                      </p:cBhvr>
                                      <p:to>
                                        <p:strVal val="visible"/>
                                      </p:to>
                                    </p:set>
                                    <p:animEffect transition="in" filter="box(out)">
                                      <p:cBhvr>
                                        <p:cTn id="7" dur="500"/>
                                        <p:tgtEl>
                                          <p:spTgt spid="96462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64626"/>
                                        </p:tgtEl>
                                        <p:attrNameLst>
                                          <p:attrName>style.visibility</p:attrName>
                                        </p:attrNameLst>
                                      </p:cBhvr>
                                      <p:to>
                                        <p:strVal val="visible"/>
                                      </p:to>
                                    </p:set>
                                    <p:animEffect transition="in" filter="box(out)">
                                      <p:cBhvr>
                                        <p:cTn id="11" dur="500"/>
                                        <p:tgtEl>
                                          <p:spTgt spid="964626"/>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64612"/>
                                        </p:tgtEl>
                                        <p:attrNameLst>
                                          <p:attrName>style.visibility</p:attrName>
                                        </p:attrNameLst>
                                      </p:cBhvr>
                                      <p:to>
                                        <p:strVal val="visible"/>
                                      </p:to>
                                    </p:set>
                                    <p:animEffect transition="in" filter="box(out)">
                                      <p:cBhvr>
                                        <p:cTn id="15" dur="500"/>
                                        <p:tgtEl>
                                          <p:spTgt spid="964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4620" grpId="0"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1955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955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955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955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956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956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9562" name="Rectangle 10"/>
          <p:cNvSpPr>
            <a:spLocks noChangeArrowheads="1"/>
          </p:cNvSpPr>
          <p:nvPr/>
        </p:nvSpPr>
        <p:spPr bwMode="auto">
          <a:xfrm>
            <a:off x="533400" y="13716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Coyotes, hawks, owls and roadrunners are carnivores that feed on the snakes, lizards, and small mammals of the desert.</a:t>
            </a:r>
            <a:endParaRPr lang="en-US" altLang="en-US" sz="3200" i="1">
              <a:solidFill>
                <a:schemeClr val="tx1"/>
              </a:solidFill>
              <a:latin typeface="Times" pitchFamily="18" charset="0"/>
            </a:endParaRPr>
          </a:p>
        </p:txBody>
      </p:sp>
      <p:pic>
        <p:nvPicPr>
          <p:cNvPr id="919563"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19567" name="Picture 15"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19569" name="Picture 17" descr="roadrunner 61"/>
          <p:cNvPicPr>
            <a:picLocks noChangeAspect="1" noChangeArrowheads="1"/>
          </p:cNvPicPr>
          <p:nvPr/>
        </p:nvPicPr>
        <p:blipFill>
          <a:blip r:embed="rId12" cstate="print"/>
          <a:srcRect/>
          <a:stretch>
            <a:fillRect/>
          </a:stretch>
        </p:blipFill>
        <p:spPr bwMode="auto">
          <a:xfrm>
            <a:off x="2274888" y="2965450"/>
            <a:ext cx="4354512" cy="2901950"/>
          </a:xfrm>
          <a:prstGeom prst="rect">
            <a:avLst/>
          </a:prstGeom>
          <a:noFill/>
        </p:spPr>
      </p:pic>
      <p:sp>
        <p:nvSpPr>
          <p:cNvPr id="919571" name="Text Box 19"/>
          <p:cNvSpPr txBox="1">
            <a:spLocks noChangeArrowheads="1"/>
          </p:cNvSpPr>
          <p:nvPr/>
        </p:nvSpPr>
        <p:spPr bwMode="auto">
          <a:xfrm>
            <a:off x="539750" y="914400"/>
            <a:ext cx="3498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the desert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19556"/>
                                        </p:tgtEl>
                                        <p:attrNameLst>
                                          <p:attrName>style.visibility</p:attrName>
                                        </p:attrNameLst>
                                      </p:cBhvr>
                                      <p:to>
                                        <p:strVal val="visible"/>
                                      </p:to>
                                    </p:set>
                                    <p:animEffect transition="in" filter="box(out)">
                                      <p:cBhvr>
                                        <p:cTn id="7" dur="500"/>
                                        <p:tgtEl>
                                          <p:spTgt spid="919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34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5334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5334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5335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5335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53352"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53353"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53354" name="Rectangle 10"/>
          <p:cNvSpPr>
            <a:spLocks noChangeArrowheads="1"/>
          </p:cNvSpPr>
          <p:nvPr/>
        </p:nvSpPr>
        <p:spPr bwMode="auto">
          <a:xfrm>
            <a:off x="533400" y="1752600"/>
            <a:ext cx="2971800" cy="31591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Other important prairie animals include jack rabbits, deer, elk, and prairie dogs.</a:t>
            </a:r>
            <a:endParaRPr lang="en-US" altLang="en-US" sz="3200" i="1">
              <a:solidFill>
                <a:schemeClr val="tx1"/>
              </a:solidFill>
              <a:latin typeface="Times" pitchFamily="18" charset="0"/>
            </a:endParaRPr>
          </a:p>
        </p:txBody>
      </p:sp>
      <p:pic>
        <p:nvPicPr>
          <p:cNvPr id="953355"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53357" name="Picture 13"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sp>
        <p:nvSpPr>
          <p:cNvPr id="953361" name="Rectangle 17"/>
          <p:cNvSpPr>
            <a:spLocks noChangeArrowheads="1"/>
          </p:cNvSpPr>
          <p:nvPr/>
        </p:nvSpPr>
        <p:spPr bwMode="auto">
          <a:xfrm>
            <a:off x="533400" y="5029200"/>
            <a:ext cx="8077200"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Many species of insects, birds, and reptiles, also make their homes in grasslands.</a:t>
            </a:r>
            <a:endParaRPr lang="en-US" altLang="en-US" sz="3200" i="1">
              <a:solidFill>
                <a:schemeClr val="tx1"/>
              </a:solidFill>
              <a:latin typeface="Times" pitchFamily="18" charset="0"/>
            </a:endParaRPr>
          </a:p>
        </p:txBody>
      </p:sp>
      <p:pic>
        <p:nvPicPr>
          <p:cNvPr id="953362" name="Picture 18" descr="C03-12P buffalo"/>
          <p:cNvPicPr>
            <a:picLocks noChangeAspect="1" noChangeArrowheads="1"/>
          </p:cNvPicPr>
          <p:nvPr/>
        </p:nvPicPr>
        <p:blipFill>
          <a:blip r:embed="rId12" cstate="print"/>
          <a:srcRect/>
          <a:stretch>
            <a:fillRect/>
          </a:stretch>
        </p:blipFill>
        <p:spPr bwMode="auto">
          <a:xfrm>
            <a:off x="3657600" y="1838325"/>
            <a:ext cx="4724400" cy="3114675"/>
          </a:xfrm>
          <a:prstGeom prst="rect">
            <a:avLst/>
          </a:prstGeom>
          <a:noFill/>
        </p:spPr>
      </p:pic>
      <p:sp>
        <p:nvSpPr>
          <p:cNvPr id="953363" name="Text Box 19"/>
          <p:cNvSpPr txBox="1">
            <a:spLocks noChangeArrowheads="1"/>
          </p:cNvSpPr>
          <p:nvPr/>
        </p:nvSpPr>
        <p:spPr bwMode="auto">
          <a:xfrm>
            <a:off x="565150" y="1166813"/>
            <a:ext cx="41846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the grassland</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53361"/>
                                        </p:tgtEl>
                                        <p:attrNameLst>
                                          <p:attrName>style.visibility</p:attrName>
                                        </p:attrNameLst>
                                      </p:cBhvr>
                                      <p:to>
                                        <p:strVal val="visible"/>
                                      </p:to>
                                    </p:set>
                                    <p:animEffect transition="in" filter="box(out)">
                                      <p:cBhvr>
                                        <p:cTn id="7" dur="500"/>
                                        <p:tgtEl>
                                          <p:spTgt spid="95336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53348"/>
                                        </p:tgtEl>
                                        <p:attrNameLst>
                                          <p:attrName>style.visibility</p:attrName>
                                        </p:attrNameLst>
                                      </p:cBhvr>
                                      <p:to>
                                        <p:strVal val="visible"/>
                                      </p:to>
                                    </p:set>
                                    <p:animEffect transition="in" filter="box(out)">
                                      <p:cBhvr>
                                        <p:cTn id="11" dur="500"/>
                                        <p:tgtEl>
                                          <p:spTgt spid="953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3361" grpId="0"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13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4413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4413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4413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4413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4413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413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44138" name="Rectangle 10"/>
          <p:cNvSpPr>
            <a:spLocks noChangeArrowheads="1"/>
          </p:cNvSpPr>
          <p:nvPr/>
        </p:nvSpPr>
        <p:spPr bwMode="auto">
          <a:xfrm>
            <a:off x="381000" y="1447800"/>
            <a:ext cx="7924800" cy="13684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100">
                <a:solidFill>
                  <a:srgbClr val="FF0066"/>
                </a:solidFill>
                <a:latin typeface="Times" pitchFamily="18" charset="0"/>
              </a:rPr>
              <a:t>Temperate </a:t>
            </a:r>
            <a:r>
              <a:rPr lang="en-US" altLang="en-US" sz="3100">
                <a:solidFill>
                  <a:schemeClr val="tx1"/>
                </a:solidFill>
                <a:latin typeface="Times" pitchFamily="18" charset="0"/>
              </a:rPr>
              <a:t>or </a:t>
            </a:r>
            <a:r>
              <a:rPr lang="en-US" altLang="en-US" sz="3100">
                <a:solidFill>
                  <a:srgbClr val="FF0066"/>
                </a:solidFill>
                <a:latin typeface="Times" pitchFamily="18" charset="0"/>
              </a:rPr>
              <a:t>deciduous forests</a:t>
            </a:r>
            <a:r>
              <a:rPr lang="en-US" altLang="en-US" sz="3100">
                <a:solidFill>
                  <a:schemeClr val="tx1"/>
                </a:solidFill>
                <a:latin typeface="Times" pitchFamily="18" charset="0"/>
              </a:rPr>
              <a:t> are dominated by broad-leaved hardwood trees that lose their  foliage annually.</a:t>
            </a:r>
            <a:endParaRPr lang="en-US" altLang="en-US" sz="3100" i="1">
              <a:solidFill>
                <a:schemeClr val="tx1"/>
              </a:solidFill>
              <a:latin typeface="Times" pitchFamily="18" charset="0"/>
            </a:endParaRPr>
          </a:p>
        </p:txBody>
      </p:sp>
      <p:pic>
        <p:nvPicPr>
          <p:cNvPr id="944139"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44142" name="Rectangle 14"/>
          <p:cNvSpPr>
            <a:spLocks noChangeArrowheads="1"/>
          </p:cNvSpPr>
          <p:nvPr/>
        </p:nvSpPr>
        <p:spPr bwMode="auto">
          <a:xfrm>
            <a:off x="381000" y="2895600"/>
            <a:ext cx="3733800" cy="3070225"/>
          </a:xfrm>
          <a:prstGeom prst="rect">
            <a:avLst/>
          </a:prstGeom>
          <a:noFill/>
          <a:ln w="9525">
            <a:noFill/>
            <a:miter lim="800000"/>
            <a:headEnd/>
            <a:tailEnd/>
          </a:ln>
          <a:effectLst/>
        </p:spPr>
        <p:txBody>
          <a:bodyPr>
            <a:spAutoFit/>
          </a:bodyPr>
          <a:lstStyle/>
          <a:p>
            <a:pPr marL="342900" indent="-342900">
              <a:buFontTx/>
              <a:buChar char="•"/>
            </a:pPr>
            <a:r>
              <a:rPr lang="en-US" altLang="en-US" sz="3100">
                <a:solidFill>
                  <a:schemeClr val="tx1"/>
                </a:solidFill>
                <a:latin typeface="Times" pitchFamily="18" charset="0"/>
              </a:rPr>
              <a:t>The soil of temperate forests usually consists of a top layer that is rich in humus and a deeper layer of clay.</a:t>
            </a:r>
            <a:endParaRPr lang="en-US" altLang="en-US" sz="3100" i="1">
              <a:solidFill>
                <a:schemeClr val="tx1"/>
              </a:solidFill>
              <a:latin typeface="Times" pitchFamily="18" charset="0"/>
            </a:endParaRPr>
          </a:p>
        </p:txBody>
      </p:sp>
      <p:pic>
        <p:nvPicPr>
          <p:cNvPr id="944144" name="Picture 16"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44150" name="Picture 22" descr="C03-13P forest in fall"/>
          <p:cNvPicPr>
            <a:picLocks noChangeAspect="1" noChangeArrowheads="1"/>
          </p:cNvPicPr>
          <p:nvPr/>
        </p:nvPicPr>
        <p:blipFill>
          <a:blip r:embed="rId12" cstate="print"/>
          <a:srcRect/>
          <a:stretch>
            <a:fillRect/>
          </a:stretch>
        </p:blipFill>
        <p:spPr bwMode="auto">
          <a:xfrm>
            <a:off x="4343400" y="2971800"/>
            <a:ext cx="3810000" cy="2513013"/>
          </a:xfrm>
          <a:prstGeom prst="rect">
            <a:avLst/>
          </a:prstGeom>
          <a:noFill/>
        </p:spPr>
      </p:pic>
      <p:pic>
        <p:nvPicPr>
          <p:cNvPr id="944155" name="Picture 27" descr="audio image blue">
            <a:hlinkClick r:id="" action="ppaction://noaction">
              <a:snd r:embed="rId13" name="03-temp_decid forests.WAV"/>
            </a:hlinkClick>
          </p:cNvPr>
          <p:cNvPicPr>
            <a:picLocks noChangeAspect="1" noChangeArrowheads="1"/>
          </p:cNvPicPr>
          <p:nvPr/>
        </p:nvPicPr>
        <p:blipFill>
          <a:blip r:embed="rId14" cstate="print"/>
          <a:srcRect/>
          <a:stretch>
            <a:fillRect/>
          </a:stretch>
        </p:blipFill>
        <p:spPr bwMode="auto">
          <a:xfrm>
            <a:off x="3505200" y="2413000"/>
            <a:ext cx="354013" cy="354013"/>
          </a:xfrm>
          <a:prstGeom prst="rect">
            <a:avLst/>
          </a:prstGeom>
          <a:noFill/>
        </p:spPr>
      </p:pic>
      <p:sp>
        <p:nvSpPr>
          <p:cNvPr id="944156" name="Text Box 28"/>
          <p:cNvSpPr txBox="1">
            <a:spLocks noChangeArrowheads="1"/>
          </p:cNvSpPr>
          <p:nvPr/>
        </p:nvSpPr>
        <p:spPr bwMode="auto">
          <a:xfrm>
            <a:off x="565150" y="938213"/>
            <a:ext cx="55181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the temperate forest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44138"/>
                                        </p:tgtEl>
                                        <p:attrNameLst>
                                          <p:attrName>style.visibility</p:attrName>
                                        </p:attrNameLst>
                                      </p:cBhvr>
                                      <p:to>
                                        <p:strVal val="visible"/>
                                      </p:to>
                                    </p:set>
                                    <p:animEffect transition="in" filter="box(out)">
                                      <p:cBhvr>
                                        <p:cTn id="7" dur="500"/>
                                        <p:tgtEl>
                                          <p:spTgt spid="94413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44155"/>
                                        </p:tgtEl>
                                        <p:attrNameLst>
                                          <p:attrName>style.visibility</p:attrName>
                                        </p:attrNameLst>
                                      </p:cBhvr>
                                      <p:to>
                                        <p:strVal val="visible"/>
                                      </p:to>
                                    </p:set>
                                    <p:animEffect transition="in" filter="box(out)">
                                      <p:cBhvr>
                                        <p:cTn id="12" dur="500"/>
                                        <p:tgtEl>
                                          <p:spTgt spid="94415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44142"/>
                                        </p:tgtEl>
                                        <p:attrNameLst>
                                          <p:attrName>style.visibility</p:attrName>
                                        </p:attrNameLst>
                                      </p:cBhvr>
                                      <p:to>
                                        <p:strVal val="visible"/>
                                      </p:to>
                                    </p:set>
                                    <p:animEffect transition="in" filter="box(out)">
                                      <p:cBhvr>
                                        <p:cTn id="17" dur="500"/>
                                        <p:tgtEl>
                                          <p:spTgt spid="944142"/>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44132"/>
                                        </p:tgtEl>
                                        <p:attrNameLst>
                                          <p:attrName>style.visibility</p:attrName>
                                        </p:attrNameLst>
                                      </p:cBhvr>
                                      <p:to>
                                        <p:strVal val="visible"/>
                                      </p:to>
                                    </p:set>
                                    <p:animEffect transition="in" filter="box(out)">
                                      <p:cBhvr>
                                        <p:cTn id="21" dur="500"/>
                                        <p:tgtEl>
                                          <p:spTgt spid="944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4138" grpId="0" autoUpdateAnimBg="0"/>
      <p:bldP spid="944142" grpId="0"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5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4515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4515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4515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4515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4516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516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45163"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45165" name="Rectangle 13"/>
          <p:cNvSpPr>
            <a:spLocks noChangeArrowheads="1"/>
          </p:cNvSpPr>
          <p:nvPr/>
        </p:nvSpPr>
        <p:spPr bwMode="auto">
          <a:xfrm>
            <a:off x="533400" y="1565275"/>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pitchFamily="18" charset="0"/>
              </a:rPr>
              <a:t>The animals that live in the temperate deciduous forest include squirrels, mice, rabbits, deer, and bears.</a:t>
            </a:r>
            <a:endParaRPr lang="en-US" altLang="en-US" sz="3200" i="1">
              <a:solidFill>
                <a:schemeClr val="tx1"/>
              </a:solidFill>
              <a:latin typeface="Times" pitchFamily="18" charset="0"/>
            </a:endParaRPr>
          </a:p>
        </p:txBody>
      </p:sp>
      <p:pic>
        <p:nvPicPr>
          <p:cNvPr id="945168" name="Picture 16"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45169" name="Picture 17" descr="bear"/>
          <p:cNvPicPr>
            <a:picLocks noChangeAspect="1" noChangeArrowheads="1"/>
          </p:cNvPicPr>
          <p:nvPr/>
        </p:nvPicPr>
        <p:blipFill>
          <a:blip r:embed="rId12" cstate="print"/>
          <a:srcRect/>
          <a:stretch>
            <a:fillRect/>
          </a:stretch>
        </p:blipFill>
        <p:spPr bwMode="auto">
          <a:xfrm>
            <a:off x="2590800" y="3048000"/>
            <a:ext cx="3917950" cy="2938463"/>
          </a:xfrm>
          <a:prstGeom prst="rect">
            <a:avLst/>
          </a:prstGeom>
          <a:noFill/>
        </p:spPr>
      </p:pic>
      <p:sp>
        <p:nvSpPr>
          <p:cNvPr id="945171" name="Text Box 19"/>
          <p:cNvSpPr txBox="1">
            <a:spLocks noChangeArrowheads="1"/>
          </p:cNvSpPr>
          <p:nvPr/>
        </p:nvSpPr>
        <p:spPr bwMode="auto">
          <a:xfrm>
            <a:off x="565150" y="938213"/>
            <a:ext cx="55181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the temperate forest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45156"/>
                                        </p:tgtEl>
                                        <p:attrNameLst>
                                          <p:attrName>style.visibility</p:attrName>
                                        </p:attrNameLst>
                                      </p:cBhvr>
                                      <p:to>
                                        <p:strVal val="visible"/>
                                      </p:to>
                                    </p:set>
                                    <p:animEffect transition="in" filter="box(out)">
                                      <p:cBhvr>
                                        <p:cTn id="7" dur="500"/>
                                        <p:tgtEl>
                                          <p:spTgt spid="945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763000" cy="1714500"/>
          </a:xfrm>
        </p:spPr>
        <p:txBody>
          <a:bodyPr>
            <a:normAutofit/>
          </a:bodyPr>
          <a:lstStyle/>
          <a:p>
            <a:r>
              <a:rPr lang="en-US" sz="2400" b="1" dirty="0"/>
              <a:t>Lab – Scientific </a:t>
            </a:r>
            <a:r>
              <a:rPr lang="en-US" sz="2400" b="1" dirty="0" smtClean="0"/>
              <a:t>Method</a:t>
            </a:r>
            <a:br>
              <a:rPr lang="en-US" sz="2400" b="1" dirty="0" smtClean="0"/>
            </a:br>
            <a:r>
              <a:rPr lang="en-US" sz="2400" b="1" dirty="0" smtClean="0"/>
              <a:t>Finding Monsters in the Pond Water</a:t>
            </a:r>
            <a:r>
              <a:rPr lang="en-US" sz="2400" b="1" dirty="0"/>
              <a:t/>
            </a:r>
            <a:br>
              <a:rPr lang="en-US" sz="2400" b="1" dirty="0"/>
            </a:br>
            <a:r>
              <a:rPr lang="en-US" sz="2400" b="1" dirty="0"/>
              <a:t> p. </a:t>
            </a:r>
            <a:r>
              <a:rPr lang="en-US" sz="2400" b="1" dirty="0" smtClean="0"/>
              <a:t>15 </a:t>
            </a:r>
            <a:r>
              <a:rPr lang="en-US" sz="2400" b="1" dirty="0"/>
              <a:t>NB</a:t>
            </a:r>
          </a:p>
        </p:txBody>
      </p:sp>
      <p:sp>
        <p:nvSpPr>
          <p:cNvPr id="3" name="Content Placeholder 2"/>
          <p:cNvSpPr>
            <a:spLocks noGrp="1"/>
          </p:cNvSpPr>
          <p:nvPr>
            <p:ph idx="1"/>
          </p:nvPr>
        </p:nvSpPr>
        <p:spPr>
          <a:xfrm>
            <a:off x="0" y="1371600"/>
            <a:ext cx="9144000" cy="5334000"/>
          </a:xfrm>
        </p:spPr>
        <p:txBody>
          <a:bodyPr>
            <a:normAutofit/>
          </a:bodyPr>
          <a:lstStyle/>
          <a:p>
            <a:r>
              <a:rPr lang="en-US" sz="2400" b="1" dirty="0" smtClean="0"/>
              <a:t>Observation(s):</a:t>
            </a:r>
          </a:p>
          <a:p>
            <a:r>
              <a:rPr lang="en-US" sz="2400" b="1" dirty="0" smtClean="0"/>
              <a:t>Questions:</a:t>
            </a:r>
          </a:p>
          <a:p>
            <a:r>
              <a:rPr lang="en-US" sz="2400" b="1" dirty="0" smtClean="0"/>
              <a:t>Hypothesis:</a:t>
            </a:r>
            <a:r>
              <a:rPr lang="en-US" sz="2400" dirty="0" smtClean="0"/>
              <a:t> If, Then, &amp; Testable</a:t>
            </a:r>
          </a:p>
          <a:p>
            <a:r>
              <a:rPr lang="en-US" sz="2400" b="1" dirty="0" smtClean="0"/>
              <a:t>Materials: </a:t>
            </a:r>
            <a:r>
              <a:rPr lang="en-US" sz="2400" dirty="0" smtClean="0"/>
              <a:t>1 glass slide, 1 cover slip, one eyedropper</a:t>
            </a:r>
          </a:p>
          <a:p>
            <a:r>
              <a:rPr lang="en-US" sz="2400" b="1" dirty="0" smtClean="0"/>
              <a:t>Procedure:</a:t>
            </a:r>
          </a:p>
          <a:p>
            <a:pPr lvl="1">
              <a:buNone/>
            </a:pPr>
            <a:r>
              <a:rPr lang="en-US" sz="2400" dirty="0" smtClean="0"/>
              <a:t>Get 1 glass slide, 1 cover slip, put 3 drops of pond water onto the middle of the slide.  Put the cover slip on.  Place the slide with the specimen on the flat black stage of the Microscope paying attention to move the stage clip out of the way of the slide.  Make sure the Objective lens is on the lowest power and </a:t>
            </a:r>
            <a:r>
              <a:rPr lang="en-US" sz="2400" dirty="0"/>
              <a:t>b</a:t>
            </a:r>
            <a:r>
              <a:rPr lang="en-US" sz="2400" dirty="0" smtClean="0"/>
              <a:t>ring the slide into focus with the big Focus knob.  When you find something, then focus with the small Focus knob.</a:t>
            </a:r>
          </a:p>
        </p:txBody>
      </p:sp>
    </p:spTree>
    <p:extLst>
      <p:ext uri="{BB962C8B-B14F-4D97-AF65-F5344CB8AC3E}">
        <p14:creationId xmlns:p14="http://schemas.microsoft.com/office/powerpoint/2010/main" val="20848329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5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2365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365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2365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365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2365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2365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23659"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23661" name="Rectangle 13"/>
          <p:cNvSpPr>
            <a:spLocks noChangeArrowheads="1"/>
          </p:cNvSpPr>
          <p:nvPr/>
        </p:nvSpPr>
        <p:spPr bwMode="auto">
          <a:xfrm>
            <a:off x="533400" y="1470025"/>
            <a:ext cx="2743200" cy="40354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Many birds, such as bluejays, live in the forest all year long, whereas other birds migrate seasonally.</a:t>
            </a:r>
            <a:endParaRPr lang="en-US" altLang="en-US" sz="3200" i="1">
              <a:solidFill>
                <a:schemeClr val="tx1"/>
              </a:solidFill>
              <a:latin typeface="Times" pitchFamily="18" charset="0"/>
            </a:endParaRPr>
          </a:p>
        </p:txBody>
      </p:sp>
      <p:pic>
        <p:nvPicPr>
          <p:cNvPr id="923663" name="Picture 15"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23667" name="Picture 19" descr="blue jay"/>
          <p:cNvPicPr>
            <a:picLocks noChangeAspect="1" noChangeArrowheads="1"/>
          </p:cNvPicPr>
          <p:nvPr/>
        </p:nvPicPr>
        <p:blipFill>
          <a:blip r:embed="rId12" cstate="print"/>
          <a:srcRect/>
          <a:stretch>
            <a:fillRect/>
          </a:stretch>
        </p:blipFill>
        <p:spPr bwMode="auto">
          <a:xfrm>
            <a:off x="3576638" y="1736725"/>
            <a:ext cx="4881562" cy="3292475"/>
          </a:xfrm>
          <a:prstGeom prst="rect">
            <a:avLst/>
          </a:prstGeom>
          <a:noFill/>
        </p:spPr>
      </p:pic>
      <p:sp>
        <p:nvSpPr>
          <p:cNvPr id="923668" name="Text Box 20"/>
          <p:cNvSpPr txBox="1">
            <a:spLocks noChangeArrowheads="1"/>
          </p:cNvSpPr>
          <p:nvPr/>
        </p:nvSpPr>
        <p:spPr bwMode="auto">
          <a:xfrm>
            <a:off x="565150" y="938213"/>
            <a:ext cx="55181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the temperate forest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23652"/>
                                        </p:tgtEl>
                                        <p:attrNameLst>
                                          <p:attrName>style.visibility</p:attrName>
                                        </p:attrNameLst>
                                      </p:cBhvr>
                                      <p:to>
                                        <p:strVal val="visible"/>
                                      </p:to>
                                    </p:set>
                                    <p:animEffect transition="in" filter="box(out)">
                                      <p:cBhvr>
                                        <p:cTn id="7" dur="500"/>
                                        <p:tgtEl>
                                          <p:spTgt spid="923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69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pic>
        <p:nvPicPr>
          <p:cNvPr id="92570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570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2570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570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25704"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25705"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25707"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25708" name="Rectangle 12"/>
          <p:cNvSpPr>
            <a:spLocks noChangeArrowheads="1"/>
          </p:cNvSpPr>
          <p:nvPr/>
        </p:nvSpPr>
        <p:spPr bwMode="auto">
          <a:xfrm>
            <a:off x="381000" y="1984375"/>
            <a:ext cx="4572000" cy="22828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As their name implies, </a:t>
            </a:r>
            <a:r>
              <a:rPr lang="en-US" altLang="en-US" sz="3200">
                <a:solidFill>
                  <a:srgbClr val="FF0066"/>
                </a:solidFill>
                <a:latin typeface="Times" pitchFamily="18" charset="0"/>
              </a:rPr>
              <a:t>tropical rain forests</a:t>
            </a:r>
            <a:r>
              <a:rPr lang="en-US" altLang="en-US" sz="3200">
                <a:solidFill>
                  <a:schemeClr val="tx1"/>
                </a:solidFill>
                <a:latin typeface="Times" pitchFamily="18" charset="0"/>
              </a:rPr>
              <a:t> have warm temperatures, wet weather, and lush plant growth.</a:t>
            </a:r>
            <a:endParaRPr lang="en-US" altLang="en-US" sz="3200" i="1">
              <a:solidFill>
                <a:schemeClr val="tx1"/>
              </a:solidFill>
              <a:latin typeface="Times" pitchFamily="18" charset="0"/>
            </a:endParaRPr>
          </a:p>
        </p:txBody>
      </p:sp>
      <p:pic>
        <p:nvPicPr>
          <p:cNvPr id="925711" name="Picture 15"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25713" name="Picture 17" descr="rainforest"/>
          <p:cNvPicPr>
            <a:picLocks noChangeAspect="1" noChangeArrowheads="1"/>
          </p:cNvPicPr>
          <p:nvPr/>
        </p:nvPicPr>
        <p:blipFill>
          <a:blip r:embed="rId12" cstate="print"/>
          <a:srcRect/>
          <a:stretch>
            <a:fillRect/>
          </a:stretch>
        </p:blipFill>
        <p:spPr bwMode="auto">
          <a:xfrm>
            <a:off x="5029200" y="1066800"/>
            <a:ext cx="2998788" cy="4267200"/>
          </a:xfrm>
          <a:prstGeom prst="rect">
            <a:avLst/>
          </a:prstGeom>
          <a:noFill/>
        </p:spPr>
      </p:pic>
      <p:pic>
        <p:nvPicPr>
          <p:cNvPr id="925715" name="Picture 19" descr="audio image blue">
            <a:hlinkClick r:id="" action="ppaction://noaction">
              <a:snd r:embed="rId13" name="03-tropical rain forest.WAV"/>
            </a:hlinkClick>
          </p:cNvPr>
          <p:cNvPicPr>
            <a:picLocks noChangeAspect="1" noChangeArrowheads="1"/>
          </p:cNvPicPr>
          <p:nvPr/>
        </p:nvPicPr>
        <p:blipFill>
          <a:blip r:embed="rId14" cstate="print"/>
          <a:srcRect/>
          <a:stretch>
            <a:fillRect/>
          </a:stretch>
        </p:blipFill>
        <p:spPr bwMode="auto">
          <a:xfrm>
            <a:off x="2120900" y="3835400"/>
            <a:ext cx="354013" cy="354013"/>
          </a:xfrm>
          <a:prstGeom prst="rect">
            <a:avLst/>
          </a:prstGeom>
          <a:noFill/>
        </p:spPr>
      </p:pic>
      <p:sp>
        <p:nvSpPr>
          <p:cNvPr id="925716" name="Text Box 20"/>
          <p:cNvSpPr txBox="1">
            <a:spLocks noChangeArrowheads="1"/>
          </p:cNvSpPr>
          <p:nvPr/>
        </p:nvSpPr>
        <p:spPr bwMode="auto">
          <a:xfrm>
            <a:off x="565150" y="938213"/>
            <a:ext cx="38036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rain forests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5708"/>
                                        </p:tgtEl>
                                        <p:attrNameLst>
                                          <p:attrName>style.visibility</p:attrName>
                                        </p:attrNameLst>
                                      </p:cBhvr>
                                      <p:to>
                                        <p:strVal val="visible"/>
                                      </p:to>
                                    </p:set>
                                    <p:animEffect transition="in" filter="box(out)">
                                      <p:cBhvr>
                                        <p:cTn id="7" dur="500"/>
                                        <p:tgtEl>
                                          <p:spTgt spid="92570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25715"/>
                                        </p:tgtEl>
                                        <p:attrNameLst>
                                          <p:attrName>style.visibility</p:attrName>
                                        </p:attrNameLst>
                                      </p:cBhvr>
                                      <p:to>
                                        <p:strVal val="visible"/>
                                      </p:to>
                                    </p:set>
                                    <p:animEffect transition="in" filter="box(out)">
                                      <p:cBhvr>
                                        <p:cTn id="12" dur="500"/>
                                        <p:tgtEl>
                                          <p:spTgt spid="925715"/>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25700"/>
                                        </p:tgtEl>
                                        <p:attrNameLst>
                                          <p:attrName>style.visibility</p:attrName>
                                        </p:attrNameLst>
                                      </p:cBhvr>
                                      <p:to>
                                        <p:strVal val="visible"/>
                                      </p:to>
                                    </p:set>
                                    <p:animEffect transition="in" filter="box(out)">
                                      <p:cBhvr>
                                        <p:cTn id="16" dur="500"/>
                                        <p:tgtEl>
                                          <p:spTgt spid="925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5708" grpId="0" autoUpdateAnimBg="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77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28771" name="Text Box 3"/>
          <p:cNvSpPr txBox="1">
            <a:spLocks noChangeArrowheads="1"/>
          </p:cNvSpPr>
          <p:nvPr/>
        </p:nvSpPr>
        <p:spPr bwMode="auto">
          <a:xfrm>
            <a:off x="565150" y="785813"/>
            <a:ext cx="65087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A Tropical Rain Forest: Canopy</a:t>
            </a:r>
          </a:p>
        </p:txBody>
      </p:sp>
      <p:pic>
        <p:nvPicPr>
          <p:cNvPr id="92877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877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2877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877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2877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2877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28778" name="Rectangle 10"/>
          <p:cNvSpPr>
            <a:spLocks noChangeArrowheads="1"/>
          </p:cNvSpPr>
          <p:nvPr/>
        </p:nvSpPr>
        <p:spPr bwMode="auto">
          <a:xfrm>
            <a:off x="533400" y="2784475"/>
            <a:ext cx="2362200" cy="31591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pitchFamily="18" charset="0"/>
              </a:rPr>
              <a:t>Birds, such as scarlet macaws, live on the fruits and nuts of the trees.</a:t>
            </a:r>
            <a:endParaRPr lang="en-US" altLang="en-US" sz="3200" i="1">
              <a:solidFill>
                <a:schemeClr val="tx1"/>
              </a:solidFill>
              <a:latin typeface="Times" pitchFamily="18" charset="0"/>
            </a:endParaRPr>
          </a:p>
        </p:txBody>
      </p:sp>
      <p:pic>
        <p:nvPicPr>
          <p:cNvPr id="928779"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28780" name="Rectangle 12"/>
          <p:cNvSpPr>
            <a:spLocks noChangeArrowheads="1"/>
          </p:cNvSpPr>
          <p:nvPr/>
        </p:nvSpPr>
        <p:spPr bwMode="auto">
          <a:xfrm>
            <a:off x="533400" y="1371600"/>
            <a:ext cx="37338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Monkeys frequently pass through.</a:t>
            </a:r>
            <a:endParaRPr lang="en-US" altLang="en-US" sz="3200" i="1">
              <a:solidFill>
                <a:schemeClr val="tx1"/>
              </a:solidFill>
              <a:latin typeface="Times" pitchFamily="18" charset="0"/>
            </a:endParaRPr>
          </a:p>
        </p:txBody>
      </p:sp>
      <p:pic>
        <p:nvPicPr>
          <p:cNvPr id="928782" name="Picture 14" descr="Fig"/>
          <p:cNvPicPr>
            <a:picLocks noChangeAspect="1" noChangeArrowheads="1"/>
          </p:cNvPicPr>
          <p:nvPr/>
        </p:nvPicPr>
        <p:blipFill>
          <a:blip r:embed="rId11" cstate="print"/>
          <a:srcRect/>
          <a:stretch>
            <a:fillRect/>
          </a:stretch>
        </p:blipFill>
        <p:spPr bwMode="auto">
          <a:xfrm>
            <a:off x="3962400" y="1371600"/>
            <a:ext cx="3305175" cy="4648200"/>
          </a:xfrm>
          <a:prstGeom prst="rect">
            <a:avLst/>
          </a:prstGeom>
          <a:noFill/>
        </p:spPr>
      </p:pic>
      <p:pic>
        <p:nvPicPr>
          <p:cNvPr id="928787" name="Picture 19" descr="Biomes"/>
          <p:cNvPicPr>
            <a:picLocks noChangeAspect="1" noChangeArrowheads="1"/>
          </p:cNvPicPr>
          <p:nvPr/>
        </p:nvPicPr>
        <p:blipFill>
          <a:blip r:embed="rId12" cstate="print"/>
          <a:srcRect/>
          <a:stretch>
            <a:fillRect/>
          </a:stretch>
        </p:blipFill>
        <p:spPr bwMode="auto">
          <a:xfrm>
            <a:off x="3581400" y="0"/>
            <a:ext cx="1981200" cy="482600"/>
          </a:xfrm>
          <a:prstGeom prst="rect">
            <a:avLst/>
          </a:prstGeom>
          <a:noFill/>
        </p:spPr>
      </p:pic>
      <p:sp>
        <p:nvSpPr>
          <p:cNvPr id="928788" name="Oval 20"/>
          <p:cNvSpPr>
            <a:spLocks noChangeArrowheads="1"/>
          </p:cNvSpPr>
          <p:nvPr/>
        </p:nvSpPr>
        <p:spPr bwMode="auto">
          <a:xfrm>
            <a:off x="3733800" y="1371600"/>
            <a:ext cx="3352800" cy="1676400"/>
          </a:xfrm>
          <a:prstGeom prst="ellipse">
            <a:avLst/>
          </a:prstGeom>
          <a:noFill/>
          <a:ln w="76200">
            <a:solidFill>
              <a:schemeClr val="hlink"/>
            </a:solidFill>
            <a:round/>
            <a:headEnd/>
            <a:tailEnd/>
          </a:ln>
          <a:effectLst/>
        </p:spPr>
        <p:txBody>
          <a:bodyPr anchor="ctr">
            <a:spAutoFit/>
          </a:bodyPr>
          <a:lstStyle/>
          <a:p>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8788"/>
                                        </p:tgtEl>
                                        <p:attrNameLst>
                                          <p:attrName>style.visibility</p:attrName>
                                        </p:attrNameLst>
                                      </p:cBhvr>
                                      <p:to>
                                        <p:strVal val="visible"/>
                                      </p:to>
                                    </p:set>
                                    <p:animEffect transition="in" filter="box(out)">
                                      <p:cBhvr>
                                        <p:cTn id="7" dur="500"/>
                                        <p:tgtEl>
                                          <p:spTgt spid="92878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28778"/>
                                        </p:tgtEl>
                                        <p:attrNameLst>
                                          <p:attrName>style.visibility</p:attrName>
                                        </p:attrNameLst>
                                      </p:cBhvr>
                                      <p:to>
                                        <p:strVal val="visible"/>
                                      </p:to>
                                    </p:set>
                                    <p:animEffect transition="in" filter="box(out)">
                                      <p:cBhvr>
                                        <p:cTn id="12" dur="500"/>
                                        <p:tgtEl>
                                          <p:spTgt spid="928778"/>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28772"/>
                                        </p:tgtEl>
                                        <p:attrNameLst>
                                          <p:attrName>style.visibility</p:attrName>
                                        </p:attrNameLst>
                                      </p:cBhvr>
                                      <p:to>
                                        <p:strVal val="visible"/>
                                      </p:to>
                                    </p:set>
                                    <p:animEffect transition="in" filter="box(out)">
                                      <p:cBhvr>
                                        <p:cTn id="16" dur="500"/>
                                        <p:tgtEl>
                                          <p:spTgt spid="928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8778" grpId="0" autoUpdateAnimBg="0"/>
      <p:bldP spid="928788"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20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47203" name="Text Box 3"/>
          <p:cNvSpPr txBox="1">
            <a:spLocks noChangeArrowheads="1"/>
          </p:cNvSpPr>
          <p:nvPr/>
        </p:nvSpPr>
        <p:spPr bwMode="auto">
          <a:xfrm>
            <a:off x="565150" y="938213"/>
            <a:ext cx="3803650" cy="585787"/>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Life in rain forests</a:t>
            </a:r>
          </a:p>
        </p:txBody>
      </p:sp>
      <p:pic>
        <p:nvPicPr>
          <p:cNvPr id="94720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4720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4720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4720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4720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720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47210" name="Rectangle 10"/>
          <p:cNvSpPr>
            <a:spLocks noChangeArrowheads="1"/>
          </p:cNvSpPr>
          <p:nvPr/>
        </p:nvSpPr>
        <p:spPr bwMode="auto">
          <a:xfrm>
            <a:off x="533400" y="1524000"/>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pitchFamily="18" charset="0"/>
              </a:rPr>
              <a:t>Agricultural land is not common in rain forests.</a:t>
            </a:r>
            <a:endParaRPr lang="en-US" altLang="en-US" sz="3200" i="1">
              <a:solidFill>
                <a:schemeClr val="tx1"/>
              </a:solidFill>
              <a:latin typeface="Times" pitchFamily="18" charset="0"/>
            </a:endParaRPr>
          </a:p>
        </p:txBody>
      </p:sp>
      <p:pic>
        <p:nvPicPr>
          <p:cNvPr id="947211"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47214" name="Picture 14"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47216" name="Picture 16" descr="bird 82"/>
          <p:cNvPicPr>
            <a:picLocks noChangeAspect="1" noChangeArrowheads="1"/>
          </p:cNvPicPr>
          <p:nvPr/>
        </p:nvPicPr>
        <p:blipFill>
          <a:blip r:embed="rId12" cstate="print"/>
          <a:srcRect/>
          <a:stretch>
            <a:fillRect/>
          </a:stretch>
        </p:blipFill>
        <p:spPr bwMode="auto">
          <a:xfrm>
            <a:off x="4876800" y="2041525"/>
            <a:ext cx="2925763" cy="3902075"/>
          </a:xfrm>
          <a:prstGeom prst="rect">
            <a:avLst/>
          </a:prstGeom>
          <a:noFill/>
        </p:spPr>
      </p:pic>
      <p:pic>
        <p:nvPicPr>
          <p:cNvPr id="947217" name="Picture 17" descr="Sloth"/>
          <p:cNvPicPr>
            <a:picLocks noChangeAspect="1" noChangeArrowheads="1"/>
          </p:cNvPicPr>
          <p:nvPr/>
        </p:nvPicPr>
        <p:blipFill>
          <a:blip r:embed="rId13" cstate="print"/>
          <a:srcRect/>
          <a:stretch>
            <a:fillRect/>
          </a:stretch>
        </p:blipFill>
        <p:spPr bwMode="auto">
          <a:xfrm>
            <a:off x="525463" y="2590800"/>
            <a:ext cx="4351337" cy="28511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47204"/>
                                        </p:tgtEl>
                                        <p:attrNameLst>
                                          <p:attrName>style.visibility</p:attrName>
                                        </p:attrNameLst>
                                      </p:cBhvr>
                                      <p:to>
                                        <p:strVal val="visible"/>
                                      </p:to>
                                    </p:set>
                                    <p:animEffect transition="in" filter="box(out)">
                                      <p:cBhvr>
                                        <p:cTn id="7" dur="500"/>
                                        <p:tgtEl>
                                          <p:spTgt spid="947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20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47203" name="Text Box 3"/>
          <p:cNvSpPr txBox="1">
            <a:spLocks noChangeArrowheads="1"/>
          </p:cNvSpPr>
          <p:nvPr/>
        </p:nvSpPr>
        <p:spPr bwMode="auto">
          <a:xfrm>
            <a:off x="565150" y="938213"/>
            <a:ext cx="1992853"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smtClean="0">
                <a:solidFill>
                  <a:schemeClr val="tx2"/>
                </a:solidFill>
                <a:latin typeface="Times" pitchFamily="18" charset="0"/>
              </a:rPr>
              <a:t>Savanna </a:t>
            </a:r>
            <a:endParaRPr lang="en-US" altLang="en-US" sz="3600" b="1" dirty="0">
              <a:solidFill>
                <a:schemeClr val="tx2"/>
              </a:solidFill>
              <a:latin typeface="Times" pitchFamily="18" charset="0"/>
            </a:endParaRPr>
          </a:p>
        </p:txBody>
      </p:sp>
      <p:pic>
        <p:nvPicPr>
          <p:cNvPr id="94720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4720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4720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4720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4720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720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47210" name="Rectangle 10"/>
          <p:cNvSpPr>
            <a:spLocks noChangeArrowheads="1"/>
          </p:cNvSpPr>
          <p:nvPr/>
        </p:nvSpPr>
        <p:spPr bwMode="auto">
          <a:xfrm>
            <a:off x="533400" y="1524000"/>
            <a:ext cx="7924800" cy="5847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smtClean="0">
                <a:solidFill>
                  <a:schemeClr val="tx1"/>
                </a:solidFill>
                <a:latin typeface="Times" pitchFamily="18" charset="0"/>
              </a:rPr>
              <a:t>Grassland with trees and shrubs</a:t>
            </a:r>
            <a:endParaRPr lang="en-US" altLang="en-US" sz="3200" i="1" dirty="0">
              <a:solidFill>
                <a:schemeClr val="tx1"/>
              </a:solidFill>
              <a:latin typeface="Times" pitchFamily="18" charset="0"/>
            </a:endParaRPr>
          </a:p>
        </p:txBody>
      </p:sp>
      <p:pic>
        <p:nvPicPr>
          <p:cNvPr id="947211"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47214" name="Picture 14"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2050" name="Picture 2" descr="http://www.cairns.com.au/images/uploadedfiles/editorial/pictures/2008/04/09/Savannah.jpg"/>
          <p:cNvPicPr>
            <a:picLocks noChangeAspect="1" noChangeArrowheads="1"/>
          </p:cNvPicPr>
          <p:nvPr/>
        </p:nvPicPr>
        <p:blipFill>
          <a:blip r:embed="rId12" cstate="print"/>
          <a:srcRect/>
          <a:stretch>
            <a:fillRect/>
          </a:stretch>
        </p:blipFill>
        <p:spPr bwMode="auto">
          <a:xfrm>
            <a:off x="228600" y="3352800"/>
            <a:ext cx="5410200" cy="2512477"/>
          </a:xfrm>
          <a:prstGeom prst="rect">
            <a:avLst/>
          </a:prstGeom>
          <a:noFill/>
        </p:spPr>
      </p:pic>
      <p:pic>
        <p:nvPicPr>
          <p:cNvPr id="2052" name="Picture 4" descr="File:Acacia Bild1086.jpg">
            <a:hlinkClick r:id="rId13"/>
          </p:cNvPr>
          <p:cNvPicPr>
            <a:picLocks noChangeAspect="1" noChangeArrowheads="1"/>
          </p:cNvPicPr>
          <p:nvPr/>
        </p:nvPicPr>
        <p:blipFill>
          <a:blip r:embed="rId14" cstate="print"/>
          <a:srcRect/>
          <a:stretch>
            <a:fillRect/>
          </a:stretch>
        </p:blipFill>
        <p:spPr bwMode="auto">
          <a:xfrm>
            <a:off x="5257800" y="2133600"/>
            <a:ext cx="3352800" cy="25146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47204"/>
                                        </p:tgtEl>
                                        <p:attrNameLst>
                                          <p:attrName>style.visibility</p:attrName>
                                        </p:attrNameLst>
                                      </p:cBhvr>
                                      <p:to>
                                        <p:strVal val="visible"/>
                                      </p:to>
                                    </p:set>
                                    <p:animEffect transition="in" filter="box(out)">
                                      <p:cBhvr>
                                        <p:cTn id="7" dur="500"/>
                                        <p:tgtEl>
                                          <p:spTgt spid="947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9" descr="antelope"/>
          <p:cNvPicPr>
            <a:picLocks noChangeAspect="1" noChangeArrowheads="1"/>
          </p:cNvPicPr>
          <p:nvPr/>
        </p:nvPicPr>
        <p:blipFill>
          <a:blip r:embed="rId2" cstate="print">
            <a:lum bright="30000"/>
          </a:blip>
          <a:srcRect/>
          <a:stretch>
            <a:fillRect/>
          </a:stretch>
        </p:blipFill>
        <p:spPr bwMode="auto">
          <a:xfrm>
            <a:off x="79952" y="76200"/>
            <a:ext cx="2803218" cy="1436979"/>
          </a:xfrm>
          <a:prstGeom prst="rect">
            <a:avLst/>
          </a:prstGeom>
          <a:noFill/>
        </p:spPr>
      </p:pic>
      <p:pic>
        <p:nvPicPr>
          <p:cNvPr id="3" name="Picture 17" descr="group of antelope"/>
          <p:cNvPicPr>
            <a:picLocks noChangeAspect="1" noChangeArrowheads="1"/>
          </p:cNvPicPr>
          <p:nvPr/>
        </p:nvPicPr>
        <p:blipFill>
          <a:blip r:embed="rId3" cstate="print">
            <a:lum bright="20000"/>
          </a:blip>
          <a:srcRect/>
          <a:stretch>
            <a:fillRect/>
          </a:stretch>
        </p:blipFill>
        <p:spPr bwMode="auto">
          <a:xfrm flipH="1">
            <a:off x="1447800" y="1219200"/>
            <a:ext cx="3263301" cy="1462107"/>
          </a:xfrm>
          <a:prstGeom prst="rect">
            <a:avLst/>
          </a:prstGeom>
          <a:noFill/>
        </p:spPr>
      </p:pic>
      <p:pic>
        <p:nvPicPr>
          <p:cNvPr id="4" name="Picture 17" descr="antelope zebra"/>
          <p:cNvPicPr>
            <a:picLocks noChangeAspect="1" noChangeArrowheads="1"/>
          </p:cNvPicPr>
          <p:nvPr/>
        </p:nvPicPr>
        <p:blipFill>
          <a:blip r:embed="rId4" cstate="print">
            <a:lum bright="20000"/>
          </a:blip>
          <a:srcRect/>
          <a:stretch>
            <a:fillRect/>
          </a:stretch>
        </p:blipFill>
        <p:spPr bwMode="auto">
          <a:xfrm>
            <a:off x="2819400" y="2667000"/>
            <a:ext cx="2568885" cy="1163104"/>
          </a:xfrm>
          <a:prstGeom prst="rect">
            <a:avLst/>
          </a:prstGeom>
          <a:noFill/>
        </p:spPr>
      </p:pic>
      <p:pic>
        <p:nvPicPr>
          <p:cNvPr id="5" name="Picture 1039" descr="antelope kudos"/>
          <p:cNvPicPr>
            <a:picLocks noChangeAspect="1" noChangeArrowheads="1"/>
          </p:cNvPicPr>
          <p:nvPr/>
        </p:nvPicPr>
        <p:blipFill>
          <a:blip r:embed="rId5" cstate="print">
            <a:lum bright="20000"/>
          </a:blip>
          <a:srcRect/>
          <a:stretch>
            <a:fillRect/>
          </a:stretch>
        </p:blipFill>
        <p:spPr bwMode="auto">
          <a:xfrm>
            <a:off x="3810000" y="3657600"/>
            <a:ext cx="3224684" cy="1482840"/>
          </a:xfrm>
          <a:prstGeom prst="rect">
            <a:avLst/>
          </a:prstGeom>
          <a:noFill/>
        </p:spPr>
      </p:pic>
      <p:pic>
        <p:nvPicPr>
          <p:cNvPr id="6" name="Picture 29" descr="earth"/>
          <p:cNvPicPr>
            <a:picLocks noChangeAspect="1" noChangeArrowheads="1"/>
          </p:cNvPicPr>
          <p:nvPr/>
        </p:nvPicPr>
        <p:blipFill>
          <a:blip r:embed="rId6" cstate="print">
            <a:lum bright="30000"/>
          </a:blip>
          <a:srcRect/>
          <a:stretch>
            <a:fillRect/>
          </a:stretch>
        </p:blipFill>
        <p:spPr bwMode="auto">
          <a:xfrm>
            <a:off x="6705600" y="4419600"/>
            <a:ext cx="2090201" cy="2049942"/>
          </a:xfrm>
          <a:prstGeom prst="rect">
            <a:avLst/>
          </a:prstGeom>
          <a:noFill/>
        </p:spPr>
      </p:pic>
      <p:sp>
        <p:nvSpPr>
          <p:cNvPr id="7" name="TextBox 6"/>
          <p:cNvSpPr txBox="1"/>
          <p:nvPr/>
        </p:nvSpPr>
        <p:spPr>
          <a:xfrm>
            <a:off x="2971800" y="304800"/>
            <a:ext cx="2133600" cy="369332"/>
          </a:xfrm>
          <a:prstGeom prst="rect">
            <a:avLst/>
          </a:prstGeom>
          <a:noFill/>
        </p:spPr>
        <p:txBody>
          <a:bodyPr wrap="square" rtlCol="0">
            <a:spAutoFit/>
          </a:bodyPr>
          <a:lstStyle/>
          <a:p>
            <a:r>
              <a:rPr lang="en-US" dirty="0" smtClean="0"/>
              <a:t>organism</a:t>
            </a:r>
            <a:endParaRPr lang="en-US" dirty="0"/>
          </a:p>
        </p:txBody>
      </p:sp>
      <p:sp>
        <p:nvSpPr>
          <p:cNvPr id="8" name="TextBox 7"/>
          <p:cNvSpPr txBox="1"/>
          <p:nvPr/>
        </p:nvSpPr>
        <p:spPr>
          <a:xfrm>
            <a:off x="4953000" y="1356664"/>
            <a:ext cx="2133600" cy="369332"/>
          </a:xfrm>
          <a:prstGeom prst="rect">
            <a:avLst/>
          </a:prstGeom>
          <a:noFill/>
        </p:spPr>
        <p:txBody>
          <a:bodyPr wrap="square" rtlCol="0">
            <a:spAutoFit/>
          </a:bodyPr>
          <a:lstStyle/>
          <a:p>
            <a:r>
              <a:rPr lang="en-US" dirty="0" smtClean="0"/>
              <a:t>population</a:t>
            </a:r>
            <a:endParaRPr lang="en-US" dirty="0"/>
          </a:p>
        </p:txBody>
      </p:sp>
      <p:sp>
        <p:nvSpPr>
          <p:cNvPr id="9" name="TextBox 8"/>
          <p:cNvSpPr txBox="1"/>
          <p:nvPr/>
        </p:nvSpPr>
        <p:spPr>
          <a:xfrm>
            <a:off x="5604205" y="2667000"/>
            <a:ext cx="2133600" cy="369332"/>
          </a:xfrm>
          <a:prstGeom prst="rect">
            <a:avLst/>
          </a:prstGeom>
          <a:noFill/>
        </p:spPr>
        <p:txBody>
          <a:bodyPr wrap="square" rtlCol="0">
            <a:spAutoFit/>
          </a:bodyPr>
          <a:lstStyle/>
          <a:p>
            <a:r>
              <a:rPr lang="en-US" dirty="0" smtClean="0"/>
              <a:t>community</a:t>
            </a:r>
            <a:endParaRPr lang="en-US" dirty="0"/>
          </a:p>
        </p:txBody>
      </p:sp>
      <p:sp>
        <p:nvSpPr>
          <p:cNvPr id="10" name="TextBox 9"/>
          <p:cNvSpPr txBox="1"/>
          <p:nvPr/>
        </p:nvSpPr>
        <p:spPr>
          <a:xfrm>
            <a:off x="1512041" y="4305581"/>
            <a:ext cx="2133600" cy="369332"/>
          </a:xfrm>
          <a:prstGeom prst="rect">
            <a:avLst/>
          </a:prstGeom>
          <a:noFill/>
        </p:spPr>
        <p:txBody>
          <a:bodyPr wrap="square" rtlCol="0">
            <a:spAutoFit/>
          </a:bodyPr>
          <a:lstStyle/>
          <a:p>
            <a:r>
              <a:rPr lang="en-US" dirty="0" smtClean="0"/>
              <a:t>Ecosystem</a:t>
            </a:r>
            <a:endParaRPr lang="en-US" dirty="0"/>
          </a:p>
        </p:txBody>
      </p:sp>
      <p:sp>
        <p:nvSpPr>
          <p:cNvPr id="11" name="TextBox 10"/>
          <p:cNvSpPr txBox="1"/>
          <p:nvPr/>
        </p:nvSpPr>
        <p:spPr>
          <a:xfrm>
            <a:off x="4711101" y="5717774"/>
            <a:ext cx="2133600" cy="369332"/>
          </a:xfrm>
          <a:prstGeom prst="rect">
            <a:avLst/>
          </a:prstGeom>
          <a:noFill/>
        </p:spPr>
        <p:txBody>
          <a:bodyPr wrap="square" rtlCol="0">
            <a:spAutoFit/>
          </a:bodyPr>
          <a:lstStyle/>
          <a:p>
            <a:r>
              <a:rPr lang="en-US" smtClean="0"/>
              <a:t>Biosphere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ox(out)">
                                      <p:cBhvr>
                                        <p:cTn id="11" dur="500"/>
                                        <p:tgtEl>
                                          <p:spTgt spid="3"/>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ox(out)">
                                      <p:cBhvr>
                                        <p:cTn id="15" dur="500"/>
                                        <p:tgtEl>
                                          <p:spTgt spid="4"/>
                                        </p:tgtEl>
                                      </p:cBhvr>
                                    </p:animEffect>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ox(ou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52400"/>
            <a:ext cx="8153400" cy="4572000"/>
          </a:xfrm>
          <a:prstGeom prst="rect">
            <a:avLst/>
          </a:prstGeom>
          <a:noFill/>
        </p:spPr>
        <p:txBody>
          <a:bodyPr wrap="square" rtlCol="0">
            <a:spAutoFit/>
          </a:bodyPr>
          <a:lstStyle/>
          <a:p>
            <a:r>
              <a:rPr lang="en-US" sz="2800" dirty="0" smtClean="0"/>
              <a:t>Producers- Plants</a:t>
            </a:r>
          </a:p>
          <a:p>
            <a:endParaRPr lang="en-US" sz="2800" dirty="0" smtClean="0"/>
          </a:p>
          <a:p>
            <a:r>
              <a:rPr lang="en-US" sz="2800" dirty="0" smtClean="0"/>
              <a:t>1</a:t>
            </a:r>
            <a:r>
              <a:rPr lang="en-US" sz="2800" baseline="30000" dirty="0" smtClean="0"/>
              <a:t>st</a:t>
            </a:r>
            <a:r>
              <a:rPr lang="en-US" sz="2800" dirty="0" smtClean="0"/>
              <a:t> Consumer- Eats plants</a:t>
            </a:r>
          </a:p>
          <a:p>
            <a:endParaRPr lang="en-US" sz="2800" dirty="0" smtClean="0"/>
          </a:p>
          <a:p>
            <a:r>
              <a:rPr lang="en-US" sz="2800" dirty="0" smtClean="0"/>
              <a:t>2</a:t>
            </a:r>
            <a:r>
              <a:rPr lang="en-US" sz="2800" baseline="30000" dirty="0" smtClean="0"/>
              <a:t>nd</a:t>
            </a:r>
            <a:r>
              <a:rPr lang="en-US" sz="2800" dirty="0" smtClean="0"/>
              <a:t> Consumer- Eats plants and other animals</a:t>
            </a:r>
          </a:p>
          <a:p>
            <a:endParaRPr lang="en-US" sz="2800" dirty="0" smtClean="0"/>
          </a:p>
          <a:p>
            <a:r>
              <a:rPr lang="en-US" sz="2800" dirty="0" smtClean="0"/>
              <a:t>3</a:t>
            </a:r>
            <a:r>
              <a:rPr lang="en-US" sz="2800" baseline="30000" dirty="0" smtClean="0"/>
              <a:t>rd</a:t>
            </a:r>
            <a:r>
              <a:rPr lang="en-US" sz="2800" dirty="0" smtClean="0"/>
              <a:t> Consumer- Eats other animals</a:t>
            </a:r>
          </a:p>
          <a:p>
            <a:endParaRPr lang="en-US" dirty="0" smtClean="0"/>
          </a:p>
          <a:p>
            <a:endParaRPr lang="en-US" dirty="0" smtClean="0"/>
          </a:p>
          <a:p>
            <a:endParaRPr lang="en-US" dirty="0" smtClean="0"/>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Autofit/>
          </a:bodyPr>
          <a:lstStyle/>
          <a:p>
            <a:r>
              <a:rPr lang="en-US" sz="2400" dirty="0" smtClean="0"/>
              <a:t>12/15 Human Population 4.2</a:t>
            </a:r>
            <a:br>
              <a:rPr lang="en-US" sz="2400" dirty="0" smtClean="0"/>
            </a:br>
            <a:r>
              <a:rPr lang="en-US" sz="2400" dirty="0" smtClean="0"/>
              <a:t> </a:t>
            </a:r>
            <a:r>
              <a:rPr lang="en-US" sz="2400" dirty="0" err="1" smtClean="0"/>
              <a:t>Obj</a:t>
            </a:r>
            <a:r>
              <a:rPr lang="en-US" sz="2400" dirty="0" smtClean="0"/>
              <a:t>.:TSW understand effects of growth in the U.S. and other countries and their ecological implications by having a class discussion. P.66 NB</a:t>
            </a:r>
            <a:endParaRPr lang="en-US" sz="2400" dirty="0"/>
          </a:p>
        </p:txBody>
      </p:sp>
      <p:sp>
        <p:nvSpPr>
          <p:cNvPr id="4" name="Content Placeholder 3"/>
          <p:cNvSpPr>
            <a:spLocks noGrp="1"/>
          </p:cNvSpPr>
          <p:nvPr>
            <p:ph sz="half" idx="2"/>
          </p:nvPr>
        </p:nvSpPr>
        <p:spPr>
          <a:xfrm>
            <a:off x="3934887" y="1424151"/>
            <a:ext cx="5209113" cy="4221163"/>
          </a:xfrm>
        </p:spPr>
        <p:txBody>
          <a:bodyPr>
            <a:normAutofit fontScale="85000" lnSpcReduction="20000"/>
          </a:bodyPr>
          <a:lstStyle/>
          <a:p>
            <a:pPr marL="514350" indent="-514350">
              <a:buFont typeface="+mj-lt"/>
              <a:buAutoNum type="arabicPeriod"/>
            </a:pPr>
            <a:r>
              <a:rPr lang="en-US" dirty="0" smtClean="0"/>
              <a:t>What characteristics of populations do demographers study? Why?</a:t>
            </a:r>
          </a:p>
          <a:p>
            <a:pPr marL="514350" indent="-514350">
              <a:buFont typeface="+mj-lt"/>
              <a:buAutoNum type="arabicPeriod"/>
            </a:pPr>
            <a:r>
              <a:rPr lang="en-US" dirty="0" smtClean="0"/>
              <a:t>What clues can an age structure graph provide about the future of a country’s population growth?</a:t>
            </a:r>
          </a:p>
          <a:p>
            <a:pPr marL="514350" indent="-514350">
              <a:buFont typeface="+mj-lt"/>
              <a:buAutoNum type="arabicPeriod"/>
            </a:pPr>
            <a:r>
              <a:rPr lang="en-US" dirty="0" smtClean="0"/>
              <a:t>Explain the relationship between a growing population and the environment.</a:t>
            </a:r>
          </a:p>
          <a:p>
            <a:pPr marL="0" indent="0">
              <a:buNone/>
            </a:pPr>
            <a:r>
              <a:rPr lang="en-US" dirty="0" smtClean="0"/>
              <a:t>	HW – CH 4 Notes, 1 page, Page 	71 NB</a:t>
            </a:r>
          </a:p>
          <a:p>
            <a:pPr marL="0" indent="0">
              <a:buNone/>
            </a:pPr>
            <a:r>
              <a:rPr lang="en-US" dirty="0" smtClean="0"/>
              <a:t>Foldable: Cycles in Nature P. 69NB</a:t>
            </a:r>
          </a:p>
          <a:p>
            <a:pPr marL="0" indent="0">
              <a:buNone/>
            </a:pPr>
            <a:r>
              <a:rPr lang="en-US" dirty="0" smtClean="0"/>
              <a:t>Ecosystem Poster </a:t>
            </a:r>
            <a:r>
              <a:rPr lang="en-US" smtClean="0"/>
              <a:t>due Thursday.</a:t>
            </a:r>
            <a:endParaRPr lang="en-US" dirty="0"/>
          </a:p>
        </p:txBody>
      </p:sp>
      <p:pic>
        <p:nvPicPr>
          <p:cNvPr id="5" name="Picture 12" descr="Fig"/>
          <p:cNvPicPr>
            <a:picLocks noGrp="1" noChangeAspect="1" noChangeArrowheads="1"/>
          </p:cNvPicPr>
          <p:nvPr>
            <p:ph sz="half" idx="1"/>
          </p:nvPr>
        </p:nvPicPr>
        <p:blipFill>
          <a:blip r:embed="rId2" cstate="print"/>
          <a:srcRect/>
          <a:stretch>
            <a:fillRect/>
          </a:stretch>
        </p:blipFill>
        <p:spPr bwMode="auto">
          <a:xfrm>
            <a:off x="0" y="1828800"/>
            <a:ext cx="3810000" cy="2584287"/>
          </a:xfrm>
          <a:prstGeom prst="rect">
            <a:avLst/>
          </a:prstGeom>
          <a:noFill/>
        </p:spPr>
      </p:pic>
      <p:sp>
        <p:nvSpPr>
          <p:cNvPr id="6" name="Rectangle 5"/>
          <p:cNvSpPr/>
          <p:nvPr/>
        </p:nvSpPr>
        <p:spPr>
          <a:xfrm>
            <a:off x="0" y="1371600"/>
            <a:ext cx="4572000" cy="523220"/>
          </a:xfrm>
          <a:prstGeom prst="rect">
            <a:avLst/>
          </a:prstGeom>
        </p:spPr>
        <p:txBody>
          <a:bodyPr>
            <a:spAutoFit/>
          </a:bodyPr>
          <a:lstStyle/>
          <a:p>
            <a:r>
              <a:rPr lang="en-US" altLang="en-US" sz="1400" b="1" dirty="0" smtClean="0">
                <a:latin typeface="Times" charset="0"/>
              </a:rPr>
              <a:t>Population Distribution Per Age Range for Several Countries</a:t>
            </a:r>
            <a:endParaRPr lang="en-US" altLang="en-US" sz="1400" b="1" dirty="0">
              <a:latin typeface="Times" charset="0"/>
            </a:endParaRPr>
          </a:p>
        </p:txBody>
      </p:sp>
      <p:sp>
        <p:nvSpPr>
          <p:cNvPr id="7" name="Rectangle 6"/>
          <p:cNvSpPr/>
          <p:nvPr/>
        </p:nvSpPr>
        <p:spPr>
          <a:xfrm>
            <a:off x="457200" y="2057400"/>
            <a:ext cx="838200" cy="461665"/>
          </a:xfrm>
          <a:prstGeom prst="rect">
            <a:avLst/>
          </a:prstGeom>
        </p:spPr>
        <p:txBody>
          <a:bodyPr wrap="square">
            <a:spAutoFit/>
          </a:bodyPr>
          <a:lstStyle/>
          <a:p>
            <a:r>
              <a:rPr lang="en-US" altLang="en-US" sz="1200" b="1" dirty="0" smtClean="0">
                <a:latin typeface="Times" charset="0"/>
              </a:rPr>
              <a:t>Stable</a:t>
            </a:r>
            <a:r>
              <a:rPr lang="en-US" altLang="en-US" sz="1200" b="1" dirty="0" smtClean="0">
                <a:solidFill>
                  <a:schemeClr val="bg2"/>
                </a:solidFill>
                <a:latin typeface="Times" charset="0"/>
              </a:rPr>
              <a:t> </a:t>
            </a:r>
            <a:r>
              <a:rPr lang="en-US" altLang="en-US" sz="1200" b="1" dirty="0" smtClean="0">
                <a:latin typeface="Times" charset="0"/>
              </a:rPr>
              <a:t>growth</a:t>
            </a:r>
            <a:endParaRPr lang="en-US" altLang="en-US" sz="1200" b="1" dirty="0">
              <a:latin typeface="Times" charset="0"/>
            </a:endParaRPr>
          </a:p>
        </p:txBody>
      </p:sp>
      <p:sp>
        <p:nvSpPr>
          <p:cNvPr id="8" name="Rectangle 7"/>
          <p:cNvSpPr/>
          <p:nvPr/>
        </p:nvSpPr>
        <p:spPr>
          <a:xfrm>
            <a:off x="1143000" y="2133600"/>
            <a:ext cx="1170513" cy="276999"/>
          </a:xfrm>
          <a:prstGeom prst="rect">
            <a:avLst/>
          </a:prstGeom>
        </p:spPr>
        <p:txBody>
          <a:bodyPr wrap="none">
            <a:spAutoFit/>
          </a:bodyPr>
          <a:lstStyle/>
          <a:p>
            <a:r>
              <a:rPr lang="en-US" altLang="en-US" sz="1200" b="1" dirty="0" smtClean="0">
                <a:latin typeface="Times" charset="0"/>
              </a:rPr>
              <a:t>Rapid</a:t>
            </a:r>
            <a:r>
              <a:rPr lang="en-US" altLang="en-US" sz="1200" b="1" dirty="0" smtClean="0">
                <a:solidFill>
                  <a:schemeClr val="bg2"/>
                </a:solidFill>
                <a:latin typeface="Times" charset="0"/>
              </a:rPr>
              <a:t> </a:t>
            </a:r>
            <a:r>
              <a:rPr lang="en-US" altLang="en-US" sz="1200" b="1" dirty="0" smtClean="0">
                <a:latin typeface="Times" charset="0"/>
              </a:rPr>
              <a:t>growth</a:t>
            </a:r>
            <a:endParaRPr lang="en-US" altLang="en-US" sz="1200" b="1" dirty="0">
              <a:latin typeface="Times" charset="0"/>
            </a:endParaRPr>
          </a:p>
        </p:txBody>
      </p:sp>
      <p:sp>
        <p:nvSpPr>
          <p:cNvPr id="9" name="Rectangle 8"/>
          <p:cNvSpPr/>
          <p:nvPr/>
        </p:nvSpPr>
        <p:spPr>
          <a:xfrm>
            <a:off x="2438400" y="2133600"/>
            <a:ext cx="1103187" cy="276999"/>
          </a:xfrm>
          <a:prstGeom prst="rect">
            <a:avLst/>
          </a:prstGeom>
        </p:spPr>
        <p:txBody>
          <a:bodyPr wrap="none">
            <a:spAutoFit/>
          </a:bodyPr>
          <a:lstStyle/>
          <a:p>
            <a:r>
              <a:rPr lang="en-US" altLang="en-US" sz="1200" b="1" dirty="0" smtClean="0">
                <a:latin typeface="Times" charset="0"/>
              </a:rPr>
              <a:t>Slow</a:t>
            </a:r>
            <a:r>
              <a:rPr lang="en-US" altLang="en-US" sz="1200" b="1" dirty="0" smtClean="0">
                <a:solidFill>
                  <a:schemeClr val="bg2"/>
                </a:solidFill>
                <a:latin typeface="Times" charset="0"/>
              </a:rPr>
              <a:t> </a:t>
            </a:r>
            <a:r>
              <a:rPr lang="en-US" altLang="en-US" sz="1200" b="1" dirty="0" smtClean="0">
                <a:latin typeface="Times" charset="0"/>
              </a:rPr>
              <a:t>growth</a:t>
            </a:r>
            <a:endParaRPr lang="en-US" altLang="en-US" sz="1200" b="1" dirty="0">
              <a:latin typeface="Times" charset="0"/>
            </a:endParaRPr>
          </a:p>
        </p:txBody>
      </p:sp>
      <p:sp>
        <p:nvSpPr>
          <p:cNvPr id="10" name="Rectangle 9"/>
          <p:cNvSpPr/>
          <p:nvPr/>
        </p:nvSpPr>
        <p:spPr>
          <a:xfrm>
            <a:off x="990600" y="2438400"/>
            <a:ext cx="526106" cy="276999"/>
          </a:xfrm>
          <a:prstGeom prst="rect">
            <a:avLst/>
          </a:prstGeom>
        </p:spPr>
        <p:txBody>
          <a:bodyPr wrap="none">
            <a:spAutoFit/>
          </a:bodyPr>
          <a:lstStyle/>
          <a:p>
            <a:r>
              <a:rPr lang="en-US" altLang="en-US" sz="1200" b="1" dirty="0" smtClean="0">
                <a:latin typeface="Times" charset="0"/>
              </a:rPr>
              <a:t>Male</a:t>
            </a:r>
            <a:endParaRPr lang="en-US" altLang="en-US" sz="1200" b="1" dirty="0">
              <a:latin typeface="Times" charset="0"/>
            </a:endParaRPr>
          </a:p>
        </p:txBody>
      </p:sp>
      <p:sp>
        <p:nvSpPr>
          <p:cNvPr id="11" name="Rectangle 10"/>
          <p:cNvSpPr/>
          <p:nvPr/>
        </p:nvSpPr>
        <p:spPr>
          <a:xfrm>
            <a:off x="990600" y="2667000"/>
            <a:ext cx="713657" cy="276999"/>
          </a:xfrm>
          <a:prstGeom prst="rect">
            <a:avLst/>
          </a:prstGeom>
        </p:spPr>
        <p:txBody>
          <a:bodyPr wrap="none">
            <a:spAutoFit/>
          </a:bodyPr>
          <a:lstStyle/>
          <a:p>
            <a:r>
              <a:rPr lang="en-US" altLang="en-US" sz="1200" b="1" dirty="0" smtClean="0">
                <a:latin typeface="Times" charset="0"/>
              </a:rPr>
              <a:t>Female</a:t>
            </a:r>
            <a:endParaRPr lang="en-US" altLang="en-US" sz="1200" b="1" dirty="0">
              <a:latin typeface="Times" charset="0"/>
            </a:endParaRPr>
          </a:p>
        </p:txBody>
      </p:sp>
      <p:sp>
        <p:nvSpPr>
          <p:cNvPr id="12" name="Rectangle 11"/>
          <p:cNvSpPr/>
          <p:nvPr/>
        </p:nvSpPr>
        <p:spPr>
          <a:xfrm>
            <a:off x="1752600" y="2514600"/>
            <a:ext cx="1609736" cy="276999"/>
          </a:xfrm>
          <a:prstGeom prst="rect">
            <a:avLst/>
          </a:prstGeom>
        </p:spPr>
        <p:txBody>
          <a:bodyPr wrap="none">
            <a:spAutoFit/>
          </a:bodyPr>
          <a:lstStyle/>
          <a:p>
            <a:r>
              <a:rPr lang="en-US" altLang="en-US" sz="1200" b="1" dirty="0" smtClean="0">
                <a:latin typeface="Times" charset="0"/>
              </a:rPr>
              <a:t>Reproductive</a:t>
            </a:r>
            <a:r>
              <a:rPr lang="en-US" altLang="en-US" sz="1200" b="1" dirty="0" smtClean="0">
                <a:solidFill>
                  <a:schemeClr val="bg2"/>
                </a:solidFill>
                <a:latin typeface="Times" charset="0"/>
              </a:rPr>
              <a:t> </a:t>
            </a:r>
            <a:r>
              <a:rPr lang="en-US" altLang="en-US" sz="1200" b="1" dirty="0" smtClean="0">
                <a:latin typeface="Times" charset="0"/>
              </a:rPr>
              <a:t>years</a:t>
            </a:r>
            <a:endParaRPr lang="en-US" altLang="en-US" sz="1200" b="1" dirty="0">
              <a:latin typeface="Times" charset="0"/>
            </a:endParaRPr>
          </a:p>
        </p:txBody>
      </p:sp>
      <p:sp>
        <p:nvSpPr>
          <p:cNvPr id="13" name="Rectangle 12"/>
          <p:cNvSpPr/>
          <p:nvPr/>
        </p:nvSpPr>
        <p:spPr>
          <a:xfrm>
            <a:off x="-76200" y="3429000"/>
            <a:ext cx="461665" cy="502702"/>
          </a:xfrm>
          <a:prstGeom prst="rect">
            <a:avLst/>
          </a:prstGeom>
        </p:spPr>
        <p:txBody>
          <a:bodyPr vert="vert270" wrap="none">
            <a:spAutoFit/>
          </a:bodyPr>
          <a:lstStyle/>
          <a:p>
            <a:r>
              <a:rPr lang="en-US" altLang="en-US" dirty="0" smtClean="0">
                <a:latin typeface="Times" charset="0"/>
              </a:rPr>
              <a:t>Age</a:t>
            </a:r>
            <a:endParaRPr lang="en-US" altLang="en-US" dirty="0">
              <a:latin typeface="Times" charset="0"/>
            </a:endParaRPr>
          </a:p>
        </p:txBody>
      </p:sp>
      <p:sp>
        <p:nvSpPr>
          <p:cNvPr id="14" name="Rectangle 13"/>
          <p:cNvSpPr/>
          <p:nvPr/>
        </p:nvSpPr>
        <p:spPr>
          <a:xfrm>
            <a:off x="228600" y="4114800"/>
            <a:ext cx="3429000" cy="276999"/>
          </a:xfrm>
          <a:prstGeom prst="rect">
            <a:avLst/>
          </a:prstGeom>
        </p:spPr>
        <p:txBody>
          <a:bodyPr wrap="square">
            <a:spAutoFit/>
          </a:bodyPr>
          <a:lstStyle/>
          <a:p>
            <a:r>
              <a:rPr lang="en-US" altLang="en-US" sz="1200" dirty="0" smtClean="0">
                <a:latin typeface="Times" charset="0"/>
              </a:rPr>
              <a:t>Population</a:t>
            </a:r>
            <a:r>
              <a:rPr lang="en-US" altLang="en-US" sz="1200" dirty="0" smtClean="0">
                <a:solidFill>
                  <a:schemeClr val="bg2"/>
                </a:solidFill>
                <a:latin typeface="Times" charset="0"/>
              </a:rPr>
              <a:t> </a:t>
            </a:r>
            <a:r>
              <a:rPr lang="en-US" altLang="en-US" sz="1200" dirty="0" smtClean="0">
                <a:latin typeface="Times" charset="0"/>
              </a:rPr>
              <a:t>(percent of total for each country)</a:t>
            </a:r>
            <a:endParaRPr lang="en-US" altLang="en-US" sz="1200" dirty="0">
              <a:latin typeface="Times" charset="0"/>
            </a:endParaRPr>
          </a:p>
        </p:txBody>
      </p:sp>
      <p:pic>
        <p:nvPicPr>
          <p:cNvPr id="15" name="Picture 14" descr="fig"/>
          <p:cNvPicPr>
            <a:picLocks noChangeAspect="1" noChangeArrowheads="1"/>
          </p:cNvPicPr>
          <p:nvPr/>
        </p:nvPicPr>
        <p:blipFill>
          <a:blip r:embed="rId3" cstate="print"/>
          <a:srcRect/>
          <a:stretch>
            <a:fillRect/>
          </a:stretch>
        </p:blipFill>
        <p:spPr bwMode="auto">
          <a:xfrm>
            <a:off x="0" y="4456646"/>
            <a:ext cx="3995641" cy="1534160"/>
          </a:xfrm>
          <a:prstGeom prst="rect">
            <a:avLst/>
          </a:prstGeom>
          <a:noFill/>
        </p:spPr>
      </p:pic>
      <p:pic>
        <p:nvPicPr>
          <p:cNvPr id="3" name="Picture 2"/>
          <p:cNvPicPr>
            <a:picLocks noChangeAspect="1"/>
          </p:cNvPicPr>
          <p:nvPr/>
        </p:nvPicPr>
        <p:blipFill>
          <a:blip r:embed="rId4"/>
          <a:stretch>
            <a:fillRect/>
          </a:stretch>
        </p:blipFill>
        <p:spPr>
          <a:xfrm>
            <a:off x="3934887" y="5379937"/>
            <a:ext cx="1478063" cy="1478063"/>
          </a:xfrm>
          <a:prstGeom prst="rect">
            <a:avLst/>
          </a:prstGeom>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074" name="Rectangle 2"/>
          <p:cNvSpPr>
            <a:spLocks noGrp="1" noChangeArrowheads="1"/>
          </p:cNvSpPr>
          <p:nvPr>
            <p:ph type="title"/>
          </p:nvPr>
        </p:nvSpPr>
        <p:spPr>
          <a:xfrm>
            <a:off x="914400" y="6888163"/>
            <a:ext cx="8229600" cy="274637"/>
          </a:xfrm>
        </p:spPr>
        <p:txBody>
          <a:bodyPr>
            <a:normAutofit fontScale="90000"/>
          </a:bodyPr>
          <a:lstStyle/>
          <a:p>
            <a:pPr algn="r"/>
            <a:r>
              <a:rPr lang="en-US" altLang="en-US" sz="1600" b="1"/>
              <a:t> Section 4.2 Summary – page 100-103</a:t>
            </a:r>
          </a:p>
        </p:txBody>
      </p:sp>
      <p:sp>
        <p:nvSpPr>
          <p:cNvPr id="899075" name="Rectangle 3"/>
          <p:cNvSpPr>
            <a:spLocks noChangeArrowheads="1"/>
          </p:cNvSpPr>
          <p:nvPr/>
        </p:nvSpPr>
        <p:spPr bwMode="auto">
          <a:xfrm>
            <a:off x="457200" y="1530768"/>
            <a:ext cx="8610600" cy="523220"/>
          </a:xfrm>
          <a:prstGeom prst="rect">
            <a:avLst/>
          </a:prstGeom>
          <a:noFill/>
          <a:ln w="9525">
            <a:noFill/>
            <a:miter lim="800000"/>
            <a:headEnd/>
            <a:tailEnd/>
          </a:ln>
          <a:effectLst/>
        </p:spPr>
        <p:txBody>
          <a:bodyPr>
            <a:spAutoFit/>
          </a:bodyPr>
          <a:lstStyle/>
          <a:p>
            <a:pPr marL="342900" indent="-342900">
              <a:buFontTx/>
              <a:buChar char="•"/>
            </a:pPr>
            <a:r>
              <a:rPr lang="en-US" altLang="en-US" sz="2800" dirty="0">
                <a:solidFill>
                  <a:schemeClr val="tx1"/>
                </a:solidFill>
                <a:latin typeface="Times" charset="0"/>
              </a:rPr>
              <a:t>In the United States, a census is taken every ten years.</a:t>
            </a:r>
          </a:p>
        </p:txBody>
      </p:sp>
      <p:sp>
        <p:nvSpPr>
          <p:cNvPr id="899076" name="Rectangle 4"/>
          <p:cNvSpPr>
            <a:spLocks noChangeArrowheads="1"/>
          </p:cNvSpPr>
          <p:nvPr/>
        </p:nvSpPr>
        <p:spPr bwMode="auto">
          <a:xfrm>
            <a:off x="533400" y="914400"/>
            <a:ext cx="8610600" cy="579438"/>
          </a:xfrm>
          <a:prstGeom prst="rect">
            <a:avLst/>
          </a:prstGeom>
          <a:noFill/>
          <a:ln w="9525">
            <a:noFill/>
            <a:miter lim="800000"/>
            <a:headEnd/>
            <a:tailEnd/>
          </a:ln>
          <a:effectLst/>
        </p:spPr>
        <p:txBody>
          <a:bodyPr anchor="ctr"/>
          <a:lstStyle/>
          <a:p>
            <a:r>
              <a:rPr lang="en-US" altLang="en-US" sz="3600" b="1" dirty="0">
                <a:solidFill>
                  <a:schemeClr val="tx2"/>
                </a:solidFill>
                <a:latin typeface="Times" charset="0"/>
              </a:rPr>
              <a:t>World </a:t>
            </a:r>
            <a:r>
              <a:rPr lang="en-US" altLang="en-US" sz="3600" b="1" dirty="0" smtClean="0">
                <a:solidFill>
                  <a:schemeClr val="tx2"/>
                </a:solidFill>
                <a:latin typeface="Times" charset="0"/>
              </a:rPr>
              <a:t>Population (Answer to question #1)</a:t>
            </a:r>
            <a:endParaRPr lang="en-US" altLang="en-US" sz="4000" b="1" dirty="0">
              <a:solidFill>
                <a:srgbClr val="FFFF00"/>
              </a:solidFill>
              <a:latin typeface="Times" charset="0"/>
            </a:endParaRPr>
          </a:p>
        </p:txBody>
      </p:sp>
      <p:pic>
        <p:nvPicPr>
          <p:cNvPr id="899077"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907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9079"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908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9081"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99082"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899083" name="Rectangle 11"/>
          <p:cNvSpPr>
            <a:spLocks noChangeArrowheads="1"/>
          </p:cNvSpPr>
          <p:nvPr/>
        </p:nvSpPr>
        <p:spPr bwMode="auto">
          <a:xfrm>
            <a:off x="533400" y="2057400"/>
            <a:ext cx="8610600" cy="954107"/>
          </a:xfrm>
          <a:prstGeom prst="rect">
            <a:avLst/>
          </a:prstGeom>
          <a:noFill/>
          <a:ln w="9525">
            <a:noFill/>
            <a:miter lim="800000"/>
            <a:headEnd/>
            <a:tailEnd/>
          </a:ln>
          <a:effectLst/>
        </p:spPr>
        <p:txBody>
          <a:bodyPr>
            <a:spAutoFit/>
          </a:bodyPr>
          <a:lstStyle/>
          <a:p>
            <a:pPr marL="342900" indent="-342900">
              <a:buFontTx/>
              <a:buChar char="•"/>
            </a:pPr>
            <a:r>
              <a:rPr lang="en-US" altLang="en-US" sz="2800" dirty="0">
                <a:solidFill>
                  <a:schemeClr val="tx1"/>
                </a:solidFill>
                <a:latin typeface="Times" charset="0"/>
              </a:rPr>
              <a:t>One of the most useful pieces of data is the rate at which each country’s population is growing or declining.</a:t>
            </a:r>
          </a:p>
        </p:txBody>
      </p:sp>
      <p:sp>
        <p:nvSpPr>
          <p:cNvPr id="899084" name="Rectangle 12"/>
          <p:cNvSpPr>
            <a:spLocks noChangeArrowheads="1"/>
          </p:cNvSpPr>
          <p:nvPr/>
        </p:nvSpPr>
        <p:spPr bwMode="auto">
          <a:xfrm>
            <a:off x="457200" y="2971800"/>
            <a:ext cx="7772400" cy="1384995"/>
          </a:xfrm>
          <a:prstGeom prst="rect">
            <a:avLst/>
          </a:prstGeom>
          <a:noFill/>
          <a:ln w="9525">
            <a:noFill/>
            <a:miter lim="800000"/>
            <a:headEnd/>
            <a:tailEnd/>
          </a:ln>
          <a:effectLst/>
        </p:spPr>
        <p:txBody>
          <a:bodyPr>
            <a:spAutoFit/>
          </a:bodyPr>
          <a:lstStyle/>
          <a:p>
            <a:pPr marL="342900" indent="-342900">
              <a:buFontTx/>
              <a:buChar char="•"/>
            </a:pPr>
            <a:r>
              <a:rPr lang="en-US" altLang="en-US" sz="2800" b="1" dirty="0" smtClean="0">
                <a:solidFill>
                  <a:srgbClr val="FF0066"/>
                </a:solidFill>
                <a:latin typeface="Times" charset="0"/>
              </a:rPr>
              <a:t>Demographers </a:t>
            </a:r>
            <a:r>
              <a:rPr lang="en-US" altLang="en-US" sz="2800" b="1" dirty="0" smtClean="0">
                <a:solidFill>
                  <a:schemeClr val="tx1"/>
                </a:solidFill>
                <a:latin typeface="Times" charset="0"/>
              </a:rPr>
              <a:t>study the </a:t>
            </a:r>
            <a:r>
              <a:rPr lang="en-US" altLang="en-US" sz="2800" b="1" dirty="0">
                <a:solidFill>
                  <a:schemeClr val="tx1"/>
                </a:solidFill>
                <a:latin typeface="Times" charset="0"/>
              </a:rPr>
              <a:t>human population size, density and distribution, movement, and its birth and death rates.</a:t>
            </a:r>
          </a:p>
        </p:txBody>
      </p:sp>
      <p:pic>
        <p:nvPicPr>
          <p:cNvPr id="899085" name="Picture 13"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99086" name="Picture 14" descr="Sec"/>
          <p:cNvPicPr>
            <a:picLocks noChangeAspect="1" noChangeArrowheads="1"/>
          </p:cNvPicPr>
          <p:nvPr/>
        </p:nvPicPr>
        <p:blipFill>
          <a:blip r:embed="rId11" cstate="print"/>
          <a:srcRect/>
          <a:stretch>
            <a:fillRect/>
          </a:stretch>
        </p:blipFill>
        <p:spPr bwMode="auto">
          <a:xfrm>
            <a:off x="2889250" y="0"/>
            <a:ext cx="3365500" cy="482600"/>
          </a:xfrm>
          <a:prstGeom prst="rect">
            <a:avLst/>
          </a:prstGeom>
          <a:noFill/>
        </p:spPr>
      </p:pic>
      <p:pic>
        <p:nvPicPr>
          <p:cNvPr id="899089" name="Picture 17" descr="audio image blue">
            <a:hlinkClick r:id="" action="ppaction://noaction">
              <a:snd r:embed="rId12" name="04-demography.WAV"/>
            </a:hlinkClick>
          </p:cNvPr>
          <p:cNvPicPr>
            <a:picLocks noChangeAspect="1" noChangeArrowheads="1"/>
          </p:cNvPicPr>
          <p:nvPr/>
        </p:nvPicPr>
        <p:blipFill>
          <a:blip r:embed="rId13" cstate="print"/>
          <a:srcRect/>
          <a:stretch>
            <a:fillRect/>
          </a:stretch>
        </p:blipFill>
        <p:spPr bwMode="auto">
          <a:xfrm>
            <a:off x="6096000" y="6172200"/>
            <a:ext cx="354013" cy="354013"/>
          </a:xfrm>
          <a:prstGeom prst="rect">
            <a:avLst/>
          </a:prstGeom>
          <a:noFill/>
        </p:spPr>
      </p:pic>
      <p:pic>
        <p:nvPicPr>
          <p:cNvPr id="3" name="Content Placeholder 2"/>
          <p:cNvPicPr>
            <a:picLocks noGrp="1" noChangeAspect="1"/>
          </p:cNvPicPr>
          <p:nvPr>
            <p:ph idx="1"/>
          </p:nvPr>
        </p:nvPicPr>
        <p:blipFill>
          <a:blip r:embed="rId14"/>
          <a:stretch>
            <a:fillRect/>
          </a:stretch>
        </p:blipFill>
        <p:spPr>
          <a:xfrm>
            <a:off x="4651708" y="4114800"/>
            <a:ext cx="4298617" cy="2808430"/>
          </a:xfrm>
          <a:prstGeom prst="rect">
            <a:avLst/>
          </a:prstGeom>
        </p:spPr>
      </p:pic>
      <p:pic>
        <p:nvPicPr>
          <p:cNvPr id="4" name="Picture 3"/>
          <p:cNvPicPr>
            <a:picLocks noChangeAspect="1"/>
          </p:cNvPicPr>
          <p:nvPr/>
        </p:nvPicPr>
        <p:blipFill>
          <a:blip r:embed="rId15"/>
          <a:stretch>
            <a:fillRect/>
          </a:stretch>
        </p:blipFill>
        <p:spPr>
          <a:xfrm>
            <a:off x="60254" y="4444108"/>
            <a:ext cx="3441792" cy="2397970"/>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99083"/>
                                        </p:tgtEl>
                                        <p:attrNameLst>
                                          <p:attrName>style.visibility</p:attrName>
                                        </p:attrNameLst>
                                      </p:cBhvr>
                                      <p:to>
                                        <p:strVal val="visible"/>
                                      </p:to>
                                    </p:set>
                                    <p:animEffect transition="in" filter="box(out)">
                                      <p:cBhvr>
                                        <p:cTn id="7" dur="500"/>
                                        <p:tgtEl>
                                          <p:spTgt spid="89908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9084"/>
                                        </p:tgtEl>
                                        <p:attrNameLst>
                                          <p:attrName>style.visibility</p:attrName>
                                        </p:attrNameLst>
                                      </p:cBhvr>
                                      <p:to>
                                        <p:strVal val="visible"/>
                                      </p:to>
                                    </p:set>
                                    <p:animEffect transition="in" filter="box(out)">
                                      <p:cBhvr>
                                        <p:cTn id="12" dur="500"/>
                                        <p:tgtEl>
                                          <p:spTgt spid="89908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899089"/>
                                        </p:tgtEl>
                                        <p:attrNameLst>
                                          <p:attrName>style.visibility</p:attrName>
                                        </p:attrNameLst>
                                      </p:cBhvr>
                                      <p:to>
                                        <p:strVal val="visible"/>
                                      </p:to>
                                    </p:set>
                                    <p:animEffect transition="in" filter="box(out)">
                                      <p:cBhvr>
                                        <p:cTn id="17" dur="500"/>
                                        <p:tgtEl>
                                          <p:spTgt spid="899089"/>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99077"/>
                                        </p:tgtEl>
                                        <p:attrNameLst>
                                          <p:attrName>style.visibility</p:attrName>
                                        </p:attrNameLst>
                                      </p:cBhvr>
                                      <p:to>
                                        <p:strVal val="visible"/>
                                      </p:to>
                                    </p:set>
                                    <p:animEffect transition="in" filter="box(out)">
                                      <p:cBhvr>
                                        <p:cTn id="21" dur="500"/>
                                        <p:tgtEl>
                                          <p:spTgt spid="899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9083" grpId="0" autoUpdateAnimBg="0"/>
      <p:bldP spid="899084" grpId="0"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116648" y="2667000"/>
            <a:ext cx="5027352" cy="3502663"/>
          </a:xfrm>
          <a:prstGeom prst="rect">
            <a:avLst/>
          </a:prstGeom>
        </p:spPr>
      </p:pic>
      <p:pic>
        <p:nvPicPr>
          <p:cNvPr id="4" name="Picture 3"/>
          <p:cNvPicPr>
            <a:picLocks noChangeAspect="1"/>
          </p:cNvPicPr>
          <p:nvPr/>
        </p:nvPicPr>
        <p:blipFill>
          <a:blip r:embed="rId3"/>
          <a:stretch>
            <a:fillRect/>
          </a:stretch>
        </p:blipFill>
        <p:spPr>
          <a:xfrm>
            <a:off x="27296" y="17060"/>
            <a:ext cx="5037828" cy="3509962"/>
          </a:xfrm>
          <a:prstGeom prst="rect">
            <a:avLst/>
          </a:prstGeom>
        </p:spPr>
      </p:pic>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a:blip r:embed="rId4"/>
          <a:stretch>
            <a:fillRect/>
          </a:stretch>
        </p:blipFill>
        <p:spPr>
          <a:xfrm>
            <a:off x="56866" y="3784600"/>
            <a:ext cx="4224121" cy="2943035"/>
          </a:xfrm>
          <a:prstGeom prst="rect">
            <a:avLst/>
          </a:prstGeom>
        </p:spPr>
      </p:pic>
    </p:spTree>
    <p:extLst>
      <p:ext uri="{BB962C8B-B14F-4D97-AF65-F5344CB8AC3E}">
        <p14:creationId xmlns:p14="http://schemas.microsoft.com/office/powerpoint/2010/main" val="6085549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857250"/>
            <a:ext cx="6172200" cy="857250"/>
          </a:xfrm>
        </p:spPr>
        <p:txBody>
          <a:bodyPr>
            <a:normAutofit/>
          </a:bodyPr>
          <a:lstStyle/>
          <a:p>
            <a:r>
              <a:rPr lang="en-US" sz="1800" dirty="0"/>
              <a:t>Cont. Lab  Onion &amp; Cheek Cells  p.  </a:t>
            </a:r>
            <a:r>
              <a:rPr lang="en-US" sz="1800" dirty="0" smtClean="0"/>
              <a:t> </a:t>
            </a:r>
            <a:r>
              <a:rPr lang="en-US" sz="1800" dirty="0"/>
              <a:t>NB</a:t>
            </a:r>
          </a:p>
        </p:txBody>
      </p:sp>
      <p:sp>
        <p:nvSpPr>
          <p:cNvPr id="3" name="Content Placeholder 2"/>
          <p:cNvSpPr>
            <a:spLocks noGrp="1"/>
          </p:cNvSpPr>
          <p:nvPr>
            <p:ph idx="1"/>
          </p:nvPr>
        </p:nvSpPr>
        <p:spPr>
          <a:xfrm>
            <a:off x="0" y="1485900"/>
            <a:ext cx="9144000" cy="5219700"/>
          </a:xfrm>
        </p:spPr>
        <p:txBody>
          <a:bodyPr>
            <a:normAutofit fontScale="92500" lnSpcReduction="20000"/>
          </a:bodyPr>
          <a:lstStyle/>
          <a:p>
            <a:r>
              <a:rPr lang="en-US" b="1" dirty="0" smtClean="0"/>
              <a:t>Data:</a:t>
            </a:r>
            <a:r>
              <a:rPr lang="en-US" dirty="0" smtClean="0"/>
              <a:t> </a:t>
            </a:r>
          </a:p>
          <a:p>
            <a:pPr>
              <a:buNone/>
            </a:pPr>
            <a:r>
              <a:rPr lang="en-US" dirty="0" smtClean="0"/>
              <a:t>	Qualitative (words, pictures, descriptions) &amp; Quantitative (#’s, graphs, tables) </a:t>
            </a:r>
          </a:p>
          <a:p>
            <a:pPr>
              <a:buNone/>
            </a:pPr>
            <a:r>
              <a:rPr lang="en-US" b="1" dirty="0" smtClean="0"/>
              <a:t>Control Group: </a:t>
            </a:r>
            <a:r>
              <a:rPr lang="en-US" dirty="0" smtClean="0"/>
              <a:t> What are you comparing your pond water to?</a:t>
            </a:r>
          </a:p>
          <a:p>
            <a:r>
              <a:rPr lang="en-US" b="1" dirty="0" smtClean="0"/>
              <a:t>Independent Variable:  </a:t>
            </a:r>
            <a:r>
              <a:rPr lang="en-US" dirty="0" smtClean="0"/>
              <a:t>Algae.</a:t>
            </a:r>
          </a:p>
          <a:p>
            <a:r>
              <a:rPr lang="en-US" b="1" dirty="0" smtClean="0"/>
              <a:t>Dependent Variable: </a:t>
            </a:r>
            <a:r>
              <a:rPr lang="en-US" dirty="0" smtClean="0"/>
              <a:t>The amount of microorganisms.</a:t>
            </a:r>
          </a:p>
          <a:p>
            <a:r>
              <a:rPr lang="en-US" b="1" dirty="0" smtClean="0"/>
              <a:t>Conclusion:</a:t>
            </a:r>
            <a:r>
              <a:rPr lang="en-US" dirty="0" smtClean="0"/>
              <a:t> 3 – 5 sentences Accept or Reject your hypothesis, what you learned, what would you do differently?  How is the pond water part of an ecosystem? What are examples of abiotic and biotic factors?  Explain how pond water is a habitat.</a:t>
            </a:r>
          </a:p>
        </p:txBody>
      </p:sp>
    </p:spTree>
    <p:extLst>
      <p:ext uri="{BB962C8B-B14F-4D97-AF65-F5344CB8AC3E}">
        <p14:creationId xmlns:p14="http://schemas.microsoft.com/office/powerpoint/2010/main" val="3204437504"/>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Age Structure Graph</a:t>
            </a:r>
            <a:endParaRPr lang="en-US" dirty="0"/>
          </a:p>
        </p:txBody>
      </p:sp>
      <p:pic>
        <p:nvPicPr>
          <p:cNvPr id="4" name="Picture 12" descr="Fig"/>
          <p:cNvPicPr>
            <a:picLocks noGrp="1" noChangeAspect="1" noChangeArrowheads="1"/>
          </p:cNvPicPr>
          <p:nvPr>
            <p:ph idx="1"/>
          </p:nvPr>
        </p:nvPicPr>
        <p:blipFill>
          <a:blip r:embed="rId2" cstate="print"/>
          <a:srcRect/>
          <a:stretch>
            <a:fillRect/>
          </a:stretch>
        </p:blipFill>
        <p:spPr bwMode="auto">
          <a:xfrm>
            <a:off x="1066800" y="2374741"/>
            <a:ext cx="6705600" cy="4246881"/>
          </a:xfrm>
          <a:prstGeom prst="rect">
            <a:avLst/>
          </a:prstGeom>
          <a:noFill/>
        </p:spPr>
      </p:pic>
      <p:sp>
        <p:nvSpPr>
          <p:cNvPr id="5" name="TextBox 4"/>
          <p:cNvSpPr txBox="1"/>
          <p:nvPr/>
        </p:nvSpPr>
        <p:spPr>
          <a:xfrm>
            <a:off x="0" y="609600"/>
            <a:ext cx="8915400" cy="1815882"/>
          </a:xfrm>
          <a:prstGeom prst="rect">
            <a:avLst/>
          </a:prstGeom>
          <a:noFill/>
        </p:spPr>
        <p:txBody>
          <a:bodyPr wrap="square" rtlCol="0">
            <a:spAutoFit/>
          </a:bodyPr>
          <a:lstStyle/>
          <a:p>
            <a:r>
              <a:rPr lang="en-US" sz="2800" dirty="0" smtClean="0"/>
              <a:t>Answer # 2</a:t>
            </a:r>
          </a:p>
          <a:p>
            <a:r>
              <a:rPr lang="en-US" sz="2800" dirty="0" smtClean="0"/>
              <a:t>The graph tells you how a population is growing and possible resource needs for city development in the future, such as schools, hospitals, grocery stores, energy needs.</a:t>
            </a:r>
            <a:endParaRPr lang="en-US" sz="2800" dirty="0"/>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#3. Relationship between a growing population and the environment.</a:t>
            </a:r>
            <a:endParaRPr lang="en-US" dirty="0"/>
          </a:p>
        </p:txBody>
      </p:sp>
      <p:sp>
        <p:nvSpPr>
          <p:cNvPr id="3" name="Content Placeholder 2"/>
          <p:cNvSpPr>
            <a:spLocks noGrp="1"/>
          </p:cNvSpPr>
          <p:nvPr>
            <p:ph idx="1"/>
          </p:nvPr>
        </p:nvSpPr>
        <p:spPr/>
        <p:txBody>
          <a:bodyPr/>
          <a:lstStyle/>
          <a:p>
            <a:r>
              <a:rPr lang="en-US" dirty="0" smtClean="0"/>
              <a:t>As populations grow the demand on available resources increases as well. Increasing the awareness of a healthy environment can help ensure that future generations have enough resources as well.</a:t>
            </a:r>
          </a:p>
          <a:p>
            <a:r>
              <a:rPr lang="en-US" dirty="0" smtClean="0"/>
              <a:t>Sustainability.</a:t>
            </a:r>
            <a:endParaRPr lang="en-US" dirty="0"/>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Carbon Cycle p. 69NB</a:t>
            </a:r>
            <a:endParaRPr lang="en-US" dirty="0"/>
          </a:p>
        </p:txBody>
      </p:sp>
      <p:sp>
        <p:nvSpPr>
          <p:cNvPr id="3" name="Content Placeholder 2"/>
          <p:cNvSpPr>
            <a:spLocks noGrp="1"/>
          </p:cNvSpPr>
          <p:nvPr>
            <p:ph idx="1"/>
          </p:nvPr>
        </p:nvSpPr>
        <p:spPr/>
        <p:txBody>
          <a:bodyPr/>
          <a:lstStyle/>
          <a:p>
            <a:r>
              <a:rPr lang="en-US" dirty="0" smtClean="0"/>
              <a:t>What happens if we increase our greenhouse gases?  CO2, Water Vapor, and Methane</a:t>
            </a:r>
          </a:p>
          <a:p>
            <a:r>
              <a:rPr lang="en-US" dirty="0" smtClean="0"/>
              <a:t>22.5 degrees </a:t>
            </a:r>
            <a:r>
              <a:rPr lang="en-US" dirty="0" err="1" smtClean="0"/>
              <a:t>centegrade</a:t>
            </a:r>
            <a:endParaRPr lang="en-US" dirty="0"/>
          </a:p>
        </p:txBody>
      </p:sp>
    </p:spTree>
    <p:extLst>
      <p:ext uri="{BB962C8B-B14F-4D97-AF65-F5344CB8AC3E}">
        <p14:creationId xmlns:p14="http://schemas.microsoft.com/office/powerpoint/2010/main" val="4247086456"/>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do Lichen get to the barren rock to start making soil? P. 69 NB</a:t>
            </a:r>
            <a:endParaRPr lang="en-US" dirty="0"/>
          </a:p>
        </p:txBody>
      </p:sp>
      <p:sp>
        <p:nvSpPr>
          <p:cNvPr id="3" name="Content Placeholder 2"/>
          <p:cNvSpPr>
            <a:spLocks noGrp="1"/>
          </p:cNvSpPr>
          <p:nvPr>
            <p:ph idx="1"/>
          </p:nvPr>
        </p:nvSpPr>
        <p:spPr/>
        <p:txBody>
          <a:bodyPr/>
          <a:lstStyle/>
          <a:p>
            <a:r>
              <a:rPr lang="en-US" dirty="0" smtClean="0"/>
              <a:t>Lichen is a symbiotic relationship between Fungi and Algae.  This </a:t>
            </a:r>
            <a:r>
              <a:rPr lang="en-US" dirty="0" err="1" smtClean="0"/>
              <a:t>mutualistic</a:t>
            </a:r>
            <a:r>
              <a:rPr lang="en-US" dirty="0" smtClean="0"/>
              <a:t> relationship helps colonize new land.  Both Fungi and Algae are spread by spores, which are airborne.</a:t>
            </a:r>
            <a:endParaRPr lang="en-US" dirty="0"/>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cstate="print"/>
          <a:srcRect l="25005" t="12688" r="22597" b="6139"/>
          <a:stretch>
            <a:fillRect/>
          </a:stretch>
        </p:blipFill>
        <p:spPr bwMode="auto">
          <a:xfrm>
            <a:off x="1690813" y="0"/>
            <a:ext cx="4572000" cy="5943600"/>
          </a:xfrm>
          <a:prstGeom prst="rect">
            <a:avLst/>
          </a:prstGeom>
          <a:noFill/>
          <a:ln w="9525">
            <a:noFill/>
            <a:miter lim="800000"/>
            <a:headEnd/>
            <a:tailEnd/>
          </a:ln>
        </p:spPr>
      </p:pic>
      <p:sp>
        <p:nvSpPr>
          <p:cNvPr id="2" name="Title 1"/>
          <p:cNvSpPr>
            <a:spLocks noGrp="1"/>
          </p:cNvSpPr>
          <p:nvPr>
            <p:ph type="title"/>
          </p:nvPr>
        </p:nvSpPr>
        <p:spPr/>
        <p:txBody>
          <a:bodyPr/>
          <a:lstStyle/>
          <a:p>
            <a:endParaRPr lang="en-US"/>
          </a:p>
        </p:txBody>
      </p:sp>
      <p:sp>
        <p:nvSpPr>
          <p:cNvPr id="4" name="TextBox 3"/>
          <p:cNvSpPr txBox="1"/>
          <p:nvPr/>
        </p:nvSpPr>
        <p:spPr>
          <a:xfrm>
            <a:off x="0" y="0"/>
            <a:ext cx="2133600" cy="1200329"/>
          </a:xfrm>
          <a:prstGeom prst="rect">
            <a:avLst/>
          </a:prstGeom>
          <a:noFill/>
        </p:spPr>
        <p:txBody>
          <a:bodyPr wrap="square" rtlCol="0">
            <a:spAutoFit/>
          </a:bodyPr>
          <a:lstStyle/>
          <a:p>
            <a:r>
              <a:rPr lang="en-US" sz="2400" dirty="0" smtClean="0"/>
              <a:t>Write a 3 – 5 sentence summary.</a:t>
            </a:r>
            <a:endParaRPr lang="en-US" sz="2400" dirty="0"/>
          </a:p>
        </p:txBody>
      </p:sp>
      <p:sp>
        <p:nvSpPr>
          <p:cNvPr id="5" name="TextBox 4"/>
          <p:cNvSpPr txBox="1"/>
          <p:nvPr/>
        </p:nvSpPr>
        <p:spPr>
          <a:xfrm>
            <a:off x="0" y="1295400"/>
            <a:ext cx="1264320" cy="461665"/>
          </a:xfrm>
          <a:prstGeom prst="rect">
            <a:avLst/>
          </a:prstGeom>
          <a:noFill/>
        </p:spPr>
        <p:txBody>
          <a:bodyPr wrap="none" rtlCol="0">
            <a:spAutoFit/>
          </a:bodyPr>
          <a:lstStyle/>
          <a:p>
            <a:r>
              <a:rPr lang="en-US" sz="2400" dirty="0" smtClean="0"/>
              <a:t>P.  61 NB</a:t>
            </a:r>
            <a:endParaRPr lang="en-US" sz="2400" dirty="0"/>
          </a:p>
        </p:txBody>
      </p:sp>
      <p:sp>
        <p:nvSpPr>
          <p:cNvPr id="6" name="TextBox 5"/>
          <p:cNvSpPr txBox="1"/>
          <p:nvPr/>
        </p:nvSpPr>
        <p:spPr>
          <a:xfrm>
            <a:off x="6400800" y="228600"/>
            <a:ext cx="2743200" cy="4893647"/>
          </a:xfrm>
          <a:prstGeom prst="rect">
            <a:avLst/>
          </a:prstGeom>
          <a:noFill/>
        </p:spPr>
        <p:txBody>
          <a:bodyPr wrap="square" rtlCol="0">
            <a:spAutoFit/>
          </a:bodyPr>
          <a:lstStyle/>
          <a:p>
            <a:pPr>
              <a:buFont typeface="Arial" pitchFamily="34" charset="0"/>
              <a:buChar char="•"/>
            </a:pPr>
            <a:r>
              <a:rPr lang="en-US" sz="2400" dirty="0" smtClean="0"/>
              <a:t>Climax Community</a:t>
            </a:r>
          </a:p>
          <a:p>
            <a:pPr>
              <a:buFont typeface="Arial" pitchFamily="34" charset="0"/>
              <a:buChar char="•"/>
            </a:pPr>
            <a:r>
              <a:rPr lang="en-US" sz="2400" dirty="0" smtClean="0"/>
              <a:t>Pioneer species</a:t>
            </a:r>
          </a:p>
          <a:p>
            <a:pPr>
              <a:buFont typeface="Arial" pitchFamily="34" charset="0"/>
              <a:buChar char="•"/>
            </a:pPr>
            <a:r>
              <a:rPr lang="en-US" sz="2400" dirty="0" smtClean="0"/>
              <a:t>Colonization of new sites</a:t>
            </a:r>
          </a:p>
          <a:p>
            <a:pPr>
              <a:buFont typeface="Arial" pitchFamily="34" charset="0"/>
              <a:buChar char="•"/>
            </a:pPr>
            <a:r>
              <a:rPr lang="en-US" sz="2400" dirty="0" smtClean="0"/>
              <a:t>Secondary succession</a:t>
            </a:r>
          </a:p>
          <a:p>
            <a:pPr>
              <a:buFont typeface="Arial" pitchFamily="34" charset="0"/>
              <a:buChar char="•"/>
            </a:pPr>
            <a:r>
              <a:rPr lang="en-US" sz="2400" dirty="0" smtClean="0"/>
              <a:t>Larger plants</a:t>
            </a:r>
          </a:p>
          <a:p>
            <a:pPr>
              <a:buFont typeface="Arial" pitchFamily="34" charset="0"/>
              <a:buChar char="•"/>
            </a:pPr>
            <a:r>
              <a:rPr lang="en-US" sz="2400" dirty="0" smtClean="0"/>
              <a:t>Rocks</a:t>
            </a:r>
          </a:p>
          <a:p>
            <a:pPr>
              <a:buFont typeface="Arial" pitchFamily="34" charset="0"/>
              <a:buChar char="•"/>
            </a:pPr>
            <a:r>
              <a:rPr lang="en-US" sz="2400" dirty="0" smtClean="0"/>
              <a:t>Primary Succession</a:t>
            </a:r>
          </a:p>
          <a:p>
            <a:pPr>
              <a:buFont typeface="Arial" pitchFamily="34" charset="0"/>
              <a:buChar char="•"/>
            </a:pPr>
            <a:r>
              <a:rPr lang="en-US" sz="2400" dirty="0" smtClean="0"/>
              <a:t>Disruption</a:t>
            </a:r>
          </a:p>
          <a:p>
            <a:pPr>
              <a:buFont typeface="Arial" pitchFamily="34" charset="0"/>
              <a:buChar char="•"/>
            </a:pPr>
            <a:r>
              <a:rPr lang="en-US" sz="2400" dirty="0" smtClean="0"/>
              <a:t>Soil</a:t>
            </a:r>
          </a:p>
          <a:p>
            <a:pPr>
              <a:buFont typeface="Arial" pitchFamily="34" charset="0"/>
              <a:buChar char="•"/>
            </a:pPr>
            <a:r>
              <a:rPr lang="en-US" sz="2400" dirty="0" smtClean="0"/>
              <a:t>Natural Disaster</a:t>
            </a:r>
          </a:p>
          <a:p>
            <a:pPr>
              <a:buFont typeface="Arial" pitchFamily="34" charset="0"/>
              <a:buChar char="•"/>
            </a:pPr>
            <a:r>
              <a:rPr lang="en-US" sz="2400" dirty="0" smtClean="0"/>
              <a:t>Human Action</a:t>
            </a:r>
            <a:endParaRPr lang="en-US" sz="2400" dirty="0"/>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dirty="0" smtClean="0"/>
              <a:t>Ecosystem Poster Project</a:t>
            </a:r>
            <a:endParaRPr lang="en-US" dirty="0"/>
          </a:p>
        </p:txBody>
      </p:sp>
      <p:sp>
        <p:nvSpPr>
          <p:cNvPr id="3" name="Content Placeholder 2"/>
          <p:cNvSpPr>
            <a:spLocks noGrp="1"/>
          </p:cNvSpPr>
          <p:nvPr>
            <p:ph idx="1"/>
          </p:nvPr>
        </p:nvSpPr>
        <p:spPr>
          <a:xfrm>
            <a:off x="0" y="762000"/>
            <a:ext cx="9144000" cy="5364163"/>
          </a:xfrm>
        </p:spPr>
        <p:txBody>
          <a:bodyPr>
            <a:normAutofit fontScale="85000" lnSpcReduction="20000"/>
          </a:bodyPr>
          <a:lstStyle/>
          <a:p>
            <a:r>
              <a:rPr lang="en-US" dirty="0" smtClean="0"/>
              <a:t>Brian &amp; </a:t>
            </a:r>
            <a:r>
              <a:rPr lang="en-US" dirty="0" err="1" smtClean="0"/>
              <a:t>A’Donnis</a:t>
            </a:r>
            <a:r>
              <a:rPr lang="en-US" dirty="0" smtClean="0"/>
              <a:t> – Ocean</a:t>
            </a:r>
          </a:p>
          <a:p>
            <a:r>
              <a:rPr lang="en-US" dirty="0" smtClean="0"/>
              <a:t>Crista &amp; </a:t>
            </a:r>
            <a:r>
              <a:rPr lang="en-US" dirty="0" err="1" smtClean="0"/>
              <a:t>Jacquelline</a:t>
            </a:r>
            <a:r>
              <a:rPr lang="en-US" dirty="0" smtClean="0"/>
              <a:t> Forest</a:t>
            </a:r>
          </a:p>
          <a:p>
            <a:r>
              <a:rPr lang="en-US" dirty="0"/>
              <a:t> </a:t>
            </a:r>
            <a:r>
              <a:rPr lang="en-US" dirty="0" smtClean="0"/>
              <a:t>Zack &amp; Mark– Tropical Rain Forest</a:t>
            </a:r>
          </a:p>
          <a:p>
            <a:r>
              <a:rPr lang="en-US" dirty="0" smtClean="0"/>
              <a:t>Nick – Savannah</a:t>
            </a:r>
          </a:p>
          <a:p>
            <a:r>
              <a:rPr lang="en-US" dirty="0" smtClean="0"/>
              <a:t>Steven &amp; Bobby – Tropical Rain Forest</a:t>
            </a:r>
          </a:p>
          <a:p>
            <a:r>
              <a:rPr lang="en-US" dirty="0" smtClean="0"/>
              <a:t>Sophie &amp; Daren- Woods</a:t>
            </a:r>
          </a:p>
          <a:p>
            <a:r>
              <a:rPr lang="en-US" dirty="0" err="1" smtClean="0"/>
              <a:t>Taly</a:t>
            </a:r>
            <a:r>
              <a:rPr lang="en-US" dirty="0" smtClean="0"/>
              <a:t> &amp; Nick – Desert</a:t>
            </a:r>
          </a:p>
          <a:p>
            <a:r>
              <a:rPr lang="en-US" dirty="0" smtClean="0"/>
              <a:t>Jaylyn &amp; Vicki – Ocean</a:t>
            </a:r>
          </a:p>
          <a:p>
            <a:r>
              <a:rPr lang="en-US" dirty="0" smtClean="0"/>
              <a:t>Zoe &amp; </a:t>
            </a:r>
            <a:r>
              <a:rPr lang="en-US" dirty="0" err="1" smtClean="0"/>
              <a:t>Ravyn</a:t>
            </a:r>
            <a:r>
              <a:rPr lang="en-US" dirty="0" smtClean="0"/>
              <a:t> – Grasslands</a:t>
            </a:r>
          </a:p>
          <a:p>
            <a:r>
              <a:rPr lang="en-US" dirty="0" smtClean="0"/>
              <a:t>Jasmine &amp; </a:t>
            </a:r>
            <a:r>
              <a:rPr lang="en-US" dirty="0" err="1" smtClean="0"/>
              <a:t>Ukia</a:t>
            </a:r>
            <a:r>
              <a:rPr lang="en-US" dirty="0" smtClean="0"/>
              <a:t> – Savanna</a:t>
            </a:r>
          </a:p>
          <a:p>
            <a:r>
              <a:rPr lang="en-US" dirty="0" smtClean="0"/>
              <a:t>Guillermo &amp; Nayeli – Ocean</a:t>
            </a:r>
          </a:p>
          <a:p>
            <a:r>
              <a:rPr lang="en-US" dirty="0" smtClean="0"/>
              <a:t>Brandon &amp; David -Ocean</a:t>
            </a:r>
          </a:p>
          <a:p>
            <a:r>
              <a:rPr lang="en-US" dirty="0" smtClean="0"/>
              <a:t>Daisy &amp; Nadine – Tropical </a:t>
            </a:r>
            <a:r>
              <a:rPr lang="en-US" smtClean="0"/>
              <a:t>Rain Forest</a:t>
            </a:r>
            <a:endParaRPr lang="en-US" dirty="0" smtClean="0"/>
          </a:p>
          <a:p>
            <a:endParaRPr lang="en-US" dirty="0" smtClean="0"/>
          </a:p>
          <a:p>
            <a:endParaRPr lang="en-US" dirty="0"/>
          </a:p>
        </p:txBody>
      </p:sp>
    </p:spTree>
    <p:extLst>
      <p:ext uri="{BB962C8B-B14F-4D97-AF65-F5344CB8AC3E}">
        <p14:creationId xmlns:p14="http://schemas.microsoft.com/office/powerpoint/2010/main" val="4139040970"/>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WS – Ecology p. 57NB</a:t>
            </a:r>
            <a:endParaRPr lang="en-US" dirty="0"/>
          </a:p>
        </p:txBody>
      </p:sp>
      <p:pic>
        <p:nvPicPr>
          <p:cNvPr id="4" name="Content Placeholder 3"/>
          <p:cNvPicPr>
            <a:picLocks noGrp="1"/>
          </p:cNvPicPr>
          <p:nvPr>
            <p:ph idx="1"/>
          </p:nvPr>
        </p:nvPicPr>
        <p:blipFill>
          <a:blip r:embed="rId2" cstate="print"/>
          <a:srcRect l="39530" t="17891" r="14850" b="8545"/>
          <a:stretch>
            <a:fillRect/>
          </a:stretch>
        </p:blipFill>
        <p:spPr bwMode="auto">
          <a:xfrm rot="5400000">
            <a:off x="1614583" y="-289719"/>
            <a:ext cx="5838631" cy="83058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 2 Principles of Ecology</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Mice to cats</a:t>
            </a:r>
          </a:p>
          <a:p>
            <a:pPr marL="514350" indent="-514350">
              <a:buFont typeface="+mj-lt"/>
              <a:buAutoNum type="arabicPeriod"/>
            </a:pPr>
            <a:r>
              <a:rPr lang="en-US" dirty="0" smtClean="0"/>
              <a:t>Coyotes are third order heterotrophs.</a:t>
            </a:r>
          </a:p>
          <a:p>
            <a:pPr marL="514350" indent="-514350">
              <a:buFont typeface="+mj-lt"/>
              <a:buAutoNum type="arabicPeriod"/>
            </a:pPr>
            <a:r>
              <a:rPr lang="en-US" dirty="0" smtClean="0"/>
              <a:t>The food chain includes 4 trophic levels.</a:t>
            </a:r>
          </a:p>
          <a:p>
            <a:pPr marL="514350" indent="-514350">
              <a:buFont typeface="+mj-lt"/>
              <a:buAutoNum type="arabicPeriod"/>
            </a:pPr>
            <a:r>
              <a:rPr lang="en-US" dirty="0" smtClean="0"/>
              <a:t>Always decreases but population size may increase or decrease.</a:t>
            </a:r>
          </a:p>
          <a:p>
            <a:pPr marL="514350" indent="-514350">
              <a:buFont typeface="+mj-lt"/>
              <a:buAutoNum type="arabicPeriod"/>
            </a:pPr>
            <a:r>
              <a:rPr lang="en-US" dirty="0" smtClean="0"/>
              <a:t>Total number of energy units lost by the time energy reaches the coyote are 9990 units.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5251612"/>
              </p:ext>
            </p:extLst>
          </p:nvPr>
        </p:nvGraphicFramePr>
        <p:xfrm>
          <a:off x="457200" y="1447800"/>
          <a:ext cx="7239001" cy="5105400"/>
        </p:xfrm>
        <a:graphic>
          <a:graphicData uri="http://schemas.openxmlformats.org/drawingml/2006/table">
            <a:tbl>
              <a:tblPr/>
              <a:tblGrid>
                <a:gridCol w="3891643"/>
                <a:gridCol w="1360715"/>
                <a:gridCol w="1986643"/>
              </a:tblGrid>
              <a:tr h="268705">
                <a:tc>
                  <a:txBody>
                    <a:bodyPr/>
                    <a:lstStyle/>
                    <a:p>
                      <a:pPr marL="0" marR="0">
                        <a:lnSpc>
                          <a:spcPct val="115000"/>
                        </a:lnSpc>
                        <a:spcBef>
                          <a:spcPts val="0"/>
                        </a:spcBef>
                        <a:spcAft>
                          <a:spcPts val="0"/>
                        </a:spcAft>
                      </a:pPr>
                      <a:r>
                        <a:rPr lang="en-US" sz="1300" dirty="0">
                          <a:latin typeface="Calibri"/>
                          <a:ea typeface="Calibri"/>
                          <a:cs typeface="Times New Roman"/>
                        </a:rPr>
                        <a:t>Name of Ecosystem (Front)</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smtClean="0">
                          <a:latin typeface="Calibri"/>
                          <a:ea typeface="Calibri"/>
                          <a:cs typeface="Times New Roman"/>
                        </a:rPr>
                        <a:t>5points</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8705">
                <a:tc>
                  <a:txBody>
                    <a:bodyPr/>
                    <a:lstStyle/>
                    <a:p>
                      <a:pPr marL="0" marR="0">
                        <a:lnSpc>
                          <a:spcPct val="115000"/>
                        </a:lnSpc>
                        <a:spcBef>
                          <a:spcPts val="0"/>
                        </a:spcBef>
                        <a:spcAft>
                          <a:spcPts val="0"/>
                        </a:spcAft>
                      </a:pPr>
                      <a:r>
                        <a:rPr lang="en-US" sz="1300">
                          <a:latin typeface="Calibri"/>
                          <a:ea typeface="Calibri"/>
                          <a:cs typeface="Times New Roman"/>
                        </a:rPr>
                        <a:t>Artwork/ Drawing</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5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6116">
                <a:tc>
                  <a:txBody>
                    <a:bodyPr/>
                    <a:lstStyle/>
                    <a:p>
                      <a:pPr marL="0" marR="0">
                        <a:lnSpc>
                          <a:spcPct val="115000"/>
                        </a:lnSpc>
                        <a:spcBef>
                          <a:spcPts val="0"/>
                        </a:spcBef>
                        <a:spcAft>
                          <a:spcPts val="0"/>
                        </a:spcAft>
                      </a:pPr>
                      <a:r>
                        <a:rPr lang="en-US" sz="1300" dirty="0">
                          <a:latin typeface="Calibri"/>
                          <a:ea typeface="Calibri"/>
                          <a:cs typeface="Times New Roman"/>
                        </a:rPr>
                        <a:t>On the back of the Poster, </a:t>
                      </a:r>
                      <a:endParaRPr lang="en-US" sz="1000" dirty="0">
                        <a:latin typeface="Calibri"/>
                        <a:ea typeface="Calibri"/>
                        <a:cs typeface="Times New Roman"/>
                      </a:endParaRPr>
                    </a:p>
                    <a:p>
                      <a:pPr marL="0" marR="0">
                        <a:lnSpc>
                          <a:spcPct val="115000"/>
                        </a:lnSpc>
                        <a:spcBef>
                          <a:spcPts val="0"/>
                        </a:spcBef>
                        <a:spcAft>
                          <a:spcPts val="0"/>
                        </a:spcAft>
                      </a:pPr>
                      <a:r>
                        <a:rPr lang="en-US" sz="1300" dirty="0">
                          <a:latin typeface="Calibri"/>
                          <a:ea typeface="Calibri"/>
                          <a:cs typeface="Times New Roman"/>
                        </a:rPr>
                        <a:t>List 10 Biotic and 5 </a:t>
                      </a:r>
                      <a:r>
                        <a:rPr lang="en-US" sz="1300" dirty="0" err="1">
                          <a:latin typeface="Calibri"/>
                          <a:ea typeface="Calibri"/>
                          <a:cs typeface="Times New Roman"/>
                        </a:rPr>
                        <a:t>Abiotic</a:t>
                      </a:r>
                      <a:r>
                        <a:rPr lang="en-US" sz="1300" dirty="0">
                          <a:latin typeface="Calibri"/>
                          <a:ea typeface="Calibri"/>
                          <a:cs typeface="Times New Roman"/>
                        </a:rPr>
                        <a:t> Factors for your Ecosystem</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10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6116">
                <a:tc>
                  <a:txBody>
                    <a:bodyPr/>
                    <a:lstStyle/>
                    <a:p>
                      <a:pPr marL="0" marR="0">
                        <a:lnSpc>
                          <a:spcPct val="115000"/>
                        </a:lnSpc>
                        <a:spcBef>
                          <a:spcPts val="0"/>
                        </a:spcBef>
                        <a:spcAft>
                          <a:spcPts val="0"/>
                        </a:spcAft>
                      </a:pPr>
                      <a:r>
                        <a:rPr lang="en-US" sz="1300" dirty="0">
                          <a:latin typeface="Calibri"/>
                          <a:ea typeface="Calibri"/>
                          <a:cs typeface="Times New Roman"/>
                        </a:rPr>
                        <a:t>On the back of the Poster, </a:t>
                      </a:r>
                      <a:endParaRPr lang="en-US" sz="1000" dirty="0">
                        <a:latin typeface="Calibri"/>
                        <a:ea typeface="Calibri"/>
                        <a:cs typeface="Times New Roman"/>
                      </a:endParaRPr>
                    </a:p>
                    <a:p>
                      <a:pPr marL="0" marR="0">
                        <a:lnSpc>
                          <a:spcPct val="115000"/>
                        </a:lnSpc>
                        <a:spcBef>
                          <a:spcPts val="0"/>
                        </a:spcBef>
                        <a:spcAft>
                          <a:spcPts val="0"/>
                        </a:spcAft>
                      </a:pPr>
                      <a:r>
                        <a:rPr lang="en-US" sz="1300" dirty="0">
                          <a:latin typeface="Calibri"/>
                          <a:ea typeface="Calibri"/>
                          <a:cs typeface="Times New Roman"/>
                        </a:rPr>
                        <a:t>Describe 5 ways Biotic &amp; Abiotic Factors </a:t>
                      </a:r>
                      <a:r>
                        <a:rPr lang="en-US" sz="1300" dirty="0" smtClean="0">
                          <a:latin typeface="Calibri"/>
                          <a:ea typeface="Calibri"/>
                          <a:cs typeface="Times New Roman"/>
                        </a:rPr>
                        <a:t>help </a:t>
                      </a:r>
                      <a:r>
                        <a:rPr lang="en-US" sz="1300" dirty="0">
                          <a:latin typeface="Calibri"/>
                          <a:ea typeface="Calibri"/>
                          <a:cs typeface="Times New Roman"/>
                        </a:rPr>
                        <a:t>each </a:t>
                      </a:r>
                      <a:r>
                        <a:rPr lang="en-US" sz="1300" dirty="0" smtClean="0">
                          <a:latin typeface="Calibri"/>
                          <a:ea typeface="Calibri"/>
                          <a:cs typeface="Times New Roman"/>
                        </a:rPr>
                        <a:t>other.</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5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12232">
                <a:tc>
                  <a:txBody>
                    <a:bodyPr/>
                    <a:lstStyle/>
                    <a:p>
                      <a:pPr marL="0" marR="0">
                        <a:lnSpc>
                          <a:spcPct val="115000"/>
                        </a:lnSpc>
                        <a:spcBef>
                          <a:spcPts val="0"/>
                        </a:spcBef>
                        <a:spcAft>
                          <a:spcPts val="0"/>
                        </a:spcAft>
                      </a:pPr>
                      <a:r>
                        <a:rPr lang="en-US" sz="1300">
                          <a:latin typeface="Calibri"/>
                          <a:ea typeface="Calibri"/>
                          <a:cs typeface="Times New Roman"/>
                        </a:rPr>
                        <a:t>On the front of the poster,</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Label and identify the Producers, 1</a:t>
                      </a:r>
                      <a:r>
                        <a:rPr lang="en-US" sz="1300" baseline="30000">
                          <a:latin typeface="Calibri"/>
                          <a:ea typeface="Calibri"/>
                          <a:cs typeface="Times New Roman"/>
                        </a:rPr>
                        <a:t>st</a:t>
                      </a:r>
                      <a:r>
                        <a:rPr lang="en-US" sz="1300">
                          <a:latin typeface="Calibri"/>
                          <a:ea typeface="Calibri"/>
                          <a:cs typeface="Times New Roman"/>
                        </a:rPr>
                        <a:t>, 2</a:t>
                      </a:r>
                      <a:r>
                        <a:rPr lang="en-US" sz="1300" baseline="30000">
                          <a:latin typeface="Calibri"/>
                          <a:ea typeface="Calibri"/>
                          <a:cs typeface="Times New Roman"/>
                        </a:rPr>
                        <a:t>nd</a:t>
                      </a:r>
                      <a:r>
                        <a:rPr lang="en-US" sz="1300">
                          <a:latin typeface="Calibri"/>
                          <a:ea typeface="Calibri"/>
                          <a:cs typeface="Times New Roman"/>
                        </a:rPr>
                        <a:t>, &amp; 3</a:t>
                      </a:r>
                      <a:r>
                        <a:rPr lang="en-US" sz="1300" baseline="30000">
                          <a:latin typeface="Calibri"/>
                          <a:ea typeface="Calibri"/>
                          <a:cs typeface="Times New Roman"/>
                        </a:rPr>
                        <a:t>rd</a:t>
                      </a:r>
                      <a:r>
                        <a:rPr lang="en-US" sz="1300">
                          <a:latin typeface="Calibri"/>
                          <a:ea typeface="Calibri"/>
                          <a:cs typeface="Times New Roman"/>
                        </a:rPr>
                        <a:t> Level Consumers, &amp; Decomposers  (3)</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Include all </a:t>
                      </a:r>
                      <a:r>
                        <a:rPr lang="en-US" sz="1300" b="1">
                          <a:latin typeface="Calibri"/>
                          <a:ea typeface="Calibri"/>
                          <a:cs typeface="Times New Roman"/>
                        </a:rPr>
                        <a:t>Energy Arrows</a:t>
                      </a:r>
                      <a:r>
                        <a:rPr lang="en-US" sz="1300">
                          <a:latin typeface="Calibri"/>
                          <a:ea typeface="Calibri"/>
                          <a:cs typeface="Times New Roman"/>
                        </a:rPr>
                        <a:t> between the related Biotic factors.</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15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74821">
                <a:tc>
                  <a:txBody>
                    <a:bodyPr/>
                    <a:lstStyle/>
                    <a:p>
                      <a:pPr marL="0" marR="0">
                        <a:lnSpc>
                          <a:spcPct val="115000"/>
                        </a:lnSpc>
                        <a:spcBef>
                          <a:spcPts val="0"/>
                        </a:spcBef>
                        <a:spcAft>
                          <a:spcPts val="0"/>
                        </a:spcAft>
                      </a:pPr>
                      <a:r>
                        <a:rPr lang="en-US" sz="1300">
                          <a:latin typeface="Calibri"/>
                          <a:ea typeface="Calibri"/>
                          <a:cs typeface="Times New Roman"/>
                        </a:rPr>
                        <a:t>On the back of the Poster, </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Draw the Energy Pyramid.  Include in your Energy Pyramid each level of your biotic factors for your Ecosystem.</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10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8705">
                <a:tc>
                  <a:txBody>
                    <a:bodyPr/>
                    <a:lstStyle/>
                    <a:p>
                      <a:pPr marL="0" marR="0">
                        <a:lnSpc>
                          <a:spcPct val="115000"/>
                        </a:lnSpc>
                        <a:spcBef>
                          <a:spcPts val="0"/>
                        </a:spcBef>
                        <a:spcAft>
                          <a:spcPts val="0"/>
                        </a:spcAft>
                      </a:pPr>
                      <a:r>
                        <a:rPr lang="en-US" sz="1300">
                          <a:latin typeface="Calibri"/>
                          <a:ea typeface="Calibri"/>
                          <a:cs typeface="Times New Roman"/>
                        </a:rPr>
                        <a:t>Total</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50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27" name="Rectangle 3"/>
          <p:cNvSpPr>
            <a:spLocks noChangeArrowheads="1"/>
          </p:cNvSpPr>
          <p:nvPr/>
        </p:nvSpPr>
        <p:spPr bwMode="auto">
          <a:xfrm>
            <a:off x="0" y="0"/>
            <a:ext cx="9144000" cy="16619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Student:  ______Biology Class______________________</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On a Poster </a:t>
            </a:r>
            <a:r>
              <a:rPr lang="en-US" sz="1400" dirty="0" smtClean="0">
                <a:latin typeface="Arial" pitchFamily="34" charset="0"/>
                <a:ea typeface="Calibri" pitchFamily="34" charset="0"/>
                <a:cs typeface="Times New Roman" pitchFamily="18" charset="0"/>
              </a:rPr>
              <a:t>paper</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Create an Ecosystem. DO </a:t>
            </a:r>
            <a:r>
              <a:rPr kumimoji="0" lang="en-US" sz="14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NOT</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use the </a:t>
            </a:r>
            <a:r>
              <a:rPr kumimoji="0" lang="en-US" sz="1400" b="0" i="0"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Desert,p</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51 BB.  You may work </a:t>
            </a:r>
            <a:r>
              <a:rPr kumimoji="0" lang="en-US" sz="14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by yourself or  </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have 1 – 2 people </a:t>
            </a:r>
            <a:r>
              <a:rPr kumimoji="0" lang="en-US" sz="14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to work with. </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Use your resources such as: p.51,75 – 83 Biology Book, Notebook, and the Internet.  This Ecosystem Poster Project is due </a:t>
            </a:r>
            <a:r>
              <a:rPr lang="en-US" sz="1400" dirty="0" smtClean="0">
                <a:latin typeface="Arial" pitchFamily="34" charset="0"/>
                <a:ea typeface="Calibri" pitchFamily="34" charset="0"/>
                <a:cs typeface="Times New Roman" pitchFamily="18" charset="0"/>
              </a:rPr>
              <a:t>Fri</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day May</a:t>
            </a:r>
            <a:r>
              <a:rPr kumimoji="0" lang="en-US" sz="1400" b="0" i="0" u="none" strike="noStrike" cap="none" normalizeH="0" dirty="0" smtClean="0">
                <a:ln>
                  <a:noFill/>
                </a:ln>
                <a:solidFill>
                  <a:schemeClr val="tx1"/>
                </a:solidFill>
                <a:effectLst/>
                <a:latin typeface="Arial" pitchFamily="34" charset="0"/>
                <a:ea typeface="Calibri" pitchFamily="34" charset="0"/>
                <a:cs typeface="Times New Roman" pitchFamily="18" charset="0"/>
              </a:rPr>
              <a:t> </a:t>
            </a:r>
            <a:r>
              <a:rPr lang="en-US" sz="1400" dirty="0" smtClean="0">
                <a:latin typeface="Arial" pitchFamily="34" charset="0"/>
                <a:ea typeface="Calibri" pitchFamily="34" charset="0"/>
                <a:cs typeface="Times New Roman" pitchFamily="18" charset="0"/>
              </a:rPr>
              <a:t>2</a:t>
            </a:r>
            <a:r>
              <a:rPr lang="en-US" sz="1400" baseline="30000" dirty="0" smtClean="0">
                <a:latin typeface="Arial" pitchFamily="34" charset="0"/>
                <a:ea typeface="Calibri" pitchFamily="34" charset="0"/>
                <a:cs typeface="Times New Roman" pitchFamily="18" charset="0"/>
              </a:rPr>
              <a:t>nd</a:t>
            </a:r>
            <a:r>
              <a:rPr kumimoji="0" lang="en-US" sz="1400" b="0" i="0" u="none" strike="noStrike" cap="none" normalizeH="0" dirty="0" smtClean="0">
                <a:ln>
                  <a:noFill/>
                </a:ln>
                <a:solidFill>
                  <a:schemeClr val="tx1"/>
                </a:solidFill>
                <a:effectLst/>
                <a:latin typeface="Arial" pitchFamily="34" charset="0"/>
                <a:ea typeface="Calibri" pitchFamily="34" charset="0"/>
                <a:cs typeface="Times New Roman" pitchFamily="18" charset="0"/>
              </a:rPr>
              <a:t>, </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and is worth </a:t>
            </a:r>
            <a:r>
              <a:rPr lang="en-US" sz="1400" dirty="0" smtClean="0">
                <a:latin typeface="Arial" pitchFamily="34" charset="0"/>
                <a:ea typeface="Calibri" pitchFamily="34" charset="0"/>
                <a:cs typeface="Times New Roman" pitchFamily="18" charset="0"/>
              </a:rPr>
              <a:t>5</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0 points.  Keep this paper to staple to the back of your poster for grading.</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Ecosystem Poster Rubric</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mc:AlternateContent xmlns:mc="http://schemas.openxmlformats.org/markup-compatibility/2006" xmlns:p14="http://schemas.microsoft.com/office/powerpoint/2010/main">
        <mc:Choice Requires="p14">
          <p:contentPart p14:bwMode="auto" r:id="rId2">
            <p14:nvContentPartPr>
              <p14:cNvPr id="45058" name="Ink 2"/>
              <p14:cNvContentPartPr>
                <a14:cpLocks xmlns:a14="http://schemas.microsoft.com/office/drawing/2010/main" noRot="1" noChangeAspect="1" noEditPoints="1" noChangeArrowheads="1" noChangeShapeType="1"/>
              </p14:cNvContentPartPr>
              <p14:nvPr/>
            </p14:nvContentPartPr>
            <p14:xfrm>
              <a:off x="500063" y="1635125"/>
              <a:ext cx="1228725" cy="236538"/>
            </p14:xfrm>
          </p:contentPart>
        </mc:Choice>
        <mc:Fallback xmlns="">
          <p:pic>
            <p:nvPicPr>
              <p:cNvPr id="45058" name="Ink 2"/>
              <p:cNvPicPr>
                <a:picLocks noRot="1" noChangeAspect="1" noEditPoints="1" noChangeArrowheads="1" noChangeShapeType="1"/>
              </p:cNvPicPr>
              <p:nvPr/>
            </p:nvPicPr>
            <p:blipFill>
              <a:blip r:embed="rId3"/>
              <a:stretch>
                <a:fillRect/>
              </a:stretch>
            </p:blipFill>
            <p:spPr>
              <a:xfrm>
                <a:off x="490705" y="1625750"/>
                <a:ext cx="1247440" cy="255288"/>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5059" name="Ink 3"/>
              <p14:cNvContentPartPr>
                <a14:cpLocks xmlns:a14="http://schemas.microsoft.com/office/drawing/2010/main" noRot="1" noChangeAspect="1" noEditPoints="1" noChangeArrowheads="1" noChangeShapeType="1"/>
              </p14:cNvContentPartPr>
              <p14:nvPr/>
            </p14:nvContentPartPr>
            <p14:xfrm>
              <a:off x="2147483647" y="88847613"/>
              <a:ext cx="347663" cy="757237"/>
            </p14:xfrm>
          </p:contentPart>
        </mc:Choice>
        <mc:Fallback xmlns="">
          <p:pic>
            <p:nvPicPr>
              <p:cNvPr id="45059" name="Ink 3"/>
              <p:cNvPicPr>
                <a:picLocks noRot="1" noChangeAspect="1" noEditPoints="1" noChangeArrowheads="1" noChangeShapeType="1"/>
              </p:cNvPicPr>
              <p:nvPr/>
            </p:nvPicPr>
            <p:blipFill>
              <a:blip r:embed="rId5"/>
              <a:stretch>
                <a:fillRect/>
              </a:stretch>
            </p:blipFill>
            <p:spPr>
              <a:xfrm>
                <a:off x="2147444852" y="88804532"/>
                <a:ext cx="38795" cy="843400"/>
              </a:xfrm>
              <a:prstGeom prst="rect">
                <a:avLst/>
              </a:prstGeom>
            </p:spPr>
          </p:pic>
        </mc:Fallback>
      </mc:AlternateContent>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Homework</a:t>
            </a:r>
            <a:endParaRPr lang="en-US" dirty="0"/>
          </a:p>
        </p:txBody>
      </p:sp>
      <p:sp>
        <p:nvSpPr>
          <p:cNvPr id="3" name="Content Placeholder 2"/>
          <p:cNvSpPr>
            <a:spLocks noGrp="1"/>
          </p:cNvSpPr>
          <p:nvPr>
            <p:ph idx="1"/>
          </p:nvPr>
        </p:nvSpPr>
        <p:spPr/>
        <p:txBody>
          <a:bodyPr>
            <a:normAutofit/>
          </a:bodyPr>
          <a:lstStyle/>
          <a:p>
            <a:r>
              <a:rPr lang="en-US" sz="4000" dirty="0" smtClean="0"/>
              <a:t>Read CH 4 &amp; 5</a:t>
            </a:r>
          </a:p>
          <a:p>
            <a:r>
              <a:rPr lang="en-US" sz="4000" dirty="0" smtClean="0"/>
              <a:t>Take 1 page notes CH 4 P. 49 NB</a:t>
            </a:r>
            <a:endParaRPr lang="en-US" sz="40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628650"/>
            <a:ext cx="6172200" cy="857250"/>
          </a:xfrm>
        </p:spPr>
        <p:txBody>
          <a:bodyPr/>
          <a:lstStyle/>
          <a:p>
            <a:r>
              <a:rPr lang="en-US" dirty="0" smtClean="0"/>
              <a:t>Conclusion P. 15 NB</a:t>
            </a:r>
            <a:endParaRPr lang="en-US" dirty="0"/>
          </a:p>
        </p:txBody>
      </p:sp>
      <p:sp>
        <p:nvSpPr>
          <p:cNvPr id="3" name="Content Placeholder 2"/>
          <p:cNvSpPr>
            <a:spLocks noGrp="1"/>
          </p:cNvSpPr>
          <p:nvPr>
            <p:ph idx="1"/>
          </p:nvPr>
        </p:nvSpPr>
        <p:spPr>
          <a:xfrm>
            <a:off x="1428750" y="1314451"/>
            <a:ext cx="6172200" cy="3394472"/>
          </a:xfrm>
        </p:spPr>
        <p:txBody>
          <a:bodyPr>
            <a:normAutofit/>
          </a:bodyPr>
          <a:lstStyle/>
          <a:p>
            <a:r>
              <a:rPr lang="en-US" dirty="0" smtClean="0"/>
              <a:t>sentences Accept or Reject your hypothesis, what you learned, what would you do differently? Accept or Reject?</a:t>
            </a:r>
          </a:p>
          <a:p>
            <a:endParaRPr lang="en-US" dirty="0"/>
          </a:p>
        </p:txBody>
      </p:sp>
    </p:spTree>
    <p:extLst>
      <p:ext uri="{BB962C8B-B14F-4D97-AF65-F5344CB8AC3E}">
        <p14:creationId xmlns:p14="http://schemas.microsoft.com/office/powerpoint/2010/main" val="4270162011"/>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NB</a:t>
            </a:r>
            <a:endParaRPr lang="en-US" sz="2400" dirty="0"/>
          </a:p>
        </p:txBody>
      </p:sp>
      <p:sp>
        <p:nvSpPr>
          <p:cNvPr id="6" name="Content Placeholder 5"/>
          <p:cNvSpPr>
            <a:spLocks noGrp="1"/>
          </p:cNvSpPr>
          <p:nvPr>
            <p:ph sz="quarter" idx="4"/>
          </p:nvPr>
        </p:nvSpPr>
        <p:spPr>
          <a:xfrm>
            <a:off x="4724400" y="1828800"/>
            <a:ext cx="4495800" cy="3951288"/>
          </a:xfrm>
        </p:spPr>
        <p:txBody>
          <a:bodyPr/>
          <a:lstStyle/>
          <a:p>
            <a:pPr marL="457200" indent="-457200">
              <a:buFont typeface="+mj-lt"/>
              <a:buAutoNum type="arabicPeriod"/>
            </a:pPr>
            <a:r>
              <a:rPr lang="en-US" dirty="0" smtClean="0"/>
              <a:t>Draw, label &amp; ID the two graphs representing the two ways populations grow.</a:t>
            </a:r>
          </a:p>
          <a:p>
            <a:pPr marL="457200" indent="-457200">
              <a:buFont typeface="+mj-lt"/>
              <a:buAutoNum type="arabicPeriod"/>
            </a:pPr>
            <a:r>
              <a:rPr lang="en-US" dirty="0" smtClean="0"/>
              <a:t>What is Carrying Capacity  (Graph 2) and what factors limit it (the arrows).</a:t>
            </a:r>
          </a:p>
          <a:p>
            <a:pPr marL="457200" indent="-457200">
              <a:buFont typeface="+mj-lt"/>
              <a:buAutoNum type="arabicPeriod"/>
            </a:pPr>
            <a:r>
              <a:rPr lang="en-US" dirty="0" smtClean="0"/>
              <a:t>Describe how density – dependent and density –independent factors regulate population growth.</a:t>
            </a:r>
            <a:endParaRPr lang="en-US" dirty="0"/>
          </a:p>
        </p:txBody>
      </p:sp>
      <p:pic>
        <p:nvPicPr>
          <p:cNvPr id="8" name="Picture 15" descr="Fig"/>
          <p:cNvPicPr>
            <a:picLocks noGrp="1" noChangeAspect="1" noChangeArrowheads="1"/>
          </p:cNvPicPr>
          <p:nvPr>
            <p:ph sz="half" idx="2"/>
          </p:nvPr>
        </p:nvPicPr>
        <p:blipFill>
          <a:blip r:embed="rId2" cstate="print"/>
          <a:srcRect/>
          <a:stretch>
            <a:fillRect/>
          </a:stretch>
        </p:blipFill>
        <p:spPr bwMode="auto">
          <a:xfrm>
            <a:off x="0" y="1524000"/>
            <a:ext cx="3556000" cy="2667000"/>
          </a:xfrm>
          <a:prstGeom prst="rect">
            <a:avLst/>
          </a:prstGeom>
          <a:noFill/>
        </p:spPr>
      </p:pic>
      <p:pic>
        <p:nvPicPr>
          <p:cNvPr id="9" name="Picture 14" descr="fig"/>
          <p:cNvPicPr>
            <a:picLocks noChangeAspect="1" noChangeArrowheads="1"/>
          </p:cNvPicPr>
          <p:nvPr/>
        </p:nvPicPr>
        <p:blipFill>
          <a:blip r:embed="rId3" cstate="print"/>
          <a:srcRect/>
          <a:stretch>
            <a:fillRect/>
          </a:stretch>
        </p:blipFill>
        <p:spPr bwMode="auto">
          <a:xfrm>
            <a:off x="0" y="4210110"/>
            <a:ext cx="3581400" cy="2683242"/>
          </a:xfrm>
          <a:prstGeom prst="rect">
            <a:avLst/>
          </a:prstGeom>
          <a:noFill/>
        </p:spPr>
      </p:pic>
      <p:sp>
        <p:nvSpPr>
          <p:cNvPr id="10" name="TextBox 9"/>
          <p:cNvSpPr txBox="1"/>
          <p:nvPr/>
        </p:nvSpPr>
        <p:spPr>
          <a:xfrm>
            <a:off x="0" y="0"/>
            <a:ext cx="9144000" cy="1938992"/>
          </a:xfrm>
          <a:prstGeom prst="rect">
            <a:avLst/>
          </a:prstGeom>
          <a:noFill/>
        </p:spPr>
        <p:txBody>
          <a:bodyPr wrap="square" rtlCol="0">
            <a:spAutoFit/>
          </a:bodyPr>
          <a:lstStyle/>
          <a:p>
            <a:pPr algn="ctr"/>
            <a:r>
              <a:rPr lang="en-US" sz="2400" dirty="0" smtClean="0"/>
              <a:t>12/16 Population Dynamics 4.1</a:t>
            </a:r>
          </a:p>
          <a:p>
            <a:pPr algn="ctr"/>
            <a:r>
              <a:rPr lang="en-US" sz="2400" dirty="0" smtClean="0"/>
              <a:t>Obj. TSW understand how fluctuation in population size in an ecosystem is determined by limiting factors such as disease, predation, space, &amp; resources by completing the doing the Problem Solving Lab 4.2 . P. 68 NB</a:t>
            </a:r>
            <a:endParaRPr lang="en-US" sz="2400" dirty="0"/>
          </a:p>
        </p:txBody>
      </p:sp>
      <p:sp>
        <p:nvSpPr>
          <p:cNvPr id="3" name="TextBox 2"/>
          <p:cNvSpPr txBox="1"/>
          <p:nvPr/>
        </p:nvSpPr>
        <p:spPr>
          <a:xfrm>
            <a:off x="3581400" y="1752600"/>
            <a:ext cx="1371600" cy="923330"/>
          </a:xfrm>
          <a:prstGeom prst="rect">
            <a:avLst/>
          </a:prstGeom>
          <a:noFill/>
        </p:spPr>
        <p:txBody>
          <a:bodyPr wrap="square" rtlCol="0">
            <a:spAutoFit/>
          </a:bodyPr>
          <a:lstStyle/>
          <a:p>
            <a:r>
              <a:rPr lang="en-US" dirty="0" smtClean="0"/>
              <a:t>Graph 1</a:t>
            </a:r>
          </a:p>
          <a:p>
            <a:r>
              <a:rPr lang="en-US" dirty="0" smtClean="0"/>
              <a:t>Exponential Growth</a:t>
            </a:r>
            <a:endParaRPr lang="en-US" dirty="0"/>
          </a:p>
        </p:txBody>
      </p:sp>
      <p:sp>
        <p:nvSpPr>
          <p:cNvPr id="4" name="TextBox 3"/>
          <p:cNvSpPr txBox="1"/>
          <p:nvPr/>
        </p:nvSpPr>
        <p:spPr>
          <a:xfrm>
            <a:off x="3581400" y="4210110"/>
            <a:ext cx="1371600" cy="923330"/>
          </a:xfrm>
          <a:prstGeom prst="rect">
            <a:avLst/>
          </a:prstGeom>
          <a:noFill/>
        </p:spPr>
        <p:txBody>
          <a:bodyPr wrap="square" rtlCol="0">
            <a:spAutoFit/>
          </a:bodyPr>
          <a:lstStyle/>
          <a:p>
            <a:r>
              <a:rPr lang="en-US" dirty="0" smtClean="0"/>
              <a:t>Graph 2</a:t>
            </a:r>
          </a:p>
          <a:p>
            <a:r>
              <a:rPr lang="en-US" dirty="0" smtClean="0"/>
              <a:t>Linear Growth</a:t>
            </a:r>
            <a:endParaRPr lang="en-US" dirty="0"/>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WU #1</a:t>
            </a:r>
            <a:endParaRPr lang="en-US" dirty="0"/>
          </a:p>
        </p:txBody>
      </p:sp>
      <p:sp>
        <p:nvSpPr>
          <p:cNvPr id="3" name="Content Placeholder 2"/>
          <p:cNvSpPr>
            <a:spLocks noGrp="1"/>
          </p:cNvSpPr>
          <p:nvPr>
            <p:ph idx="1"/>
          </p:nvPr>
        </p:nvSpPr>
        <p:spPr/>
        <p:txBody>
          <a:bodyPr/>
          <a:lstStyle/>
          <a:p>
            <a:pPr marL="514350" indent="-514350">
              <a:buNone/>
            </a:pPr>
            <a:r>
              <a:rPr lang="en-US" dirty="0" smtClean="0"/>
              <a:t>1.</a:t>
            </a:r>
            <a:endParaRPr lang="en-US" dirty="0"/>
          </a:p>
        </p:txBody>
      </p:sp>
      <p:pic>
        <p:nvPicPr>
          <p:cNvPr id="4" name="Picture 15" descr="Fig"/>
          <p:cNvPicPr>
            <a:picLocks noChangeAspect="1" noChangeArrowheads="1"/>
          </p:cNvPicPr>
          <p:nvPr/>
        </p:nvPicPr>
        <p:blipFill>
          <a:blip r:embed="rId2" cstate="print"/>
          <a:srcRect/>
          <a:stretch>
            <a:fillRect/>
          </a:stretch>
        </p:blipFill>
        <p:spPr bwMode="auto">
          <a:xfrm>
            <a:off x="1143000" y="1524000"/>
            <a:ext cx="3556000" cy="2667000"/>
          </a:xfrm>
          <a:prstGeom prst="rect">
            <a:avLst/>
          </a:prstGeom>
          <a:noFill/>
        </p:spPr>
      </p:pic>
      <p:sp>
        <p:nvSpPr>
          <p:cNvPr id="5" name="TextBox 4"/>
          <p:cNvSpPr txBox="1"/>
          <p:nvPr/>
        </p:nvSpPr>
        <p:spPr>
          <a:xfrm>
            <a:off x="5029200" y="1524000"/>
            <a:ext cx="3810000" cy="1200329"/>
          </a:xfrm>
          <a:prstGeom prst="rect">
            <a:avLst/>
          </a:prstGeom>
          <a:noFill/>
        </p:spPr>
        <p:txBody>
          <a:bodyPr wrap="square" rtlCol="0">
            <a:spAutoFit/>
          </a:bodyPr>
          <a:lstStyle/>
          <a:p>
            <a:r>
              <a:rPr lang="en-US" dirty="0" smtClean="0"/>
              <a:t>Exponential Growth</a:t>
            </a:r>
          </a:p>
          <a:p>
            <a:r>
              <a:rPr lang="en-US" dirty="0" smtClean="0"/>
              <a:t>J – Shape Curve</a:t>
            </a:r>
          </a:p>
          <a:p>
            <a:r>
              <a:rPr lang="en-US" dirty="0" smtClean="0"/>
              <a:t>Rapid Life History Pattern – r Strategist</a:t>
            </a:r>
          </a:p>
          <a:p>
            <a:r>
              <a:rPr lang="en-US" dirty="0" smtClean="0"/>
              <a:t>Ideal conditions – No limiting Factors</a:t>
            </a:r>
            <a:endParaRPr lang="en-US" dirty="0"/>
          </a:p>
        </p:txBody>
      </p:sp>
      <p:pic>
        <p:nvPicPr>
          <p:cNvPr id="6" name="Picture 14" descr="fig"/>
          <p:cNvPicPr>
            <a:picLocks noChangeAspect="1" noChangeArrowheads="1"/>
          </p:cNvPicPr>
          <p:nvPr/>
        </p:nvPicPr>
        <p:blipFill>
          <a:blip r:embed="rId3" cstate="print"/>
          <a:srcRect/>
          <a:stretch>
            <a:fillRect/>
          </a:stretch>
        </p:blipFill>
        <p:spPr bwMode="auto">
          <a:xfrm>
            <a:off x="1066800" y="4174758"/>
            <a:ext cx="3581400" cy="2683242"/>
          </a:xfrm>
          <a:prstGeom prst="rect">
            <a:avLst/>
          </a:prstGeom>
          <a:noFill/>
        </p:spPr>
      </p:pic>
      <p:sp>
        <p:nvSpPr>
          <p:cNvPr id="7" name="TextBox 6"/>
          <p:cNvSpPr txBox="1"/>
          <p:nvPr/>
        </p:nvSpPr>
        <p:spPr>
          <a:xfrm>
            <a:off x="5105400" y="4191000"/>
            <a:ext cx="4038600" cy="1477328"/>
          </a:xfrm>
          <a:prstGeom prst="rect">
            <a:avLst/>
          </a:prstGeom>
          <a:noFill/>
        </p:spPr>
        <p:txBody>
          <a:bodyPr wrap="square" rtlCol="0">
            <a:spAutoFit/>
          </a:bodyPr>
          <a:lstStyle/>
          <a:p>
            <a:r>
              <a:rPr lang="en-US" dirty="0" smtClean="0"/>
              <a:t>Linear Growth</a:t>
            </a:r>
          </a:p>
          <a:p>
            <a:r>
              <a:rPr lang="en-US" dirty="0" smtClean="0"/>
              <a:t>S – Shape Curve</a:t>
            </a:r>
          </a:p>
          <a:p>
            <a:r>
              <a:rPr lang="en-US" dirty="0" smtClean="0"/>
              <a:t>Slow Life History Pattern – K Strategist</a:t>
            </a:r>
          </a:p>
          <a:p>
            <a:r>
              <a:rPr lang="en-US" dirty="0" smtClean="0"/>
              <a:t>Limiting Factors Determine the Carrying 	Capacity of the population</a:t>
            </a:r>
            <a:endParaRPr lang="en-US" dirty="0"/>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33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910341" name="Text Box 5"/>
          <p:cNvSpPr txBox="1">
            <a:spLocks noChangeArrowheads="1"/>
          </p:cNvSpPr>
          <p:nvPr/>
        </p:nvSpPr>
        <p:spPr bwMode="auto">
          <a:xfrm>
            <a:off x="1991519" y="323518"/>
            <a:ext cx="6306214" cy="1200329"/>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How fast do populations </a:t>
            </a:r>
            <a:r>
              <a:rPr lang="en-US" altLang="en-US" sz="3600" b="1" dirty="0" smtClean="0">
                <a:solidFill>
                  <a:schemeClr val="tx2"/>
                </a:solidFill>
                <a:latin typeface="Times" charset="0"/>
              </a:rPr>
              <a:t>grow</a:t>
            </a:r>
          </a:p>
          <a:p>
            <a:r>
              <a:rPr lang="en-US" altLang="en-US" sz="3600" b="1" dirty="0">
                <a:solidFill>
                  <a:schemeClr val="tx2"/>
                </a:solidFill>
                <a:latin typeface="Times" charset="0"/>
              </a:rPr>
              <a:t>w</a:t>
            </a:r>
            <a:r>
              <a:rPr lang="en-US" altLang="en-US" sz="3600" b="1" dirty="0" smtClean="0">
                <a:solidFill>
                  <a:schemeClr val="tx2"/>
                </a:solidFill>
                <a:latin typeface="Times" charset="0"/>
              </a:rPr>
              <a:t>ith unlimited resources?</a:t>
            </a:r>
            <a:endParaRPr lang="en-US" altLang="en-US" sz="3600" b="1" dirty="0">
              <a:solidFill>
                <a:schemeClr val="tx2"/>
              </a:solidFill>
              <a:latin typeface="Times" charset="0"/>
            </a:endParaRPr>
          </a:p>
        </p:txBody>
      </p:sp>
      <p:pic>
        <p:nvPicPr>
          <p:cNvPr id="910342"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0343"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0344"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0345"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0346"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0347"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10348"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10349" name="Picture 13"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pic>
        <p:nvPicPr>
          <p:cNvPr id="910351" name="Picture 15" descr="Fig"/>
          <p:cNvPicPr>
            <a:picLocks noChangeAspect="1" noChangeArrowheads="1"/>
          </p:cNvPicPr>
          <p:nvPr/>
        </p:nvPicPr>
        <p:blipFill>
          <a:blip r:embed="rId12" cstate="print"/>
          <a:srcRect/>
          <a:stretch>
            <a:fillRect/>
          </a:stretch>
        </p:blipFill>
        <p:spPr bwMode="auto">
          <a:xfrm>
            <a:off x="990600" y="1447800"/>
            <a:ext cx="6858000" cy="4495800"/>
          </a:xfrm>
          <a:prstGeom prst="rect">
            <a:avLst/>
          </a:prstGeom>
          <a:noFill/>
        </p:spPr>
      </p:pic>
      <p:sp>
        <p:nvSpPr>
          <p:cNvPr id="910352" name="Text Box 16"/>
          <p:cNvSpPr txBox="1">
            <a:spLocks noChangeArrowheads="1"/>
          </p:cNvSpPr>
          <p:nvPr/>
        </p:nvSpPr>
        <p:spPr bwMode="auto">
          <a:xfrm>
            <a:off x="1966913" y="1600200"/>
            <a:ext cx="5154612" cy="561975"/>
          </a:xfrm>
          <a:prstGeom prst="rect">
            <a:avLst/>
          </a:prstGeom>
          <a:noFill/>
          <a:ln w="9525">
            <a:noFill/>
            <a:miter lim="800000"/>
            <a:headEnd/>
            <a:tailEnd/>
          </a:ln>
          <a:effectLst/>
        </p:spPr>
        <p:txBody>
          <a:bodyPr wrap="none">
            <a:spAutoFit/>
          </a:bodyPr>
          <a:lstStyle/>
          <a:p>
            <a:r>
              <a:rPr lang="en-US" altLang="en-US" b="1">
                <a:solidFill>
                  <a:schemeClr val="tx1"/>
                </a:solidFill>
                <a:latin typeface="Times" charset="0"/>
              </a:rPr>
              <a:t>Population Growth of Houseflies</a:t>
            </a:r>
          </a:p>
        </p:txBody>
      </p:sp>
      <p:sp>
        <p:nvSpPr>
          <p:cNvPr id="910353" name="Text Box 17"/>
          <p:cNvSpPr txBox="1">
            <a:spLocks noChangeArrowheads="1"/>
          </p:cNvSpPr>
          <p:nvPr/>
        </p:nvSpPr>
        <p:spPr bwMode="auto">
          <a:xfrm>
            <a:off x="1576388" y="2222500"/>
            <a:ext cx="830262" cy="327025"/>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1 million</a:t>
            </a:r>
          </a:p>
        </p:txBody>
      </p:sp>
      <p:sp>
        <p:nvSpPr>
          <p:cNvPr id="910354" name="Text Box 18"/>
          <p:cNvSpPr txBox="1">
            <a:spLocks noChangeArrowheads="1"/>
          </p:cNvSpPr>
          <p:nvPr/>
        </p:nvSpPr>
        <p:spPr bwMode="auto">
          <a:xfrm>
            <a:off x="1693863" y="3800475"/>
            <a:ext cx="762000" cy="327025"/>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500,000</a:t>
            </a:r>
          </a:p>
        </p:txBody>
      </p:sp>
      <p:sp>
        <p:nvSpPr>
          <p:cNvPr id="910355" name="Text Box 19"/>
          <p:cNvSpPr txBox="1">
            <a:spLocks noChangeArrowheads="1"/>
          </p:cNvSpPr>
          <p:nvPr/>
        </p:nvSpPr>
        <p:spPr bwMode="auto">
          <a:xfrm>
            <a:off x="1949450" y="5387975"/>
            <a:ext cx="450850" cy="327025"/>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100</a:t>
            </a:r>
          </a:p>
        </p:txBody>
      </p:sp>
      <p:sp>
        <p:nvSpPr>
          <p:cNvPr id="910356" name="Text Box 20"/>
          <p:cNvSpPr txBox="1">
            <a:spLocks noChangeArrowheads="1"/>
          </p:cNvSpPr>
          <p:nvPr/>
        </p:nvSpPr>
        <p:spPr bwMode="auto">
          <a:xfrm>
            <a:off x="4256088" y="5562600"/>
            <a:ext cx="881062" cy="327025"/>
          </a:xfrm>
          <a:prstGeom prst="rect">
            <a:avLst/>
          </a:prstGeom>
          <a:noFill/>
          <a:ln w="9525">
            <a:noFill/>
            <a:miter lim="800000"/>
            <a:headEnd/>
            <a:tailEnd/>
          </a:ln>
          <a:effectLst/>
        </p:spPr>
        <p:txBody>
          <a:bodyPr wrap="none">
            <a:spAutoFit/>
          </a:bodyPr>
          <a:lstStyle/>
          <a:p>
            <a:r>
              <a:rPr lang="en-US" altLang="en-US" sz="1400" b="1">
                <a:solidFill>
                  <a:schemeClr val="bg2"/>
                </a:solidFill>
                <a:latin typeface="Times" charset="0"/>
              </a:rPr>
              <a:t>One year</a:t>
            </a:r>
          </a:p>
        </p:txBody>
      </p:sp>
      <p:sp>
        <p:nvSpPr>
          <p:cNvPr id="910357" name="Text Box 21"/>
          <p:cNvSpPr txBox="1">
            <a:spLocks noChangeArrowheads="1"/>
          </p:cNvSpPr>
          <p:nvPr/>
        </p:nvSpPr>
        <p:spPr bwMode="auto">
          <a:xfrm rot="16200000">
            <a:off x="784226" y="3816350"/>
            <a:ext cx="1333500" cy="327025"/>
          </a:xfrm>
          <a:prstGeom prst="rect">
            <a:avLst/>
          </a:prstGeom>
          <a:noFill/>
          <a:ln w="9525">
            <a:noFill/>
            <a:miter lim="800000"/>
            <a:headEnd/>
            <a:tailEnd/>
          </a:ln>
          <a:effectLst/>
        </p:spPr>
        <p:txBody>
          <a:bodyPr wrap="none">
            <a:spAutoFit/>
          </a:bodyPr>
          <a:lstStyle/>
          <a:p>
            <a:r>
              <a:rPr lang="en-US" altLang="en-US" sz="1400" b="1" dirty="0">
                <a:solidFill>
                  <a:schemeClr val="bg2"/>
                </a:solidFill>
                <a:latin typeface="Times" charset="0"/>
              </a:rPr>
              <a:t>Population size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10342"/>
                                        </p:tgtEl>
                                        <p:attrNameLst>
                                          <p:attrName>style.visibility</p:attrName>
                                        </p:attrNameLst>
                                      </p:cBhvr>
                                      <p:to>
                                        <p:strVal val="visible"/>
                                      </p:to>
                                    </p:set>
                                    <p:animEffect transition="in" filter="box(out)">
                                      <p:cBhvr>
                                        <p:cTn id="7" dur="500"/>
                                        <p:tgtEl>
                                          <p:spTgt spid="910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78595" name="Rectangle 3"/>
          <p:cNvSpPr>
            <a:spLocks noChangeArrowheads="1"/>
          </p:cNvSpPr>
          <p:nvPr/>
        </p:nvSpPr>
        <p:spPr bwMode="auto">
          <a:xfrm>
            <a:off x="533400" y="1657350"/>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A J-shaped growth curve illustrates exponential population growth.</a:t>
            </a:r>
            <a:endParaRPr lang="en-US" altLang="en-US" sz="3200" i="1">
              <a:solidFill>
                <a:schemeClr val="tx1"/>
              </a:solidFill>
              <a:latin typeface="Times" charset="0"/>
            </a:endParaRPr>
          </a:p>
        </p:txBody>
      </p:sp>
      <p:sp>
        <p:nvSpPr>
          <p:cNvPr id="878596" name="Rectangle 4"/>
          <p:cNvSpPr>
            <a:spLocks noChangeArrowheads="1"/>
          </p:cNvSpPr>
          <p:nvPr/>
        </p:nvSpPr>
        <p:spPr bwMode="auto">
          <a:xfrm>
            <a:off x="592138" y="2876550"/>
            <a:ext cx="7866062"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rgbClr val="FF0066"/>
                </a:solidFill>
                <a:latin typeface="Times" charset="0"/>
              </a:rPr>
              <a:t>Exponential growth</a:t>
            </a:r>
            <a:r>
              <a:rPr lang="en-US" altLang="en-US" sz="3200">
                <a:solidFill>
                  <a:schemeClr val="tx1"/>
                </a:solidFill>
                <a:latin typeface="Times" charset="0"/>
              </a:rPr>
              <a:t> means that as a population gets larger, it also grows at a faster rate.</a:t>
            </a:r>
          </a:p>
        </p:txBody>
      </p:sp>
      <p:sp>
        <p:nvSpPr>
          <p:cNvPr id="878597" name="Text Box 5"/>
          <p:cNvSpPr txBox="1">
            <a:spLocks noChangeArrowheads="1"/>
          </p:cNvSpPr>
          <p:nvPr/>
        </p:nvSpPr>
        <p:spPr bwMode="auto">
          <a:xfrm>
            <a:off x="565150" y="914400"/>
            <a:ext cx="4273550" cy="69532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Is growth unlimited?</a:t>
            </a:r>
          </a:p>
        </p:txBody>
      </p:sp>
      <p:pic>
        <p:nvPicPr>
          <p:cNvPr id="878598"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8599"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8600"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8601"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8602"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8603"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78604"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78605" name="Picture 13"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
        <p:nvSpPr>
          <p:cNvPr id="878606" name="Rectangle 14"/>
          <p:cNvSpPr>
            <a:spLocks noChangeArrowheads="1"/>
          </p:cNvSpPr>
          <p:nvPr/>
        </p:nvSpPr>
        <p:spPr bwMode="auto">
          <a:xfrm>
            <a:off x="609600" y="4518025"/>
            <a:ext cx="7866063"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Exponential growth results in unchecked growth.</a:t>
            </a:r>
          </a:p>
        </p:txBody>
      </p:sp>
      <p:pic>
        <p:nvPicPr>
          <p:cNvPr id="878609" name="Picture 17" descr="audio image blue">
            <a:hlinkClick r:id="" action="ppaction://noaction">
              <a:snd r:embed="rId12" name="04-exponential growth.WAV"/>
            </a:hlinkClick>
          </p:cNvPr>
          <p:cNvPicPr>
            <a:picLocks noChangeAspect="1" noChangeArrowheads="1"/>
          </p:cNvPicPr>
          <p:nvPr/>
        </p:nvPicPr>
        <p:blipFill>
          <a:blip r:embed="rId13" cstate="print"/>
          <a:srcRect/>
          <a:stretch>
            <a:fillRect/>
          </a:stretch>
        </p:blipFill>
        <p:spPr bwMode="auto">
          <a:xfrm>
            <a:off x="2819400" y="3836988"/>
            <a:ext cx="354013" cy="3540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78596"/>
                                        </p:tgtEl>
                                        <p:attrNameLst>
                                          <p:attrName>style.visibility</p:attrName>
                                        </p:attrNameLst>
                                      </p:cBhvr>
                                      <p:to>
                                        <p:strVal val="visible"/>
                                      </p:to>
                                    </p:set>
                                    <p:animEffect transition="in" filter="box(out)">
                                      <p:cBhvr>
                                        <p:cTn id="7" dur="500"/>
                                        <p:tgtEl>
                                          <p:spTgt spid="87859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78609"/>
                                        </p:tgtEl>
                                        <p:attrNameLst>
                                          <p:attrName>style.visibility</p:attrName>
                                        </p:attrNameLst>
                                      </p:cBhvr>
                                      <p:to>
                                        <p:strVal val="visible"/>
                                      </p:to>
                                    </p:set>
                                    <p:animEffect transition="in" filter="box(out)">
                                      <p:cBhvr>
                                        <p:cTn id="12" dur="500"/>
                                        <p:tgtEl>
                                          <p:spTgt spid="87860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78606"/>
                                        </p:tgtEl>
                                        <p:attrNameLst>
                                          <p:attrName>style.visibility</p:attrName>
                                        </p:attrNameLst>
                                      </p:cBhvr>
                                      <p:to>
                                        <p:strVal val="visible"/>
                                      </p:to>
                                    </p:set>
                                    <p:animEffect transition="in" filter="box(out)">
                                      <p:cBhvr>
                                        <p:cTn id="17" dur="500"/>
                                        <p:tgtEl>
                                          <p:spTgt spid="878606"/>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78598"/>
                                        </p:tgtEl>
                                        <p:attrNameLst>
                                          <p:attrName>style.visibility</p:attrName>
                                        </p:attrNameLst>
                                      </p:cBhvr>
                                      <p:to>
                                        <p:strVal val="visible"/>
                                      </p:to>
                                    </p:set>
                                    <p:animEffect transition="in" filter="box(out)">
                                      <p:cBhvr>
                                        <p:cTn id="21" dur="500"/>
                                        <p:tgtEl>
                                          <p:spTgt spid="878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596" grpId="0" autoUpdateAnimBg="0"/>
      <p:bldP spid="878606" grpId="0" autoUpdateAnimBg="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77571" name="Rectangle 3"/>
          <p:cNvSpPr>
            <a:spLocks noChangeArrowheads="1"/>
          </p:cNvSpPr>
          <p:nvPr/>
        </p:nvSpPr>
        <p:spPr bwMode="auto">
          <a:xfrm>
            <a:off x="533400" y="18288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The initial increase in the number of organisms is slow because the number of reproducing individuals is small.</a:t>
            </a:r>
            <a:endParaRPr lang="en-US" altLang="en-US" sz="3200" i="1">
              <a:solidFill>
                <a:schemeClr val="tx1"/>
              </a:solidFill>
              <a:latin typeface="Times" charset="0"/>
            </a:endParaRPr>
          </a:p>
        </p:txBody>
      </p:sp>
      <p:sp>
        <p:nvSpPr>
          <p:cNvPr id="877572" name="Rectangle 4"/>
          <p:cNvSpPr>
            <a:spLocks noChangeArrowheads="1"/>
          </p:cNvSpPr>
          <p:nvPr/>
        </p:nvSpPr>
        <p:spPr bwMode="auto">
          <a:xfrm>
            <a:off x="592138" y="3565525"/>
            <a:ext cx="7866062" cy="18446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Soon, however, the rate of population growth increases because the total number of individuals that are able to reproduce has increased.</a:t>
            </a:r>
          </a:p>
        </p:txBody>
      </p:sp>
      <p:sp>
        <p:nvSpPr>
          <p:cNvPr id="877573" name="Text Box 5"/>
          <p:cNvSpPr txBox="1">
            <a:spLocks noChangeArrowheads="1"/>
          </p:cNvSpPr>
          <p:nvPr/>
        </p:nvSpPr>
        <p:spPr bwMode="auto">
          <a:xfrm>
            <a:off x="565150" y="914400"/>
            <a:ext cx="6254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How fast do populations grow?</a:t>
            </a:r>
          </a:p>
        </p:txBody>
      </p:sp>
      <p:pic>
        <p:nvPicPr>
          <p:cNvPr id="877574"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7575"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7576"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7577"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7578"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7579"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77580"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77581" name="Picture 13"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77572"/>
                                        </p:tgtEl>
                                        <p:attrNameLst>
                                          <p:attrName>style.visibility</p:attrName>
                                        </p:attrNameLst>
                                      </p:cBhvr>
                                      <p:to>
                                        <p:strVal val="visible"/>
                                      </p:to>
                                    </p:set>
                                    <p:animEffect transition="in" filter="box(out)">
                                      <p:cBhvr>
                                        <p:cTn id="7" dur="500"/>
                                        <p:tgtEl>
                                          <p:spTgt spid="87757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77574"/>
                                        </p:tgtEl>
                                        <p:attrNameLst>
                                          <p:attrName>style.visibility</p:attrName>
                                        </p:attrNameLst>
                                      </p:cBhvr>
                                      <p:to>
                                        <p:strVal val="visible"/>
                                      </p:to>
                                    </p:set>
                                    <p:animEffect transition="in" filter="box(out)">
                                      <p:cBhvr>
                                        <p:cTn id="11" dur="500"/>
                                        <p:tgtEl>
                                          <p:spTgt spid="877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7572" grpId="0" autoUpdateAnimBg="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WU #2</a:t>
            </a:r>
            <a:endParaRPr lang="en-US" dirty="0"/>
          </a:p>
        </p:txBody>
      </p:sp>
      <p:sp>
        <p:nvSpPr>
          <p:cNvPr id="3" name="Content Placeholder 2"/>
          <p:cNvSpPr>
            <a:spLocks noGrp="1"/>
          </p:cNvSpPr>
          <p:nvPr>
            <p:ph idx="1"/>
          </p:nvPr>
        </p:nvSpPr>
        <p:spPr/>
        <p:txBody>
          <a:bodyPr/>
          <a:lstStyle/>
          <a:p>
            <a:pPr>
              <a:buNone/>
            </a:pPr>
            <a:r>
              <a:rPr lang="en-US" dirty="0" smtClean="0"/>
              <a:t>#2. Carrying Capacity is the number of organisms that can be supported in that environment indefinitely.</a:t>
            </a:r>
          </a:p>
          <a:p>
            <a:pPr>
              <a:buNone/>
            </a:pPr>
            <a:endParaRPr lang="en-US" dirty="0" smtClean="0"/>
          </a:p>
          <a:p>
            <a:pPr>
              <a:buNone/>
            </a:pPr>
            <a:r>
              <a:rPr lang="en-US" dirty="0" smtClean="0"/>
              <a:t>Limiting Factors determine the Carrying Capacity.  Examples are: Food water, Shelter, Space, Temperature.</a:t>
            </a:r>
            <a:endParaRPr lang="en-US" dirty="0"/>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61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79619" name="Rectangle 3"/>
          <p:cNvSpPr>
            <a:spLocks noChangeArrowheads="1"/>
          </p:cNvSpPr>
          <p:nvPr/>
        </p:nvSpPr>
        <p:spPr bwMode="auto">
          <a:xfrm>
            <a:off x="533400" y="17526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Limiting factors, such as availability of food, disease, predators, or lack of space, will cause population growth to slow.</a:t>
            </a:r>
            <a:endParaRPr lang="en-US" altLang="en-US" sz="3200" i="1">
              <a:solidFill>
                <a:schemeClr val="tx1"/>
              </a:solidFill>
              <a:latin typeface="Times" charset="0"/>
            </a:endParaRPr>
          </a:p>
        </p:txBody>
      </p:sp>
      <p:sp>
        <p:nvSpPr>
          <p:cNvPr id="879620" name="Rectangle 4"/>
          <p:cNvSpPr>
            <a:spLocks noChangeArrowheads="1"/>
          </p:cNvSpPr>
          <p:nvPr/>
        </p:nvSpPr>
        <p:spPr bwMode="auto">
          <a:xfrm>
            <a:off x="592138" y="3409950"/>
            <a:ext cx="7866062"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Under these pressures, the population may stabilize in an S-shaped growth curve.</a:t>
            </a:r>
          </a:p>
        </p:txBody>
      </p:sp>
      <p:pic>
        <p:nvPicPr>
          <p:cNvPr id="879622"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9623"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9624"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9625"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9626"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9627"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79628"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79629" name="Picture 13"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
        <p:nvSpPr>
          <p:cNvPr id="879631" name="Text Box 15"/>
          <p:cNvSpPr txBox="1">
            <a:spLocks noChangeArrowheads="1"/>
          </p:cNvSpPr>
          <p:nvPr/>
        </p:nvSpPr>
        <p:spPr bwMode="auto">
          <a:xfrm>
            <a:off x="565150" y="914400"/>
            <a:ext cx="4845050" cy="69532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What can limit growth?</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79620"/>
                                        </p:tgtEl>
                                        <p:attrNameLst>
                                          <p:attrName>style.visibility</p:attrName>
                                        </p:attrNameLst>
                                      </p:cBhvr>
                                      <p:to>
                                        <p:strVal val="visible"/>
                                      </p:to>
                                    </p:set>
                                    <p:animEffect transition="in" filter="box(out)">
                                      <p:cBhvr>
                                        <p:cTn id="7" dur="500"/>
                                        <p:tgtEl>
                                          <p:spTgt spid="87962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79622"/>
                                        </p:tgtEl>
                                        <p:attrNameLst>
                                          <p:attrName>style.visibility</p:attrName>
                                        </p:attrNameLst>
                                      </p:cBhvr>
                                      <p:to>
                                        <p:strVal val="visible"/>
                                      </p:to>
                                    </p:set>
                                    <p:animEffect transition="in" filter="box(out)">
                                      <p:cBhvr>
                                        <p:cTn id="11" dur="500"/>
                                        <p:tgtEl>
                                          <p:spTgt spid="879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620" grpId="0" autoUpdateAnimBg="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911365" name="Text Box 5"/>
          <p:cNvSpPr txBox="1">
            <a:spLocks noChangeArrowheads="1"/>
          </p:cNvSpPr>
          <p:nvPr/>
        </p:nvSpPr>
        <p:spPr bwMode="auto">
          <a:xfrm>
            <a:off x="565150" y="914400"/>
            <a:ext cx="4845050" cy="69532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What can limit growth?</a:t>
            </a:r>
          </a:p>
        </p:txBody>
      </p:sp>
      <p:pic>
        <p:nvPicPr>
          <p:cNvPr id="911366"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11367"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1368"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1369"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1370"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1371"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11372"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11373" name="Picture 13"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pic>
        <p:nvPicPr>
          <p:cNvPr id="911374" name="Picture 14" descr="fig"/>
          <p:cNvPicPr>
            <a:picLocks noChangeAspect="1" noChangeArrowheads="1"/>
          </p:cNvPicPr>
          <p:nvPr/>
        </p:nvPicPr>
        <p:blipFill>
          <a:blip r:embed="rId12" cstate="print"/>
          <a:srcRect/>
          <a:stretch>
            <a:fillRect/>
          </a:stretch>
        </p:blipFill>
        <p:spPr bwMode="auto">
          <a:xfrm>
            <a:off x="1533525" y="1447800"/>
            <a:ext cx="6076950" cy="4552950"/>
          </a:xfrm>
          <a:prstGeom prst="rect">
            <a:avLst/>
          </a:prstGeom>
          <a:noFill/>
        </p:spPr>
      </p:pic>
      <p:sp>
        <p:nvSpPr>
          <p:cNvPr id="911375" name="Text Box 15"/>
          <p:cNvSpPr txBox="1">
            <a:spLocks noChangeArrowheads="1"/>
          </p:cNvSpPr>
          <p:nvPr/>
        </p:nvSpPr>
        <p:spPr bwMode="auto">
          <a:xfrm>
            <a:off x="2005013" y="1592263"/>
            <a:ext cx="5084762" cy="493712"/>
          </a:xfrm>
          <a:prstGeom prst="rect">
            <a:avLst/>
          </a:prstGeom>
          <a:noFill/>
          <a:ln w="9525">
            <a:noFill/>
            <a:miter lim="800000"/>
            <a:headEnd/>
            <a:tailEnd/>
          </a:ln>
          <a:effectLst/>
        </p:spPr>
        <p:txBody>
          <a:bodyPr wrap="none">
            <a:spAutoFit/>
          </a:bodyPr>
          <a:lstStyle/>
          <a:p>
            <a:r>
              <a:rPr lang="en-US" altLang="en-US" sz="2400" b="1">
                <a:solidFill>
                  <a:schemeClr val="tx1"/>
                </a:solidFill>
                <a:latin typeface="Times" charset="0"/>
              </a:rPr>
              <a:t>Characteristics of Population Growth</a:t>
            </a:r>
          </a:p>
        </p:txBody>
      </p:sp>
      <p:sp>
        <p:nvSpPr>
          <p:cNvPr id="911376" name="Text Box 16"/>
          <p:cNvSpPr txBox="1">
            <a:spLocks noChangeArrowheads="1"/>
          </p:cNvSpPr>
          <p:nvPr/>
        </p:nvSpPr>
        <p:spPr bwMode="auto">
          <a:xfrm>
            <a:off x="2803525" y="2265363"/>
            <a:ext cx="1387475" cy="519112"/>
          </a:xfrm>
          <a:prstGeom prst="rect">
            <a:avLst/>
          </a:prstGeom>
          <a:noFill/>
          <a:ln w="9525">
            <a:noFill/>
            <a:miter lim="800000"/>
            <a:headEnd/>
            <a:tailEnd/>
          </a:ln>
          <a:effectLst/>
        </p:spPr>
        <p:txBody>
          <a:bodyPr>
            <a:spAutoFit/>
          </a:bodyPr>
          <a:lstStyle/>
          <a:p>
            <a:pPr algn="ctr"/>
            <a:r>
              <a:rPr lang="en-US" altLang="en-US" sz="1400" dirty="0">
                <a:latin typeface="Times" charset="0"/>
              </a:rPr>
              <a:t>Exponential growth</a:t>
            </a:r>
          </a:p>
        </p:txBody>
      </p:sp>
      <p:sp>
        <p:nvSpPr>
          <p:cNvPr id="911377" name="Text Box 17"/>
          <p:cNvSpPr txBox="1">
            <a:spLocks noChangeArrowheads="1"/>
          </p:cNvSpPr>
          <p:nvPr/>
        </p:nvSpPr>
        <p:spPr bwMode="auto">
          <a:xfrm>
            <a:off x="5486400" y="3290888"/>
            <a:ext cx="1235075" cy="519112"/>
          </a:xfrm>
          <a:prstGeom prst="rect">
            <a:avLst/>
          </a:prstGeom>
          <a:noFill/>
          <a:ln w="9525">
            <a:noFill/>
            <a:miter lim="800000"/>
            <a:headEnd/>
            <a:tailEnd/>
          </a:ln>
          <a:effectLst/>
        </p:spPr>
        <p:txBody>
          <a:bodyPr>
            <a:spAutoFit/>
          </a:bodyPr>
          <a:lstStyle/>
          <a:p>
            <a:pPr algn="ctr"/>
            <a:r>
              <a:rPr lang="en-US" altLang="en-US" sz="1400" dirty="0">
                <a:latin typeface="Times" charset="0"/>
              </a:rPr>
              <a:t>Carrying capacity</a:t>
            </a:r>
          </a:p>
        </p:txBody>
      </p:sp>
      <p:sp>
        <p:nvSpPr>
          <p:cNvPr id="911379" name="Line 19"/>
          <p:cNvSpPr>
            <a:spLocks noChangeShapeType="1"/>
          </p:cNvSpPr>
          <p:nvPr/>
        </p:nvSpPr>
        <p:spPr bwMode="auto">
          <a:xfrm flipV="1">
            <a:off x="5943600" y="2989263"/>
            <a:ext cx="557213" cy="363537"/>
          </a:xfrm>
          <a:prstGeom prst="line">
            <a:avLst/>
          </a:prstGeom>
          <a:noFill/>
          <a:ln w="9525">
            <a:solidFill>
              <a:schemeClr val="bg2"/>
            </a:solidFill>
            <a:round/>
            <a:headEnd/>
            <a:tailEnd/>
          </a:ln>
          <a:effectLst/>
        </p:spPr>
        <p:txBody>
          <a:bodyPr anchor="ctr">
            <a:spAutoFit/>
          </a:bodyPr>
          <a:lstStyle/>
          <a:p>
            <a:endParaRPr lang="en-US"/>
          </a:p>
        </p:txBody>
      </p:sp>
      <p:sp>
        <p:nvSpPr>
          <p:cNvPr id="911380" name="Text Box 20"/>
          <p:cNvSpPr txBox="1">
            <a:spLocks noChangeArrowheads="1"/>
          </p:cNvSpPr>
          <p:nvPr/>
        </p:nvSpPr>
        <p:spPr bwMode="auto">
          <a:xfrm>
            <a:off x="2695575" y="4003675"/>
            <a:ext cx="761747" cy="307777"/>
          </a:xfrm>
          <a:prstGeom prst="rect">
            <a:avLst/>
          </a:prstGeom>
          <a:noFill/>
          <a:ln w="9525">
            <a:noFill/>
            <a:miter lim="800000"/>
            <a:headEnd/>
            <a:tailEnd/>
          </a:ln>
          <a:effectLst/>
        </p:spPr>
        <p:txBody>
          <a:bodyPr wrap="none">
            <a:spAutoFit/>
          </a:bodyPr>
          <a:lstStyle/>
          <a:p>
            <a:r>
              <a:rPr lang="en-US" altLang="en-US" sz="1400" dirty="0">
                <a:latin typeface="Times" charset="0"/>
              </a:rPr>
              <a:t>J curve</a:t>
            </a:r>
          </a:p>
        </p:txBody>
      </p:sp>
      <p:sp>
        <p:nvSpPr>
          <p:cNvPr id="911381" name="Text Box 21"/>
          <p:cNvSpPr txBox="1">
            <a:spLocks noChangeArrowheads="1"/>
          </p:cNvSpPr>
          <p:nvPr/>
        </p:nvSpPr>
        <p:spPr bwMode="auto">
          <a:xfrm>
            <a:off x="4225925" y="3997325"/>
            <a:ext cx="792205" cy="307777"/>
          </a:xfrm>
          <a:prstGeom prst="rect">
            <a:avLst/>
          </a:prstGeom>
          <a:noFill/>
          <a:ln w="9525">
            <a:noFill/>
            <a:miter lim="800000"/>
            <a:headEnd/>
            <a:tailEnd/>
          </a:ln>
          <a:effectLst/>
        </p:spPr>
        <p:txBody>
          <a:bodyPr wrap="none">
            <a:spAutoFit/>
          </a:bodyPr>
          <a:lstStyle/>
          <a:p>
            <a:r>
              <a:rPr lang="en-US" altLang="en-US" sz="1400" b="1" dirty="0">
                <a:latin typeface="Times" charset="0"/>
              </a:rPr>
              <a:t>S </a:t>
            </a:r>
            <a:r>
              <a:rPr lang="en-US" altLang="en-US" sz="1400" dirty="0">
                <a:latin typeface="Times" charset="0"/>
              </a:rPr>
              <a:t>curve</a:t>
            </a:r>
            <a:endParaRPr lang="en-US" altLang="en-US" sz="1400" b="1" dirty="0">
              <a:latin typeface="Times" charset="0"/>
            </a:endParaRPr>
          </a:p>
        </p:txBody>
      </p:sp>
      <p:sp>
        <p:nvSpPr>
          <p:cNvPr id="911382" name="Line 22"/>
          <p:cNvSpPr>
            <a:spLocks noChangeShapeType="1"/>
          </p:cNvSpPr>
          <p:nvPr/>
        </p:nvSpPr>
        <p:spPr bwMode="auto">
          <a:xfrm>
            <a:off x="3352800" y="4132263"/>
            <a:ext cx="228600" cy="0"/>
          </a:xfrm>
          <a:prstGeom prst="line">
            <a:avLst/>
          </a:prstGeom>
          <a:noFill/>
          <a:ln w="9525">
            <a:solidFill>
              <a:schemeClr val="bg2"/>
            </a:solidFill>
            <a:round/>
            <a:headEnd/>
            <a:tailEnd/>
          </a:ln>
          <a:effectLst/>
        </p:spPr>
        <p:txBody>
          <a:bodyPr wrap="none" anchor="ctr">
            <a:spAutoFit/>
          </a:bodyPr>
          <a:lstStyle/>
          <a:p>
            <a:endParaRPr lang="en-US"/>
          </a:p>
        </p:txBody>
      </p:sp>
      <p:sp>
        <p:nvSpPr>
          <p:cNvPr id="911384" name="Line 24"/>
          <p:cNvSpPr>
            <a:spLocks noChangeShapeType="1"/>
          </p:cNvSpPr>
          <p:nvPr/>
        </p:nvSpPr>
        <p:spPr bwMode="auto">
          <a:xfrm flipH="1">
            <a:off x="3962400" y="4114800"/>
            <a:ext cx="304800" cy="0"/>
          </a:xfrm>
          <a:prstGeom prst="line">
            <a:avLst/>
          </a:prstGeom>
          <a:noFill/>
          <a:ln w="9525">
            <a:solidFill>
              <a:schemeClr val="bg2"/>
            </a:solidFill>
            <a:round/>
            <a:headEnd/>
            <a:tailEnd/>
          </a:ln>
          <a:effectLst/>
        </p:spPr>
        <p:txBody>
          <a:bodyPr wrap="none" anchor="ctr">
            <a:spAutoFit/>
          </a:bodyPr>
          <a:lstStyle/>
          <a:p>
            <a:endParaRPr lang="en-US"/>
          </a:p>
        </p:txBody>
      </p:sp>
      <p:sp>
        <p:nvSpPr>
          <p:cNvPr id="911385" name="Text Box 25"/>
          <p:cNvSpPr txBox="1">
            <a:spLocks noChangeArrowheads="1"/>
          </p:cNvSpPr>
          <p:nvPr/>
        </p:nvSpPr>
        <p:spPr bwMode="auto">
          <a:xfrm rot="16200000">
            <a:off x="1481178" y="4156968"/>
            <a:ext cx="1107996" cy="307777"/>
          </a:xfrm>
          <a:prstGeom prst="rect">
            <a:avLst/>
          </a:prstGeom>
          <a:noFill/>
          <a:ln w="9525">
            <a:noFill/>
            <a:miter lim="800000"/>
            <a:headEnd/>
            <a:tailEnd/>
          </a:ln>
          <a:effectLst/>
        </p:spPr>
        <p:txBody>
          <a:bodyPr wrap="none">
            <a:spAutoFit/>
          </a:bodyPr>
          <a:lstStyle/>
          <a:p>
            <a:r>
              <a:rPr lang="en-US" altLang="en-US" sz="1400" b="1" dirty="0">
                <a:latin typeface="Times" charset="0"/>
              </a:rPr>
              <a:t>Population</a:t>
            </a:r>
          </a:p>
        </p:txBody>
      </p:sp>
      <p:sp>
        <p:nvSpPr>
          <p:cNvPr id="911386" name="Text Box 26"/>
          <p:cNvSpPr txBox="1">
            <a:spLocks noChangeArrowheads="1"/>
          </p:cNvSpPr>
          <p:nvPr/>
        </p:nvSpPr>
        <p:spPr bwMode="auto">
          <a:xfrm>
            <a:off x="3840163" y="5562600"/>
            <a:ext cx="599780" cy="307777"/>
          </a:xfrm>
          <a:prstGeom prst="rect">
            <a:avLst/>
          </a:prstGeom>
          <a:noFill/>
          <a:ln w="9525">
            <a:noFill/>
            <a:miter lim="800000"/>
            <a:headEnd/>
            <a:tailEnd/>
          </a:ln>
          <a:effectLst/>
        </p:spPr>
        <p:txBody>
          <a:bodyPr wrap="none">
            <a:spAutoFit/>
          </a:bodyPr>
          <a:lstStyle/>
          <a:p>
            <a:r>
              <a:rPr lang="en-US" altLang="en-US" sz="1400" b="1" dirty="0">
                <a:latin typeface="Times" charset="0"/>
              </a:rPr>
              <a:t>Time</a:t>
            </a:r>
          </a:p>
        </p:txBody>
      </p:sp>
      <p:sp>
        <p:nvSpPr>
          <p:cNvPr id="911387" name="Text Box 27"/>
          <p:cNvSpPr txBox="1">
            <a:spLocks noChangeArrowheads="1"/>
          </p:cNvSpPr>
          <p:nvPr/>
        </p:nvSpPr>
        <p:spPr bwMode="auto">
          <a:xfrm>
            <a:off x="1905000" y="5275263"/>
            <a:ext cx="327334" cy="400110"/>
          </a:xfrm>
          <a:prstGeom prst="rect">
            <a:avLst/>
          </a:prstGeom>
          <a:noFill/>
          <a:ln w="9525">
            <a:noFill/>
            <a:miter lim="800000"/>
            <a:headEnd/>
            <a:tailEnd/>
          </a:ln>
          <a:effectLst/>
        </p:spPr>
        <p:txBody>
          <a:bodyPr wrap="none">
            <a:spAutoFit/>
          </a:bodyPr>
          <a:lstStyle/>
          <a:p>
            <a:r>
              <a:rPr lang="en-US" altLang="en-US" sz="2000" b="1" dirty="0">
                <a:latin typeface="Times" charset="0"/>
              </a:rPr>
              <a:t>0</a:t>
            </a:r>
          </a:p>
        </p:txBody>
      </p:sp>
      <p:sp>
        <p:nvSpPr>
          <p:cNvPr id="911388" name="Text Box 28"/>
          <p:cNvSpPr txBox="1">
            <a:spLocks noChangeArrowheads="1"/>
          </p:cNvSpPr>
          <p:nvPr/>
        </p:nvSpPr>
        <p:spPr bwMode="auto">
          <a:xfrm rot="16200000">
            <a:off x="4552156" y="2415382"/>
            <a:ext cx="725487"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DISEASE</a:t>
            </a:r>
          </a:p>
        </p:txBody>
      </p:sp>
      <p:sp>
        <p:nvSpPr>
          <p:cNvPr id="911389" name="Text Box 29"/>
          <p:cNvSpPr txBox="1">
            <a:spLocks noChangeArrowheads="1"/>
          </p:cNvSpPr>
          <p:nvPr/>
        </p:nvSpPr>
        <p:spPr bwMode="auto">
          <a:xfrm rot="16200000">
            <a:off x="5180012" y="2430463"/>
            <a:ext cx="600075"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SPACE</a:t>
            </a:r>
          </a:p>
        </p:txBody>
      </p:sp>
      <p:sp>
        <p:nvSpPr>
          <p:cNvPr id="911390" name="Text Box 30"/>
          <p:cNvSpPr txBox="1">
            <a:spLocks noChangeArrowheads="1"/>
          </p:cNvSpPr>
          <p:nvPr/>
        </p:nvSpPr>
        <p:spPr bwMode="auto">
          <a:xfrm rot="16200000">
            <a:off x="5692776" y="2217737"/>
            <a:ext cx="889000" cy="365125"/>
          </a:xfrm>
          <a:prstGeom prst="rect">
            <a:avLst/>
          </a:prstGeom>
          <a:noFill/>
          <a:ln w="9525">
            <a:noFill/>
            <a:miter lim="800000"/>
            <a:headEnd/>
            <a:tailEnd/>
          </a:ln>
          <a:effectLst/>
        </p:spPr>
        <p:txBody>
          <a:bodyPr>
            <a:spAutoFit/>
          </a:bodyPr>
          <a:lstStyle/>
          <a:p>
            <a:r>
              <a:rPr lang="en-US" altLang="en-US" sz="1000" b="1">
                <a:solidFill>
                  <a:srgbClr val="CC3300"/>
                </a:solidFill>
                <a:latin typeface="Times" charset="0"/>
              </a:rPr>
              <a:t>PREDA-TORS</a:t>
            </a:r>
          </a:p>
        </p:txBody>
      </p:sp>
      <p:sp>
        <p:nvSpPr>
          <p:cNvPr id="911391" name="Text Box 31"/>
          <p:cNvSpPr txBox="1">
            <a:spLocks noChangeArrowheads="1"/>
          </p:cNvSpPr>
          <p:nvPr/>
        </p:nvSpPr>
        <p:spPr bwMode="auto">
          <a:xfrm rot="16200000">
            <a:off x="6333332" y="2439194"/>
            <a:ext cx="550862"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FOOD</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11366"/>
                                        </p:tgtEl>
                                        <p:attrNameLst>
                                          <p:attrName>style.visibility</p:attrName>
                                        </p:attrNameLst>
                                      </p:cBhvr>
                                      <p:to>
                                        <p:strVal val="visible"/>
                                      </p:to>
                                    </p:set>
                                    <p:animEffect transition="in" filter="box(out)">
                                      <p:cBhvr>
                                        <p:cTn id="7" dur="500"/>
                                        <p:tgtEl>
                                          <p:spTgt spid="911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80643" name="Rectangle 3"/>
          <p:cNvSpPr>
            <a:spLocks noChangeArrowheads="1"/>
          </p:cNvSpPr>
          <p:nvPr/>
        </p:nvSpPr>
        <p:spPr bwMode="auto">
          <a:xfrm>
            <a:off x="533400" y="14478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The number of organisms of one species that an environment can support indefinitely is its </a:t>
            </a:r>
            <a:r>
              <a:rPr lang="en-US" altLang="en-US" sz="3200">
                <a:solidFill>
                  <a:srgbClr val="FF0066"/>
                </a:solidFill>
                <a:latin typeface="Times" charset="0"/>
              </a:rPr>
              <a:t>carrying capacity</a:t>
            </a:r>
            <a:r>
              <a:rPr lang="en-US" altLang="en-US" sz="3200">
                <a:solidFill>
                  <a:schemeClr val="tx1"/>
                </a:solidFill>
                <a:latin typeface="Times" charset="0"/>
              </a:rPr>
              <a:t>.</a:t>
            </a:r>
            <a:endParaRPr lang="en-US" altLang="en-US" sz="3200" i="1">
              <a:solidFill>
                <a:schemeClr val="tx1"/>
              </a:solidFill>
              <a:latin typeface="Times" charset="0"/>
            </a:endParaRPr>
          </a:p>
        </p:txBody>
      </p:sp>
      <p:sp>
        <p:nvSpPr>
          <p:cNvPr id="880644" name="Rectangle 4"/>
          <p:cNvSpPr>
            <a:spLocks noChangeArrowheads="1"/>
          </p:cNvSpPr>
          <p:nvPr/>
        </p:nvSpPr>
        <p:spPr bwMode="auto">
          <a:xfrm>
            <a:off x="4876800" y="3124200"/>
            <a:ext cx="3827463" cy="27209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When a population overshoots the carrying capacity, then limiting factors may come into effect.</a:t>
            </a:r>
          </a:p>
        </p:txBody>
      </p:sp>
      <p:sp>
        <p:nvSpPr>
          <p:cNvPr id="880645" name="Text Box 5"/>
          <p:cNvSpPr txBox="1">
            <a:spLocks noChangeArrowheads="1"/>
          </p:cNvSpPr>
          <p:nvPr/>
        </p:nvSpPr>
        <p:spPr bwMode="auto">
          <a:xfrm>
            <a:off x="565150" y="914400"/>
            <a:ext cx="3727450" cy="69532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Carrying capacity</a:t>
            </a:r>
          </a:p>
        </p:txBody>
      </p:sp>
      <p:pic>
        <p:nvPicPr>
          <p:cNvPr id="880650" name="Picture 10" descr="help">
            <a:hlinkClick r:id="" action="ppaction://noaction"/>
          </p:cNvPr>
          <p:cNvPicPr>
            <a:picLocks noChangeAspect="1" noChangeArrowheads="1"/>
          </p:cNvPicPr>
          <p:nvPr/>
        </p:nvPicPr>
        <p:blipFill>
          <a:blip r:embed="rId3" cstate="print"/>
          <a:srcRect/>
          <a:stretch>
            <a:fillRect/>
          </a:stretch>
        </p:blipFill>
        <p:spPr bwMode="auto">
          <a:xfrm>
            <a:off x="228600" y="6202363"/>
            <a:ext cx="560388" cy="560387"/>
          </a:xfrm>
          <a:prstGeom prst="rect">
            <a:avLst/>
          </a:prstGeom>
          <a:noFill/>
        </p:spPr>
      </p:pic>
      <p:pic>
        <p:nvPicPr>
          <p:cNvPr id="880652" name="Picture 12" descr="Sec"/>
          <p:cNvPicPr>
            <a:picLocks noChangeAspect="1" noChangeArrowheads="1"/>
          </p:cNvPicPr>
          <p:nvPr/>
        </p:nvPicPr>
        <p:blipFill>
          <a:blip r:embed="rId4" cstate="print"/>
          <a:srcRect/>
          <a:stretch>
            <a:fillRect/>
          </a:stretch>
        </p:blipFill>
        <p:spPr bwMode="auto">
          <a:xfrm>
            <a:off x="0" y="0"/>
            <a:ext cx="1828800" cy="838200"/>
          </a:xfrm>
          <a:prstGeom prst="rect">
            <a:avLst/>
          </a:prstGeom>
          <a:noFill/>
        </p:spPr>
      </p:pic>
      <p:pic>
        <p:nvPicPr>
          <p:cNvPr id="880653" name="Picture 13" descr="Sec"/>
          <p:cNvPicPr>
            <a:picLocks noChangeAspect="1" noChangeArrowheads="1"/>
          </p:cNvPicPr>
          <p:nvPr/>
        </p:nvPicPr>
        <p:blipFill>
          <a:blip r:embed="rId5" cstate="print"/>
          <a:srcRect/>
          <a:stretch>
            <a:fillRect/>
          </a:stretch>
        </p:blipFill>
        <p:spPr bwMode="auto">
          <a:xfrm>
            <a:off x="2647950" y="0"/>
            <a:ext cx="3848100" cy="482600"/>
          </a:xfrm>
          <a:prstGeom prst="rect">
            <a:avLst/>
          </a:prstGeom>
          <a:noFill/>
        </p:spPr>
      </p:pic>
      <p:sp>
        <p:nvSpPr>
          <p:cNvPr id="880658" name="Text Box 18"/>
          <p:cNvSpPr txBox="1">
            <a:spLocks noChangeArrowheads="1"/>
          </p:cNvSpPr>
          <p:nvPr/>
        </p:nvSpPr>
        <p:spPr bwMode="auto">
          <a:xfrm>
            <a:off x="1831975" y="5334000"/>
            <a:ext cx="2435225" cy="336550"/>
          </a:xfrm>
          <a:prstGeom prst="rect">
            <a:avLst/>
          </a:prstGeom>
          <a:noFill/>
          <a:ln w="9525">
            <a:noFill/>
            <a:miter lim="800000"/>
            <a:headEnd/>
            <a:tailEnd/>
          </a:ln>
          <a:effectLst/>
        </p:spPr>
        <p:txBody>
          <a:bodyPr wrap="none">
            <a:spAutoFit/>
          </a:bodyPr>
          <a:lstStyle/>
          <a:p>
            <a:pPr eaLnBrk="0" hangingPunct="0">
              <a:lnSpc>
                <a:spcPct val="100000"/>
              </a:lnSpc>
              <a:spcBef>
                <a:spcPct val="0"/>
              </a:spcBef>
              <a:spcAft>
                <a:spcPct val="0"/>
              </a:spcAft>
            </a:pPr>
            <a:r>
              <a:rPr lang="en-US" sz="1600">
                <a:solidFill>
                  <a:schemeClr val="hlink"/>
                </a:solidFill>
                <a:latin typeface="Times" charset="0"/>
              </a:rPr>
              <a:t>Click image to view movie.</a:t>
            </a:r>
          </a:p>
        </p:txBody>
      </p:sp>
      <p:pic>
        <p:nvPicPr>
          <p:cNvPr id="880659" name="4-2-GB4FV55.AVI">
            <a:hlinkClick r:id="" action="ppaction://media"/>
          </p:cNvPr>
          <p:cNvPicPr>
            <a:picLocks noRot="1" noChangeAspect="1" noChangeArrowheads="1"/>
          </p:cNvPicPr>
          <p:nvPr>
            <a:videoFile r:link="rId1"/>
          </p:nvPr>
        </p:nvPicPr>
        <p:blipFill>
          <a:blip r:embed="rId6" cstate="print"/>
          <a:srcRect/>
          <a:stretch>
            <a:fillRect/>
          </a:stretch>
        </p:blipFill>
        <p:spPr bwMode="auto">
          <a:xfrm>
            <a:off x="1447800" y="3048000"/>
            <a:ext cx="3048000" cy="22860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80644"/>
                                        </p:tgtEl>
                                        <p:attrNameLst>
                                          <p:attrName>style.visibility</p:attrName>
                                        </p:attrNameLst>
                                      </p:cBhvr>
                                      <p:to>
                                        <p:strVal val="visible"/>
                                      </p:to>
                                    </p:set>
                                    <p:animEffect transition="in" filter="box(out)">
                                      <p:cBhvr>
                                        <p:cTn id="7" dur="500"/>
                                        <p:tgtEl>
                                          <p:spTgt spid="88064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8065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80659"/>
                                        </p:tgtEl>
                                      </p:cBhvr>
                                    </p:cmd>
                                  </p:childTnLst>
                                </p:cTn>
                              </p:par>
                            </p:childTnLst>
                          </p:cTn>
                        </p:par>
                      </p:childTnLst>
                    </p:cTn>
                  </p:par>
                </p:childTnLst>
              </p:cTn>
              <p:nextCondLst>
                <p:cond evt="onClick" delay="0">
                  <p:tgtEl>
                    <p:spTgt spid="880659"/>
                  </p:tgtEl>
                </p:cond>
              </p:nextCondLst>
            </p:seq>
            <p:video>
              <p:cMediaNode>
                <p:cTn id="13" fill="remove" display="0">
                  <p:stCondLst>
                    <p:cond delay="indefinite"/>
                  </p:stCondLst>
                  <p:endCondLst>
                    <p:cond evt="onNext" delay="0">
                      <p:tgtEl>
                        <p:sldTgt/>
                      </p:tgtEl>
                    </p:cond>
                    <p:cond evt="onPrev" delay="0">
                      <p:tgtEl>
                        <p:sldTgt/>
                      </p:tgtEl>
                    </p:cond>
                  </p:endCondLst>
                </p:cTn>
                <p:tgtEl>
                  <p:spTgt spid="880659"/>
                </p:tgtEl>
              </p:cMediaNode>
            </p:video>
          </p:childTnLst>
        </p:cTn>
      </p:par>
    </p:tnLst>
    <p:bldLst>
      <p:bldP spid="880644" grpId="0" autoUpdateAnimBg="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sp>
        <p:nvSpPr>
          <p:cNvPr id="878595" name="Rectangle 3"/>
          <p:cNvSpPr>
            <a:spLocks noChangeArrowheads="1"/>
          </p:cNvSpPr>
          <p:nvPr/>
        </p:nvSpPr>
        <p:spPr bwMode="auto">
          <a:xfrm>
            <a:off x="533400" y="1676400"/>
            <a:ext cx="7924800" cy="18446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Factors that affect an organism’s ability to survive in its environment, such as the availability of water and food, predators, and temperature, are called limiting factors.</a:t>
            </a:r>
            <a:endParaRPr lang="en-US" altLang="en-US" sz="3200" i="1">
              <a:solidFill>
                <a:schemeClr val="tx1"/>
              </a:solidFill>
              <a:latin typeface="Times" charset="0"/>
            </a:endParaRPr>
          </a:p>
        </p:txBody>
      </p:sp>
      <p:pic>
        <p:nvPicPr>
          <p:cNvPr id="878598"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8599"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8600"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8601"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8602"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8603"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78604"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78605" name="Picture 13"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78607" name="Text Box 15"/>
          <p:cNvSpPr txBox="1">
            <a:spLocks noChangeArrowheads="1"/>
          </p:cNvSpPr>
          <p:nvPr/>
        </p:nvSpPr>
        <p:spPr bwMode="auto">
          <a:xfrm>
            <a:off x="565150" y="838200"/>
            <a:ext cx="33464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Limiting factors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78598"/>
                                        </p:tgtEl>
                                        <p:attrNameLst>
                                          <p:attrName>style.visibility</p:attrName>
                                        </p:attrNameLst>
                                      </p:cBhvr>
                                      <p:to>
                                        <p:strVal val="visible"/>
                                      </p:to>
                                    </p:set>
                                    <p:animEffect transition="in" filter="box(out)">
                                      <p:cBhvr>
                                        <p:cTn id="7" dur="500"/>
                                        <p:tgtEl>
                                          <p:spTgt spid="878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38" descr="SFT-02"/>
          <p:cNvPicPr>
            <a:picLocks noChangeAspect="1" noChangeArrowheads="1"/>
          </p:cNvPicPr>
          <p:nvPr/>
        </p:nvPicPr>
        <p:blipFill>
          <a:blip r:embed="rId2" cstate="print"/>
          <a:srcRect/>
          <a:stretch>
            <a:fillRect/>
          </a:stretch>
        </p:blipFill>
        <p:spPr bwMode="auto">
          <a:xfrm>
            <a:off x="0" y="1447800"/>
            <a:ext cx="4664075" cy="4876800"/>
          </a:xfrm>
          <a:prstGeom prst="rect">
            <a:avLst/>
          </a:prstGeom>
          <a:noFill/>
        </p:spPr>
      </p:pic>
      <p:sp>
        <p:nvSpPr>
          <p:cNvPr id="3" name="Title 2"/>
          <p:cNvSpPr>
            <a:spLocks noGrp="1"/>
          </p:cNvSpPr>
          <p:nvPr>
            <p:ph type="title"/>
          </p:nvPr>
        </p:nvSpPr>
        <p:spPr>
          <a:xfrm>
            <a:off x="0" y="0"/>
            <a:ext cx="9144000" cy="1447800"/>
          </a:xfrm>
        </p:spPr>
        <p:txBody>
          <a:bodyPr>
            <a:normAutofit fontScale="90000"/>
          </a:bodyPr>
          <a:lstStyle/>
          <a:p>
            <a:r>
              <a:rPr lang="en-US" sz="2400" dirty="0" smtClean="0"/>
              <a:t>8/22 Trophic Levels &amp; Energy Flow 2.1 - 2.2 </a:t>
            </a:r>
            <a:br>
              <a:rPr lang="en-US" sz="2400" dirty="0" smtClean="0"/>
            </a:br>
            <a:r>
              <a:rPr lang="en-US" sz="2400" dirty="0" smtClean="0"/>
              <a:t>Obj. TSW use a virtual Natural Selection animation to learn about Producers, Consumers and their relationship in the energy pyramid. P. 14 NB </a:t>
            </a:r>
            <a:endParaRPr lang="en-US" sz="2400" dirty="0"/>
          </a:p>
        </p:txBody>
      </p:sp>
      <p:sp>
        <p:nvSpPr>
          <p:cNvPr id="5" name="Content Placeholder 4"/>
          <p:cNvSpPr>
            <a:spLocks noGrp="1"/>
          </p:cNvSpPr>
          <p:nvPr>
            <p:ph sz="half" idx="2"/>
          </p:nvPr>
        </p:nvSpPr>
        <p:spPr>
          <a:xfrm>
            <a:off x="4648200" y="1828800"/>
            <a:ext cx="4419600" cy="4297363"/>
          </a:xfrm>
        </p:spPr>
        <p:txBody>
          <a:bodyPr>
            <a:normAutofit fontScale="92500"/>
          </a:bodyPr>
          <a:lstStyle/>
          <a:p>
            <a:pPr marL="514350" indent="-514350">
              <a:buFont typeface="+mj-lt"/>
              <a:buAutoNum type="arabicPeriod"/>
            </a:pPr>
            <a:r>
              <a:rPr lang="en-US" dirty="0" smtClean="0"/>
              <a:t>After examining this picture, how would you demonstrate the difference between the hawks </a:t>
            </a:r>
            <a:r>
              <a:rPr lang="en-US" b="1" dirty="0" smtClean="0"/>
              <a:t>habitat</a:t>
            </a:r>
            <a:r>
              <a:rPr lang="en-US" dirty="0" smtClean="0"/>
              <a:t> and its’ </a:t>
            </a:r>
            <a:r>
              <a:rPr lang="en-US" b="1" dirty="0" smtClean="0"/>
              <a:t>niche</a:t>
            </a:r>
            <a:r>
              <a:rPr lang="en-US" dirty="0" smtClean="0"/>
              <a:t>?</a:t>
            </a:r>
          </a:p>
          <a:p>
            <a:pPr marL="514350" indent="-514350">
              <a:buFont typeface="+mj-lt"/>
              <a:buAutoNum type="arabicPeriod"/>
            </a:pPr>
            <a:r>
              <a:rPr lang="en-US" dirty="0" smtClean="0"/>
              <a:t>Compare and Contrast </a:t>
            </a:r>
            <a:r>
              <a:rPr lang="en-US" b="1" dirty="0" smtClean="0"/>
              <a:t>Producers, consumers </a:t>
            </a:r>
            <a:r>
              <a:rPr lang="en-US" dirty="0" smtClean="0"/>
              <a:t>and </a:t>
            </a:r>
            <a:r>
              <a:rPr lang="en-US" b="1" dirty="0" smtClean="0"/>
              <a:t>decomposers</a:t>
            </a:r>
            <a:r>
              <a:rPr lang="en-US" dirty="0" smtClean="0"/>
              <a:t>.</a:t>
            </a:r>
          </a:p>
          <a:p>
            <a:pPr marL="514350" indent="-514350">
              <a:buFont typeface="+mj-lt"/>
              <a:buAutoNum type="arabicPeriod"/>
            </a:pPr>
            <a:r>
              <a:rPr lang="en-US" dirty="0" smtClean="0"/>
              <a:t>Draw a possible </a:t>
            </a:r>
            <a:r>
              <a:rPr lang="en-US" b="1" dirty="0" smtClean="0"/>
              <a:t>food chain</a:t>
            </a:r>
            <a:r>
              <a:rPr lang="en-US" dirty="0" smtClean="0"/>
              <a:t> for this ecosystem.</a:t>
            </a:r>
            <a:endParaRPr lang="en-US" dirty="0"/>
          </a:p>
        </p:txBody>
      </p:sp>
      <p:pic>
        <p:nvPicPr>
          <p:cNvPr id="272386" name="Picture 2" descr="http://www.ohiocitizen.org/campaigns/dupont_c8/rainbow_trout.jpg"/>
          <p:cNvPicPr>
            <a:picLocks noChangeAspect="1" noChangeArrowheads="1"/>
          </p:cNvPicPr>
          <p:nvPr/>
        </p:nvPicPr>
        <p:blipFill>
          <a:blip r:embed="rId3" cstate="print"/>
          <a:srcRect/>
          <a:stretch>
            <a:fillRect/>
          </a:stretch>
        </p:blipFill>
        <p:spPr bwMode="auto">
          <a:xfrm>
            <a:off x="838200" y="4038600"/>
            <a:ext cx="1140864" cy="746125"/>
          </a:xfrm>
          <a:prstGeom prst="rect">
            <a:avLst/>
          </a:prstGeom>
          <a:noFill/>
        </p:spPr>
      </p:pic>
      <p:sp>
        <p:nvSpPr>
          <p:cNvPr id="4" name="TextBox 3"/>
          <p:cNvSpPr txBox="1"/>
          <p:nvPr/>
        </p:nvSpPr>
        <p:spPr>
          <a:xfrm>
            <a:off x="4664075" y="6010536"/>
            <a:ext cx="4479925" cy="461665"/>
          </a:xfrm>
          <a:prstGeom prst="rect">
            <a:avLst/>
          </a:prstGeom>
          <a:noFill/>
        </p:spPr>
        <p:txBody>
          <a:bodyPr wrap="square" rtlCol="0">
            <a:spAutoFit/>
          </a:bodyPr>
          <a:lstStyle/>
          <a:p>
            <a:r>
              <a:rPr lang="en-US" sz="2400" b="1" dirty="0" smtClean="0"/>
              <a:t>HW – Notes CH 2 – Page 15 NB</a:t>
            </a:r>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618"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pic>
        <p:nvPicPr>
          <p:cNvPr id="879622" name="Picture 1030"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9623" name="Picture 1031"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9624" name="Picture 1032"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9625" name="Picture 1033"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9626" name="Picture 1034"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9627" name="Picture 1035"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79628" name="Picture 1036"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79629" name="Picture 1037"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79630" name="Rectangle 1038"/>
          <p:cNvSpPr>
            <a:spLocks noChangeArrowheads="1"/>
          </p:cNvSpPr>
          <p:nvPr/>
        </p:nvSpPr>
        <p:spPr bwMode="auto">
          <a:xfrm>
            <a:off x="533400" y="1603375"/>
            <a:ext cx="3276600" cy="40354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A </a:t>
            </a:r>
            <a:r>
              <a:rPr lang="en-US" altLang="en-US" sz="3200">
                <a:solidFill>
                  <a:srgbClr val="FF0066"/>
                </a:solidFill>
                <a:latin typeface="Times" charset="0"/>
              </a:rPr>
              <a:t>limiting factor</a:t>
            </a:r>
            <a:r>
              <a:rPr lang="en-US" altLang="en-US" sz="3200">
                <a:solidFill>
                  <a:schemeClr val="tx1"/>
                </a:solidFill>
                <a:latin typeface="Times" charset="0"/>
              </a:rPr>
              <a:t> is any biotic or abiotic factor that restricts the existence, numbers, reproduction, or distribution of organisms.</a:t>
            </a:r>
            <a:endParaRPr lang="en-US" altLang="en-US" sz="3200" i="1">
              <a:solidFill>
                <a:schemeClr val="tx1"/>
              </a:solidFill>
              <a:latin typeface="Times" charset="0"/>
            </a:endParaRPr>
          </a:p>
        </p:txBody>
      </p:sp>
      <p:pic>
        <p:nvPicPr>
          <p:cNvPr id="879648" name="Picture 1056" descr="Table"/>
          <p:cNvPicPr>
            <a:picLocks noChangeAspect="1" noChangeArrowheads="1"/>
          </p:cNvPicPr>
          <p:nvPr/>
        </p:nvPicPr>
        <p:blipFill>
          <a:blip r:embed="rId12" cstate="print"/>
          <a:srcRect/>
          <a:stretch>
            <a:fillRect/>
          </a:stretch>
        </p:blipFill>
        <p:spPr bwMode="auto">
          <a:xfrm>
            <a:off x="4572000" y="762000"/>
            <a:ext cx="3371850" cy="5143500"/>
          </a:xfrm>
          <a:prstGeom prst="rect">
            <a:avLst/>
          </a:prstGeom>
          <a:noFill/>
        </p:spPr>
      </p:pic>
      <p:sp>
        <p:nvSpPr>
          <p:cNvPr id="879649" name="Text Box 1057"/>
          <p:cNvSpPr txBox="1">
            <a:spLocks noChangeArrowheads="1"/>
          </p:cNvSpPr>
          <p:nvPr/>
        </p:nvSpPr>
        <p:spPr bwMode="auto">
          <a:xfrm>
            <a:off x="4724400" y="757238"/>
            <a:ext cx="2971800" cy="749300"/>
          </a:xfrm>
          <a:prstGeom prst="rect">
            <a:avLst/>
          </a:prstGeom>
          <a:noFill/>
          <a:ln w="9525">
            <a:noFill/>
            <a:miter lim="800000"/>
            <a:headEnd/>
            <a:tailEnd/>
          </a:ln>
          <a:effectLst/>
        </p:spPr>
        <p:txBody>
          <a:bodyPr>
            <a:spAutoFit/>
          </a:bodyPr>
          <a:lstStyle/>
          <a:p>
            <a:r>
              <a:rPr lang="en-US" altLang="en-US" sz="2400" b="1">
                <a:solidFill>
                  <a:schemeClr val="tx1"/>
                </a:solidFill>
                <a:latin typeface="Times" charset="0"/>
              </a:rPr>
              <a:t>Common Limiting Factors</a:t>
            </a:r>
          </a:p>
        </p:txBody>
      </p:sp>
      <p:sp>
        <p:nvSpPr>
          <p:cNvPr id="879650" name="Text Box 1058"/>
          <p:cNvSpPr txBox="1">
            <a:spLocks noChangeArrowheads="1"/>
          </p:cNvSpPr>
          <p:nvPr/>
        </p:nvSpPr>
        <p:spPr bwMode="auto">
          <a:xfrm>
            <a:off x="4832350" y="1560513"/>
            <a:ext cx="1298753" cy="461665"/>
          </a:xfrm>
          <a:prstGeom prst="rect">
            <a:avLst/>
          </a:prstGeom>
          <a:noFill/>
          <a:ln w="9525">
            <a:noFill/>
            <a:miter lim="800000"/>
            <a:headEnd/>
            <a:tailEnd/>
          </a:ln>
          <a:effectLst/>
        </p:spPr>
        <p:txBody>
          <a:bodyPr wrap="none">
            <a:spAutoFit/>
          </a:bodyPr>
          <a:lstStyle/>
          <a:p>
            <a:r>
              <a:rPr lang="en-US" altLang="en-US" sz="2400" dirty="0">
                <a:latin typeface="Times" charset="0"/>
              </a:rPr>
              <a:t>Sunlight</a:t>
            </a:r>
          </a:p>
        </p:txBody>
      </p:sp>
      <p:sp>
        <p:nvSpPr>
          <p:cNvPr id="879651" name="Text Box 1059"/>
          <p:cNvSpPr txBox="1">
            <a:spLocks noChangeArrowheads="1"/>
          </p:cNvSpPr>
          <p:nvPr/>
        </p:nvSpPr>
        <p:spPr bwMode="auto">
          <a:xfrm>
            <a:off x="4800600" y="2024063"/>
            <a:ext cx="1229824" cy="461665"/>
          </a:xfrm>
          <a:prstGeom prst="rect">
            <a:avLst/>
          </a:prstGeom>
          <a:noFill/>
          <a:ln w="9525">
            <a:noFill/>
            <a:miter lim="800000"/>
            <a:headEnd/>
            <a:tailEnd/>
          </a:ln>
          <a:effectLst/>
        </p:spPr>
        <p:txBody>
          <a:bodyPr wrap="none">
            <a:spAutoFit/>
          </a:bodyPr>
          <a:lstStyle/>
          <a:p>
            <a:r>
              <a:rPr lang="en-US" altLang="en-US" sz="2400" dirty="0">
                <a:latin typeface="Times" charset="0"/>
              </a:rPr>
              <a:t>Climate</a:t>
            </a:r>
          </a:p>
        </p:txBody>
      </p:sp>
      <p:sp>
        <p:nvSpPr>
          <p:cNvPr id="879652" name="Text Box 1060"/>
          <p:cNvSpPr txBox="1">
            <a:spLocks noChangeArrowheads="1"/>
          </p:cNvSpPr>
          <p:nvPr/>
        </p:nvSpPr>
        <p:spPr bwMode="auto">
          <a:xfrm>
            <a:off x="4800600" y="2424113"/>
            <a:ext cx="2803973" cy="461665"/>
          </a:xfrm>
          <a:prstGeom prst="rect">
            <a:avLst/>
          </a:prstGeom>
          <a:noFill/>
          <a:ln w="9525">
            <a:noFill/>
            <a:miter lim="800000"/>
            <a:headEnd/>
            <a:tailEnd/>
          </a:ln>
          <a:effectLst/>
        </p:spPr>
        <p:txBody>
          <a:bodyPr wrap="none">
            <a:spAutoFit/>
          </a:bodyPr>
          <a:lstStyle/>
          <a:p>
            <a:r>
              <a:rPr lang="en-US" altLang="en-US" sz="2400" dirty="0">
                <a:latin typeface="Times" charset="0"/>
              </a:rPr>
              <a:t>Atmospheric gases</a:t>
            </a:r>
          </a:p>
        </p:txBody>
      </p:sp>
      <p:sp>
        <p:nvSpPr>
          <p:cNvPr id="879653" name="Text Box 1061"/>
          <p:cNvSpPr txBox="1">
            <a:spLocks noChangeArrowheads="1"/>
          </p:cNvSpPr>
          <p:nvPr/>
        </p:nvSpPr>
        <p:spPr bwMode="auto">
          <a:xfrm>
            <a:off x="4829175" y="2890838"/>
            <a:ext cx="1913857" cy="461665"/>
          </a:xfrm>
          <a:prstGeom prst="rect">
            <a:avLst/>
          </a:prstGeom>
          <a:noFill/>
          <a:ln w="9525">
            <a:noFill/>
            <a:miter lim="800000"/>
            <a:headEnd/>
            <a:tailEnd/>
          </a:ln>
          <a:effectLst/>
        </p:spPr>
        <p:txBody>
          <a:bodyPr wrap="none">
            <a:spAutoFit/>
          </a:bodyPr>
          <a:lstStyle/>
          <a:p>
            <a:r>
              <a:rPr lang="en-US" altLang="en-US" sz="2400" dirty="0">
                <a:latin typeface="Times" charset="0"/>
              </a:rPr>
              <a:t>Temperature</a:t>
            </a:r>
          </a:p>
        </p:txBody>
      </p:sp>
      <p:sp>
        <p:nvSpPr>
          <p:cNvPr id="879654" name="Text Box 1062"/>
          <p:cNvSpPr txBox="1">
            <a:spLocks noChangeArrowheads="1"/>
          </p:cNvSpPr>
          <p:nvPr/>
        </p:nvSpPr>
        <p:spPr bwMode="auto">
          <a:xfrm>
            <a:off x="4849813" y="3348038"/>
            <a:ext cx="2978123" cy="461665"/>
          </a:xfrm>
          <a:prstGeom prst="rect">
            <a:avLst/>
          </a:prstGeom>
          <a:noFill/>
          <a:ln w="9525">
            <a:noFill/>
            <a:miter lim="800000"/>
            <a:headEnd/>
            <a:tailEnd/>
          </a:ln>
          <a:effectLst/>
        </p:spPr>
        <p:txBody>
          <a:bodyPr wrap="none">
            <a:spAutoFit/>
          </a:bodyPr>
          <a:lstStyle/>
          <a:p>
            <a:r>
              <a:rPr lang="en-US" altLang="en-US" sz="2400" dirty="0" smtClean="0">
                <a:latin typeface="Times" charset="0"/>
              </a:rPr>
              <a:t>Water/ Flood/ Drought</a:t>
            </a:r>
            <a:endParaRPr lang="en-US" altLang="en-US" sz="2400" dirty="0">
              <a:latin typeface="Times" charset="0"/>
            </a:endParaRPr>
          </a:p>
        </p:txBody>
      </p:sp>
      <p:sp>
        <p:nvSpPr>
          <p:cNvPr id="879655" name="Text Box 1063"/>
          <p:cNvSpPr txBox="1">
            <a:spLocks noChangeArrowheads="1"/>
          </p:cNvSpPr>
          <p:nvPr/>
        </p:nvSpPr>
        <p:spPr bwMode="auto">
          <a:xfrm>
            <a:off x="4860925" y="3762375"/>
            <a:ext cx="2204450" cy="461665"/>
          </a:xfrm>
          <a:prstGeom prst="rect">
            <a:avLst/>
          </a:prstGeom>
          <a:noFill/>
          <a:ln w="9525">
            <a:noFill/>
            <a:miter lim="800000"/>
            <a:headEnd/>
            <a:tailEnd/>
          </a:ln>
          <a:effectLst/>
        </p:spPr>
        <p:txBody>
          <a:bodyPr wrap="none">
            <a:spAutoFit/>
          </a:bodyPr>
          <a:lstStyle/>
          <a:p>
            <a:r>
              <a:rPr lang="en-US" altLang="en-US" sz="2400" dirty="0">
                <a:latin typeface="Times" charset="0"/>
              </a:rPr>
              <a:t>Nutrients/Food</a:t>
            </a:r>
          </a:p>
        </p:txBody>
      </p:sp>
      <p:sp>
        <p:nvSpPr>
          <p:cNvPr id="879656" name="Text Box 1064"/>
          <p:cNvSpPr txBox="1">
            <a:spLocks noChangeArrowheads="1"/>
          </p:cNvSpPr>
          <p:nvPr/>
        </p:nvSpPr>
        <p:spPr bwMode="auto">
          <a:xfrm>
            <a:off x="4860925" y="4186238"/>
            <a:ext cx="715260" cy="461665"/>
          </a:xfrm>
          <a:prstGeom prst="rect">
            <a:avLst/>
          </a:prstGeom>
          <a:noFill/>
          <a:ln w="9525">
            <a:noFill/>
            <a:miter lim="800000"/>
            <a:headEnd/>
            <a:tailEnd/>
          </a:ln>
          <a:effectLst/>
        </p:spPr>
        <p:txBody>
          <a:bodyPr wrap="none">
            <a:spAutoFit/>
          </a:bodyPr>
          <a:lstStyle/>
          <a:p>
            <a:r>
              <a:rPr lang="en-US" altLang="en-US" sz="2400" dirty="0">
                <a:latin typeface="Times" charset="0"/>
              </a:rPr>
              <a:t>Fire</a:t>
            </a:r>
          </a:p>
        </p:txBody>
      </p:sp>
      <p:sp>
        <p:nvSpPr>
          <p:cNvPr id="879657" name="Text Box 1065"/>
          <p:cNvSpPr txBox="1">
            <a:spLocks noChangeArrowheads="1"/>
          </p:cNvSpPr>
          <p:nvPr/>
        </p:nvSpPr>
        <p:spPr bwMode="auto">
          <a:xfrm>
            <a:off x="4860925" y="4605338"/>
            <a:ext cx="2101857" cy="461665"/>
          </a:xfrm>
          <a:prstGeom prst="rect">
            <a:avLst/>
          </a:prstGeom>
          <a:noFill/>
          <a:ln w="9525">
            <a:noFill/>
            <a:miter lim="800000"/>
            <a:headEnd/>
            <a:tailEnd/>
          </a:ln>
          <a:effectLst/>
        </p:spPr>
        <p:txBody>
          <a:bodyPr wrap="none">
            <a:spAutoFit/>
          </a:bodyPr>
          <a:lstStyle/>
          <a:p>
            <a:r>
              <a:rPr lang="en-US" altLang="en-US" sz="2400" dirty="0">
                <a:latin typeface="Times" charset="0"/>
              </a:rPr>
              <a:t>Soil</a:t>
            </a:r>
            <a:r>
              <a:rPr lang="en-US" altLang="en-US" sz="2400" dirty="0">
                <a:solidFill>
                  <a:schemeClr val="bg2"/>
                </a:solidFill>
                <a:latin typeface="Times" charset="0"/>
              </a:rPr>
              <a:t> </a:t>
            </a:r>
            <a:r>
              <a:rPr lang="en-US" altLang="en-US" sz="2400" dirty="0">
                <a:latin typeface="Times" charset="0"/>
              </a:rPr>
              <a:t>chemistry</a:t>
            </a:r>
          </a:p>
        </p:txBody>
      </p:sp>
      <p:sp>
        <p:nvSpPr>
          <p:cNvPr id="879658" name="Text Box 1066"/>
          <p:cNvSpPr txBox="1">
            <a:spLocks noChangeArrowheads="1"/>
          </p:cNvSpPr>
          <p:nvPr/>
        </p:nvSpPr>
        <p:spPr bwMode="auto">
          <a:xfrm>
            <a:off x="4876800" y="5024438"/>
            <a:ext cx="1058303" cy="461665"/>
          </a:xfrm>
          <a:prstGeom prst="rect">
            <a:avLst/>
          </a:prstGeom>
          <a:noFill/>
          <a:ln w="9525">
            <a:noFill/>
            <a:miter lim="800000"/>
            <a:headEnd/>
            <a:tailEnd/>
          </a:ln>
          <a:effectLst/>
        </p:spPr>
        <p:txBody>
          <a:bodyPr wrap="none">
            <a:spAutoFit/>
          </a:bodyPr>
          <a:lstStyle/>
          <a:p>
            <a:r>
              <a:rPr lang="en-US" altLang="en-US" sz="2400" dirty="0">
                <a:latin typeface="Times" charset="0"/>
              </a:rPr>
              <a:t>Space</a:t>
            </a:r>
          </a:p>
        </p:txBody>
      </p:sp>
      <p:sp>
        <p:nvSpPr>
          <p:cNvPr id="879659" name="Text Box 1067"/>
          <p:cNvSpPr txBox="1">
            <a:spLocks noChangeArrowheads="1"/>
          </p:cNvSpPr>
          <p:nvPr/>
        </p:nvSpPr>
        <p:spPr bwMode="auto">
          <a:xfrm>
            <a:off x="4876800" y="5405438"/>
            <a:ext cx="2460930" cy="461665"/>
          </a:xfrm>
          <a:prstGeom prst="rect">
            <a:avLst/>
          </a:prstGeom>
          <a:noFill/>
          <a:ln w="9525">
            <a:noFill/>
            <a:miter lim="800000"/>
            <a:headEnd/>
            <a:tailEnd/>
          </a:ln>
          <a:effectLst/>
        </p:spPr>
        <p:txBody>
          <a:bodyPr wrap="none">
            <a:spAutoFit/>
          </a:bodyPr>
          <a:lstStyle/>
          <a:p>
            <a:r>
              <a:rPr lang="en-US" altLang="en-US" sz="2400" dirty="0">
                <a:latin typeface="Times" charset="0"/>
              </a:rPr>
              <a:t>Other</a:t>
            </a:r>
            <a:r>
              <a:rPr lang="en-US" altLang="en-US" sz="2400" dirty="0">
                <a:solidFill>
                  <a:schemeClr val="bg2"/>
                </a:solidFill>
                <a:latin typeface="Times" charset="0"/>
              </a:rPr>
              <a:t> </a:t>
            </a:r>
            <a:r>
              <a:rPr lang="en-US" altLang="en-US" sz="2400" dirty="0">
                <a:latin typeface="Times" charset="0"/>
              </a:rPr>
              <a:t>organisms</a:t>
            </a:r>
          </a:p>
        </p:txBody>
      </p:sp>
      <p:pic>
        <p:nvPicPr>
          <p:cNvPr id="879662" name="Picture 1070" descr="audio image blue">
            <a:hlinkClick r:id="" action="ppaction://noaction">
              <a:snd r:embed="rId13" name="03-limiting factor.WAV"/>
            </a:hlinkClick>
          </p:cNvPr>
          <p:cNvPicPr>
            <a:picLocks noChangeAspect="1" noChangeArrowheads="1"/>
          </p:cNvPicPr>
          <p:nvPr/>
        </p:nvPicPr>
        <p:blipFill>
          <a:blip r:embed="rId14" cstate="print"/>
          <a:srcRect/>
          <a:stretch>
            <a:fillRect/>
          </a:stretch>
        </p:blipFill>
        <p:spPr bwMode="auto">
          <a:xfrm>
            <a:off x="3124200" y="4800600"/>
            <a:ext cx="354013" cy="354013"/>
          </a:xfrm>
          <a:prstGeom prst="rect">
            <a:avLst/>
          </a:prstGeom>
          <a:noFill/>
        </p:spPr>
      </p:pic>
      <p:sp>
        <p:nvSpPr>
          <p:cNvPr id="879663" name="Text Box 1071"/>
          <p:cNvSpPr txBox="1">
            <a:spLocks noChangeArrowheads="1"/>
          </p:cNvSpPr>
          <p:nvPr/>
        </p:nvSpPr>
        <p:spPr bwMode="auto">
          <a:xfrm>
            <a:off x="565150" y="838200"/>
            <a:ext cx="33464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Limiting factors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79630"/>
                                        </p:tgtEl>
                                        <p:attrNameLst>
                                          <p:attrName>style.visibility</p:attrName>
                                        </p:attrNameLst>
                                      </p:cBhvr>
                                      <p:to>
                                        <p:strVal val="visible"/>
                                      </p:to>
                                    </p:set>
                                    <p:animEffect transition="in" filter="box(out)">
                                      <p:cBhvr>
                                        <p:cTn id="7" dur="500"/>
                                        <p:tgtEl>
                                          <p:spTgt spid="87963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79662"/>
                                        </p:tgtEl>
                                        <p:attrNameLst>
                                          <p:attrName>style.visibility</p:attrName>
                                        </p:attrNameLst>
                                      </p:cBhvr>
                                      <p:to>
                                        <p:strVal val="visible"/>
                                      </p:to>
                                    </p:set>
                                    <p:animEffect transition="in" filter="box(out)">
                                      <p:cBhvr>
                                        <p:cTn id="12" dur="500"/>
                                        <p:tgtEl>
                                          <p:spTgt spid="879662"/>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79622"/>
                                        </p:tgtEl>
                                        <p:attrNameLst>
                                          <p:attrName>style.visibility</p:attrName>
                                        </p:attrNameLst>
                                      </p:cBhvr>
                                      <p:to>
                                        <p:strVal val="visible"/>
                                      </p:to>
                                    </p:set>
                                    <p:animEffect transition="in" filter="box(out)">
                                      <p:cBhvr>
                                        <p:cTn id="16" dur="500"/>
                                        <p:tgtEl>
                                          <p:spTgt spid="879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630" grpId="0" autoUpdateAnimBg="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66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81669" name="Text Box 5"/>
          <p:cNvSpPr txBox="1">
            <a:spLocks noChangeArrowheads="1"/>
          </p:cNvSpPr>
          <p:nvPr/>
        </p:nvSpPr>
        <p:spPr bwMode="auto">
          <a:xfrm>
            <a:off x="565150" y="914400"/>
            <a:ext cx="3727450" cy="69532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Carrying capacity</a:t>
            </a:r>
          </a:p>
        </p:txBody>
      </p:sp>
      <p:pic>
        <p:nvPicPr>
          <p:cNvPr id="881670"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1671"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1672"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1673"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1674"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1675"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1676" name="Picture 12"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1677" name="Picture 13"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
        <p:nvSpPr>
          <p:cNvPr id="881678" name="Rectangle 14"/>
          <p:cNvSpPr>
            <a:spLocks noChangeArrowheads="1"/>
          </p:cNvSpPr>
          <p:nvPr/>
        </p:nvSpPr>
        <p:spPr bwMode="auto">
          <a:xfrm>
            <a:off x="457200" y="1676400"/>
            <a:ext cx="2590800" cy="40354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Deaths begin to exceed births and the population falls below carrying capacity.</a:t>
            </a:r>
          </a:p>
        </p:txBody>
      </p:sp>
      <p:pic>
        <p:nvPicPr>
          <p:cNvPr id="881679" name="Picture 15" descr="Fig"/>
          <p:cNvPicPr>
            <a:picLocks noChangeAspect="1" noChangeArrowheads="1"/>
          </p:cNvPicPr>
          <p:nvPr/>
        </p:nvPicPr>
        <p:blipFill>
          <a:blip r:embed="rId12" cstate="print"/>
          <a:srcRect/>
          <a:stretch>
            <a:fillRect/>
          </a:stretch>
        </p:blipFill>
        <p:spPr bwMode="auto">
          <a:xfrm>
            <a:off x="3200400" y="1620838"/>
            <a:ext cx="4964113" cy="4322762"/>
          </a:xfrm>
          <a:prstGeom prst="rect">
            <a:avLst/>
          </a:prstGeom>
          <a:noFill/>
        </p:spPr>
      </p:pic>
      <p:sp>
        <p:nvSpPr>
          <p:cNvPr id="881680" name="Text Box 16"/>
          <p:cNvSpPr txBox="1">
            <a:spLocks noChangeArrowheads="1"/>
          </p:cNvSpPr>
          <p:nvPr/>
        </p:nvSpPr>
        <p:spPr bwMode="auto">
          <a:xfrm>
            <a:off x="4648200" y="2514600"/>
            <a:ext cx="1955800" cy="395288"/>
          </a:xfrm>
          <a:prstGeom prst="rect">
            <a:avLst/>
          </a:prstGeom>
          <a:noFill/>
          <a:ln w="9525">
            <a:noFill/>
            <a:miter lim="800000"/>
            <a:headEnd/>
            <a:tailEnd/>
          </a:ln>
          <a:effectLst/>
        </p:spPr>
        <p:txBody>
          <a:bodyPr wrap="none">
            <a:spAutoFit/>
          </a:bodyPr>
          <a:lstStyle/>
          <a:p>
            <a:r>
              <a:rPr lang="en-US" altLang="en-US" sz="1800" b="1">
                <a:solidFill>
                  <a:schemeClr val="bg2"/>
                </a:solidFill>
                <a:latin typeface="Times" charset="0"/>
              </a:rPr>
              <a:t>Carrying capacity</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1670"/>
                                        </p:tgtEl>
                                        <p:attrNameLst>
                                          <p:attrName>style.visibility</p:attrName>
                                        </p:attrNameLst>
                                      </p:cBhvr>
                                      <p:to>
                                        <p:strVal val="visible"/>
                                      </p:to>
                                    </p:set>
                                    <p:animEffect transition="in" filter="box(out)">
                                      <p:cBhvr>
                                        <p:cTn id="7" dur="500"/>
                                        <p:tgtEl>
                                          <p:spTgt spid="881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434"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Summary – 4.1</a:t>
            </a:r>
          </a:p>
        </p:txBody>
      </p:sp>
      <p:pic>
        <p:nvPicPr>
          <p:cNvPr id="914435"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4436"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14437"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14438"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14439"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14440" name="Picture 8" descr="chapter summary"/>
          <p:cNvPicPr>
            <a:picLocks noChangeAspect="1" noChangeArrowheads="1"/>
          </p:cNvPicPr>
          <p:nvPr/>
        </p:nvPicPr>
        <p:blipFill>
          <a:blip r:embed="rId8" cstate="print"/>
          <a:srcRect/>
          <a:stretch>
            <a:fillRect/>
          </a:stretch>
        </p:blipFill>
        <p:spPr bwMode="auto">
          <a:xfrm>
            <a:off x="3125788" y="53975"/>
            <a:ext cx="2892425" cy="422275"/>
          </a:xfrm>
          <a:prstGeom prst="rect">
            <a:avLst/>
          </a:prstGeom>
          <a:noFill/>
        </p:spPr>
      </p:pic>
      <p:pic>
        <p:nvPicPr>
          <p:cNvPr id="914441"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14442" name="Rectangle 10"/>
          <p:cNvSpPr>
            <a:spLocks noChangeArrowheads="1"/>
          </p:cNvSpPr>
          <p:nvPr/>
        </p:nvSpPr>
        <p:spPr bwMode="auto">
          <a:xfrm>
            <a:off x="457200" y="1735138"/>
            <a:ext cx="3962400" cy="4132262"/>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Under normal conditions, with limiting factors, populations show an S-shaped curve as they approach the carrying capacity of the environment where they live.</a:t>
            </a:r>
          </a:p>
        </p:txBody>
      </p:sp>
      <p:sp>
        <p:nvSpPr>
          <p:cNvPr id="914443" name="Rectangle 11"/>
          <p:cNvSpPr>
            <a:spLocks noChangeArrowheads="1"/>
          </p:cNvSpPr>
          <p:nvPr/>
        </p:nvSpPr>
        <p:spPr bwMode="auto">
          <a:xfrm>
            <a:off x="533400" y="1020763"/>
            <a:ext cx="7924800" cy="579437"/>
          </a:xfrm>
          <a:prstGeom prst="rect">
            <a:avLst/>
          </a:prstGeom>
          <a:noFill/>
          <a:ln w="9525">
            <a:noFill/>
            <a:miter lim="800000"/>
            <a:headEnd/>
            <a:tailEnd/>
          </a:ln>
          <a:effectLst/>
        </p:spPr>
        <p:txBody>
          <a:bodyPr anchor="ctr"/>
          <a:lstStyle/>
          <a:p>
            <a:r>
              <a:rPr lang="en-US" altLang="en-US" sz="3600" b="1">
                <a:solidFill>
                  <a:schemeClr val="tx2"/>
                </a:solidFill>
                <a:latin typeface="Times" charset="0"/>
              </a:rPr>
              <a:t>Population Dynamics</a:t>
            </a:r>
            <a:endParaRPr lang="en-US" altLang="en-US" sz="4000" b="1">
              <a:solidFill>
                <a:srgbClr val="FFFF00"/>
              </a:solidFill>
              <a:latin typeface="Times" charset="0"/>
            </a:endParaRPr>
          </a:p>
        </p:txBody>
      </p:sp>
      <p:pic>
        <p:nvPicPr>
          <p:cNvPr id="914445" name="Picture 13" descr="Sec"/>
          <p:cNvPicPr>
            <a:picLocks noChangeAspect="1" noChangeArrowheads="1"/>
          </p:cNvPicPr>
          <p:nvPr/>
        </p:nvPicPr>
        <p:blipFill>
          <a:blip r:embed="rId11" cstate="print"/>
          <a:srcRect/>
          <a:stretch>
            <a:fillRect/>
          </a:stretch>
        </p:blipFill>
        <p:spPr bwMode="auto">
          <a:xfrm>
            <a:off x="0" y="0"/>
            <a:ext cx="1828800" cy="838200"/>
          </a:xfrm>
          <a:prstGeom prst="rect">
            <a:avLst/>
          </a:prstGeom>
          <a:noFill/>
        </p:spPr>
      </p:pic>
      <p:pic>
        <p:nvPicPr>
          <p:cNvPr id="914446" name="Picture 14" descr="penguins"/>
          <p:cNvPicPr>
            <a:picLocks noChangeAspect="1" noChangeArrowheads="1"/>
          </p:cNvPicPr>
          <p:nvPr/>
        </p:nvPicPr>
        <p:blipFill>
          <a:blip r:embed="rId12" cstate="print"/>
          <a:srcRect/>
          <a:stretch>
            <a:fillRect/>
          </a:stretch>
        </p:blipFill>
        <p:spPr bwMode="auto">
          <a:xfrm>
            <a:off x="4495800" y="1898650"/>
            <a:ext cx="4038600" cy="28257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14439"/>
                                        </p:tgtEl>
                                        <p:attrNameLst>
                                          <p:attrName>style.visibility</p:attrName>
                                        </p:attrNameLst>
                                      </p:cBhvr>
                                      <p:to>
                                        <p:strVal val="visible"/>
                                      </p:to>
                                    </p:set>
                                    <p:animEffect transition="in" filter="box(out)">
                                      <p:cBhvr>
                                        <p:cTn id="7" dur="500"/>
                                        <p:tgtEl>
                                          <p:spTgt spid="914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83715" name="Rectangle 3"/>
          <p:cNvSpPr>
            <a:spLocks noChangeArrowheads="1"/>
          </p:cNvSpPr>
          <p:nvPr/>
        </p:nvSpPr>
        <p:spPr bwMode="auto">
          <a:xfrm>
            <a:off x="592138" y="3108325"/>
            <a:ext cx="4208462" cy="27209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Rapid life-history organisms have a small body size, mature rapidly, reproduce early, and have a short life span.</a:t>
            </a:r>
          </a:p>
        </p:txBody>
      </p:sp>
      <p:sp>
        <p:nvSpPr>
          <p:cNvPr id="883716" name="Text Box 4"/>
          <p:cNvSpPr txBox="1">
            <a:spLocks noChangeArrowheads="1"/>
          </p:cNvSpPr>
          <p:nvPr/>
        </p:nvSpPr>
        <p:spPr bwMode="auto">
          <a:xfrm>
            <a:off x="565150" y="914400"/>
            <a:ext cx="5365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Rapid life-history patterns</a:t>
            </a:r>
          </a:p>
        </p:txBody>
      </p:sp>
      <p:pic>
        <p:nvPicPr>
          <p:cNvPr id="883717"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371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3719"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372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3721"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3722"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3723"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3724" name="Picture 12"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
        <p:nvSpPr>
          <p:cNvPr id="883725" name="Rectangle 13"/>
          <p:cNvSpPr>
            <a:spLocks noChangeArrowheads="1"/>
          </p:cNvSpPr>
          <p:nvPr/>
        </p:nvSpPr>
        <p:spPr bwMode="auto">
          <a:xfrm>
            <a:off x="609600" y="1600200"/>
            <a:ext cx="7866063"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Rapid life-history patterns are common among organisms from changeable or unpredictable environments.</a:t>
            </a:r>
          </a:p>
        </p:txBody>
      </p:sp>
      <p:pic>
        <p:nvPicPr>
          <p:cNvPr id="883730" name="Picture 18" descr="C04-02P copy"/>
          <p:cNvPicPr>
            <a:picLocks noChangeAspect="1" noChangeArrowheads="1"/>
          </p:cNvPicPr>
          <p:nvPr/>
        </p:nvPicPr>
        <p:blipFill>
          <a:blip r:embed="rId12" cstate="print"/>
          <a:srcRect/>
          <a:stretch>
            <a:fillRect/>
          </a:stretch>
        </p:blipFill>
        <p:spPr bwMode="auto">
          <a:xfrm>
            <a:off x="4648200" y="3016250"/>
            <a:ext cx="3429000" cy="28511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83715"/>
                                        </p:tgtEl>
                                        <p:attrNameLst>
                                          <p:attrName>style.visibility</p:attrName>
                                        </p:attrNameLst>
                                      </p:cBhvr>
                                      <p:to>
                                        <p:strVal val="visible"/>
                                      </p:to>
                                    </p:set>
                                    <p:animEffect transition="in" filter="box(out)">
                                      <p:cBhvr>
                                        <p:cTn id="7" dur="500"/>
                                        <p:tgtEl>
                                          <p:spTgt spid="883715"/>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3717"/>
                                        </p:tgtEl>
                                        <p:attrNameLst>
                                          <p:attrName>style.visibility</p:attrName>
                                        </p:attrNameLst>
                                      </p:cBhvr>
                                      <p:to>
                                        <p:strVal val="visible"/>
                                      </p:to>
                                    </p:set>
                                    <p:animEffect transition="in" filter="box(out)">
                                      <p:cBhvr>
                                        <p:cTn id="11" dur="500"/>
                                        <p:tgtEl>
                                          <p:spTgt spid="883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3715" grpId="0" autoUpdateAnimBg="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84740" name="Text Box 4"/>
          <p:cNvSpPr txBox="1">
            <a:spLocks noChangeArrowheads="1"/>
          </p:cNvSpPr>
          <p:nvPr/>
        </p:nvSpPr>
        <p:spPr bwMode="auto">
          <a:xfrm>
            <a:off x="533400" y="838200"/>
            <a:ext cx="3473450" cy="107950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dirty="0">
                <a:solidFill>
                  <a:schemeClr val="tx2"/>
                </a:solidFill>
                <a:latin typeface="Times" charset="0"/>
              </a:rPr>
              <a:t>Slow life-history patterns</a:t>
            </a:r>
          </a:p>
        </p:txBody>
      </p:sp>
      <p:pic>
        <p:nvPicPr>
          <p:cNvPr id="884741"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4742"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4743"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4744"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4745"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4746"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4747"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4748" name="Picture 12"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
        <p:nvSpPr>
          <p:cNvPr id="884749" name="Rectangle 13"/>
          <p:cNvSpPr>
            <a:spLocks noChangeArrowheads="1"/>
          </p:cNvSpPr>
          <p:nvPr/>
        </p:nvSpPr>
        <p:spPr bwMode="auto">
          <a:xfrm>
            <a:off x="609600" y="2403475"/>
            <a:ext cx="3276600" cy="31591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Large species that live in more stable environments usually have slow life-history patterns.</a:t>
            </a:r>
          </a:p>
        </p:txBody>
      </p:sp>
      <p:pic>
        <p:nvPicPr>
          <p:cNvPr id="884751" name="Picture 15" descr="elephant"/>
          <p:cNvPicPr>
            <a:picLocks noChangeAspect="1" noChangeArrowheads="1"/>
          </p:cNvPicPr>
          <p:nvPr/>
        </p:nvPicPr>
        <p:blipFill>
          <a:blip r:embed="rId12" cstate="print"/>
          <a:srcRect/>
          <a:stretch>
            <a:fillRect/>
          </a:stretch>
        </p:blipFill>
        <p:spPr bwMode="auto">
          <a:xfrm>
            <a:off x="4114800" y="1371600"/>
            <a:ext cx="3962400" cy="45720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4741"/>
                                        </p:tgtEl>
                                        <p:attrNameLst>
                                          <p:attrName>style.visibility</p:attrName>
                                        </p:attrNameLst>
                                      </p:cBhvr>
                                      <p:to>
                                        <p:strVal val="visible"/>
                                      </p:to>
                                    </p:set>
                                    <p:animEffect transition="in" filter="box(out)">
                                      <p:cBhvr>
                                        <p:cTn id="7" dur="500"/>
                                        <p:tgtEl>
                                          <p:spTgt spid="884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887811" name="Rectangle 3"/>
          <p:cNvSpPr>
            <a:spLocks noChangeArrowheads="1"/>
          </p:cNvSpPr>
          <p:nvPr/>
        </p:nvSpPr>
        <p:spPr bwMode="auto">
          <a:xfrm>
            <a:off x="533400" y="2895600"/>
            <a:ext cx="8094662" cy="3046988"/>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Disease, for example, can spread more quickly in a population with members that live close together</a:t>
            </a:r>
            <a:r>
              <a:rPr lang="en-US" altLang="en-US" sz="3200" dirty="0" smtClean="0">
                <a:solidFill>
                  <a:schemeClr val="tx1"/>
                </a:solidFill>
                <a:latin typeface="Times" charset="0"/>
              </a:rPr>
              <a:t>.</a:t>
            </a:r>
          </a:p>
          <a:p>
            <a:pPr marL="342900" indent="-342900">
              <a:buFontTx/>
              <a:buChar char="•"/>
            </a:pPr>
            <a:r>
              <a:rPr lang="en-US" altLang="en-US" sz="3200" dirty="0" smtClean="0">
                <a:latin typeface="Times" charset="0"/>
              </a:rPr>
              <a:t>The larger the population the greater the impact on the population with Density Dependent factors..</a:t>
            </a:r>
            <a:endParaRPr lang="en-US" altLang="en-US" sz="3200" dirty="0">
              <a:solidFill>
                <a:schemeClr val="tx1"/>
              </a:solidFill>
              <a:latin typeface="Times" charset="0"/>
            </a:endParaRPr>
          </a:p>
        </p:txBody>
      </p:sp>
      <p:pic>
        <p:nvPicPr>
          <p:cNvPr id="887813"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7814"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7815"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7816"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7817"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7818"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7819"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7820" name="Picture 12" descr="Sec"/>
          <p:cNvPicPr>
            <a:picLocks noChangeAspect="1" noChangeArrowheads="1"/>
          </p:cNvPicPr>
          <p:nvPr/>
        </p:nvPicPr>
        <p:blipFill>
          <a:blip r:embed="rId11" cstate="print"/>
          <a:srcRect/>
          <a:stretch>
            <a:fillRect/>
          </a:stretch>
        </p:blipFill>
        <p:spPr bwMode="auto">
          <a:xfrm>
            <a:off x="2647950" y="0"/>
            <a:ext cx="3848100" cy="482600"/>
          </a:xfrm>
          <a:prstGeom prst="rect">
            <a:avLst/>
          </a:prstGeom>
          <a:noFill/>
        </p:spPr>
      </p:pic>
      <p:sp>
        <p:nvSpPr>
          <p:cNvPr id="887821" name="Rectangle 13"/>
          <p:cNvSpPr>
            <a:spLocks noChangeArrowheads="1"/>
          </p:cNvSpPr>
          <p:nvPr/>
        </p:nvSpPr>
        <p:spPr bwMode="auto">
          <a:xfrm>
            <a:off x="609600" y="1851025"/>
            <a:ext cx="8229600" cy="2062103"/>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a:solidFill>
                  <a:srgbClr val="FF0066"/>
                </a:solidFill>
                <a:latin typeface="Times" charset="0"/>
              </a:rPr>
              <a:t>Density-dependent factors</a:t>
            </a:r>
            <a:r>
              <a:rPr lang="en-US" altLang="en-US" sz="3200" dirty="0">
                <a:solidFill>
                  <a:schemeClr val="tx1"/>
                </a:solidFill>
                <a:latin typeface="Times" charset="0"/>
              </a:rPr>
              <a:t> include disease, competition, predators, parasites, and food</a:t>
            </a:r>
            <a:r>
              <a:rPr lang="en-US" altLang="en-US" sz="3200" dirty="0" smtClean="0">
                <a:solidFill>
                  <a:schemeClr val="tx1"/>
                </a:solidFill>
                <a:latin typeface="Times" charset="0"/>
              </a:rPr>
              <a:t>.</a:t>
            </a:r>
          </a:p>
          <a:p>
            <a:pPr marL="342900" indent="-342900">
              <a:buClr>
                <a:schemeClr val="tx1"/>
              </a:buClr>
            </a:pPr>
            <a:endParaRPr lang="en-US" altLang="en-US" sz="3200" dirty="0">
              <a:solidFill>
                <a:schemeClr val="tx1"/>
              </a:solidFill>
              <a:latin typeface="Times" charset="0"/>
            </a:endParaRPr>
          </a:p>
        </p:txBody>
      </p:sp>
      <p:sp>
        <p:nvSpPr>
          <p:cNvPr id="887825" name="Text Box 17"/>
          <p:cNvSpPr txBox="1">
            <a:spLocks noChangeArrowheads="1"/>
          </p:cNvSpPr>
          <p:nvPr/>
        </p:nvSpPr>
        <p:spPr bwMode="auto">
          <a:xfrm>
            <a:off x="565150" y="914400"/>
            <a:ext cx="7702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Density factors and population growth</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87811"/>
                                        </p:tgtEl>
                                        <p:attrNameLst>
                                          <p:attrName>style.visibility</p:attrName>
                                        </p:attrNameLst>
                                      </p:cBhvr>
                                      <p:to>
                                        <p:strVal val="visible"/>
                                      </p:to>
                                    </p:set>
                                    <p:animEffect transition="in" filter="box(out)">
                                      <p:cBhvr>
                                        <p:cTn id="7" dur="500"/>
                                        <p:tgtEl>
                                          <p:spTgt spid="88781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7813"/>
                                        </p:tgtEl>
                                        <p:attrNameLst>
                                          <p:attrName>style.visibility</p:attrName>
                                        </p:attrNameLst>
                                      </p:cBhvr>
                                      <p:to>
                                        <p:strVal val="visible"/>
                                      </p:to>
                                    </p:set>
                                    <p:animEffect transition="in" filter="box(out)">
                                      <p:cBhvr>
                                        <p:cTn id="11" dur="500"/>
                                        <p:tgtEl>
                                          <p:spTgt spid="887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11" grpId="0" autoUpdateAnimBg="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4.1 Summary – pages 91-99</a:t>
            </a:r>
          </a:p>
        </p:txBody>
      </p:sp>
      <p:sp>
        <p:nvSpPr>
          <p:cNvPr id="921603" name="Rectangle 3"/>
          <p:cNvSpPr>
            <a:spLocks noChangeArrowheads="1"/>
          </p:cNvSpPr>
          <p:nvPr/>
        </p:nvSpPr>
        <p:spPr bwMode="auto">
          <a:xfrm>
            <a:off x="457200" y="2514600"/>
            <a:ext cx="4038600" cy="315912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Most density-independent factors are </a:t>
            </a:r>
            <a:r>
              <a:rPr lang="en-US" altLang="en-US" sz="3200" dirty="0" err="1">
                <a:solidFill>
                  <a:schemeClr val="tx1"/>
                </a:solidFill>
                <a:latin typeface="Times" charset="0"/>
              </a:rPr>
              <a:t>abiotic</a:t>
            </a:r>
            <a:r>
              <a:rPr lang="en-US" altLang="en-US" sz="3200" dirty="0">
                <a:solidFill>
                  <a:schemeClr val="tx1"/>
                </a:solidFill>
                <a:latin typeface="Times" charset="0"/>
              </a:rPr>
              <a:t> factors, such as temperature, storms, floods, drought, and major habitat disruption.</a:t>
            </a:r>
          </a:p>
        </p:txBody>
      </p:sp>
      <p:pic>
        <p:nvPicPr>
          <p:cNvPr id="921605"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1609" name="Picture 9" descr="help">
            <a:hlinkClick r:id="" action="ppaction://noaction"/>
          </p:cNvPr>
          <p:cNvPicPr>
            <a:picLocks noChangeAspect="1" noChangeArrowheads="1"/>
          </p:cNvPicPr>
          <p:nvPr/>
        </p:nvPicPr>
        <p:blipFill>
          <a:blip r:embed="rId3" cstate="print"/>
          <a:srcRect/>
          <a:stretch>
            <a:fillRect/>
          </a:stretch>
        </p:blipFill>
        <p:spPr bwMode="auto">
          <a:xfrm>
            <a:off x="228600" y="6202363"/>
            <a:ext cx="560388" cy="560387"/>
          </a:xfrm>
          <a:prstGeom prst="rect">
            <a:avLst/>
          </a:prstGeom>
          <a:noFill/>
        </p:spPr>
      </p:pic>
      <p:pic>
        <p:nvPicPr>
          <p:cNvPr id="921610" name="Picture 10" descr="resources">
            <a:hlinkClick r:id="rId4"/>
          </p:cNvPr>
          <p:cNvPicPr>
            <a:picLocks noChangeAspect="1" noChangeArrowheads="1"/>
          </p:cNvPicPr>
          <p:nvPr/>
        </p:nvPicPr>
        <p:blipFill>
          <a:blip r:embed="rId5" cstate="print"/>
          <a:srcRect/>
          <a:stretch>
            <a:fillRect/>
          </a:stretch>
        </p:blipFill>
        <p:spPr bwMode="auto">
          <a:xfrm>
            <a:off x="6934200" y="6267450"/>
            <a:ext cx="1806575" cy="411163"/>
          </a:xfrm>
          <a:prstGeom prst="rect">
            <a:avLst/>
          </a:prstGeom>
          <a:noFill/>
        </p:spPr>
      </p:pic>
      <p:pic>
        <p:nvPicPr>
          <p:cNvPr id="921611" name="Picture 11" descr="Sec"/>
          <p:cNvPicPr>
            <a:picLocks noChangeAspect="1" noChangeArrowheads="1"/>
          </p:cNvPicPr>
          <p:nvPr/>
        </p:nvPicPr>
        <p:blipFill>
          <a:blip r:embed="rId6" cstate="print"/>
          <a:srcRect/>
          <a:stretch>
            <a:fillRect/>
          </a:stretch>
        </p:blipFill>
        <p:spPr bwMode="auto">
          <a:xfrm>
            <a:off x="0" y="0"/>
            <a:ext cx="1828800" cy="838200"/>
          </a:xfrm>
          <a:prstGeom prst="rect">
            <a:avLst/>
          </a:prstGeom>
          <a:noFill/>
        </p:spPr>
      </p:pic>
      <p:pic>
        <p:nvPicPr>
          <p:cNvPr id="921612" name="Picture 12" descr="Sec"/>
          <p:cNvPicPr>
            <a:picLocks noChangeAspect="1" noChangeArrowheads="1"/>
          </p:cNvPicPr>
          <p:nvPr/>
        </p:nvPicPr>
        <p:blipFill>
          <a:blip r:embed="rId7" cstate="print"/>
          <a:srcRect/>
          <a:stretch>
            <a:fillRect/>
          </a:stretch>
        </p:blipFill>
        <p:spPr bwMode="auto">
          <a:xfrm>
            <a:off x="2647950" y="0"/>
            <a:ext cx="3848100" cy="482600"/>
          </a:xfrm>
          <a:prstGeom prst="rect">
            <a:avLst/>
          </a:prstGeom>
          <a:noFill/>
        </p:spPr>
      </p:pic>
      <p:sp>
        <p:nvSpPr>
          <p:cNvPr id="921613" name="Rectangle 13"/>
          <p:cNvSpPr>
            <a:spLocks noChangeArrowheads="1"/>
          </p:cNvSpPr>
          <p:nvPr/>
        </p:nvSpPr>
        <p:spPr bwMode="auto">
          <a:xfrm>
            <a:off x="457200" y="1447800"/>
            <a:ext cx="7866063"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a:solidFill>
                  <a:srgbClr val="FF0066"/>
                </a:solidFill>
                <a:latin typeface="Times" charset="0"/>
              </a:rPr>
              <a:t>Density-independent factors</a:t>
            </a:r>
            <a:r>
              <a:rPr lang="en-US" altLang="en-US" sz="3200" dirty="0">
                <a:solidFill>
                  <a:schemeClr val="tx1"/>
                </a:solidFill>
                <a:latin typeface="Times" charset="0"/>
              </a:rPr>
              <a:t> can affect all populations, regardless of their density.</a:t>
            </a:r>
          </a:p>
        </p:txBody>
      </p:sp>
      <p:pic>
        <p:nvPicPr>
          <p:cNvPr id="921616" name="Picture 16" descr="C04-04P copy"/>
          <p:cNvPicPr>
            <a:picLocks noChangeAspect="1" noChangeArrowheads="1"/>
          </p:cNvPicPr>
          <p:nvPr/>
        </p:nvPicPr>
        <p:blipFill>
          <a:blip r:embed="rId8" cstate="print"/>
          <a:srcRect/>
          <a:stretch>
            <a:fillRect/>
          </a:stretch>
        </p:blipFill>
        <p:spPr bwMode="auto">
          <a:xfrm>
            <a:off x="4495800" y="2643188"/>
            <a:ext cx="3581400" cy="3300412"/>
          </a:xfrm>
          <a:prstGeom prst="rect">
            <a:avLst/>
          </a:prstGeom>
          <a:noFill/>
        </p:spPr>
      </p:pic>
      <p:pic>
        <p:nvPicPr>
          <p:cNvPr id="921620" name="Picture 20" descr="audio image blue">
            <a:hlinkClick r:id="" action="ppaction://noaction">
              <a:snd r:embed="rId9" name="04-dens-independ factor.WAV"/>
            </a:hlinkClick>
          </p:cNvPr>
          <p:cNvPicPr>
            <a:picLocks noChangeAspect="1" noChangeArrowheads="1"/>
          </p:cNvPicPr>
          <p:nvPr/>
        </p:nvPicPr>
        <p:blipFill>
          <a:blip r:embed="rId10" cstate="print"/>
          <a:srcRect/>
          <a:stretch>
            <a:fillRect/>
          </a:stretch>
        </p:blipFill>
        <p:spPr bwMode="auto">
          <a:xfrm>
            <a:off x="7391400" y="2209800"/>
            <a:ext cx="354013" cy="354013"/>
          </a:xfrm>
          <a:prstGeom prst="rect">
            <a:avLst/>
          </a:prstGeom>
          <a:noFill/>
        </p:spPr>
      </p:pic>
      <p:sp>
        <p:nvSpPr>
          <p:cNvPr id="921622" name="Text Box 22"/>
          <p:cNvSpPr txBox="1">
            <a:spLocks noChangeArrowheads="1"/>
          </p:cNvSpPr>
          <p:nvPr/>
        </p:nvSpPr>
        <p:spPr bwMode="auto">
          <a:xfrm>
            <a:off x="565150" y="914400"/>
            <a:ext cx="7702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Density factors and population growth</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921620"/>
                                        </p:tgtEl>
                                        <p:attrNameLst>
                                          <p:attrName>style.visibility</p:attrName>
                                        </p:attrNameLst>
                                      </p:cBhvr>
                                      <p:to>
                                        <p:strVal val="visible"/>
                                      </p:to>
                                    </p:set>
                                    <p:animEffect transition="in" filter="box(out)">
                                      <p:cBhvr>
                                        <p:cTn id="7" dur="500"/>
                                        <p:tgtEl>
                                          <p:spTgt spid="92162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21603"/>
                                        </p:tgtEl>
                                        <p:attrNameLst>
                                          <p:attrName>style.visibility</p:attrName>
                                        </p:attrNameLst>
                                      </p:cBhvr>
                                      <p:to>
                                        <p:strVal val="visible"/>
                                      </p:to>
                                    </p:set>
                                    <p:animEffect transition="in" filter="box(out)">
                                      <p:cBhvr>
                                        <p:cTn id="12" dur="500"/>
                                        <p:tgtEl>
                                          <p:spTgt spid="921603"/>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21616"/>
                                        </p:tgtEl>
                                        <p:attrNameLst>
                                          <p:attrName>style.visibility</p:attrName>
                                        </p:attrNameLst>
                                      </p:cBhvr>
                                      <p:to>
                                        <p:strVal val="visible"/>
                                      </p:to>
                                    </p:set>
                                    <p:animEffect transition="in" filter="box(out)">
                                      <p:cBhvr>
                                        <p:cTn id="16" dur="500"/>
                                        <p:tgtEl>
                                          <p:spTgt spid="921616"/>
                                        </p:tgtEl>
                                      </p:cBhvr>
                                    </p:animEffect>
                                  </p:childTnLst>
                                </p:cTn>
                              </p:par>
                            </p:childTnLst>
                          </p:cTn>
                        </p:par>
                        <p:par>
                          <p:cTn id="17" fill="hold">
                            <p:stCondLst>
                              <p:cond delay="1000"/>
                            </p:stCondLst>
                            <p:childTnLst>
                              <p:par>
                                <p:cTn id="18" presetID="4" presetClass="entr" presetSubtype="32" fill="hold" nodeType="afterEffect">
                                  <p:stCondLst>
                                    <p:cond delay="0"/>
                                  </p:stCondLst>
                                  <p:childTnLst>
                                    <p:set>
                                      <p:cBhvr>
                                        <p:cTn id="19" dur="1" fill="hold">
                                          <p:stCondLst>
                                            <p:cond delay="0"/>
                                          </p:stCondLst>
                                        </p:cTn>
                                        <p:tgtEl>
                                          <p:spTgt spid="921605"/>
                                        </p:tgtEl>
                                        <p:attrNameLst>
                                          <p:attrName>style.visibility</p:attrName>
                                        </p:attrNameLst>
                                      </p:cBhvr>
                                      <p:to>
                                        <p:strVal val="visible"/>
                                      </p:to>
                                    </p:set>
                                    <p:animEffect transition="in" filter="box(out)">
                                      <p:cBhvr>
                                        <p:cTn id="20" dur="500"/>
                                        <p:tgtEl>
                                          <p:spTgt spid="921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03" grpId="0" autoUpdateAnimBg="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79438"/>
          </a:xfrm>
        </p:spPr>
        <p:txBody>
          <a:bodyPr>
            <a:noAutofit/>
          </a:bodyPr>
          <a:lstStyle/>
          <a:p>
            <a:r>
              <a:rPr lang="en-US" sz="2800" dirty="0" smtClean="0"/>
              <a:t>Problem Solving Lab 4.2  p. 101BB	P. 49NB</a:t>
            </a:r>
            <a:endParaRPr lang="en-US" sz="2800" dirty="0"/>
          </a:p>
        </p:txBody>
      </p:sp>
      <p:sp>
        <p:nvSpPr>
          <p:cNvPr id="3" name="Content Placeholder 2"/>
          <p:cNvSpPr>
            <a:spLocks noGrp="1"/>
          </p:cNvSpPr>
          <p:nvPr>
            <p:ph idx="1"/>
          </p:nvPr>
        </p:nvSpPr>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236546" name="Picture 2" descr="chartmain2.gif (26088 bytes)"/>
          <p:cNvPicPr>
            <a:picLocks noChangeAspect="1" noChangeArrowheads="1"/>
          </p:cNvPicPr>
          <p:nvPr/>
        </p:nvPicPr>
        <p:blipFill>
          <a:blip r:embed="rId2" cstate="print"/>
          <a:srcRect/>
          <a:stretch>
            <a:fillRect/>
          </a:stretch>
        </p:blipFill>
        <p:spPr bwMode="auto">
          <a:xfrm>
            <a:off x="0" y="381000"/>
            <a:ext cx="9013842" cy="4876800"/>
          </a:xfrm>
          <a:prstGeom prst="rect">
            <a:avLst/>
          </a:prstGeom>
          <a:noFill/>
        </p:spPr>
      </p:pic>
      <p:sp>
        <p:nvSpPr>
          <p:cNvPr id="5" name="TextBox 4"/>
          <p:cNvSpPr txBox="1"/>
          <p:nvPr/>
        </p:nvSpPr>
        <p:spPr>
          <a:xfrm>
            <a:off x="228600" y="5105400"/>
            <a:ext cx="8686800" cy="923330"/>
          </a:xfrm>
          <a:prstGeom prst="rect">
            <a:avLst/>
          </a:prstGeom>
          <a:noFill/>
        </p:spPr>
        <p:txBody>
          <a:bodyPr wrap="square" rtlCol="0">
            <a:spAutoFit/>
          </a:bodyPr>
          <a:lstStyle/>
          <a:p>
            <a:pPr marL="342900" indent="-342900">
              <a:buAutoNum type="arabicPeriod"/>
            </a:pPr>
            <a:r>
              <a:rPr lang="en-US" dirty="0" smtClean="0"/>
              <a:t>The trend of the graph is Rising.</a:t>
            </a:r>
          </a:p>
          <a:p>
            <a:pPr marL="342900" indent="-342900">
              <a:buAutoNum type="arabicPeriod"/>
            </a:pPr>
            <a:r>
              <a:rPr lang="en-US" dirty="0" smtClean="0"/>
              <a:t>The population growth increased.</a:t>
            </a:r>
          </a:p>
          <a:p>
            <a:pPr marL="342900" indent="-342900">
              <a:buAutoNum type="arabicPeriod"/>
            </a:pPr>
            <a:r>
              <a:rPr lang="en-US" dirty="0" smtClean="0"/>
              <a:t>The world Population could do any of the following, more than likely it will increase.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ox(i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ox(in)">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7800" y="1371600"/>
            <a:ext cx="3657600" cy="1143000"/>
          </a:xfrm>
        </p:spPr>
        <p:txBody>
          <a:bodyPr>
            <a:normAutofit fontScale="90000"/>
          </a:bodyPr>
          <a:lstStyle/>
          <a:p>
            <a:r>
              <a:rPr lang="en-US" dirty="0" smtClean="0"/>
              <a:t>Human Population Growth p. 73 NB</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66862072"/>
              </p:ext>
            </p:extLst>
          </p:nvPr>
        </p:nvGraphicFramePr>
        <p:xfrm>
          <a:off x="457200" y="0"/>
          <a:ext cx="4800600" cy="6675120"/>
        </p:xfrm>
        <a:graphic>
          <a:graphicData uri="http://schemas.openxmlformats.org/drawingml/2006/table">
            <a:tbl>
              <a:tblPr firstRow="1" bandRow="1">
                <a:tableStyleId>{5C22544A-7EE6-4342-B048-85BDC9FD1C3A}</a:tableStyleId>
              </a:tblPr>
              <a:tblGrid>
                <a:gridCol w="1066800"/>
                <a:gridCol w="3733800"/>
              </a:tblGrid>
              <a:tr h="370840">
                <a:tc>
                  <a:txBody>
                    <a:bodyPr/>
                    <a:lstStyle/>
                    <a:p>
                      <a:r>
                        <a:rPr lang="en-US" dirty="0" smtClean="0"/>
                        <a:t>Year</a:t>
                      </a:r>
                      <a:r>
                        <a:rPr lang="en-US" baseline="0" dirty="0" smtClean="0"/>
                        <a:t> A.D. </a:t>
                      </a:r>
                      <a:endParaRPr lang="en-US" dirty="0"/>
                    </a:p>
                  </a:txBody>
                  <a:tcPr/>
                </a:tc>
                <a:tc>
                  <a:txBody>
                    <a:bodyPr/>
                    <a:lstStyle/>
                    <a:p>
                      <a:r>
                        <a:rPr lang="en-US" dirty="0" smtClean="0"/>
                        <a:t>Number of People (in Billions)</a:t>
                      </a:r>
                      <a:endParaRPr lang="en-US" dirty="0"/>
                    </a:p>
                  </a:txBody>
                  <a:tcPr/>
                </a:tc>
              </a:tr>
              <a:tr h="370840">
                <a:tc>
                  <a:txBody>
                    <a:bodyPr/>
                    <a:lstStyle/>
                    <a:p>
                      <a:r>
                        <a:rPr lang="en-US" dirty="0" smtClean="0"/>
                        <a:t>1650</a:t>
                      </a:r>
                      <a:endParaRPr lang="en-US" dirty="0"/>
                    </a:p>
                  </a:txBody>
                  <a:tcPr/>
                </a:tc>
                <a:tc>
                  <a:txBody>
                    <a:bodyPr/>
                    <a:lstStyle/>
                    <a:p>
                      <a:r>
                        <a:rPr lang="en-US" dirty="0" smtClean="0"/>
                        <a:t>.5</a:t>
                      </a:r>
                      <a:endParaRPr lang="en-US" dirty="0"/>
                    </a:p>
                  </a:txBody>
                  <a:tcPr/>
                </a:tc>
              </a:tr>
              <a:tr h="370840">
                <a:tc>
                  <a:txBody>
                    <a:bodyPr/>
                    <a:lstStyle/>
                    <a:p>
                      <a:r>
                        <a:rPr lang="en-US" dirty="0" smtClean="0"/>
                        <a:t>1750</a:t>
                      </a:r>
                      <a:endParaRPr lang="en-US" dirty="0"/>
                    </a:p>
                  </a:txBody>
                  <a:tcPr/>
                </a:tc>
                <a:tc>
                  <a:txBody>
                    <a:bodyPr/>
                    <a:lstStyle/>
                    <a:p>
                      <a:r>
                        <a:rPr lang="en-US" dirty="0" smtClean="0"/>
                        <a:t>.7</a:t>
                      </a:r>
                      <a:endParaRPr lang="en-US" dirty="0"/>
                    </a:p>
                  </a:txBody>
                  <a:tcPr/>
                </a:tc>
              </a:tr>
              <a:tr h="370840">
                <a:tc>
                  <a:txBody>
                    <a:bodyPr/>
                    <a:lstStyle/>
                    <a:p>
                      <a:r>
                        <a:rPr lang="en-US" dirty="0" smtClean="0"/>
                        <a:t>1850</a:t>
                      </a:r>
                      <a:endParaRPr lang="en-US" dirty="0"/>
                    </a:p>
                  </a:txBody>
                  <a:tcPr/>
                </a:tc>
                <a:tc>
                  <a:txBody>
                    <a:bodyPr/>
                    <a:lstStyle/>
                    <a:p>
                      <a:r>
                        <a:rPr lang="en-US" dirty="0" smtClean="0"/>
                        <a:t>1.0</a:t>
                      </a:r>
                      <a:endParaRPr lang="en-US" dirty="0"/>
                    </a:p>
                  </a:txBody>
                  <a:tcPr/>
                </a:tc>
              </a:tr>
              <a:tr h="370840">
                <a:tc>
                  <a:txBody>
                    <a:bodyPr/>
                    <a:lstStyle/>
                    <a:p>
                      <a:r>
                        <a:rPr lang="en-US" dirty="0" smtClean="0"/>
                        <a:t>1925</a:t>
                      </a:r>
                      <a:endParaRPr lang="en-US" dirty="0"/>
                    </a:p>
                  </a:txBody>
                  <a:tcPr/>
                </a:tc>
                <a:tc>
                  <a:txBody>
                    <a:bodyPr/>
                    <a:lstStyle/>
                    <a:p>
                      <a:r>
                        <a:rPr lang="en-US" dirty="0" smtClean="0"/>
                        <a:t>2.0</a:t>
                      </a:r>
                      <a:endParaRPr lang="en-US" dirty="0"/>
                    </a:p>
                  </a:txBody>
                  <a:tcPr/>
                </a:tc>
              </a:tr>
              <a:tr h="370840">
                <a:tc>
                  <a:txBody>
                    <a:bodyPr/>
                    <a:lstStyle/>
                    <a:p>
                      <a:r>
                        <a:rPr lang="en-US" dirty="0" smtClean="0"/>
                        <a:t>1956</a:t>
                      </a:r>
                      <a:endParaRPr lang="en-US" dirty="0"/>
                    </a:p>
                  </a:txBody>
                  <a:tcPr/>
                </a:tc>
                <a:tc>
                  <a:txBody>
                    <a:bodyPr/>
                    <a:lstStyle/>
                    <a:p>
                      <a:r>
                        <a:rPr lang="en-US" dirty="0" smtClean="0"/>
                        <a:t>2.5</a:t>
                      </a:r>
                      <a:endParaRPr lang="en-US" dirty="0"/>
                    </a:p>
                  </a:txBody>
                  <a:tcPr/>
                </a:tc>
              </a:tr>
              <a:tr h="370840">
                <a:tc>
                  <a:txBody>
                    <a:bodyPr/>
                    <a:lstStyle/>
                    <a:p>
                      <a:r>
                        <a:rPr lang="en-US" dirty="0" smtClean="0"/>
                        <a:t>1966</a:t>
                      </a:r>
                      <a:endParaRPr lang="en-US" dirty="0"/>
                    </a:p>
                  </a:txBody>
                  <a:tcPr/>
                </a:tc>
                <a:tc>
                  <a:txBody>
                    <a:bodyPr/>
                    <a:lstStyle/>
                    <a:p>
                      <a:r>
                        <a:rPr lang="en-US" dirty="0" smtClean="0"/>
                        <a:t>3.3</a:t>
                      </a:r>
                      <a:endParaRPr lang="en-US" dirty="0"/>
                    </a:p>
                  </a:txBody>
                  <a:tcPr/>
                </a:tc>
              </a:tr>
              <a:tr h="370840">
                <a:tc>
                  <a:txBody>
                    <a:bodyPr/>
                    <a:lstStyle/>
                    <a:p>
                      <a:r>
                        <a:rPr lang="en-US" dirty="0" smtClean="0"/>
                        <a:t>1970</a:t>
                      </a:r>
                      <a:endParaRPr lang="en-US" dirty="0"/>
                    </a:p>
                  </a:txBody>
                  <a:tcPr/>
                </a:tc>
                <a:tc>
                  <a:txBody>
                    <a:bodyPr/>
                    <a:lstStyle/>
                    <a:p>
                      <a:r>
                        <a:rPr lang="en-US" dirty="0" smtClean="0"/>
                        <a:t>3.6</a:t>
                      </a:r>
                      <a:endParaRPr lang="en-US" dirty="0"/>
                    </a:p>
                  </a:txBody>
                  <a:tcPr/>
                </a:tc>
              </a:tr>
              <a:tr h="370840">
                <a:tc>
                  <a:txBody>
                    <a:bodyPr/>
                    <a:lstStyle/>
                    <a:p>
                      <a:r>
                        <a:rPr lang="en-US" dirty="0" smtClean="0"/>
                        <a:t>1974</a:t>
                      </a:r>
                      <a:endParaRPr lang="en-US" dirty="0"/>
                    </a:p>
                  </a:txBody>
                  <a:tcPr/>
                </a:tc>
                <a:tc>
                  <a:txBody>
                    <a:bodyPr/>
                    <a:lstStyle/>
                    <a:p>
                      <a:r>
                        <a:rPr lang="en-US" dirty="0" smtClean="0"/>
                        <a:t>3.9</a:t>
                      </a:r>
                      <a:endParaRPr lang="en-US" dirty="0"/>
                    </a:p>
                  </a:txBody>
                  <a:tcPr/>
                </a:tc>
              </a:tr>
              <a:tr h="370840">
                <a:tc>
                  <a:txBody>
                    <a:bodyPr/>
                    <a:lstStyle/>
                    <a:p>
                      <a:r>
                        <a:rPr lang="en-US" dirty="0" smtClean="0"/>
                        <a:t>1976</a:t>
                      </a:r>
                      <a:endParaRPr lang="en-US" dirty="0"/>
                    </a:p>
                  </a:txBody>
                  <a:tcPr/>
                </a:tc>
                <a:tc>
                  <a:txBody>
                    <a:bodyPr/>
                    <a:lstStyle/>
                    <a:p>
                      <a:r>
                        <a:rPr lang="en-US" dirty="0" smtClean="0"/>
                        <a:t>4.0</a:t>
                      </a:r>
                      <a:endParaRPr lang="en-US" dirty="0"/>
                    </a:p>
                  </a:txBody>
                  <a:tcPr/>
                </a:tc>
              </a:tr>
              <a:tr h="370840">
                <a:tc>
                  <a:txBody>
                    <a:bodyPr/>
                    <a:lstStyle/>
                    <a:p>
                      <a:r>
                        <a:rPr lang="en-US" dirty="0" smtClean="0"/>
                        <a:t>1980</a:t>
                      </a:r>
                      <a:endParaRPr lang="en-US" dirty="0"/>
                    </a:p>
                  </a:txBody>
                  <a:tcPr/>
                </a:tc>
                <a:tc>
                  <a:txBody>
                    <a:bodyPr/>
                    <a:lstStyle/>
                    <a:p>
                      <a:r>
                        <a:rPr lang="en-US" dirty="0" smtClean="0"/>
                        <a:t>4.4</a:t>
                      </a:r>
                      <a:endParaRPr lang="en-US" dirty="0"/>
                    </a:p>
                  </a:txBody>
                  <a:tcPr/>
                </a:tc>
              </a:tr>
              <a:tr h="370840">
                <a:tc>
                  <a:txBody>
                    <a:bodyPr/>
                    <a:lstStyle/>
                    <a:p>
                      <a:r>
                        <a:rPr lang="en-US" dirty="0" smtClean="0"/>
                        <a:t>1991</a:t>
                      </a:r>
                      <a:endParaRPr lang="en-US" dirty="0"/>
                    </a:p>
                  </a:txBody>
                  <a:tcPr/>
                </a:tc>
                <a:tc>
                  <a:txBody>
                    <a:bodyPr/>
                    <a:lstStyle/>
                    <a:p>
                      <a:r>
                        <a:rPr lang="en-US" dirty="0" smtClean="0"/>
                        <a:t>5.5</a:t>
                      </a:r>
                      <a:endParaRPr lang="en-US" dirty="0"/>
                    </a:p>
                  </a:txBody>
                  <a:tcPr/>
                </a:tc>
              </a:tr>
              <a:tr h="370840">
                <a:tc>
                  <a:txBody>
                    <a:bodyPr/>
                    <a:lstStyle/>
                    <a:p>
                      <a:r>
                        <a:rPr lang="en-US" dirty="0" smtClean="0"/>
                        <a:t>2000</a:t>
                      </a:r>
                      <a:endParaRPr lang="en-US" dirty="0"/>
                    </a:p>
                  </a:txBody>
                  <a:tcPr/>
                </a:tc>
                <a:tc>
                  <a:txBody>
                    <a:bodyPr/>
                    <a:lstStyle/>
                    <a:p>
                      <a:r>
                        <a:rPr lang="en-US" dirty="0" smtClean="0"/>
                        <a:t>6.0</a:t>
                      </a:r>
                      <a:endParaRPr lang="en-US" dirty="0"/>
                    </a:p>
                  </a:txBody>
                  <a:tcPr/>
                </a:tc>
              </a:tr>
              <a:tr h="370840">
                <a:tc>
                  <a:txBody>
                    <a:bodyPr/>
                    <a:lstStyle/>
                    <a:p>
                      <a:r>
                        <a:rPr lang="en-US" dirty="0" smtClean="0"/>
                        <a:t>2004</a:t>
                      </a:r>
                      <a:endParaRPr lang="en-US" dirty="0"/>
                    </a:p>
                  </a:txBody>
                  <a:tcPr/>
                </a:tc>
                <a:tc>
                  <a:txBody>
                    <a:bodyPr/>
                    <a:lstStyle/>
                    <a:p>
                      <a:r>
                        <a:rPr lang="en-US" dirty="0" smtClean="0"/>
                        <a:t>6.4</a:t>
                      </a:r>
                      <a:endParaRPr lang="en-US" dirty="0"/>
                    </a:p>
                  </a:txBody>
                  <a:tcPr/>
                </a:tc>
              </a:tr>
              <a:tr h="370840">
                <a:tc>
                  <a:txBody>
                    <a:bodyPr/>
                    <a:lstStyle/>
                    <a:p>
                      <a:r>
                        <a:rPr lang="en-US" dirty="0" smtClean="0"/>
                        <a:t>2010</a:t>
                      </a:r>
                      <a:endParaRPr lang="en-US" dirty="0"/>
                    </a:p>
                  </a:txBody>
                  <a:tcPr/>
                </a:tc>
                <a:tc>
                  <a:txBody>
                    <a:bodyPr/>
                    <a:lstStyle/>
                    <a:p>
                      <a:r>
                        <a:rPr lang="en-US" dirty="0" smtClean="0"/>
                        <a:t>7.0</a:t>
                      </a:r>
                      <a:endParaRPr lang="en-US" dirty="0"/>
                    </a:p>
                  </a:txBody>
                  <a:tcPr/>
                </a:tc>
              </a:tr>
              <a:tr h="370840">
                <a:tc>
                  <a:txBody>
                    <a:bodyPr/>
                    <a:lstStyle/>
                    <a:p>
                      <a:r>
                        <a:rPr lang="en-US" dirty="0" smtClean="0"/>
                        <a:t>2015</a:t>
                      </a:r>
                      <a:endParaRPr lang="en-US" dirty="0"/>
                    </a:p>
                  </a:txBody>
                  <a:tcPr/>
                </a:tc>
                <a:tc>
                  <a:txBody>
                    <a:bodyPr/>
                    <a:lstStyle/>
                    <a:p>
                      <a:r>
                        <a:rPr lang="en-US" dirty="0" smtClean="0"/>
                        <a:t>7.2</a:t>
                      </a:r>
                      <a:endParaRPr lang="en-US" dirty="0"/>
                    </a:p>
                  </a:txBody>
                  <a:tcPr/>
                </a:tc>
              </a:tr>
              <a:tr h="370840">
                <a:tc>
                  <a:txBody>
                    <a:bodyPr/>
                    <a:lstStyle/>
                    <a:p>
                      <a:r>
                        <a:rPr lang="en-US" dirty="0" smtClean="0"/>
                        <a:t>2020</a:t>
                      </a:r>
                      <a:endParaRPr lang="en-US" dirty="0"/>
                    </a:p>
                  </a:txBody>
                  <a:tcPr/>
                </a:tc>
                <a:tc>
                  <a:txBody>
                    <a:bodyPr/>
                    <a:lstStyle/>
                    <a:p>
                      <a:r>
                        <a:rPr lang="en-US" dirty="0" smtClean="0"/>
                        <a:t>Predict- Continue drawing the line</a:t>
                      </a:r>
                      <a:endParaRPr lang="en-US" dirty="0"/>
                    </a:p>
                  </a:txBody>
                  <a:tcPr/>
                </a:tc>
              </a:tr>
              <a:tr h="370840">
                <a:tc>
                  <a:txBody>
                    <a:bodyPr/>
                    <a:lstStyle/>
                    <a:p>
                      <a:r>
                        <a:rPr lang="en-US" dirty="0" smtClean="0"/>
                        <a:t>2050</a:t>
                      </a:r>
                      <a:endParaRPr lang="en-US" dirty="0"/>
                    </a:p>
                  </a:txBody>
                  <a:tcPr/>
                </a:tc>
                <a:tc>
                  <a:txBody>
                    <a:bodyPr/>
                    <a:lstStyle/>
                    <a:p>
                      <a:r>
                        <a:rPr lang="en-US" dirty="0" smtClean="0"/>
                        <a:t>Predict – Continue</a:t>
                      </a:r>
                      <a:r>
                        <a:rPr lang="en-US" baseline="0" dirty="0" smtClean="0"/>
                        <a:t> drawing the line</a:t>
                      </a:r>
                      <a:endParaRPr lang="en-US" dirty="0"/>
                    </a:p>
                  </a:txBody>
                  <a:tcPr/>
                </a:tc>
              </a:tr>
            </a:tbl>
          </a:graphicData>
        </a:graphic>
      </p:graphicFrame>
    </p:spTree>
    <p:extLst>
      <p:ext uri="{BB962C8B-B14F-4D97-AF65-F5344CB8AC3E}">
        <p14:creationId xmlns:p14="http://schemas.microsoft.com/office/powerpoint/2010/main" val="64833675"/>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srcRect l="32708" t="12625" r="15024" b="3607"/>
          <a:stretch>
            <a:fillRect/>
          </a:stretch>
        </p:blipFill>
        <p:spPr bwMode="auto">
          <a:xfrm>
            <a:off x="304800" y="76200"/>
            <a:ext cx="5638800" cy="6629400"/>
          </a:xfrm>
          <a:prstGeom prst="rect">
            <a:avLst/>
          </a:prstGeom>
          <a:noFill/>
          <a:ln w="9525">
            <a:noFill/>
            <a:miter lim="800000"/>
            <a:headEnd/>
            <a:tailEnd/>
          </a:ln>
        </p:spPr>
      </p:pic>
      <p:sp>
        <p:nvSpPr>
          <p:cNvPr id="3" name="TextBox 2"/>
          <p:cNvSpPr txBox="1"/>
          <p:nvPr/>
        </p:nvSpPr>
        <p:spPr>
          <a:xfrm>
            <a:off x="533400" y="1371600"/>
            <a:ext cx="1600200" cy="923330"/>
          </a:xfrm>
          <a:prstGeom prst="rect">
            <a:avLst/>
          </a:prstGeom>
          <a:noFill/>
        </p:spPr>
        <p:txBody>
          <a:bodyPr wrap="square" rtlCol="0">
            <a:spAutoFit/>
          </a:bodyPr>
          <a:lstStyle/>
          <a:p>
            <a:r>
              <a:rPr lang="en-US" dirty="0" smtClean="0"/>
              <a:t>p. 75NB</a:t>
            </a:r>
          </a:p>
          <a:p>
            <a:r>
              <a:rPr lang="en-US" dirty="0" smtClean="0"/>
              <a:t>3 Sentence Summary</a:t>
            </a:r>
            <a:endParaRPr lang="en-US" dirty="0"/>
          </a:p>
        </p:txBody>
      </p:sp>
      <p:sp>
        <p:nvSpPr>
          <p:cNvPr id="4" name="TextBox 3"/>
          <p:cNvSpPr txBox="1"/>
          <p:nvPr/>
        </p:nvSpPr>
        <p:spPr>
          <a:xfrm>
            <a:off x="6248400" y="0"/>
            <a:ext cx="2895599" cy="5632311"/>
          </a:xfrm>
          <a:prstGeom prst="rect">
            <a:avLst/>
          </a:prstGeom>
          <a:noFill/>
        </p:spPr>
        <p:txBody>
          <a:bodyPr wrap="square" rtlCol="0">
            <a:spAutoFit/>
          </a:bodyPr>
          <a:lstStyle/>
          <a:p>
            <a:r>
              <a:rPr lang="en-US" sz="2400" b="1" dirty="0" smtClean="0"/>
              <a:t>Word Bank</a:t>
            </a:r>
          </a:p>
          <a:p>
            <a:pPr marL="342900" indent="-342900">
              <a:buFont typeface="Arial" panose="020B0604020202020204" pitchFamily="34" charset="0"/>
              <a:buChar char="•"/>
            </a:pPr>
            <a:r>
              <a:rPr lang="en-US" sz="2400" dirty="0" smtClean="0"/>
              <a:t>Temperature</a:t>
            </a:r>
          </a:p>
          <a:p>
            <a:pPr marL="342900" indent="-342900">
              <a:buFont typeface="Arial" panose="020B0604020202020204" pitchFamily="34" charset="0"/>
              <a:buChar char="•"/>
            </a:pPr>
            <a:r>
              <a:rPr lang="en-US" sz="2400" dirty="0" smtClean="0"/>
              <a:t>Density – Dependent</a:t>
            </a:r>
          </a:p>
          <a:p>
            <a:pPr marL="342900" indent="-342900">
              <a:buFont typeface="Arial" panose="020B0604020202020204" pitchFamily="34" charset="0"/>
              <a:buChar char="•"/>
            </a:pPr>
            <a:r>
              <a:rPr lang="en-US" sz="2400" dirty="0" smtClean="0"/>
              <a:t>Disease</a:t>
            </a:r>
          </a:p>
          <a:p>
            <a:pPr marL="342900" indent="-342900">
              <a:buFont typeface="Arial" panose="020B0604020202020204" pitchFamily="34" charset="0"/>
              <a:buChar char="•"/>
            </a:pPr>
            <a:r>
              <a:rPr lang="en-US" sz="2400" dirty="0" smtClean="0"/>
              <a:t>Food Supply</a:t>
            </a:r>
          </a:p>
          <a:p>
            <a:pPr marL="342900" indent="-342900">
              <a:buFont typeface="Arial" panose="020B0604020202020204" pitchFamily="34" charset="0"/>
              <a:buChar char="•"/>
            </a:pPr>
            <a:r>
              <a:rPr lang="en-US" sz="2400" dirty="0" smtClean="0"/>
              <a:t>Limiting Factors</a:t>
            </a:r>
          </a:p>
          <a:p>
            <a:pPr marL="342900" indent="-342900">
              <a:buFont typeface="Arial" panose="020B0604020202020204" pitchFamily="34" charset="0"/>
              <a:buChar char="•"/>
            </a:pPr>
            <a:r>
              <a:rPr lang="en-US" sz="2400" dirty="0" smtClean="0"/>
              <a:t>More intense as population increases</a:t>
            </a:r>
          </a:p>
          <a:p>
            <a:pPr marL="342900" indent="-342900">
              <a:buFont typeface="Arial" panose="020B0604020202020204" pitchFamily="34" charset="0"/>
              <a:buChar char="•"/>
            </a:pPr>
            <a:r>
              <a:rPr lang="en-US" sz="2400" dirty="0" smtClean="0"/>
              <a:t>Habitat disruption</a:t>
            </a:r>
          </a:p>
          <a:p>
            <a:pPr marL="342900" indent="-342900">
              <a:buFont typeface="Arial" panose="020B0604020202020204" pitchFamily="34" charset="0"/>
              <a:buChar char="•"/>
            </a:pPr>
            <a:r>
              <a:rPr lang="en-US" sz="2400" dirty="0" smtClean="0"/>
              <a:t>Parasitism</a:t>
            </a:r>
          </a:p>
          <a:p>
            <a:pPr marL="342900" indent="-342900">
              <a:buFont typeface="Arial" panose="020B0604020202020204" pitchFamily="34" charset="0"/>
              <a:buChar char="•"/>
            </a:pPr>
            <a:r>
              <a:rPr lang="en-US" sz="2400" dirty="0" smtClean="0"/>
              <a:t>Predation</a:t>
            </a:r>
          </a:p>
          <a:p>
            <a:pPr marL="342900" indent="-342900">
              <a:buFont typeface="Arial" panose="020B0604020202020204" pitchFamily="34" charset="0"/>
              <a:buChar char="•"/>
            </a:pPr>
            <a:r>
              <a:rPr lang="en-US" sz="2400" dirty="0" smtClean="0"/>
              <a:t>Same regardless as population size</a:t>
            </a:r>
            <a:endParaRPr lang="en-US" sz="24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Warm Up 12/01</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A hawks habitat is the forest or riparian area or wetland, that it lives.  A hawks niche is to hunt for fish, and insects, possibly reptiles.</a:t>
            </a:r>
          </a:p>
          <a:p>
            <a:pPr marL="514350" indent="-514350">
              <a:buFont typeface="+mj-lt"/>
              <a:buAutoNum type="arabicPeriod"/>
            </a:pPr>
            <a:r>
              <a:rPr lang="en-US" dirty="0" smtClean="0"/>
              <a:t>Producer – energy from the sun.  Consumer – energy from eating other organisms, plants &amp; animals. Decomposers – breakdown dead organisms: Worms, Bacteria, Fungi</a:t>
            </a:r>
          </a:p>
          <a:p>
            <a:pPr marL="514350" indent="-514350">
              <a:buFont typeface="+mj-lt"/>
              <a:buAutoNum type="arabicPeriod"/>
            </a:pPr>
            <a:endParaRPr lang="en-US" dirty="0" smtClean="0"/>
          </a:p>
          <a:p>
            <a:pPr marL="514350" indent="-514350">
              <a:buFont typeface="+mj-lt"/>
              <a:buAutoNum type="arabicPeriod"/>
            </a:pPr>
            <a:endParaRPr lang="en-US" dirty="0"/>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fontScale="90000"/>
          </a:bodyPr>
          <a:lstStyle/>
          <a:p>
            <a:r>
              <a:rPr lang="en-US" dirty="0" smtClean="0"/>
              <a:t>Problem Solving Lab 3.1  P. 57 NB P. 68 BB</a:t>
            </a:r>
            <a:endParaRPr lang="en-US" dirty="0"/>
          </a:p>
        </p:txBody>
      </p:sp>
      <p:pic>
        <p:nvPicPr>
          <p:cNvPr id="4" name="Content Placeholder 3"/>
          <p:cNvPicPr>
            <a:picLocks noGrp="1"/>
          </p:cNvPicPr>
          <p:nvPr>
            <p:ph idx="1"/>
          </p:nvPr>
        </p:nvPicPr>
        <p:blipFill>
          <a:blip r:embed="rId2" cstate="print"/>
          <a:srcRect l="55078" t="55896" r="3114" b="14151"/>
          <a:stretch>
            <a:fillRect/>
          </a:stretch>
        </p:blipFill>
        <p:spPr bwMode="auto">
          <a:xfrm>
            <a:off x="1905000" y="685800"/>
            <a:ext cx="5097231" cy="2921496"/>
          </a:xfrm>
          <a:prstGeom prst="rect">
            <a:avLst/>
          </a:prstGeom>
          <a:noFill/>
          <a:ln w="9525">
            <a:noFill/>
            <a:miter lim="800000"/>
            <a:headEnd/>
            <a:tailEnd/>
          </a:ln>
        </p:spPr>
      </p:pic>
      <p:sp>
        <p:nvSpPr>
          <p:cNvPr id="5" name="TextBox 4"/>
          <p:cNvSpPr txBox="1"/>
          <p:nvPr/>
        </p:nvSpPr>
        <p:spPr>
          <a:xfrm>
            <a:off x="0" y="3505200"/>
            <a:ext cx="9144000" cy="3693319"/>
          </a:xfrm>
          <a:prstGeom prst="rect">
            <a:avLst/>
          </a:prstGeom>
          <a:noFill/>
        </p:spPr>
        <p:txBody>
          <a:bodyPr wrap="square" rtlCol="0">
            <a:spAutoFit/>
          </a:bodyPr>
          <a:lstStyle/>
          <a:p>
            <a:r>
              <a:rPr lang="en-US" sz="2400" dirty="0" smtClean="0"/>
              <a:t>1.Line 2 is primary succession because it begins with no species. </a:t>
            </a:r>
          </a:p>
          <a:p>
            <a:r>
              <a:rPr lang="en-US" sz="2400" b="1" dirty="0" smtClean="0"/>
              <a:t>Label the Graph</a:t>
            </a:r>
          </a:p>
          <a:p>
            <a:r>
              <a:rPr lang="en-US" sz="2400" dirty="0" smtClean="0"/>
              <a:t>Line 1 is Secondary Succession because it has some existing species, also it has a drop from a climax community. </a:t>
            </a:r>
            <a:r>
              <a:rPr lang="en-US" sz="2400" b="1" dirty="0" smtClean="0"/>
              <a:t>Label the Graph</a:t>
            </a:r>
            <a:endParaRPr lang="en-US" sz="2400" dirty="0" smtClean="0"/>
          </a:p>
          <a:p>
            <a:pPr marL="342900" indent="-342900">
              <a:buAutoNum type="arabicPeriod" startAt="2"/>
            </a:pPr>
            <a:r>
              <a:rPr lang="en-US" sz="2400" dirty="0" smtClean="0"/>
              <a:t>C = Climax Community   they exist before a disturbance. </a:t>
            </a:r>
            <a:r>
              <a:rPr lang="en-US" sz="2400" b="1" dirty="0" smtClean="0"/>
              <a:t>Label</a:t>
            </a:r>
          </a:p>
          <a:p>
            <a:pPr marL="342900" indent="-342900"/>
            <a:r>
              <a:rPr lang="en-US" sz="2400" dirty="0" smtClean="0"/>
              <a:t>D – is Pioneer Species have low species diversity</a:t>
            </a:r>
            <a:r>
              <a:rPr lang="en-US" sz="2400" b="1" dirty="0" smtClean="0"/>
              <a:t>.  Label</a:t>
            </a:r>
          </a:p>
          <a:p>
            <a:pPr marL="342900" indent="-342900"/>
            <a:r>
              <a:rPr lang="en-US" sz="2400" dirty="0" smtClean="0"/>
              <a:t>3.  A sudden, disruptive event such as a </a:t>
            </a:r>
            <a:r>
              <a:rPr lang="en-US" sz="2400" b="1" dirty="0" smtClean="0"/>
              <a:t>fire</a:t>
            </a:r>
            <a:r>
              <a:rPr lang="en-US" sz="2400" dirty="0" smtClean="0"/>
              <a:t> followed by a community recovery.  Secondary Succession recovers faster due to previous  species.</a:t>
            </a:r>
          </a:p>
          <a:p>
            <a:pPr marL="342900" indent="-342900">
              <a:buAutoNum type="arabicPeriod" startAt="2"/>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i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ox(i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ox(i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ox(in)">
                                      <p:cBhvr>
                                        <p:cTn id="22" dur="500"/>
                                        <p:tgtEl>
                                          <p:spTgt spid="5">
                                            <p:txEl>
                                              <p:pRg st="3" end="3"/>
                                            </p:txEl>
                                          </p:spTgt>
                                        </p:tgtEl>
                                      </p:cBhvr>
                                    </p:animEffect>
                                  </p:childTnLst>
                                </p:cTn>
                              </p:par>
                              <p:par>
                                <p:cTn id="23" presetID="4" presetClass="entr" presetSubtype="16"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box(in)">
                                      <p:cBhvr>
                                        <p:cTn id="25" dur="500"/>
                                        <p:tgtEl>
                                          <p:spTgt spid="5">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nodeType="click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box(in)">
                                      <p:cBhvr>
                                        <p:cTn id="30"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fontScale="90000"/>
          </a:bodyPr>
          <a:lstStyle/>
          <a:p>
            <a:r>
              <a:rPr lang="en-US" dirty="0" smtClean="0"/>
              <a:t/>
            </a:r>
            <a:br>
              <a:rPr lang="en-US" dirty="0" smtClean="0"/>
            </a:br>
            <a:r>
              <a:rPr lang="en-US" dirty="0" smtClean="0"/>
              <a:t>(BIOLOGY) HW 1page notes CH 4 P. 43NB</a:t>
            </a:r>
            <a:endParaRPr lang="en-US" dirty="0"/>
          </a:p>
        </p:txBody>
      </p:sp>
      <p:sp>
        <p:nvSpPr>
          <p:cNvPr id="3" name="Content Placeholder 2"/>
          <p:cNvSpPr>
            <a:spLocks noGrp="1"/>
          </p:cNvSpPr>
          <p:nvPr>
            <p:ph idx="1"/>
          </p:nvPr>
        </p:nvSpPr>
        <p:spPr>
          <a:xfrm>
            <a:off x="457200" y="1600200"/>
            <a:ext cx="8686800" cy="4525963"/>
          </a:xfrm>
        </p:spPr>
        <p:txBody>
          <a:bodyPr/>
          <a:lstStyle/>
          <a:p>
            <a:r>
              <a:rPr lang="en-US" dirty="0" smtClean="0"/>
              <a:t>Honors Biology, in addition to the Notes above:</a:t>
            </a:r>
          </a:p>
          <a:p>
            <a:r>
              <a:rPr lang="en-US" dirty="0" smtClean="0"/>
              <a:t>CH 4 WS – </a:t>
            </a:r>
            <a:r>
              <a:rPr lang="en-US" smtClean="0"/>
              <a:t>page 39 NB</a:t>
            </a:r>
            <a:endParaRPr lang="en-US" dirty="0" smtClean="0"/>
          </a:p>
          <a:p>
            <a:r>
              <a:rPr lang="en-US" dirty="0" smtClean="0"/>
              <a:t>CH 2,3,4 HW Page 37NB</a:t>
            </a:r>
          </a:p>
          <a:p>
            <a:r>
              <a:rPr lang="en-US" dirty="0" smtClean="0"/>
              <a:t>Human Population Graph Activity P. 49NB</a:t>
            </a:r>
          </a:p>
          <a:p>
            <a:pPr lvl="1"/>
            <a:r>
              <a:rPr lang="en-US" dirty="0" smtClean="0"/>
              <a:t>Answer the questions to Earth’s Carrying capacity on Page 49 with the answers to the Analysis questions.</a:t>
            </a:r>
            <a:endParaRPr lang="en-US" dirty="0"/>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p:nvPr/>
        </p:nvPicPr>
        <p:blipFill>
          <a:blip r:embed="rId2" cstate="print"/>
          <a:srcRect l="4813" t="15553" r="8912" b="5993"/>
          <a:stretch>
            <a:fillRect/>
          </a:stretch>
        </p:blipFill>
        <p:spPr bwMode="auto">
          <a:xfrm>
            <a:off x="304800" y="0"/>
            <a:ext cx="8534400" cy="6248400"/>
          </a:xfrm>
          <a:prstGeom prst="rect">
            <a:avLst/>
          </a:prstGeom>
          <a:noFill/>
          <a:ln w="9525">
            <a:noFill/>
            <a:miter lim="800000"/>
            <a:headEnd/>
            <a:tailEnd/>
          </a:ln>
        </p:spPr>
      </p:pic>
      <p:sp>
        <p:nvSpPr>
          <p:cNvPr id="5" name="TextBox 4"/>
          <p:cNvSpPr txBox="1"/>
          <p:nvPr/>
        </p:nvSpPr>
        <p:spPr>
          <a:xfrm>
            <a:off x="5562600" y="4953000"/>
            <a:ext cx="3581400" cy="1200329"/>
          </a:xfrm>
          <a:prstGeom prst="rect">
            <a:avLst/>
          </a:prstGeom>
          <a:noFill/>
        </p:spPr>
        <p:txBody>
          <a:bodyPr wrap="square" rtlCol="0">
            <a:spAutoFit/>
          </a:bodyPr>
          <a:lstStyle/>
          <a:p>
            <a:r>
              <a:rPr lang="en-US" sz="3600" dirty="0" smtClean="0"/>
              <a:t>Notes &amp; questions p.45NB</a:t>
            </a:r>
            <a:endParaRPr lang="en-US" sz="3600" dirty="0"/>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 2 HW Principles of Ecology Chapter Assessment p.31HW</a:t>
            </a:r>
            <a:endParaRPr lang="en-US" dirty="0"/>
          </a:p>
        </p:txBody>
      </p:sp>
      <p:sp>
        <p:nvSpPr>
          <p:cNvPr id="3" name="Content Placeholder 2"/>
          <p:cNvSpPr>
            <a:spLocks noGrp="1"/>
          </p:cNvSpPr>
          <p:nvPr>
            <p:ph idx="1"/>
          </p:nvPr>
        </p:nvSpPr>
        <p:spPr>
          <a:xfrm>
            <a:off x="0" y="1600200"/>
            <a:ext cx="9144000" cy="4525963"/>
          </a:xfrm>
        </p:spPr>
        <p:txBody>
          <a:bodyPr numCol="3">
            <a:normAutofit fontScale="85000" lnSpcReduction="20000"/>
          </a:bodyPr>
          <a:lstStyle/>
          <a:p>
            <a:pPr marL="514350" indent="-514350">
              <a:buFont typeface="+mj-lt"/>
              <a:buAutoNum type="arabicPeriod"/>
            </a:pPr>
            <a:r>
              <a:rPr lang="en-US" sz="2800" dirty="0" smtClean="0"/>
              <a:t>Decomposer</a:t>
            </a:r>
          </a:p>
          <a:p>
            <a:pPr marL="514350" indent="-514350">
              <a:buFont typeface="+mj-lt"/>
              <a:buAutoNum type="arabicPeriod"/>
            </a:pPr>
            <a:r>
              <a:rPr lang="en-US" sz="2800" dirty="0" err="1" smtClean="0"/>
              <a:t>Heterotroph</a:t>
            </a:r>
            <a:endParaRPr lang="en-US" sz="2800" dirty="0" smtClean="0"/>
          </a:p>
          <a:p>
            <a:pPr marL="514350" indent="-514350">
              <a:buFont typeface="+mj-lt"/>
              <a:buAutoNum type="arabicPeriod"/>
            </a:pPr>
            <a:r>
              <a:rPr lang="en-US" sz="2800" dirty="0" smtClean="0"/>
              <a:t>Trophic Level</a:t>
            </a:r>
          </a:p>
          <a:p>
            <a:pPr marL="514350" indent="-514350">
              <a:buFont typeface="+mj-lt"/>
              <a:buAutoNum type="arabicPeriod"/>
            </a:pPr>
            <a:r>
              <a:rPr lang="en-US" sz="2800" dirty="0" smtClean="0"/>
              <a:t>Habitat</a:t>
            </a:r>
          </a:p>
          <a:p>
            <a:pPr marL="514350" indent="-514350">
              <a:buFont typeface="+mj-lt"/>
              <a:buAutoNum type="arabicPeriod"/>
            </a:pPr>
            <a:r>
              <a:rPr lang="en-US" sz="2800" dirty="0" smtClean="0"/>
              <a:t>Parasitism</a:t>
            </a:r>
          </a:p>
          <a:p>
            <a:pPr marL="514350" indent="-514350">
              <a:buFont typeface="+mj-lt"/>
              <a:buAutoNum type="arabicPeriod"/>
            </a:pPr>
            <a:r>
              <a:rPr lang="en-US" sz="2800" dirty="0" err="1" smtClean="0"/>
              <a:t>Autotroph</a:t>
            </a:r>
            <a:endParaRPr lang="en-US" sz="2800" dirty="0" smtClean="0"/>
          </a:p>
          <a:p>
            <a:pPr marL="514350" indent="-514350">
              <a:buFont typeface="+mj-lt"/>
              <a:buAutoNum type="arabicPeriod"/>
            </a:pPr>
            <a:r>
              <a:rPr lang="en-US" sz="2800" dirty="0" smtClean="0"/>
              <a:t>Community</a:t>
            </a:r>
          </a:p>
          <a:p>
            <a:pPr marL="514350" indent="-514350">
              <a:buFont typeface="+mj-lt"/>
              <a:buAutoNum type="arabicPeriod"/>
            </a:pPr>
            <a:r>
              <a:rPr lang="en-US" sz="2800" dirty="0" smtClean="0"/>
              <a:t>Food Chain</a:t>
            </a:r>
          </a:p>
          <a:p>
            <a:pPr marL="514350" indent="-514350">
              <a:buFont typeface="+mj-lt"/>
              <a:buAutoNum type="arabicPeriod"/>
            </a:pPr>
            <a:r>
              <a:rPr lang="en-US" sz="2800" dirty="0" smtClean="0"/>
              <a:t>Scavenger</a:t>
            </a:r>
          </a:p>
          <a:p>
            <a:pPr marL="514350" indent="-514350">
              <a:buFont typeface="+mj-lt"/>
              <a:buAutoNum type="arabicPeriod"/>
            </a:pPr>
            <a:r>
              <a:rPr lang="en-US" sz="2800" dirty="0" smtClean="0"/>
              <a:t>Biosphere</a:t>
            </a:r>
          </a:p>
          <a:p>
            <a:pPr marL="514350" indent="-514350">
              <a:buFont typeface="+mj-lt"/>
              <a:buAutoNum type="arabicPeriod"/>
            </a:pPr>
            <a:r>
              <a:rPr lang="en-US" sz="2800" dirty="0" smtClean="0"/>
              <a:t>Commensalism</a:t>
            </a:r>
          </a:p>
          <a:p>
            <a:pPr marL="514350" indent="-514350">
              <a:buFont typeface="+mj-lt"/>
              <a:buAutoNum type="arabicPeriod"/>
            </a:pPr>
            <a:r>
              <a:rPr lang="en-US" sz="2800" dirty="0" smtClean="0"/>
              <a:t>Food Web</a:t>
            </a:r>
          </a:p>
          <a:p>
            <a:pPr marL="514350" indent="-514350">
              <a:buFont typeface="+mj-lt"/>
              <a:buAutoNum type="arabicPeriod"/>
            </a:pPr>
            <a:r>
              <a:rPr lang="en-US" sz="2800" dirty="0" smtClean="0"/>
              <a:t>Mutualism</a:t>
            </a:r>
          </a:p>
          <a:p>
            <a:pPr marL="514350" indent="-514350">
              <a:buFont typeface="+mj-lt"/>
              <a:buAutoNum type="arabicPeriod"/>
            </a:pPr>
            <a:r>
              <a:rPr lang="en-US" sz="2800" dirty="0" smtClean="0"/>
              <a:t>Ecology</a:t>
            </a:r>
          </a:p>
          <a:p>
            <a:pPr marL="514350" indent="-514350">
              <a:buNone/>
            </a:pPr>
            <a:r>
              <a:rPr lang="en-US" sz="2800" dirty="0" smtClean="0"/>
              <a:t>1.Rocks</a:t>
            </a:r>
          </a:p>
          <a:p>
            <a:pPr marL="514350" indent="-514350">
              <a:buNone/>
            </a:pPr>
            <a:r>
              <a:rPr lang="en-US" sz="2800" dirty="0" smtClean="0"/>
              <a:t>2. Decomposers</a:t>
            </a:r>
          </a:p>
          <a:p>
            <a:pPr marL="514350" indent="-514350">
              <a:buNone/>
            </a:pPr>
            <a:r>
              <a:rPr lang="en-US" sz="2800" dirty="0" smtClean="0"/>
              <a:t>3.Biomass</a:t>
            </a:r>
          </a:p>
          <a:p>
            <a:pPr marL="514350" indent="-514350">
              <a:buNone/>
            </a:pPr>
            <a:r>
              <a:rPr lang="en-US" sz="2800" dirty="0" smtClean="0"/>
              <a:t>4.Decomposers</a:t>
            </a:r>
          </a:p>
          <a:p>
            <a:pPr marL="514350" indent="-514350">
              <a:buNone/>
            </a:pPr>
            <a:r>
              <a:rPr lang="en-US" sz="2800" dirty="0" smtClean="0"/>
              <a:t>5. Heat</a:t>
            </a:r>
          </a:p>
          <a:p>
            <a:pPr marL="514350" indent="-514350">
              <a:buNone/>
            </a:pPr>
            <a:r>
              <a:rPr lang="en-US" sz="2800" dirty="0" smtClean="0"/>
              <a:t>6. Decomposition</a:t>
            </a:r>
          </a:p>
          <a:p>
            <a:pPr marL="514350" indent="-514350">
              <a:buNone/>
            </a:pPr>
            <a:r>
              <a:rPr lang="en-US" sz="2800" dirty="0" smtClean="0"/>
              <a:t>7.Mutualism</a:t>
            </a:r>
          </a:p>
          <a:p>
            <a:pPr marL="514350" indent="-514350">
              <a:buNone/>
            </a:pPr>
            <a:r>
              <a:rPr lang="en-US" sz="2800" dirty="0" smtClean="0"/>
              <a:t>8.FoodWeb</a:t>
            </a:r>
          </a:p>
          <a:p>
            <a:pPr marL="514350" indent="-514350">
              <a:buNone/>
            </a:pPr>
            <a:r>
              <a:rPr lang="en-US" sz="2800" dirty="0" smtClean="0"/>
              <a:t>9.Symbiosis</a:t>
            </a:r>
          </a:p>
          <a:p>
            <a:pPr marL="514350" indent="-514350">
              <a:buNone/>
            </a:pPr>
            <a:r>
              <a:rPr lang="en-US" sz="2800" dirty="0" smtClean="0"/>
              <a:t>10.Ecosystem</a:t>
            </a:r>
          </a:p>
          <a:p>
            <a:pPr marL="514350" indent="-514350">
              <a:buNone/>
            </a:pPr>
            <a:r>
              <a:rPr lang="en-US" sz="2800" dirty="0" smtClean="0"/>
              <a:t>11.Biosphere</a:t>
            </a:r>
          </a:p>
          <a:p>
            <a:pPr marL="514350" indent="-514350">
              <a:buNone/>
            </a:pPr>
            <a:r>
              <a:rPr lang="en-US" sz="2800" dirty="0" smtClean="0"/>
              <a:t>12.Consumer</a:t>
            </a:r>
          </a:p>
          <a:p>
            <a:pPr marL="514350" indent="-514350">
              <a:buNone/>
            </a:pPr>
            <a:r>
              <a:rPr lang="en-US" sz="2800" dirty="0" smtClean="0"/>
              <a:t>13.Water Cycle</a:t>
            </a:r>
          </a:p>
          <a:p>
            <a:pPr marL="514350" indent="-514350">
              <a:buAutoNum type="arabicPeriod"/>
            </a:pPr>
            <a:r>
              <a:rPr lang="en-US" sz="2800" dirty="0" smtClean="0"/>
              <a:t>Mice to cats</a:t>
            </a:r>
          </a:p>
          <a:p>
            <a:pPr marL="514350" indent="-514350">
              <a:buAutoNum type="arabicPeriod"/>
            </a:pPr>
            <a:r>
              <a:rPr lang="en-US" sz="2800" dirty="0" smtClean="0"/>
              <a:t>Third order heterotrophs</a:t>
            </a:r>
          </a:p>
          <a:p>
            <a:pPr marL="514350" indent="-514350">
              <a:buAutoNum type="arabicPeriod"/>
            </a:pPr>
            <a:r>
              <a:rPr lang="en-US" sz="2800" dirty="0" smtClean="0"/>
              <a:t>Four</a:t>
            </a:r>
          </a:p>
          <a:p>
            <a:pPr marL="514350" indent="-514350">
              <a:buAutoNum type="arabicPeriod"/>
            </a:pPr>
            <a:r>
              <a:rPr lang="en-US" sz="2800" dirty="0" smtClean="0"/>
              <a:t>C</a:t>
            </a:r>
          </a:p>
          <a:p>
            <a:pPr marL="514350" indent="-514350">
              <a:buAutoNum type="arabicPeriod"/>
            </a:pPr>
            <a:r>
              <a:rPr lang="en-US" sz="2800" dirty="0" smtClean="0"/>
              <a:t>9990 Units</a:t>
            </a:r>
          </a:p>
          <a:p>
            <a:pPr marL="514350" indent="-514350">
              <a:buFont typeface="+mj-lt"/>
              <a:buAutoNum type="arabicPeriod"/>
            </a:pPr>
            <a:endParaRPr lang="en-US" sz="2800" dirty="0" smtClean="0"/>
          </a:p>
          <a:p>
            <a:pPr marL="514350" indent="-514350">
              <a:buFont typeface="+mj-lt"/>
              <a:buAutoNum type="arabicPeriod"/>
            </a:pPr>
            <a:endParaRPr lang="en-US" dirty="0" smtClean="0"/>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
                                            <p:txEl>
                                              <p:pRg st="21" end="21"/>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
                                            <p:txEl>
                                              <p:pRg st="22" end="22"/>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3">
                                            <p:txEl>
                                              <p:pRg st="23" end="23"/>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3">
                                            <p:txEl>
                                              <p:pRg st="24" end="24"/>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3">
                                            <p:txEl>
                                              <p:pRg st="25" end="25"/>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3">
                                            <p:txEl>
                                              <p:pRg st="26" end="26"/>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3">
                                            <p:txEl>
                                              <p:pRg st="27" end="27"/>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3">
                                            <p:txEl>
                                              <p:pRg st="28" end="28"/>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3">
                                            <p:txEl>
                                              <p:pRg st="29" end="29"/>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3">
                                            <p:txEl>
                                              <p:pRg st="30" end="30"/>
                                            </p:tx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3">
                                            <p:txEl>
                                              <p:pRg st="31" end="3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Demonstration</a:t>
            </a:r>
            <a:br>
              <a:rPr lang="en-US" dirty="0" smtClean="0"/>
            </a:br>
            <a:r>
              <a:rPr lang="en-US" dirty="0" smtClean="0"/>
              <a:t>Succession/ Carrying Capacity</a:t>
            </a:r>
            <a:endParaRPr lang="en-US" dirty="0"/>
          </a:p>
        </p:txBody>
      </p:sp>
      <p:sp>
        <p:nvSpPr>
          <p:cNvPr id="3" name="Content Placeholder 2"/>
          <p:cNvSpPr>
            <a:spLocks noGrp="1"/>
          </p:cNvSpPr>
          <p:nvPr>
            <p:ph idx="1"/>
          </p:nvPr>
        </p:nvSpPr>
        <p:spPr/>
        <p:txBody>
          <a:bodyPr numCol="2"/>
          <a:lstStyle/>
          <a:p>
            <a:pPr>
              <a:buNone/>
            </a:pPr>
            <a:r>
              <a:rPr lang="en-US" dirty="0" smtClean="0"/>
              <a:t>11/16/10 P.137NB</a:t>
            </a:r>
          </a:p>
          <a:p>
            <a:pPr>
              <a:buNone/>
            </a:pPr>
            <a:r>
              <a:rPr lang="en-US" dirty="0" smtClean="0"/>
              <a:t>Fresh water </a:t>
            </a:r>
          </a:p>
          <a:p>
            <a:r>
              <a:rPr lang="en-US" dirty="0" smtClean="0"/>
              <a:t>0 organisms</a:t>
            </a:r>
          </a:p>
          <a:p>
            <a:pPr>
              <a:buNone/>
            </a:pPr>
            <a:r>
              <a:rPr lang="en-US" dirty="0" smtClean="0"/>
              <a:t>11/17/10</a:t>
            </a:r>
          </a:p>
          <a:p>
            <a:r>
              <a:rPr lang="en-US" dirty="0" smtClean="0"/>
              <a:t>0 organisms</a:t>
            </a:r>
          </a:p>
          <a:p>
            <a:pPr>
              <a:buNone/>
            </a:pPr>
            <a:endParaRPr lang="en-US" dirty="0" smtClean="0"/>
          </a:p>
          <a:p>
            <a:endParaRPr lang="en-US" dirty="0" smtClean="0"/>
          </a:p>
          <a:p>
            <a:pPr>
              <a:buNone/>
            </a:pPr>
            <a:endParaRPr lang="en-US" dirty="0" smtClean="0"/>
          </a:p>
          <a:p>
            <a:pPr>
              <a:buNone/>
            </a:pPr>
            <a:r>
              <a:rPr lang="en-US" dirty="0" smtClean="0"/>
              <a:t>20% Pond Water</a:t>
            </a:r>
          </a:p>
          <a:p>
            <a:r>
              <a:rPr lang="en-US" dirty="0" smtClean="0"/>
              <a:t> 0 organisms</a:t>
            </a:r>
          </a:p>
          <a:p>
            <a:r>
              <a:rPr lang="en-US" dirty="0" smtClean="0"/>
              <a:t>0 organism</a:t>
            </a:r>
            <a:endParaRPr lang="en-US" dirty="0"/>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sz="2400" dirty="0" smtClean="0"/>
              <a:t>CH 3 Communities &amp; Biomes RFSG P135</a:t>
            </a:r>
            <a:endParaRPr lang="en-US" sz="2400" dirty="0"/>
          </a:p>
        </p:txBody>
      </p:sp>
      <p:sp>
        <p:nvSpPr>
          <p:cNvPr id="3" name="Content Placeholder 2"/>
          <p:cNvSpPr>
            <a:spLocks noGrp="1"/>
          </p:cNvSpPr>
          <p:nvPr>
            <p:ph idx="1"/>
          </p:nvPr>
        </p:nvSpPr>
        <p:spPr>
          <a:xfrm>
            <a:off x="0" y="609600"/>
            <a:ext cx="9144000" cy="5334000"/>
          </a:xfrm>
        </p:spPr>
        <p:txBody>
          <a:bodyPr numCol="2">
            <a:normAutofit fontScale="77500" lnSpcReduction="20000"/>
          </a:bodyPr>
          <a:lstStyle/>
          <a:p>
            <a:pPr marL="514350" indent="-514350">
              <a:buFont typeface="+mj-lt"/>
              <a:buAutoNum type="arabicPeriod"/>
            </a:pPr>
            <a:r>
              <a:rPr lang="en-US" dirty="0" smtClean="0"/>
              <a:t>True</a:t>
            </a:r>
          </a:p>
          <a:p>
            <a:pPr marL="514350" indent="-514350">
              <a:buFont typeface="+mj-lt"/>
              <a:buAutoNum type="arabicPeriod"/>
            </a:pPr>
            <a:r>
              <a:rPr lang="en-US" dirty="0" smtClean="0"/>
              <a:t>Limiting Factors</a:t>
            </a:r>
          </a:p>
          <a:p>
            <a:pPr marL="514350" indent="-514350">
              <a:buFont typeface="+mj-lt"/>
              <a:buAutoNum type="arabicPeriod"/>
            </a:pPr>
            <a:r>
              <a:rPr lang="en-US" dirty="0" smtClean="0"/>
              <a:t>Restricts or affects</a:t>
            </a:r>
          </a:p>
          <a:p>
            <a:pPr marL="514350" indent="-514350">
              <a:buFont typeface="+mj-lt"/>
              <a:buAutoNum type="arabicPeriod"/>
            </a:pPr>
            <a:r>
              <a:rPr lang="en-US" dirty="0" smtClean="0"/>
              <a:t>Small, shallow-rooted mosses, ferns &amp; lichens</a:t>
            </a:r>
          </a:p>
          <a:p>
            <a:pPr marL="514350" indent="-514350">
              <a:buFont typeface="+mj-lt"/>
              <a:buAutoNum type="arabicPeriod"/>
            </a:pPr>
            <a:r>
              <a:rPr lang="en-US" dirty="0" smtClean="0"/>
              <a:t>True</a:t>
            </a:r>
          </a:p>
          <a:p>
            <a:pPr marL="514350" indent="-514350">
              <a:buFont typeface="+mj-lt"/>
              <a:buAutoNum type="arabicPeriod"/>
            </a:pPr>
            <a:r>
              <a:rPr lang="en-US" dirty="0" smtClean="0"/>
              <a:t>True</a:t>
            </a:r>
          </a:p>
          <a:p>
            <a:pPr marL="514350" indent="-514350">
              <a:buFont typeface="+mj-lt"/>
              <a:buAutoNum type="arabicPeriod"/>
            </a:pPr>
            <a:r>
              <a:rPr lang="en-US" dirty="0" smtClean="0"/>
              <a:t>Smaller</a:t>
            </a:r>
          </a:p>
          <a:p>
            <a:pPr marL="514350" indent="-514350">
              <a:buFont typeface="+mj-lt"/>
              <a:buAutoNum type="arabicPeriod"/>
            </a:pPr>
            <a:r>
              <a:rPr lang="en-US" dirty="0" smtClean="0"/>
              <a:t>True</a:t>
            </a:r>
          </a:p>
          <a:p>
            <a:pPr marL="514350" indent="-514350">
              <a:buFont typeface="+mj-lt"/>
              <a:buAutoNum type="arabicPeriod"/>
            </a:pPr>
            <a:r>
              <a:rPr lang="en-US" dirty="0" smtClean="0"/>
              <a:t>Species</a:t>
            </a:r>
          </a:p>
          <a:p>
            <a:pPr marL="514350" indent="-514350">
              <a:buFont typeface="+mj-lt"/>
              <a:buAutoNum type="arabicPeriod"/>
            </a:pPr>
            <a:r>
              <a:rPr lang="en-US" dirty="0" smtClean="0"/>
              <a:t>Succession</a:t>
            </a:r>
          </a:p>
          <a:p>
            <a:pPr marL="514350" indent="-514350">
              <a:buFont typeface="+mj-lt"/>
              <a:buAutoNum type="arabicPeriod"/>
            </a:pPr>
            <a:r>
              <a:rPr lang="en-US" dirty="0" smtClean="0"/>
              <a:t>Decades</a:t>
            </a:r>
          </a:p>
          <a:p>
            <a:pPr marL="514350" indent="-514350">
              <a:buFont typeface="+mj-lt"/>
              <a:buAutoNum type="arabicPeriod"/>
            </a:pPr>
            <a:r>
              <a:rPr lang="en-US" dirty="0" smtClean="0"/>
              <a:t>Succeed </a:t>
            </a:r>
          </a:p>
          <a:p>
            <a:pPr marL="514350" indent="-514350">
              <a:buFont typeface="+mj-lt"/>
              <a:buAutoNum type="arabicPeriod"/>
            </a:pPr>
            <a:r>
              <a:rPr lang="en-US" dirty="0" smtClean="0"/>
              <a:t>pioneer</a:t>
            </a:r>
          </a:p>
          <a:p>
            <a:pPr marL="514350" indent="-514350">
              <a:buFont typeface="+mj-lt"/>
              <a:buAutoNum type="arabicPeriod"/>
            </a:pPr>
            <a:r>
              <a:rPr lang="en-US" dirty="0" smtClean="0"/>
              <a:t>Primary</a:t>
            </a:r>
          </a:p>
          <a:p>
            <a:pPr marL="514350" indent="-514350">
              <a:buFont typeface="+mj-lt"/>
              <a:buAutoNum type="arabicPeriod"/>
            </a:pPr>
            <a:r>
              <a:rPr lang="en-US" dirty="0" smtClean="0"/>
              <a:t>Slows down</a:t>
            </a:r>
          </a:p>
          <a:p>
            <a:pPr marL="514350" indent="-514350">
              <a:buFont typeface="+mj-lt"/>
              <a:buAutoNum type="arabicPeriod"/>
            </a:pPr>
            <a:r>
              <a:rPr lang="en-US" dirty="0" smtClean="0"/>
              <a:t>Climax</a:t>
            </a:r>
          </a:p>
          <a:p>
            <a:pPr marL="514350" indent="-514350">
              <a:buFont typeface="+mj-lt"/>
              <a:buAutoNum type="arabicPeriod"/>
            </a:pPr>
            <a:r>
              <a:rPr lang="en-US" dirty="0" smtClean="0"/>
              <a:t>B-Primary succession</a:t>
            </a:r>
          </a:p>
          <a:p>
            <a:pPr marL="514350" indent="-514350">
              <a:buFont typeface="+mj-lt"/>
              <a:buAutoNum type="arabicPeriod"/>
            </a:pPr>
            <a:r>
              <a:rPr lang="en-US" dirty="0" smtClean="0"/>
              <a:t>D – Secondary Succession</a:t>
            </a:r>
          </a:p>
          <a:p>
            <a:pPr marL="514350" indent="-514350">
              <a:buFont typeface="+mj-lt"/>
              <a:buAutoNum type="arabicPeriod"/>
            </a:pPr>
            <a:r>
              <a:rPr lang="en-US" dirty="0" smtClean="0"/>
              <a:t>E – Climax Community</a:t>
            </a:r>
          </a:p>
          <a:p>
            <a:pPr marL="514350" indent="-514350">
              <a:buFont typeface="+mj-lt"/>
              <a:buAutoNum type="arabicPeriod"/>
            </a:pPr>
            <a:r>
              <a:rPr lang="en-US" dirty="0" smtClean="0"/>
              <a:t>C – Amount of Plant Growth</a:t>
            </a:r>
          </a:p>
          <a:p>
            <a:pPr marL="514350" indent="-514350">
              <a:buFont typeface="+mj-lt"/>
              <a:buAutoNum type="arabicPeriod"/>
            </a:pPr>
            <a:r>
              <a:rPr lang="en-US" dirty="0" smtClean="0"/>
              <a:t>A – A severe drought</a:t>
            </a:r>
          </a:p>
          <a:p>
            <a:pPr marL="514350" indent="-514350">
              <a:buFont typeface="+mj-lt"/>
              <a:buAutoNum type="arabicPeriod"/>
            </a:pPr>
            <a:r>
              <a:rPr lang="en-US" dirty="0" smtClean="0"/>
              <a:t>4</a:t>
            </a:r>
          </a:p>
          <a:p>
            <a:pPr marL="514350" indent="-514350">
              <a:buFont typeface="+mj-lt"/>
              <a:buAutoNum type="arabicPeriod"/>
            </a:pPr>
            <a:r>
              <a:rPr lang="en-US" dirty="0" smtClean="0"/>
              <a:t>3</a:t>
            </a:r>
          </a:p>
          <a:p>
            <a:pPr marL="514350" indent="-514350">
              <a:buFont typeface="+mj-lt"/>
              <a:buAutoNum type="arabicPeriod"/>
            </a:pPr>
            <a:r>
              <a:rPr lang="en-US" dirty="0" smtClean="0"/>
              <a:t>1</a:t>
            </a:r>
          </a:p>
          <a:p>
            <a:pPr marL="514350" indent="-514350">
              <a:buFont typeface="+mj-lt"/>
              <a:buAutoNum type="arabicPeriod"/>
            </a:pPr>
            <a:r>
              <a:rPr lang="en-US" dirty="0" smtClean="0"/>
              <a:t>5</a:t>
            </a:r>
          </a:p>
          <a:p>
            <a:pPr marL="514350" indent="-514350">
              <a:buFont typeface="+mj-lt"/>
              <a:buAutoNum type="arabicPeriod"/>
            </a:pPr>
            <a:r>
              <a:rPr lang="en-US" dirty="0" smtClean="0"/>
              <a:t>2</a:t>
            </a:r>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blinds(horizontal)">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blinds(horizontal)">
                                      <p:cBhvr>
                                        <p:cTn id="72" dur="500"/>
                                        <p:tgtEl>
                                          <p:spTgt spid="3">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3">
                                            <p:txEl>
                                              <p:pRg st="14" end="14"/>
                                            </p:txEl>
                                          </p:spTgt>
                                        </p:tgtEl>
                                        <p:attrNameLst>
                                          <p:attrName>style.visibility</p:attrName>
                                        </p:attrNameLst>
                                      </p:cBhvr>
                                      <p:to>
                                        <p:strVal val="visible"/>
                                      </p:to>
                                    </p:set>
                                    <p:animEffect transition="in" filter="blinds(horizontal)">
                                      <p:cBhvr>
                                        <p:cTn id="77" dur="500"/>
                                        <p:tgtEl>
                                          <p:spTgt spid="3">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nodeType="clickEffect">
                                  <p:stCondLst>
                                    <p:cond delay="0"/>
                                  </p:stCondLst>
                                  <p:childTnLst>
                                    <p:set>
                                      <p:cBhvr>
                                        <p:cTn id="81" dur="1" fill="hold">
                                          <p:stCondLst>
                                            <p:cond delay="0"/>
                                          </p:stCondLst>
                                        </p:cTn>
                                        <p:tgtEl>
                                          <p:spTgt spid="3">
                                            <p:txEl>
                                              <p:pRg st="15" end="15"/>
                                            </p:txEl>
                                          </p:spTgt>
                                        </p:tgtEl>
                                        <p:attrNameLst>
                                          <p:attrName>style.visibility</p:attrName>
                                        </p:attrNameLst>
                                      </p:cBhvr>
                                      <p:to>
                                        <p:strVal val="visible"/>
                                      </p:to>
                                    </p:set>
                                    <p:animEffect transition="in" filter="blinds(horizontal)">
                                      <p:cBhvr>
                                        <p:cTn id="82" dur="500"/>
                                        <p:tgtEl>
                                          <p:spTgt spid="3">
                                            <p:txEl>
                                              <p:pRg st="15" end="1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nodeType="clickEffect">
                                  <p:stCondLst>
                                    <p:cond delay="0"/>
                                  </p:stCondLst>
                                  <p:childTnLst>
                                    <p:set>
                                      <p:cBhvr>
                                        <p:cTn id="86" dur="1" fill="hold">
                                          <p:stCondLst>
                                            <p:cond delay="0"/>
                                          </p:stCondLst>
                                        </p:cTn>
                                        <p:tgtEl>
                                          <p:spTgt spid="3">
                                            <p:txEl>
                                              <p:pRg st="16" end="16"/>
                                            </p:txEl>
                                          </p:spTgt>
                                        </p:tgtEl>
                                        <p:attrNameLst>
                                          <p:attrName>style.visibility</p:attrName>
                                        </p:attrNameLst>
                                      </p:cBhvr>
                                      <p:to>
                                        <p:strVal val="visible"/>
                                      </p:to>
                                    </p:set>
                                    <p:animEffect transition="in" filter="blinds(horizontal)">
                                      <p:cBhvr>
                                        <p:cTn id="87" dur="500"/>
                                        <p:tgtEl>
                                          <p:spTgt spid="3">
                                            <p:txEl>
                                              <p:pRg st="16" end="16"/>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nodeType="clickEffect">
                                  <p:stCondLst>
                                    <p:cond delay="0"/>
                                  </p:stCondLst>
                                  <p:childTnLst>
                                    <p:set>
                                      <p:cBhvr>
                                        <p:cTn id="91" dur="1" fill="hold">
                                          <p:stCondLst>
                                            <p:cond delay="0"/>
                                          </p:stCondLst>
                                        </p:cTn>
                                        <p:tgtEl>
                                          <p:spTgt spid="3">
                                            <p:txEl>
                                              <p:pRg st="17" end="17"/>
                                            </p:txEl>
                                          </p:spTgt>
                                        </p:tgtEl>
                                        <p:attrNameLst>
                                          <p:attrName>style.visibility</p:attrName>
                                        </p:attrNameLst>
                                      </p:cBhvr>
                                      <p:to>
                                        <p:strVal val="visible"/>
                                      </p:to>
                                    </p:set>
                                    <p:animEffect transition="in" filter="blinds(horizontal)">
                                      <p:cBhvr>
                                        <p:cTn id="92" dur="500"/>
                                        <p:tgtEl>
                                          <p:spTgt spid="3">
                                            <p:txEl>
                                              <p:pRg st="17" end="17"/>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3" presetClass="entr" presetSubtype="10" fill="hold" nodeType="clickEffect">
                                  <p:stCondLst>
                                    <p:cond delay="0"/>
                                  </p:stCondLst>
                                  <p:childTnLst>
                                    <p:set>
                                      <p:cBhvr>
                                        <p:cTn id="96" dur="1" fill="hold">
                                          <p:stCondLst>
                                            <p:cond delay="0"/>
                                          </p:stCondLst>
                                        </p:cTn>
                                        <p:tgtEl>
                                          <p:spTgt spid="3">
                                            <p:txEl>
                                              <p:pRg st="18" end="18"/>
                                            </p:txEl>
                                          </p:spTgt>
                                        </p:tgtEl>
                                        <p:attrNameLst>
                                          <p:attrName>style.visibility</p:attrName>
                                        </p:attrNameLst>
                                      </p:cBhvr>
                                      <p:to>
                                        <p:strVal val="visible"/>
                                      </p:to>
                                    </p:set>
                                    <p:animEffect transition="in" filter="blinds(horizontal)">
                                      <p:cBhvr>
                                        <p:cTn id="97" dur="500"/>
                                        <p:tgtEl>
                                          <p:spTgt spid="3">
                                            <p:txEl>
                                              <p:pRg st="18" end="18"/>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3" presetClass="entr" presetSubtype="10" fill="hold" nodeType="clickEffect">
                                  <p:stCondLst>
                                    <p:cond delay="0"/>
                                  </p:stCondLst>
                                  <p:childTnLst>
                                    <p:set>
                                      <p:cBhvr>
                                        <p:cTn id="101" dur="1" fill="hold">
                                          <p:stCondLst>
                                            <p:cond delay="0"/>
                                          </p:stCondLst>
                                        </p:cTn>
                                        <p:tgtEl>
                                          <p:spTgt spid="3">
                                            <p:txEl>
                                              <p:pRg st="19" end="19"/>
                                            </p:txEl>
                                          </p:spTgt>
                                        </p:tgtEl>
                                        <p:attrNameLst>
                                          <p:attrName>style.visibility</p:attrName>
                                        </p:attrNameLst>
                                      </p:cBhvr>
                                      <p:to>
                                        <p:strVal val="visible"/>
                                      </p:to>
                                    </p:set>
                                    <p:animEffect transition="in" filter="blinds(horizontal)">
                                      <p:cBhvr>
                                        <p:cTn id="102" dur="500"/>
                                        <p:tgtEl>
                                          <p:spTgt spid="3">
                                            <p:txEl>
                                              <p:pRg st="19" end="19"/>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3" presetClass="entr" presetSubtype="10" fill="hold" nodeType="clickEffect">
                                  <p:stCondLst>
                                    <p:cond delay="0"/>
                                  </p:stCondLst>
                                  <p:childTnLst>
                                    <p:set>
                                      <p:cBhvr>
                                        <p:cTn id="106" dur="1" fill="hold">
                                          <p:stCondLst>
                                            <p:cond delay="0"/>
                                          </p:stCondLst>
                                        </p:cTn>
                                        <p:tgtEl>
                                          <p:spTgt spid="3">
                                            <p:txEl>
                                              <p:pRg st="20" end="20"/>
                                            </p:txEl>
                                          </p:spTgt>
                                        </p:tgtEl>
                                        <p:attrNameLst>
                                          <p:attrName>style.visibility</p:attrName>
                                        </p:attrNameLst>
                                      </p:cBhvr>
                                      <p:to>
                                        <p:strVal val="visible"/>
                                      </p:to>
                                    </p:set>
                                    <p:animEffect transition="in" filter="blinds(horizontal)">
                                      <p:cBhvr>
                                        <p:cTn id="107" dur="500"/>
                                        <p:tgtEl>
                                          <p:spTgt spid="3">
                                            <p:txEl>
                                              <p:pRg st="20" end="20"/>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3" presetClass="entr" presetSubtype="10" fill="hold" nodeType="clickEffect">
                                  <p:stCondLst>
                                    <p:cond delay="0"/>
                                  </p:stCondLst>
                                  <p:childTnLst>
                                    <p:set>
                                      <p:cBhvr>
                                        <p:cTn id="111" dur="1" fill="hold">
                                          <p:stCondLst>
                                            <p:cond delay="0"/>
                                          </p:stCondLst>
                                        </p:cTn>
                                        <p:tgtEl>
                                          <p:spTgt spid="3">
                                            <p:txEl>
                                              <p:pRg st="21" end="21"/>
                                            </p:txEl>
                                          </p:spTgt>
                                        </p:tgtEl>
                                        <p:attrNameLst>
                                          <p:attrName>style.visibility</p:attrName>
                                        </p:attrNameLst>
                                      </p:cBhvr>
                                      <p:to>
                                        <p:strVal val="visible"/>
                                      </p:to>
                                    </p:set>
                                    <p:animEffect transition="in" filter="blinds(horizontal)">
                                      <p:cBhvr>
                                        <p:cTn id="112" dur="500"/>
                                        <p:tgtEl>
                                          <p:spTgt spid="3">
                                            <p:txEl>
                                              <p:pRg st="21" end="21"/>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3" presetClass="entr" presetSubtype="10" fill="hold" nodeType="clickEffect">
                                  <p:stCondLst>
                                    <p:cond delay="0"/>
                                  </p:stCondLst>
                                  <p:childTnLst>
                                    <p:set>
                                      <p:cBhvr>
                                        <p:cTn id="116" dur="1" fill="hold">
                                          <p:stCondLst>
                                            <p:cond delay="0"/>
                                          </p:stCondLst>
                                        </p:cTn>
                                        <p:tgtEl>
                                          <p:spTgt spid="3">
                                            <p:txEl>
                                              <p:pRg st="22" end="22"/>
                                            </p:txEl>
                                          </p:spTgt>
                                        </p:tgtEl>
                                        <p:attrNameLst>
                                          <p:attrName>style.visibility</p:attrName>
                                        </p:attrNameLst>
                                      </p:cBhvr>
                                      <p:to>
                                        <p:strVal val="visible"/>
                                      </p:to>
                                    </p:set>
                                    <p:animEffect transition="in" filter="blinds(horizontal)">
                                      <p:cBhvr>
                                        <p:cTn id="117" dur="500"/>
                                        <p:tgtEl>
                                          <p:spTgt spid="3">
                                            <p:txEl>
                                              <p:pRg st="22" end="22"/>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3" presetClass="entr" presetSubtype="10" fill="hold" nodeType="clickEffect">
                                  <p:stCondLst>
                                    <p:cond delay="0"/>
                                  </p:stCondLst>
                                  <p:childTnLst>
                                    <p:set>
                                      <p:cBhvr>
                                        <p:cTn id="121" dur="1" fill="hold">
                                          <p:stCondLst>
                                            <p:cond delay="0"/>
                                          </p:stCondLst>
                                        </p:cTn>
                                        <p:tgtEl>
                                          <p:spTgt spid="3">
                                            <p:txEl>
                                              <p:pRg st="23" end="23"/>
                                            </p:txEl>
                                          </p:spTgt>
                                        </p:tgtEl>
                                        <p:attrNameLst>
                                          <p:attrName>style.visibility</p:attrName>
                                        </p:attrNameLst>
                                      </p:cBhvr>
                                      <p:to>
                                        <p:strVal val="visible"/>
                                      </p:to>
                                    </p:set>
                                    <p:animEffect transition="in" filter="blinds(horizontal)">
                                      <p:cBhvr>
                                        <p:cTn id="122" dur="500"/>
                                        <p:tgtEl>
                                          <p:spTgt spid="3">
                                            <p:txEl>
                                              <p:pRg st="23" end="23"/>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3" presetClass="entr" presetSubtype="10" fill="hold" nodeType="clickEffect">
                                  <p:stCondLst>
                                    <p:cond delay="0"/>
                                  </p:stCondLst>
                                  <p:childTnLst>
                                    <p:set>
                                      <p:cBhvr>
                                        <p:cTn id="126" dur="1" fill="hold">
                                          <p:stCondLst>
                                            <p:cond delay="0"/>
                                          </p:stCondLst>
                                        </p:cTn>
                                        <p:tgtEl>
                                          <p:spTgt spid="3">
                                            <p:txEl>
                                              <p:pRg st="24" end="24"/>
                                            </p:txEl>
                                          </p:spTgt>
                                        </p:tgtEl>
                                        <p:attrNameLst>
                                          <p:attrName>style.visibility</p:attrName>
                                        </p:attrNameLst>
                                      </p:cBhvr>
                                      <p:to>
                                        <p:strVal val="visible"/>
                                      </p:to>
                                    </p:set>
                                    <p:animEffect transition="in" filter="blinds(horizontal)">
                                      <p:cBhvr>
                                        <p:cTn id="127" dur="500"/>
                                        <p:tgtEl>
                                          <p:spTgt spid="3">
                                            <p:txEl>
                                              <p:pRg st="24" end="24"/>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3" presetClass="entr" presetSubtype="10" fill="hold" nodeType="clickEffect">
                                  <p:stCondLst>
                                    <p:cond delay="0"/>
                                  </p:stCondLst>
                                  <p:childTnLst>
                                    <p:set>
                                      <p:cBhvr>
                                        <p:cTn id="131" dur="1" fill="hold">
                                          <p:stCondLst>
                                            <p:cond delay="0"/>
                                          </p:stCondLst>
                                        </p:cTn>
                                        <p:tgtEl>
                                          <p:spTgt spid="3">
                                            <p:txEl>
                                              <p:pRg st="25" end="25"/>
                                            </p:txEl>
                                          </p:spTgt>
                                        </p:tgtEl>
                                        <p:attrNameLst>
                                          <p:attrName>style.visibility</p:attrName>
                                        </p:attrNameLst>
                                      </p:cBhvr>
                                      <p:to>
                                        <p:strVal val="visible"/>
                                      </p:to>
                                    </p:set>
                                    <p:animEffect transition="in" filter="blinds(horizontal)">
                                      <p:cBhvr>
                                        <p:cTn id="132" dur="500"/>
                                        <p:tgtEl>
                                          <p:spTgt spid="3">
                                            <p:txEl>
                                              <p:pRg st="25" end="2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z="2400" dirty="0" smtClean="0"/>
              <a:t>CH 3 Communities &amp; Biomes RFSG p. 47 Section 3.2</a:t>
            </a:r>
            <a:endParaRPr lang="en-US" sz="2400" dirty="0"/>
          </a:p>
        </p:txBody>
      </p:sp>
      <p:sp>
        <p:nvSpPr>
          <p:cNvPr id="3" name="Content Placeholder 2"/>
          <p:cNvSpPr>
            <a:spLocks noGrp="1"/>
          </p:cNvSpPr>
          <p:nvPr>
            <p:ph idx="1"/>
          </p:nvPr>
        </p:nvSpPr>
        <p:spPr>
          <a:xfrm>
            <a:off x="0" y="838200"/>
            <a:ext cx="9144000" cy="4953000"/>
          </a:xfrm>
        </p:spPr>
        <p:txBody>
          <a:bodyPr numCol="2">
            <a:normAutofit fontScale="70000" lnSpcReduction="20000"/>
          </a:bodyPr>
          <a:lstStyle/>
          <a:p>
            <a:pPr marL="514350" indent="-514350">
              <a:buFont typeface="+mj-lt"/>
              <a:buAutoNum type="arabicPeriod"/>
            </a:pPr>
            <a:r>
              <a:rPr lang="en-US" dirty="0" smtClean="0"/>
              <a:t>Climax community, biomes</a:t>
            </a:r>
          </a:p>
          <a:p>
            <a:pPr marL="514350" indent="-514350">
              <a:buFont typeface="+mj-lt"/>
              <a:buAutoNum type="arabicPeriod"/>
            </a:pPr>
            <a:r>
              <a:rPr lang="en-US" dirty="0" smtClean="0"/>
              <a:t>Water, aquatic biomes</a:t>
            </a:r>
          </a:p>
          <a:p>
            <a:pPr marL="514350" indent="-514350">
              <a:buFont typeface="+mj-lt"/>
              <a:buAutoNum type="arabicPeriod"/>
            </a:pPr>
            <a:r>
              <a:rPr lang="en-US" dirty="0" smtClean="0"/>
              <a:t>Salty</a:t>
            </a:r>
          </a:p>
          <a:p>
            <a:pPr marL="514350" indent="-514350">
              <a:buFont typeface="+mj-lt"/>
              <a:buAutoNum type="arabicPeriod"/>
            </a:pPr>
            <a:r>
              <a:rPr lang="en-US" dirty="0" smtClean="0"/>
              <a:t>Biomass, small</a:t>
            </a:r>
          </a:p>
          <a:p>
            <a:pPr marL="514350" indent="-514350">
              <a:buFont typeface="+mj-lt"/>
              <a:buAutoNum type="arabicPeriod"/>
            </a:pPr>
            <a:r>
              <a:rPr lang="en-US" dirty="0" err="1" smtClean="0"/>
              <a:t>Photic</a:t>
            </a:r>
            <a:r>
              <a:rPr lang="en-US" dirty="0" smtClean="0"/>
              <a:t> zone</a:t>
            </a:r>
          </a:p>
          <a:p>
            <a:pPr marL="514350" indent="-514350">
              <a:buFont typeface="+mj-lt"/>
              <a:buAutoNum type="arabicPeriod"/>
            </a:pPr>
            <a:r>
              <a:rPr lang="en-US" dirty="0" err="1" smtClean="0"/>
              <a:t>Aphotic</a:t>
            </a:r>
            <a:r>
              <a:rPr lang="en-US" dirty="0" smtClean="0"/>
              <a:t> zone</a:t>
            </a:r>
          </a:p>
          <a:p>
            <a:pPr marL="514350" indent="-514350">
              <a:buFont typeface="+mj-lt"/>
              <a:buAutoNum type="arabicPeriod"/>
            </a:pPr>
            <a:r>
              <a:rPr lang="en-US" dirty="0" smtClean="0"/>
              <a:t>C – an ocean or a sea</a:t>
            </a:r>
          </a:p>
          <a:p>
            <a:pPr marL="514350" indent="-514350">
              <a:buFont typeface="+mj-lt"/>
              <a:buAutoNum type="arabicPeriod"/>
            </a:pPr>
            <a:r>
              <a:rPr lang="en-US" dirty="0" smtClean="0"/>
              <a:t>A – an Estuary</a:t>
            </a:r>
          </a:p>
          <a:p>
            <a:pPr marL="514350" indent="-514350">
              <a:buFont typeface="+mj-lt"/>
              <a:buAutoNum type="arabicPeriod"/>
            </a:pPr>
            <a:r>
              <a:rPr lang="en-US" dirty="0" smtClean="0"/>
              <a:t>C – wave action</a:t>
            </a:r>
          </a:p>
          <a:p>
            <a:pPr marL="514350" indent="-514350">
              <a:buFont typeface="+mj-lt"/>
              <a:buAutoNum type="arabicPeriod"/>
            </a:pPr>
            <a:r>
              <a:rPr lang="en-US" dirty="0" smtClean="0"/>
              <a:t>D – there are many nutrients</a:t>
            </a:r>
          </a:p>
          <a:p>
            <a:pPr marL="514350" indent="-514350">
              <a:buFont typeface="+mj-lt"/>
              <a:buAutoNum type="arabicPeriod"/>
            </a:pPr>
            <a:r>
              <a:rPr lang="en-US" dirty="0" smtClean="0"/>
              <a:t>B – Plankton</a:t>
            </a:r>
          </a:p>
          <a:p>
            <a:pPr marL="514350" indent="-514350">
              <a:buFont typeface="+mj-lt"/>
              <a:buAutoNum type="arabicPeriod"/>
            </a:pPr>
            <a:r>
              <a:rPr lang="en-US" dirty="0" smtClean="0"/>
              <a:t>Sunlight</a:t>
            </a:r>
          </a:p>
          <a:p>
            <a:pPr marL="514350" indent="-514350">
              <a:buFont typeface="+mj-lt"/>
              <a:buAutoNum type="arabicPeriod"/>
            </a:pPr>
            <a:r>
              <a:rPr lang="en-US" dirty="0" smtClean="0"/>
              <a:t>Temperature &amp; Precipitation</a:t>
            </a:r>
          </a:p>
          <a:p>
            <a:pPr marL="514350" indent="-514350">
              <a:buFont typeface="+mj-lt"/>
              <a:buAutoNum type="arabicPeriod"/>
            </a:pPr>
            <a:r>
              <a:rPr lang="en-US" dirty="0" smtClean="0"/>
              <a:t>Tundra</a:t>
            </a:r>
          </a:p>
          <a:p>
            <a:pPr marL="514350" indent="-514350">
              <a:buFont typeface="+mj-lt"/>
              <a:buAutoNum type="arabicPeriod"/>
            </a:pPr>
            <a:r>
              <a:rPr lang="en-US" dirty="0" smtClean="0"/>
              <a:t> Desert plants have developed narrow leaves  &amp; waxy coatings to reduce water loss; ability to germinate from seed &amp; quickly mature after sporadic rainfall; spines, thorns or poisons that discourage desert herbivores, branches and roots that store water.</a:t>
            </a:r>
          </a:p>
          <a:p>
            <a:pPr marL="514350" indent="-514350">
              <a:buFont typeface="+mj-lt"/>
              <a:buAutoNum type="arabicPeriod"/>
            </a:pPr>
            <a:r>
              <a:rPr lang="en-US" dirty="0" smtClean="0"/>
              <a:t>Canopy: treetops, monkeys, birds;</a:t>
            </a:r>
          </a:p>
          <a:p>
            <a:pPr marL="514350" indent="-514350">
              <a:buNone/>
            </a:pPr>
            <a:r>
              <a:rPr lang="en-US" dirty="0" smtClean="0"/>
              <a:t>Understory: ferns, shrubs, palms, insects, amphibians, reptiles, birds, bats,</a:t>
            </a:r>
          </a:p>
          <a:p>
            <a:pPr marL="514350" indent="-514350">
              <a:buNone/>
            </a:pPr>
            <a:r>
              <a:rPr lang="en-US" dirty="0" smtClean="0"/>
              <a:t>Ground :leaves, decaying materials, ants, worms, rodents, decomposers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blinds(horizontal)">
                                      <p:cBhvr>
                                        <p:cTn id="67" dur="500"/>
                                        <p:tgtEl>
                                          <p:spTgt spid="3">
                                            <p:txEl>
                                              <p:pRg st="12" end="12"/>
                                            </p:txEl>
                                          </p:spTgt>
                                        </p:tgtEl>
                                      </p:cBhvr>
                                    </p:animEffect>
                                  </p:childTnLst>
                                </p:cTn>
                              </p:par>
                              <p:par>
                                <p:cTn id="68" presetID="3" presetClass="entr" presetSubtype="10" fill="hold" nodeType="withEffect">
                                  <p:stCondLst>
                                    <p:cond delay="0"/>
                                  </p:stCondLst>
                                  <p:childTnLst>
                                    <p:set>
                                      <p:cBhvr>
                                        <p:cTn id="69" dur="1" fill="hold">
                                          <p:stCondLst>
                                            <p:cond delay="0"/>
                                          </p:stCondLst>
                                        </p:cTn>
                                        <p:tgtEl>
                                          <p:spTgt spid="3">
                                            <p:txEl>
                                              <p:pRg st="13" end="13"/>
                                            </p:txEl>
                                          </p:spTgt>
                                        </p:tgtEl>
                                        <p:attrNameLst>
                                          <p:attrName>style.visibility</p:attrName>
                                        </p:attrNameLst>
                                      </p:cBhvr>
                                      <p:to>
                                        <p:strVal val="visible"/>
                                      </p:to>
                                    </p:set>
                                    <p:animEffect transition="in" filter="blinds(horizontal)">
                                      <p:cBhvr>
                                        <p:cTn id="70" dur="500"/>
                                        <p:tgtEl>
                                          <p:spTgt spid="3">
                                            <p:txEl>
                                              <p:pRg st="13" end="1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nodeType="clickEffect">
                                  <p:stCondLst>
                                    <p:cond delay="0"/>
                                  </p:stCondLst>
                                  <p:childTnLst>
                                    <p:set>
                                      <p:cBhvr>
                                        <p:cTn id="74" dur="1" fill="hold">
                                          <p:stCondLst>
                                            <p:cond delay="0"/>
                                          </p:stCondLst>
                                        </p:cTn>
                                        <p:tgtEl>
                                          <p:spTgt spid="3">
                                            <p:txEl>
                                              <p:pRg st="13" end="13"/>
                                            </p:txEl>
                                          </p:spTgt>
                                        </p:tgtEl>
                                        <p:attrNameLst>
                                          <p:attrName>style.visibility</p:attrName>
                                        </p:attrNameLst>
                                      </p:cBhvr>
                                      <p:to>
                                        <p:strVal val="visible"/>
                                      </p:to>
                                    </p:set>
                                    <p:animEffect transition="in" filter="blinds(horizontal)">
                                      <p:cBhvr>
                                        <p:cTn id="75" dur="500"/>
                                        <p:tgtEl>
                                          <p:spTgt spid="3">
                                            <p:txEl>
                                              <p:pRg st="13" end="13"/>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nodeType="clickEffect">
                                  <p:stCondLst>
                                    <p:cond delay="0"/>
                                  </p:stCondLst>
                                  <p:childTnLst>
                                    <p:set>
                                      <p:cBhvr>
                                        <p:cTn id="79" dur="1" fill="hold">
                                          <p:stCondLst>
                                            <p:cond delay="0"/>
                                          </p:stCondLst>
                                        </p:cTn>
                                        <p:tgtEl>
                                          <p:spTgt spid="3">
                                            <p:txEl>
                                              <p:pRg st="14" end="14"/>
                                            </p:txEl>
                                          </p:spTgt>
                                        </p:tgtEl>
                                        <p:attrNameLst>
                                          <p:attrName>style.visibility</p:attrName>
                                        </p:attrNameLst>
                                      </p:cBhvr>
                                      <p:to>
                                        <p:strVal val="visible"/>
                                      </p:to>
                                    </p:set>
                                    <p:animEffect transition="in" filter="blinds(horizontal)">
                                      <p:cBhvr>
                                        <p:cTn id="80" dur="500"/>
                                        <p:tgtEl>
                                          <p:spTgt spid="3">
                                            <p:txEl>
                                              <p:pRg st="14" end="14"/>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3" presetClass="entr" presetSubtype="10" fill="hold" nodeType="clickEffect">
                                  <p:stCondLst>
                                    <p:cond delay="0"/>
                                  </p:stCondLst>
                                  <p:childTnLst>
                                    <p:set>
                                      <p:cBhvr>
                                        <p:cTn id="84" dur="1" fill="hold">
                                          <p:stCondLst>
                                            <p:cond delay="0"/>
                                          </p:stCondLst>
                                        </p:cTn>
                                        <p:tgtEl>
                                          <p:spTgt spid="3">
                                            <p:txEl>
                                              <p:pRg st="15" end="15"/>
                                            </p:txEl>
                                          </p:spTgt>
                                        </p:tgtEl>
                                        <p:attrNameLst>
                                          <p:attrName>style.visibility</p:attrName>
                                        </p:attrNameLst>
                                      </p:cBhvr>
                                      <p:to>
                                        <p:strVal val="visible"/>
                                      </p:to>
                                    </p:set>
                                    <p:animEffect transition="in" filter="blinds(horizontal)">
                                      <p:cBhvr>
                                        <p:cTn id="85" dur="500"/>
                                        <p:tgtEl>
                                          <p:spTgt spid="3">
                                            <p:txEl>
                                              <p:pRg st="15" end="15"/>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3" presetClass="entr" presetSubtype="10" fill="hold" nodeType="clickEffect">
                                  <p:stCondLst>
                                    <p:cond delay="0"/>
                                  </p:stCondLst>
                                  <p:childTnLst>
                                    <p:set>
                                      <p:cBhvr>
                                        <p:cTn id="89" dur="1" fill="hold">
                                          <p:stCondLst>
                                            <p:cond delay="0"/>
                                          </p:stCondLst>
                                        </p:cTn>
                                        <p:tgtEl>
                                          <p:spTgt spid="3">
                                            <p:txEl>
                                              <p:pRg st="16" end="16"/>
                                            </p:txEl>
                                          </p:spTgt>
                                        </p:tgtEl>
                                        <p:attrNameLst>
                                          <p:attrName>style.visibility</p:attrName>
                                        </p:attrNameLst>
                                      </p:cBhvr>
                                      <p:to>
                                        <p:strVal val="visible"/>
                                      </p:to>
                                    </p:set>
                                    <p:animEffect transition="in" filter="blinds(horizontal)">
                                      <p:cBhvr>
                                        <p:cTn id="90" dur="500"/>
                                        <p:tgtEl>
                                          <p:spTgt spid="3">
                                            <p:txEl>
                                              <p:pRg st="16" end="16"/>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3" presetClass="entr" presetSubtype="10" fill="hold" nodeType="clickEffect">
                                  <p:stCondLst>
                                    <p:cond delay="0"/>
                                  </p:stCondLst>
                                  <p:childTnLst>
                                    <p:set>
                                      <p:cBhvr>
                                        <p:cTn id="94" dur="1" fill="hold">
                                          <p:stCondLst>
                                            <p:cond delay="0"/>
                                          </p:stCondLst>
                                        </p:cTn>
                                        <p:tgtEl>
                                          <p:spTgt spid="3">
                                            <p:txEl>
                                              <p:pRg st="17" end="17"/>
                                            </p:txEl>
                                          </p:spTgt>
                                        </p:tgtEl>
                                        <p:attrNameLst>
                                          <p:attrName>style.visibility</p:attrName>
                                        </p:attrNameLst>
                                      </p:cBhvr>
                                      <p:to>
                                        <p:strVal val="visible"/>
                                      </p:to>
                                    </p:set>
                                    <p:animEffect transition="in" filter="blinds(horizontal)">
                                      <p:cBhvr>
                                        <p:cTn id="95" dur="500"/>
                                        <p:tgtEl>
                                          <p:spTgt spid="3">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 3 Communities &amp; Biomes RFSG P. 139 NB</a:t>
            </a:r>
            <a:endParaRPr lang="en-US" dirty="0"/>
          </a:p>
        </p:txBody>
      </p:sp>
      <p:sp>
        <p:nvSpPr>
          <p:cNvPr id="3" name="Content Placeholder 2"/>
          <p:cNvSpPr>
            <a:spLocks noGrp="1"/>
          </p:cNvSpPr>
          <p:nvPr>
            <p:ph idx="1"/>
          </p:nvPr>
        </p:nvSpPr>
        <p:spPr/>
        <p:txBody>
          <a:bodyPr/>
          <a:lstStyle/>
          <a:p>
            <a:pPr marL="514350" indent="-514350">
              <a:buNone/>
            </a:pPr>
            <a:r>
              <a:rPr lang="en-US" dirty="0" smtClean="0"/>
              <a:t>17. Desert</a:t>
            </a:r>
          </a:p>
          <a:p>
            <a:pPr marL="514350" indent="-514350">
              <a:buAutoNum type="arabicPeriod" startAt="18"/>
            </a:pPr>
            <a:r>
              <a:rPr lang="en-US" dirty="0" smtClean="0"/>
              <a:t>Grassland</a:t>
            </a:r>
          </a:p>
          <a:p>
            <a:pPr marL="514350" indent="-514350">
              <a:buAutoNum type="arabicPeriod" startAt="18"/>
            </a:pPr>
            <a:r>
              <a:rPr lang="en-US" dirty="0" smtClean="0"/>
              <a:t>Tundra</a:t>
            </a:r>
          </a:p>
          <a:p>
            <a:pPr marL="514350" indent="-514350">
              <a:buAutoNum type="arabicPeriod" startAt="18"/>
            </a:pPr>
            <a:r>
              <a:rPr lang="en-US" dirty="0" smtClean="0"/>
              <a:t>Tropical Rain Forest</a:t>
            </a:r>
          </a:p>
          <a:p>
            <a:pPr marL="514350" indent="-514350">
              <a:buAutoNum type="arabicPeriod" startAt="18"/>
            </a:pPr>
            <a:r>
              <a:rPr lang="en-US" dirty="0" smtClean="0"/>
              <a:t>Taiga (Christmas tree forest)</a:t>
            </a:r>
          </a:p>
          <a:p>
            <a:pPr marL="514350" indent="-514350">
              <a:buAutoNum type="arabicPeriod" startAt="18"/>
            </a:pPr>
            <a:r>
              <a:rPr lang="en-US" dirty="0" smtClean="0"/>
              <a:t>Temperate Forest/ Deciduous Forest</a:t>
            </a:r>
          </a:p>
          <a:p>
            <a:pPr marL="514350" indent="-514350">
              <a:buAutoNum type="arabicPeriod" startAt="18"/>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for CH 2 Quiz</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Tiny organisms that break down and absorb nutrients from dead organisms:</a:t>
            </a:r>
          </a:p>
          <a:p>
            <a:pPr marL="514350" indent="-514350"/>
            <a:r>
              <a:rPr lang="en-US" dirty="0" err="1" smtClean="0"/>
              <a:t>Autotroph</a:t>
            </a:r>
            <a:endParaRPr lang="en-US" dirty="0" smtClean="0"/>
          </a:p>
          <a:p>
            <a:pPr marL="514350" indent="-514350"/>
            <a:r>
              <a:rPr lang="en-US" dirty="0" smtClean="0"/>
              <a:t>Decomposer</a:t>
            </a:r>
          </a:p>
          <a:p>
            <a:pPr marL="514350" indent="-514350"/>
            <a:r>
              <a:rPr lang="en-US" dirty="0" smtClean="0"/>
              <a:t>Parasite</a:t>
            </a:r>
          </a:p>
          <a:p>
            <a:pPr marL="514350" indent="-514350"/>
            <a:r>
              <a:rPr lang="en-US" dirty="0" smtClean="0"/>
              <a:t>Ecology</a:t>
            </a:r>
          </a:p>
          <a:p>
            <a:pPr marL="514350" indent="-514350">
              <a:buNone/>
            </a:pPr>
            <a:endParaRPr lang="en-US" dirty="0" smtClean="0"/>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Decomposer</a:t>
            </a:r>
            <a:endParaRPr lang="en-US" dirty="0"/>
          </a:p>
        </p:txBody>
      </p:sp>
      <p:sp>
        <p:nvSpPr>
          <p:cNvPr id="3" name="Content Placeholder 2"/>
          <p:cNvSpPr>
            <a:spLocks noGrp="1"/>
          </p:cNvSpPr>
          <p:nvPr>
            <p:ph idx="1"/>
          </p:nvPr>
        </p:nvSpPr>
        <p:spPr/>
        <p:txBody>
          <a:bodyPr/>
          <a:lstStyle/>
          <a:p>
            <a:r>
              <a:rPr lang="en-US" dirty="0" smtClean="0"/>
              <a:t>Obtains energy by feeding on other living organisms</a:t>
            </a:r>
          </a:p>
          <a:p>
            <a:r>
              <a:rPr lang="en-US" dirty="0" smtClean="0"/>
              <a:t>Heterotrophs</a:t>
            </a:r>
          </a:p>
          <a:p>
            <a:r>
              <a:rPr lang="en-US" dirty="0" smtClean="0"/>
              <a:t> Habitat</a:t>
            </a:r>
          </a:p>
          <a:p>
            <a:r>
              <a:rPr lang="en-US" dirty="0" err="1" smtClean="0"/>
              <a:t>Autotroph</a:t>
            </a:r>
            <a:endParaRPr lang="en-US" dirty="0" smtClean="0"/>
          </a:p>
          <a:p>
            <a:r>
              <a:rPr lang="en-US" dirty="0" smtClean="0"/>
              <a:t> food chain</a:t>
            </a:r>
          </a:p>
          <a:p>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2163762"/>
          </a:xfrm>
        </p:spPr>
        <p:txBody>
          <a:bodyPr>
            <a:noAutofit/>
          </a:bodyPr>
          <a:lstStyle/>
          <a:p>
            <a:r>
              <a:rPr lang="en-US" sz="3200" dirty="0" smtClean="0">
                <a:hlinkClick r:id="rId2"/>
              </a:rPr>
              <a:t>Scientific Method</a:t>
            </a:r>
            <a:r>
              <a:rPr lang="en-US" sz="3200" dirty="0" smtClean="0"/>
              <a:t/>
            </a:r>
            <a:br>
              <a:rPr lang="en-US" sz="3200" dirty="0" smtClean="0"/>
            </a:br>
            <a:r>
              <a:rPr lang="en-US" sz="3200" dirty="0" smtClean="0"/>
              <a:t>8/17  Obj. The student will learn about the scientific method by watching a video and answering questions about it on a worksheet. P. 8 NB</a:t>
            </a:r>
            <a:endParaRPr lang="en-US" sz="3200" dirty="0"/>
          </a:p>
        </p:txBody>
      </p:sp>
      <p:sp>
        <p:nvSpPr>
          <p:cNvPr id="3" name="Content Placeholder 2"/>
          <p:cNvSpPr>
            <a:spLocks noGrp="1"/>
          </p:cNvSpPr>
          <p:nvPr>
            <p:ph idx="1"/>
          </p:nvPr>
        </p:nvSpPr>
        <p:spPr>
          <a:xfrm>
            <a:off x="457200" y="3200400"/>
            <a:ext cx="8229600" cy="2925763"/>
          </a:xfrm>
        </p:spPr>
        <p:txBody>
          <a:bodyPr/>
          <a:lstStyle/>
          <a:p>
            <a:pPr marL="514350" indent="-514350">
              <a:buFont typeface="+mj-lt"/>
              <a:buAutoNum type="arabicPeriod"/>
            </a:pPr>
            <a:r>
              <a:rPr lang="en-US" dirty="0" smtClean="0"/>
              <a:t>How do we learn about the world around us?</a:t>
            </a:r>
          </a:p>
          <a:p>
            <a:pPr marL="514350" indent="-514350">
              <a:buFont typeface="+mj-lt"/>
              <a:buAutoNum type="arabicPeriod"/>
            </a:pPr>
            <a:r>
              <a:rPr lang="en-US" dirty="0" smtClean="0"/>
              <a:t>Name the parts of the Scientific Method:</a:t>
            </a:r>
          </a:p>
          <a:p>
            <a:pPr marL="514350" indent="-514350">
              <a:buFont typeface="+mj-lt"/>
              <a:buAutoNum type="arabicPeriod"/>
            </a:pPr>
            <a:r>
              <a:rPr lang="en-US" dirty="0" smtClean="0"/>
              <a:t>Give an example of one of the following: Questions, Observations, Hypothesis, Data, Analysis, Conclusion.</a:t>
            </a:r>
            <a:endParaRPr lang="en-US" dirty="0"/>
          </a:p>
        </p:txBody>
      </p:sp>
    </p:spTree>
    <p:extLst>
      <p:ext uri="{BB962C8B-B14F-4D97-AF65-F5344CB8AC3E}">
        <p14:creationId xmlns:p14="http://schemas.microsoft.com/office/powerpoint/2010/main" val="102379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5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23651" name="Text Box 3"/>
          <p:cNvSpPr txBox="1">
            <a:spLocks noChangeArrowheads="1"/>
          </p:cNvSpPr>
          <p:nvPr/>
        </p:nvSpPr>
        <p:spPr bwMode="auto">
          <a:xfrm>
            <a:off x="565150" y="914400"/>
            <a:ext cx="7588250" cy="107950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a:solidFill>
                  <a:schemeClr val="tx2"/>
                </a:solidFill>
                <a:latin typeface="Times" charset="0"/>
              </a:rPr>
              <a:t>Food chains: Pathways for matter and energy</a:t>
            </a:r>
          </a:p>
        </p:txBody>
      </p:sp>
      <p:pic>
        <p:nvPicPr>
          <p:cNvPr id="92365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365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2365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365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2365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2365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23659" name="Picture 11"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sp>
        <p:nvSpPr>
          <p:cNvPr id="923661" name="Rectangle 13"/>
          <p:cNvSpPr>
            <a:spLocks noChangeArrowheads="1"/>
          </p:cNvSpPr>
          <p:nvPr/>
        </p:nvSpPr>
        <p:spPr bwMode="auto">
          <a:xfrm>
            <a:off x="533400" y="2174875"/>
            <a:ext cx="7924800" cy="1569660"/>
          </a:xfrm>
          <a:prstGeom prst="rect">
            <a:avLst/>
          </a:prstGeom>
          <a:noFill/>
          <a:ln w="9525">
            <a:noFill/>
            <a:miter lim="800000"/>
            <a:headEnd/>
            <a:tailEnd/>
          </a:ln>
          <a:effectLst/>
        </p:spPr>
        <p:txBody>
          <a:bodyPr>
            <a:spAutoFit/>
          </a:bodyPr>
          <a:lstStyle/>
          <a:p>
            <a:pPr marL="342900" indent="-342900">
              <a:buClr>
                <a:schemeClr val="tx1"/>
              </a:buClr>
            </a:pPr>
            <a:r>
              <a:rPr lang="en-US" altLang="en-US" sz="3200" b="0" dirty="0" smtClean="0">
                <a:solidFill>
                  <a:schemeClr val="tx1"/>
                </a:solidFill>
                <a:latin typeface="Times" charset="0"/>
              </a:rPr>
              <a:t>#3.A </a:t>
            </a:r>
            <a:r>
              <a:rPr lang="en-US" altLang="en-US" sz="3200" b="0" dirty="0">
                <a:solidFill>
                  <a:schemeClr val="tx1"/>
                </a:solidFill>
                <a:latin typeface="Times" charset="0"/>
              </a:rPr>
              <a:t>food chain is drawn using arrows to indicate the direction in which energy is transferred from one organism to the next.</a:t>
            </a:r>
          </a:p>
        </p:txBody>
      </p:sp>
      <p:sp>
        <p:nvSpPr>
          <p:cNvPr id="923662" name="Text Box 14"/>
          <p:cNvSpPr txBox="1">
            <a:spLocks noChangeArrowheads="1"/>
          </p:cNvSpPr>
          <p:nvPr/>
        </p:nvSpPr>
        <p:spPr bwMode="auto">
          <a:xfrm>
            <a:off x="2260600" y="4051300"/>
            <a:ext cx="4476750" cy="530225"/>
          </a:xfrm>
          <a:prstGeom prst="rect">
            <a:avLst/>
          </a:prstGeom>
          <a:noFill/>
          <a:ln w="9525">
            <a:noFill/>
            <a:miter lim="800000"/>
            <a:headEnd/>
            <a:tailEnd/>
          </a:ln>
          <a:effectLst/>
        </p:spPr>
        <p:txBody>
          <a:bodyPr wrap="none">
            <a:spAutoFit/>
          </a:bodyPr>
          <a:lstStyle/>
          <a:p>
            <a:r>
              <a:rPr lang="en-US" altLang="en-US" sz="2800" b="0">
                <a:solidFill>
                  <a:schemeClr val="tx2"/>
                </a:solidFill>
                <a:latin typeface="Times" charset="0"/>
              </a:rPr>
              <a:t>berries </a:t>
            </a:r>
            <a:r>
              <a:rPr lang="en-US" altLang="en-US" sz="3200">
                <a:solidFill>
                  <a:schemeClr val="tx2"/>
                </a:solidFill>
                <a:latin typeface="Times" charset="0"/>
              </a:rPr>
              <a:t>→</a:t>
            </a:r>
            <a:r>
              <a:rPr lang="en-US" altLang="en-US" sz="2800" b="0">
                <a:solidFill>
                  <a:schemeClr val="tx2"/>
                </a:solidFill>
                <a:latin typeface="Times" charset="0"/>
              </a:rPr>
              <a:t> mice </a:t>
            </a:r>
            <a:r>
              <a:rPr lang="en-US" altLang="en-US" sz="3200" b="0">
                <a:solidFill>
                  <a:schemeClr val="tx2"/>
                </a:solidFill>
                <a:latin typeface="Times" charset="0"/>
              </a:rPr>
              <a:t>→</a:t>
            </a:r>
            <a:r>
              <a:rPr lang="en-US" altLang="en-US" sz="2800" b="0">
                <a:solidFill>
                  <a:schemeClr val="tx2"/>
                </a:solidFill>
                <a:latin typeface="Times" charset="0"/>
              </a:rPr>
              <a:t> black bear</a:t>
            </a:r>
          </a:p>
        </p:txBody>
      </p:sp>
      <p:sp>
        <p:nvSpPr>
          <p:cNvPr id="923663" name="Rectangle 15"/>
          <p:cNvSpPr>
            <a:spLocks noChangeArrowheads="1"/>
          </p:cNvSpPr>
          <p:nvPr/>
        </p:nvSpPr>
        <p:spPr bwMode="auto">
          <a:xfrm>
            <a:off x="2209800" y="3962400"/>
            <a:ext cx="4572000" cy="762000"/>
          </a:xfrm>
          <a:prstGeom prst="rect">
            <a:avLst/>
          </a:prstGeom>
          <a:noFill/>
          <a:ln w="76200">
            <a:solidFill>
              <a:schemeClr val="tx2"/>
            </a:solidFill>
            <a:miter lim="800000"/>
            <a:headEnd/>
            <a:tailEnd/>
          </a:ln>
          <a:effectLst/>
        </p:spPr>
        <p:txBody>
          <a:bodyPr wrap="none" anchor="ctr">
            <a:spAutoFit/>
          </a:bodyPr>
          <a:lstStyle/>
          <a:p>
            <a:endParaRPr lang="en-US"/>
          </a:p>
        </p:txBody>
      </p:sp>
      <p:pic>
        <p:nvPicPr>
          <p:cNvPr id="258050" name="Picture 2" descr="http://ejad.best.vwh.net/java/population/images/food_chain.jpg"/>
          <p:cNvPicPr>
            <a:picLocks noChangeAspect="1" noChangeArrowheads="1"/>
          </p:cNvPicPr>
          <p:nvPr/>
        </p:nvPicPr>
        <p:blipFill>
          <a:blip r:embed="rId11" cstate="print"/>
          <a:srcRect/>
          <a:stretch>
            <a:fillRect/>
          </a:stretch>
        </p:blipFill>
        <p:spPr bwMode="auto">
          <a:xfrm>
            <a:off x="4876800" y="0"/>
            <a:ext cx="4267200" cy="229072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3661"/>
                                        </p:tgtEl>
                                        <p:attrNameLst>
                                          <p:attrName>style.visibility</p:attrName>
                                        </p:attrNameLst>
                                      </p:cBhvr>
                                      <p:to>
                                        <p:strVal val="visible"/>
                                      </p:to>
                                    </p:set>
                                    <p:animEffect transition="in" filter="box(out)">
                                      <p:cBhvr>
                                        <p:cTn id="7" dur="500"/>
                                        <p:tgtEl>
                                          <p:spTgt spid="923661"/>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23663"/>
                                        </p:tgtEl>
                                        <p:attrNameLst>
                                          <p:attrName>style.visibility</p:attrName>
                                        </p:attrNameLst>
                                      </p:cBhvr>
                                      <p:to>
                                        <p:strVal val="visible"/>
                                      </p:to>
                                    </p:set>
                                    <p:animEffect transition="in" filter="box(out)">
                                      <p:cBhvr>
                                        <p:cTn id="11" dur="500"/>
                                        <p:tgtEl>
                                          <p:spTgt spid="923663"/>
                                        </p:tgtEl>
                                      </p:cBhvr>
                                    </p:animEffect>
                                  </p:childTnLst>
                                </p:cTn>
                              </p:par>
                            </p:childTnLst>
                          </p:cTn>
                        </p:par>
                        <p:par>
                          <p:cTn id="12" fill="hold">
                            <p:stCondLst>
                              <p:cond delay="1000"/>
                            </p:stCondLst>
                            <p:childTnLst>
                              <p:par>
                                <p:cTn id="13" presetID="22" presetClass="entr" presetSubtype="8" fill="hold" grpId="0" nodeType="afterEffect">
                                  <p:stCondLst>
                                    <p:cond delay="0"/>
                                  </p:stCondLst>
                                  <p:iterate type="wd">
                                    <p:tmPct val="100000"/>
                                  </p:iterate>
                                  <p:childTnLst>
                                    <p:set>
                                      <p:cBhvr>
                                        <p:cTn id="14" dur="1" fill="hold">
                                          <p:stCondLst>
                                            <p:cond delay="0"/>
                                          </p:stCondLst>
                                        </p:cTn>
                                        <p:tgtEl>
                                          <p:spTgt spid="923662"/>
                                        </p:tgtEl>
                                        <p:attrNameLst>
                                          <p:attrName>style.visibility</p:attrName>
                                        </p:attrNameLst>
                                      </p:cBhvr>
                                      <p:to>
                                        <p:strVal val="visible"/>
                                      </p:to>
                                    </p:set>
                                    <p:animEffect transition="in" filter="wipe(left)">
                                      <p:cBhvr>
                                        <p:cTn id="15" dur="300"/>
                                        <p:tgtEl>
                                          <p:spTgt spid="923662"/>
                                        </p:tgtEl>
                                      </p:cBhvr>
                                    </p:animEffect>
                                  </p:childTnLst>
                                </p:cTn>
                              </p:par>
                            </p:childTnLst>
                          </p:cTn>
                        </p:par>
                        <p:par>
                          <p:cTn id="16" fill="hold">
                            <p:stCondLst>
                              <p:cond delay="2800"/>
                            </p:stCondLst>
                            <p:childTnLst>
                              <p:par>
                                <p:cTn id="17" presetID="4" presetClass="entr" presetSubtype="32" fill="hold" nodeType="afterEffect">
                                  <p:stCondLst>
                                    <p:cond delay="0"/>
                                  </p:stCondLst>
                                  <p:childTnLst>
                                    <p:set>
                                      <p:cBhvr>
                                        <p:cTn id="18" dur="1" fill="hold">
                                          <p:stCondLst>
                                            <p:cond delay="0"/>
                                          </p:stCondLst>
                                        </p:cTn>
                                        <p:tgtEl>
                                          <p:spTgt spid="923652"/>
                                        </p:tgtEl>
                                        <p:attrNameLst>
                                          <p:attrName>style.visibility</p:attrName>
                                        </p:attrNameLst>
                                      </p:cBhvr>
                                      <p:to>
                                        <p:strVal val="visible"/>
                                      </p:to>
                                    </p:set>
                                    <p:animEffect transition="in" filter="box(out)">
                                      <p:cBhvr>
                                        <p:cTn id="19" dur="500"/>
                                        <p:tgtEl>
                                          <p:spTgt spid="923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661" grpId="0" autoUpdateAnimBg="0"/>
      <p:bldP spid="923662" grpId="0" autoUpdateAnimBg="0"/>
      <p:bldP spid="923663"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Heterotroph</a:t>
            </a:r>
            <a:endParaRPr lang="en-US" dirty="0"/>
          </a:p>
        </p:txBody>
      </p:sp>
      <p:sp>
        <p:nvSpPr>
          <p:cNvPr id="3" name="Content Placeholder 2"/>
          <p:cNvSpPr>
            <a:spLocks noGrp="1"/>
          </p:cNvSpPr>
          <p:nvPr>
            <p:ph idx="1"/>
          </p:nvPr>
        </p:nvSpPr>
        <p:spPr/>
        <p:txBody>
          <a:bodyPr/>
          <a:lstStyle/>
          <a:p>
            <a:r>
              <a:rPr lang="en-US" dirty="0" smtClean="0"/>
              <a:t>Step in the passage of energy &amp; matter through an ecosystem</a:t>
            </a:r>
          </a:p>
          <a:p>
            <a:r>
              <a:rPr lang="en-US" dirty="0" smtClean="0"/>
              <a:t>Habitat</a:t>
            </a:r>
          </a:p>
          <a:p>
            <a:r>
              <a:rPr lang="en-US" dirty="0" smtClean="0"/>
              <a:t>Niche</a:t>
            </a:r>
          </a:p>
          <a:p>
            <a:r>
              <a:rPr lang="en-US" dirty="0" smtClean="0"/>
              <a:t>Community</a:t>
            </a:r>
          </a:p>
          <a:p>
            <a:r>
              <a:rPr lang="en-US" dirty="0" smtClean="0"/>
              <a:t>Trophic Level</a:t>
            </a:r>
            <a:endParaRPr lang="en-US" dirty="0"/>
          </a:p>
        </p:txBody>
      </p: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Trophic Level</a:t>
            </a:r>
            <a:endParaRPr lang="en-US" dirty="0"/>
          </a:p>
        </p:txBody>
      </p:sp>
      <p:sp>
        <p:nvSpPr>
          <p:cNvPr id="3" name="Content Placeholder 2"/>
          <p:cNvSpPr>
            <a:spLocks noGrp="1"/>
          </p:cNvSpPr>
          <p:nvPr>
            <p:ph idx="1"/>
          </p:nvPr>
        </p:nvSpPr>
        <p:spPr/>
        <p:txBody>
          <a:bodyPr/>
          <a:lstStyle/>
          <a:p>
            <a:r>
              <a:rPr lang="en-US" dirty="0" smtClean="0"/>
              <a:t>A Place where an organism lives</a:t>
            </a:r>
          </a:p>
          <a:p>
            <a:r>
              <a:rPr lang="en-US" dirty="0" smtClean="0"/>
              <a:t>Food web</a:t>
            </a:r>
          </a:p>
          <a:p>
            <a:r>
              <a:rPr lang="en-US" dirty="0" smtClean="0"/>
              <a:t>Food Chain</a:t>
            </a:r>
          </a:p>
          <a:p>
            <a:r>
              <a:rPr lang="en-US" dirty="0" smtClean="0"/>
              <a:t>Niche</a:t>
            </a:r>
          </a:p>
          <a:p>
            <a:r>
              <a:rPr lang="en-US" dirty="0" smtClean="0"/>
              <a:t>Habitat</a:t>
            </a:r>
            <a:endParaRPr lang="en-US" dirty="0"/>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Habitat</a:t>
            </a:r>
            <a:endParaRPr lang="en-US" dirty="0"/>
          </a:p>
        </p:txBody>
      </p:sp>
      <p:sp>
        <p:nvSpPr>
          <p:cNvPr id="3" name="Content Placeholder 2"/>
          <p:cNvSpPr>
            <a:spLocks noGrp="1"/>
          </p:cNvSpPr>
          <p:nvPr>
            <p:ph idx="1"/>
          </p:nvPr>
        </p:nvSpPr>
        <p:spPr/>
        <p:txBody>
          <a:bodyPr/>
          <a:lstStyle/>
          <a:p>
            <a:r>
              <a:rPr lang="en-US" dirty="0" smtClean="0"/>
              <a:t>Relationship between species in which one species benefits at the expense of another.</a:t>
            </a:r>
          </a:p>
          <a:p>
            <a:r>
              <a:rPr lang="en-US" dirty="0" smtClean="0"/>
              <a:t>Symbiosis</a:t>
            </a:r>
          </a:p>
          <a:p>
            <a:r>
              <a:rPr lang="en-US" dirty="0" smtClean="0"/>
              <a:t>Commensalism</a:t>
            </a:r>
          </a:p>
          <a:p>
            <a:r>
              <a:rPr lang="en-US" dirty="0" smtClean="0"/>
              <a:t>Parasitism</a:t>
            </a:r>
          </a:p>
          <a:p>
            <a:r>
              <a:rPr lang="en-US" dirty="0" smtClean="0"/>
              <a:t>Mutualism</a:t>
            </a:r>
            <a:endParaRPr lang="en-US" dirty="0"/>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Parasitism</a:t>
            </a:r>
            <a:endParaRPr lang="en-US" dirty="0"/>
          </a:p>
        </p:txBody>
      </p:sp>
      <p:sp>
        <p:nvSpPr>
          <p:cNvPr id="3" name="Content Placeholder 2"/>
          <p:cNvSpPr>
            <a:spLocks noGrp="1"/>
          </p:cNvSpPr>
          <p:nvPr>
            <p:ph idx="1"/>
          </p:nvPr>
        </p:nvSpPr>
        <p:spPr/>
        <p:txBody>
          <a:bodyPr/>
          <a:lstStyle/>
          <a:p>
            <a:r>
              <a:rPr lang="en-US" dirty="0" smtClean="0"/>
              <a:t>Collection of interacting populations</a:t>
            </a:r>
          </a:p>
          <a:p>
            <a:r>
              <a:rPr lang="en-US" dirty="0" smtClean="0"/>
              <a:t>Organism</a:t>
            </a:r>
          </a:p>
          <a:p>
            <a:r>
              <a:rPr lang="en-US" dirty="0" smtClean="0"/>
              <a:t>Population</a:t>
            </a:r>
          </a:p>
          <a:p>
            <a:r>
              <a:rPr lang="en-US" dirty="0" smtClean="0"/>
              <a:t>Biological Community</a:t>
            </a:r>
          </a:p>
          <a:p>
            <a:r>
              <a:rPr lang="en-US" dirty="0" smtClean="0"/>
              <a:t>Ecosystem</a:t>
            </a:r>
            <a:endParaRPr lang="en-US" dirty="0"/>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Biological Community</a:t>
            </a:r>
            <a:endParaRPr lang="en-US" dirty="0"/>
          </a:p>
        </p:txBody>
      </p:sp>
      <p:sp>
        <p:nvSpPr>
          <p:cNvPr id="3" name="Content Placeholder 2"/>
          <p:cNvSpPr>
            <a:spLocks noGrp="1"/>
          </p:cNvSpPr>
          <p:nvPr>
            <p:ph idx="1"/>
          </p:nvPr>
        </p:nvSpPr>
        <p:spPr/>
        <p:txBody>
          <a:bodyPr/>
          <a:lstStyle/>
          <a:p>
            <a:r>
              <a:rPr lang="en-US" dirty="0" smtClean="0"/>
              <a:t>Portion of Earth that supports life</a:t>
            </a:r>
          </a:p>
          <a:p>
            <a:r>
              <a:rPr lang="en-US" dirty="0" err="1" smtClean="0"/>
              <a:t>Autotroph</a:t>
            </a:r>
            <a:endParaRPr lang="en-US" dirty="0" smtClean="0"/>
          </a:p>
          <a:p>
            <a:r>
              <a:rPr lang="en-US" dirty="0" smtClean="0"/>
              <a:t>Biosphere</a:t>
            </a:r>
          </a:p>
          <a:p>
            <a:r>
              <a:rPr lang="en-US" dirty="0" smtClean="0"/>
              <a:t>Trophic Level</a:t>
            </a:r>
          </a:p>
          <a:p>
            <a:r>
              <a:rPr lang="en-US" dirty="0" smtClean="0"/>
              <a:t>Ecology</a:t>
            </a:r>
            <a:endParaRPr lang="en-US" dirty="0"/>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Biosphere</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457200"/>
          <a:ext cx="9144000" cy="8615164"/>
        </p:xfrm>
        <a:graphic>
          <a:graphicData uri="http://schemas.openxmlformats.org/drawingml/2006/table">
            <a:tbl>
              <a:tblPr firstRow="1" bandRow="1">
                <a:tableStyleId>{93296810-A885-4BE3-A3E7-6D5BEEA58F35}</a:tableStyleId>
              </a:tblPr>
              <a:tblGrid>
                <a:gridCol w="2438400"/>
                <a:gridCol w="2743200"/>
                <a:gridCol w="2086708"/>
                <a:gridCol w="1875692"/>
              </a:tblGrid>
              <a:tr h="1534621">
                <a:tc gridSpan="4">
                  <a:txBody>
                    <a:bodyPr/>
                    <a:lstStyle/>
                    <a:p>
                      <a:pPr algn="ctr"/>
                      <a:endParaRPr lang="en-US" dirty="0" smtClean="0"/>
                    </a:p>
                    <a:p>
                      <a:pPr algn="ctr"/>
                      <a:endParaRPr lang="en-US" dirty="0" smtClean="0"/>
                    </a:p>
                    <a:p>
                      <a:pPr algn="ctr"/>
                      <a:r>
                        <a:rPr lang="en-US" dirty="0" smtClean="0"/>
                        <a:t>11/18</a:t>
                      </a:r>
                      <a:r>
                        <a:rPr lang="en-US" baseline="0" dirty="0" smtClean="0"/>
                        <a:t> Cycles of Nature  2.2</a:t>
                      </a:r>
                      <a:endParaRPr lang="en-US" dirty="0" smtClean="0"/>
                    </a:p>
                    <a:p>
                      <a:pPr algn="ctr"/>
                      <a:r>
                        <a:rPr lang="en-US" dirty="0" smtClean="0"/>
                        <a:t>OJB. </a:t>
                      </a:r>
                      <a:r>
                        <a:rPr lang="en-US" dirty="0" err="1" smtClean="0"/>
                        <a:t>Stds</a:t>
                      </a:r>
                      <a:r>
                        <a:rPr lang="en-US" dirty="0" smtClean="0"/>
                        <a:t>. Will demonstrate understanding of </a:t>
                      </a:r>
                      <a:r>
                        <a:rPr lang="en-US" baseline="0" dirty="0" smtClean="0"/>
                        <a:t> the Cycle in Nature </a:t>
                      </a:r>
                      <a:r>
                        <a:rPr lang="en-US" dirty="0" smtClean="0"/>
                        <a:t>by</a:t>
                      </a:r>
                      <a:r>
                        <a:rPr lang="en-US" baseline="0" dirty="0" smtClean="0"/>
                        <a:t> making a drawing the Water, Carbon and Nitrogen cycles in their notebook.</a:t>
                      </a:r>
                      <a:endParaRPr lang="en-US" dirty="0" smtClean="0"/>
                    </a:p>
                    <a:p>
                      <a:pPr algn="ctr"/>
                      <a:r>
                        <a:rPr lang="en-US" dirty="0" smtClean="0"/>
                        <a:t>P. 136</a:t>
                      </a:r>
                      <a:r>
                        <a:rPr lang="en-US" baseline="0" dirty="0" smtClean="0"/>
                        <a:t> </a:t>
                      </a:r>
                      <a:r>
                        <a:rPr lang="en-US" dirty="0" smtClean="0"/>
                        <a:t>NB</a:t>
                      </a:r>
                      <a:endParaRPr lang="en-US" dirty="0"/>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tr>
              <a:tr h="751324">
                <a:tc>
                  <a:txBody>
                    <a:bodyPr/>
                    <a:lstStyle/>
                    <a:p>
                      <a:pPr algn="ctr"/>
                      <a:r>
                        <a:rPr lang="en-US" dirty="0" smtClean="0"/>
                        <a:t>Vocabulary</a:t>
                      </a:r>
                      <a:r>
                        <a:rPr lang="en-US" baseline="0" dirty="0" smtClean="0"/>
                        <a:t> Word</a:t>
                      </a:r>
                      <a:endParaRPr lang="en-US" dirty="0"/>
                    </a:p>
                  </a:txBody>
                  <a:tcPr/>
                </a:tc>
                <a:tc>
                  <a:txBody>
                    <a:bodyPr/>
                    <a:lstStyle/>
                    <a:p>
                      <a:pPr algn="l"/>
                      <a:r>
                        <a:rPr lang="en-US" dirty="0" smtClean="0"/>
                        <a:t>Definition (2 word chunks)</a:t>
                      </a:r>
                      <a:endParaRPr lang="en-US" dirty="0"/>
                    </a:p>
                  </a:txBody>
                  <a:tcPr/>
                </a:tc>
                <a:tc>
                  <a:txBody>
                    <a:bodyPr/>
                    <a:lstStyle/>
                    <a:p>
                      <a:pPr algn="ctr"/>
                      <a:r>
                        <a:rPr lang="en-US" dirty="0" smtClean="0"/>
                        <a:t>Use word</a:t>
                      </a:r>
                      <a:r>
                        <a:rPr lang="en-US" baseline="0" dirty="0" smtClean="0"/>
                        <a:t> in a sentence</a:t>
                      </a:r>
                      <a:endParaRPr lang="en-US" dirty="0"/>
                    </a:p>
                  </a:txBody>
                  <a:tcPr/>
                </a:tc>
                <a:tc>
                  <a:txBody>
                    <a:bodyPr/>
                    <a:lstStyle/>
                    <a:p>
                      <a:pPr algn="ctr"/>
                      <a:r>
                        <a:rPr lang="en-US" dirty="0" smtClean="0"/>
                        <a:t>Draw a Picture</a:t>
                      </a:r>
                      <a:endParaRPr lang="en-US" dirty="0"/>
                    </a:p>
                  </a:txBody>
                  <a:tcPr/>
                </a:tc>
              </a:tr>
              <a:tr h="5029255">
                <a:tc>
                  <a:txBody>
                    <a:bodyPr/>
                    <a:lstStyle/>
                    <a:p>
                      <a:r>
                        <a:rPr lang="en-US" sz="1800" baseline="0" dirty="0" smtClean="0"/>
                        <a:t>    Water Cycle</a:t>
                      </a:r>
                    </a:p>
                    <a:p>
                      <a:endParaRPr lang="en-US" sz="1800" baseline="0" dirty="0" smtClean="0"/>
                    </a:p>
                    <a:p>
                      <a:endParaRPr lang="en-US" sz="1800" baseline="0" dirty="0" smtClean="0"/>
                    </a:p>
                    <a:p>
                      <a:endParaRPr lang="en-US" sz="1800" baseline="0" dirty="0" smtClean="0"/>
                    </a:p>
                    <a:p>
                      <a:endParaRPr lang="en-US" sz="1800" baseline="0" dirty="0" smtClean="0"/>
                    </a:p>
                    <a:p>
                      <a:r>
                        <a:rPr lang="en-US" sz="1800" baseline="0" dirty="0" smtClean="0"/>
                        <a:t>     Carbon Cycle</a:t>
                      </a:r>
                    </a:p>
                    <a:p>
                      <a:endParaRPr lang="en-US" sz="1800" baseline="0" dirty="0" smtClean="0"/>
                    </a:p>
                    <a:p>
                      <a:endParaRPr lang="en-US" sz="1800" baseline="0" dirty="0" smtClean="0"/>
                    </a:p>
                    <a:p>
                      <a:r>
                        <a:rPr lang="en-US" sz="1800" baseline="0" dirty="0" smtClean="0"/>
                        <a:t>    Nitrogen Cycle</a:t>
                      </a:r>
                    </a:p>
                    <a:p>
                      <a:endParaRPr lang="en-US" sz="1800" baseline="0" dirty="0" smtClean="0"/>
                    </a:p>
                    <a:p>
                      <a:r>
                        <a:rPr lang="en-US" sz="1800" baseline="0" dirty="0" smtClean="0"/>
                        <a:t>    </a:t>
                      </a:r>
                      <a:endParaRPr lang="en-US" sz="1800" dirty="0" smtClean="0"/>
                    </a:p>
                  </a:txBody>
                  <a:tcPr/>
                </a:tc>
                <a:tc>
                  <a:txBody>
                    <a:bodyPr/>
                    <a:lstStyle/>
                    <a:p>
                      <a:r>
                        <a:rPr lang="en-US" sz="1800" dirty="0" smtClean="0"/>
                        <a:t>Precipitation, Evaporation, </a:t>
                      </a:r>
                      <a:r>
                        <a:rPr lang="en-US" sz="1800" baseline="0" dirty="0" smtClean="0"/>
                        <a:t>Transpiration, </a:t>
                      </a:r>
                      <a:r>
                        <a:rPr lang="en-US" sz="1800" dirty="0" smtClean="0"/>
                        <a:t>Condensation.</a:t>
                      </a:r>
                      <a:r>
                        <a:rPr lang="en-US" sz="1800" baseline="0" dirty="0" smtClean="0"/>
                        <a:t> </a:t>
                      </a:r>
                      <a:endParaRPr lang="en-US" sz="1800" dirty="0" smtClean="0"/>
                    </a:p>
                    <a:p>
                      <a:endParaRPr lang="en-US" sz="1800" dirty="0" smtClean="0"/>
                    </a:p>
                    <a:p>
                      <a:r>
                        <a:rPr lang="en-US" sz="1800" dirty="0" smtClean="0"/>
                        <a:t>CO2</a:t>
                      </a:r>
                      <a:r>
                        <a:rPr lang="en-US" sz="1800" baseline="0" dirty="0" smtClean="0"/>
                        <a:t> </a:t>
                      </a:r>
                      <a:r>
                        <a:rPr lang="en-US" sz="1800" baseline="0" dirty="0" smtClean="0">
                          <a:sym typeface="Wingdings" pitchFamily="2" charset="2"/>
                        </a:rPr>
                        <a:t> Plants  Animals Atmosphere</a:t>
                      </a:r>
                    </a:p>
                    <a:p>
                      <a:r>
                        <a:rPr lang="en-US" sz="1800" baseline="0" dirty="0" smtClean="0">
                          <a:sym typeface="Wingdings" pitchFamily="2" charset="2"/>
                        </a:rPr>
                        <a:t>Fossil Fuels  Atmosphere</a:t>
                      </a:r>
                      <a:endParaRPr lang="en-US" sz="1800" dirty="0" smtClean="0"/>
                    </a:p>
                    <a:p>
                      <a:endParaRPr lang="en-US" sz="1800" dirty="0" smtClean="0"/>
                    </a:p>
                    <a:p>
                      <a:r>
                        <a:rPr lang="en-US" sz="1800" dirty="0" smtClean="0"/>
                        <a:t>Atmosphere N2 </a:t>
                      </a:r>
                      <a:r>
                        <a:rPr lang="en-US" sz="1800" dirty="0" smtClean="0">
                          <a:sym typeface="Wingdings" pitchFamily="2" charset="2"/>
                        </a:rPr>
                        <a:t></a:t>
                      </a:r>
                      <a:r>
                        <a:rPr lang="en-US" sz="1800" baseline="0" dirty="0" smtClean="0">
                          <a:sym typeface="Wingdings" pitchFamily="2" charset="2"/>
                        </a:rPr>
                        <a:t> Bacteria  Plants  Animals  Atmosphere</a:t>
                      </a:r>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a:p>
                  </a:txBody>
                  <a:tcPr/>
                </a:tc>
                <a:tc>
                  <a:txBody>
                    <a:bodyPr/>
                    <a:lstStyle/>
                    <a:p>
                      <a:endParaRPr lang="en-US" dirty="0" smtClean="0"/>
                    </a:p>
                    <a:p>
                      <a:endParaRPr lang="en-US" dirty="0" smtClean="0"/>
                    </a:p>
                  </a:txBody>
                  <a:tcPr/>
                </a:tc>
                <a:tc>
                  <a:txBody>
                    <a:bodyPr/>
                    <a:lstStyle/>
                    <a:p>
                      <a:endParaRPr lang="en-US" dirty="0"/>
                    </a:p>
                  </a:txBody>
                  <a:tcPr/>
                </a:tc>
              </a:tr>
            </a:tbl>
          </a:graphicData>
        </a:graphic>
      </p:graphicFrame>
      <p:sp>
        <p:nvSpPr>
          <p:cNvPr id="4" name="Title 1"/>
          <p:cNvSpPr txBox="1">
            <a:spLocks/>
          </p:cNvSpPr>
          <p:nvPr/>
        </p:nvSpPr>
        <p:spPr>
          <a:xfrm>
            <a:off x="0" y="0"/>
            <a:ext cx="9144000" cy="1143000"/>
          </a:xfrm>
          <a:prstGeom prst="rect">
            <a:avLst/>
          </a:prstGeom>
        </p:spPr>
        <p:txBody>
          <a:bodyPr>
            <a:normAutofit fontScale="97500"/>
          </a:bodyPr>
          <a:lstStyle/>
          <a:p>
            <a:pPr algn="ctr">
              <a:spcBef>
                <a:spcPct val="0"/>
              </a:spcBef>
              <a:defRPr/>
            </a:pPr>
            <a:endParaRPr lang="en-US" sz="2400" dirty="0" smtClean="0"/>
          </a:p>
        </p:txBody>
      </p:sp>
      <p:pic>
        <p:nvPicPr>
          <p:cNvPr id="25602" name="Picture 2" descr="http://dnr.wi.gov/org/caer/ce/eek/earth/groundwater/images/groundwater.gif"/>
          <p:cNvPicPr>
            <a:picLocks noChangeAspect="1" noChangeArrowheads="1"/>
          </p:cNvPicPr>
          <p:nvPr/>
        </p:nvPicPr>
        <p:blipFill>
          <a:blip r:embed="rId2" cstate="print"/>
          <a:srcRect/>
          <a:stretch>
            <a:fillRect/>
          </a:stretch>
        </p:blipFill>
        <p:spPr bwMode="auto">
          <a:xfrm>
            <a:off x="5715000" y="1752600"/>
            <a:ext cx="2451100" cy="2036925"/>
          </a:xfrm>
          <a:prstGeom prst="rect">
            <a:avLst/>
          </a:prstGeom>
          <a:noFill/>
        </p:spPr>
      </p:pic>
      <p:pic>
        <p:nvPicPr>
          <p:cNvPr id="25604" name="Picture 4" descr="http://kentsimmons.uwinnipeg.ca/16cm05/1116/54-17-CarbonCycle-L.gif"/>
          <p:cNvPicPr>
            <a:picLocks noChangeAspect="1" noChangeArrowheads="1"/>
          </p:cNvPicPr>
          <p:nvPr/>
        </p:nvPicPr>
        <p:blipFill>
          <a:blip r:embed="rId3" cstate="print"/>
          <a:srcRect/>
          <a:stretch>
            <a:fillRect/>
          </a:stretch>
        </p:blipFill>
        <p:spPr bwMode="auto">
          <a:xfrm>
            <a:off x="6173026" y="1752600"/>
            <a:ext cx="2970974" cy="2057400"/>
          </a:xfrm>
          <a:prstGeom prst="rect">
            <a:avLst/>
          </a:prstGeom>
          <a:noFill/>
        </p:spPr>
      </p:pic>
      <p:pic>
        <p:nvPicPr>
          <p:cNvPr id="25606" name="Picture 6" descr="http://www.kidsgeo.com/images/nitrogen-cycle.gif"/>
          <p:cNvPicPr>
            <a:picLocks noChangeAspect="1" noChangeArrowheads="1"/>
          </p:cNvPicPr>
          <p:nvPr/>
        </p:nvPicPr>
        <p:blipFill>
          <a:blip r:embed="rId4" cstate="print"/>
          <a:srcRect/>
          <a:stretch>
            <a:fillRect/>
          </a:stretch>
        </p:blipFill>
        <p:spPr bwMode="auto">
          <a:xfrm>
            <a:off x="0" y="-304800"/>
            <a:ext cx="9156700" cy="7848600"/>
          </a:xfrm>
          <a:prstGeom prst="rect">
            <a:avLst/>
          </a:prstGeom>
          <a:noFill/>
        </p:spPr>
      </p:pic>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File:Cholera bacteria SEM.jpg">
            <a:hlinkClick r:id="rId2"/>
          </p:cNvPr>
          <p:cNvPicPr>
            <a:picLocks noChangeAspect="1" noChangeArrowheads="1"/>
          </p:cNvPicPr>
          <p:nvPr/>
        </p:nvPicPr>
        <p:blipFill>
          <a:blip r:embed="rId3" cstate="print"/>
          <a:srcRect/>
          <a:stretch>
            <a:fillRect/>
          </a:stretch>
        </p:blipFill>
        <p:spPr bwMode="auto">
          <a:xfrm>
            <a:off x="914400" y="304800"/>
            <a:ext cx="7305675" cy="5715000"/>
          </a:xfrm>
          <a:prstGeom prst="rect">
            <a:avLst/>
          </a:prstGeom>
          <a:noFill/>
        </p:spPr>
      </p:pic>
      <p:sp>
        <p:nvSpPr>
          <p:cNvPr id="3" name="TextBox 2"/>
          <p:cNvSpPr txBox="1"/>
          <p:nvPr/>
        </p:nvSpPr>
        <p:spPr>
          <a:xfrm>
            <a:off x="1752600" y="6096000"/>
            <a:ext cx="4572000" cy="369332"/>
          </a:xfrm>
          <a:prstGeom prst="rect">
            <a:avLst/>
          </a:prstGeom>
          <a:noFill/>
        </p:spPr>
        <p:txBody>
          <a:bodyPr wrap="square" rtlCol="0">
            <a:spAutoFit/>
          </a:bodyPr>
          <a:lstStyle/>
          <a:p>
            <a:r>
              <a:rPr lang="en-US" dirty="0" smtClean="0"/>
              <a:t>Cholera </a:t>
            </a:r>
            <a:endParaRPr lang="en-US" dirty="0"/>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32773" name="Text Box 5"/>
          <p:cNvSpPr txBox="1">
            <a:spLocks noChangeArrowheads="1"/>
          </p:cNvSpPr>
          <p:nvPr/>
        </p:nvSpPr>
        <p:spPr bwMode="auto">
          <a:xfrm>
            <a:off x="533400" y="838200"/>
            <a:ext cx="8153400" cy="579438"/>
          </a:xfrm>
          <a:prstGeom prst="rect">
            <a:avLst/>
          </a:prstGeom>
          <a:noFill/>
          <a:ln w="9525">
            <a:noFill/>
            <a:miter lim="800000"/>
            <a:headEnd/>
            <a:tailEnd/>
          </a:ln>
          <a:effectLst/>
        </p:spPr>
        <p:txBody>
          <a:bodyPr/>
          <a:lstStyle/>
          <a:p>
            <a:pPr eaLnBrk="0" hangingPunct="0"/>
            <a:r>
              <a:rPr lang="en-US" altLang="en-US" sz="3600" b="1" dirty="0">
                <a:latin typeface="Times" charset="0"/>
              </a:rPr>
              <a:t>Question 1</a:t>
            </a:r>
          </a:p>
        </p:txBody>
      </p:sp>
      <p:pic>
        <p:nvPicPr>
          <p:cNvPr id="32826" name="Picture 58"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32827" name="Picture 59"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32828" name="Picture 60"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32829" name="Picture 61"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32830" name="Picture 62"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32835" name="Picture 67"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32836" name="Picture 68"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32838" name="Picture 70"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32842" name="Picture 74" descr="p 108 q6"/>
          <p:cNvPicPr>
            <a:picLocks noChangeAspect="1" noChangeArrowheads="1"/>
          </p:cNvPicPr>
          <p:nvPr/>
        </p:nvPicPr>
        <p:blipFill>
          <a:blip r:embed="rId13" cstate="print"/>
          <a:srcRect/>
          <a:stretch>
            <a:fillRect/>
          </a:stretch>
        </p:blipFill>
        <p:spPr bwMode="auto">
          <a:xfrm>
            <a:off x="990600" y="1614488"/>
            <a:ext cx="7010400" cy="4100512"/>
          </a:xfrm>
          <a:prstGeom prst="rect">
            <a:avLst/>
          </a:prstGeom>
          <a:noFill/>
        </p:spPr>
      </p:pic>
      <p:pic>
        <p:nvPicPr>
          <p:cNvPr id="32843" name="Picture 75" descr="audio image blue">
            <a:hlinkClick r:id="" action="ppaction://noaction">
              <a:snd r:embed="rId14" name="04-75.WAV"/>
            </a:hlinkClick>
          </p:cNvPr>
          <p:cNvPicPr>
            <a:picLocks noChangeAspect="1" noChangeArrowheads="1"/>
          </p:cNvPicPr>
          <p:nvPr/>
        </p:nvPicPr>
        <p:blipFill>
          <a:blip r:embed="rId15" cstate="print"/>
          <a:srcRect/>
          <a:stretch>
            <a:fillRect/>
          </a:stretch>
        </p:blipFill>
        <p:spPr bwMode="auto">
          <a:xfrm>
            <a:off x="3200400" y="990600"/>
            <a:ext cx="354013" cy="354013"/>
          </a:xfrm>
          <a:prstGeom prst="rect">
            <a:avLst/>
          </a:prstGeom>
          <a:noFill/>
        </p:spPr>
      </p:pic>
      <p:pic>
        <p:nvPicPr>
          <p:cNvPr id="32845" name="Picture 77" descr="california"/>
          <p:cNvPicPr>
            <a:picLocks noChangeAspect="1" noChangeArrowheads="1"/>
          </p:cNvPicPr>
          <p:nvPr/>
        </p:nvPicPr>
        <p:blipFill>
          <a:blip r:embed="rId16" cstate="print"/>
          <a:srcRect/>
          <a:stretch>
            <a:fillRect/>
          </a:stretch>
        </p:blipFill>
        <p:spPr bwMode="auto">
          <a:xfrm>
            <a:off x="762000" y="6248400"/>
            <a:ext cx="533400" cy="533400"/>
          </a:xfrm>
          <a:prstGeom prst="rect">
            <a:avLst/>
          </a:prstGeom>
          <a:noFill/>
        </p:spPr>
      </p:pic>
      <p:sp>
        <p:nvSpPr>
          <p:cNvPr id="32846" name="Text Box 78"/>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32845"/>
                                        </p:tgtEl>
                                        <p:attrNameLst>
                                          <p:attrName>style.visibility</p:attrName>
                                        </p:attrNameLst>
                                      </p:cBhvr>
                                      <p:to>
                                        <p:strVal val="visible"/>
                                      </p:to>
                                    </p:set>
                                    <p:animEffect transition="in" filter="box(out)">
                                      <p:cBhvr>
                                        <p:cTn id="7" dur="500"/>
                                        <p:tgtEl>
                                          <p:spTgt spid="32845"/>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32846"/>
                                        </p:tgtEl>
                                        <p:attrNameLst>
                                          <p:attrName>style.visibility</p:attrName>
                                        </p:attrNameLst>
                                      </p:cBhvr>
                                      <p:to>
                                        <p:strVal val="visible"/>
                                      </p:to>
                                    </p:set>
                                    <p:animEffect transition="in" filter="box(out)">
                                      <p:cBhvr>
                                        <p:cTn id="10" dur="500"/>
                                        <p:tgtEl>
                                          <p:spTgt spid="32846"/>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32830"/>
                                        </p:tgtEl>
                                        <p:attrNameLst>
                                          <p:attrName>style.visibility</p:attrName>
                                        </p:attrNameLst>
                                      </p:cBhvr>
                                      <p:to>
                                        <p:strVal val="visible"/>
                                      </p:to>
                                    </p:set>
                                    <p:animEffect transition="in" filter="box(out)">
                                      <p:cBhvr>
                                        <p:cTn id="14" dur="500"/>
                                        <p:tgtEl>
                                          <p:spTgt spid="328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46"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2" name="Text Box 4"/>
          <p:cNvSpPr txBox="1">
            <a:spLocks noChangeArrowheads="1"/>
          </p:cNvSpPr>
          <p:nvPr/>
        </p:nvSpPr>
        <p:spPr bwMode="auto">
          <a:xfrm>
            <a:off x="762000" y="1219200"/>
            <a:ext cx="7924800" cy="641350"/>
          </a:xfrm>
          <a:prstGeom prst="rect">
            <a:avLst/>
          </a:prstGeom>
          <a:noFill/>
          <a:ln w="19050">
            <a:noFill/>
            <a:miter lim="800000"/>
            <a:headEnd/>
            <a:tailEnd/>
          </a:ln>
          <a:effectLst/>
        </p:spPr>
        <p:txBody>
          <a:bodyPr/>
          <a:lstStyle/>
          <a:p>
            <a:pPr eaLnBrk="0" hangingPunct="0"/>
            <a:r>
              <a:rPr lang="en-US" altLang="en-US" sz="3200" dirty="0">
                <a:latin typeface="Times" charset="0"/>
              </a:rPr>
              <a:t>The answer is B</a:t>
            </a:r>
            <a:r>
              <a:rPr lang="en-US" altLang="en-US" sz="3200" dirty="0">
                <a:solidFill>
                  <a:schemeClr val="tx2"/>
                </a:solidFill>
                <a:latin typeface="Times" charset="0"/>
              </a:rPr>
              <a:t>.</a:t>
            </a:r>
            <a:r>
              <a:rPr lang="en-US" altLang="en-US" sz="3200" dirty="0">
                <a:solidFill>
                  <a:schemeClr val="tx1"/>
                </a:solidFill>
                <a:latin typeface="Times" charset="0"/>
              </a:rPr>
              <a:t> The graph of exponential growth is a J-shaped curve.</a:t>
            </a:r>
            <a:endParaRPr lang="en-US" altLang="en-US" sz="3200" dirty="0">
              <a:solidFill>
                <a:schemeClr val="bg1"/>
              </a:solidFill>
              <a:latin typeface="Times" charset="0"/>
            </a:endParaRPr>
          </a:p>
        </p:txBody>
      </p:sp>
      <p:sp>
        <p:nvSpPr>
          <p:cNvPr id="206866" name="Rectangle 18"/>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206895" name="Picture 47"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206896" name="Picture 48"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206897" name="Picture 49"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206898" name="Picture 50"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206899" name="Picture 51"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206903" name="Picture 55"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206906" name="Picture 58" descr="Chpt04"/>
          <p:cNvPicPr>
            <a:picLocks noChangeAspect="1" noChangeArrowheads="1"/>
          </p:cNvPicPr>
          <p:nvPr/>
        </p:nvPicPr>
        <p:blipFill>
          <a:blip r:embed="rId11" cstate="print"/>
          <a:srcRect/>
          <a:stretch>
            <a:fillRect/>
          </a:stretch>
        </p:blipFill>
        <p:spPr bwMode="auto">
          <a:xfrm>
            <a:off x="0" y="0"/>
            <a:ext cx="2819400" cy="762000"/>
          </a:xfrm>
          <a:prstGeom prst="rect">
            <a:avLst/>
          </a:prstGeom>
          <a:noFill/>
        </p:spPr>
      </p:pic>
      <p:pic>
        <p:nvPicPr>
          <p:cNvPr id="206907" name="Picture 59"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pic>
        <p:nvPicPr>
          <p:cNvPr id="206908" name="Picture 60" descr="p 108 q6"/>
          <p:cNvPicPr>
            <a:picLocks noChangeAspect="1" noChangeArrowheads="1"/>
          </p:cNvPicPr>
          <p:nvPr/>
        </p:nvPicPr>
        <p:blipFill>
          <a:blip r:embed="rId13" cstate="print"/>
          <a:srcRect/>
          <a:stretch>
            <a:fillRect/>
          </a:stretch>
        </p:blipFill>
        <p:spPr bwMode="auto">
          <a:xfrm>
            <a:off x="1524000" y="2362200"/>
            <a:ext cx="5943600" cy="3478213"/>
          </a:xfrm>
          <a:prstGeom prst="rect">
            <a:avLst/>
          </a:prstGeom>
          <a:noFill/>
        </p:spPr>
      </p:pic>
      <p:pic>
        <p:nvPicPr>
          <p:cNvPr id="206910" name="Picture 62"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206911" name="Text Box 63"/>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206910"/>
                                        </p:tgtEl>
                                        <p:attrNameLst>
                                          <p:attrName>style.visibility</p:attrName>
                                        </p:attrNameLst>
                                      </p:cBhvr>
                                      <p:to>
                                        <p:strVal val="visible"/>
                                      </p:to>
                                    </p:set>
                                    <p:animEffect transition="in" filter="box(out)">
                                      <p:cBhvr>
                                        <p:cTn id="7" dur="500"/>
                                        <p:tgtEl>
                                          <p:spTgt spid="20691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206911"/>
                                        </p:tgtEl>
                                        <p:attrNameLst>
                                          <p:attrName>style.visibility</p:attrName>
                                        </p:attrNameLst>
                                      </p:cBhvr>
                                      <p:to>
                                        <p:strVal val="visible"/>
                                      </p:to>
                                    </p:set>
                                    <p:animEffect transition="in" filter="box(out)">
                                      <p:cBhvr>
                                        <p:cTn id="10" dur="500"/>
                                        <p:tgtEl>
                                          <p:spTgt spid="20691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206899"/>
                                        </p:tgtEl>
                                        <p:attrNameLst>
                                          <p:attrName>style.visibility</p:attrName>
                                        </p:attrNameLst>
                                      </p:cBhvr>
                                      <p:to>
                                        <p:strVal val="visible"/>
                                      </p:to>
                                    </p:set>
                                    <p:animEffect transition="in" filter="box(out)">
                                      <p:cBhvr>
                                        <p:cTn id="14" dur="500"/>
                                        <p:tgtEl>
                                          <p:spTgt spid="206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9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2" descr="http://ejad.best.vwh.net/java/population/images/food_web.jpg"/>
          <p:cNvPicPr>
            <a:picLocks noChangeAspect="1" noChangeArrowheads="1"/>
          </p:cNvPicPr>
          <p:nvPr/>
        </p:nvPicPr>
        <p:blipFill>
          <a:blip r:embed="rId2" cstate="print"/>
          <a:srcRect/>
          <a:stretch>
            <a:fillRect/>
          </a:stretch>
        </p:blipFill>
        <p:spPr bwMode="auto">
          <a:xfrm>
            <a:off x="4552950" y="0"/>
            <a:ext cx="4591050" cy="3695700"/>
          </a:xfrm>
          <a:prstGeom prst="rect">
            <a:avLst/>
          </a:prstGeom>
          <a:noFill/>
        </p:spPr>
      </p:pic>
      <p:sp>
        <p:nvSpPr>
          <p:cNvPr id="92467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24675" name="Text Box 3"/>
          <p:cNvSpPr txBox="1">
            <a:spLocks noChangeArrowheads="1"/>
          </p:cNvSpPr>
          <p:nvPr/>
        </p:nvSpPr>
        <p:spPr bwMode="auto">
          <a:xfrm>
            <a:off x="0" y="685800"/>
            <a:ext cx="4572000" cy="830997"/>
          </a:xfrm>
          <a:prstGeom prst="rect">
            <a:avLst/>
          </a:prstGeom>
          <a:noFill/>
          <a:ln w="9525">
            <a:noFill/>
            <a:miter lim="800000"/>
            <a:headEnd/>
            <a:tailEnd/>
          </a:ln>
          <a:effectLst>
            <a:outerShdw dist="45791" dir="3378596" algn="ctr" rotWithShape="0">
              <a:schemeClr val="bg2"/>
            </a:outerShdw>
          </a:effectLst>
        </p:spPr>
        <p:txBody>
          <a:bodyPr wrap="square">
            <a:spAutoFit/>
          </a:bodyPr>
          <a:lstStyle/>
          <a:p>
            <a:r>
              <a:rPr lang="en-US" altLang="en-US" sz="2400" b="1" dirty="0" smtClean="0">
                <a:solidFill>
                  <a:schemeClr val="tx2"/>
                </a:solidFill>
                <a:latin typeface="Times" charset="0"/>
              </a:rPr>
              <a:t>#3. Food Chains &amp; Food Webs</a:t>
            </a:r>
            <a:r>
              <a:rPr lang="en-US" altLang="en-US" sz="2400" dirty="0" smtClean="0">
                <a:solidFill>
                  <a:schemeClr val="tx2"/>
                </a:solidFill>
                <a:latin typeface="Times" charset="0"/>
              </a:rPr>
              <a:t>: </a:t>
            </a:r>
          </a:p>
          <a:p>
            <a:r>
              <a:rPr lang="en-US" altLang="en-US" sz="2400" dirty="0" smtClean="0">
                <a:solidFill>
                  <a:schemeClr val="tx2"/>
                </a:solidFill>
                <a:latin typeface="Times" charset="0"/>
              </a:rPr>
              <a:t>Pathways </a:t>
            </a:r>
            <a:r>
              <a:rPr lang="en-US" altLang="en-US" sz="2400" dirty="0">
                <a:solidFill>
                  <a:schemeClr val="tx2"/>
                </a:solidFill>
                <a:latin typeface="Times" charset="0"/>
              </a:rPr>
              <a:t>for matter and energy</a:t>
            </a:r>
          </a:p>
        </p:txBody>
      </p:sp>
      <p:pic>
        <p:nvPicPr>
          <p:cNvPr id="924682" name="Picture 10" descr="Sec"/>
          <p:cNvPicPr>
            <a:picLocks noChangeAspect="1" noChangeArrowheads="1"/>
          </p:cNvPicPr>
          <p:nvPr/>
        </p:nvPicPr>
        <p:blipFill>
          <a:blip r:embed="rId3" cstate="print"/>
          <a:srcRect/>
          <a:stretch>
            <a:fillRect/>
          </a:stretch>
        </p:blipFill>
        <p:spPr bwMode="auto">
          <a:xfrm>
            <a:off x="0" y="0"/>
            <a:ext cx="1828800" cy="762000"/>
          </a:xfrm>
          <a:prstGeom prst="rect">
            <a:avLst/>
          </a:prstGeom>
          <a:noFill/>
        </p:spPr>
      </p:pic>
      <p:sp>
        <p:nvSpPr>
          <p:cNvPr id="924684" name="Rectangle 12"/>
          <p:cNvSpPr>
            <a:spLocks noChangeArrowheads="1"/>
          </p:cNvSpPr>
          <p:nvPr/>
        </p:nvSpPr>
        <p:spPr bwMode="auto">
          <a:xfrm>
            <a:off x="0" y="1524000"/>
            <a:ext cx="4495800" cy="1569660"/>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2400" b="0" dirty="0">
                <a:solidFill>
                  <a:schemeClr val="tx1"/>
                </a:solidFill>
                <a:latin typeface="Times" charset="0"/>
              </a:rPr>
              <a:t>Most food chains consist of two, three, or four transfers</a:t>
            </a:r>
            <a:r>
              <a:rPr lang="en-US" altLang="en-US" sz="2400" b="0" dirty="0" smtClean="0">
                <a:solidFill>
                  <a:schemeClr val="tx1"/>
                </a:solidFill>
                <a:latin typeface="Times" charset="0"/>
              </a:rPr>
              <a:t>.</a:t>
            </a:r>
          </a:p>
          <a:p>
            <a:pPr marL="342900" indent="-342900">
              <a:buClr>
                <a:schemeClr val="tx1"/>
              </a:buClr>
              <a:buFontTx/>
              <a:buChar char="•"/>
            </a:pPr>
            <a:r>
              <a:rPr lang="en-US" altLang="en-US" sz="2400" b="1" dirty="0" smtClean="0">
                <a:latin typeface="Times" charset="0"/>
              </a:rPr>
              <a:t>A Food Web combines several Food chains.</a:t>
            </a:r>
            <a:endParaRPr lang="en-US" altLang="en-US" sz="2400" b="1" dirty="0">
              <a:solidFill>
                <a:schemeClr val="tx1"/>
              </a:solidFill>
              <a:latin typeface="Times" charset="0"/>
            </a:endParaRPr>
          </a:p>
        </p:txBody>
      </p:sp>
      <p:sp>
        <p:nvSpPr>
          <p:cNvPr id="924686" name="Rectangle 14"/>
          <p:cNvSpPr>
            <a:spLocks noChangeArrowheads="1"/>
          </p:cNvSpPr>
          <p:nvPr/>
        </p:nvSpPr>
        <p:spPr bwMode="auto">
          <a:xfrm>
            <a:off x="533400" y="3165475"/>
            <a:ext cx="4648200" cy="1569660"/>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2400" b="0" dirty="0">
                <a:solidFill>
                  <a:schemeClr val="tx1"/>
                </a:solidFill>
                <a:latin typeface="Times" charset="0"/>
              </a:rPr>
              <a:t>The amount of energy remaining in the final transfer is only a portion of what was available at the first transfer.</a:t>
            </a:r>
          </a:p>
        </p:txBody>
      </p:sp>
      <p:sp>
        <p:nvSpPr>
          <p:cNvPr id="924687" name="Rectangle 15"/>
          <p:cNvSpPr>
            <a:spLocks noChangeArrowheads="1"/>
          </p:cNvSpPr>
          <p:nvPr/>
        </p:nvSpPr>
        <p:spPr bwMode="auto">
          <a:xfrm>
            <a:off x="533400" y="4670425"/>
            <a:ext cx="7924800" cy="1569660"/>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chemeClr val="tx1"/>
                </a:solidFill>
                <a:latin typeface="Times" charset="0"/>
              </a:rPr>
              <a:t>A portion of </a:t>
            </a:r>
            <a:r>
              <a:rPr lang="en-US" altLang="en-US" sz="3200" b="1" dirty="0">
                <a:solidFill>
                  <a:schemeClr val="tx1"/>
                </a:solidFill>
                <a:latin typeface="Times" charset="0"/>
              </a:rPr>
              <a:t>the energy is given off as heat  </a:t>
            </a:r>
            <a:r>
              <a:rPr lang="en-US" altLang="en-US" sz="3200" b="0" dirty="0">
                <a:solidFill>
                  <a:schemeClr val="tx1"/>
                </a:solidFill>
                <a:latin typeface="Times" charset="0"/>
              </a:rPr>
              <a:t>at each transfer</a:t>
            </a:r>
            <a:r>
              <a:rPr lang="en-US" altLang="en-US" sz="3200" b="0" dirty="0" smtClean="0">
                <a:solidFill>
                  <a:schemeClr val="tx1"/>
                </a:solidFill>
                <a:latin typeface="Times" charset="0"/>
              </a:rPr>
              <a:t>. </a:t>
            </a:r>
            <a:r>
              <a:rPr lang="en-US" altLang="en-US" sz="3200" b="1" dirty="0" smtClean="0">
                <a:solidFill>
                  <a:schemeClr val="tx1"/>
                </a:solidFill>
                <a:latin typeface="Times" charset="0"/>
              </a:rPr>
              <a:t>90% of energy is lost at each level!</a:t>
            </a:r>
            <a:endParaRPr lang="en-US" altLang="en-US" sz="3200" b="1" dirty="0">
              <a:solidFill>
                <a:schemeClr val="tx1"/>
              </a:solidFill>
              <a:latin typeface="Times"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4684"/>
                                        </p:tgtEl>
                                        <p:attrNameLst>
                                          <p:attrName>style.visibility</p:attrName>
                                        </p:attrNameLst>
                                      </p:cBhvr>
                                      <p:to>
                                        <p:strVal val="visible"/>
                                      </p:to>
                                    </p:set>
                                    <p:animEffect transition="in" filter="box(out)">
                                      <p:cBhvr>
                                        <p:cTn id="7" dur="500"/>
                                        <p:tgtEl>
                                          <p:spTgt spid="92468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24686"/>
                                        </p:tgtEl>
                                        <p:attrNameLst>
                                          <p:attrName>style.visibility</p:attrName>
                                        </p:attrNameLst>
                                      </p:cBhvr>
                                      <p:to>
                                        <p:strVal val="visible"/>
                                      </p:to>
                                    </p:set>
                                    <p:animEffect transition="in" filter="box(out)">
                                      <p:cBhvr>
                                        <p:cTn id="12" dur="500"/>
                                        <p:tgtEl>
                                          <p:spTgt spid="92468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24687"/>
                                        </p:tgtEl>
                                        <p:attrNameLst>
                                          <p:attrName>style.visibility</p:attrName>
                                        </p:attrNameLst>
                                      </p:cBhvr>
                                      <p:to>
                                        <p:strVal val="visible"/>
                                      </p:to>
                                    </p:set>
                                    <p:animEffect transition="in" filter="box(out)">
                                      <p:cBhvr>
                                        <p:cTn id="17" dur="500"/>
                                        <p:tgtEl>
                                          <p:spTgt spid="9246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684" grpId="0" autoUpdateAnimBg="0"/>
      <p:bldP spid="924686" grpId="0" autoUpdateAnimBg="0"/>
      <p:bldP spid="924687" grpId="0" autoUpdateAnimBg="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934915" name="Text Box 3"/>
          <p:cNvSpPr txBox="1">
            <a:spLocks noChangeArrowheads="1"/>
          </p:cNvSpPr>
          <p:nvPr/>
        </p:nvSpPr>
        <p:spPr bwMode="auto">
          <a:xfrm>
            <a:off x="533400" y="838200"/>
            <a:ext cx="8153400" cy="579438"/>
          </a:xfrm>
          <a:prstGeom prst="rect">
            <a:avLst/>
          </a:prstGeom>
          <a:noFill/>
          <a:ln w="9525">
            <a:noFill/>
            <a:miter lim="800000"/>
            <a:headEnd/>
            <a:tailEnd/>
          </a:ln>
          <a:effectLst/>
        </p:spPr>
        <p:txBody>
          <a:bodyPr/>
          <a:lstStyle/>
          <a:p>
            <a:pPr eaLnBrk="0" hangingPunct="0"/>
            <a:r>
              <a:rPr lang="en-US" altLang="en-US" sz="3600" b="1" dirty="0">
                <a:latin typeface="Times" charset="0"/>
              </a:rPr>
              <a:t>Question 2</a:t>
            </a:r>
          </a:p>
        </p:txBody>
      </p:sp>
      <p:sp>
        <p:nvSpPr>
          <p:cNvPr id="934916" name="Text Box 4"/>
          <p:cNvSpPr txBox="1">
            <a:spLocks noChangeArrowheads="1"/>
          </p:cNvSpPr>
          <p:nvPr/>
        </p:nvSpPr>
        <p:spPr bwMode="auto">
          <a:xfrm>
            <a:off x="533400" y="1644650"/>
            <a:ext cx="7620000" cy="641350"/>
          </a:xfrm>
          <a:prstGeom prst="rect">
            <a:avLst/>
          </a:prstGeom>
          <a:noFill/>
          <a:ln w="19050">
            <a:noFill/>
            <a:miter lim="800000"/>
            <a:headEnd/>
            <a:tailEnd/>
          </a:ln>
          <a:effectLst/>
        </p:spPr>
        <p:txBody>
          <a:bodyPr/>
          <a:lstStyle/>
          <a:p>
            <a:pPr eaLnBrk="0" hangingPunct="0"/>
            <a:r>
              <a:rPr lang="en-US" altLang="en-US" sz="3200">
                <a:solidFill>
                  <a:schemeClr val="tx1"/>
                </a:solidFill>
                <a:latin typeface="Times" charset="0"/>
              </a:rPr>
              <a:t>What shape of age structure graph represents a rapidly growing population?</a:t>
            </a:r>
          </a:p>
        </p:txBody>
      </p:sp>
      <p:sp>
        <p:nvSpPr>
          <p:cNvPr id="934917" name="Text Box 5"/>
          <p:cNvSpPr txBox="1">
            <a:spLocks noChangeArrowheads="1"/>
          </p:cNvSpPr>
          <p:nvPr/>
        </p:nvSpPr>
        <p:spPr bwMode="auto">
          <a:xfrm>
            <a:off x="533400" y="5108575"/>
            <a:ext cx="7353300" cy="530225"/>
          </a:xfrm>
          <a:prstGeom prst="rect">
            <a:avLst/>
          </a:prstGeom>
          <a:noFill/>
          <a:ln w="9525" algn="ctr">
            <a:noFill/>
            <a:miter lim="800000"/>
            <a:headEnd/>
            <a:tailEnd/>
          </a:ln>
          <a:effectLst/>
        </p:spPr>
        <p:txBody>
          <a:bodyPr>
            <a:spAutoFit/>
          </a:bodyPr>
          <a:lstStyle/>
          <a:p>
            <a:pPr eaLnBrk="0" hangingPunct="0">
              <a:tabLst>
                <a:tab pos="228600" algn="l"/>
                <a:tab pos="1943100" algn="l"/>
              </a:tabLst>
            </a:pPr>
            <a:r>
              <a:rPr lang="en-US" altLang="en-US" sz="3200">
                <a:solidFill>
                  <a:schemeClr val="tx1"/>
                </a:solidFill>
                <a:latin typeface="Times" charset="0"/>
              </a:rPr>
              <a:t>D. square</a:t>
            </a:r>
          </a:p>
        </p:txBody>
      </p:sp>
      <p:sp>
        <p:nvSpPr>
          <p:cNvPr id="934918" name="Text Box 6"/>
          <p:cNvSpPr txBox="1">
            <a:spLocks noChangeArrowheads="1"/>
          </p:cNvSpPr>
          <p:nvPr/>
        </p:nvSpPr>
        <p:spPr bwMode="auto">
          <a:xfrm>
            <a:off x="533400" y="4349750"/>
            <a:ext cx="1562100"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C. circle</a:t>
            </a:r>
          </a:p>
        </p:txBody>
      </p:sp>
      <p:sp>
        <p:nvSpPr>
          <p:cNvPr id="934919" name="Text Box 7"/>
          <p:cNvSpPr txBox="1">
            <a:spLocks noChangeArrowheads="1"/>
          </p:cNvSpPr>
          <p:nvPr/>
        </p:nvSpPr>
        <p:spPr bwMode="auto">
          <a:xfrm>
            <a:off x="533400" y="3584575"/>
            <a:ext cx="2882900"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solidFill>
                  <a:schemeClr val="tx1"/>
                </a:solidFill>
                <a:latin typeface="Times" charset="0"/>
              </a:rPr>
              <a:t>B. thin rectangle</a:t>
            </a:r>
          </a:p>
        </p:txBody>
      </p:sp>
      <p:sp>
        <p:nvSpPr>
          <p:cNvPr id="934920" name="Text Box 8"/>
          <p:cNvSpPr txBox="1">
            <a:spLocks noChangeArrowheads="1"/>
          </p:cNvSpPr>
          <p:nvPr/>
        </p:nvSpPr>
        <p:spPr bwMode="auto">
          <a:xfrm>
            <a:off x="533400" y="2819400"/>
            <a:ext cx="2860675"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A. steep triangle</a:t>
            </a:r>
          </a:p>
        </p:txBody>
      </p:sp>
      <p:pic>
        <p:nvPicPr>
          <p:cNvPr id="934921"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34922" name="Picture 10"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34923"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34924" name="Picture 12"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34925" name="Picture 13"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34926" name="Picture 14"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34927" name="Picture 15"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934928" name="Picture 16"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934932" name="Picture 20" descr="california"/>
          <p:cNvPicPr>
            <a:picLocks noChangeAspect="1" noChangeArrowheads="1"/>
          </p:cNvPicPr>
          <p:nvPr/>
        </p:nvPicPr>
        <p:blipFill>
          <a:blip r:embed="rId13" cstate="print"/>
          <a:srcRect/>
          <a:stretch>
            <a:fillRect/>
          </a:stretch>
        </p:blipFill>
        <p:spPr bwMode="auto">
          <a:xfrm>
            <a:off x="762000" y="6248400"/>
            <a:ext cx="533400" cy="533400"/>
          </a:xfrm>
          <a:prstGeom prst="rect">
            <a:avLst/>
          </a:prstGeom>
          <a:noFill/>
        </p:spPr>
      </p:pic>
      <p:sp>
        <p:nvSpPr>
          <p:cNvPr id="934933" name="Text Box 21"/>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34932"/>
                                        </p:tgtEl>
                                        <p:attrNameLst>
                                          <p:attrName>style.visibility</p:attrName>
                                        </p:attrNameLst>
                                      </p:cBhvr>
                                      <p:to>
                                        <p:strVal val="visible"/>
                                      </p:to>
                                    </p:set>
                                    <p:animEffect transition="in" filter="box(out)">
                                      <p:cBhvr>
                                        <p:cTn id="7" dur="500"/>
                                        <p:tgtEl>
                                          <p:spTgt spid="934932"/>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34933"/>
                                        </p:tgtEl>
                                        <p:attrNameLst>
                                          <p:attrName>style.visibility</p:attrName>
                                        </p:attrNameLst>
                                      </p:cBhvr>
                                      <p:to>
                                        <p:strVal val="visible"/>
                                      </p:to>
                                    </p:set>
                                    <p:animEffect transition="in" filter="box(out)">
                                      <p:cBhvr>
                                        <p:cTn id="10" dur="500"/>
                                        <p:tgtEl>
                                          <p:spTgt spid="934933"/>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34920"/>
                                        </p:tgtEl>
                                        <p:attrNameLst>
                                          <p:attrName>style.visibility</p:attrName>
                                        </p:attrNameLst>
                                      </p:cBhvr>
                                      <p:to>
                                        <p:strVal val="visible"/>
                                      </p:to>
                                    </p:set>
                                    <p:animEffect transition="in" filter="box(out)">
                                      <p:cBhvr>
                                        <p:cTn id="15" dur="500"/>
                                        <p:tgtEl>
                                          <p:spTgt spid="934920"/>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934919"/>
                                        </p:tgtEl>
                                        <p:attrNameLst>
                                          <p:attrName>style.visibility</p:attrName>
                                        </p:attrNameLst>
                                      </p:cBhvr>
                                      <p:to>
                                        <p:strVal val="visible"/>
                                      </p:to>
                                    </p:set>
                                    <p:animEffect transition="in" filter="box(out)">
                                      <p:cBhvr>
                                        <p:cTn id="19" dur="500"/>
                                        <p:tgtEl>
                                          <p:spTgt spid="934919"/>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34918"/>
                                        </p:tgtEl>
                                        <p:attrNameLst>
                                          <p:attrName>style.visibility</p:attrName>
                                        </p:attrNameLst>
                                      </p:cBhvr>
                                      <p:to>
                                        <p:strVal val="visible"/>
                                      </p:to>
                                    </p:set>
                                    <p:animEffect transition="in" filter="box(out)">
                                      <p:cBhvr>
                                        <p:cTn id="23" dur="500"/>
                                        <p:tgtEl>
                                          <p:spTgt spid="934918"/>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934917"/>
                                        </p:tgtEl>
                                        <p:attrNameLst>
                                          <p:attrName>style.visibility</p:attrName>
                                        </p:attrNameLst>
                                      </p:cBhvr>
                                      <p:to>
                                        <p:strVal val="visible"/>
                                      </p:to>
                                    </p:set>
                                    <p:animEffect transition="in" filter="box(out)">
                                      <p:cBhvr>
                                        <p:cTn id="27" dur="500"/>
                                        <p:tgtEl>
                                          <p:spTgt spid="934917"/>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934925"/>
                                        </p:tgtEl>
                                        <p:attrNameLst>
                                          <p:attrName>style.visibility</p:attrName>
                                        </p:attrNameLst>
                                      </p:cBhvr>
                                      <p:to>
                                        <p:strVal val="visible"/>
                                      </p:to>
                                    </p:set>
                                    <p:animEffect transition="in" filter="box(out)">
                                      <p:cBhvr>
                                        <p:cTn id="31" dur="500"/>
                                        <p:tgtEl>
                                          <p:spTgt spid="934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17" grpId="0" autoUpdateAnimBg="0"/>
      <p:bldP spid="934918" grpId="0" autoUpdateAnimBg="0"/>
      <p:bldP spid="934919" grpId="0" autoUpdateAnimBg="0"/>
      <p:bldP spid="934920" grpId="0" autoUpdateAnimBg="0"/>
      <p:bldP spid="934933"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5948" name="Picture 12" descr="Fig"/>
          <p:cNvPicPr>
            <a:picLocks noChangeAspect="1" noChangeArrowheads="1"/>
          </p:cNvPicPr>
          <p:nvPr/>
        </p:nvPicPr>
        <p:blipFill>
          <a:blip r:embed="rId2" cstate="print"/>
          <a:srcRect/>
          <a:stretch>
            <a:fillRect/>
          </a:stretch>
        </p:blipFill>
        <p:spPr bwMode="auto">
          <a:xfrm>
            <a:off x="533400" y="1676400"/>
            <a:ext cx="7620000" cy="4267200"/>
          </a:xfrm>
          <a:prstGeom prst="rect">
            <a:avLst/>
          </a:prstGeom>
          <a:noFill/>
        </p:spPr>
      </p:pic>
      <p:sp>
        <p:nvSpPr>
          <p:cNvPr id="935938" name="Text Box 2"/>
          <p:cNvSpPr txBox="1">
            <a:spLocks noChangeArrowheads="1"/>
          </p:cNvSpPr>
          <p:nvPr/>
        </p:nvSpPr>
        <p:spPr bwMode="auto">
          <a:xfrm>
            <a:off x="609600" y="882650"/>
            <a:ext cx="7924800" cy="641350"/>
          </a:xfrm>
          <a:prstGeom prst="rect">
            <a:avLst/>
          </a:prstGeom>
          <a:noFill/>
          <a:ln w="19050">
            <a:noFill/>
            <a:miter lim="800000"/>
            <a:headEnd/>
            <a:tailEnd/>
          </a:ln>
          <a:effectLst/>
        </p:spPr>
        <p:txBody>
          <a:bodyPr/>
          <a:lstStyle/>
          <a:p>
            <a:pPr eaLnBrk="0" hangingPunct="0"/>
            <a:r>
              <a:rPr lang="en-US" altLang="en-US" sz="3200">
                <a:solidFill>
                  <a:schemeClr val="tx2"/>
                </a:solidFill>
                <a:latin typeface="Times" charset="0"/>
              </a:rPr>
              <a:t>The answer is A.</a:t>
            </a:r>
            <a:endParaRPr lang="en-US" altLang="en-US" sz="3200">
              <a:solidFill>
                <a:srgbClr val="FF0066"/>
              </a:solidFill>
              <a:latin typeface="Times" charset="0"/>
            </a:endParaRPr>
          </a:p>
        </p:txBody>
      </p:sp>
      <p:sp>
        <p:nvSpPr>
          <p:cNvPr id="935939" name="Rectangle 3"/>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935940" name="Picture 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5941" name="Picture 5"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5942" name="Picture 6"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5943" name="Picture 7"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35944" name="Picture 8" descr="end of slide"/>
          <p:cNvPicPr>
            <a:picLocks noChangeAspect="1" noChangeArrowheads="1"/>
          </p:cNvPicPr>
          <p:nvPr/>
        </p:nvPicPr>
        <p:blipFill>
          <a:blip r:embed="rId9" cstate="print"/>
          <a:srcRect/>
          <a:stretch>
            <a:fillRect/>
          </a:stretch>
        </p:blipFill>
        <p:spPr bwMode="auto">
          <a:xfrm>
            <a:off x="8169275" y="5105400"/>
            <a:ext cx="593725" cy="846138"/>
          </a:xfrm>
          <a:prstGeom prst="rect">
            <a:avLst/>
          </a:prstGeom>
          <a:noFill/>
        </p:spPr>
      </p:pic>
      <p:pic>
        <p:nvPicPr>
          <p:cNvPr id="935945" name="Picture 9"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sp>
        <p:nvSpPr>
          <p:cNvPr id="935949" name="Text Box 13"/>
          <p:cNvSpPr txBox="1">
            <a:spLocks noChangeArrowheads="1"/>
          </p:cNvSpPr>
          <p:nvPr/>
        </p:nvSpPr>
        <p:spPr bwMode="auto">
          <a:xfrm>
            <a:off x="914400" y="1843088"/>
            <a:ext cx="6832600" cy="366712"/>
          </a:xfrm>
          <a:prstGeom prst="rect">
            <a:avLst/>
          </a:prstGeom>
          <a:noFill/>
          <a:ln w="9525">
            <a:noFill/>
            <a:miter lim="800000"/>
            <a:headEnd/>
            <a:tailEnd/>
          </a:ln>
          <a:effectLst/>
        </p:spPr>
        <p:txBody>
          <a:bodyPr wrap="none">
            <a:spAutoFit/>
          </a:bodyPr>
          <a:lstStyle/>
          <a:p>
            <a:r>
              <a:rPr lang="en-US" altLang="en-US" sz="2000" b="1">
                <a:solidFill>
                  <a:schemeClr val="tx1"/>
                </a:solidFill>
                <a:latin typeface="Times" charset="0"/>
              </a:rPr>
              <a:t>Population Distribution Per Age Range for Several Countries</a:t>
            </a:r>
          </a:p>
        </p:txBody>
      </p:sp>
      <p:sp>
        <p:nvSpPr>
          <p:cNvPr id="935950" name="Text Box 14"/>
          <p:cNvSpPr txBox="1">
            <a:spLocks noChangeArrowheads="1"/>
          </p:cNvSpPr>
          <p:nvPr/>
        </p:nvSpPr>
        <p:spPr bwMode="auto">
          <a:xfrm rot="16200000">
            <a:off x="533401" y="3783012"/>
            <a:ext cx="481012" cy="284163"/>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Age</a:t>
            </a:r>
          </a:p>
        </p:txBody>
      </p:sp>
      <p:sp>
        <p:nvSpPr>
          <p:cNvPr id="935951" name="Text Box 15"/>
          <p:cNvSpPr txBox="1">
            <a:spLocks noChangeArrowheads="1"/>
          </p:cNvSpPr>
          <p:nvPr/>
        </p:nvSpPr>
        <p:spPr bwMode="auto">
          <a:xfrm>
            <a:off x="1447800" y="2408238"/>
            <a:ext cx="1252202" cy="307777"/>
          </a:xfrm>
          <a:prstGeom prst="rect">
            <a:avLst/>
          </a:prstGeom>
          <a:noFill/>
          <a:ln w="9525">
            <a:noFill/>
            <a:miter lim="800000"/>
            <a:headEnd/>
            <a:tailEnd/>
          </a:ln>
          <a:effectLst/>
        </p:spPr>
        <p:txBody>
          <a:bodyPr wrap="none">
            <a:spAutoFit/>
          </a:bodyPr>
          <a:lstStyle/>
          <a:p>
            <a:r>
              <a:rPr lang="en-US" altLang="en-US" sz="1400" b="1" dirty="0">
                <a:latin typeface="Times" charset="0"/>
              </a:rPr>
              <a:t>Stable growth</a:t>
            </a:r>
          </a:p>
        </p:txBody>
      </p:sp>
      <p:sp>
        <p:nvSpPr>
          <p:cNvPr id="935952" name="Text Box 16"/>
          <p:cNvSpPr txBox="1">
            <a:spLocks noChangeArrowheads="1"/>
          </p:cNvSpPr>
          <p:nvPr/>
        </p:nvSpPr>
        <p:spPr bwMode="auto">
          <a:xfrm>
            <a:off x="3276600" y="2408238"/>
            <a:ext cx="1242584" cy="307777"/>
          </a:xfrm>
          <a:prstGeom prst="rect">
            <a:avLst/>
          </a:prstGeom>
          <a:noFill/>
          <a:ln w="9525">
            <a:noFill/>
            <a:miter lim="800000"/>
            <a:headEnd/>
            <a:tailEnd/>
          </a:ln>
          <a:effectLst/>
        </p:spPr>
        <p:txBody>
          <a:bodyPr wrap="none">
            <a:spAutoFit/>
          </a:bodyPr>
          <a:lstStyle/>
          <a:p>
            <a:r>
              <a:rPr lang="en-US" altLang="en-US" sz="1400" b="1" dirty="0">
                <a:latin typeface="Times" charset="0"/>
              </a:rPr>
              <a:t>Rapid growth</a:t>
            </a:r>
          </a:p>
        </p:txBody>
      </p:sp>
      <p:sp>
        <p:nvSpPr>
          <p:cNvPr id="935953" name="Text Box 17"/>
          <p:cNvSpPr txBox="1">
            <a:spLocks noChangeArrowheads="1"/>
          </p:cNvSpPr>
          <p:nvPr/>
        </p:nvSpPr>
        <p:spPr bwMode="auto">
          <a:xfrm>
            <a:off x="5943600" y="2408238"/>
            <a:ext cx="1143198" cy="307777"/>
          </a:xfrm>
          <a:prstGeom prst="rect">
            <a:avLst/>
          </a:prstGeom>
          <a:noFill/>
          <a:ln w="9525">
            <a:noFill/>
            <a:miter lim="800000"/>
            <a:headEnd/>
            <a:tailEnd/>
          </a:ln>
          <a:effectLst/>
        </p:spPr>
        <p:txBody>
          <a:bodyPr wrap="none">
            <a:spAutoFit/>
          </a:bodyPr>
          <a:lstStyle/>
          <a:p>
            <a:r>
              <a:rPr lang="en-US" altLang="en-US" sz="1400" b="1" dirty="0">
                <a:latin typeface="Times" charset="0"/>
              </a:rPr>
              <a:t>Slow growth</a:t>
            </a:r>
          </a:p>
        </p:txBody>
      </p:sp>
      <p:sp>
        <p:nvSpPr>
          <p:cNvPr id="935954" name="Text Box 18"/>
          <p:cNvSpPr txBox="1">
            <a:spLocks noChangeArrowheads="1"/>
          </p:cNvSpPr>
          <p:nvPr/>
        </p:nvSpPr>
        <p:spPr bwMode="auto">
          <a:xfrm>
            <a:off x="2717800" y="2922588"/>
            <a:ext cx="574196" cy="307777"/>
          </a:xfrm>
          <a:prstGeom prst="rect">
            <a:avLst/>
          </a:prstGeom>
          <a:noFill/>
          <a:ln w="9525">
            <a:noFill/>
            <a:miter lim="800000"/>
            <a:headEnd/>
            <a:tailEnd/>
          </a:ln>
          <a:effectLst/>
        </p:spPr>
        <p:txBody>
          <a:bodyPr wrap="none">
            <a:spAutoFit/>
          </a:bodyPr>
          <a:lstStyle/>
          <a:p>
            <a:r>
              <a:rPr lang="en-US" altLang="en-US" sz="1400" b="1" dirty="0">
                <a:latin typeface="Times" charset="0"/>
              </a:rPr>
              <a:t>Male</a:t>
            </a:r>
          </a:p>
        </p:txBody>
      </p:sp>
      <p:sp>
        <p:nvSpPr>
          <p:cNvPr id="935955" name="Text Box 19"/>
          <p:cNvSpPr txBox="1">
            <a:spLocks noChangeArrowheads="1"/>
          </p:cNvSpPr>
          <p:nvPr/>
        </p:nvSpPr>
        <p:spPr bwMode="auto">
          <a:xfrm>
            <a:off x="2716213" y="3235325"/>
            <a:ext cx="742511" cy="307777"/>
          </a:xfrm>
          <a:prstGeom prst="rect">
            <a:avLst/>
          </a:prstGeom>
          <a:noFill/>
          <a:ln w="9525">
            <a:noFill/>
            <a:miter lim="800000"/>
            <a:headEnd/>
            <a:tailEnd/>
          </a:ln>
          <a:effectLst/>
        </p:spPr>
        <p:txBody>
          <a:bodyPr wrap="none">
            <a:spAutoFit/>
          </a:bodyPr>
          <a:lstStyle/>
          <a:p>
            <a:r>
              <a:rPr lang="en-US" altLang="en-US" sz="1400" b="1" dirty="0">
                <a:latin typeface="Times" charset="0"/>
              </a:rPr>
              <a:t>Female</a:t>
            </a:r>
          </a:p>
        </p:txBody>
      </p:sp>
      <p:sp>
        <p:nvSpPr>
          <p:cNvPr id="935956" name="Text Box 20"/>
          <p:cNvSpPr txBox="1">
            <a:spLocks noChangeArrowheads="1"/>
          </p:cNvSpPr>
          <p:nvPr/>
        </p:nvSpPr>
        <p:spPr bwMode="auto">
          <a:xfrm>
            <a:off x="4191000" y="2917825"/>
            <a:ext cx="1676400" cy="307777"/>
          </a:xfrm>
          <a:prstGeom prst="rect">
            <a:avLst/>
          </a:prstGeom>
          <a:noFill/>
          <a:ln w="9525">
            <a:noFill/>
            <a:miter lim="800000"/>
            <a:headEnd/>
            <a:tailEnd/>
          </a:ln>
          <a:effectLst/>
        </p:spPr>
        <p:txBody>
          <a:bodyPr>
            <a:spAutoFit/>
          </a:bodyPr>
          <a:lstStyle/>
          <a:p>
            <a:r>
              <a:rPr lang="en-US" altLang="en-US" sz="1400" b="1" dirty="0">
                <a:latin typeface="Times" charset="0"/>
              </a:rPr>
              <a:t>Reproductive years</a:t>
            </a:r>
          </a:p>
        </p:txBody>
      </p:sp>
      <p:sp>
        <p:nvSpPr>
          <p:cNvPr id="935957" name="Text Box 21"/>
          <p:cNvSpPr txBox="1">
            <a:spLocks noChangeArrowheads="1"/>
          </p:cNvSpPr>
          <p:nvPr/>
        </p:nvSpPr>
        <p:spPr bwMode="auto">
          <a:xfrm>
            <a:off x="3074988" y="5526088"/>
            <a:ext cx="3402012" cy="284162"/>
          </a:xfrm>
          <a:prstGeom prst="rect">
            <a:avLst/>
          </a:prstGeom>
          <a:noFill/>
          <a:ln w="9525">
            <a:noFill/>
            <a:miter lim="800000"/>
            <a:headEnd/>
            <a:tailEnd/>
          </a:ln>
          <a:effectLst/>
        </p:spPr>
        <p:txBody>
          <a:bodyPr wrap="none">
            <a:spAutoFit/>
          </a:bodyPr>
          <a:lstStyle/>
          <a:p>
            <a:r>
              <a:rPr lang="en-US" altLang="en-US" sz="1400">
                <a:solidFill>
                  <a:schemeClr val="bg2"/>
                </a:solidFill>
                <a:latin typeface="Times" charset="0"/>
              </a:rPr>
              <a:t>Population (percent of total for each country)</a:t>
            </a:r>
          </a:p>
        </p:txBody>
      </p:sp>
      <p:pic>
        <p:nvPicPr>
          <p:cNvPr id="935958" name="Picture 22"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935959" name="Picture 23" descr="assessment"/>
          <p:cNvPicPr>
            <a:picLocks noChangeAspect="1" noChangeArrowheads="1"/>
          </p:cNvPicPr>
          <p:nvPr/>
        </p:nvPicPr>
        <p:blipFill>
          <a:blip r:embed="rId13" cstate="print"/>
          <a:srcRect/>
          <a:stretch>
            <a:fillRect/>
          </a:stretch>
        </p:blipFill>
        <p:spPr bwMode="auto">
          <a:xfrm>
            <a:off x="3548063" y="57150"/>
            <a:ext cx="2046287" cy="400050"/>
          </a:xfrm>
          <a:prstGeom prst="rect">
            <a:avLst/>
          </a:prstGeom>
          <a:noFill/>
        </p:spPr>
      </p:pic>
      <p:pic>
        <p:nvPicPr>
          <p:cNvPr id="935961" name="Picture 25" descr="audio image blue">
            <a:hlinkClick r:id="" action="ppaction://noaction">
              <a:snd r:embed="rId14" name="04-78.WAV"/>
            </a:hlinkClick>
          </p:cNvPr>
          <p:cNvPicPr>
            <a:picLocks noChangeAspect="1" noChangeArrowheads="1"/>
          </p:cNvPicPr>
          <p:nvPr/>
        </p:nvPicPr>
        <p:blipFill>
          <a:blip r:embed="rId15" cstate="print"/>
          <a:srcRect/>
          <a:stretch>
            <a:fillRect/>
          </a:stretch>
        </p:blipFill>
        <p:spPr bwMode="auto">
          <a:xfrm>
            <a:off x="3962400" y="990600"/>
            <a:ext cx="354013" cy="354013"/>
          </a:xfrm>
          <a:prstGeom prst="rect">
            <a:avLst/>
          </a:prstGeom>
          <a:noFill/>
        </p:spPr>
      </p:pic>
      <p:pic>
        <p:nvPicPr>
          <p:cNvPr id="935963" name="Picture 27" descr="california"/>
          <p:cNvPicPr>
            <a:picLocks noChangeAspect="1" noChangeArrowheads="1"/>
          </p:cNvPicPr>
          <p:nvPr/>
        </p:nvPicPr>
        <p:blipFill>
          <a:blip r:embed="rId16" cstate="print"/>
          <a:srcRect/>
          <a:stretch>
            <a:fillRect/>
          </a:stretch>
        </p:blipFill>
        <p:spPr bwMode="auto">
          <a:xfrm>
            <a:off x="762000" y="6248400"/>
            <a:ext cx="533400" cy="533400"/>
          </a:xfrm>
          <a:prstGeom prst="rect">
            <a:avLst/>
          </a:prstGeom>
          <a:noFill/>
        </p:spPr>
      </p:pic>
      <p:sp>
        <p:nvSpPr>
          <p:cNvPr id="935964" name="Text Box 28"/>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35963"/>
                                        </p:tgtEl>
                                        <p:attrNameLst>
                                          <p:attrName>style.visibility</p:attrName>
                                        </p:attrNameLst>
                                      </p:cBhvr>
                                      <p:to>
                                        <p:strVal val="visible"/>
                                      </p:to>
                                    </p:set>
                                    <p:animEffect transition="in" filter="box(out)">
                                      <p:cBhvr>
                                        <p:cTn id="7" dur="500"/>
                                        <p:tgtEl>
                                          <p:spTgt spid="935963"/>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35964"/>
                                        </p:tgtEl>
                                        <p:attrNameLst>
                                          <p:attrName>style.visibility</p:attrName>
                                        </p:attrNameLst>
                                      </p:cBhvr>
                                      <p:to>
                                        <p:strVal val="visible"/>
                                      </p:to>
                                    </p:set>
                                    <p:animEffect transition="in" filter="box(out)">
                                      <p:cBhvr>
                                        <p:cTn id="10" dur="500"/>
                                        <p:tgtEl>
                                          <p:spTgt spid="935964"/>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35944"/>
                                        </p:tgtEl>
                                        <p:attrNameLst>
                                          <p:attrName>style.visibility</p:attrName>
                                        </p:attrNameLst>
                                      </p:cBhvr>
                                      <p:to>
                                        <p:strVal val="visible"/>
                                      </p:to>
                                    </p:set>
                                    <p:animEffect transition="in" filter="box(out)">
                                      <p:cBhvr>
                                        <p:cTn id="14" dur="500"/>
                                        <p:tgtEl>
                                          <p:spTgt spid="935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5964"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6978" name="Picture 18" descr="Fig"/>
          <p:cNvPicPr>
            <a:picLocks noChangeAspect="1" noChangeArrowheads="1"/>
          </p:cNvPicPr>
          <p:nvPr/>
        </p:nvPicPr>
        <p:blipFill>
          <a:blip r:embed="rId2" cstate="print"/>
          <a:srcRect/>
          <a:stretch>
            <a:fillRect/>
          </a:stretch>
        </p:blipFill>
        <p:spPr bwMode="auto">
          <a:xfrm>
            <a:off x="3656013" y="914400"/>
            <a:ext cx="5183187" cy="3398838"/>
          </a:xfrm>
          <a:prstGeom prst="rect">
            <a:avLst/>
          </a:prstGeom>
          <a:noFill/>
        </p:spPr>
      </p:pic>
      <p:sp>
        <p:nvSpPr>
          <p:cNvPr id="936979" name="Text Box 19"/>
          <p:cNvSpPr txBox="1">
            <a:spLocks noChangeArrowheads="1"/>
          </p:cNvSpPr>
          <p:nvPr/>
        </p:nvSpPr>
        <p:spPr bwMode="auto">
          <a:xfrm>
            <a:off x="3808413" y="985838"/>
            <a:ext cx="4438650" cy="420687"/>
          </a:xfrm>
          <a:prstGeom prst="rect">
            <a:avLst/>
          </a:prstGeom>
          <a:noFill/>
          <a:ln w="9525">
            <a:noFill/>
            <a:miter lim="800000"/>
            <a:headEnd/>
            <a:tailEnd/>
          </a:ln>
          <a:effectLst/>
        </p:spPr>
        <p:txBody>
          <a:bodyPr wrap="none">
            <a:spAutoFit/>
          </a:bodyPr>
          <a:lstStyle/>
          <a:p>
            <a:r>
              <a:rPr lang="en-US" altLang="en-US" sz="2400" b="1">
                <a:solidFill>
                  <a:schemeClr val="tx1"/>
                </a:solidFill>
                <a:latin typeface="Times" charset="0"/>
              </a:rPr>
              <a:t>Population Growth of Houseflies</a:t>
            </a:r>
          </a:p>
        </p:txBody>
      </p:sp>
      <p:sp>
        <p:nvSpPr>
          <p:cNvPr id="936980" name="Text Box 20"/>
          <p:cNvSpPr txBox="1">
            <a:spLocks noChangeArrowheads="1"/>
          </p:cNvSpPr>
          <p:nvPr/>
        </p:nvSpPr>
        <p:spPr bwMode="auto">
          <a:xfrm>
            <a:off x="3922713" y="1446213"/>
            <a:ext cx="841897" cy="307777"/>
          </a:xfrm>
          <a:prstGeom prst="rect">
            <a:avLst/>
          </a:prstGeom>
          <a:noFill/>
          <a:ln w="9525">
            <a:noFill/>
            <a:miter lim="800000"/>
            <a:headEnd/>
            <a:tailEnd/>
          </a:ln>
          <a:effectLst/>
        </p:spPr>
        <p:txBody>
          <a:bodyPr wrap="none">
            <a:spAutoFit/>
          </a:bodyPr>
          <a:lstStyle/>
          <a:p>
            <a:r>
              <a:rPr lang="en-US" altLang="en-US" sz="1400" dirty="0">
                <a:latin typeface="Times" charset="0"/>
              </a:rPr>
              <a:t>1 million</a:t>
            </a:r>
          </a:p>
        </p:txBody>
      </p:sp>
      <p:sp>
        <p:nvSpPr>
          <p:cNvPr id="936981" name="Text Box 21"/>
          <p:cNvSpPr txBox="1">
            <a:spLocks noChangeArrowheads="1"/>
          </p:cNvSpPr>
          <p:nvPr/>
        </p:nvSpPr>
        <p:spPr bwMode="auto">
          <a:xfrm>
            <a:off x="4038600" y="2667000"/>
            <a:ext cx="830677" cy="307777"/>
          </a:xfrm>
          <a:prstGeom prst="rect">
            <a:avLst/>
          </a:prstGeom>
          <a:noFill/>
          <a:ln w="9525">
            <a:noFill/>
            <a:miter lim="800000"/>
            <a:headEnd/>
            <a:tailEnd/>
          </a:ln>
          <a:effectLst/>
        </p:spPr>
        <p:txBody>
          <a:bodyPr wrap="none">
            <a:spAutoFit/>
          </a:bodyPr>
          <a:lstStyle/>
          <a:p>
            <a:r>
              <a:rPr lang="en-US" altLang="en-US" sz="1400" dirty="0">
                <a:latin typeface="Times" charset="0"/>
              </a:rPr>
              <a:t>500,000</a:t>
            </a:r>
          </a:p>
        </p:txBody>
      </p:sp>
      <p:sp>
        <p:nvSpPr>
          <p:cNvPr id="936982" name="Text Box 22"/>
          <p:cNvSpPr txBox="1">
            <a:spLocks noChangeArrowheads="1"/>
          </p:cNvSpPr>
          <p:nvPr/>
        </p:nvSpPr>
        <p:spPr bwMode="auto">
          <a:xfrm>
            <a:off x="4291013" y="3854450"/>
            <a:ext cx="482824" cy="307777"/>
          </a:xfrm>
          <a:prstGeom prst="rect">
            <a:avLst/>
          </a:prstGeom>
          <a:noFill/>
          <a:ln w="9525">
            <a:noFill/>
            <a:miter lim="800000"/>
            <a:headEnd/>
            <a:tailEnd/>
          </a:ln>
          <a:effectLst/>
        </p:spPr>
        <p:txBody>
          <a:bodyPr wrap="none">
            <a:spAutoFit/>
          </a:bodyPr>
          <a:lstStyle/>
          <a:p>
            <a:r>
              <a:rPr lang="en-US" altLang="en-US" sz="1400" dirty="0">
                <a:latin typeface="Times" charset="0"/>
              </a:rPr>
              <a:t>100</a:t>
            </a:r>
          </a:p>
        </p:txBody>
      </p:sp>
      <p:sp>
        <p:nvSpPr>
          <p:cNvPr id="936983" name="Text Box 23"/>
          <p:cNvSpPr txBox="1">
            <a:spLocks noChangeArrowheads="1"/>
          </p:cNvSpPr>
          <p:nvPr/>
        </p:nvSpPr>
        <p:spPr bwMode="auto">
          <a:xfrm>
            <a:off x="6015038" y="3976688"/>
            <a:ext cx="950901" cy="307777"/>
          </a:xfrm>
          <a:prstGeom prst="rect">
            <a:avLst/>
          </a:prstGeom>
          <a:noFill/>
          <a:ln w="9525">
            <a:noFill/>
            <a:miter lim="800000"/>
            <a:headEnd/>
            <a:tailEnd/>
          </a:ln>
          <a:effectLst/>
        </p:spPr>
        <p:txBody>
          <a:bodyPr wrap="none">
            <a:spAutoFit/>
          </a:bodyPr>
          <a:lstStyle/>
          <a:p>
            <a:r>
              <a:rPr lang="en-US" altLang="en-US" sz="1400" b="1" dirty="0">
                <a:latin typeface="Times" charset="0"/>
              </a:rPr>
              <a:t>One year</a:t>
            </a:r>
          </a:p>
        </p:txBody>
      </p:sp>
      <p:sp>
        <p:nvSpPr>
          <p:cNvPr id="936984" name="Text Box 24"/>
          <p:cNvSpPr txBox="1">
            <a:spLocks noChangeArrowheads="1"/>
          </p:cNvSpPr>
          <p:nvPr/>
        </p:nvSpPr>
        <p:spPr bwMode="auto">
          <a:xfrm rot="16200000">
            <a:off x="3193008" y="2798862"/>
            <a:ext cx="1495922" cy="307777"/>
          </a:xfrm>
          <a:prstGeom prst="rect">
            <a:avLst/>
          </a:prstGeom>
          <a:noFill/>
          <a:ln w="9525">
            <a:noFill/>
            <a:miter lim="800000"/>
            <a:headEnd/>
            <a:tailEnd/>
          </a:ln>
          <a:effectLst/>
        </p:spPr>
        <p:txBody>
          <a:bodyPr wrap="none">
            <a:spAutoFit/>
          </a:bodyPr>
          <a:lstStyle/>
          <a:p>
            <a:r>
              <a:rPr lang="en-US" altLang="en-US" sz="1400" b="1" dirty="0">
                <a:latin typeface="Times" charset="0"/>
              </a:rPr>
              <a:t>Population</a:t>
            </a:r>
            <a:r>
              <a:rPr lang="en-US" altLang="en-US" sz="1400" b="1" dirty="0">
                <a:solidFill>
                  <a:schemeClr val="bg2"/>
                </a:solidFill>
                <a:latin typeface="Times" charset="0"/>
              </a:rPr>
              <a:t> </a:t>
            </a:r>
            <a:r>
              <a:rPr lang="en-US" altLang="en-US" sz="1400" b="1" dirty="0">
                <a:latin typeface="Times" charset="0"/>
              </a:rPr>
              <a:t>size</a:t>
            </a:r>
          </a:p>
        </p:txBody>
      </p:sp>
      <p:sp>
        <p:nvSpPr>
          <p:cNvPr id="936962"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936963" name="Text Box 3"/>
          <p:cNvSpPr txBox="1">
            <a:spLocks noChangeArrowheads="1"/>
          </p:cNvSpPr>
          <p:nvPr/>
        </p:nvSpPr>
        <p:spPr bwMode="auto">
          <a:xfrm>
            <a:off x="0" y="914400"/>
            <a:ext cx="2971800" cy="579438"/>
          </a:xfrm>
          <a:prstGeom prst="rect">
            <a:avLst/>
          </a:prstGeom>
          <a:noFill/>
          <a:ln w="9525">
            <a:noFill/>
            <a:miter lim="800000"/>
            <a:headEnd/>
            <a:tailEnd/>
          </a:ln>
          <a:effectLst/>
        </p:spPr>
        <p:txBody>
          <a:bodyPr/>
          <a:lstStyle/>
          <a:p>
            <a:pPr eaLnBrk="0" hangingPunct="0"/>
            <a:r>
              <a:rPr lang="en-US" altLang="en-US" sz="3600" b="1" dirty="0">
                <a:latin typeface="Times" charset="0"/>
              </a:rPr>
              <a:t>Question 3</a:t>
            </a:r>
          </a:p>
        </p:txBody>
      </p:sp>
      <p:sp>
        <p:nvSpPr>
          <p:cNvPr id="936964" name="Text Box 4"/>
          <p:cNvSpPr txBox="1">
            <a:spLocks noChangeArrowheads="1"/>
          </p:cNvSpPr>
          <p:nvPr/>
        </p:nvSpPr>
        <p:spPr bwMode="auto">
          <a:xfrm>
            <a:off x="533400" y="1797050"/>
            <a:ext cx="3048000" cy="641350"/>
          </a:xfrm>
          <a:prstGeom prst="rect">
            <a:avLst/>
          </a:prstGeom>
          <a:noFill/>
          <a:ln w="19050">
            <a:noFill/>
            <a:miter lim="800000"/>
            <a:headEnd/>
            <a:tailEnd/>
          </a:ln>
          <a:effectLst/>
        </p:spPr>
        <p:txBody>
          <a:bodyPr/>
          <a:lstStyle/>
          <a:p>
            <a:pPr eaLnBrk="0" hangingPunct="0"/>
            <a:r>
              <a:rPr lang="en-US" altLang="en-US" sz="3200" dirty="0">
                <a:solidFill>
                  <a:schemeClr val="tx1"/>
                </a:solidFill>
                <a:latin typeface="Times" charset="0"/>
              </a:rPr>
              <a:t>What type of growth is shown in this graph?</a:t>
            </a:r>
          </a:p>
        </p:txBody>
      </p:sp>
      <p:sp>
        <p:nvSpPr>
          <p:cNvPr id="936965" name="Text Box 5"/>
          <p:cNvSpPr txBox="1">
            <a:spLocks noChangeArrowheads="1"/>
          </p:cNvSpPr>
          <p:nvPr/>
        </p:nvSpPr>
        <p:spPr bwMode="auto">
          <a:xfrm>
            <a:off x="5295900" y="5105400"/>
            <a:ext cx="2933700" cy="584775"/>
          </a:xfrm>
          <a:prstGeom prst="rect">
            <a:avLst/>
          </a:prstGeom>
          <a:noFill/>
          <a:ln w="9525" algn="ctr">
            <a:noFill/>
            <a:miter lim="800000"/>
            <a:headEnd/>
            <a:tailEnd/>
          </a:ln>
          <a:effectLst/>
        </p:spPr>
        <p:txBody>
          <a:bodyPr wrap="square">
            <a:spAutoFit/>
          </a:bodyPr>
          <a:lstStyle/>
          <a:p>
            <a:pPr eaLnBrk="0" hangingPunct="0">
              <a:tabLst>
                <a:tab pos="228600" algn="l"/>
                <a:tab pos="1943100" algn="l"/>
              </a:tabLst>
            </a:pPr>
            <a:r>
              <a:rPr lang="en-US" altLang="en-US" sz="3200" dirty="0">
                <a:solidFill>
                  <a:schemeClr val="tx1"/>
                </a:solidFill>
                <a:latin typeface="Times" charset="0"/>
              </a:rPr>
              <a:t>D. equilibrium</a:t>
            </a:r>
          </a:p>
        </p:txBody>
      </p:sp>
      <p:sp>
        <p:nvSpPr>
          <p:cNvPr id="936966" name="Text Box 6"/>
          <p:cNvSpPr txBox="1">
            <a:spLocks noChangeArrowheads="1"/>
          </p:cNvSpPr>
          <p:nvPr/>
        </p:nvSpPr>
        <p:spPr bwMode="auto">
          <a:xfrm>
            <a:off x="5295900" y="4419600"/>
            <a:ext cx="2555875"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C. exponential</a:t>
            </a:r>
          </a:p>
        </p:txBody>
      </p:sp>
      <p:sp>
        <p:nvSpPr>
          <p:cNvPr id="936967" name="Text Box 7"/>
          <p:cNvSpPr txBox="1">
            <a:spLocks noChangeArrowheads="1"/>
          </p:cNvSpPr>
          <p:nvPr/>
        </p:nvSpPr>
        <p:spPr bwMode="auto">
          <a:xfrm>
            <a:off x="647700" y="5105400"/>
            <a:ext cx="3584575"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solidFill>
                  <a:schemeClr val="tx1"/>
                </a:solidFill>
                <a:latin typeface="Times" charset="0"/>
              </a:rPr>
              <a:t>B. slowly decreasing</a:t>
            </a:r>
          </a:p>
        </p:txBody>
      </p:sp>
      <p:sp>
        <p:nvSpPr>
          <p:cNvPr id="936968" name="Text Box 8"/>
          <p:cNvSpPr txBox="1">
            <a:spLocks noChangeArrowheads="1"/>
          </p:cNvSpPr>
          <p:nvPr/>
        </p:nvSpPr>
        <p:spPr bwMode="auto">
          <a:xfrm>
            <a:off x="647700" y="4419600"/>
            <a:ext cx="3538538"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A. slowly increasing</a:t>
            </a:r>
          </a:p>
        </p:txBody>
      </p:sp>
      <p:pic>
        <p:nvPicPr>
          <p:cNvPr id="936969" name="Picture 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6970" name="Picture 1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6971" name="Picture 1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6972" name="Picture 12"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36973" name="Picture 13" descr="end of slide"/>
          <p:cNvPicPr>
            <a:picLocks noChangeAspect="1" noChangeArrowheads="1"/>
          </p:cNvPicPr>
          <p:nvPr/>
        </p:nvPicPr>
        <p:blipFill>
          <a:blip r:embed="rId9" cstate="print"/>
          <a:srcRect/>
          <a:stretch>
            <a:fillRect/>
          </a:stretch>
        </p:blipFill>
        <p:spPr bwMode="auto">
          <a:xfrm>
            <a:off x="8169275" y="5105400"/>
            <a:ext cx="593725" cy="846138"/>
          </a:xfrm>
          <a:prstGeom prst="rect">
            <a:avLst/>
          </a:prstGeom>
          <a:noFill/>
        </p:spPr>
      </p:pic>
      <p:pic>
        <p:nvPicPr>
          <p:cNvPr id="936974" name="Picture 14"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936975" name="Picture 15"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pic>
        <p:nvPicPr>
          <p:cNvPr id="936976" name="Picture 16" descr="Chpt04"/>
          <p:cNvPicPr>
            <a:picLocks noChangeAspect="1" noChangeArrowheads="1"/>
          </p:cNvPicPr>
          <p:nvPr/>
        </p:nvPicPr>
        <p:blipFill>
          <a:blip r:embed="rId13" cstate="print"/>
          <a:srcRect/>
          <a:stretch>
            <a:fillRect/>
          </a:stretch>
        </p:blipFill>
        <p:spPr bwMode="auto">
          <a:xfrm>
            <a:off x="0" y="0"/>
            <a:ext cx="2819400" cy="762000"/>
          </a:xfrm>
          <a:prstGeom prst="rect">
            <a:avLst/>
          </a:prstGeom>
          <a:noFill/>
        </p:spPr>
      </p:pic>
      <p:pic>
        <p:nvPicPr>
          <p:cNvPr id="936986" name="Picture 26"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936987" name="Text Box 27"/>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36986"/>
                                        </p:tgtEl>
                                        <p:attrNameLst>
                                          <p:attrName>style.visibility</p:attrName>
                                        </p:attrNameLst>
                                      </p:cBhvr>
                                      <p:to>
                                        <p:strVal val="visible"/>
                                      </p:to>
                                    </p:set>
                                    <p:animEffect transition="in" filter="box(out)">
                                      <p:cBhvr>
                                        <p:cTn id="7" dur="500"/>
                                        <p:tgtEl>
                                          <p:spTgt spid="93698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36987"/>
                                        </p:tgtEl>
                                        <p:attrNameLst>
                                          <p:attrName>style.visibility</p:attrName>
                                        </p:attrNameLst>
                                      </p:cBhvr>
                                      <p:to>
                                        <p:strVal val="visible"/>
                                      </p:to>
                                    </p:set>
                                    <p:animEffect transition="in" filter="box(out)">
                                      <p:cBhvr>
                                        <p:cTn id="10" dur="500"/>
                                        <p:tgtEl>
                                          <p:spTgt spid="936987"/>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36968"/>
                                        </p:tgtEl>
                                        <p:attrNameLst>
                                          <p:attrName>style.visibility</p:attrName>
                                        </p:attrNameLst>
                                      </p:cBhvr>
                                      <p:to>
                                        <p:strVal val="visible"/>
                                      </p:to>
                                    </p:set>
                                    <p:animEffect transition="in" filter="box(out)">
                                      <p:cBhvr>
                                        <p:cTn id="15" dur="500"/>
                                        <p:tgtEl>
                                          <p:spTgt spid="936968"/>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936967"/>
                                        </p:tgtEl>
                                        <p:attrNameLst>
                                          <p:attrName>style.visibility</p:attrName>
                                        </p:attrNameLst>
                                      </p:cBhvr>
                                      <p:to>
                                        <p:strVal val="visible"/>
                                      </p:to>
                                    </p:set>
                                    <p:animEffect transition="in" filter="box(out)">
                                      <p:cBhvr>
                                        <p:cTn id="19" dur="500"/>
                                        <p:tgtEl>
                                          <p:spTgt spid="936967"/>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36966"/>
                                        </p:tgtEl>
                                        <p:attrNameLst>
                                          <p:attrName>style.visibility</p:attrName>
                                        </p:attrNameLst>
                                      </p:cBhvr>
                                      <p:to>
                                        <p:strVal val="visible"/>
                                      </p:to>
                                    </p:set>
                                    <p:animEffect transition="in" filter="box(out)">
                                      <p:cBhvr>
                                        <p:cTn id="23" dur="500"/>
                                        <p:tgtEl>
                                          <p:spTgt spid="936966"/>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936965"/>
                                        </p:tgtEl>
                                        <p:attrNameLst>
                                          <p:attrName>style.visibility</p:attrName>
                                        </p:attrNameLst>
                                      </p:cBhvr>
                                      <p:to>
                                        <p:strVal val="visible"/>
                                      </p:to>
                                    </p:set>
                                    <p:animEffect transition="in" filter="box(out)">
                                      <p:cBhvr>
                                        <p:cTn id="27" dur="500"/>
                                        <p:tgtEl>
                                          <p:spTgt spid="936965"/>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936973"/>
                                        </p:tgtEl>
                                        <p:attrNameLst>
                                          <p:attrName>style.visibility</p:attrName>
                                        </p:attrNameLst>
                                      </p:cBhvr>
                                      <p:to>
                                        <p:strVal val="visible"/>
                                      </p:to>
                                    </p:set>
                                    <p:animEffect transition="in" filter="box(out)">
                                      <p:cBhvr>
                                        <p:cTn id="31" dur="500"/>
                                        <p:tgtEl>
                                          <p:spTgt spid="936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6965" grpId="0" autoUpdateAnimBg="0"/>
      <p:bldP spid="936966" grpId="0" autoUpdateAnimBg="0"/>
      <p:bldP spid="936967" grpId="0" autoUpdateAnimBg="0"/>
      <p:bldP spid="936968" grpId="0" autoUpdateAnimBg="0"/>
      <p:bldP spid="936987"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6" name="Text Box 2"/>
          <p:cNvSpPr txBox="1">
            <a:spLocks noChangeArrowheads="1"/>
          </p:cNvSpPr>
          <p:nvPr/>
        </p:nvSpPr>
        <p:spPr bwMode="auto">
          <a:xfrm>
            <a:off x="762000" y="1219200"/>
            <a:ext cx="7924800" cy="641350"/>
          </a:xfrm>
          <a:prstGeom prst="rect">
            <a:avLst/>
          </a:prstGeom>
          <a:noFill/>
          <a:ln w="19050">
            <a:noFill/>
            <a:miter lim="800000"/>
            <a:headEnd/>
            <a:tailEnd/>
          </a:ln>
          <a:effectLst/>
        </p:spPr>
        <p:txBody>
          <a:bodyPr/>
          <a:lstStyle/>
          <a:p>
            <a:pPr eaLnBrk="0" hangingPunct="0"/>
            <a:r>
              <a:rPr lang="en-US" altLang="en-US" sz="3200" dirty="0">
                <a:latin typeface="Times" charset="0"/>
              </a:rPr>
              <a:t>The answer is C</a:t>
            </a:r>
            <a:r>
              <a:rPr lang="en-US" altLang="en-US" sz="3200" dirty="0">
                <a:solidFill>
                  <a:schemeClr val="tx2"/>
                </a:solidFill>
                <a:latin typeface="Times" charset="0"/>
              </a:rPr>
              <a:t>.</a:t>
            </a:r>
            <a:r>
              <a:rPr lang="en-US" altLang="en-US" sz="3200" dirty="0">
                <a:solidFill>
                  <a:schemeClr val="tx1"/>
                </a:solidFill>
                <a:latin typeface="Times" charset="0"/>
              </a:rPr>
              <a:t> Exponential growth is rapid and is represented on a graph by a J-shaped curve.</a:t>
            </a:r>
          </a:p>
          <a:p>
            <a:pPr eaLnBrk="0" hangingPunct="0"/>
            <a:endParaRPr lang="en-US" altLang="en-US" sz="3200" dirty="0">
              <a:solidFill>
                <a:schemeClr val="bg1"/>
              </a:solidFill>
              <a:latin typeface="Times" charset="0"/>
            </a:endParaRPr>
          </a:p>
        </p:txBody>
      </p:sp>
      <p:sp>
        <p:nvSpPr>
          <p:cNvPr id="937987" name="Rectangle 3"/>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937988"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37989"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37990"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37991"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37992"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37993"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37996" name="Picture 12" descr="Fig"/>
          <p:cNvPicPr>
            <a:picLocks noChangeAspect="1" noChangeArrowheads="1"/>
          </p:cNvPicPr>
          <p:nvPr/>
        </p:nvPicPr>
        <p:blipFill>
          <a:blip r:embed="rId11" cstate="print"/>
          <a:srcRect/>
          <a:stretch>
            <a:fillRect/>
          </a:stretch>
        </p:blipFill>
        <p:spPr bwMode="auto">
          <a:xfrm>
            <a:off x="2057400" y="2743200"/>
            <a:ext cx="5183188" cy="3398837"/>
          </a:xfrm>
          <a:prstGeom prst="rect">
            <a:avLst/>
          </a:prstGeom>
          <a:noFill/>
        </p:spPr>
      </p:pic>
      <p:sp>
        <p:nvSpPr>
          <p:cNvPr id="937997" name="Text Box 13"/>
          <p:cNvSpPr txBox="1">
            <a:spLocks noChangeArrowheads="1"/>
          </p:cNvSpPr>
          <p:nvPr/>
        </p:nvSpPr>
        <p:spPr bwMode="auto">
          <a:xfrm>
            <a:off x="2286000" y="2819400"/>
            <a:ext cx="4438650" cy="420688"/>
          </a:xfrm>
          <a:prstGeom prst="rect">
            <a:avLst/>
          </a:prstGeom>
          <a:noFill/>
          <a:ln w="9525">
            <a:noFill/>
            <a:miter lim="800000"/>
            <a:headEnd/>
            <a:tailEnd/>
          </a:ln>
          <a:effectLst/>
        </p:spPr>
        <p:txBody>
          <a:bodyPr wrap="none">
            <a:spAutoFit/>
          </a:bodyPr>
          <a:lstStyle/>
          <a:p>
            <a:r>
              <a:rPr lang="en-US" altLang="en-US" sz="2400" b="1" dirty="0">
                <a:solidFill>
                  <a:schemeClr val="tx1"/>
                </a:solidFill>
                <a:latin typeface="Times" charset="0"/>
              </a:rPr>
              <a:t>Population Growth of Houseflies</a:t>
            </a:r>
          </a:p>
        </p:txBody>
      </p:sp>
      <p:sp>
        <p:nvSpPr>
          <p:cNvPr id="937998" name="Text Box 14"/>
          <p:cNvSpPr txBox="1">
            <a:spLocks noChangeArrowheads="1"/>
          </p:cNvSpPr>
          <p:nvPr/>
        </p:nvSpPr>
        <p:spPr bwMode="auto">
          <a:xfrm>
            <a:off x="2286000" y="3276600"/>
            <a:ext cx="841897" cy="307777"/>
          </a:xfrm>
          <a:prstGeom prst="rect">
            <a:avLst/>
          </a:prstGeom>
          <a:noFill/>
          <a:ln w="9525">
            <a:noFill/>
            <a:miter lim="800000"/>
            <a:headEnd/>
            <a:tailEnd/>
          </a:ln>
          <a:effectLst/>
        </p:spPr>
        <p:txBody>
          <a:bodyPr wrap="none">
            <a:spAutoFit/>
          </a:bodyPr>
          <a:lstStyle/>
          <a:p>
            <a:r>
              <a:rPr lang="en-US" altLang="en-US" sz="1400" dirty="0">
                <a:latin typeface="Times" charset="0"/>
              </a:rPr>
              <a:t>1 million</a:t>
            </a:r>
          </a:p>
        </p:txBody>
      </p:sp>
      <p:sp>
        <p:nvSpPr>
          <p:cNvPr id="937999" name="Text Box 15"/>
          <p:cNvSpPr txBox="1">
            <a:spLocks noChangeArrowheads="1"/>
          </p:cNvSpPr>
          <p:nvPr/>
        </p:nvSpPr>
        <p:spPr bwMode="auto">
          <a:xfrm>
            <a:off x="2428875" y="4300538"/>
            <a:ext cx="830677" cy="307777"/>
          </a:xfrm>
          <a:prstGeom prst="rect">
            <a:avLst/>
          </a:prstGeom>
          <a:noFill/>
          <a:ln w="9525">
            <a:noFill/>
            <a:miter lim="800000"/>
            <a:headEnd/>
            <a:tailEnd/>
          </a:ln>
          <a:effectLst/>
        </p:spPr>
        <p:txBody>
          <a:bodyPr wrap="none">
            <a:spAutoFit/>
          </a:bodyPr>
          <a:lstStyle/>
          <a:p>
            <a:r>
              <a:rPr lang="en-US" altLang="en-US" sz="1400" dirty="0">
                <a:latin typeface="Times" charset="0"/>
              </a:rPr>
              <a:t>500,000</a:t>
            </a:r>
          </a:p>
        </p:txBody>
      </p:sp>
      <p:sp>
        <p:nvSpPr>
          <p:cNvPr id="938000" name="Text Box 16"/>
          <p:cNvSpPr txBox="1">
            <a:spLocks noChangeArrowheads="1"/>
          </p:cNvSpPr>
          <p:nvPr/>
        </p:nvSpPr>
        <p:spPr bwMode="auto">
          <a:xfrm>
            <a:off x="2736850" y="5494338"/>
            <a:ext cx="482824" cy="307777"/>
          </a:xfrm>
          <a:prstGeom prst="rect">
            <a:avLst/>
          </a:prstGeom>
          <a:noFill/>
          <a:ln w="9525">
            <a:noFill/>
            <a:miter lim="800000"/>
            <a:headEnd/>
            <a:tailEnd/>
          </a:ln>
          <a:effectLst/>
        </p:spPr>
        <p:txBody>
          <a:bodyPr wrap="none">
            <a:spAutoFit/>
          </a:bodyPr>
          <a:lstStyle/>
          <a:p>
            <a:r>
              <a:rPr lang="en-US" altLang="en-US" sz="1400" dirty="0">
                <a:latin typeface="Times" charset="0"/>
              </a:rPr>
              <a:t>100</a:t>
            </a:r>
          </a:p>
        </p:txBody>
      </p:sp>
      <p:sp>
        <p:nvSpPr>
          <p:cNvPr id="938001" name="Text Box 17"/>
          <p:cNvSpPr txBox="1">
            <a:spLocks noChangeArrowheads="1"/>
          </p:cNvSpPr>
          <p:nvPr/>
        </p:nvSpPr>
        <p:spPr bwMode="auto">
          <a:xfrm>
            <a:off x="4419600" y="5715000"/>
            <a:ext cx="950901" cy="307777"/>
          </a:xfrm>
          <a:prstGeom prst="rect">
            <a:avLst/>
          </a:prstGeom>
          <a:noFill/>
          <a:ln w="9525">
            <a:noFill/>
            <a:miter lim="800000"/>
            <a:headEnd/>
            <a:tailEnd/>
          </a:ln>
          <a:effectLst/>
        </p:spPr>
        <p:txBody>
          <a:bodyPr wrap="none">
            <a:spAutoFit/>
          </a:bodyPr>
          <a:lstStyle/>
          <a:p>
            <a:r>
              <a:rPr lang="en-US" altLang="en-US" sz="1400" b="1" dirty="0">
                <a:latin typeface="Times" charset="0"/>
              </a:rPr>
              <a:t>One year</a:t>
            </a:r>
          </a:p>
        </p:txBody>
      </p:sp>
      <p:sp>
        <p:nvSpPr>
          <p:cNvPr id="938002" name="Text Box 18"/>
          <p:cNvSpPr txBox="1">
            <a:spLocks noChangeArrowheads="1"/>
          </p:cNvSpPr>
          <p:nvPr/>
        </p:nvSpPr>
        <p:spPr bwMode="auto">
          <a:xfrm rot="16200000">
            <a:off x="1592808" y="4437162"/>
            <a:ext cx="1495922" cy="307777"/>
          </a:xfrm>
          <a:prstGeom prst="rect">
            <a:avLst/>
          </a:prstGeom>
          <a:noFill/>
          <a:ln w="9525">
            <a:noFill/>
            <a:miter lim="800000"/>
            <a:headEnd/>
            <a:tailEnd/>
          </a:ln>
          <a:effectLst/>
        </p:spPr>
        <p:txBody>
          <a:bodyPr wrap="none">
            <a:spAutoFit/>
          </a:bodyPr>
          <a:lstStyle/>
          <a:p>
            <a:r>
              <a:rPr lang="en-US" altLang="en-US" sz="1400" b="1" dirty="0">
                <a:latin typeface="Times" charset="0"/>
              </a:rPr>
              <a:t>Population size</a:t>
            </a:r>
          </a:p>
        </p:txBody>
      </p:sp>
      <p:pic>
        <p:nvPicPr>
          <p:cNvPr id="938003" name="Picture 19"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938004" name="Picture 20" descr="assessment"/>
          <p:cNvPicPr>
            <a:picLocks noChangeAspect="1" noChangeArrowheads="1"/>
          </p:cNvPicPr>
          <p:nvPr/>
        </p:nvPicPr>
        <p:blipFill>
          <a:blip r:embed="rId13" cstate="print"/>
          <a:srcRect/>
          <a:stretch>
            <a:fillRect/>
          </a:stretch>
        </p:blipFill>
        <p:spPr bwMode="auto">
          <a:xfrm>
            <a:off x="3548063" y="57150"/>
            <a:ext cx="2046287" cy="400050"/>
          </a:xfrm>
          <a:prstGeom prst="rect">
            <a:avLst/>
          </a:prstGeom>
          <a:noFill/>
        </p:spPr>
      </p:pic>
      <p:pic>
        <p:nvPicPr>
          <p:cNvPr id="938006" name="Picture 22"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938007" name="Text Box 23"/>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38006"/>
                                        </p:tgtEl>
                                        <p:attrNameLst>
                                          <p:attrName>style.visibility</p:attrName>
                                        </p:attrNameLst>
                                      </p:cBhvr>
                                      <p:to>
                                        <p:strVal val="visible"/>
                                      </p:to>
                                    </p:set>
                                    <p:animEffect transition="in" filter="box(out)">
                                      <p:cBhvr>
                                        <p:cTn id="7" dur="500"/>
                                        <p:tgtEl>
                                          <p:spTgt spid="93800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38007"/>
                                        </p:tgtEl>
                                        <p:attrNameLst>
                                          <p:attrName>style.visibility</p:attrName>
                                        </p:attrNameLst>
                                      </p:cBhvr>
                                      <p:to>
                                        <p:strVal val="visible"/>
                                      </p:to>
                                    </p:set>
                                    <p:animEffect transition="in" filter="box(out)">
                                      <p:cBhvr>
                                        <p:cTn id="10" dur="500"/>
                                        <p:tgtEl>
                                          <p:spTgt spid="938007"/>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37992"/>
                                        </p:tgtEl>
                                        <p:attrNameLst>
                                          <p:attrName>style.visibility</p:attrName>
                                        </p:attrNameLst>
                                      </p:cBhvr>
                                      <p:to>
                                        <p:strVal val="visible"/>
                                      </p:to>
                                    </p:set>
                                    <p:animEffect transition="in" filter="box(out)">
                                      <p:cBhvr>
                                        <p:cTn id="14" dur="500"/>
                                        <p:tgtEl>
                                          <p:spTgt spid="937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8007"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9028" name="Picture 20" descr="fig"/>
          <p:cNvPicPr>
            <a:picLocks noChangeAspect="1" noChangeArrowheads="1"/>
          </p:cNvPicPr>
          <p:nvPr/>
        </p:nvPicPr>
        <p:blipFill>
          <a:blip r:embed="rId2" cstate="print"/>
          <a:srcRect/>
          <a:stretch>
            <a:fillRect/>
          </a:stretch>
        </p:blipFill>
        <p:spPr bwMode="auto">
          <a:xfrm>
            <a:off x="2286000" y="2562225"/>
            <a:ext cx="6019800" cy="3452813"/>
          </a:xfrm>
          <a:prstGeom prst="rect">
            <a:avLst/>
          </a:prstGeom>
          <a:noFill/>
        </p:spPr>
      </p:pic>
      <p:sp>
        <p:nvSpPr>
          <p:cNvPr id="939029" name="Text Box 21"/>
          <p:cNvSpPr txBox="1">
            <a:spLocks noChangeArrowheads="1"/>
          </p:cNvSpPr>
          <p:nvPr/>
        </p:nvSpPr>
        <p:spPr bwMode="auto">
          <a:xfrm>
            <a:off x="2776538" y="2590800"/>
            <a:ext cx="5081587" cy="420688"/>
          </a:xfrm>
          <a:prstGeom prst="rect">
            <a:avLst/>
          </a:prstGeom>
          <a:noFill/>
          <a:ln w="9525">
            <a:noFill/>
            <a:miter lim="800000"/>
            <a:headEnd/>
            <a:tailEnd/>
          </a:ln>
          <a:effectLst/>
        </p:spPr>
        <p:txBody>
          <a:bodyPr wrap="none">
            <a:spAutoFit/>
          </a:bodyPr>
          <a:lstStyle/>
          <a:p>
            <a:r>
              <a:rPr lang="en-US" altLang="en-US" sz="2400" b="1">
                <a:solidFill>
                  <a:schemeClr val="tx1"/>
                </a:solidFill>
                <a:latin typeface="Times" charset="0"/>
              </a:rPr>
              <a:t>Characteristics of Population Growth</a:t>
            </a:r>
          </a:p>
        </p:txBody>
      </p:sp>
      <p:sp>
        <p:nvSpPr>
          <p:cNvPr id="939030" name="Text Box 22"/>
          <p:cNvSpPr txBox="1">
            <a:spLocks noChangeArrowheads="1"/>
          </p:cNvSpPr>
          <p:nvPr/>
        </p:nvSpPr>
        <p:spPr bwMode="auto">
          <a:xfrm>
            <a:off x="3530600" y="3116263"/>
            <a:ext cx="1387475" cy="523220"/>
          </a:xfrm>
          <a:prstGeom prst="rect">
            <a:avLst/>
          </a:prstGeom>
          <a:noFill/>
          <a:ln w="9525">
            <a:noFill/>
            <a:miter lim="800000"/>
            <a:headEnd/>
            <a:tailEnd/>
          </a:ln>
          <a:effectLst/>
        </p:spPr>
        <p:txBody>
          <a:bodyPr>
            <a:spAutoFit/>
          </a:bodyPr>
          <a:lstStyle/>
          <a:p>
            <a:pPr algn="ctr"/>
            <a:r>
              <a:rPr lang="en-US" altLang="en-US" sz="1400" dirty="0">
                <a:latin typeface="Times" charset="0"/>
              </a:rPr>
              <a:t>Exponential growth</a:t>
            </a:r>
          </a:p>
        </p:txBody>
      </p:sp>
      <p:sp>
        <p:nvSpPr>
          <p:cNvPr id="939031" name="Text Box 23"/>
          <p:cNvSpPr txBox="1">
            <a:spLocks noChangeArrowheads="1"/>
          </p:cNvSpPr>
          <p:nvPr/>
        </p:nvSpPr>
        <p:spPr bwMode="auto">
          <a:xfrm>
            <a:off x="3352800" y="4460875"/>
            <a:ext cx="761747" cy="307777"/>
          </a:xfrm>
          <a:prstGeom prst="rect">
            <a:avLst/>
          </a:prstGeom>
          <a:noFill/>
          <a:ln w="9525">
            <a:noFill/>
            <a:miter lim="800000"/>
            <a:headEnd/>
            <a:tailEnd/>
          </a:ln>
          <a:effectLst/>
        </p:spPr>
        <p:txBody>
          <a:bodyPr wrap="none">
            <a:spAutoFit/>
          </a:bodyPr>
          <a:lstStyle/>
          <a:p>
            <a:r>
              <a:rPr lang="en-US" altLang="en-US" sz="1400" dirty="0">
                <a:latin typeface="Times" charset="0"/>
              </a:rPr>
              <a:t>J curve</a:t>
            </a:r>
          </a:p>
        </p:txBody>
      </p:sp>
      <p:sp>
        <p:nvSpPr>
          <p:cNvPr id="939032" name="Text Box 24"/>
          <p:cNvSpPr txBox="1">
            <a:spLocks noChangeArrowheads="1"/>
          </p:cNvSpPr>
          <p:nvPr/>
        </p:nvSpPr>
        <p:spPr bwMode="auto">
          <a:xfrm>
            <a:off x="4992688" y="4464050"/>
            <a:ext cx="792205" cy="307777"/>
          </a:xfrm>
          <a:prstGeom prst="rect">
            <a:avLst/>
          </a:prstGeom>
          <a:noFill/>
          <a:ln w="9525">
            <a:noFill/>
            <a:miter lim="800000"/>
            <a:headEnd/>
            <a:tailEnd/>
          </a:ln>
          <a:effectLst/>
        </p:spPr>
        <p:txBody>
          <a:bodyPr wrap="none">
            <a:spAutoFit/>
          </a:bodyPr>
          <a:lstStyle/>
          <a:p>
            <a:r>
              <a:rPr lang="en-US" altLang="en-US" sz="1400" dirty="0">
                <a:latin typeface="Times" charset="0"/>
              </a:rPr>
              <a:t>S curve</a:t>
            </a:r>
          </a:p>
        </p:txBody>
      </p:sp>
      <p:sp>
        <p:nvSpPr>
          <p:cNvPr id="939033" name="Text Box 25"/>
          <p:cNvSpPr txBox="1">
            <a:spLocks noChangeArrowheads="1"/>
          </p:cNvSpPr>
          <p:nvPr/>
        </p:nvSpPr>
        <p:spPr bwMode="auto">
          <a:xfrm rot="16200000">
            <a:off x="2182059" y="4695130"/>
            <a:ext cx="1107996" cy="307777"/>
          </a:xfrm>
          <a:prstGeom prst="rect">
            <a:avLst/>
          </a:prstGeom>
          <a:noFill/>
          <a:ln w="9525">
            <a:noFill/>
            <a:miter lim="800000"/>
            <a:headEnd/>
            <a:tailEnd/>
          </a:ln>
          <a:effectLst/>
        </p:spPr>
        <p:txBody>
          <a:bodyPr wrap="none">
            <a:spAutoFit/>
          </a:bodyPr>
          <a:lstStyle/>
          <a:p>
            <a:r>
              <a:rPr lang="en-US" altLang="en-US" sz="1400" b="1" dirty="0">
                <a:latin typeface="Times" charset="0"/>
              </a:rPr>
              <a:t>Population</a:t>
            </a:r>
          </a:p>
        </p:txBody>
      </p:sp>
      <p:sp>
        <p:nvSpPr>
          <p:cNvPr id="939034" name="Text Box 26"/>
          <p:cNvSpPr txBox="1">
            <a:spLocks noChangeArrowheads="1"/>
          </p:cNvSpPr>
          <p:nvPr/>
        </p:nvSpPr>
        <p:spPr bwMode="auto">
          <a:xfrm>
            <a:off x="4546600" y="5646738"/>
            <a:ext cx="599780" cy="307777"/>
          </a:xfrm>
          <a:prstGeom prst="rect">
            <a:avLst/>
          </a:prstGeom>
          <a:noFill/>
          <a:ln w="9525">
            <a:noFill/>
            <a:miter lim="800000"/>
            <a:headEnd/>
            <a:tailEnd/>
          </a:ln>
          <a:effectLst/>
        </p:spPr>
        <p:txBody>
          <a:bodyPr wrap="none">
            <a:spAutoFit/>
          </a:bodyPr>
          <a:lstStyle/>
          <a:p>
            <a:r>
              <a:rPr lang="en-US" altLang="en-US" sz="1400" b="1" dirty="0">
                <a:latin typeface="Times" charset="0"/>
              </a:rPr>
              <a:t>Time</a:t>
            </a:r>
          </a:p>
        </p:txBody>
      </p:sp>
      <p:sp>
        <p:nvSpPr>
          <p:cNvPr id="939035" name="Text Box 27"/>
          <p:cNvSpPr txBox="1">
            <a:spLocks noChangeArrowheads="1"/>
          </p:cNvSpPr>
          <p:nvPr/>
        </p:nvSpPr>
        <p:spPr bwMode="auto">
          <a:xfrm>
            <a:off x="2689225" y="5548313"/>
            <a:ext cx="284052" cy="307777"/>
          </a:xfrm>
          <a:prstGeom prst="rect">
            <a:avLst/>
          </a:prstGeom>
          <a:noFill/>
          <a:ln w="9525">
            <a:noFill/>
            <a:miter lim="800000"/>
            <a:headEnd/>
            <a:tailEnd/>
          </a:ln>
          <a:effectLst/>
        </p:spPr>
        <p:txBody>
          <a:bodyPr wrap="none">
            <a:spAutoFit/>
          </a:bodyPr>
          <a:lstStyle/>
          <a:p>
            <a:r>
              <a:rPr lang="en-US" altLang="en-US" sz="1400" dirty="0">
                <a:latin typeface="Times" charset="0"/>
              </a:rPr>
              <a:t>0</a:t>
            </a:r>
          </a:p>
        </p:txBody>
      </p:sp>
      <p:sp>
        <p:nvSpPr>
          <p:cNvPr id="939036" name="Text Box 28"/>
          <p:cNvSpPr txBox="1">
            <a:spLocks noChangeArrowheads="1"/>
          </p:cNvSpPr>
          <p:nvPr/>
        </p:nvSpPr>
        <p:spPr bwMode="auto">
          <a:xfrm rot="16200000">
            <a:off x="5342731" y="3353594"/>
            <a:ext cx="725488"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DISEASE</a:t>
            </a:r>
          </a:p>
        </p:txBody>
      </p:sp>
      <p:sp>
        <p:nvSpPr>
          <p:cNvPr id="939037" name="Text Box 29"/>
          <p:cNvSpPr txBox="1">
            <a:spLocks noChangeArrowheads="1"/>
          </p:cNvSpPr>
          <p:nvPr/>
        </p:nvSpPr>
        <p:spPr bwMode="auto">
          <a:xfrm rot="16200000">
            <a:off x="5957094" y="3304382"/>
            <a:ext cx="598487"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SPACE</a:t>
            </a:r>
          </a:p>
        </p:txBody>
      </p:sp>
      <p:sp>
        <p:nvSpPr>
          <p:cNvPr id="939038" name="Text Box 30"/>
          <p:cNvSpPr txBox="1">
            <a:spLocks noChangeArrowheads="1"/>
          </p:cNvSpPr>
          <p:nvPr/>
        </p:nvSpPr>
        <p:spPr bwMode="auto">
          <a:xfrm rot="16200000">
            <a:off x="6348413" y="3289300"/>
            <a:ext cx="965200"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PREDATORS</a:t>
            </a:r>
          </a:p>
        </p:txBody>
      </p:sp>
      <p:sp>
        <p:nvSpPr>
          <p:cNvPr id="939039" name="Text Box 31"/>
          <p:cNvSpPr txBox="1">
            <a:spLocks noChangeArrowheads="1"/>
          </p:cNvSpPr>
          <p:nvPr/>
        </p:nvSpPr>
        <p:spPr bwMode="auto">
          <a:xfrm rot="16200000">
            <a:off x="7110412" y="3340101"/>
            <a:ext cx="549275"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FOOD</a:t>
            </a:r>
          </a:p>
        </p:txBody>
      </p:sp>
      <p:sp>
        <p:nvSpPr>
          <p:cNvPr id="939040" name="Text Box 32"/>
          <p:cNvSpPr txBox="1">
            <a:spLocks noChangeArrowheads="1"/>
          </p:cNvSpPr>
          <p:nvPr/>
        </p:nvSpPr>
        <p:spPr bwMode="auto">
          <a:xfrm>
            <a:off x="6467475" y="3871913"/>
            <a:ext cx="1076325" cy="523220"/>
          </a:xfrm>
          <a:prstGeom prst="rect">
            <a:avLst/>
          </a:prstGeom>
          <a:noFill/>
          <a:ln w="9525">
            <a:noFill/>
            <a:miter lim="800000"/>
            <a:headEnd/>
            <a:tailEnd/>
          </a:ln>
          <a:effectLst/>
        </p:spPr>
        <p:txBody>
          <a:bodyPr wrap="square">
            <a:spAutoFit/>
          </a:bodyPr>
          <a:lstStyle/>
          <a:p>
            <a:r>
              <a:rPr lang="en-US" altLang="en-US" sz="1400" dirty="0">
                <a:latin typeface="Times" charset="0"/>
              </a:rPr>
              <a:t>Carrying capacity</a:t>
            </a:r>
          </a:p>
        </p:txBody>
      </p:sp>
      <p:sp>
        <p:nvSpPr>
          <p:cNvPr id="939041" name="Line 33"/>
          <p:cNvSpPr>
            <a:spLocks noChangeShapeType="1"/>
          </p:cNvSpPr>
          <p:nvPr/>
        </p:nvSpPr>
        <p:spPr bwMode="auto">
          <a:xfrm>
            <a:off x="4683125" y="4605338"/>
            <a:ext cx="304800" cy="0"/>
          </a:xfrm>
          <a:prstGeom prst="line">
            <a:avLst/>
          </a:prstGeom>
          <a:noFill/>
          <a:ln w="9525">
            <a:solidFill>
              <a:schemeClr val="bg2"/>
            </a:solidFill>
            <a:round/>
            <a:headEnd/>
            <a:tailEnd/>
          </a:ln>
          <a:effectLst/>
        </p:spPr>
        <p:txBody>
          <a:bodyPr wrap="none" anchor="ctr">
            <a:spAutoFit/>
          </a:bodyPr>
          <a:lstStyle/>
          <a:p>
            <a:endParaRPr lang="en-US"/>
          </a:p>
        </p:txBody>
      </p:sp>
      <p:sp>
        <p:nvSpPr>
          <p:cNvPr id="939042" name="Line 34"/>
          <p:cNvSpPr>
            <a:spLocks noChangeShapeType="1"/>
          </p:cNvSpPr>
          <p:nvPr/>
        </p:nvSpPr>
        <p:spPr bwMode="auto">
          <a:xfrm flipH="1">
            <a:off x="4025900" y="4603750"/>
            <a:ext cx="304800" cy="0"/>
          </a:xfrm>
          <a:prstGeom prst="line">
            <a:avLst/>
          </a:prstGeom>
          <a:noFill/>
          <a:ln w="9525">
            <a:solidFill>
              <a:schemeClr val="bg2"/>
            </a:solidFill>
            <a:round/>
            <a:headEnd/>
            <a:tailEnd/>
          </a:ln>
          <a:effectLst/>
        </p:spPr>
        <p:txBody>
          <a:bodyPr wrap="none" anchor="ctr">
            <a:spAutoFit/>
          </a:bodyPr>
          <a:lstStyle/>
          <a:p>
            <a:endParaRPr lang="en-US"/>
          </a:p>
        </p:txBody>
      </p:sp>
      <p:sp>
        <p:nvSpPr>
          <p:cNvPr id="939010"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939011" name="Text Box 3"/>
          <p:cNvSpPr txBox="1">
            <a:spLocks noChangeArrowheads="1"/>
          </p:cNvSpPr>
          <p:nvPr/>
        </p:nvSpPr>
        <p:spPr bwMode="auto">
          <a:xfrm>
            <a:off x="457200" y="809625"/>
            <a:ext cx="8153400" cy="579438"/>
          </a:xfrm>
          <a:prstGeom prst="rect">
            <a:avLst/>
          </a:prstGeom>
          <a:noFill/>
          <a:ln w="9525">
            <a:noFill/>
            <a:miter lim="800000"/>
            <a:headEnd/>
            <a:tailEnd/>
          </a:ln>
          <a:effectLst/>
        </p:spPr>
        <p:txBody>
          <a:bodyPr/>
          <a:lstStyle/>
          <a:p>
            <a:pPr eaLnBrk="0" hangingPunct="0"/>
            <a:r>
              <a:rPr lang="en-US" altLang="en-US" sz="3600" b="1" dirty="0">
                <a:latin typeface="Times" charset="0"/>
              </a:rPr>
              <a:t>Question 4</a:t>
            </a:r>
          </a:p>
        </p:txBody>
      </p:sp>
      <p:sp>
        <p:nvSpPr>
          <p:cNvPr id="939013" name="Text Box 5"/>
          <p:cNvSpPr txBox="1">
            <a:spLocks noChangeArrowheads="1"/>
          </p:cNvSpPr>
          <p:nvPr/>
        </p:nvSpPr>
        <p:spPr bwMode="auto">
          <a:xfrm>
            <a:off x="533400" y="5029200"/>
            <a:ext cx="1828800" cy="476250"/>
          </a:xfrm>
          <a:prstGeom prst="rect">
            <a:avLst/>
          </a:prstGeom>
          <a:noFill/>
          <a:ln w="9525" algn="ctr">
            <a:noFill/>
            <a:miter lim="800000"/>
            <a:headEnd/>
            <a:tailEnd/>
          </a:ln>
          <a:effectLst/>
        </p:spPr>
        <p:txBody>
          <a:bodyPr>
            <a:spAutoFit/>
          </a:bodyPr>
          <a:lstStyle/>
          <a:p>
            <a:pPr eaLnBrk="0" hangingPunct="0">
              <a:tabLst>
                <a:tab pos="228600" algn="l"/>
                <a:tab pos="1943100" algn="l"/>
              </a:tabLst>
            </a:pPr>
            <a:r>
              <a:rPr lang="en-US" altLang="en-US">
                <a:solidFill>
                  <a:schemeClr val="tx1"/>
                </a:solidFill>
                <a:latin typeface="Times" charset="0"/>
              </a:rPr>
              <a:t>D. 9 years</a:t>
            </a:r>
          </a:p>
        </p:txBody>
      </p:sp>
      <p:sp>
        <p:nvSpPr>
          <p:cNvPr id="939014" name="Text Box 6"/>
          <p:cNvSpPr txBox="1">
            <a:spLocks noChangeArrowheads="1"/>
          </p:cNvSpPr>
          <p:nvPr/>
        </p:nvSpPr>
        <p:spPr bwMode="auto">
          <a:xfrm>
            <a:off x="533400" y="4387850"/>
            <a:ext cx="1614488" cy="476250"/>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a:solidFill>
                  <a:schemeClr val="tx1"/>
                </a:solidFill>
                <a:latin typeface="Times" charset="0"/>
              </a:rPr>
              <a:t>C. 5 years</a:t>
            </a:r>
          </a:p>
        </p:txBody>
      </p:sp>
      <p:sp>
        <p:nvSpPr>
          <p:cNvPr id="939015" name="Text Box 7"/>
          <p:cNvSpPr txBox="1">
            <a:spLocks noChangeArrowheads="1"/>
          </p:cNvSpPr>
          <p:nvPr/>
        </p:nvSpPr>
        <p:spPr bwMode="auto">
          <a:xfrm>
            <a:off x="533400" y="3702050"/>
            <a:ext cx="1614488" cy="476250"/>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a:solidFill>
                  <a:schemeClr val="tx1"/>
                </a:solidFill>
                <a:latin typeface="Times" charset="0"/>
              </a:rPr>
              <a:t>B. 4 years</a:t>
            </a:r>
          </a:p>
        </p:txBody>
      </p:sp>
      <p:sp>
        <p:nvSpPr>
          <p:cNvPr id="939016" name="Text Box 8"/>
          <p:cNvSpPr txBox="1">
            <a:spLocks noChangeArrowheads="1"/>
          </p:cNvSpPr>
          <p:nvPr/>
        </p:nvSpPr>
        <p:spPr bwMode="auto">
          <a:xfrm>
            <a:off x="533400" y="3016250"/>
            <a:ext cx="1635125" cy="476250"/>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a:solidFill>
                  <a:schemeClr val="tx1"/>
                </a:solidFill>
                <a:latin typeface="Times" charset="0"/>
              </a:rPr>
              <a:t>A. 2 years</a:t>
            </a:r>
          </a:p>
        </p:txBody>
      </p:sp>
      <p:pic>
        <p:nvPicPr>
          <p:cNvPr id="939017" name="Picture 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9018" name="Picture 1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9019" name="Picture 1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9020" name="Picture 12"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39021" name="Picture 13" descr="end of slide"/>
          <p:cNvPicPr>
            <a:picLocks noChangeAspect="1" noChangeArrowheads="1"/>
          </p:cNvPicPr>
          <p:nvPr/>
        </p:nvPicPr>
        <p:blipFill>
          <a:blip r:embed="rId9" cstate="print"/>
          <a:srcRect/>
          <a:stretch>
            <a:fillRect/>
          </a:stretch>
        </p:blipFill>
        <p:spPr bwMode="auto">
          <a:xfrm>
            <a:off x="8169275" y="5105400"/>
            <a:ext cx="593725" cy="846138"/>
          </a:xfrm>
          <a:prstGeom prst="rect">
            <a:avLst/>
          </a:prstGeom>
          <a:noFill/>
        </p:spPr>
      </p:pic>
      <p:pic>
        <p:nvPicPr>
          <p:cNvPr id="939022" name="Picture 14"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939023" name="Picture 15"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pic>
        <p:nvPicPr>
          <p:cNvPr id="939024" name="Picture 16" descr="Chpt04"/>
          <p:cNvPicPr>
            <a:picLocks noChangeAspect="1" noChangeArrowheads="1"/>
          </p:cNvPicPr>
          <p:nvPr/>
        </p:nvPicPr>
        <p:blipFill>
          <a:blip r:embed="rId13" cstate="print"/>
          <a:srcRect/>
          <a:stretch>
            <a:fillRect/>
          </a:stretch>
        </p:blipFill>
        <p:spPr bwMode="auto">
          <a:xfrm>
            <a:off x="0" y="0"/>
            <a:ext cx="2819400" cy="762000"/>
          </a:xfrm>
          <a:prstGeom prst="rect">
            <a:avLst/>
          </a:prstGeom>
          <a:noFill/>
        </p:spPr>
      </p:pic>
      <p:sp>
        <p:nvSpPr>
          <p:cNvPr id="939026" name="Text Box 18"/>
          <p:cNvSpPr txBox="1">
            <a:spLocks noChangeArrowheads="1"/>
          </p:cNvSpPr>
          <p:nvPr/>
        </p:nvSpPr>
        <p:spPr bwMode="auto">
          <a:xfrm>
            <a:off x="457200" y="1343025"/>
            <a:ext cx="8153400" cy="1244600"/>
          </a:xfrm>
          <a:prstGeom prst="rect">
            <a:avLst/>
          </a:prstGeom>
          <a:noFill/>
          <a:ln w="9525">
            <a:noFill/>
            <a:miter lim="800000"/>
            <a:headEnd/>
            <a:tailEnd/>
          </a:ln>
          <a:effectLst/>
        </p:spPr>
        <p:txBody>
          <a:bodyPr>
            <a:spAutoFit/>
          </a:bodyPr>
          <a:lstStyle/>
          <a:p>
            <a:r>
              <a:rPr lang="en-US" altLang="en-US">
                <a:solidFill>
                  <a:schemeClr val="tx1"/>
                </a:solidFill>
                <a:latin typeface="Times" charset="0"/>
                <a:cs typeface="Times New Roman" pitchFamily="18" charset="0"/>
              </a:rPr>
              <a:t>Assume that each time interval on the graph is equal to one year. How long did it take this population to reach carrying capacity? </a:t>
            </a:r>
          </a:p>
        </p:txBody>
      </p:sp>
      <p:pic>
        <p:nvPicPr>
          <p:cNvPr id="939044" name="Picture 36"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939045" name="Text Box 37"/>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39044"/>
                                        </p:tgtEl>
                                        <p:attrNameLst>
                                          <p:attrName>style.visibility</p:attrName>
                                        </p:attrNameLst>
                                      </p:cBhvr>
                                      <p:to>
                                        <p:strVal val="visible"/>
                                      </p:to>
                                    </p:set>
                                    <p:animEffect transition="in" filter="box(out)">
                                      <p:cBhvr>
                                        <p:cTn id="7" dur="500"/>
                                        <p:tgtEl>
                                          <p:spTgt spid="939044"/>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39045"/>
                                        </p:tgtEl>
                                        <p:attrNameLst>
                                          <p:attrName>style.visibility</p:attrName>
                                        </p:attrNameLst>
                                      </p:cBhvr>
                                      <p:to>
                                        <p:strVal val="visible"/>
                                      </p:to>
                                    </p:set>
                                    <p:animEffect transition="in" filter="box(out)">
                                      <p:cBhvr>
                                        <p:cTn id="10" dur="500"/>
                                        <p:tgtEl>
                                          <p:spTgt spid="939045"/>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39016"/>
                                        </p:tgtEl>
                                        <p:attrNameLst>
                                          <p:attrName>style.visibility</p:attrName>
                                        </p:attrNameLst>
                                      </p:cBhvr>
                                      <p:to>
                                        <p:strVal val="visible"/>
                                      </p:to>
                                    </p:set>
                                    <p:animEffect transition="in" filter="box(out)">
                                      <p:cBhvr>
                                        <p:cTn id="15" dur="500"/>
                                        <p:tgtEl>
                                          <p:spTgt spid="939016"/>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939015"/>
                                        </p:tgtEl>
                                        <p:attrNameLst>
                                          <p:attrName>style.visibility</p:attrName>
                                        </p:attrNameLst>
                                      </p:cBhvr>
                                      <p:to>
                                        <p:strVal val="visible"/>
                                      </p:to>
                                    </p:set>
                                    <p:animEffect transition="in" filter="box(out)">
                                      <p:cBhvr>
                                        <p:cTn id="19" dur="500"/>
                                        <p:tgtEl>
                                          <p:spTgt spid="939015"/>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39014"/>
                                        </p:tgtEl>
                                        <p:attrNameLst>
                                          <p:attrName>style.visibility</p:attrName>
                                        </p:attrNameLst>
                                      </p:cBhvr>
                                      <p:to>
                                        <p:strVal val="visible"/>
                                      </p:to>
                                    </p:set>
                                    <p:animEffect transition="in" filter="box(out)">
                                      <p:cBhvr>
                                        <p:cTn id="23" dur="500"/>
                                        <p:tgtEl>
                                          <p:spTgt spid="939014"/>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939013"/>
                                        </p:tgtEl>
                                        <p:attrNameLst>
                                          <p:attrName>style.visibility</p:attrName>
                                        </p:attrNameLst>
                                      </p:cBhvr>
                                      <p:to>
                                        <p:strVal val="visible"/>
                                      </p:to>
                                    </p:set>
                                    <p:animEffect transition="in" filter="box(out)">
                                      <p:cBhvr>
                                        <p:cTn id="27" dur="500"/>
                                        <p:tgtEl>
                                          <p:spTgt spid="939013"/>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939021"/>
                                        </p:tgtEl>
                                        <p:attrNameLst>
                                          <p:attrName>style.visibility</p:attrName>
                                        </p:attrNameLst>
                                      </p:cBhvr>
                                      <p:to>
                                        <p:strVal val="visible"/>
                                      </p:to>
                                    </p:set>
                                    <p:animEffect transition="in" filter="box(out)">
                                      <p:cBhvr>
                                        <p:cTn id="31" dur="500"/>
                                        <p:tgtEl>
                                          <p:spTgt spid="939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9013" grpId="0" autoUpdateAnimBg="0"/>
      <p:bldP spid="939014" grpId="0" autoUpdateAnimBg="0"/>
      <p:bldP spid="939015" grpId="0" autoUpdateAnimBg="0"/>
      <p:bldP spid="939016" grpId="0" autoUpdateAnimBg="0"/>
      <p:bldP spid="939045"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034" name="Text Box 2"/>
          <p:cNvSpPr txBox="1">
            <a:spLocks noChangeArrowheads="1"/>
          </p:cNvSpPr>
          <p:nvPr/>
        </p:nvSpPr>
        <p:spPr bwMode="auto">
          <a:xfrm>
            <a:off x="381000" y="762000"/>
            <a:ext cx="7924800" cy="641350"/>
          </a:xfrm>
          <a:prstGeom prst="rect">
            <a:avLst/>
          </a:prstGeom>
          <a:noFill/>
          <a:ln w="19050">
            <a:noFill/>
            <a:miter lim="800000"/>
            <a:headEnd/>
            <a:tailEnd/>
          </a:ln>
          <a:effectLst/>
        </p:spPr>
        <p:txBody>
          <a:bodyPr/>
          <a:lstStyle/>
          <a:p>
            <a:pPr eaLnBrk="0" hangingPunct="0"/>
            <a:r>
              <a:rPr lang="en-US" altLang="en-US" sz="3200" dirty="0">
                <a:latin typeface="Times" charset="0"/>
              </a:rPr>
              <a:t>The answer is D</a:t>
            </a:r>
            <a:r>
              <a:rPr lang="en-US" altLang="en-US" sz="3200" dirty="0">
                <a:solidFill>
                  <a:schemeClr val="tx2"/>
                </a:solidFill>
                <a:latin typeface="Times" charset="0"/>
              </a:rPr>
              <a:t>.</a:t>
            </a:r>
            <a:r>
              <a:rPr lang="en-US" altLang="en-US" sz="3200" dirty="0">
                <a:solidFill>
                  <a:schemeClr val="tx1"/>
                </a:solidFill>
                <a:latin typeface="Times" charset="0"/>
              </a:rPr>
              <a:t> After 9 years, this population has nearly reached carrying capacity.</a:t>
            </a:r>
            <a:endParaRPr lang="en-US" altLang="en-US" sz="3200" dirty="0">
              <a:solidFill>
                <a:schemeClr val="bg1"/>
              </a:solidFill>
              <a:latin typeface="Times" charset="0"/>
            </a:endParaRPr>
          </a:p>
        </p:txBody>
      </p:sp>
      <p:sp>
        <p:nvSpPr>
          <p:cNvPr id="940035" name="Rectangle 3"/>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940036"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0037"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0038"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0039"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0040"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40041"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0043" name="Picture 11" descr="fig"/>
          <p:cNvPicPr>
            <a:picLocks noChangeAspect="1" noChangeArrowheads="1"/>
          </p:cNvPicPr>
          <p:nvPr/>
        </p:nvPicPr>
        <p:blipFill>
          <a:blip r:embed="rId11" cstate="print"/>
          <a:srcRect/>
          <a:stretch>
            <a:fillRect/>
          </a:stretch>
        </p:blipFill>
        <p:spPr bwMode="auto">
          <a:xfrm>
            <a:off x="1676400" y="2362200"/>
            <a:ext cx="6076950" cy="3486150"/>
          </a:xfrm>
          <a:prstGeom prst="rect">
            <a:avLst/>
          </a:prstGeom>
          <a:noFill/>
        </p:spPr>
      </p:pic>
      <p:sp>
        <p:nvSpPr>
          <p:cNvPr id="940044" name="Text Box 12"/>
          <p:cNvSpPr txBox="1">
            <a:spLocks noChangeArrowheads="1"/>
          </p:cNvSpPr>
          <p:nvPr/>
        </p:nvSpPr>
        <p:spPr bwMode="auto">
          <a:xfrm>
            <a:off x="2224088" y="2419350"/>
            <a:ext cx="5081587" cy="420688"/>
          </a:xfrm>
          <a:prstGeom prst="rect">
            <a:avLst/>
          </a:prstGeom>
          <a:noFill/>
          <a:ln w="9525">
            <a:noFill/>
            <a:miter lim="800000"/>
            <a:headEnd/>
            <a:tailEnd/>
          </a:ln>
          <a:effectLst/>
        </p:spPr>
        <p:txBody>
          <a:bodyPr wrap="none">
            <a:spAutoFit/>
          </a:bodyPr>
          <a:lstStyle/>
          <a:p>
            <a:r>
              <a:rPr lang="en-US" altLang="en-US" sz="2400" b="1" dirty="0">
                <a:solidFill>
                  <a:schemeClr val="tx1"/>
                </a:solidFill>
                <a:latin typeface="Times" charset="0"/>
              </a:rPr>
              <a:t>Characteristics of Population Growth</a:t>
            </a:r>
          </a:p>
        </p:txBody>
      </p:sp>
      <p:sp>
        <p:nvSpPr>
          <p:cNvPr id="940045" name="Text Box 13"/>
          <p:cNvSpPr txBox="1">
            <a:spLocks noChangeArrowheads="1"/>
          </p:cNvSpPr>
          <p:nvPr/>
        </p:nvSpPr>
        <p:spPr bwMode="auto">
          <a:xfrm>
            <a:off x="2946400" y="2914650"/>
            <a:ext cx="1387475" cy="523220"/>
          </a:xfrm>
          <a:prstGeom prst="rect">
            <a:avLst/>
          </a:prstGeom>
          <a:noFill/>
          <a:ln w="9525">
            <a:noFill/>
            <a:miter lim="800000"/>
            <a:headEnd/>
            <a:tailEnd/>
          </a:ln>
          <a:effectLst/>
        </p:spPr>
        <p:txBody>
          <a:bodyPr>
            <a:spAutoFit/>
          </a:bodyPr>
          <a:lstStyle/>
          <a:p>
            <a:pPr algn="ctr"/>
            <a:r>
              <a:rPr lang="en-US" altLang="en-US" sz="1400" dirty="0">
                <a:latin typeface="Times" charset="0"/>
              </a:rPr>
              <a:t>Exponential growth</a:t>
            </a:r>
          </a:p>
        </p:txBody>
      </p:sp>
      <p:sp>
        <p:nvSpPr>
          <p:cNvPr id="940046" name="Text Box 14"/>
          <p:cNvSpPr txBox="1">
            <a:spLocks noChangeArrowheads="1"/>
          </p:cNvSpPr>
          <p:nvPr/>
        </p:nvSpPr>
        <p:spPr bwMode="auto">
          <a:xfrm>
            <a:off x="2747963" y="4279900"/>
            <a:ext cx="761747" cy="307777"/>
          </a:xfrm>
          <a:prstGeom prst="rect">
            <a:avLst/>
          </a:prstGeom>
          <a:noFill/>
          <a:ln w="9525">
            <a:noFill/>
            <a:miter lim="800000"/>
            <a:headEnd/>
            <a:tailEnd/>
          </a:ln>
          <a:effectLst/>
        </p:spPr>
        <p:txBody>
          <a:bodyPr wrap="none">
            <a:spAutoFit/>
          </a:bodyPr>
          <a:lstStyle/>
          <a:p>
            <a:r>
              <a:rPr lang="en-US" altLang="en-US" sz="1400" dirty="0">
                <a:latin typeface="Times" charset="0"/>
              </a:rPr>
              <a:t>J curve</a:t>
            </a:r>
          </a:p>
        </p:txBody>
      </p:sp>
      <p:sp>
        <p:nvSpPr>
          <p:cNvPr id="940047" name="Text Box 15"/>
          <p:cNvSpPr txBox="1">
            <a:spLocks noChangeArrowheads="1"/>
          </p:cNvSpPr>
          <p:nvPr/>
        </p:nvSpPr>
        <p:spPr bwMode="auto">
          <a:xfrm>
            <a:off x="4406900" y="4267200"/>
            <a:ext cx="792205" cy="307777"/>
          </a:xfrm>
          <a:prstGeom prst="rect">
            <a:avLst/>
          </a:prstGeom>
          <a:noFill/>
          <a:ln w="9525">
            <a:noFill/>
            <a:miter lim="800000"/>
            <a:headEnd/>
            <a:tailEnd/>
          </a:ln>
          <a:effectLst/>
        </p:spPr>
        <p:txBody>
          <a:bodyPr wrap="none">
            <a:spAutoFit/>
          </a:bodyPr>
          <a:lstStyle/>
          <a:p>
            <a:r>
              <a:rPr lang="en-US" altLang="en-US" sz="1400" dirty="0">
                <a:latin typeface="Times" charset="0"/>
              </a:rPr>
              <a:t>S curve</a:t>
            </a:r>
          </a:p>
        </p:txBody>
      </p:sp>
      <p:sp>
        <p:nvSpPr>
          <p:cNvPr id="940048" name="Text Box 16"/>
          <p:cNvSpPr txBox="1">
            <a:spLocks noChangeArrowheads="1"/>
          </p:cNvSpPr>
          <p:nvPr/>
        </p:nvSpPr>
        <p:spPr bwMode="auto">
          <a:xfrm rot="16200000">
            <a:off x="1574046" y="4493519"/>
            <a:ext cx="1107996" cy="307777"/>
          </a:xfrm>
          <a:prstGeom prst="rect">
            <a:avLst/>
          </a:prstGeom>
          <a:noFill/>
          <a:ln w="9525">
            <a:noFill/>
            <a:miter lim="800000"/>
            <a:headEnd/>
            <a:tailEnd/>
          </a:ln>
          <a:effectLst/>
        </p:spPr>
        <p:txBody>
          <a:bodyPr wrap="none">
            <a:spAutoFit/>
          </a:bodyPr>
          <a:lstStyle/>
          <a:p>
            <a:r>
              <a:rPr lang="en-US" altLang="en-US" sz="1400" b="1" dirty="0">
                <a:latin typeface="Times" charset="0"/>
              </a:rPr>
              <a:t>Population</a:t>
            </a:r>
          </a:p>
        </p:txBody>
      </p:sp>
      <p:sp>
        <p:nvSpPr>
          <p:cNvPr id="940049" name="Text Box 17"/>
          <p:cNvSpPr txBox="1">
            <a:spLocks noChangeArrowheads="1"/>
          </p:cNvSpPr>
          <p:nvPr/>
        </p:nvSpPr>
        <p:spPr bwMode="auto">
          <a:xfrm>
            <a:off x="3975100" y="5476875"/>
            <a:ext cx="599780" cy="307777"/>
          </a:xfrm>
          <a:prstGeom prst="rect">
            <a:avLst/>
          </a:prstGeom>
          <a:noFill/>
          <a:ln w="9525">
            <a:noFill/>
            <a:miter lim="800000"/>
            <a:headEnd/>
            <a:tailEnd/>
          </a:ln>
          <a:effectLst/>
        </p:spPr>
        <p:txBody>
          <a:bodyPr wrap="none">
            <a:spAutoFit/>
          </a:bodyPr>
          <a:lstStyle/>
          <a:p>
            <a:r>
              <a:rPr lang="en-US" altLang="en-US" sz="1400" b="1" dirty="0">
                <a:latin typeface="Times" charset="0"/>
              </a:rPr>
              <a:t>Time</a:t>
            </a:r>
          </a:p>
        </p:txBody>
      </p:sp>
      <p:sp>
        <p:nvSpPr>
          <p:cNvPr id="940050" name="Text Box 18"/>
          <p:cNvSpPr txBox="1">
            <a:spLocks noChangeArrowheads="1"/>
          </p:cNvSpPr>
          <p:nvPr/>
        </p:nvSpPr>
        <p:spPr bwMode="auto">
          <a:xfrm>
            <a:off x="2111375" y="5380038"/>
            <a:ext cx="284052" cy="307777"/>
          </a:xfrm>
          <a:prstGeom prst="rect">
            <a:avLst/>
          </a:prstGeom>
          <a:noFill/>
          <a:ln w="9525">
            <a:noFill/>
            <a:miter lim="800000"/>
            <a:headEnd/>
            <a:tailEnd/>
          </a:ln>
          <a:effectLst/>
        </p:spPr>
        <p:txBody>
          <a:bodyPr wrap="none">
            <a:spAutoFit/>
          </a:bodyPr>
          <a:lstStyle/>
          <a:p>
            <a:r>
              <a:rPr lang="en-US" altLang="en-US" sz="1400" dirty="0">
                <a:latin typeface="Times" charset="0"/>
              </a:rPr>
              <a:t>0</a:t>
            </a:r>
          </a:p>
        </p:txBody>
      </p:sp>
      <p:sp>
        <p:nvSpPr>
          <p:cNvPr id="940051" name="Text Box 19"/>
          <p:cNvSpPr txBox="1">
            <a:spLocks noChangeArrowheads="1"/>
          </p:cNvSpPr>
          <p:nvPr/>
        </p:nvSpPr>
        <p:spPr bwMode="auto">
          <a:xfrm rot="16200000">
            <a:off x="4763294" y="3124994"/>
            <a:ext cx="725488"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DISEASE</a:t>
            </a:r>
          </a:p>
        </p:txBody>
      </p:sp>
      <p:sp>
        <p:nvSpPr>
          <p:cNvPr id="940052" name="Text Box 20"/>
          <p:cNvSpPr txBox="1">
            <a:spLocks noChangeArrowheads="1"/>
          </p:cNvSpPr>
          <p:nvPr/>
        </p:nvSpPr>
        <p:spPr bwMode="auto">
          <a:xfrm rot="16200000">
            <a:off x="5353844" y="3075782"/>
            <a:ext cx="598487"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SPACE</a:t>
            </a:r>
          </a:p>
        </p:txBody>
      </p:sp>
      <p:sp>
        <p:nvSpPr>
          <p:cNvPr id="940053" name="Text Box 21"/>
          <p:cNvSpPr txBox="1">
            <a:spLocks noChangeArrowheads="1"/>
          </p:cNvSpPr>
          <p:nvPr/>
        </p:nvSpPr>
        <p:spPr bwMode="auto">
          <a:xfrm rot="16200000">
            <a:off x="5860256" y="2877344"/>
            <a:ext cx="836613" cy="365125"/>
          </a:xfrm>
          <a:prstGeom prst="rect">
            <a:avLst/>
          </a:prstGeom>
          <a:noFill/>
          <a:ln w="9525">
            <a:noFill/>
            <a:miter lim="800000"/>
            <a:headEnd/>
            <a:tailEnd/>
          </a:ln>
          <a:effectLst/>
        </p:spPr>
        <p:txBody>
          <a:bodyPr>
            <a:spAutoFit/>
          </a:bodyPr>
          <a:lstStyle/>
          <a:p>
            <a:r>
              <a:rPr lang="en-US" altLang="en-US" sz="1000" b="1">
                <a:solidFill>
                  <a:srgbClr val="CC3300"/>
                </a:solidFill>
                <a:latin typeface="Times" charset="0"/>
              </a:rPr>
              <a:t>PREDA-TORS</a:t>
            </a:r>
          </a:p>
        </p:txBody>
      </p:sp>
      <p:sp>
        <p:nvSpPr>
          <p:cNvPr id="940054" name="Text Box 22"/>
          <p:cNvSpPr txBox="1">
            <a:spLocks noChangeArrowheads="1"/>
          </p:cNvSpPr>
          <p:nvPr/>
        </p:nvSpPr>
        <p:spPr bwMode="auto">
          <a:xfrm rot="16200000">
            <a:off x="6494462" y="3060701"/>
            <a:ext cx="549275" cy="228600"/>
          </a:xfrm>
          <a:prstGeom prst="rect">
            <a:avLst/>
          </a:prstGeom>
          <a:noFill/>
          <a:ln w="9525">
            <a:noFill/>
            <a:miter lim="800000"/>
            <a:headEnd/>
            <a:tailEnd/>
          </a:ln>
          <a:effectLst/>
        </p:spPr>
        <p:txBody>
          <a:bodyPr wrap="none">
            <a:spAutoFit/>
          </a:bodyPr>
          <a:lstStyle/>
          <a:p>
            <a:r>
              <a:rPr lang="en-US" altLang="en-US" sz="1000" b="1">
                <a:solidFill>
                  <a:srgbClr val="CC3300"/>
                </a:solidFill>
                <a:latin typeface="Times" charset="0"/>
              </a:rPr>
              <a:t>FOOD</a:t>
            </a:r>
          </a:p>
        </p:txBody>
      </p:sp>
      <p:sp>
        <p:nvSpPr>
          <p:cNvPr id="940055" name="Text Box 23"/>
          <p:cNvSpPr txBox="1">
            <a:spLocks noChangeArrowheads="1"/>
          </p:cNvSpPr>
          <p:nvPr/>
        </p:nvSpPr>
        <p:spPr bwMode="auto">
          <a:xfrm>
            <a:off x="5781675" y="3714750"/>
            <a:ext cx="1143000" cy="523220"/>
          </a:xfrm>
          <a:prstGeom prst="rect">
            <a:avLst/>
          </a:prstGeom>
          <a:noFill/>
          <a:ln w="9525">
            <a:noFill/>
            <a:miter lim="800000"/>
            <a:headEnd/>
            <a:tailEnd/>
          </a:ln>
          <a:effectLst/>
        </p:spPr>
        <p:txBody>
          <a:bodyPr>
            <a:spAutoFit/>
          </a:bodyPr>
          <a:lstStyle/>
          <a:p>
            <a:pPr algn="ctr"/>
            <a:r>
              <a:rPr lang="en-US" altLang="en-US" sz="1400" dirty="0">
                <a:latin typeface="Times" charset="0"/>
              </a:rPr>
              <a:t>Carrying capacity</a:t>
            </a:r>
          </a:p>
        </p:txBody>
      </p:sp>
      <p:sp>
        <p:nvSpPr>
          <p:cNvPr id="940056" name="Line 24"/>
          <p:cNvSpPr>
            <a:spLocks noChangeShapeType="1"/>
          </p:cNvSpPr>
          <p:nvPr/>
        </p:nvSpPr>
        <p:spPr bwMode="auto">
          <a:xfrm>
            <a:off x="4110038" y="4405313"/>
            <a:ext cx="304800" cy="0"/>
          </a:xfrm>
          <a:prstGeom prst="line">
            <a:avLst/>
          </a:prstGeom>
          <a:noFill/>
          <a:ln w="9525">
            <a:solidFill>
              <a:schemeClr val="bg2"/>
            </a:solidFill>
            <a:round/>
            <a:headEnd/>
            <a:tailEnd/>
          </a:ln>
          <a:effectLst/>
        </p:spPr>
        <p:txBody>
          <a:bodyPr wrap="none" anchor="ctr">
            <a:spAutoFit/>
          </a:bodyPr>
          <a:lstStyle/>
          <a:p>
            <a:endParaRPr lang="en-US"/>
          </a:p>
        </p:txBody>
      </p:sp>
      <p:sp>
        <p:nvSpPr>
          <p:cNvPr id="940057" name="Line 25"/>
          <p:cNvSpPr>
            <a:spLocks noChangeShapeType="1"/>
          </p:cNvSpPr>
          <p:nvPr/>
        </p:nvSpPr>
        <p:spPr bwMode="auto">
          <a:xfrm flipH="1">
            <a:off x="3416300" y="4416425"/>
            <a:ext cx="304800" cy="0"/>
          </a:xfrm>
          <a:prstGeom prst="line">
            <a:avLst/>
          </a:prstGeom>
          <a:noFill/>
          <a:ln w="9525">
            <a:solidFill>
              <a:schemeClr val="bg2"/>
            </a:solidFill>
            <a:round/>
            <a:headEnd/>
            <a:tailEnd/>
          </a:ln>
          <a:effectLst/>
        </p:spPr>
        <p:txBody>
          <a:bodyPr wrap="none" anchor="ctr">
            <a:spAutoFit/>
          </a:bodyPr>
          <a:lstStyle/>
          <a:p>
            <a:endParaRPr lang="en-US"/>
          </a:p>
        </p:txBody>
      </p:sp>
      <p:pic>
        <p:nvPicPr>
          <p:cNvPr id="940058" name="Picture 26"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940059" name="Picture 27" descr="assessment"/>
          <p:cNvPicPr>
            <a:picLocks noChangeAspect="1" noChangeArrowheads="1"/>
          </p:cNvPicPr>
          <p:nvPr/>
        </p:nvPicPr>
        <p:blipFill>
          <a:blip r:embed="rId13" cstate="print"/>
          <a:srcRect/>
          <a:stretch>
            <a:fillRect/>
          </a:stretch>
        </p:blipFill>
        <p:spPr bwMode="auto">
          <a:xfrm>
            <a:off x="3548063" y="57150"/>
            <a:ext cx="2046287" cy="400050"/>
          </a:xfrm>
          <a:prstGeom prst="rect">
            <a:avLst/>
          </a:prstGeom>
          <a:noFill/>
        </p:spPr>
      </p:pic>
      <p:sp>
        <p:nvSpPr>
          <p:cNvPr id="940060" name="Line 28"/>
          <p:cNvSpPr>
            <a:spLocks noChangeShapeType="1"/>
          </p:cNvSpPr>
          <p:nvPr/>
        </p:nvSpPr>
        <p:spPr bwMode="auto">
          <a:xfrm flipV="1">
            <a:off x="6350000" y="3543300"/>
            <a:ext cx="304800" cy="228600"/>
          </a:xfrm>
          <a:prstGeom prst="line">
            <a:avLst/>
          </a:prstGeom>
          <a:noFill/>
          <a:ln w="9525">
            <a:solidFill>
              <a:schemeClr val="bg2"/>
            </a:solidFill>
            <a:round/>
            <a:headEnd/>
            <a:tailEnd/>
          </a:ln>
          <a:effectLst/>
        </p:spPr>
        <p:txBody>
          <a:bodyPr anchor="ctr">
            <a:spAutoFit/>
          </a:bodyPr>
          <a:lstStyle/>
          <a:p>
            <a:endParaRPr lang="en-US"/>
          </a:p>
        </p:txBody>
      </p:sp>
      <p:pic>
        <p:nvPicPr>
          <p:cNvPr id="940062" name="Picture 30"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940063" name="Text Box 31"/>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40062"/>
                                        </p:tgtEl>
                                        <p:attrNameLst>
                                          <p:attrName>style.visibility</p:attrName>
                                        </p:attrNameLst>
                                      </p:cBhvr>
                                      <p:to>
                                        <p:strVal val="visible"/>
                                      </p:to>
                                    </p:set>
                                    <p:animEffect transition="in" filter="box(out)">
                                      <p:cBhvr>
                                        <p:cTn id="7" dur="500"/>
                                        <p:tgtEl>
                                          <p:spTgt spid="940062"/>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0063"/>
                                        </p:tgtEl>
                                        <p:attrNameLst>
                                          <p:attrName>style.visibility</p:attrName>
                                        </p:attrNameLst>
                                      </p:cBhvr>
                                      <p:to>
                                        <p:strVal val="visible"/>
                                      </p:to>
                                    </p:set>
                                    <p:animEffect transition="in" filter="box(out)">
                                      <p:cBhvr>
                                        <p:cTn id="10" dur="500"/>
                                        <p:tgtEl>
                                          <p:spTgt spid="940063"/>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40040"/>
                                        </p:tgtEl>
                                        <p:attrNameLst>
                                          <p:attrName>style.visibility</p:attrName>
                                        </p:attrNameLst>
                                      </p:cBhvr>
                                      <p:to>
                                        <p:strVal val="visible"/>
                                      </p:to>
                                    </p:set>
                                    <p:animEffect transition="in" filter="box(out)">
                                      <p:cBhvr>
                                        <p:cTn id="14" dur="500"/>
                                        <p:tgtEl>
                                          <p:spTgt spid="940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0063"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058"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941059" name="Text Box 3"/>
          <p:cNvSpPr txBox="1">
            <a:spLocks noChangeArrowheads="1"/>
          </p:cNvSpPr>
          <p:nvPr/>
        </p:nvSpPr>
        <p:spPr bwMode="auto">
          <a:xfrm>
            <a:off x="533400" y="1020763"/>
            <a:ext cx="8153400" cy="579437"/>
          </a:xfrm>
          <a:prstGeom prst="rect">
            <a:avLst/>
          </a:prstGeom>
          <a:noFill/>
          <a:ln w="9525">
            <a:noFill/>
            <a:miter lim="800000"/>
            <a:headEnd/>
            <a:tailEnd/>
          </a:ln>
          <a:effectLst/>
        </p:spPr>
        <p:txBody>
          <a:bodyPr/>
          <a:lstStyle/>
          <a:p>
            <a:pPr eaLnBrk="0" hangingPunct="0"/>
            <a:r>
              <a:rPr lang="en-US" altLang="en-US" sz="3600" b="1" dirty="0">
                <a:latin typeface="Times" charset="0"/>
              </a:rPr>
              <a:t>Question 5</a:t>
            </a:r>
          </a:p>
        </p:txBody>
      </p:sp>
      <p:sp>
        <p:nvSpPr>
          <p:cNvPr id="941060" name="Text Box 4"/>
          <p:cNvSpPr txBox="1">
            <a:spLocks noChangeArrowheads="1"/>
          </p:cNvSpPr>
          <p:nvPr/>
        </p:nvSpPr>
        <p:spPr bwMode="auto">
          <a:xfrm>
            <a:off x="609600" y="1600200"/>
            <a:ext cx="7620000" cy="641350"/>
          </a:xfrm>
          <a:prstGeom prst="rect">
            <a:avLst/>
          </a:prstGeom>
          <a:noFill/>
          <a:ln w="19050">
            <a:noFill/>
            <a:miter lim="800000"/>
            <a:headEnd/>
            <a:tailEnd/>
          </a:ln>
          <a:effectLst/>
        </p:spPr>
        <p:txBody>
          <a:bodyPr/>
          <a:lstStyle/>
          <a:p>
            <a:pPr eaLnBrk="0" hangingPunct="0"/>
            <a:r>
              <a:rPr lang="en-US" altLang="en-US" sz="3200" dirty="0">
                <a:solidFill>
                  <a:schemeClr val="tx1"/>
                </a:solidFill>
                <a:latin typeface="Times" charset="0"/>
              </a:rPr>
              <a:t>Which of the following is characteristic of a species having a slow life-history pattern?</a:t>
            </a:r>
          </a:p>
        </p:txBody>
      </p:sp>
      <p:sp>
        <p:nvSpPr>
          <p:cNvPr id="941061" name="Text Box 5"/>
          <p:cNvSpPr txBox="1">
            <a:spLocks noChangeArrowheads="1"/>
          </p:cNvSpPr>
          <p:nvPr/>
        </p:nvSpPr>
        <p:spPr bwMode="auto">
          <a:xfrm>
            <a:off x="685800" y="5011738"/>
            <a:ext cx="4343400" cy="584775"/>
          </a:xfrm>
          <a:prstGeom prst="rect">
            <a:avLst/>
          </a:prstGeom>
          <a:noFill/>
          <a:ln w="9525" algn="ctr">
            <a:noFill/>
            <a:miter lim="800000"/>
            <a:headEnd/>
            <a:tailEnd/>
          </a:ln>
          <a:effectLst/>
        </p:spPr>
        <p:txBody>
          <a:bodyPr wrap="square">
            <a:spAutoFit/>
          </a:bodyPr>
          <a:lstStyle/>
          <a:p>
            <a:pPr eaLnBrk="0" hangingPunct="0">
              <a:tabLst>
                <a:tab pos="228600" algn="l"/>
                <a:tab pos="1943100" algn="l"/>
              </a:tabLst>
            </a:pPr>
            <a:r>
              <a:rPr lang="en-US" altLang="en-US" sz="3200" dirty="0">
                <a:solidFill>
                  <a:schemeClr val="tx1"/>
                </a:solidFill>
                <a:latin typeface="Times" charset="0"/>
              </a:rPr>
              <a:t>D. mature rapidly</a:t>
            </a:r>
          </a:p>
        </p:txBody>
      </p:sp>
      <p:sp>
        <p:nvSpPr>
          <p:cNvPr id="941062" name="Text Box 6"/>
          <p:cNvSpPr txBox="1">
            <a:spLocks noChangeArrowheads="1"/>
          </p:cNvSpPr>
          <p:nvPr/>
        </p:nvSpPr>
        <p:spPr bwMode="auto">
          <a:xfrm>
            <a:off x="685800" y="4325938"/>
            <a:ext cx="3189288" cy="627062"/>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C. small body size</a:t>
            </a:r>
          </a:p>
        </p:txBody>
      </p:sp>
      <p:sp>
        <p:nvSpPr>
          <p:cNvPr id="941063" name="Text Box 7"/>
          <p:cNvSpPr txBox="1">
            <a:spLocks noChangeArrowheads="1"/>
          </p:cNvSpPr>
          <p:nvPr/>
        </p:nvSpPr>
        <p:spPr bwMode="auto">
          <a:xfrm>
            <a:off x="685800" y="3640138"/>
            <a:ext cx="2871788" cy="627062"/>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solidFill>
                  <a:schemeClr val="tx1"/>
                </a:solidFill>
                <a:latin typeface="Times" charset="0"/>
              </a:rPr>
              <a:t>B. long life span</a:t>
            </a:r>
          </a:p>
        </p:txBody>
      </p:sp>
      <p:sp>
        <p:nvSpPr>
          <p:cNvPr id="941064" name="Text Box 8"/>
          <p:cNvSpPr txBox="1">
            <a:spLocks noChangeArrowheads="1"/>
          </p:cNvSpPr>
          <p:nvPr/>
        </p:nvSpPr>
        <p:spPr bwMode="auto">
          <a:xfrm>
            <a:off x="685800" y="2954338"/>
            <a:ext cx="2984500" cy="627062"/>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dirty="0">
                <a:solidFill>
                  <a:schemeClr val="tx1"/>
                </a:solidFill>
                <a:latin typeface="Times" charset="0"/>
              </a:rPr>
              <a:t>A. short life span</a:t>
            </a:r>
          </a:p>
        </p:txBody>
      </p:sp>
      <p:pic>
        <p:nvPicPr>
          <p:cNvPr id="941065"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1066" name="Picture 10"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1067"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1068" name="Picture 12"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1069" name="Picture 13"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41070" name="Picture 14"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1071" name="Picture 15"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941072" name="Picture 16"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941074" name="Picture 18" descr="california"/>
          <p:cNvPicPr>
            <a:picLocks noChangeAspect="1" noChangeArrowheads="1"/>
          </p:cNvPicPr>
          <p:nvPr/>
        </p:nvPicPr>
        <p:blipFill>
          <a:blip r:embed="rId13" cstate="print"/>
          <a:srcRect/>
          <a:stretch>
            <a:fillRect/>
          </a:stretch>
        </p:blipFill>
        <p:spPr bwMode="auto">
          <a:xfrm>
            <a:off x="762000" y="6248400"/>
            <a:ext cx="533400" cy="533400"/>
          </a:xfrm>
          <a:prstGeom prst="rect">
            <a:avLst/>
          </a:prstGeom>
          <a:noFill/>
        </p:spPr>
      </p:pic>
      <p:sp>
        <p:nvSpPr>
          <p:cNvPr id="941075" name="Text Box 19"/>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41074"/>
                                        </p:tgtEl>
                                        <p:attrNameLst>
                                          <p:attrName>style.visibility</p:attrName>
                                        </p:attrNameLst>
                                      </p:cBhvr>
                                      <p:to>
                                        <p:strVal val="visible"/>
                                      </p:to>
                                    </p:set>
                                    <p:animEffect transition="in" filter="box(out)">
                                      <p:cBhvr>
                                        <p:cTn id="7" dur="500"/>
                                        <p:tgtEl>
                                          <p:spTgt spid="941074"/>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1075"/>
                                        </p:tgtEl>
                                        <p:attrNameLst>
                                          <p:attrName>style.visibility</p:attrName>
                                        </p:attrNameLst>
                                      </p:cBhvr>
                                      <p:to>
                                        <p:strVal val="visible"/>
                                      </p:to>
                                    </p:set>
                                    <p:animEffect transition="in" filter="box(out)">
                                      <p:cBhvr>
                                        <p:cTn id="10" dur="500"/>
                                        <p:tgtEl>
                                          <p:spTgt spid="941075"/>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41064"/>
                                        </p:tgtEl>
                                        <p:attrNameLst>
                                          <p:attrName>style.visibility</p:attrName>
                                        </p:attrNameLst>
                                      </p:cBhvr>
                                      <p:to>
                                        <p:strVal val="visible"/>
                                      </p:to>
                                    </p:set>
                                    <p:animEffect transition="in" filter="box(out)">
                                      <p:cBhvr>
                                        <p:cTn id="15" dur="500"/>
                                        <p:tgtEl>
                                          <p:spTgt spid="941064"/>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941063"/>
                                        </p:tgtEl>
                                        <p:attrNameLst>
                                          <p:attrName>style.visibility</p:attrName>
                                        </p:attrNameLst>
                                      </p:cBhvr>
                                      <p:to>
                                        <p:strVal val="visible"/>
                                      </p:to>
                                    </p:set>
                                    <p:animEffect transition="in" filter="box(out)">
                                      <p:cBhvr>
                                        <p:cTn id="19" dur="500"/>
                                        <p:tgtEl>
                                          <p:spTgt spid="941063"/>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41062"/>
                                        </p:tgtEl>
                                        <p:attrNameLst>
                                          <p:attrName>style.visibility</p:attrName>
                                        </p:attrNameLst>
                                      </p:cBhvr>
                                      <p:to>
                                        <p:strVal val="visible"/>
                                      </p:to>
                                    </p:set>
                                    <p:animEffect transition="in" filter="box(out)">
                                      <p:cBhvr>
                                        <p:cTn id="23" dur="500"/>
                                        <p:tgtEl>
                                          <p:spTgt spid="941062"/>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941061"/>
                                        </p:tgtEl>
                                        <p:attrNameLst>
                                          <p:attrName>style.visibility</p:attrName>
                                        </p:attrNameLst>
                                      </p:cBhvr>
                                      <p:to>
                                        <p:strVal val="visible"/>
                                      </p:to>
                                    </p:set>
                                    <p:animEffect transition="in" filter="box(out)">
                                      <p:cBhvr>
                                        <p:cTn id="27" dur="500"/>
                                        <p:tgtEl>
                                          <p:spTgt spid="941061"/>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941069"/>
                                        </p:tgtEl>
                                        <p:attrNameLst>
                                          <p:attrName>style.visibility</p:attrName>
                                        </p:attrNameLst>
                                      </p:cBhvr>
                                      <p:to>
                                        <p:strVal val="visible"/>
                                      </p:to>
                                    </p:set>
                                    <p:animEffect transition="in" filter="box(out)">
                                      <p:cBhvr>
                                        <p:cTn id="31" dur="500"/>
                                        <p:tgtEl>
                                          <p:spTgt spid="941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1061" grpId="0" autoUpdateAnimBg="0"/>
      <p:bldP spid="941062" grpId="0" autoUpdateAnimBg="0"/>
      <p:bldP spid="941063" grpId="0" autoUpdateAnimBg="0"/>
      <p:bldP spid="941064" grpId="0" autoUpdateAnimBg="0"/>
      <p:bldP spid="941075"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82" name="Text Box 2"/>
          <p:cNvSpPr txBox="1">
            <a:spLocks noChangeArrowheads="1"/>
          </p:cNvSpPr>
          <p:nvPr/>
        </p:nvSpPr>
        <p:spPr bwMode="auto">
          <a:xfrm>
            <a:off x="762000" y="1219200"/>
            <a:ext cx="7924800" cy="641350"/>
          </a:xfrm>
          <a:prstGeom prst="rect">
            <a:avLst/>
          </a:prstGeom>
          <a:noFill/>
          <a:ln w="19050">
            <a:noFill/>
            <a:miter lim="800000"/>
            <a:headEnd/>
            <a:tailEnd/>
          </a:ln>
          <a:effectLst/>
        </p:spPr>
        <p:txBody>
          <a:bodyPr/>
          <a:lstStyle/>
          <a:p>
            <a:pPr eaLnBrk="0" hangingPunct="0"/>
            <a:r>
              <a:rPr lang="en-US" altLang="en-US" sz="3200" dirty="0">
                <a:latin typeface="Times" charset="0"/>
              </a:rPr>
              <a:t>The answer is B</a:t>
            </a:r>
            <a:r>
              <a:rPr lang="en-US" altLang="en-US" sz="3200" dirty="0">
                <a:solidFill>
                  <a:schemeClr val="tx2"/>
                </a:solidFill>
                <a:latin typeface="Times" charset="0"/>
              </a:rPr>
              <a:t>.</a:t>
            </a:r>
            <a:r>
              <a:rPr lang="en-US" altLang="en-US" sz="3200" dirty="0">
                <a:solidFill>
                  <a:schemeClr val="tx1"/>
                </a:solidFill>
                <a:latin typeface="Times" charset="0"/>
              </a:rPr>
              <a:t> Rapid life-history organisms have a small body size, short life span, and mature rapidly.</a:t>
            </a:r>
            <a:endParaRPr lang="en-US" altLang="en-US" sz="3200" dirty="0">
              <a:solidFill>
                <a:schemeClr val="bg1"/>
              </a:solidFill>
              <a:latin typeface="Times" charset="0"/>
            </a:endParaRPr>
          </a:p>
        </p:txBody>
      </p:sp>
      <p:sp>
        <p:nvSpPr>
          <p:cNvPr id="942083" name="Rectangle 3"/>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942084"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2085"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2086"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2087"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2088"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42089"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2091" name="Picture 11" descr="Chpt04"/>
          <p:cNvPicPr>
            <a:picLocks noChangeAspect="1" noChangeArrowheads="1"/>
          </p:cNvPicPr>
          <p:nvPr/>
        </p:nvPicPr>
        <p:blipFill>
          <a:blip r:embed="rId11" cstate="print"/>
          <a:srcRect/>
          <a:stretch>
            <a:fillRect/>
          </a:stretch>
        </p:blipFill>
        <p:spPr bwMode="auto">
          <a:xfrm>
            <a:off x="0" y="0"/>
            <a:ext cx="2819400" cy="762000"/>
          </a:xfrm>
          <a:prstGeom prst="rect">
            <a:avLst/>
          </a:prstGeom>
          <a:noFill/>
        </p:spPr>
      </p:pic>
      <p:pic>
        <p:nvPicPr>
          <p:cNvPr id="942092" name="Picture 12"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pic>
        <p:nvPicPr>
          <p:cNvPr id="942094" name="Picture 14" descr="california"/>
          <p:cNvPicPr>
            <a:picLocks noChangeAspect="1" noChangeArrowheads="1"/>
          </p:cNvPicPr>
          <p:nvPr/>
        </p:nvPicPr>
        <p:blipFill>
          <a:blip r:embed="rId13" cstate="print"/>
          <a:srcRect/>
          <a:stretch>
            <a:fillRect/>
          </a:stretch>
        </p:blipFill>
        <p:spPr bwMode="auto">
          <a:xfrm>
            <a:off x="762000" y="6248400"/>
            <a:ext cx="533400" cy="533400"/>
          </a:xfrm>
          <a:prstGeom prst="rect">
            <a:avLst/>
          </a:prstGeom>
          <a:noFill/>
        </p:spPr>
      </p:pic>
      <p:sp>
        <p:nvSpPr>
          <p:cNvPr id="942095" name="Text Box 15"/>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42094"/>
                                        </p:tgtEl>
                                        <p:attrNameLst>
                                          <p:attrName>style.visibility</p:attrName>
                                        </p:attrNameLst>
                                      </p:cBhvr>
                                      <p:to>
                                        <p:strVal val="visible"/>
                                      </p:to>
                                    </p:set>
                                    <p:animEffect transition="in" filter="box(out)">
                                      <p:cBhvr>
                                        <p:cTn id="7" dur="500"/>
                                        <p:tgtEl>
                                          <p:spTgt spid="942094"/>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2095"/>
                                        </p:tgtEl>
                                        <p:attrNameLst>
                                          <p:attrName>style.visibility</p:attrName>
                                        </p:attrNameLst>
                                      </p:cBhvr>
                                      <p:to>
                                        <p:strVal val="visible"/>
                                      </p:to>
                                    </p:set>
                                    <p:animEffect transition="in" filter="box(out)">
                                      <p:cBhvr>
                                        <p:cTn id="10" dur="500"/>
                                        <p:tgtEl>
                                          <p:spTgt spid="942095"/>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42088"/>
                                        </p:tgtEl>
                                        <p:attrNameLst>
                                          <p:attrName>style.visibility</p:attrName>
                                        </p:attrNameLst>
                                      </p:cBhvr>
                                      <p:to>
                                        <p:strVal val="visible"/>
                                      </p:to>
                                    </p:set>
                                    <p:animEffect transition="in" filter="box(out)">
                                      <p:cBhvr>
                                        <p:cTn id="14" dur="500"/>
                                        <p:tgtEl>
                                          <p:spTgt spid="942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095"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106"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943107" name="Text Box 3"/>
          <p:cNvSpPr txBox="1">
            <a:spLocks noChangeArrowheads="1"/>
          </p:cNvSpPr>
          <p:nvPr/>
        </p:nvSpPr>
        <p:spPr bwMode="auto">
          <a:xfrm>
            <a:off x="533400" y="838200"/>
            <a:ext cx="8153400" cy="579438"/>
          </a:xfrm>
          <a:prstGeom prst="rect">
            <a:avLst/>
          </a:prstGeom>
          <a:noFill/>
          <a:ln w="9525">
            <a:noFill/>
            <a:miter lim="800000"/>
            <a:headEnd/>
            <a:tailEnd/>
          </a:ln>
          <a:effectLst/>
        </p:spPr>
        <p:txBody>
          <a:bodyPr/>
          <a:lstStyle/>
          <a:p>
            <a:pPr eaLnBrk="0" hangingPunct="0"/>
            <a:r>
              <a:rPr lang="en-US" altLang="en-US" sz="3600" b="1" dirty="0">
                <a:latin typeface="Times" charset="0"/>
              </a:rPr>
              <a:t>Question 6</a:t>
            </a:r>
          </a:p>
        </p:txBody>
      </p:sp>
      <p:sp>
        <p:nvSpPr>
          <p:cNvPr id="943108" name="Text Box 4"/>
          <p:cNvSpPr txBox="1">
            <a:spLocks noChangeArrowheads="1"/>
          </p:cNvSpPr>
          <p:nvPr/>
        </p:nvSpPr>
        <p:spPr bwMode="auto">
          <a:xfrm>
            <a:off x="533400" y="1524000"/>
            <a:ext cx="7620000" cy="641350"/>
          </a:xfrm>
          <a:prstGeom prst="rect">
            <a:avLst/>
          </a:prstGeom>
          <a:noFill/>
          <a:ln w="19050">
            <a:noFill/>
            <a:miter lim="800000"/>
            <a:headEnd/>
            <a:tailEnd/>
          </a:ln>
          <a:effectLst/>
        </p:spPr>
        <p:txBody>
          <a:bodyPr/>
          <a:lstStyle/>
          <a:p>
            <a:pPr eaLnBrk="0" hangingPunct="0"/>
            <a:r>
              <a:rPr lang="en-US" altLang="en-US" sz="3200">
                <a:solidFill>
                  <a:schemeClr val="tx1"/>
                </a:solidFill>
                <a:latin typeface="Times" charset="0"/>
              </a:rPr>
              <a:t>During which time period was population growth the most rapid?</a:t>
            </a:r>
          </a:p>
        </p:txBody>
      </p:sp>
      <p:sp>
        <p:nvSpPr>
          <p:cNvPr id="943111" name="Text Box 7"/>
          <p:cNvSpPr txBox="1">
            <a:spLocks noChangeArrowheads="1"/>
          </p:cNvSpPr>
          <p:nvPr/>
        </p:nvSpPr>
        <p:spPr bwMode="auto">
          <a:xfrm>
            <a:off x="5121275" y="5181600"/>
            <a:ext cx="2803525"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solidFill>
                  <a:schemeClr val="tx1"/>
                </a:solidFill>
                <a:latin typeface="Times" charset="0"/>
              </a:rPr>
              <a:t>B. 1930 to 1960</a:t>
            </a:r>
          </a:p>
        </p:txBody>
      </p:sp>
      <p:sp>
        <p:nvSpPr>
          <p:cNvPr id="943112" name="Text Box 8"/>
          <p:cNvSpPr txBox="1">
            <a:spLocks noChangeArrowheads="1"/>
          </p:cNvSpPr>
          <p:nvPr/>
        </p:nvSpPr>
        <p:spPr bwMode="auto">
          <a:xfrm>
            <a:off x="679450" y="5181600"/>
            <a:ext cx="2825750"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A. 1800 to 1930</a:t>
            </a:r>
          </a:p>
        </p:txBody>
      </p:sp>
      <p:pic>
        <p:nvPicPr>
          <p:cNvPr id="943119" name="Picture 15" descr="assessment"/>
          <p:cNvPicPr>
            <a:picLocks noChangeAspect="1" noChangeArrowheads="1"/>
          </p:cNvPicPr>
          <p:nvPr/>
        </p:nvPicPr>
        <p:blipFill>
          <a:blip r:embed="rId2" cstate="print"/>
          <a:srcRect/>
          <a:stretch>
            <a:fillRect/>
          </a:stretch>
        </p:blipFill>
        <p:spPr bwMode="auto">
          <a:xfrm>
            <a:off x="3548063" y="57150"/>
            <a:ext cx="2046287" cy="400050"/>
          </a:xfrm>
          <a:prstGeom prst="rect">
            <a:avLst/>
          </a:prstGeom>
          <a:noFill/>
        </p:spPr>
      </p:pic>
      <p:pic>
        <p:nvPicPr>
          <p:cNvPr id="943120" name="Picture 16" descr="Chpt04"/>
          <p:cNvPicPr>
            <a:picLocks noChangeAspect="1" noChangeArrowheads="1"/>
          </p:cNvPicPr>
          <p:nvPr/>
        </p:nvPicPr>
        <p:blipFill>
          <a:blip r:embed="rId3" cstate="print"/>
          <a:srcRect/>
          <a:stretch>
            <a:fillRect/>
          </a:stretch>
        </p:blipFill>
        <p:spPr bwMode="auto">
          <a:xfrm>
            <a:off x="0" y="0"/>
            <a:ext cx="2819400" cy="762000"/>
          </a:xfrm>
          <a:prstGeom prst="rect">
            <a:avLst/>
          </a:prstGeom>
          <a:noFill/>
        </p:spPr>
      </p:pic>
      <p:pic>
        <p:nvPicPr>
          <p:cNvPr id="943123" name="Picture 19" descr="fig"/>
          <p:cNvPicPr>
            <a:picLocks noChangeAspect="1" noChangeArrowheads="1"/>
          </p:cNvPicPr>
          <p:nvPr/>
        </p:nvPicPr>
        <p:blipFill>
          <a:blip r:embed="rId4" cstate="print"/>
          <a:srcRect/>
          <a:stretch>
            <a:fillRect/>
          </a:stretch>
        </p:blipFill>
        <p:spPr bwMode="auto">
          <a:xfrm>
            <a:off x="1511300" y="2740025"/>
            <a:ext cx="6159500" cy="2365375"/>
          </a:xfrm>
          <a:prstGeom prst="rect">
            <a:avLst/>
          </a:prstGeom>
          <a:noFill/>
        </p:spPr>
      </p:pic>
      <p:sp>
        <p:nvSpPr>
          <p:cNvPr id="943126" name="Text Box 22"/>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
        <p:nvSpPr>
          <p:cNvPr id="18" name="Rectangle 17"/>
          <p:cNvSpPr/>
          <p:nvPr/>
        </p:nvSpPr>
        <p:spPr>
          <a:xfrm>
            <a:off x="685800" y="5638800"/>
            <a:ext cx="2829621" cy="584775"/>
          </a:xfrm>
          <a:prstGeom prst="rect">
            <a:avLst/>
          </a:prstGeom>
        </p:spPr>
        <p:txBody>
          <a:bodyPr wrap="none">
            <a:spAutoFit/>
          </a:bodyPr>
          <a:lstStyle/>
          <a:p>
            <a:pPr marL="342900" indent="-342900" eaLnBrk="0" hangingPunct="0">
              <a:tabLst>
                <a:tab pos="228600" algn="l"/>
                <a:tab pos="1943100" algn="l"/>
              </a:tabLst>
            </a:pPr>
            <a:r>
              <a:rPr lang="en-US" altLang="en-US" sz="3200" dirty="0" smtClean="0">
                <a:latin typeface="Times" charset="0"/>
              </a:rPr>
              <a:t>C. 1960 to 1975</a:t>
            </a:r>
            <a:endParaRPr lang="en-US" altLang="en-US" sz="3200" dirty="0">
              <a:latin typeface="Times" charset="0"/>
            </a:endParaRPr>
          </a:p>
        </p:txBody>
      </p:sp>
      <p:sp>
        <p:nvSpPr>
          <p:cNvPr id="19" name="Rectangle 18"/>
          <p:cNvSpPr/>
          <p:nvPr/>
        </p:nvSpPr>
        <p:spPr>
          <a:xfrm>
            <a:off x="5181600" y="5638800"/>
            <a:ext cx="3429000" cy="584775"/>
          </a:xfrm>
          <a:prstGeom prst="rect">
            <a:avLst/>
          </a:prstGeom>
        </p:spPr>
        <p:txBody>
          <a:bodyPr wrap="square">
            <a:spAutoFit/>
          </a:bodyPr>
          <a:lstStyle/>
          <a:p>
            <a:pPr eaLnBrk="0" hangingPunct="0">
              <a:tabLst>
                <a:tab pos="228600" algn="l"/>
                <a:tab pos="1943100" algn="l"/>
              </a:tabLst>
            </a:pPr>
            <a:r>
              <a:rPr lang="en-US" altLang="en-US" sz="3200" dirty="0" smtClean="0">
                <a:latin typeface="Times" charset="0"/>
              </a:rPr>
              <a:t>D. 1975 to 1987</a:t>
            </a:r>
            <a:endParaRPr lang="en-US" altLang="en-US" sz="3200" dirty="0">
              <a:latin typeface="Times"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43126"/>
                                        </p:tgtEl>
                                        <p:attrNameLst>
                                          <p:attrName>style.visibility</p:attrName>
                                        </p:attrNameLst>
                                      </p:cBhvr>
                                      <p:to>
                                        <p:strVal val="visible"/>
                                      </p:to>
                                    </p:set>
                                    <p:animEffect transition="in" filter="box(out)">
                                      <p:cBhvr>
                                        <p:cTn id="7" dur="500"/>
                                        <p:tgtEl>
                                          <p:spTgt spid="94312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43112"/>
                                        </p:tgtEl>
                                        <p:attrNameLst>
                                          <p:attrName>style.visibility</p:attrName>
                                        </p:attrNameLst>
                                      </p:cBhvr>
                                      <p:to>
                                        <p:strVal val="visible"/>
                                      </p:to>
                                    </p:set>
                                    <p:animEffect transition="in" filter="box(out)">
                                      <p:cBhvr>
                                        <p:cTn id="12" dur="500"/>
                                        <p:tgtEl>
                                          <p:spTgt spid="943112"/>
                                        </p:tgtEl>
                                      </p:cBhvr>
                                    </p:animEffect>
                                  </p:childTnLst>
                                </p:cTn>
                              </p:par>
                            </p:childTnLst>
                          </p:cTn>
                        </p:par>
                        <p:par>
                          <p:cTn id="13" fill="hold">
                            <p:stCondLst>
                              <p:cond delay="500"/>
                            </p:stCondLst>
                            <p:childTnLst>
                              <p:par>
                                <p:cTn id="14" presetID="4" presetClass="entr" presetSubtype="32" fill="hold" grpId="0" nodeType="afterEffect">
                                  <p:stCondLst>
                                    <p:cond delay="0"/>
                                  </p:stCondLst>
                                  <p:childTnLst>
                                    <p:set>
                                      <p:cBhvr>
                                        <p:cTn id="15" dur="1" fill="hold">
                                          <p:stCondLst>
                                            <p:cond delay="0"/>
                                          </p:stCondLst>
                                        </p:cTn>
                                        <p:tgtEl>
                                          <p:spTgt spid="943111"/>
                                        </p:tgtEl>
                                        <p:attrNameLst>
                                          <p:attrName>style.visibility</p:attrName>
                                        </p:attrNameLst>
                                      </p:cBhvr>
                                      <p:to>
                                        <p:strVal val="visible"/>
                                      </p:to>
                                    </p:set>
                                    <p:animEffect transition="in" filter="box(out)">
                                      <p:cBhvr>
                                        <p:cTn id="16" dur="500"/>
                                        <p:tgtEl>
                                          <p:spTgt spid="943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3111" grpId="0" autoUpdateAnimBg="0"/>
      <p:bldP spid="943112" grpId="0" autoUpdateAnimBg="0"/>
      <p:bldP spid="943126"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130" name="Text Box 2"/>
          <p:cNvSpPr txBox="1">
            <a:spLocks noChangeArrowheads="1"/>
          </p:cNvSpPr>
          <p:nvPr/>
        </p:nvSpPr>
        <p:spPr bwMode="auto">
          <a:xfrm>
            <a:off x="762000" y="1219200"/>
            <a:ext cx="7467600" cy="641350"/>
          </a:xfrm>
          <a:prstGeom prst="rect">
            <a:avLst/>
          </a:prstGeom>
          <a:noFill/>
          <a:ln w="19050">
            <a:noFill/>
            <a:miter lim="800000"/>
            <a:headEnd/>
            <a:tailEnd/>
          </a:ln>
          <a:effectLst/>
        </p:spPr>
        <p:txBody>
          <a:bodyPr/>
          <a:lstStyle/>
          <a:p>
            <a:pPr eaLnBrk="0" hangingPunct="0"/>
            <a:r>
              <a:rPr lang="en-US" altLang="en-US" sz="3200" dirty="0">
                <a:latin typeface="Times" charset="0"/>
              </a:rPr>
              <a:t>The answer is D</a:t>
            </a:r>
            <a:r>
              <a:rPr lang="en-US" altLang="en-US" sz="3200" dirty="0">
                <a:solidFill>
                  <a:schemeClr val="tx2"/>
                </a:solidFill>
                <a:latin typeface="Times" charset="0"/>
              </a:rPr>
              <a:t>.</a:t>
            </a:r>
            <a:r>
              <a:rPr lang="en-US" altLang="en-US" sz="3200" dirty="0">
                <a:solidFill>
                  <a:schemeClr val="tx1"/>
                </a:solidFill>
                <a:latin typeface="Times" charset="0"/>
              </a:rPr>
              <a:t> World population grew by 1 billion in just 12 years.</a:t>
            </a:r>
            <a:endParaRPr lang="en-US" altLang="en-US" sz="3200" dirty="0">
              <a:solidFill>
                <a:schemeClr val="bg1"/>
              </a:solidFill>
              <a:latin typeface="Times" charset="0"/>
            </a:endParaRPr>
          </a:p>
        </p:txBody>
      </p:sp>
      <p:sp>
        <p:nvSpPr>
          <p:cNvPr id="944131" name="Rectangle 3"/>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944132"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4133"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4134"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4135"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4136"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44137"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4140" name="Picture 12" descr="Chpt04"/>
          <p:cNvPicPr>
            <a:picLocks noChangeAspect="1" noChangeArrowheads="1"/>
          </p:cNvPicPr>
          <p:nvPr/>
        </p:nvPicPr>
        <p:blipFill>
          <a:blip r:embed="rId11" cstate="print"/>
          <a:srcRect/>
          <a:stretch>
            <a:fillRect/>
          </a:stretch>
        </p:blipFill>
        <p:spPr bwMode="auto">
          <a:xfrm>
            <a:off x="0" y="0"/>
            <a:ext cx="2819400" cy="762000"/>
          </a:xfrm>
          <a:prstGeom prst="rect">
            <a:avLst/>
          </a:prstGeom>
          <a:noFill/>
        </p:spPr>
      </p:pic>
      <p:pic>
        <p:nvPicPr>
          <p:cNvPr id="944141" name="Picture 13"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pic>
        <p:nvPicPr>
          <p:cNvPr id="944142" name="Picture 14" descr="fig"/>
          <p:cNvPicPr>
            <a:picLocks noChangeAspect="1" noChangeArrowheads="1"/>
          </p:cNvPicPr>
          <p:nvPr/>
        </p:nvPicPr>
        <p:blipFill>
          <a:blip r:embed="rId13" cstate="print"/>
          <a:srcRect/>
          <a:stretch>
            <a:fillRect/>
          </a:stretch>
        </p:blipFill>
        <p:spPr bwMode="auto">
          <a:xfrm>
            <a:off x="533400" y="2438400"/>
            <a:ext cx="7620000" cy="2925763"/>
          </a:xfrm>
          <a:prstGeom prst="rect">
            <a:avLst/>
          </a:prstGeom>
          <a:noFill/>
        </p:spPr>
      </p:pic>
      <p:pic>
        <p:nvPicPr>
          <p:cNvPr id="944144" name="Picture 16"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944145" name="Text Box 17"/>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44144"/>
                                        </p:tgtEl>
                                        <p:attrNameLst>
                                          <p:attrName>style.visibility</p:attrName>
                                        </p:attrNameLst>
                                      </p:cBhvr>
                                      <p:to>
                                        <p:strVal val="visible"/>
                                      </p:to>
                                    </p:set>
                                    <p:animEffect transition="in" filter="box(out)">
                                      <p:cBhvr>
                                        <p:cTn id="7" dur="500"/>
                                        <p:tgtEl>
                                          <p:spTgt spid="944144"/>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4145"/>
                                        </p:tgtEl>
                                        <p:attrNameLst>
                                          <p:attrName>style.visibility</p:attrName>
                                        </p:attrNameLst>
                                      </p:cBhvr>
                                      <p:to>
                                        <p:strVal val="visible"/>
                                      </p:to>
                                    </p:set>
                                    <p:animEffect transition="in" filter="box(out)">
                                      <p:cBhvr>
                                        <p:cTn id="10" dur="500"/>
                                        <p:tgtEl>
                                          <p:spTgt spid="944145"/>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44136"/>
                                        </p:tgtEl>
                                        <p:attrNameLst>
                                          <p:attrName>style.visibility</p:attrName>
                                        </p:attrNameLst>
                                      </p:cBhvr>
                                      <p:to>
                                        <p:strVal val="visible"/>
                                      </p:to>
                                    </p:set>
                                    <p:animEffect transition="in" filter="box(out)">
                                      <p:cBhvr>
                                        <p:cTn id="14" dur="500"/>
                                        <p:tgtEl>
                                          <p:spTgt spid="944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414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Biomes P. 17 NB, P. 75 BB</a:t>
            </a:r>
            <a:br>
              <a:rPr lang="en-US" dirty="0" smtClean="0"/>
            </a:br>
            <a:r>
              <a:rPr lang="en-US" sz="2700" dirty="0" smtClean="0"/>
              <a:t>Use Bottom Half of page Move to a lab station with a group of 4 people .</a:t>
            </a:r>
            <a:endParaRPr lang="en-US" sz="2700" dirty="0"/>
          </a:p>
        </p:txBody>
      </p:sp>
      <p:sp>
        <p:nvSpPr>
          <p:cNvPr id="3" name="Content Placeholder 2"/>
          <p:cNvSpPr>
            <a:spLocks noGrp="1"/>
          </p:cNvSpPr>
          <p:nvPr>
            <p:ph idx="1"/>
          </p:nvPr>
        </p:nvSpPr>
        <p:spPr>
          <a:xfrm>
            <a:off x="0" y="1219200"/>
            <a:ext cx="9144000" cy="4906963"/>
          </a:xfrm>
        </p:spPr>
        <p:txBody>
          <a:bodyPr>
            <a:normAutofit/>
          </a:bodyPr>
          <a:lstStyle/>
          <a:p>
            <a:r>
              <a:rPr lang="en-US" sz="2800" dirty="0" smtClean="0"/>
              <a:t>Using a white board </a:t>
            </a:r>
            <a:r>
              <a:rPr lang="en-US" sz="2800" b="1" dirty="0" smtClean="0"/>
              <a:t>write the Biotic &amp; </a:t>
            </a:r>
            <a:r>
              <a:rPr lang="en-US" sz="2800" b="1" dirty="0" err="1" smtClean="0"/>
              <a:t>Abiotic</a:t>
            </a:r>
            <a:r>
              <a:rPr lang="en-US" sz="2800" b="1" dirty="0" smtClean="0"/>
              <a:t> Factors </a:t>
            </a:r>
            <a:r>
              <a:rPr lang="en-US" sz="2800" dirty="0" smtClean="0"/>
              <a:t>of your assigned </a:t>
            </a:r>
            <a:r>
              <a:rPr lang="en-US" sz="2800" b="1" dirty="0" smtClean="0"/>
              <a:t>Biome</a:t>
            </a:r>
            <a:r>
              <a:rPr lang="en-US" sz="2800" dirty="0" smtClean="0"/>
              <a:t>. Include the </a:t>
            </a:r>
            <a:r>
              <a:rPr lang="en-US" sz="2800" b="1" dirty="0" smtClean="0"/>
              <a:t>Precipitation </a:t>
            </a:r>
            <a:r>
              <a:rPr lang="en-US" sz="2800" dirty="0" smtClean="0"/>
              <a:t>&amp; </a:t>
            </a:r>
            <a:r>
              <a:rPr lang="en-US" sz="2800" b="1" dirty="0" smtClean="0"/>
              <a:t>Temperature of that Biome</a:t>
            </a:r>
            <a:r>
              <a:rPr lang="en-US" sz="2800" dirty="0" smtClean="0"/>
              <a:t>.</a:t>
            </a:r>
          </a:p>
          <a:p>
            <a:r>
              <a:rPr lang="en-US" sz="2800" dirty="0" smtClean="0"/>
              <a:t>10 Biotic	5 Abiotic	Precipitation (cm)	Temperature (C)</a:t>
            </a:r>
          </a:p>
          <a:p>
            <a:r>
              <a:rPr lang="en-US" sz="2800" dirty="0" smtClean="0"/>
              <a:t>Draw a picture </a:t>
            </a:r>
            <a:r>
              <a:rPr lang="en-US" sz="2800" smtClean="0"/>
              <a:t>of your biome.</a:t>
            </a:r>
            <a:endParaRPr lang="en-US" sz="2800" dirty="0"/>
          </a:p>
        </p:txBody>
      </p:sp>
      <p:pic>
        <p:nvPicPr>
          <p:cNvPr id="4" name="Picture 1040" descr="\\Hvf-work\Education\Edu3\BDOL Interactive Chalkboard\01-Image Bank Images\ch03\Annual Precip vs Temp.jpg"/>
          <p:cNvPicPr>
            <a:picLocks noChangeAspect="1" noChangeArrowheads="1"/>
          </p:cNvPicPr>
          <p:nvPr/>
        </p:nvPicPr>
        <p:blipFill>
          <a:blip r:embed="rId2" cstate="print"/>
          <a:srcRect/>
          <a:stretch>
            <a:fillRect/>
          </a:stretch>
        </p:blipFill>
        <p:spPr bwMode="auto">
          <a:xfrm>
            <a:off x="1295400" y="3549735"/>
            <a:ext cx="3962400" cy="3308265"/>
          </a:xfrm>
          <a:prstGeom prst="rect">
            <a:avLst/>
          </a:prstGeom>
          <a:noFill/>
        </p:spPr>
      </p:pic>
      <p:sp>
        <p:nvSpPr>
          <p:cNvPr id="5" name="TextBox 4"/>
          <p:cNvSpPr txBox="1"/>
          <p:nvPr/>
        </p:nvSpPr>
        <p:spPr>
          <a:xfrm>
            <a:off x="5486400" y="3687466"/>
            <a:ext cx="3429000" cy="1846659"/>
          </a:xfrm>
          <a:prstGeom prst="rect">
            <a:avLst/>
          </a:prstGeom>
          <a:noFill/>
        </p:spPr>
        <p:txBody>
          <a:bodyPr wrap="square" rtlCol="0">
            <a:spAutoFit/>
          </a:bodyPr>
          <a:lstStyle/>
          <a:p>
            <a:r>
              <a:rPr lang="en-US" sz="2400" dirty="0" smtClean="0"/>
              <a:t>Gallery Walk of Everyone’s Ecosystems.</a:t>
            </a:r>
          </a:p>
          <a:p>
            <a:r>
              <a:rPr lang="en-US" sz="2400" dirty="0" smtClean="0"/>
              <a:t>Write a quick summary of your favorite. P. 17NB</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54"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945155" name="Text Box 3"/>
          <p:cNvSpPr txBox="1">
            <a:spLocks noChangeArrowheads="1"/>
          </p:cNvSpPr>
          <p:nvPr/>
        </p:nvSpPr>
        <p:spPr bwMode="auto">
          <a:xfrm>
            <a:off x="533400" y="838200"/>
            <a:ext cx="8153400" cy="579438"/>
          </a:xfrm>
          <a:prstGeom prst="rect">
            <a:avLst/>
          </a:prstGeom>
          <a:noFill/>
          <a:ln w="9525">
            <a:noFill/>
            <a:miter lim="800000"/>
            <a:headEnd/>
            <a:tailEnd/>
          </a:ln>
          <a:effectLst/>
        </p:spPr>
        <p:txBody>
          <a:bodyPr/>
          <a:lstStyle/>
          <a:p>
            <a:pPr eaLnBrk="0" hangingPunct="0"/>
            <a:r>
              <a:rPr lang="en-US" altLang="en-US" sz="3600" b="1" dirty="0">
                <a:latin typeface="Times" charset="0"/>
              </a:rPr>
              <a:t>Question 7</a:t>
            </a:r>
          </a:p>
        </p:txBody>
      </p:sp>
      <p:sp>
        <p:nvSpPr>
          <p:cNvPr id="945156" name="Text Box 4"/>
          <p:cNvSpPr txBox="1">
            <a:spLocks noChangeArrowheads="1"/>
          </p:cNvSpPr>
          <p:nvPr/>
        </p:nvSpPr>
        <p:spPr bwMode="auto">
          <a:xfrm>
            <a:off x="609600" y="1524000"/>
            <a:ext cx="7620000" cy="641350"/>
          </a:xfrm>
          <a:prstGeom prst="rect">
            <a:avLst/>
          </a:prstGeom>
          <a:noFill/>
          <a:ln w="19050">
            <a:noFill/>
            <a:miter lim="800000"/>
            <a:headEnd/>
            <a:tailEnd/>
          </a:ln>
          <a:effectLst/>
        </p:spPr>
        <p:txBody>
          <a:bodyPr/>
          <a:lstStyle/>
          <a:p>
            <a:pPr eaLnBrk="0" hangingPunct="0"/>
            <a:r>
              <a:rPr lang="en-US" altLang="en-US" sz="3200">
                <a:solidFill>
                  <a:schemeClr val="tx1"/>
                </a:solidFill>
                <a:latin typeface="Times" charset="0"/>
              </a:rPr>
              <a:t>If the birthrate is 125 and the death rate is 135, what is the population growth rate?</a:t>
            </a:r>
          </a:p>
        </p:txBody>
      </p:sp>
      <p:sp>
        <p:nvSpPr>
          <p:cNvPr id="945157" name="Text Box 5"/>
          <p:cNvSpPr txBox="1">
            <a:spLocks noChangeArrowheads="1"/>
          </p:cNvSpPr>
          <p:nvPr/>
        </p:nvSpPr>
        <p:spPr bwMode="auto">
          <a:xfrm>
            <a:off x="723900" y="5029200"/>
            <a:ext cx="1790700" cy="584775"/>
          </a:xfrm>
          <a:prstGeom prst="rect">
            <a:avLst/>
          </a:prstGeom>
          <a:noFill/>
          <a:ln w="9525" algn="ctr">
            <a:noFill/>
            <a:miter lim="800000"/>
            <a:headEnd/>
            <a:tailEnd/>
          </a:ln>
          <a:effectLst/>
        </p:spPr>
        <p:txBody>
          <a:bodyPr wrap="square">
            <a:spAutoFit/>
          </a:bodyPr>
          <a:lstStyle/>
          <a:p>
            <a:pPr eaLnBrk="0" hangingPunct="0">
              <a:tabLst>
                <a:tab pos="228600" algn="l"/>
                <a:tab pos="1943100" algn="l"/>
              </a:tabLst>
            </a:pPr>
            <a:r>
              <a:rPr lang="en-US" altLang="en-US" sz="3200" dirty="0">
                <a:solidFill>
                  <a:schemeClr val="tx1"/>
                </a:solidFill>
                <a:latin typeface="Times" charset="0"/>
              </a:rPr>
              <a:t>D. </a:t>
            </a:r>
            <a:r>
              <a:rPr lang="en-US" altLang="en-US" sz="3200" dirty="0" smtClean="0">
                <a:latin typeface="Times" charset="0"/>
              </a:rPr>
              <a:t>-</a:t>
            </a:r>
            <a:r>
              <a:rPr lang="en-US" altLang="en-US" sz="3200" dirty="0" smtClean="0">
                <a:solidFill>
                  <a:schemeClr val="tx1"/>
                </a:solidFill>
                <a:latin typeface="Times" charset="0"/>
              </a:rPr>
              <a:t>10</a:t>
            </a:r>
            <a:endParaRPr lang="en-US" altLang="en-US" sz="3200" dirty="0">
              <a:solidFill>
                <a:schemeClr val="tx1"/>
              </a:solidFill>
              <a:latin typeface="Times" charset="0"/>
            </a:endParaRPr>
          </a:p>
        </p:txBody>
      </p:sp>
      <p:sp>
        <p:nvSpPr>
          <p:cNvPr id="945158" name="Text Box 6"/>
          <p:cNvSpPr txBox="1">
            <a:spLocks noChangeArrowheads="1"/>
          </p:cNvSpPr>
          <p:nvPr/>
        </p:nvSpPr>
        <p:spPr bwMode="auto">
          <a:xfrm>
            <a:off x="723900" y="4267200"/>
            <a:ext cx="1065213"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C. 10</a:t>
            </a:r>
          </a:p>
        </p:txBody>
      </p:sp>
      <p:sp>
        <p:nvSpPr>
          <p:cNvPr id="945159" name="Text Box 7"/>
          <p:cNvSpPr txBox="1">
            <a:spLocks noChangeArrowheads="1"/>
          </p:cNvSpPr>
          <p:nvPr/>
        </p:nvSpPr>
        <p:spPr bwMode="auto">
          <a:xfrm>
            <a:off x="723900" y="3505200"/>
            <a:ext cx="1403350"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solidFill>
                  <a:schemeClr val="tx1"/>
                </a:solidFill>
                <a:latin typeface="Times" charset="0"/>
              </a:rPr>
              <a:t>B. -260</a:t>
            </a:r>
          </a:p>
        </p:txBody>
      </p:sp>
      <p:sp>
        <p:nvSpPr>
          <p:cNvPr id="945160" name="Text Box 8"/>
          <p:cNvSpPr txBox="1">
            <a:spLocks noChangeArrowheads="1"/>
          </p:cNvSpPr>
          <p:nvPr/>
        </p:nvSpPr>
        <p:spPr bwMode="auto">
          <a:xfrm>
            <a:off x="685800" y="2895600"/>
            <a:ext cx="1290638"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dirty="0">
                <a:solidFill>
                  <a:schemeClr val="tx1"/>
                </a:solidFill>
                <a:latin typeface="Times" charset="0"/>
              </a:rPr>
              <a:t>A. 260</a:t>
            </a:r>
          </a:p>
        </p:txBody>
      </p:sp>
      <p:pic>
        <p:nvPicPr>
          <p:cNvPr id="945161"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5162" name="Picture 10"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5163"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5164" name="Picture 12"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5165" name="Picture 13"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45166" name="Picture 14"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5167" name="Picture 15"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945168" name="Picture 16" descr="Chpt04"/>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pic>
        <p:nvPicPr>
          <p:cNvPr id="945171" name="Picture 19" descr="california"/>
          <p:cNvPicPr>
            <a:picLocks noChangeAspect="1" noChangeArrowheads="1"/>
          </p:cNvPicPr>
          <p:nvPr/>
        </p:nvPicPr>
        <p:blipFill>
          <a:blip r:embed="rId13" cstate="print"/>
          <a:srcRect/>
          <a:stretch>
            <a:fillRect/>
          </a:stretch>
        </p:blipFill>
        <p:spPr bwMode="auto">
          <a:xfrm>
            <a:off x="762000" y="6248400"/>
            <a:ext cx="533400" cy="533400"/>
          </a:xfrm>
          <a:prstGeom prst="rect">
            <a:avLst/>
          </a:prstGeom>
          <a:noFill/>
        </p:spPr>
      </p:pic>
      <p:sp>
        <p:nvSpPr>
          <p:cNvPr id="945173" name="Text Box 21"/>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45171"/>
                                        </p:tgtEl>
                                        <p:attrNameLst>
                                          <p:attrName>style.visibility</p:attrName>
                                        </p:attrNameLst>
                                      </p:cBhvr>
                                      <p:to>
                                        <p:strVal val="visible"/>
                                      </p:to>
                                    </p:set>
                                    <p:animEffect transition="in" filter="box(out)">
                                      <p:cBhvr>
                                        <p:cTn id="7" dur="500"/>
                                        <p:tgtEl>
                                          <p:spTgt spid="945171"/>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5173"/>
                                        </p:tgtEl>
                                        <p:attrNameLst>
                                          <p:attrName>style.visibility</p:attrName>
                                        </p:attrNameLst>
                                      </p:cBhvr>
                                      <p:to>
                                        <p:strVal val="visible"/>
                                      </p:to>
                                    </p:set>
                                    <p:animEffect transition="in" filter="box(out)">
                                      <p:cBhvr>
                                        <p:cTn id="10" dur="500"/>
                                        <p:tgtEl>
                                          <p:spTgt spid="945173"/>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45160"/>
                                        </p:tgtEl>
                                        <p:attrNameLst>
                                          <p:attrName>style.visibility</p:attrName>
                                        </p:attrNameLst>
                                      </p:cBhvr>
                                      <p:to>
                                        <p:strVal val="visible"/>
                                      </p:to>
                                    </p:set>
                                    <p:animEffect transition="in" filter="box(out)">
                                      <p:cBhvr>
                                        <p:cTn id="15" dur="500"/>
                                        <p:tgtEl>
                                          <p:spTgt spid="945160"/>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945159"/>
                                        </p:tgtEl>
                                        <p:attrNameLst>
                                          <p:attrName>style.visibility</p:attrName>
                                        </p:attrNameLst>
                                      </p:cBhvr>
                                      <p:to>
                                        <p:strVal val="visible"/>
                                      </p:to>
                                    </p:set>
                                    <p:animEffect transition="in" filter="box(out)">
                                      <p:cBhvr>
                                        <p:cTn id="19" dur="500"/>
                                        <p:tgtEl>
                                          <p:spTgt spid="945159"/>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45158"/>
                                        </p:tgtEl>
                                        <p:attrNameLst>
                                          <p:attrName>style.visibility</p:attrName>
                                        </p:attrNameLst>
                                      </p:cBhvr>
                                      <p:to>
                                        <p:strVal val="visible"/>
                                      </p:to>
                                    </p:set>
                                    <p:animEffect transition="in" filter="box(out)">
                                      <p:cBhvr>
                                        <p:cTn id="23" dur="500"/>
                                        <p:tgtEl>
                                          <p:spTgt spid="945158"/>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945157"/>
                                        </p:tgtEl>
                                        <p:attrNameLst>
                                          <p:attrName>style.visibility</p:attrName>
                                        </p:attrNameLst>
                                      </p:cBhvr>
                                      <p:to>
                                        <p:strVal val="visible"/>
                                      </p:to>
                                    </p:set>
                                    <p:animEffect transition="in" filter="box(out)">
                                      <p:cBhvr>
                                        <p:cTn id="27" dur="500"/>
                                        <p:tgtEl>
                                          <p:spTgt spid="945157"/>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945165"/>
                                        </p:tgtEl>
                                        <p:attrNameLst>
                                          <p:attrName>style.visibility</p:attrName>
                                        </p:attrNameLst>
                                      </p:cBhvr>
                                      <p:to>
                                        <p:strVal val="visible"/>
                                      </p:to>
                                    </p:set>
                                    <p:animEffect transition="in" filter="box(out)">
                                      <p:cBhvr>
                                        <p:cTn id="31" dur="500"/>
                                        <p:tgtEl>
                                          <p:spTgt spid="945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5157" grpId="0" autoUpdateAnimBg="0"/>
      <p:bldP spid="945158" grpId="0" autoUpdateAnimBg="0"/>
      <p:bldP spid="945159" grpId="0" autoUpdateAnimBg="0"/>
      <p:bldP spid="945160" grpId="0" autoUpdateAnimBg="0"/>
      <p:bldP spid="945173" grpId="0"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178" name="Text Box 2"/>
          <p:cNvSpPr txBox="1">
            <a:spLocks noChangeArrowheads="1"/>
          </p:cNvSpPr>
          <p:nvPr/>
        </p:nvSpPr>
        <p:spPr bwMode="auto">
          <a:xfrm>
            <a:off x="457200" y="1219200"/>
            <a:ext cx="6019800" cy="641350"/>
          </a:xfrm>
          <a:prstGeom prst="rect">
            <a:avLst/>
          </a:prstGeom>
          <a:noFill/>
          <a:ln w="19050">
            <a:noFill/>
            <a:miter lim="800000"/>
            <a:headEnd/>
            <a:tailEnd/>
          </a:ln>
          <a:effectLst/>
        </p:spPr>
        <p:txBody>
          <a:bodyPr/>
          <a:lstStyle/>
          <a:p>
            <a:pPr eaLnBrk="0" hangingPunct="0"/>
            <a:r>
              <a:rPr lang="en-US" altLang="en-US" sz="3200" dirty="0">
                <a:latin typeface="Times" charset="0"/>
              </a:rPr>
              <a:t>The answer is D</a:t>
            </a:r>
            <a:r>
              <a:rPr lang="en-US" altLang="en-US" sz="3200" dirty="0">
                <a:solidFill>
                  <a:schemeClr val="tx2"/>
                </a:solidFill>
                <a:latin typeface="Times" charset="0"/>
              </a:rPr>
              <a:t>.</a:t>
            </a:r>
            <a:r>
              <a:rPr lang="en-US" altLang="en-US" sz="3200" dirty="0">
                <a:solidFill>
                  <a:schemeClr val="tx1"/>
                </a:solidFill>
                <a:latin typeface="Times" charset="0"/>
              </a:rPr>
              <a:t> Use the formula: </a:t>
            </a:r>
          </a:p>
        </p:txBody>
      </p:sp>
      <p:sp>
        <p:nvSpPr>
          <p:cNvPr id="946179" name="Rectangle 3"/>
          <p:cNvSpPr>
            <a:spLocks noChangeArrowheads="1"/>
          </p:cNvSpPr>
          <p:nvPr/>
        </p:nvSpPr>
        <p:spPr bwMode="auto">
          <a:xfrm>
            <a:off x="914400" y="6964363"/>
            <a:ext cx="8229600" cy="122237"/>
          </a:xfrm>
          <a:prstGeom prst="rect">
            <a:avLst/>
          </a:prstGeom>
          <a:noFill/>
          <a:ln w="9525">
            <a:noFill/>
            <a:miter lim="800000"/>
            <a:headEnd/>
            <a:tailEnd/>
          </a:ln>
          <a:effectLst/>
        </p:spPr>
        <p:txBody>
          <a:bodyPr anchor="ctr"/>
          <a:lstStyle/>
          <a:p>
            <a:pPr algn="r">
              <a:lnSpc>
                <a:spcPct val="100000"/>
              </a:lnSpc>
              <a:spcBef>
                <a:spcPct val="0"/>
              </a:spcBef>
              <a:spcAft>
                <a:spcPct val="0"/>
              </a:spcAft>
            </a:pPr>
            <a:r>
              <a:rPr lang="en-US" altLang="en-US" sz="1400" b="1">
                <a:solidFill>
                  <a:schemeClr val="tx2"/>
                </a:solidFill>
                <a:latin typeface="Times" charset="0"/>
              </a:rPr>
              <a:t>Chapter Assessment</a:t>
            </a:r>
          </a:p>
        </p:txBody>
      </p:sp>
      <p:pic>
        <p:nvPicPr>
          <p:cNvPr id="946180"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6181"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6182"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6183"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46184"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46185"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46187" name="Rectangle 11"/>
          <p:cNvSpPr>
            <a:spLocks noChangeArrowheads="1"/>
          </p:cNvSpPr>
          <p:nvPr/>
        </p:nvSpPr>
        <p:spPr bwMode="auto">
          <a:xfrm>
            <a:off x="457200" y="2209800"/>
            <a:ext cx="8229600" cy="1066800"/>
          </a:xfrm>
          <a:prstGeom prst="rect">
            <a:avLst/>
          </a:prstGeom>
          <a:noFill/>
          <a:ln w="76200">
            <a:solidFill>
              <a:schemeClr val="tx1"/>
            </a:solidFill>
            <a:miter lim="800000"/>
            <a:headEnd/>
            <a:tailEnd/>
          </a:ln>
          <a:effectLst/>
        </p:spPr>
        <p:txBody>
          <a:bodyPr anchor="ctr">
            <a:spAutoFit/>
          </a:bodyPr>
          <a:lstStyle/>
          <a:p>
            <a:endParaRPr lang="en-US"/>
          </a:p>
        </p:txBody>
      </p:sp>
      <p:pic>
        <p:nvPicPr>
          <p:cNvPr id="946188" name="Picture 12" descr="Chpt04"/>
          <p:cNvPicPr>
            <a:picLocks noChangeAspect="1" noChangeArrowheads="1"/>
          </p:cNvPicPr>
          <p:nvPr/>
        </p:nvPicPr>
        <p:blipFill>
          <a:blip r:embed="rId11" cstate="print"/>
          <a:srcRect/>
          <a:stretch>
            <a:fillRect/>
          </a:stretch>
        </p:blipFill>
        <p:spPr bwMode="auto">
          <a:xfrm>
            <a:off x="0" y="0"/>
            <a:ext cx="2819400" cy="762000"/>
          </a:xfrm>
          <a:prstGeom prst="rect">
            <a:avLst/>
          </a:prstGeom>
          <a:noFill/>
        </p:spPr>
      </p:pic>
      <p:pic>
        <p:nvPicPr>
          <p:cNvPr id="946189" name="Picture 13"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sp>
        <p:nvSpPr>
          <p:cNvPr id="946190" name="Text Box 14"/>
          <p:cNvSpPr txBox="1">
            <a:spLocks noChangeArrowheads="1"/>
          </p:cNvSpPr>
          <p:nvPr/>
        </p:nvSpPr>
        <p:spPr bwMode="auto">
          <a:xfrm>
            <a:off x="533400" y="2457450"/>
            <a:ext cx="8229600" cy="641350"/>
          </a:xfrm>
          <a:prstGeom prst="rect">
            <a:avLst/>
          </a:prstGeom>
          <a:noFill/>
          <a:ln w="19050">
            <a:noFill/>
            <a:miter lim="800000"/>
            <a:headEnd/>
            <a:tailEnd/>
          </a:ln>
          <a:effectLst/>
        </p:spPr>
        <p:txBody>
          <a:bodyPr/>
          <a:lstStyle/>
          <a:p>
            <a:pPr eaLnBrk="0" hangingPunct="0"/>
            <a:r>
              <a:rPr lang="en-US" altLang="en-US" sz="2800" dirty="0">
                <a:solidFill>
                  <a:schemeClr val="tx1"/>
                </a:solidFill>
                <a:latin typeface="Times" charset="0"/>
              </a:rPr>
              <a:t>Birthrate – Death rate = Population Growth Rate</a:t>
            </a:r>
          </a:p>
        </p:txBody>
      </p:sp>
      <p:pic>
        <p:nvPicPr>
          <p:cNvPr id="946193" name="Picture 17" descr="california"/>
          <p:cNvPicPr>
            <a:picLocks noChangeAspect="1" noChangeArrowheads="1"/>
          </p:cNvPicPr>
          <p:nvPr/>
        </p:nvPicPr>
        <p:blipFill>
          <a:blip r:embed="rId13" cstate="print"/>
          <a:srcRect/>
          <a:stretch>
            <a:fillRect/>
          </a:stretch>
        </p:blipFill>
        <p:spPr bwMode="auto">
          <a:xfrm>
            <a:off x="762000" y="6248400"/>
            <a:ext cx="533400" cy="533400"/>
          </a:xfrm>
          <a:prstGeom prst="rect">
            <a:avLst/>
          </a:prstGeom>
          <a:noFill/>
        </p:spPr>
      </p:pic>
      <p:sp>
        <p:nvSpPr>
          <p:cNvPr id="946194" name="Text Box 18"/>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 6c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46193"/>
                                        </p:tgtEl>
                                        <p:attrNameLst>
                                          <p:attrName>style.visibility</p:attrName>
                                        </p:attrNameLst>
                                      </p:cBhvr>
                                      <p:to>
                                        <p:strVal val="visible"/>
                                      </p:to>
                                    </p:set>
                                    <p:animEffect transition="in" filter="box(out)">
                                      <p:cBhvr>
                                        <p:cTn id="7" dur="500"/>
                                        <p:tgtEl>
                                          <p:spTgt spid="946193"/>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46194"/>
                                        </p:tgtEl>
                                        <p:attrNameLst>
                                          <p:attrName>style.visibility</p:attrName>
                                        </p:attrNameLst>
                                      </p:cBhvr>
                                      <p:to>
                                        <p:strVal val="visible"/>
                                      </p:to>
                                    </p:set>
                                    <p:animEffect transition="in" filter="box(out)">
                                      <p:cBhvr>
                                        <p:cTn id="10" dur="500"/>
                                        <p:tgtEl>
                                          <p:spTgt spid="946194"/>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46184"/>
                                        </p:tgtEl>
                                        <p:attrNameLst>
                                          <p:attrName>style.visibility</p:attrName>
                                        </p:attrNameLst>
                                      </p:cBhvr>
                                      <p:to>
                                        <p:strVal val="visible"/>
                                      </p:to>
                                    </p:set>
                                    <p:animEffect transition="in" filter="box(out)">
                                      <p:cBhvr>
                                        <p:cTn id="14" dur="500"/>
                                        <p:tgtEl>
                                          <p:spTgt spid="946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6194"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886b573ef024fd97adf7adcdaf7922c3.png"/>
          <p:cNvPicPr>
            <a:picLocks noChangeAspect="1" noChangeArrowheads="1"/>
          </p:cNvPicPr>
          <p:nvPr/>
        </p:nvPicPr>
        <p:blipFill>
          <a:blip r:embed="rId2" cstate="print"/>
          <a:srcRect/>
          <a:stretch>
            <a:fillRect/>
          </a:stretch>
        </p:blipFill>
        <p:spPr bwMode="auto">
          <a:xfrm>
            <a:off x="1752600" y="1295400"/>
            <a:ext cx="1524000" cy="1285876"/>
          </a:xfrm>
          <a:prstGeom prst="rect">
            <a:avLst/>
          </a:prstGeom>
          <a:noFill/>
        </p:spPr>
      </p:pic>
      <p:pic>
        <p:nvPicPr>
          <p:cNvPr id="2068" name="Picture 20" descr="B_0518E.JPG"/>
          <p:cNvPicPr>
            <a:picLocks noChangeAspect="1" noChangeArrowheads="1"/>
          </p:cNvPicPr>
          <p:nvPr/>
        </p:nvPicPr>
        <p:blipFill>
          <a:blip r:embed="rId3" cstate="print"/>
          <a:srcRect/>
          <a:stretch>
            <a:fillRect/>
          </a:stretch>
        </p:blipFill>
        <p:spPr bwMode="auto">
          <a:xfrm>
            <a:off x="2895600" y="2971800"/>
            <a:ext cx="2057400" cy="1581626"/>
          </a:xfrm>
          <a:prstGeom prst="rect">
            <a:avLst/>
          </a:prstGeom>
          <a:noFill/>
        </p:spPr>
      </p:pic>
      <p:pic>
        <p:nvPicPr>
          <p:cNvPr id="2060" name="Picture 12" descr="vaquita.gif"/>
          <p:cNvPicPr>
            <a:picLocks noChangeAspect="1" noChangeArrowheads="1"/>
          </p:cNvPicPr>
          <p:nvPr/>
        </p:nvPicPr>
        <p:blipFill>
          <a:blip r:embed="rId4" cstate="print"/>
          <a:srcRect/>
          <a:stretch>
            <a:fillRect/>
          </a:stretch>
        </p:blipFill>
        <p:spPr bwMode="auto">
          <a:xfrm>
            <a:off x="0" y="1676400"/>
            <a:ext cx="2057400" cy="2057401"/>
          </a:xfrm>
          <a:prstGeom prst="rect">
            <a:avLst/>
          </a:prstGeom>
          <a:noFill/>
        </p:spPr>
      </p:pic>
      <p:sp>
        <p:nvSpPr>
          <p:cNvPr id="4" name="Title 3"/>
          <p:cNvSpPr>
            <a:spLocks noGrp="1"/>
          </p:cNvSpPr>
          <p:nvPr>
            <p:ph type="title"/>
          </p:nvPr>
        </p:nvSpPr>
        <p:spPr>
          <a:xfrm>
            <a:off x="0" y="0"/>
            <a:ext cx="9144000" cy="1417638"/>
          </a:xfrm>
        </p:spPr>
        <p:txBody>
          <a:bodyPr>
            <a:noAutofit/>
          </a:bodyPr>
          <a:lstStyle/>
          <a:p>
            <a:r>
              <a:rPr lang="en-US" sz="2400" dirty="0" smtClean="0"/>
              <a:t>Biological Diversity and Succession 5.1</a:t>
            </a:r>
            <a:br>
              <a:rPr lang="en-US" sz="2400" dirty="0" smtClean="0"/>
            </a:br>
            <a:r>
              <a:rPr lang="en-US" sz="2400" dirty="0"/>
              <a:t>5</a:t>
            </a:r>
            <a:r>
              <a:rPr lang="en-US" sz="2400" dirty="0" smtClean="0"/>
              <a:t>/11  Obj. </a:t>
            </a:r>
            <a:r>
              <a:rPr lang="en-US" sz="2400" dirty="0" err="1" smtClean="0"/>
              <a:t>Stds</a:t>
            </a:r>
            <a:r>
              <a:rPr lang="en-US" sz="2400" dirty="0" smtClean="0"/>
              <a:t>. will know biodiversity is the sum total of different kinds of organisms and is affected by alteration of habitats by completing their warm up. P.72NB</a:t>
            </a:r>
            <a:endParaRPr lang="en-US" sz="2400" dirty="0"/>
          </a:p>
        </p:txBody>
      </p:sp>
      <p:sp>
        <p:nvSpPr>
          <p:cNvPr id="6" name="Content Placeholder 5"/>
          <p:cNvSpPr>
            <a:spLocks noGrp="1"/>
          </p:cNvSpPr>
          <p:nvPr>
            <p:ph sz="half" idx="2"/>
          </p:nvPr>
        </p:nvSpPr>
        <p:spPr>
          <a:xfrm>
            <a:off x="4953000" y="1600200"/>
            <a:ext cx="4191000" cy="4525963"/>
          </a:xfrm>
        </p:spPr>
        <p:txBody>
          <a:bodyPr/>
          <a:lstStyle/>
          <a:p>
            <a:pPr marL="514350" indent="-514350">
              <a:buFont typeface="+mj-lt"/>
              <a:buAutoNum type="arabicPeriod"/>
            </a:pPr>
            <a:r>
              <a:rPr lang="en-US" dirty="0" smtClean="0"/>
              <a:t>Explain Biodiversity in your own words.</a:t>
            </a:r>
          </a:p>
          <a:p>
            <a:pPr marL="514350" indent="-514350">
              <a:buFont typeface="+mj-lt"/>
              <a:buAutoNum type="arabicPeriod"/>
            </a:pPr>
            <a:r>
              <a:rPr lang="en-US" dirty="0" smtClean="0"/>
              <a:t>Why is biodiversity important?</a:t>
            </a:r>
          </a:p>
          <a:p>
            <a:pPr marL="514350" indent="-514350">
              <a:buFont typeface="+mj-lt"/>
              <a:buAutoNum type="arabicPeriod"/>
            </a:pPr>
            <a:r>
              <a:rPr lang="en-US" dirty="0" smtClean="0"/>
              <a:t>Explain the 7 threats to Biodiversity.</a:t>
            </a:r>
            <a:endParaRPr lang="en-US" dirty="0"/>
          </a:p>
        </p:txBody>
      </p:sp>
      <p:pic>
        <p:nvPicPr>
          <p:cNvPr id="2050" name="Picture 2" descr="biodiversity"/>
          <p:cNvPicPr>
            <a:picLocks noChangeAspect="1" noChangeArrowheads="1"/>
          </p:cNvPicPr>
          <p:nvPr/>
        </p:nvPicPr>
        <p:blipFill>
          <a:blip r:embed="rId5" cstate="print"/>
          <a:srcRect/>
          <a:stretch>
            <a:fillRect/>
          </a:stretch>
        </p:blipFill>
        <p:spPr bwMode="auto">
          <a:xfrm>
            <a:off x="0" y="3733800"/>
            <a:ext cx="2184400" cy="1638301"/>
          </a:xfrm>
          <a:prstGeom prst="rect">
            <a:avLst/>
          </a:prstGeom>
          <a:noFill/>
        </p:spPr>
      </p:pic>
      <p:pic>
        <p:nvPicPr>
          <p:cNvPr id="2052" name="Picture 4" descr="6840723-sm.jpg"/>
          <p:cNvPicPr>
            <a:picLocks noChangeAspect="1" noChangeArrowheads="1"/>
          </p:cNvPicPr>
          <p:nvPr/>
        </p:nvPicPr>
        <p:blipFill>
          <a:blip r:embed="rId6" cstate="print"/>
          <a:srcRect/>
          <a:stretch>
            <a:fillRect/>
          </a:stretch>
        </p:blipFill>
        <p:spPr bwMode="auto">
          <a:xfrm>
            <a:off x="1905001" y="2514601"/>
            <a:ext cx="1143000" cy="1486830"/>
          </a:xfrm>
          <a:prstGeom prst="rect">
            <a:avLst/>
          </a:prstGeom>
          <a:noFill/>
        </p:spPr>
      </p:pic>
      <p:pic>
        <p:nvPicPr>
          <p:cNvPr id="2054" name="Picture 6" descr="7878863-sm.jpg"/>
          <p:cNvPicPr>
            <a:picLocks noChangeAspect="1" noChangeArrowheads="1"/>
          </p:cNvPicPr>
          <p:nvPr/>
        </p:nvPicPr>
        <p:blipFill>
          <a:blip r:embed="rId7" cstate="print"/>
          <a:srcRect/>
          <a:stretch>
            <a:fillRect/>
          </a:stretch>
        </p:blipFill>
        <p:spPr bwMode="auto">
          <a:xfrm>
            <a:off x="3140015" y="4495800"/>
            <a:ext cx="3565585" cy="2362200"/>
          </a:xfrm>
          <a:prstGeom prst="rect">
            <a:avLst/>
          </a:prstGeom>
          <a:noFill/>
        </p:spPr>
      </p:pic>
      <p:pic>
        <p:nvPicPr>
          <p:cNvPr id="2058" name="Picture 10" descr="biomain2.jpg"/>
          <p:cNvPicPr>
            <a:picLocks noChangeAspect="1" noChangeArrowheads="1"/>
          </p:cNvPicPr>
          <p:nvPr/>
        </p:nvPicPr>
        <p:blipFill>
          <a:blip r:embed="rId8" cstate="print"/>
          <a:srcRect/>
          <a:stretch>
            <a:fillRect/>
          </a:stretch>
        </p:blipFill>
        <p:spPr bwMode="auto">
          <a:xfrm>
            <a:off x="2985614" y="1523999"/>
            <a:ext cx="1520189" cy="1828801"/>
          </a:xfrm>
          <a:prstGeom prst="rect">
            <a:avLst/>
          </a:prstGeom>
          <a:noFill/>
        </p:spPr>
      </p:pic>
      <p:pic>
        <p:nvPicPr>
          <p:cNvPr id="2062" name="Picture 14" descr="waterlilly.jpg"/>
          <p:cNvPicPr>
            <a:picLocks noChangeAspect="1" noChangeArrowheads="1"/>
          </p:cNvPicPr>
          <p:nvPr/>
        </p:nvPicPr>
        <p:blipFill>
          <a:blip r:embed="rId9" cstate="print"/>
          <a:srcRect/>
          <a:stretch>
            <a:fillRect/>
          </a:stretch>
        </p:blipFill>
        <p:spPr bwMode="auto">
          <a:xfrm>
            <a:off x="0" y="5314949"/>
            <a:ext cx="2057400" cy="1543051"/>
          </a:xfrm>
          <a:prstGeom prst="rect">
            <a:avLst/>
          </a:prstGeom>
          <a:noFill/>
        </p:spPr>
      </p:pic>
      <p:pic>
        <p:nvPicPr>
          <p:cNvPr id="2064" name="Picture 16" descr="fh.jpg"/>
          <p:cNvPicPr>
            <a:picLocks noChangeAspect="1" noChangeArrowheads="1"/>
          </p:cNvPicPr>
          <p:nvPr/>
        </p:nvPicPr>
        <p:blipFill>
          <a:blip r:embed="rId10" cstate="print"/>
          <a:srcRect/>
          <a:stretch>
            <a:fillRect/>
          </a:stretch>
        </p:blipFill>
        <p:spPr bwMode="auto">
          <a:xfrm>
            <a:off x="6705600" y="4495800"/>
            <a:ext cx="2530415" cy="2514600"/>
          </a:xfrm>
          <a:prstGeom prst="rect">
            <a:avLst/>
          </a:prstGeom>
          <a:noFill/>
        </p:spPr>
      </p:pic>
      <p:pic>
        <p:nvPicPr>
          <p:cNvPr id="2066" name="Picture 18" descr="extinction-is-forever-sidebar.jpg"/>
          <p:cNvPicPr>
            <a:picLocks noChangeAspect="1" noChangeArrowheads="1"/>
          </p:cNvPicPr>
          <p:nvPr/>
        </p:nvPicPr>
        <p:blipFill>
          <a:blip r:embed="rId11" cstate="print"/>
          <a:srcRect/>
          <a:stretch>
            <a:fillRect/>
          </a:stretch>
        </p:blipFill>
        <p:spPr bwMode="auto">
          <a:xfrm>
            <a:off x="2057400" y="4952999"/>
            <a:ext cx="1143000" cy="1905001"/>
          </a:xfrm>
          <a:prstGeom prst="rect">
            <a:avLst/>
          </a:prstGeom>
          <a:noFill/>
        </p:spPr>
      </p:pic>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590800"/>
          </a:xfrm>
        </p:spPr>
        <p:txBody>
          <a:bodyPr>
            <a:normAutofit/>
          </a:bodyPr>
          <a:lstStyle/>
          <a:p>
            <a:r>
              <a:rPr lang="en-US" sz="3200" b="1" dirty="0" smtClean="0"/>
              <a:t>Symbiosis – species interactions p.73NB</a:t>
            </a:r>
            <a:r>
              <a:rPr lang="en-US" sz="3200" dirty="0" smtClean="0"/>
              <a:t/>
            </a:r>
            <a:br>
              <a:rPr lang="en-US" sz="3200" dirty="0" smtClean="0"/>
            </a:br>
            <a:r>
              <a:rPr lang="en-US" sz="3200" dirty="0" smtClean="0"/>
              <a:t>Place a (</a:t>
            </a:r>
            <a:r>
              <a:rPr lang="en-US" sz="3200" b="1" dirty="0" smtClean="0"/>
              <a:t>+</a:t>
            </a:r>
            <a:r>
              <a:rPr lang="en-US" sz="3200" dirty="0" smtClean="0"/>
              <a:t>) in the species box if that species </a:t>
            </a:r>
            <a:r>
              <a:rPr lang="en-US" sz="3200" b="1" dirty="0" smtClean="0"/>
              <a:t>benefits</a:t>
            </a:r>
            <a:r>
              <a:rPr lang="en-US" sz="3200" dirty="0" smtClean="0"/>
              <a:t>.</a:t>
            </a:r>
            <a:br>
              <a:rPr lang="en-US" sz="3200" dirty="0" smtClean="0"/>
            </a:br>
            <a:r>
              <a:rPr lang="en-US" sz="3200" dirty="0" smtClean="0"/>
              <a:t>Place a (</a:t>
            </a:r>
            <a:r>
              <a:rPr lang="en-US" sz="3200" b="1" dirty="0" smtClean="0"/>
              <a:t>–</a:t>
            </a:r>
            <a:r>
              <a:rPr lang="en-US" sz="3200" dirty="0" smtClean="0"/>
              <a:t>) in the box if that species is </a:t>
            </a:r>
            <a:r>
              <a:rPr lang="en-US" sz="3200" b="1" dirty="0" smtClean="0"/>
              <a:t>harmed.</a:t>
            </a:r>
            <a:r>
              <a:rPr lang="en-US" sz="3200" dirty="0" smtClean="0"/>
              <a:t/>
            </a:r>
            <a:br>
              <a:rPr lang="en-US" sz="3200" dirty="0" smtClean="0"/>
            </a:br>
            <a:r>
              <a:rPr lang="en-US" sz="3200" dirty="0" smtClean="0"/>
              <a:t>Place a (</a:t>
            </a:r>
            <a:r>
              <a:rPr lang="en-US" sz="3200" b="1" dirty="0" smtClean="0"/>
              <a:t>O</a:t>
            </a:r>
            <a:r>
              <a:rPr lang="en-US" sz="3200" dirty="0" smtClean="0"/>
              <a:t>) in the box if that species </a:t>
            </a:r>
            <a:r>
              <a:rPr lang="en-US" sz="3200" b="1" dirty="0" smtClean="0"/>
              <a:t>neither benefits or is harmed.</a:t>
            </a:r>
            <a:endParaRPr lang="en-US" sz="32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18986104"/>
              </p:ext>
            </p:extLst>
          </p:nvPr>
        </p:nvGraphicFramePr>
        <p:xfrm>
          <a:off x="152400" y="3276600"/>
          <a:ext cx="8763000" cy="2651760"/>
        </p:xfrm>
        <a:graphic>
          <a:graphicData uri="http://schemas.openxmlformats.org/drawingml/2006/table">
            <a:tbl>
              <a:tblPr firstRow="1" bandRow="1">
                <a:tableStyleId>{5C22544A-7EE6-4342-B048-85BDC9FD1C3A}</a:tableStyleId>
              </a:tblPr>
              <a:tblGrid>
                <a:gridCol w="2921000"/>
                <a:gridCol w="2921000"/>
                <a:gridCol w="2921000"/>
              </a:tblGrid>
              <a:tr h="370840">
                <a:tc>
                  <a:txBody>
                    <a:bodyPr/>
                    <a:lstStyle/>
                    <a:p>
                      <a:r>
                        <a:rPr lang="en-US" sz="2400" dirty="0" smtClean="0"/>
                        <a:t>Symbiotic Relationship</a:t>
                      </a:r>
                      <a:endParaRPr lang="en-US" sz="2400" dirty="0"/>
                    </a:p>
                  </a:txBody>
                  <a:tcPr/>
                </a:tc>
                <a:tc>
                  <a:txBody>
                    <a:bodyPr/>
                    <a:lstStyle/>
                    <a:p>
                      <a:r>
                        <a:rPr lang="en-US" sz="2400" dirty="0" smtClean="0"/>
                        <a:t>Species 1</a:t>
                      </a:r>
                      <a:endParaRPr lang="en-US" sz="2400" dirty="0"/>
                    </a:p>
                  </a:txBody>
                  <a:tcPr/>
                </a:tc>
                <a:tc>
                  <a:txBody>
                    <a:bodyPr/>
                    <a:lstStyle/>
                    <a:p>
                      <a:r>
                        <a:rPr lang="en-US" sz="2400" dirty="0" smtClean="0"/>
                        <a:t>Species 2</a:t>
                      </a:r>
                      <a:endParaRPr lang="en-US" sz="2400" dirty="0"/>
                    </a:p>
                  </a:txBody>
                  <a:tcPr/>
                </a:tc>
              </a:tr>
              <a:tr h="370840">
                <a:tc>
                  <a:txBody>
                    <a:bodyPr/>
                    <a:lstStyle/>
                    <a:p>
                      <a:r>
                        <a:rPr lang="en-US" sz="2400" dirty="0" smtClean="0"/>
                        <a:t>Competition</a:t>
                      </a:r>
                      <a:endParaRPr lang="en-US" sz="2400" dirty="0"/>
                    </a:p>
                  </a:txBody>
                  <a:tcPr/>
                </a:tc>
                <a:tc>
                  <a:txBody>
                    <a:bodyPr/>
                    <a:lstStyle/>
                    <a:p>
                      <a:endParaRPr lang="en-US" sz="2400" dirty="0"/>
                    </a:p>
                  </a:txBody>
                  <a:tcPr/>
                </a:tc>
                <a:tc>
                  <a:txBody>
                    <a:bodyPr/>
                    <a:lstStyle/>
                    <a:p>
                      <a:endParaRPr lang="en-US" sz="2400" dirty="0"/>
                    </a:p>
                  </a:txBody>
                  <a:tcPr/>
                </a:tc>
              </a:tr>
              <a:tr h="370840">
                <a:tc>
                  <a:txBody>
                    <a:bodyPr/>
                    <a:lstStyle/>
                    <a:p>
                      <a:r>
                        <a:rPr lang="en-US" sz="2400" dirty="0" smtClean="0"/>
                        <a:t>Mutualism</a:t>
                      </a:r>
                      <a:endParaRPr lang="en-US" sz="2400" dirty="0"/>
                    </a:p>
                  </a:txBody>
                  <a:tcPr/>
                </a:tc>
                <a:tc>
                  <a:txBody>
                    <a:bodyPr/>
                    <a:lstStyle/>
                    <a:p>
                      <a:endParaRPr lang="en-US" sz="2400"/>
                    </a:p>
                  </a:txBody>
                  <a:tcPr/>
                </a:tc>
                <a:tc>
                  <a:txBody>
                    <a:bodyPr/>
                    <a:lstStyle/>
                    <a:p>
                      <a:endParaRPr lang="en-US" sz="2400"/>
                    </a:p>
                  </a:txBody>
                  <a:tcPr/>
                </a:tc>
              </a:tr>
              <a:tr h="370840">
                <a:tc>
                  <a:txBody>
                    <a:bodyPr/>
                    <a:lstStyle/>
                    <a:p>
                      <a:r>
                        <a:rPr lang="en-US" sz="2400" dirty="0" smtClean="0"/>
                        <a:t>Parasitism</a:t>
                      </a:r>
                      <a:endParaRPr lang="en-US" sz="2400" dirty="0"/>
                    </a:p>
                  </a:txBody>
                  <a:tcPr/>
                </a:tc>
                <a:tc>
                  <a:txBody>
                    <a:bodyPr/>
                    <a:lstStyle/>
                    <a:p>
                      <a:endParaRPr lang="en-US" sz="2400"/>
                    </a:p>
                  </a:txBody>
                  <a:tcPr/>
                </a:tc>
                <a:tc>
                  <a:txBody>
                    <a:bodyPr/>
                    <a:lstStyle/>
                    <a:p>
                      <a:endParaRPr lang="en-US" sz="2400"/>
                    </a:p>
                  </a:txBody>
                  <a:tcPr/>
                </a:tc>
              </a:tr>
              <a:tr h="370840">
                <a:tc>
                  <a:txBody>
                    <a:bodyPr/>
                    <a:lstStyle/>
                    <a:p>
                      <a:r>
                        <a:rPr lang="en-US" sz="2400" dirty="0" smtClean="0"/>
                        <a:t>Commensalism</a:t>
                      </a:r>
                      <a:endParaRPr lang="en-US" sz="2400" dirty="0"/>
                    </a:p>
                  </a:txBody>
                  <a:tcPr/>
                </a:tc>
                <a:tc>
                  <a:txBody>
                    <a:bodyPr/>
                    <a:lstStyle/>
                    <a:p>
                      <a:endParaRPr lang="en-US" sz="2400" dirty="0"/>
                    </a:p>
                  </a:txBody>
                  <a:tcPr/>
                </a:tc>
                <a:tc>
                  <a:txBody>
                    <a:bodyPr/>
                    <a:lstStyle/>
                    <a:p>
                      <a:endParaRPr lang="en-US" sz="2400" dirty="0"/>
                    </a:p>
                  </a:txBody>
                  <a:tcPr/>
                </a:tc>
              </a:tr>
            </a:tbl>
          </a:graphicData>
        </a:graphic>
      </p:graphicFrame>
    </p:spTree>
    <p:extLst>
      <p:ext uri="{BB962C8B-B14F-4D97-AF65-F5344CB8AC3E}">
        <p14:creationId xmlns:p14="http://schemas.microsoft.com/office/powerpoint/2010/main" val="1948904694"/>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srcRect l="8814" t="27054" r="37300" b="21385"/>
          <a:stretch>
            <a:fillRect/>
          </a:stretch>
        </p:blipFill>
        <p:spPr bwMode="auto">
          <a:xfrm>
            <a:off x="0" y="304800"/>
            <a:ext cx="8153400" cy="6324600"/>
          </a:xfrm>
          <a:prstGeom prst="rect">
            <a:avLst/>
          </a:prstGeom>
          <a:noFill/>
          <a:ln w="9525">
            <a:noFill/>
            <a:miter lim="800000"/>
            <a:headEnd/>
            <a:tailEnd/>
          </a:ln>
        </p:spPr>
      </p:pic>
      <p:sp>
        <p:nvSpPr>
          <p:cNvPr id="5" name="TextBox 4"/>
          <p:cNvSpPr txBox="1"/>
          <p:nvPr/>
        </p:nvSpPr>
        <p:spPr>
          <a:xfrm>
            <a:off x="2057400" y="0"/>
            <a:ext cx="4343400" cy="369332"/>
          </a:xfrm>
          <a:prstGeom prst="rect">
            <a:avLst/>
          </a:prstGeom>
          <a:noFill/>
        </p:spPr>
        <p:txBody>
          <a:bodyPr wrap="square" rtlCol="0">
            <a:spAutoFit/>
          </a:bodyPr>
          <a:lstStyle/>
          <a:p>
            <a:r>
              <a:rPr lang="en-US" dirty="0" smtClean="0"/>
              <a:t>Northern California Biomes</a:t>
            </a:r>
            <a:endParaRPr lang="en-US" dirty="0"/>
          </a:p>
        </p:txBody>
      </p:sp>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880643" name="Text Box 3"/>
          <p:cNvSpPr txBox="1">
            <a:spLocks noChangeArrowheads="1"/>
          </p:cNvSpPr>
          <p:nvPr/>
        </p:nvSpPr>
        <p:spPr bwMode="auto">
          <a:xfrm>
            <a:off x="565150" y="914400"/>
            <a:ext cx="43751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Importance to nature</a:t>
            </a:r>
          </a:p>
        </p:txBody>
      </p:sp>
      <p:pic>
        <p:nvPicPr>
          <p:cNvPr id="88064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064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064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064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0648"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80649"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80650"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80651"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80653" name="Rectangle 13"/>
          <p:cNvSpPr>
            <a:spLocks noChangeArrowheads="1"/>
          </p:cNvSpPr>
          <p:nvPr/>
        </p:nvSpPr>
        <p:spPr bwMode="auto">
          <a:xfrm>
            <a:off x="0" y="1371600"/>
            <a:ext cx="9144000" cy="1569660"/>
          </a:xfrm>
          <a:prstGeom prst="rect">
            <a:avLst/>
          </a:prstGeom>
          <a:noFill/>
          <a:ln w="9525">
            <a:noFill/>
            <a:miter lim="800000"/>
            <a:headEnd/>
            <a:tailEnd/>
          </a:ln>
          <a:effectLst/>
        </p:spPr>
        <p:txBody>
          <a:bodyPr wrap="square">
            <a:spAutoFit/>
          </a:bodyPr>
          <a:lstStyle/>
          <a:p>
            <a:pPr marL="342900" indent="-342900">
              <a:buClr>
                <a:schemeClr val="tx1"/>
              </a:buClr>
            </a:pPr>
            <a:r>
              <a:rPr lang="en-US" altLang="en-US" sz="3200" dirty="0" smtClean="0">
                <a:solidFill>
                  <a:schemeClr val="tx1"/>
                </a:solidFill>
                <a:latin typeface="Times" charset="0"/>
              </a:rPr>
              <a:t>#1.  Biodiversity is the variety of life or the different types of species</a:t>
            </a:r>
          </a:p>
          <a:p>
            <a:pPr marL="342900" indent="-342900">
              <a:buClr>
                <a:schemeClr val="tx1"/>
              </a:buClr>
              <a:buFontTx/>
              <a:buChar char="•"/>
            </a:pPr>
            <a:r>
              <a:rPr lang="en-US" altLang="en-US" sz="3200" dirty="0" smtClean="0">
                <a:solidFill>
                  <a:schemeClr val="tx1"/>
                </a:solidFill>
                <a:latin typeface="Times" charset="0"/>
              </a:rPr>
              <a:t>Living </a:t>
            </a:r>
            <a:r>
              <a:rPr lang="en-US" altLang="en-US" sz="3200" dirty="0">
                <a:solidFill>
                  <a:schemeClr val="tx1"/>
                </a:solidFill>
                <a:latin typeface="Times" charset="0"/>
              </a:rPr>
              <a:t>things are interdependent.</a:t>
            </a:r>
          </a:p>
        </p:txBody>
      </p:sp>
      <p:sp>
        <p:nvSpPr>
          <p:cNvPr id="880654" name="Rectangle 14"/>
          <p:cNvSpPr>
            <a:spLocks noChangeArrowheads="1"/>
          </p:cNvSpPr>
          <p:nvPr/>
        </p:nvSpPr>
        <p:spPr bwMode="auto">
          <a:xfrm>
            <a:off x="609600" y="2971800"/>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a:solidFill>
                  <a:schemeClr val="tx1"/>
                </a:solidFill>
                <a:latin typeface="Times" charset="0"/>
              </a:rPr>
              <a:t>Living things can be niches for other living things.</a:t>
            </a:r>
          </a:p>
        </p:txBody>
      </p:sp>
      <p:sp>
        <p:nvSpPr>
          <p:cNvPr id="880655" name="Rectangle 15"/>
          <p:cNvSpPr>
            <a:spLocks noChangeArrowheads="1"/>
          </p:cNvSpPr>
          <p:nvPr/>
        </p:nvSpPr>
        <p:spPr bwMode="auto">
          <a:xfrm>
            <a:off x="609600" y="3832225"/>
            <a:ext cx="76962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Populations are adapted to live together in communities.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0653"/>
                                        </p:tgtEl>
                                        <p:attrNameLst>
                                          <p:attrName>style.visibility</p:attrName>
                                        </p:attrNameLst>
                                      </p:cBhvr>
                                      <p:to>
                                        <p:strVal val="visible"/>
                                      </p:to>
                                    </p:set>
                                    <p:animEffect transition="in" filter="box(out)">
                                      <p:cBhvr>
                                        <p:cTn id="7" dur="500"/>
                                        <p:tgtEl>
                                          <p:spTgt spid="88065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0654"/>
                                        </p:tgtEl>
                                        <p:attrNameLst>
                                          <p:attrName>style.visibility</p:attrName>
                                        </p:attrNameLst>
                                      </p:cBhvr>
                                      <p:to>
                                        <p:strVal val="visible"/>
                                      </p:to>
                                    </p:set>
                                    <p:animEffect transition="in" filter="box(out)">
                                      <p:cBhvr>
                                        <p:cTn id="12" dur="500"/>
                                        <p:tgtEl>
                                          <p:spTgt spid="88065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80655"/>
                                        </p:tgtEl>
                                        <p:attrNameLst>
                                          <p:attrName>style.visibility</p:attrName>
                                        </p:attrNameLst>
                                      </p:cBhvr>
                                      <p:to>
                                        <p:strVal val="visible"/>
                                      </p:to>
                                    </p:set>
                                    <p:animEffect transition="in" filter="box(out)">
                                      <p:cBhvr>
                                        <p:cTn id="17" dur="500"/>
                                        <p:tgtEl>
                                          <p:spTgt spid="880655"/>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80644"/>
                                        </p:tgtEl>
                                        <p:attrNameLst>
                                          <p:attrName>style.visibility</p:attrName>
                                        </p:attrNameLst>
                                      </p:cBhvr>
                                      <p:to>
                                        <p:strVal val="visible"/>
                                      </p:to>
                                    </p:set>
                                    <p:animEffect transition="in" filter="box(out)">
                                      <p:cBhvr>
                                        <p:cTn id="21" dur="500"/>
                                        <p:tgtEl>
                                          <p:spTgt spid="880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53" grpId="0" autoUpdateAnimBg="0"/>
      <p:bldP spid="880654" grpId="0" autoUpdateAnimBg="0"/>
      <p:bldP spid="880655" grpId="0" autoUpdateAnimBg="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69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882691" name="Text Box 3"/>
          <p:cNvSpPr txBox="1">
            <a:spLocks noChangeArrowheads="1"/>
          </p:cNvSpPr>
          <p:nvPr/>
        </p:nvSpPr>
        <p:spPr bwMode="auto">
          <a:xfrm>
            <a:off x="565150" y="914400"/>
            <a:ext cx="6340197"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smtClean="0">
                <a:solidFill>
                  <a:schemeClr val="tx2"/>
                </a:solidFill>
                <a:latin typeface="Times" charset="0"/>
              </a:rPr>
              <a:t>#2. Biodiversity </a:t>
            </a:r>
            <a:r>
              <a:rPr lang="en-US" altLang="en-US" sz="3600" b="1" dirty="0">
                <a:solidFill>
                  <a:schemeClr val="tx2"/>
                </a:solidFill>
                <a:latin typeface="Times" charset="0"/>
              </a:rPr>
              <a:t>brings stability</a:t>
            </a:r>
          </a:p>
        </p:txBody>
      </p:sp>
      <p:pic>
        <p:nvPicPr>
          <p:cNvPr id="88269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269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269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269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2696"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82697"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82698"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82699"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82700" name="Rectangle 12"/>
          <p:cNvSpPr>
            <a:spLocks noChangeArrowheads="1"/>
          </p:cNvSpPr>
          <p:nvPr/>
        </p:nvSpPr>
        <p:spPr bwMode="auto">
          <a:xfrm>
            <a:off x="609600" y="1600200"/>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Biodiversity can bring stability to an ecosystem.</a:t>
            </a:r>
          </a:p>
        </p:txBody>
      </p:sp>
      <p:sp>
        <p:nvSpPr>
          <p:cNvPr id="882701" name="Rectangle 13"/>
          <p:cNvSpPr>
            <a:spLocks noChangeArrowheads="1"/>
          </p:cNvSpPr>
          <p:nvPr/>
        </p:nvSpPr>
        <p:spPr bwMode="auto">
          <a:xfrm>
            <a:off x="609600" y="2670175"/>
            <a:ext cx="7924800" cy="22828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A pest could easily destroy all the corn in a farmer’s field, but it would be far more difficult for a single type of insect or disease to destroy all individuals of a plant species in a rain forest.</a:t>
            </a:r>
          </a:p>
        </p:txBody>
      </p:sp>
      <p:sp>
        <p:nvSpPr>
          <p:cNvPr id="882702" name="Rectangle 14"/>
          <p:cNvSpPr>
            <a:spLocks noChangeArrowheads="1"/>
          </p:cNvSpPr>
          <p:nvPr/>
        </p:nvSpPr>
        <p:spPr bwMode="auto">
          <a:xfrm>
            <a:off x="609600" y="5051425"/>
            <a:ext cx="73914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Ecosystems are stable if their biodiversity is maintained.</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2700"/>
                                        </p:tgtEl>
                                        <p:attrNameLst>
                                          <p:attrName>style.visibility</p:attrName>
                                        </p:attrNameLst>
                                      </p:cBhvr>
                                      <p:to>
                                        <p:strVal val="visible"/>
                                      </p:to>
                                    </p:set>
                                    <p:animEffect transition="in" filter="box(out)">
                                      <p:cBhvr>
                                        <p:cTn id="7" dur="500"/>
                                        <p:tgtEl>
                                          <p:spTgt spid="88270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2701"/>
                                        </p:tgtEl>
                                        <p:attrNameLst>
                                          <p:attrName>style.visibility</p:attrName>
                                        </p:attrNameLst>
                                      </p:cBhvr>
                                      <p:to>
                                        <p:strVal val="visible"/>
                                      </p:to>
                                    </p:set>
                                    <p:animEffect transition="in" filter="box(out)">
                                      <p:cBhvr>
                                        <p:cTn id="12" dur="500"/>
                                        <p:tgtEl>
                                          <p:spTgt spid="88270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82702"/>
                                        </p:tgtEl>
                                        <p:attrNameLst>
                                          <p:attrName>style.visibility</p:attrName>
                                        </p:attrNameLst>
                                      </p:cBhvr>
                                      <p:to>
                                        <p:strVal val="visible"/>
                                      </p:to>
                                    </p:set>
                                    <p:animEffect transition="in" filter="box(out)">
                                      <p:cBhvr>
                                        <p:cTn id="17" dur="500"/>
                                        <p:tgtEl>
                                          <p:spTgt spid="882702"/>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82692"/>
                                        </p:tgtEl>
                                        <p:attrNameLst>
                                          <p:attrName>style.visibility</p:attrName>
                                        </p:attrNameLst>
                                      </p:cBhvr>
                                      <p:to>
                                        <p:strVal val="visible"/>
                                      </p:to>
                                    </p:set>
                                    <p:animEffect transition="in" filter="box(out)">
                                      <p:cBhvr>
                                        <p:cTn id="21" dur="500"/>
                                        <p:tgtEl>
                                          <p:spTgt spid="882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2700" grpId="0" autoUpdateAnimBg="0"/>
      <p:bldP spid="882701" grpId="0" autoUpdateAnimBg="0"/>
      <p:bldP spid="882702" grpId="0" autoUpdateAnimBg="0"/>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885763" name="Text Box 3"/>
          <p:cNvSpPr txBox="1">
            <a:spLocks noChangeArrowheads="1"/>
          </p:cNvSpPr>
          <p:nvPr/>
        </p:nvSpPr>
        <p:spPr bwMode="auto">
          <a:xfrm>
            <a:off x="565150" y="914400"/>
            <a:ext cx="5083443"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smtClean="0">
                <a:solidFill>
                  <a:schemeClr val="tx2"/>
                </a:solidFill>
                <a:latin typeface="Times" charset="0"/>
              </a:rPr>
              <a:t>#2. Importance </a:t>
            </a:r>
            <a:r>
              <a:rPr lang="en-US" altLang="en-US" sz="3600" b="1" dirty="0">
                <a:solidFill>
                  <a:schemeClr val="tx2"/>
                </a:solidFill>
                <a:latin typeface="Times" charset="0"/>
              </a:rPr>
              <a:t>to people</a:t>
            </a:r>
          </a:p>
        </p:txBody>
      </p:sp>
      <p:pic>
        <p:nvPicPr>
          <p:cNvPr id="88576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576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576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576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5768"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85769"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85770"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85771"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85772" name="Rectangle 12"/>
          <p:cNvSpPr>
            <a:spLocks noChangeArrowheads="1"/>
          </p:cNvSpPr>
          <p:nvPr/>
        </p:nvSpPr>
        <p:spPr bwMode="auto">
          <a:xfrm>
            <a:off x="609600" y="1600200"/>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Preserving biodiversity ensures there will be a supply of living things, some of which may provide future drugs.</a:t>
            </a:r>
          </a:p>
        </p:txBody>
      </p:sp>
      <p:sp>
        <p:nvSpPr>
          <p:cNvPr id="885775" name="Rectangle 15"/>
          <p:cNvSpPr>
            <a:spLocks noChangeArrowheads="1"/>
          </p:cNvSpPr>
          <p:nvPr/>
        </p:nvSpPr>
        <p:spPr bwMode="auto">
          <a:xfrm>
            <a:off x="3886200" y="5537200"/>
            <a:ext cx="1676400" cy="420688"/>
          </a:xfrm>
          <a:prstGeom prst="rect">
            <a:avLst/>
          </a:prstGeom>
          <a:noFill/>
          <a:ln w="9525">
            <a:noFill/>
            <a:miter lim="800000"/>
            <a:headEnd/>
            <a:tailEnd/>
          </a:ln>
          <a:effectLst/>
        </p:spPr>
        <p:txBody>
          <a:bodyPr>
            <a:spAutoFit/>
          </a:bodyPr>
          <a:lstStyle/>
          <a:p>
            <a:pPr marL="342900" indent="-342900">
              <a:buClr>
                <a:schemeClr val="tx1"/>
              </a:buClr>
            </a:pPr>
            <a:r>
              <a:rPr lang="en-US" altLang="en-US" sz="2400" i="1">
                <a:solidFill>
                  <a:schemeClr val="tx1"/>
                </a:solidFill>
                <a:latin typeface="Times" charset="0"/>
              </a:rPr>
              <a:t>Penicillium</a:t>
            </a:r>
          </a:p>
        </p:txBody>
      </p:sp>
      <p:pic>
        <p:nvPicPr>
          <p:cNvPr id="885776" name="Picture 16" descr="C05-03P"/>
          <p:cNvPicPr>
            <a:picLocks noChangeAspect="1" noChangeArrowheads="1"/>
          </p:cNvPicPr>
          <p:nvPr/>
        </p:nvPicPr>
        <p:blipFill>
          <a:blip r:embed="rId13" cstate="print"/>
          <a:srcRect/>
          <a:stretch>
            <a:fillRect/>
          </a:stretch>
        </p:blipFill>
        <p:spPr bwMode="auto">
          <a:xfrm>
            <a:off x="3124200" y="3219450"/>
            <a:ext cx="3124200" cy="23431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5772"/>
                                        </p:tgtEl>
                                        <p:attrNameLst>
                                          <p:attrName>style.visibility</p:attrName>
                                        </p:attrNameLst>
                                      </p:cBhvr>
                                      <p:to>
                                        <p:strVal val="visible"/>
                                      </p:to>
                                    </p:set>
                                    <p:animEffect transition="in" filter="box(out)">
                                      <p:cBhvr>
                                        <p:cTn id="7" dur="500"/>
                                        <p:tgtEl>
                                          <p:spTgt spid="88577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5776"/>
                                        </p:tgtEl>
                                        <p:attrNameLst>
                                          <p:attrName>style.visibility</p:attrName>
                                        </p:attrNameLst>
                                      </p:cBhvr>
                                      <p:to>
                                        <p:strVal val="visible"/>
                                      </p:to>
                                    </p:set>
                                    <p:animEffect transition="in" filter="box(out)">
                                      <p:cBhvr>
                                        <p:cTn id="11" dur="500"/>
                                        <p:tgtEl>
                                          <p:spTgt spid="885776"/>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885775"/>
                                        </p:tgtEl>
                                        <p:attrNameLst>
                                          <p:attrName>style.visibility</p:attrName>
                                        </p:attrNameLst>
                                      </p:cBhvr>
                                      <p:to>
                                        <p:strVal val="visible"/>
                                      </p:to>
                                    </p:set>
                                    <p:animEffect transition="in" filter="box(out)">
                                      <p:cBhvr>
                                        <p:cTn id="15" dur="500"/>
                                        <p:tgtEl>
                                          <p:spTgt spid="885775"/>
                                        </p:tgtEl>
                                      </p:cBhvr>
                                    </p:animEffect>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885764"/>
                                        </p:tgtEl>
                                        <p:attrNameLst>
                                          <p:attrName>style.visibility</p:attrName>
                                        </p:attrNameLst>
                                      </p:cBhvr>
                                      <p:to>
                                        <p:strVal val="visible"/>
                                      </p:to>
                                    </p:set>
                                    <p:animEffect transition="in" filter="box(out)">
                                      <p:cBhvr>
                                        <p:cTn id="19" dur="500"/>
                                        <p:tgtEl>
                                          <p:spTgt spid="885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5772" grpId="0" autoUpdateAnimBg="0"/>
      <p:bldP spid="885775" grpId="0" autoUpdateAnimBg="0"/>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90"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33891" name="Text Box 1027"/>
          <p:cNvSpPr txBox="1">
            <a:spLocks noChangeArrowheads="1"/>
          </p:cNvSpPr>
          <p:nvPr/>
        </p:nvSpPr>
        <p:spPr bwMode="auto">
          <a:xfrm>
            <a:off x="565150" y="914400"/>
            <a:ext cx="40449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Loss of Biodiversity</a:t>
            </a:r>
          </a:p>
        </p:txBody>
      </p:sp>
      <p:pic>
        <p:nvPicPr>
          <p:cNvPr id="933892" name="Picture 1028"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33893"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3894"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3895"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3896" name="Picture 1032"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33897" name="Picture 1033"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33898" name="Picture 1034"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33899" name="Picture 1035"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33900" name="Rectangle 1036"/>
          <p:cNvSpPr>
            <a:spLocks noChangeArrowheads="1"/>
          </p:cNvSpPr>
          <p:nvPr/>
        </p:nvSpPr>
        <p:spPr bwMode="auto">
          <a:xfrm>
            <a:off x="609600" y="1622425"/>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rgbClr val="FF0066"/>
                </a:solidFill>
                <a:latin typeface="Times" charset="0"/>
              </a:rPr>
              <a:t>Extinction</a:t>
            </a:r>
            <a:r>
              <a:rPr lang="en-US" altLang="en-US" sz="3200">
                <a:solidFill>
                  <a:schemeClr val="tx1"/>
                </a:solidFill>
                <a:latin typeface="Times" charset="0"/>
              </a:rPr>
              <a:t> is the disappearance of a species when the last of its members dies.</a:t>
            </a:r>
          </a:p>
        </p:txBody>
      </p:sp>
      <p:sp>
        <p:nvSpPr>
          <p:cNvPr id="933901" name="Rectangle 1037"/>
          <p:cNvSpPr>
            <a:spLocks noChangeArrowheads="1"/>
          </p:cNvSpPr>
          <p:nvPr/>
        </p:nvSpPr>
        <p:spPr bwMode="auto">
          <a:xfrm>
            <a:off x="4676775" y="2974975"/>
            <a:ext cx="4267200" cy="22828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Extinction is a natural process and Earth has experienced several mass extinctions during its history.</a:t>
            </a:r>
          </a:p>
        </p:txBody>
      </p:sp>
      <p:pic>
        <p:nvPicPr>
          <p:cNvPr id="933906" name="Picture 1042" descr="C05-04P"/>
          <p:cNvPicPr>
            <a:picLocks noChangeAspect="1" noChangeArrowheads="1"/>
          </p:cNvPicPr>
          <p:nvPr/>
        </p:nvPicPr>
        <p:blipFill>
          <a:blip r:embed="rId13" cstate="print"/>
          <a:srcRect/>
          <a:stretch>
            <a:fillRect/>
          </a:stretch>
        </p:blipFill>
        <p:spPr bwMode="auto">
          <a:xfrm>
            <a:off x="457200" y="3429000"/>
            <a:ext cx="4114800" cy="2706687"/>
          </a:xfrm>
          <a:prstGeom prst="rect">
            <a:avLst/>
          </a:prstGeom>
          <a:noFill/>
        </p:spPr>
      </p:pic>
      <p:pic>
        <p:nvPicPr>
          <p:cNvPr id="933907" name="Picture 1043" descr="audio image blue">
            <a:hlinkClick r:id="" action="ppaction://noaction">
              <a:snd r:embed="rId14" name="05-extinction.WAV"/>
            </a:hlinkClick>
          </p:cNvPr>
          <p:cNvPicPr>
            <a:picLocks noChangeAspect="1" noChangeArrowheads="1"/>
          </p:cNvPicPr>
          <p:nvPr/>
        </p:nvPicPr>
        <p:blipFill>
          <a:blip r:embed="rId15" cstate="print"/>
          <a:srcRect/>
          <a:stretch>
            <a:fillRect/>
          </a:stretch>
        </p:blipFill>
        <p:spPr bwMode="auto">
          <a:xfrm>
            <a:off x="2209800" y="2743200"/>
            <a:ext cx="354012"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3900"/>
                                        </p:tgtEl>
                                        <p:attrNameLst>
                                          <p:attrName>style.visibility</p:attrName>
                                        </p:attrNameLst>
                                      </p:cBhvr>
                                      <p:to>
                                        <p:strVal val="visible"/>
                                      </p:to>
                                    </p:set>
                                    <p:animEffect transition="in" filter="box(out)">
                                      <p:cBhvr>
                                        <p:cTn id="7" dur="500"/>
                                        <p:tgtEl>
                                          <p:spTgt spid="93390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3906"/>
                                        </p:tgtEl>
                                        <p:attrNameLst>
                                          <p:attrName>style.visibility</p:attrName>
                                        </p:attrNameLst>
                                      </p:cBhvr>
                                      <p:to>
                                        <p:strVal val="visible"/>
                                      </p:to>
                                    </p:set>
                                    <p:animEffect transition="in" filter="box(out)">
                                      <p:cBhvr>
                                        <p:cTn id="11" dur="500"/>
                                        <p:tgtEl>
                                          <p:spTgt spid="933906"/>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33907"/>
                                        </p:tgtEl>
                                        <p:attrNameLst>
                                          <p:attrName>style.visibility</p:attrName>
                                        </p:attrNameLst>
                                      </p:cBhvr>
                                      <p:to>
                                        <p:strVal val="visible"/>
                                      </p:to>
                                    </p:set>
                                    <p:animEffect transition="in" filter="box(out)">
                                      <p:cBhvr>
                                        <p:cTn id="16" dur="500"/>
                                        <p:tgtEl>
                                          <p:spTgt spid="933907"/>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933901"/>
                                        </p:tgtEl>
                                        <p:attrNameLst>
                                          <p:attrName>style.visibility</p:attrName>
                                        </p:attrNameLst>
                                      </p:cBhvr>
                                      <p:to>
                                        <p:strVal val="visible"/>
                                      </p:to>
                                    </p:set>
                                    <p:animEffect transition="in" filter="box(out)">
                                      <p:cBhvr>
                                        <p:cTn id="21" dur="500"/>
                                        <p:tgtEl>
                                          <p:spTgt spid="933901"/>
                                        </p:tgtEl>
                                      </p:cBhvr>
                                    </p:animEffect>
                                  </p:childTnLst>
                                </p:cTn>
                              </p:par>
                            </p:childTnLst>
                          </p:cTn>
                        </p:par>
                        <p:par>
                          <p:cTn id="22" fill="hold">
                            <p:stCondLst>
                              <p:cond delay="500"/>
                            </p:stCondLst>
                            <p:childTnLst>
                              <p:par>
                                <p:cTn id="23" presetID="4" presetClass="entr" presetSubtype="32" fill="hold" nodeType="afterEffect">
                                  <p:stCondLst>
                                    <p:cond delay="0"/>
                                  </p:stCondLst>
                                  <p:childTnLst>
                                    <p:set>
                                      <p:cBhvr>
                                        <p:cTn id="24" dur="1" fill="hold">
                                          <p:stCondLst>
                                            <p:cond delay="0"/>
                                          </p:stCondLst>
                                        </p:cTn>
                                        <p:tgtEl>
                                          <p:spTgt spid="933892"/>
                                        </p:tgtEl>
                                        <p:attrNameLst>
                                          <p:attrName>style.visibility</p:attrName>
                                        </p:attrNameLst>
                                      </p:cBhvr>
                                      <p:to>
                                        <p:strVal val="visible"/>
                                      </p:to>
                                    </p:set>
                                    <p:animEffect transition="in" filter="box(out)">
                                      <p:cBhvr>
                                        <p:cTn id="25" dur="500"/>
                                        <p:tgtEl>
                                          <p:spTgt spid="933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3900" grpId="0" autoUpdateAnimBg="0"/>
      <p:bldP spid="933901" grpId="0" autoUpdateAnimBg="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34915" name="Text Box 1027"/>
          <p:cNvSpPr txBox="1">
            <a:spLocks noChangeArrowheads="1"/>
          </p:cNvSpPr>
          <p:nvPr/>
        </p:nvSpPr>
        <p:spPr bwMode="auto">
          <a:xfrm>
            <a:off x="565150" y="914400"/>
            <a:ext cx="40449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Loss of Biodiversity</a:t>
            </a:r>
          </a:p>
        </p:txBody>
      </p:sp>
      <p:pic>
        <p:nvPicPr>
          <p:cNvPr id="934916" name="Picture 1028"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34917"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4918"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4919"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4920" name="Picture 1032"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34921" name="Picture 1033"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34922" name="Picture 1034"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34923" name="Picture 1035"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34924" name="Rectangle 1036"/>
          <p:cNvSpPr>
            <a:spLocks noChangeArrowheads="1"/>
          </p:cNvSpPr>
          <p:nvPr/>
        </p:nvSpPr>
        <p:spPr bwMode="auto">
          <a:xfrm>
            <a:off x="609600" y="1600200"/>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A species is considered to be an </a:t>
            </a:r>
            <a:r>
              <a:rPr lang="en-US" altLang="en-US" sz="3200">
                <a:solidFill>
                  <a:srgbClr val="FF0066"/>
                </a:solidFill>
                <a:latin typeface="Times" charset="0"/>
              </a:rPr>
              <a:t>endangered species</a:t>
            </a:r>
            <a:r>
              <a:rPr lang="en-US" altLang="en-US" sz="3200">
                <a:solidFill>
                  <a:schemeClr val="tx1"/>
                </a:solidFill>
                <a:latin typeface="Times" charset="0"/>
              </a:rPr>
              <a:t> when its numbers become so low that extinction is possible.</a:t>
            </a:r>
          </a:p>
        </p:txBody>
      </p:sp>
      <p:pic>
        <p:nvPicPr>
          <p:cNvPr id="934930" name="Picture 1042" descr="pg115"/>
          <p:cNvPicPr>
            <a:picLocks noChangeAspect="1" noChangeArrowheads="1"/>
          </p:cNvPicPr>
          <p:nvPr/>
        </p:nvPicPr>
        <p:blipFill>
          <a:blip r:embed="rId13" cstate="print"/>
          <a:srcRect/>
          <a:stretch>
            <a:fillRect/>
          </a:stretch>
        </p:blipFill>
        <p:spPr bwMode="auto">
          <a:xfrm>
            <a:off x="914400" y="3657600"/>
            <a:ext cx="2392363" cy="2667000"/>
          </a:xfrm>
          <a:prstGeom prst="rect">
            <a:avLst/>
          </a:prstGeom>
          <a:noFill/>
        </p:spPr>
      </p:pic>
      <p:pic>
        <p:nvPicPr>
          <p:cNvPr id="934931" name="Picture 1043" descr="C05-05P"/>
          <p:cNvPicPr>
            <a:picLocks noChangeAspect="1" noChangeArrowheads="1"/>
          </p:cNvPicPr>
          <p:nvPr/>
        </p:nvPicPr>
        <p:blipFill>
          <a:blip r:embed="rId14" cstate="print"/>
          <a:srcRect/>
          <a:stretch>
            <a:fillRect/>
          </a:stretch>
        </p:blipFill>
        <p:spPr bwMode="auto">
          <a:xfrm>
            <a:off x="4038600" y="3238500"/>
            <a:ext cx="3429000" cy="2571750"/>
          </a:xfrm>
          <a:prstGeom prst="rect">
            <a:avLst/>
          </a:prstGeom>
          <a:noFill/>
        </p:spPr>
      </p:pic>
      <p:pic>
        <p:nvPicPr>
          <p:cNvPr id="934932" name="Picture 1044" descr="audio image blue">
            <a:hlinkClick r:id="" action="ppaction://noaction">
              <a:snd r:embed="rId15" name="05-endangered species.WAV"/>
            </a:hlinkClick>
          </p:cNvPr>
          <p:cNvPicPr>
            <a:picLocks noChangeAspect="1" noChangeArrowheads="1"/>
          </p:cNvPicPr>
          <p:nvPr/>
        </p:nvPicPr>
        <p:blipFill>
          <a:blip r:embed="rId16" cstate="print"/>
          <a:srcRect/>
          <a:stretch>
            <a:fillRect/>
          </a:stretch>
        </p:blipFill>
        <p:spPr bwMode="auto">
          <a:xfrm>
            <a:off x="7391400" y="27432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4924"/>
                                        </p:tgtEl>
                                        <p:attrNameLst>
                                          <p:attrName>style.visibility</p:attrName>
                                        </p:attrNameLst>
                                      </p:cBhvr>
                                      <p:to>
                                        <p:strVal val="visible"/>
                                      </p:to>
                                    </p:set>
                                    <p:animEffect transition="in" filter="box(out)">
                                      <p:cBhvr>
                                        <p:cTn id="7" dur="500"/>
                                        <p:tgtEl>
                                          <p:spTgt spid="934924"/>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4930"/>
                                        </p:tgtEl>
                                        <p:attrNameLst>
                                          <p:attrName>style.visibility</p:attrName>
                                        </p:attrNameLst>
                                      </p:cBhvr>
                                      <p:to>
                                        <p:strVal val="visible"/>
                                      </p:to>
                                    </p:set>
                                    <p:animEffect transition="in" filter="box(out)">
                                      <p:cBhvr>
                                        <p:cTn id="11" dur="500"/>
                                        <p:tgtEl>
                                          <p:spTgt spid="934930"/>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34931"/>
                                        </p:tgtEl>
                                        <p:attrNameLst>
                                          <p:attrName>style.visibility</p:attrName>
                                        </p:attrNameLst>
                                      </p:cBhvr>
                                      <p:to>
                                        <p:strVal val="visible"/>
                                      </p:to>
                                    </p:set>
                                    <p:animEffect transition="in" filter="box(out)">
                                      <p:cBhvr>
                                        <p:cTn id="15" dur="500"/>
                                        <p:tgtEl>
                                          <p:spTgt spid="934931"/>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934932"/>
                                        </p:tgtEl>
                                        <p:attrNameLst>
                                          <p:attrName>style.visibility</p:attrName>
                                        </p:attrNameLst>
                                      </p:cBhvr>
                                      <p:to>
                                        <p:strVal val="visible"/>
                                      </p:to>
                                    </p:set>
                                    <p:animEffect transition="in" filter="box(out)">
                                      <p:cBhvr>
                                        <p:cTn id="20" dur="500"/>
                                        <p:tgtEl>
                                          <p:spTgt spid="934932"/>
                                        </p:tgtEl>
                                      </p:cBhvr>
                                    </p:animEffect>
                                  </p:childTnLst>
                                </p:cTn>
                              </p:par>
                            </p:childTnLst>
                          </p:cTn>
                        </p:par>
                        <p:par>
                          <p:cTn id="21" fill="hold">
                            <p:stCondLst>
                              <p:cond delay="500"/>
                            </p:stCondLst>
                            <p:childTnLst>
                              <p:par>
                                <p:cTn id="22" presetID="4" presetClass="entr" presetSubtype="32" fill="hold" nodeType="afterEffect">
                                  <p:stCondLst>
                                    <p:cond delay="0"/>
                                  </p:stCondLst>
                                  <p:childTnLst>
                                    <p:set>
                                      <p:cBhvr>
                                        <p:cTn id="23" dur="1" fill="hold">
                                          <p:stCondLst>
                                            <p:cond delay="0"/>
                                          </p:stCondLst>
                                        </p:cTn>
                                        <p:tgtEl>
                                          <p:spTgt spid="934916"/>
                                        </p:tgtEl>
                                        <p:attrNameLst>
                                          <p:attrName>style.visibility</p:attrName>
                                        </p:attrNameLst>
                                      </p:cBhvr>
                                      <p:to>
                                        <p:strVal val="visible"/>
                                      </p:to>
                                    </p:set>
                                    <p:animEffect transition="in" filter="box(out)">
                                      <p:cBhvr>
                                        <p:cTn id="24" dur="500"/>
                                        <p:tgtEl>
                                          <p:spTgt spid="934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24"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781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2.1 Summary – pages 35 - 45</a:t>
            </a:r>
          </a:p>
        </p:txBody>
      </p:sp>
      <p:sp>
        <p:nvSpPr>
          <p:cNvPr id="887811" name="Text Box 3"/>
          <p:cNvSpPr txBox="1">
            <a:spLocks noChangeArrowheads="1"/>
          </p:cNvSpPr>
          <p:nvPr/>
        </p:nvSpPr>
        <p:spPr bwMode="auto">
          <a:xfrm>
            <a:off x="533400" y="914400"/>
            <a:ext cx="1796261" cy="58477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200" dirty="0">
                <a:solidFill>
                  <a:srgbClr val="FF0000"/>
                </a:solidFill>
                <a:latin typeface="Times" pitchFamily="18" charset="0"/>
              </a:rPr>
              <a:t>Organism</a:t>
            </a:r>
          </a:p>
        </p:txBody>
      </p:sp>
      <p:pic>
        <p:nvPicPr>
          <p:cNvPr id="887818" name="Picture 10" descr="Sec"/>
          <p:cNvPicPr>
            <a:picLocks noChangeAspect="1" noChangeArrowheads="1"/>
          </p:cNvPicPr>
          <p:nvPr/>
        </p:nvPicPr>
        <p:blipFill>
          <a:blip r:embed="rId2" cstate="print"/>
          <a:srcRect/>
          <a:stretch>
            <a:fillRect/>
          </a:stretch>
        </p:blipFill>
        <p:spPr bwMode="auto">
          <a:xfrm>
            <a:off x="0" y="0"/>
            <a:ext cx="1828800" cy="762000"/>
          </a:xfrm>
          <a:prstGeom prst="rect">
            <a:avLst/>
          </a:prstGeom>
          <a:noFill/>
        </p:spPr>
      </p:pic>
      <p:pic>
        <p:nvPicPr>
          <p:cNvPr id="887819" name="Picture 11" descr="Sec"/>
          <p:cNvPicPr>
            <a:picLocks noChangeAspect="1" noChangeArrowheads="1"/>
          </p:cNvPicPr>
          <p:nvPr/>
        </p:nvPicPr>
        <p:blipFill>
          <a:blip r:embed="rId3" cstate="print"/>
          <a:srcRect/>
          <a:stretch>
            <a:fillRect/>
          </a:stretch>
        </p:blipFill>
        <p:spPr bwMode="auto">
          <a:xfrm>
            <a:off x="1828800" y="0"/>
            <a:ext cx="6045200" cy="482600"/>
          </a:xfrm>
          <a:prstGeom prst="rect">
            <a:avLst/>
          </a:prstGeom>
          <a:noFill/>
        </p:spPr>
      </p:pic>
      <p:sp>
        <p:nvSpPr>
          <p:cNvPr id="887820" name="Rectangle 12"/>
          <p:cNvSpPr>
            <a:spLocks noChangeArrowheads="1"/>
          </p:cNvSpPr>
          <p:nvPr/>
        </p:nvSpPr>
        <p:spPr bwMode="auto">
          <a:xfrm>
            <a:off x="609600" y="1600200"/>
            <a:ext cx="7848600" cy="1406525"/>
          </a:xfrm>
          <a:prstGeom prst="rect">
            <a:avLst/>
          </a:prstGeom>
          <a:noFill/>
          <a:ln w="9525">
            <a:noFill/>
            <a:miter lim="800000"/>
            <a:headEnd/>
            <a:tailEnd/>
          </a:ln>
          <a:effectLst/>
        </p:spPr>
        <p:txBody>
          <a:bodyPr>
            <a:spAutoFit/>
          </a:bodyPr>
          <a:lstStyle/>
          <a:p>
            <a:pPr marL="342900" indent="-342900">
              <a:buFontTx/>
              <a:buChar char="•"/>
            </a:pPr>
            <a:r>
              <a:rPr lang="en-US" altLang="en-US" sz="3200" b="0">
                <a:solidFill>
                  <a:schemeClr val="tx1"/>
                </a:solidFill>
                <a:latin typeface="Times" pitchFamily="18" charset="0"/>
              </a:rPr>
              <a:t>An individual living thing that is made of cells, uses energy, reproduces, responds, grows, and develops.</a:t>
            </a:r>
          </a:p>
        </p:txBody>
      </p:sp>
      <p:pic>
        <p:nvPicPr>
          <p:cNvPr id="887827" name="Picture 19" descr="antelope"/>
          <p:cNvPicPr>
            <a:picLocks noChangeAspect="1" noChangeArrowheads="1"/>
          </p:cNvPicPr>
          <p:nvPr/>
        </p:nvPicPr>
        <p:blipFill>
          <a:blip r:embed="rId4" cstate="print"/>
          <a:srcRect/>
          <a:stretch>
            <a:fillRect/>
          </a:stretch>
        </p:blipFill>
        <p:spPr bwMode="auto">
          <a:xfrm>
            <a:off x="1828800" y="3124200"/>
            <a:ext cx="5410200" cy="27733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7820"/>
                                        </p:tgtEl>
                                        <p:attrNameLst>
                                          <p:attrName>style.visibility</p:attrName>
                                        </p:attrNameLst>
                                      </p:cBhvr>
                                      <p:to>
                                        <p:strVal val="visible"/>
                                      </p:to>
                                    </p:set>
                                    <p:animEffect transition="in" filter="box(out)">
                                      <p:cBhvr>
                                        <p:cTn id="7" dur="500"/>
                                        <p:tgtEl>
                                          <p:spTgt spid="88782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7827"/>
                                        </p:tgtEl>
                                        <p:attrNameLst>
                                          <p:attrName>style.visibility</p:attrName>
                                        </p:attrNameLst>
                                      </p:cBhvr>
                                      <p:to>
                                        <p:strVal val="visible"/>
                                      </p:to>
                                    </p:set>
                                    <p:animEffect transition="in" filter="box(out)">
                                      <p:cBhvr>
                                        <p:cTn id="11" dur="500"/>
                                        <p:tgtEl>
                                          <p:spTgt spid="8878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20" grpId="0" autoUpdateAnimBg="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4" name="Rectangle 3074"/>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pic>
        <p:nvPicPr>
          <p:cNvPr id="929796" name="Picture 307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29797" name="Picture 307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29798" name="Picture 307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9799" name="Picture 307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29800" name="Picture 3080"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29801" name="Picture 3081"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29802" name="Picture 3082"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29803" name="Picture 3083"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29805" name="Rectangle 3085"/>
          <p:cNvSpPr>
            <a:spLocks noChangeArrowheads="1"/>
          </p:cNvSpPr>
          <p:nvPr/>
        </p:nvSpPr>
        <p:spPr bwMode="auto">
          <a:xfrm>
            <a:off x="533400" y="1908175"/>
            <a:ext cx="5105400" cy="2554545"/>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3200" dirty="0">
                <a:solidFill>
                  <a:schemeClr val="tx1"/>
                </a:solidFill>
                <a:latin typeface="Times" charset="0"/>
              </a:rPr>
              <a:t>When the population of a species is likely to become endangered, it is said to be a </a:t>
            </a:r>
            <a:r>
              <a:rPr lang="en-US" altLang="en-US" sz="3200" dirty="0">
                <a:solidFill>
                  <a:srgbClr val="FF0066"/>
                </a:solidFill>
                <a:latin typeface="Times" charset="0"/>
              </a:rPr>
              <a:t>threatened species</a:t>
            </a:r>
            <a:r>
              <a:rPr lang="en-US" altLang="en-US" sz="3200" dirty="0">
                <a:solidFill>
                  <a:schemeClr val="tx1"/>
                </a:solidFill>
                <a:latin typeface="Times" charset="0"/>
              </a:rPr>
              <a:t>.</a:t>
            </a:r>
          </a:p>
        </p:txBody>
      </p:sp>
      <p:pic>
        <p:nvPicPr>
          <p:cNvPr id="929811" name="Picture 3091" descr="C05-06P"/>
          <p:cNvPicPr>
            <a:picLocks noChangeAspect="1" noChangeArrowheads="1"/>
          </p:cNvPicPr>
          <p:nvPr/>
        </p:nvPicPr>
        <p:blipFill>
          <a:blip r:embed="rId13" cstate="print"/>
          <a:srcRect/>
          <a:stretch>
            <a:fillRect/>
          </a:stretch>
        </p:blipFill>
        <p:spPr bwMode="auto">
          <a:xfrm>
            <a:off x="5791200" y="685800"/>
            <a:ext cx="2971800" cy="3962400"/>
          </a:xfrm>
          <a:prstGeom prst="rect">
            <a:avLst/>
          </a:prstGeom>
          <a:noFill/>
        </p:spPr>
      </p:pic>
      <p:pic>
        <p:nvPicPr>
          <p:cNvPr id="929812" name="Picture 3092" descr="audio image blue">
            <a:hlinkClick r:id="" action="ppaction://noaction">
              <a:snd r:embed="rId14" name="05-threatened species.WAV"/>
            </a:hlinkClick>
          </p:cNvPr>
          <p:cNvPicPr>
            <a:picLocks noChangeAspect="1" noChangeArrowheads="1"/>
          </p:cNvPicPr>
          <p:nvPr/>
        </p:nvPicPr>
        <p:blipFill>
          <a:blip r:embed="rId15" cstate="print"/>
          <a:srcRect/>
          <a:stretch>
            <a:fillRect/>
          </a:stretch>
        </p:blipFill>
        <p:spPr bwMode="auto">
          <a:xfrm>
            <a:off x="2743200" y="3962400"/>
            <a:ext cx="354013" cy="354013"/>
          </a:xfrm>
          <a:prstGeom prst="rect">
            <a:avLst/>
          </a:prstGeom>
          <a:noFill/>
        </p:spPr>
      </p:pic>
      <p:sp>
        <p:nvSpPr>
          <p:cNvPr id="929813" name="Text Box 3093"/>
          <p:cNvSpPr txBox="1">
            <a:spLocks noChangeArrowheads="1"/>
          </p:cNvSpPr>
          <p:nvPr/>
        </p:nvSpPr>
        <p:spPr bwMode="auto">
          <a:xfrm>
            <a:off x="565150" y="914400"/>
            <a:ext cx="40449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Loss of Biodiversity</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9805"/>
                                        </p:tgtEl>
                                        <p:attrNameLst>
                                          <p:attrName>style.visibility</p:attrName>
                                        </p:attrNameLst>
                                      </p:cBhvr>
                                      <p:to>
                                        <p:strVal val="visible"/>
                                      </p:to>
                                    </p:set>
                                    <p:animEffect transition="in" filter="box(out)">
                                      <p:cBhvr>
                                        <p:cTn id="7" dur="500"/>
                                        <p:tgtEl>
                                          <p:spTgt spid="929805"/>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29811"/>
                                        </p:tgtEl>
                                        <p:attrNameLst>
                                          <p:attrName>style.visibility</p:attrName>
                                        </p:attrNameLst>
                                      </p:cBhvr>
                                      <p:to>
                                        <p:strVal val="visible"/>
                                      </p:to>
                                    </p:set>
                                    <p:animEffect transition="in" filter="box(out)">
                                      <p:cBhvr>
                                        <p:cTn id="11" dur="500"/>
                                        <p:tgtEl>
                                          <p:spTgt spid="929811"/>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29812"/>
                                        </p:tgtEl>
                                        <p:attrNameLst>
                                          <p:attrName>style.visibility</p:attrName>
                                        </p:attrNameLst>
                                      </p:cBhvr>
                                      <p:to>
                                        <p:strVal val="visible"/>
                                      </p:to>
                                    </p:set>
                                    <p:animEffect transition="in" filter="box(out)">
                                      <p:cBhvr>
                                        <p:cTn id="16" dur="500"/>
                                        <p:tgtEl>
                                          <p:spTgt spid="929812"/>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29796"/>
                                        </p:tgtEl>
                                        <p:attrNameLst>
                                          <p:attrName>style.visibility</p:attrName>
                                        </p:attrNameLst>
                                      </p:cBhvr>
                                      <p:to>
                                        <p:strVal val="visible"/>
                                      </p:to>
                                    </p:set>
                                    <p:animEffect transition="in" filter="box(out)">
                                      <p:cBhvr>
                                        <p:cTn id="20" dur="500"/>
                                        <p:tgtEl>
                                          <p:spTgt spid="929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9805" grpId="0" autoUpdateAnimBg="0"/>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Cycles of Nature Posters</a:t>
            </a:r>
            <a:endParaRPr lang="en-US" dirty="0"/>
          </a:p>
        </p:txBody>
      </p:sp>
      <p:sp>
        <p:nvSpPr>
          <p:cNvPr id="3" name="Content Placeholder 2"/>
          <p:cNvSpPr>
            <a:spLocks noGrp="1"/>
          </p:cNvSpPr>
          <p:nvPr>
            <p:ph idx="1"/>
          </p:nvPr>
        </p:nvSpPr>
        <p:spPr/>
        <p:txBody>
          <a:bodyPr/>
          <a:lstStyle/>
          <a:p>
            <a:r>
              <a:rPr lang="en-US" dirty="0" smtClean="0"/>
              <a:t>1 – 3 people may work on the Poster</a:t>
            </a:r>
          </a:p>
          <a:p>
            <a:r>
              <a:rPr lang="en-US" dirty="0" smtClean="0"/>
              <a:t>Draw the Carbon, Water or Nitrogen Cycle</a:t>
            </a:r>
          </a:p>
          <a:p>
            <a:r>
              <a:rPr lang="en-US" dirty="0" smtClean="0"/>
              <a:t>Answer the following questions for your poster.</a:t>
            </a:r>
          </a:p>
          <a:p>
            <a:pPr lvl="1"/>
            <a:r>
              <a:rPr lang="en-US" dirty="0" smtClean="0"/>
              <a:t>How does Carbon, Water or Nitrogen return to the Biotic parts of the Ecosystem?</a:t>
            </a:r>
          </a:p>
          <a:p>
            <a:pPr lvl="1"/>
            <a:r>
              <a:rPr lang="en-US" dirty="0" smtClean="0"/>
              <a:t>The burning (CO2), evaporation (H2O)or leaching (N2) of each of these returns them where?</a:t>
            </a:r>
            <a:endParaRPr lang="en-US" dirty="0"/>
          </a:p>
        </p:txBody>
      </p:sp>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890883" name="Text Box 3"/>
          <p:cNvSpPr txBox="1">
            <a:spLocks noChangeArrowheads="1"/>
          </p:cNvSpPr>
          <p:nvPr/>
        </p:nvSpPr>
        <p:spPr bwMode="auto">
          <a:xfrm>
            <a:off x="565150" y="914400"/>
            <a:ext cx="322395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smtClean="0">
                <a:solidFill>
                  <a:schemeClr val="tx2"/>
                </a:solidFill>
                <a:latin typeface="Times" charset="0"/>
              </a:rPr>
              <a:t>#3. Habitat </a:t>
            </a:r>
            <a:r>
              <a:rPr lang="en-US" altLang="en-US" sz="3600" b="1" dirty="0">
                <a:solidFill>
                  <a:schemeClr val="tx2"/>
                </a:solidFill>
                <a:latin typeface="Times" charset="0"/>
              </a:rPr>
              <a:t>loss</a:t>
            </a:r>
          </a:p>
        </p:txBody>
      </p:sp>
      <p:pic>
        <p:nvPicPr>
          <p:cNvPr id="89088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088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088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088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0888"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90889"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90890"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90891"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90892" name="Rectangle 12"/>
          <p:cNvSpPr>
            <a:spLocks noChangeArrowheads="1"/>
          </p:cNvSpPr>
          <p:nvPr/>
        </p:nvSpPr>
        <p:spPr bwMode="auto">
          <a:xfrm>
            <a:off x="609600" y="1524000"/>
            <a:ext cx="69342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One of the biggest reasons for decline in biodiversity is habitat loss.</a:t>
            </a:r>
          </a:p>
        </p:txBody>
      </p:sp>
      <p:pic>
        <p:nvPicPr>
          <p:cNvPr id="890894" name="Picture 14" descr="Pg116-slash and burn"/>
          <p:cNvPicPr>
            <a:picLocks noChangeAspect="1" noChangeArrowheads="1"/>
          </p:cNvPicPr>
          <p:nvPr/>
        </p:nvPicPr>
        <p:blipFill>
          <a:blip r:embed="rId13" cstate="print"/>
          <a:srcRect/>
          <a:stretch>
            <a:fillRect/>
          </a:stretch>
        </p:blipFill>
        <p:spPr bwMode="auto">
          <a:xfrm>
            <a:off x="0" y="3200400"/>
            <a:ext cx="4419600" cy="2898775"/>
          </a:xfrm>
          <a:prstGeom prst="rect">
            <a:avLst/>
          </a:prstGeom>
          <a:noFill/>
        </p:spPr>
      </p:pic>
      <p:pic>
        <p:nvPicPr>
          <p:cNvPr id="890895" name="Picture 15" descr="Pg116-Logging"/>
          <p:cNvPicPr>
            <a:picLocks noChangeAspect="1" noChangeArrowheads="1"/>
          </p:cNvPicPr>
          <p:nvPr/>
        </p:nvPicPr>
        <p:blipFill>
          <a:blip r:embed="rId14" cstate="print"/>
          <a:srcRect/>
          <a:stretch>
            <a:fillRect/>
          </a:stretch>
        </p:blipFill>
        <p:spPr bwMode="auto">
          <a:xfrm>
            <a:off x="4267200" y="2514600"/>
            <a:ext cx="4038600" cy="30289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0892"/>
                                        </p:tgtEl>
                                        <p:attrNameLst>
                                          <p:attrName>style.visibility</p:attrName>
                                        </p:attrNameLst>
                                      </p:cBhvr>
                                      <p:to>
                                        <p:strVal val="visible"/>
                                      </p:to>
                                    </p:set>
                                    <p:animEffect transition="in" filter="box(out)">
                                      <p:cBhvr>
                                        <p:cTn id="7" dur="500"/>
                                        <p:tgtEl>
                                          <p:spTgt spid="89089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0894"/>
                                        </p:tgtEl>
                                        <p:attrNameLst>
                                          <p:attrName>style.visibility</p:attrName>
                                        </p:attrNameLst>
                                      </p:cBhvr>
                                      <p:to>
                                        <p:strVal val="visible"/>
                                      </p:to>
                                    </p:set>
                                    <p:animEffect transition="in" filter="box(out)">
                                      <p:cBhvr>
                                        <p:cTn id="11" dur="500"/>
                                        <p:tgtEl>
                                          <p:spTgt spid="890894"/>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890895"/>
                                        </p:tgtEl>
                                        <p:attrNameLst>
                                          <p:attrName>style.visibility</p:attrName>
                                        </p:attrNameLst>
                                      </p:cBhvr>
                                      <p:to>
                                        <p:strVal val="visible"/>
                                      </p:to>
                                    </p:set>
                                    <p:animEffect transition="in" filter="box(out)">
                                      <p:cBhvr>
                                        <p:cTn id="15" dur="500"/>
                                        <p:tgtEl>
                                          <p:spTgt spid="890895"/>
                                        </p:tgtEl>
                                      </p:cBhvr>
                                    </p:animEffect>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890884"/>
                                        </p:tgtEl>
                                        <p:attrNameLst>
                                          <p:attrName>style.visibility</p:attrName>
                                        </p:attrNameLst>
                                      </p:cBhvr>
                                      <p:to>
                                        <p:strVal val="visible"/>
                                      </p:to>
                                    </p:set>
                                    <p:animEffect transition="in" filter="box(out)">
                                      <p:cBhvr>
                                        <p:cTn id="19" dur="500"/>
                                        <p:tgtEl>
                                          <p:spTgt spid="890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892" grpId="0" autoUpdateAnimBg="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889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84889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848900"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48901"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848903" name="Picture 7"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848904" name="Picture 8"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848905" name="Text Box 9"/>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latin typeface="Times" charset="0"/>
              </a:rPr>
              <a:t>To return to the chapter summary click escape or close this document.</a:t>
            </a:r>
          </a:p>
        </p:txBody>
      </p:sp>
      <p:sp>
        <p:nvSpPr>
          <p:cNvPr id="848907" name="Text Box 11"/>
          <p:cNvSpPr txBox="1">
            <a:spLocks noChangeArrowheads="1"/>
          </p:cNvSpPr>
          <p:nvPr/>
        </p:nvSpPr>
        <p:spPr bwMode="auto">
          <a:xfrm>
            <a:off x="3117850" y="838200"/>
            <a:ext cx="3816350" cy="923330"/>
          </a:xfrm>
          <a:prstGeom prst="rect">
            <a:avLst/>
          </a:prstGeom>
          <a:noFill/>
          <a:ln w="9525">
            <a:noFill/>
            <a:miter lim="800000"/>
            <a:headEnd/>
            <a:tailEnd/>
          </a:ln>
          <a:effectLst/>
        </p:spPr>
        <p:txBody>
          <a:bodyPr wrap="square">
            <a:spAutoFit/>
          </a:bodyPr>
          <a:lstStyle/>
          <a:p>
            <a:pPr algn="ctr"/>
            <a:r>
              <a:rPr lang="en-US" sz="3600" dirty="0" smtClean="0">
                <a:solidFill>
                  <a:schemeClr val="tx2"/>
                </a:solidFill>
                <a:latin typeface="Times" charset="0"/>
              </a:rPr>
              <a:t>#3. Habitat</a:t>
            </a:r>
            <a:endParaRPr lang="en-US" sz="3600" dirty="0">
              <a:solidFill>
                <a:schemeClr val="tx2"/>
              </a:solidFill>
              <a:latin typeface="Times" charset="0"/>
            </a:endParaRPr>
          </a:p>
          <a:p>
            <a:pPr algn="ctr">
              <a:lnSpc>
                <a:spcPct val="50000"/>
              </a:lnSpc>
            </a:pPr>
            <a:r>
              <a:rPr lang="en-US" sz="3600" dirty="0">
                <a:solidFill>
                  <a:schemeClr val="tx2"/>
                </a:solidFill>
                <a:latin typeface="Times" charset="0"/>
              </a:rPr>
              <a:t>Fragmentation</a:t>
            </a:r>
          </a:p>
        </p:txBody>
      </p:sp>
      <p:pic>
        <p:nvPicPr>
          <p:cNvPr id="848910" name="Picture 14" descr="Image Bank"/>
          <p:cNvPicPr>
            <a:picLocks noChangeAspect="1" noChangeArrowheads="1"/>
          </p:cNvPicPr>
          <p:nvPr/>
        </p:nvPicPr>
        <p:blipFill>
          <a:blip r:embed="rId10" cstate="print"/>
          <a:srcRect/>
          <a:stretch>
            <a:fillRect/>
          </a:stretch>
        </p:blipFill>
        <p:spPr bwMode="auto">
          <a:xfrm>
            <a:off x="3517900" y="76200"/>
            <a:ext cx="2108200" cy="393700"/>
          </a:xfrm>
          <a:prstGeom prst="rect">
            <a:avLst/>
          </a:prstGeom>
          <a:noFill/>
        </p:spPr>
      </p:pic>
      <p:pic>
        <p:nvPicPr>
          <p:cNvPr id="848915" name="Picture 19" descr="Chpt05"/>
          <p:cNvPicPr>
            <a:picLocks noChangeAspect="1" noChangeArrowheads="1"/>
          </p:cNvPicPr>
          <p:nvPr/>
        </p:nvPicPr>
        <p:blipFill>
          <a:blip r:embed="rId11" cstate="print"/>
          <a:srcRect/>
          <a:stretch>
            <a:fillRect/>
          </a:stretch>
        </p:blipFill>
        <p:spPr bwMode="auto">
          <a:xfrm>
            <a:off x="0" y="0"/>
            <a:ext cx="2895600" cy="700088"/>
          </a:xfrm>
          <a:prstGeom prst="rect">
            <a:avLst/>
          </a:prstGeom>
          <a:noFill/>
        </p:spPr>
      </p:pic>
      <p:pic>
        <p:nvPicPr>
          <p:cNvPr id="848916" name="Picture 20" descr="Habitat Fragmentation"/>
          <p:cNvPicPr>
            <a:picLocks noChangeAspect="1" noChangeArrowheads="1"/>
          </p:cNvPicPr>
          <p:nvPr/>
        </p:nvPicPr>
        <p:blipFill>
          <a:blip r:embed="rId12" cstate="print"/>
          <a:srcRect/>
          <a:stretch>
            <a:fillRect/>
          </a:stretch>
        </p:blipFill>
        <p:spPr bwMode="auto">
          <a:xfrm>
            <a:off x="914400" y="2133600"/>
            <a:ext cx="7366000" cy="2844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48905"/>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848901"/>
                                        </p:tgtEl>
                                        <p:attrNameLst>
                                          <p:attrName>style.visibility</p:attrName>
                                        </p:attrNameLst>
                                      </p:cBhvr>
                                      <p:to>
                                        <p:strVal val="visible"/>
                                      </p:to>
                                    </p:set>
                                    <p:animEffect transition="in" filter="box(out)">
                                      <p:cBhvr>
                                        <p:cTn id="10" dur="500"/>
                                        <p:tgtEl>
                                          <p:spTgt spid="848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8905" grpId="0" autoUpdateAnimBg="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8" name="Rectangle 2050"/>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35939" name="Text Box 2051"/>
          <p:cNvSpPr txBox="1">
            <a:spLocks noChangeArrowheads="1"/>
          </p:cNvSpPr>
          <p:nvPr/>
        </p:nvSpPr>
        <p:spPr bwMode="auto">
          <a:xfrm>
            <a:off x="565150" y="914400"/>
            <a:ext cx="4591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Habitat fragmentation</a:t>
            </a:r>
          </a:p>
        </p:txBody>
      </p:sp>
      <p:pic>
        <p:nvPicPr>
          <p:cNvPr id="935940" name="Picture 2052"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35941" name="Picture 205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5942" name="Picture 205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5943" name="Picture 205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5944" name="Picture 2056"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35945" name="Picture 2057"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35946" name="Picture 2058"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35947" name="Picture 2059"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35948" name="Rectangle 2060"/>
          <p:cNvSpPr>
            <a:spLocks noChangeArrowheads="1"/>
          </p:cNvSpPr>
          <p:nvPr/>
        </p:nvSpPr>
        <p:spPr bwMode="auto">
          <a:xfrm>
            <a:off x="533400" y="1600200"/>
            <a:ext cx="7924800" cy="1065213"/>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rgbClr val="FF0066"/>
                </a:solidFill>
                <a:latin typeface="Times" charset="0"/>
              </a:rPr>
              <a:t>Habitat fragmentation</a:t>
            </a:r>
            <a:r>
              <a:rPr lang="en-US" altLang="en-US" sz="3200">
                <a:solidFill>
                  <a:schemeClr val="tx1"/>
                </a:solidFill>
                <a:latin typeface="Times" charset="0"/>
              </a:rPr>
              <a:t> is the separation of wilderness areas from other wilderness areas.</a:t>
            </a:r>
          </a:p>
        </p:txBody>
      </p:sp>
      <p:pic>
        <p:nvPicPr>
          <p:cNvPr id="935951" name="Picture 2063" descr="Pg117-Bison Yellowstone"/>
          <p:cNvPicPr>
            <a:picLocks noChangeAspect="1" noChangeArrowheads="1"/>
          </p:cNvPicPr>
          <p:nvPr/>
        </p:nvPicPr>
        <p:blipFill>
          <a:blip r:embed="rId13" cstate="print"/>
          <a:srcRect/>
          <a:stretch>
            <a:fillRect/>
          </a:stretch>
        </p:blipFill>
        <p:spPr bwMode="auto">
          <a:xfrm>
            <a:off x="3886200" y="2971800"/>
            <a:ext cx="4267200" cy="3200400"/>
          </a:xfrm>
          <a:prstGeom prst="rect">
            <a:avLst/>
          </a:prstGeom>
          <a:noFill/>
        </p:spPr>
      </p:pic>
      <p:pic>
        <p:nvPicPr>
          <p:cNvPr id="935953" name="Picture 2065" descr="audio image blue">
            <a:hlinkClick r:id="" action="ppaction://noaction">
              <a:snd r:embed="rId14" name="05-habitat fragmentation.WAV"/>
            </a:hlinkClick>
          </p:cNvPr>
          <p:cNvPicPr>
            <a:picLocks noChangeAspect="1" noChangeArrowheads="1"/>
          </p:cNvPicPr>
          <p:nvPr/>
        </p:nvPicPr>
        <p:blipFill>
          <a:blip r:embed="rId15" cstate="print"/>
          <a:srcRect/>
          <a:stretch>
            <a:fillRect/>
          </a:stretch>
        </p:blipFill>
        <p:spPr bwMode="auto">
          <a:xfrm>
            <a:off x="6858000" y="22098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5948"/>
                                        </p:tgtEl>
                                        <p:attrNameLst>
                                          <p:attrName>style.visibility</p:attrName>
                                        </p:attrNameLst>
                                      </p:cBhvr>
                                      <p:to>
                                        <p:strVal val="visible"/>
                                      </p:to>
                                    </p:set>
                                    <p:animEffect transition="in" filter="box(out)">
                                      <p:cBhvr>
                                        <p:cTn id="7" dur="500"/>
                                        <p:tgtEl>
                                          <p:spTgt spid="93594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5951"/>
                                        </p:tgtEl>
                                        <p:attrNameLst>
                                          <p:attrName>style.visibility</p:attrName>
                                        </p:attrNameLst>
                                      </p:cBhvr>
                                      <p:to>
                                        <p:strVal val="visible"/>
                                      </p:to>
                                    </p:set>
                                    <p:animEffect transition="in" filter="box(out)">
                                      <p:cBhvr>
                                        <p:cTn id="11" dur="500"/>
                                        <p:tgtEl>
                                          <p:spTgt spid="935951"/>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35953"/>
                                        </p:tgtEl>
                                        <p:attrNameLst>
                                          <p:attrName>style.visibility</p:attrName>
                                        </p:attrNameLst>
                                      </p:cBhvr>
                                      <p:to>
                                        <p:strVal val="visible"/>
                                      </p:to>
                                    </p:set>
                                    <p:animEffect transition="in" filter="box(out)">
                                      <p:cBhvr>
                                        <p:cTn id="16" dur="500"/>
                                        <p:tgtEl>
                                          <p:spTgt spid="935953"/>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35940"/>
                                        </p:tgtEl>
                                        <p:attrNameLst>
                                          <p:attrName>style.visibility</p:attrName>
                                        </p:attrNameLst>
                                      </p:cBhvr>
                                      <p:to>
                                        <p:strVal val="visible"/>
                                      </p:to>
                                    </p:set>
                                    <p:animEffect transition="in" filter="box(out)">
                                      <p:cBhvr>
                                        <p:cTn id="20" dur="500"/>
                                        <p:tgtEl>
                                          <p:spTgt spid="935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5948" grpId="0" autoUpdateAnimBg="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894979" name="Text Box 3"/>
          <p:cNvSpPr txBox="1">
            <a:spLocks noChangeArrowheads="1"/>
          </p:cNvSpPr>
          <p:nvPr/>
        </p:nvSpPr>
        <p:spPr bwMode="auto">
          <a:xfrm>
            <a:off x="565150" y="914400"/>
            <a:ext cx="28511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Edge and size</a:t>
            </a:r>
          </a:p>
        </p:txBody>
      </p:sp>
      <p:pic>
        <p:nvPicPr>
          <p:cNvPr id="89498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498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498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498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4984"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94985"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94986"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94987"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94988" name="Rectangle 12"/>
          <p:cNvSpPr>
            <a:spLocks noChangeArrowheads="1"/>
          </p:cNvSpPr>
          <p:nvPr/>
        </p:nvSpPr>
        <p:spPr bwMode="auto">
          <a:xfrm>
            <a:off x="609600" y="1622425"/>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The edge of a habitat or ecosystem is where one habitat or ecosystem meets another.</a:t>
            </a:r>
          </a:p>
        </p:txBody>
      </p:sp>
      <p:pic>
        <p:nvPicPr>
          <p:cNvPr id="894994" name="Picture 18" descr="C05-07P"/>
          <p:cNvPicPr>
            <a:picLocks noChangeAspect="1" noChangeArrowheads="1"/>
          </p:cNvPicPr>
          <p:nvPr/>
        </p:nvPicPr>
        <p:blipFill>
          <a:blip r:embed="rId13" cstate="print"/>
          <a:srcRect/>
          <a:stretch>
            <a:fillRect/>
          </a:stretch>
        </p:blipFill>
        <p:spPr bwMode="auto">
          <a:xfrm>
            <a:off x="3352800" y="3200400"/>
            <a:ext cx="4826000" cy="3098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4988"/>
                                        </p:tgtEl>
                                        <p:attrNameLst>
                                          <p:attrName>style.visibility</p:attrName>
                                        </p:attrNameLst>
                                      </p:cBhvr>
                                      <p:to>
                                        <p:strVal val="visible"/>
                                      </p:to>
                                    </p:set>
                                    <p:animEffect transition="in" filter="box(out)">
                                      <p:cBhvr>
                                        <p:cTn id="7" dur="500"/>
                                        <p:tgtEl>
                                          <p:spTgt spid="89498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4994"/>
                                        </p:tgtEl>
                                        <p:attrNameLst>
                                          <p:attrName>style.visibility</p:attrName>
                                        </p:attrNameLst>
                                      </p:cBhvr>
                                      <p:to>
                                        <p:strVal val="visible"/>
                                      </p:to>
                                    </p:set>
                                    <p:animEffect transition="in" filter="box(out)">
                                      <p:cBhvr>
                                        <p:cTn id="11" dur="500"/>
                                        <p:tgtEl>
                                          <p:spTgt spid="894994"/>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894980"/>
                                        </p:tgtEl>
                                        <p:attrNameLst>
                                          <p:attrName>style.visibility</p:attrName>
                                        </p:attrNameLst>
                                      </p:cBhvr>
                                      <p:to>
                                        <p:strVal val="visible"/>
                                      </p:to>
                                    </p:set>
                                    <p:animEffect transition="in" filter="box(out)">
                                      <p:cBhvr>
                                        <p:cTn id="15" dur="500"/>
                                        <p:tgtEl>
                                          <p:spTgt spid="894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4988" grpId="0" autoUpdateAnimBg="0"/>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897027" name="Text Box 3"/>
          <p:cNvSpPr txBox="1">
            <a:spLocks noChangeArrowheads="1"/>
          </p:cNvSpPr>
          <p:nvPr/>
        </p:nvSpPr>
        <p:spPr bwMode="auto">
          <a:xfrm>
            <a:off x="565150" y="914400"/>
            <a:ext cx="28511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Edge and size</a:t>
            </a:r>
          </a:p>
        </p:txBody>
      </p:sp>
      <p:pic>
        <p:nvPicPr>
          <p:cNvPr id="89702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702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703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703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7032"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97033"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97034"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97035"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97036" name="Rectangle 12"/>
          <p:cNvSpPr>
            <a:spLocks noChangeArrowheads="1"/>
          </p:cNvSpPr>
          <p:nvPr/>
        </p:nvSpPr>
        <p:spPr bwMode="auto">
          <a:xfrm>
            <a:off x="609600" y="1600200"/>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If a road is cut through a wooded area, the shape of the wooded area changes and the edge is changed.</a:t>
            </a:r>
          </a:p>
        </p:txBody>
      </p:sp>
      <p:sp>
        <p:nvSpPr>
          <p:cNvPr id="897037" name="Rectangle 13"/>
          <p:cNvSpPr>
            <a:spLocks noChangeArrowheads="1"/>
          </p:cNvSpPr>
          <p:nvPr/>
        </p:nvSpPr>
        <p:spPr bwMode="auto">
          <a:xfrm>
            <a:off x="609600" y="3111500"/>
            <a:ext cx="3733800" cy="27209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Now there is less distance between the edge and the interior. Some plants might die out.</a:t>
            </a:r>
          </a:p>
        </p:txBody>
      </p:sp>
      <p:pic>
        <p:nvPicPr>
          <p:cNvPr id="897038" name="Picture 14" descr="Pg117-Edge Habitat"/>
          <p:cNvPicPr>
            <a:picLocks noChangeAspect="1" noChangeArrowheads="1"/>
          </p:cNvPicPr>
          <p:nvPr/>
        </p:nvPicPr>
        <p:blipFill>
          <a:blip r:embed="rId13" cstate="print"/>
          <a:srcRect/>
          <a:stretch>
            <a:fillRect/>
          </a:stretch>
        </p:blipFill>
        <p:spPr bwMode="auto">
          <a:xfrm>
            <a:off x="4267200" y="3124200"/>
            <a:ext cx="3962400" cy="2971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7036"/>
                                        </p:tgtEl>
                                        <p:attrNameLst>
                                          <p:attrName>style.visibility</p:attrName>
                                        </p:attrNameLst>
                                      </p:cBhvr>
                                      <p:to>
                                        <p:strVal val="visible"/>
                                      </p:to>
                                    </p:set>
                                    <p:animEffect transition="in" filter="box(out)">
                                      <p:cBhvr>
                                        <p:cTn id="7" dur="500"/>
                                        <p:tgtEl>
                                          <p:spTgt spid="89703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7038"/>
                                        </p:tgtEl>
                                        <p:attrNameLst>
                                          <p:attrName>style.visibility</p:attrName>
                                        </p:attrNameLst>
                                      </p:cBhvr>
                                      <p:to>
                                        <p:strVal val="visible"/>
                                      </p:to>
                                    </p:set>
                                    <p:animEffect transition="in" filter="box(out)">
                                      <p:cBhvr>
                                        <p:cTn id="11" dur="500"/>
                                        <p:tgtEl>
                                          <p:spTgt spid="897038"/>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897037"/>
                                        </p:tgtEl>
                                        <p:attrNameLst>
                                          <p:attrName>style.visibility</p:attrName>
                                        </p:attrNameLst>
                                      </p:cBhvr>
                                      <p:to>
                                        <p:strVal val="visible"/>
                                      </p:to>
                                    </p:set>
                                    <p:animEffect transition="in" filter="box(out)">
                                      <p:cBhvr>
                                        <p:cTn id="16" dur="500"/>
                                        <p:tgtEl>
                                          <p:spTgt spid="897037"/>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897028"/>
                                        </p:tgtEl>
                                        <p:attrNameLst>
                                          <p:attrName>style.visibility</p:attrName>
                                        </p:attrNameLst>
                                      </p:cBhvr>
                                      <p:to>
                                        <p:strVal val="visible"/>
                                      </p:to>
                                    </p:set>
                                    <p:animEffect transition="in" filter="box(out)">
                                      <p:cBhvr>
                                        <p:cTn id="20" dur="500"/>
                                        <p:tgtEl>
                                          <p:spTgt spid="897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036" grpId="0" autoUpdateAnimBg="0"/>
      <p:bldP spid="897037" grpId="0" autoUpdateAnimBg="0"/>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07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pic>
        <p:nvPicPr>
          <p:cNvPr id="89907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907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907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907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9080"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99081"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99082"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99083"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899084" name="Rectangle 12"/>
          <p:cNvSpPr>
            <a:spLocks noChangeArrowheads="1"/>
          </p:cNvSpPr>
          <p:nvPr/>
        </p:nvSpPr>
        <p:spPr bwMode="auto">
          <a:xfrm>
            <a:off x="609600" y="1752600"/>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Another threat to biodiversity is </a:t>
            </a:r>
            <a:r>
              <a:rPr lang="en-US" altLang="en-US" sz="3200">
                <a:solidFill>
                  <a:srgbClr val="FF0066"/>
                </a:solidFill>
                <a:latin typeface="Times" charset="0"/>
              </a:rPr>
              <a:t>habitat degradation</a:t>
            </a:r>
            <a:r>
              <a:rPr lang="en-US" altLang="en-US" sz="3200">
                <a:solidFill>
                  <a:schemeClr val="tx1"/>
                </a:solidFill>
                <a:latin typeface="Times" charset="0"/>
              </a:rPr>
              <a:t>, the damage to a habitat by pollution.</a:t>
            </a:r>
          </a:p>
        </p:txBody>
      </p:sp>
      <p:sp>
        <p:nvSpPr>
          <p:cNvPr id="899085" name="Rectangle 13"/>
          <p:cNvSpPr>
            <a:spLocks noChangeArrowheads="1"/>
          </p:cNvSpPr>
          <p:nvPr/>
        </p:nvSpPr>
        <p:spPr bwMode="auto">
          <a:xfrm>
            <a:off x="609600" y="3429000"/>
            <a:ext cx="72390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Three types of pollution are air, water, and land pollution.</a:t>
            </a:r>
          </a:p>
        </p:txBody>
      </p:sp>
      <p:pic>
        <p:nvPicPr>
          <p:cNvPr id="899087" name="Picture 15" descr="audio image blue">
            <a:hlinkClick r:id="" action="ppaction://noaction">
              <a:snd r:embed="rId13" name="05-habitat degradation.WAV"/>
            </a:hlinkClick>
          </p:cNvPr>
          <p:cNvPicPr>
            <a:picLocks noChangeAspect="1" noChangeArrowheads="1"/>
          </p:cNvPicPr>
          <p:nvPr/>
        </p:nvPicPr>
        <p:blipFill>
          <a:blip r:embed="rId14" cstate="print"/>
          <a:srcRect/>
          <a:stretch>
            <a:fillRect/>
          </a:stretch>
        </p:blipFill>
        <p:spPr bwMode="auto">
          <a:xfrm>
            <a:off x="2667000" y="2819400"/>
            <a:ext cx="354013" cy="354013"/>
          </a:xfrm>
          <a:prstGeom prst="rect">
            <a:avLst/>
          </a:prstGeom>
          <a:noFill/>
        </p:spPr>
      </p:pic>
      <p:sp>
        <p:nvSpPr>
          <p:cNvPr id="899088" name="Text Box 16"/>
          <p:cNvSpPr txBox="1">
            <a:spLocks noChangeArrowheads="1"/>
          </p:cNvSpPr>
          <p:nvPr/>
        </p:nvSpPr>
        <p:spPr bwMode="auto">
          <a:xfrm>
            <a:off x="565150" y="914400"/>
            <a:ext cx="41592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Habitat degradation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9084"/>
                                        </p:tgtEl>
                                        <p:attrNameLst>
                                          <p:attrName>style.visibility</p:attrName>
                                        </p:attrNameLst>
                                      </p:cBhvr>
                                      <p:to>
                                        <p:strVal val="visible"/>
                                      </p:to>
                                    </p:set>
                                    <p:animEffect transition="in" filter="box(out)">
                                      <p:cBhvr>
                                        <p:cTn id="7" dur="500"/>
                                        <p:tgtEl>
                                          <p:spTgt spid="89908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99087"/>
                                        </p:tgtEl>
                                        <p:attrNameLst>
                                          <p:attrName>style.visibility</p:attrName>
                                        </p:attrNameLst>
                                      </p:cBhvr>
                                      <p:to>
                                        <p:strVal val="visible"/>
                                      </p:to>
                                    </p:set>
                                    <p:animEffect transition="in" filter="box(out)">
                                      <p:cBhvr>
                                        <p:cTn id="12" dur="500"/>
                                        <p:tgtEl>
                                          <p:spTgt spid="89908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99085"/>
                                        </p:tgtEl>
                                        <p:attrNameLst>
                                          <p:attrName>style.visibility</p:attrName>
                                        </p:attrNameLst>
                                      </p:cBhvr>
                                      <p:to>
                                        <p:strVal val="visible"/>
                                      </p:to>
                                    </p:set>
                                    <p:animEffect transition="in" filter="box(out)">
                                      <p:cBhvr>
                                        <p:cTn id="17" dur="500"/>
                                        <p:tgtEl>
                                          <p:spTgt spid="899085"/>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99076"/>
                                        </p:tgtEl>
                                        <p:attrNameLst>
                                          <p:attrName>style.visibility</p:attrName>
                                        </p:attrNameLst>
                                      </p:cBhvr>
                                      <p:to>
                                        <p:strVal val="visible"/>
                                      </p:to>
                                    </p:set>
                                    <p:animEffect transition="in" filter="box(out)">
                                      <p:cBhvr>
                                        <p:cTn id="21" dur="500"/>
                                        <p:tgtEl>
                                          <p:spTgt spid="899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9084" grpId="0" autoUpdateAnimBg="0"/>
      <p:bldP spid="899085" grpId="0" autoUpdateAnimBg="0"/>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pic>
        <p:nvPicPr>
          <p:cNvPr id="90010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010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010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010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0104"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00105"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00106"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00107"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00108" name="Rectangle 12"/>
          <p:cNvSpPr>
            <a:spLocks noChangeArrowheads="1"/>
          </p:cNvSpPr>
          <p:nvPr/>
        </p:nvSpPr>
        <p:spPr bwMode="auto">
          <a:xfrm>
            <a:off x="4572000" y="1447800"/>
            <a:ext cx="4114800" cy="22828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Pollutants enter the atmosphere in many ways—including volcanic eruptions and forest fires.</a:t>
            </a:r>
          </a:p>
        </p:txBody>
      </p:sp>
      <p:pic>
        <p:nvPicPr>
          <p:cNvPr id="900110" name="Picture 14" descr="Pg118-volcano helens"/>
          <p:cNvPicPr>
            <a:picLocks noChangeAspect="1" noChangeArrowheads="1"/>
          </p:cNvPicPr>
          <p:nvPr/>
        </p:nvPicPr>
        <p:blipFill>
          <a:blip r:embed="rId13" cstate="print"/>
          <a:srcRect/>
          <a:stretch>
            <a:fillRect/>
          </a:stretch>
        </p:blipFill>
        <p:spPr bwMode="auto">
          <a:xfrm>
            <a:off x="533400" y="1600200"/>
            <a:ext cx="3962400" cy="3938588"/>
          </a:xfrm>
          <a:prstGeom prst="rect">
            <a:avLst/>
          </a:prstGeom>
          <a:noFill/>
        </p:spPr>
      </p:pic>
      <p:pic>
        <p:nvPicPr>
          <p:cNvPr id="900111" name="Picture 15" descr="Pg118-Forest Fire 1"/>
          <p:cNvPicPr>
            <a:picLocks noChangeAspect="1" noChangeArrowheads="1"/>
          </p:cNvPicPr>
          <p:nvPr/>
        </p:nvPicPr>
        <p:blipFill>
          <a:blip r:embed="rId14" cstate="print"/>
          <a:srcRect/>
          <a:stretch>
            <a:fillRect/>
          </a:stretch>
        </p:blipFill>
        <p:spPr bwMode="auto">
          <a:xfrm>
            <a:off x="4495800" y="4419600"/>
            <a:ext cx="3657600" cy="2413000"/>
          </a:xfrm>
          <a:prstGeom prst="rect">
            <a:avLst/>
          </a:prstGeom>
          <a:noFill/>
        </p:spPr>
      </p:pic>
      <p:sp>
        <p:nvSpPr>
          <p:cNvPr id="900114" name="Text Box 18"/>
          <p:cNvSpPr txBox="1">
            <a:spLocks noChangeArrowheads="1"/>
          </p:cNvSpPr>
          <p:nvPr/>
        </p:nvSpPr>
        <p:spPr bwMode="auto">
          <a:xfrm>
            <a:off x="565150" y="914400"/>
            <a:ext cx="4891083"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smtClean="0">
                <a:solidFill>
                  <a:schemeClr val="tx2"/>
                </a:solidFill>
                <a:latin typeface="Times" charset="0"/>
              </a:rPr>
              <a:t>#3. Habitat </a:t>
            </a:r>
            <a:r>
              <a:rPr lang="en-US" altLang="en-US" sz="3600" b="1" dirty="0">
                <a:solidFill>
                  <a:schemeClr val="tx2"/>
                </a:solidFill>
                <a:latin typeface="Times" charset="0"/>
              </a:rPr>
              <a:t>degradation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00110"/>
                                        </p:tgtEl>
                                        <p:attrNameLst>
                                          <p:attrName>style.visibility</p:attrName>
                                        </p:attrNameLst>
                                      </p:cBhvr>
                                      <p:to>
                                        <p:strVal val="visible"/>
                                      </p:to>
                                    </p:set>
                                    <p:animEffect transition="in" filter="box(out)">
                                      <p:cBhvr>
                                        <p:cTn id="7" dur="500"/>
                                        <p:tgtEl>
                                          <p:spTgt spid="90011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0111"/>
                                        </p:tgtEl>
                                        <p:attrNameLst>
                                          <p:attrName>style.visibility</p:attrName>
                                        </p:attrNameLst>
                                      </p:cBhvr>
                                      <p:to>
                                        <p:strVal val="visible"/>
                                      </p:to>
                                    </p:set>
                                    <p:animEffect transition="in" filter="box(out)">
                                      <p:cBhvr>
                                        <p:cTn id="11" dur="500"/>
                                        <p:tgtEl>
                                          <p:spTgt spid="900111"/>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900108"/>
                                        </p:tgtEl>
                                        <p:attrNameLst>
                                          <p:attrName>style.visibility</p:attrName>
                                        </p:attrNameLst>
                                      </p:cBhvr>
                                      <p:to>
                                        <p:strVal val="visible"/>
                                      </p:to>
                                    </p:set>
                                    <p:animEffect transition="in" filter="box(out)">
                                      <p:cBhvr>
                                        <p:cTn id="15" dur="500"/>
                                        <p:tgtEl>
                                          <p:spTgt spid="900108"/>
                                        </p:tgtEl>
                                      </p:cBhvr>
                                    </p:animEffect>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900100"/>
                                        </p:tgtEl>
                                        <p:attrNameLst>
                                          <p:attrName>style.visibility</p:attrName>
                                        </p:attrNameLst>
                                      </p:cBhvr>
                                      <p:to>
                                        <p:strVal val="visible"/>
                                      </p:to>
                                    </p:set>
                                    <p:animEffect transition="in" filter="box(out)">
                                      <p:cBhvr>
                                        <p:cTn id="19" dur="500"/>
                                        <p:tgtEl>
                                          <p:spTgt spid="900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108" grpId="0" autoUpdateAnimBg="0"/>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2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01123" name="Text Box 3"/>
          <p:cNvSpPr txBox="1">
            <a:spLocks noChangeArrowheads="1"/>
          </p:cNvSpPr>
          <p:nvPr/>
        </p:nvSpPr>
        <p:spPr bwMode="auto">
          <a:xfrm>
            <a:off x="565150" y="914400"/>
            <a:ext cx="41592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Habitat degradation</a:t>
            </a:r>
          </a:p>
        </p:txBody>
      </p:sp>
      <p:pic>
        <p:nvPicPr>
          <p:cNvPr id="90112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112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112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112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1128"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01129"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01130"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01131"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01132" name="Rectangle 12"/>
          <p:cNvSpPr>
            <a:spLocks noChangeArrowheads="1"/>
          </p:cNvSpPr>
          <p:nvPr/>
        </p:nvSpPr>
        <p:spPr bwMode="auto">
          <a:xfrm>
            <a:off x="609600" y="1774825"/>
            <a:ext cx="76962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Burning fossil fuels is also a major source of air pollutants such as sulfur dioxide.</a:t>
            </a:r>
          </a:p>
        </p:txBody>
      </p:sp>
      <p:sp>
        <p:nvSpPr>
          <p:cNvPr id="901133" name="Rectangle 13"/>
          <p:cNvSpPr>
            <a:spLocks noChangeArrowheads="1"/>
          </p:cNvSpPr>
          <p:nvPr/>
        </p:nvSpPr>
        <p:spPr bwMode="auto">
          <a:xfrm>
            <a:off x="609600" y="3165475"/>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rgbClr val="FF0066"/>
                </a:solidFill>
                <a:latin typeface="Times" charset="0"/>
              </a:rPr>
              <a:t>Acid precipitation</a:t>
            </a:r>
            <a:r>
              <a:rPr lang="en-US" altLang="en-US" sz="3200">
                <a:solidFill>
                  <a:schemeClr val="tx1"/>
                </a:solidFill>
                <a:latin typeface="Times" charset="0"/>
              </a:rPr>
              <a:t>—rain, snow, sleet, and fog with low pH values—has been linked to the deterioration of some forests and lakes.</a:t>
            </a:r>
          </a:p>
        </p:txBody>
      </p:sp>
      <p:pic>
        <p:nvPicPr>
          <p:cNvPr id="901135" name="Picture 15" descr="audio image blue">
            <a:hlinkClick r:id="" action="ppaction://noaction">
              <a:snd r:embed="rId13" name="05-acid precipitation.WAV"/>
            </a:hlinkClick>
          </p:cNvPr>
          <p:cNvPicPr>
            <a:picLocks noChangeAspect="1" noChangeArrowheads="1"/>
          </p:cNvPicPr>
          <p:nvPr/>
        </p:nvPicPr>
        <p:blipFill>
          <a:blip r:embed="rId14" cstate="print"/>
          <a:srcRect/>
          <a:stretch>
            <a:fillRect/>
          </a:stretch>
        </p:blipFill>
        <p:spPr bwMode="auto">
          <a:xfrm>
            <a:off x="2209800" y="4648200"/>
            <a:ext cx="354012" cy="3540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1132"/>
                                        </p:tgtEl>
                                        <p:attrNameLst>
                                          <p:attrName>style.visibility</p:attrName>
                                        </p:attrNameLst>
                                      </p:cBhvr>
                                      <p:to>
                                        <p:strVal val="visible"/>
                                      </p:to>
                                    </p:set>
                                    <p:animEffect transition="in" filter="box(out)">
                                      <p:cBhvr>
                                        <p:cTn id="7" dur="500"/>
                                        <p:tgtEl>
                                          <p:spTgt spid="90113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1133"/>
                                        </p:tgtEl>
                                        <p:attrNameLst>
                                          <p:attrName>style.visibility</p:attrName>
                                        </p:attrNameLst>
                                      </p:cBhvr>
                                      <p:to>
                                        <p:strVal val="visible"/>
                                      </p:to>
                                    </p:set>
                                    <p:animEffect transition="in" filter="box(out)">
                                      <p:cBhvr>
                                        <p:cTn id="12" dur="500"/>
                                        <p:tgtEl>
                                          <p:spTgt spid="90113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01135"/>
                                        </p:tgtEl>
                                        <p:attrNameLst>
                                          <p:attrName>style.visibility</p:attrName>
                                        </p:attrNameLst>
                                      </p:cBhvr>
                                      <p:to>
                                        <p:strVal val="visible"/>
                                      </p:to>
                                    </p:set>
                                    <p:animEffect transition="in" filter="box(out)">
                                      <p:cBhvr>
                                        <p:cTn id="17" dur="500"/>
                                        <p:tgtEl>
                                          <p:spTgt spid="901135"/>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01124"/>
                                        </p:tgtEl>
                                        <p:attrNameLst>
                                          <p:attrName>style.visibility</p:attrName>
                                        </p:attrNameLst>
                                      </p:cBhvr>
                                      <p:to>
                                        <p:strVal val="visible"/>
                                      </p:to>
                                    </p:set>
                                    <p:animEffect transition="in" filter="box(out)">
                                      <p:cBhvr>
                                        <p:cTn id="21" dur="500"/>
                                        <p:tgtEl>
                                          <p:spTgt spid="901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32" grpId="0" autoUpdateAnimBg="0"/>
      <p:bldP spid="901133"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2.1 Summary – pages 35 - 45</a:t>
            </a:r>
          </a:p>
        </p:txBody>
      </p:sp>
      <p:sp>
        <p:nvSpPr>
          <p:cNvPr id="888835" name="Text Box 3"/>
          <p:cNvSpPr txBox="1">
            <a:spLocks noChangeArrowheads="1"/>
          </p:cNvSpPr>
          <p:nvPr/>
        </p:nvSpPr>
        <p:spPr bwMode="auto">
          <a:xfrm>
            <a:off x="565150" y="914400"/>
            <a:ext cx="6305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a:solidFill>
                  <a:schemeClr val="tx2"/>
                </a:solidFill>
                <a:latin typeface="Times" pitchFamily="18" charset="0"/>
              </a:rPr>
              <a:t>Interactions within populations</a:t>
            </a:r>
          </a:p>
        </p:txBody>
      </p:sp>
      <p:pic>
        <p:nvPicPr>
          <p:cNvPr id="888842" name="Picture 10" descr="Sec"/>
          <p:cNvPicPr>
            <a:picLocks noChangeAspect="1" noChangeArrowheads="1"/>
          </p:cNvPicPr>
          <p:nvPr/>
        </p:nvPicPr>
        <p:blipFill>
          <a:blip r:embed="rId2" cstate="print"/>
          <a:srcRect/>
          <a:stretch>
            <a:fillRect/>
          </a:stretch>
        </p:blipFill>
        <p:spPr bwMode="auto">
          <a:xfrm>
            <a:off x="0" y="0"/>
            <a:ext cx="1828800" cy="762000"/>
          </a:xfrm>
          <a:prstGeom prst="rect">
            <a:avLst/>
          </a:prstGeom>
          <a:noFill/>
        </p:spPr>
      </p:pic>
      <p:pic>
        <p:nvPicPr>
          <p:cNvPr id="888843" name="Picture 11" descr="Sec"/>
          <p:cNvPicPr>
            <a:picLocks noChangeAspect="1" noChangeArrowheads="1"/>
          </p:cNvPicPr>
          <p:nvPr/>
        </p:nvPicPr>
        <p:blipFill>
          <a:blip r:embed="rId3" cstate="print"/>
          <a:srcRect/>
          <a:stretch>
            <a:fillRect/>
          </a:stretch>
        </p:blipFill>
        <p:spPr bwMode="auto">
          <a:xfrm>
            <a:off x="1828800" y="0"/>
            <a:ext cx="6045200" cy="482600"/>
          </a:xfrm>
          <a:prstGeom prst="rect">
            <a:avLst/>
          </a:prstGeom>
          <a:noFill/>
        </p:spPr>
      </p:pic>
      <p:sp>
        <p:nvSpPr>
          <p:cNvPr id="888844" name="Rectangle 12"/>
          <p:cNvSpPr>
            <a:spLocks noChangeArrowheads="1"/>
          </p:cNvSpPr>
          <p:nvPr/>
        </p:nvSpPr>
        <p:spPr bwMode="auto">
          <a:xfrm>
            <a:off x="533400" y="16002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b="0">
                <a:solidFill>
                  <a:schemeClr val="tx1"/>
                </a:solidFill>
                <a:latin typeface="Times" pitchFamily="18" charset="0"/>
              </a:rPr>
              <a:t>A </a:t>
            </a:r>
            <a:r>
              <a:rPr lang="en-US" altLang="en-US" sz="3200" b="0">
                <a:solidFill>
                  <a:srgbClr val="FF0066"/>
                </a:solidFill>
                <a:latin typeface="Times" pitchFamily="18" charset="0"/>
              </a:rPr>
              <a:t>population </a:t>
            </a:r>
            <a:r>
              <a:rPr lang="en-US" altLang="en-US" sz="3200" b="0">
                <a:solidFill>
                  <a:schemeClr val="tx1"/>
                </a:solidFill>
                <a:latin typeface="Times" pitchFamily="18" charset="0"/>
              </a:rPr>
              <a:t>is a group of organisms, all of the same species, which interbreed and live in the same area at the same time.</a:t>
            </a:r>
          </a:p>
        </p:txBody>
      </p:sp>
      <p:pic>
        <p:nvPicPr>
          <p:cNvPr id="888849" name="Picture 17" descr="group of antelope"/>
          <p:cNvPicPr>
            <a:picLocks noChangeAspect="1" noChangeArrowheads="1"/>
          </p:cNvPicPr>
          <p:nvPr/>
        </p:nvPicPr>
        <p:blipFill>
          <a:blip r:embed="rId4" cstate="print"/>
          <a:srcRect/>
          <a:stretch>
            <a:fillRect/>
          </a:stretch>
        </p:blipFill>
        <p:spPr bwMode="auto">
          <a:xfrm>
            <a:off x="1371600" y="3124200"/>
            <a:ext cx="6172200" cy="2765425"/>
          </a:xfrm>
          <a:prstGeom prst="rect">
            <a:avLst/>
          </a:prstGeom>
          <a:noFill/>
        </p:spPr>
      </p:pic>
      <p:pic>
        <p:nvPicPr>
          <p:cNvPr id="888852" name="Picture 20" descr="audio image blue">
            <a:hlinkClick r:id="" action="ppaction://noaction">
              <a:snd r:embed="rId5" name="02-population.WAV"/>
            </a:hlinkClick>
          </p:cNvPr>
          <p:cNvPicPr>
            <a:picLocks noChangeAspect="1" noChangeArrowheads="1"/>
          </p:cNvPicPr>
          <p:nvPr/>
        </p:nvPicPr>
        <p:blipFill>
          <a:blip r:embed="rId6" cstate="print"/>
          <a:srcRect/>
          <a:stretch>
            <a:fillRect/>
          </a:stretch>
        </p:blipFill>
        <p:spPr bwMode="auto">
          <a:xfrm>
            <a:off x="6503988" y="2541588"/>
            <a:ext cx="354012" cy="3540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8844"/>
                                        </p:tgtEl>
                                        <p:attrNameLst>
                                          <p:attrName>style.visibility</p:attrName>
                                        </p:attrNameLst>
                                      </p:cBhvr>
                                      <p:to>
                                        <p:strVal val="visible"/>
                                      </p:to>
                                    </p:set>
                                    <p:animEffect transition="in" filter="box(out)">
                                      <p:cBhvr>
                                        <p:cTn id="7" dur="500"/>
                                        <p:tgtEl>
                                          <p:spTgt spid="888844"/>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8849"/>
                                        </p:tgtEl>
                                        <p:attrNameLst>
                                          <p:attrName>style.visibility</p:attrName>
                                        </p:attrNameLst>
                                      </p:cBhvr>
                                      <p:to>
                                        <p:strVal val="visible"/>
                                      </p:to>
                                    </p:set>
                                    <p:animEffect transition="in" filter="box(out)">
                                      <p:cBhvr>
                                        <p:cTn id="11" dur="500"/>
                                        <p:tgtEl>
                                          <p:spTgt spid="888849"/>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888852"/>
                                        </p:tgtEl>
                                        <p:attrNameLst>
                                          <p:attrName>style.visibility</p:attrName>
                                        </p:attrNameLst>
                                      </p:cBhvr>
                                      <p:to>
                                        <p:strVal val="visible"/>
                                      </p:to>
                                    </p:set>
                                    <p:animEffect transition="in" filter="box(out)">
                                      <p:cBhvr>
                                        <p:cTn id="16" dur="500"/>
                                        <p:tgtEl>
                                          <p:spTgt spid="8888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8844" grpId="0" autoUpdateAnimBg="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04195" name="Text Box 3"/>
          <p:cNvSpPr txBox="1">
            <a:spLocks noChangeArrowheads="1"/>
          </p:cNvSpPr>
          <p:nvPr/>
        </p:nvSpPr>
        <p:spPr bwMode="auto">
          <a:xfrm>
            <a:off x="565150" y="914400"/>
            <a:ext cx="32956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Water pollution</a:t>
            </a:r>
          </a:p>
        </p:txBody>
      </p:sp>
      <p:pic>
        <p:nvPicPr>
          <p:cNvPr id="90419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419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419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419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4200"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04201"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04202"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04203"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04204" name="Rectangle 12"/>
          <p:cNvSpPr>
            <a:spLocks noChangeArrowheads="1"/>
          </p:cNvSpPr>
          <p:nvPr/>
        </p:nvSpPr>
        <p:spPr bwMode="auto">
          <a:xfrm>
            <a:off x="457200" y="1600200"/>
            <a:ext cx="7543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Water pollution degrades aquatic habitats in streams, rivers, lakes, and oceans.</a:t>
            </a:r>
          </a:p>
        </p:txBody>
      </p:sp>
      <p:sp>
        <p:nvSpPr>
          <p:cNvPr id="904205" name="Rectangle 13"/>
          <p:cNvSpPr>
            <a:spLocks noChangeArrowheads="1"/>
          </p:cNvSpPr>
          <p:nvPr/>
        </p:nvSpPr>
        <p:spPr bwMode="auto">
          <a:xfrm>
            <a:off x="457200" y="3200400"/>
            <a:ext cx="3048000" cy="18446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a:solidFill>
                  <a:schemeClr val="tx1"/>
                </a:solidFill>
                <a:latin typeface="Times" charset="0"/>
              </a:rPr>
              <a:t>A variety of pollutants can affect aquatic life.</a:t>
            </a:r>
          </a:p>
        </p:txBody>
      </p:sp>
      <p:pic>
        <p:nvPicPr>
          <p:cNvPr id="904206" name="Picture 14" descr="Pg119-algae turtle"/>
          <p:cNvPicPr>
            <a:picLocks noChangeAspect="1" noChangeArrowheads="1"/>
          </p:cNvPicPr>
          <p:nvPr/>
        </p:nvPicPr>
        <p:blipFill>
          <a:blip r:embed="rId13" cstate="print"/>
          <a:srcRect/>
          <a:stretch>
            <a:fillRect/>
          </a:stretch>
        </p:blipFill>
        <p:spPr bwMode="auto">
          <a:xfrm>
            <a:off x="3581400" y="2667000"/>
            <a:ext cx="4724400" cy="3024187"/>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4204"/>
                                        </p:tgtEl>
                                        <p:attrNameLst>
                                          <p:attrName>style.visibility</p:attrName>
                                        </p:attrNameLst>
                                      </p:cBhvr>
                                      <p:to>
                                        <p:strVal val="visible"/>
                                      </p:to>
                                    </p:set>
                                    <p:animEffect transition="in" filter="box(out)">
                                      <p:cBhvr>
                                        <p:cTn id="7" dur="500"/>
                                        <p:tgtEl>
                                          <p:spTgt spid="904204"/>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4206"/>
                                        </p:tgtEl>
                                        <p:attrNameLst>
                                          <p:attrName>style.visibility</p:attrName>
                                        </p:attrNameLst>
                                      </p:cBhvr>
                                      <p:to>
                                        <p:strVal val="visible"/>
                                      </p:to>
                                    </p:set>
                                    <p:animEffect transition="in" filter="box(out)">
                                      <p:cBhvr>
                                        <p:cTn id="11" dur="500"/>
                                        <p:tgtEl>
                                          <p:spTgt spid="904206"/>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04205"/>
                                        </p:tgtEl>
                                        <p:attrNameLst>
                                          <p:attrName>style.visibility</p:attrName>
                                        </p:attrNameLst>
                                      </p:cBhvr>
                                      <p:to>
                                        <p:strVal val="visible"/>
                                      </p:to>
                                    </p:set>
                                    <p:animEffect transition="in" filter="box(out)">
                                      <p:cBhvr>
                                        <p:cTn id="16" dur="500"/>
                                        <p:tgtEl>
                                          <p:spTgt spid="904205"/>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04196"/>
                                        </p:tgtEl>
                                        <p:attrNameLst>
                                          <p:attrName>style.visibility</p:attrName>
                                        </p:attrNameLst>
                                      </p:cBhvr>
                                      <p:to>
                                        <p:strVal val="visible"/>
                                      </p:to>
                                    </p:set>
                                    <p:animEffect transition="in" filter="box(out)">
                                      <p:cBhvr>
                                        <p:cTn id="20" dur="500"/>
                                        <p:tgtEl>
                                          <p:spTgt spid="904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204" grpId="0" autoUpdateAnimBg="0"/>
      <p:bldP spid="904205" grpId="0" autoUpdateAnimBg="0"/>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05219" name="Text Box 1027"/>
          <p:cNvSpPr txBox="1">
            <a:spLocks noChangeArrowheads="1"/>
          </p:cNvSpPr>
          <p:nvPr/>
        </p:nvSpPr>
        <p:spPr bwMode="auto">
          <a:xfrm>
            <a:off x="565150" y="914400"/>
            <a:ext cx="32956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Water pollution</a:t>
            </a:r>
          </a:p>
        </p:txBody>
      </p:sp>
      <p:pic>
        <p:nvPicPr>
          <p:cNvPr id="905220" name="Picture 1028"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5221"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5222"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5223"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5224" name="Picture 1032"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05225" name="Picture 1033"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05226" name="Picture 1034"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05227" name="Picture 1035"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05228" name="Rectangle 1036"/>
          <p:cNvSpPr>
            <a:spLocks noChangeArrowheads="1"/>
          </p:cNvSpPr>
          <p:nvPr/>
        </p:nvSpPr>
        <p:spPr bwMode="auto">
          <a:xfrm>
            <a:off x="533400" y="1600200"/>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Excess fertilizers and animal wastes are often carried by rain into streams and lakes.</a:t>
            </a:r>
          </a:p>
        </p:txBody>
      </p:sp>
      <p:sp>
        <p:nvSpPr>
          <p:cNvPr id="905229" name="Rectangle 1037"/>
          <p:cNvSpPr>
            <a:spLocks noChangeArrowheads="1"/>
          </p:cNvSpPr>
          <p:nvPr/>
        </p:nvSpPr>
        <p:spPr bwMode="auto">
          <a:xfrm>
            <a:off x="0" y="3048000"/>
            <a:ext cx="3733800" cy="3046988"/>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3200" dirty="0">
                <a:solidFill>
                  <a:schemeClr val="tx1"/>
                </a:solidFill>
                <a:latin typeface="Times" charset="0"/>
              </a:rPr>
              <a:t>The sudden availability of nutrients causes algal blooms, the excessive growth of algae.</a:t>
            </a:r>
          </a:p>
        </p:txBody>
      </p:sp>
      <p:pic>
        <p:nvPicPr>
          <p:cNvPr id="905230" name="Picture 1038" descr="Pg119-Algae"/>
          <p:cNvPicPr>
            <a:picLocks noChangeAspect="1" noChangeArrowheads="1"/>
          </p:cNvPicPr>
          <p:nvPr/>
        </p:nvPicPr>
        <p:blipFill>
          <a:blip r:embed="rId13" cstate="print"/>
          <a:srcRect/>
          <a:stretch>
            <a:fillRect/>
          </a:stretch>
        </p:blipFill>
        <p:spPr bwMode="auto">
          <a:xfrm>
            <a:off x="3810000" y="2743200"/>
            <a:ext cx="4191000" cy="31432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5228"/>
                                        </p:tgtEl>
                                        <p:attrNameLst>
                                          <p:attrName>style.visibility</p:attrName>
                                        </p:attrNameLst>
                                      </p:cBhvr>
                                      <p:to>
                                        <p:strVal val="visible"/>
                                      </p:to>
                                    </p:set>
                                    <p:animEffect transition="in" filter="box(out)">
                                      <p:cBhvr>
                                        <p:cTn id="7" dur="500"/>
                                        <p:tgtEl>
                                          <p:spTgt spid="90522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5230"/>
                                        </p:tgtEl>
                                        <p:attrNameLst>
                                          <p:attrName>style.visibility</p:attrName>
                                        </p:attrNameLst>
                                      </p:cBhvr>
                                      <p:to>
                                        <p:strVal val="visible"/>
                                      </p:to>
                                    </p:set>
                                    <p:animEffect transition="in" filter="box(out)">
                                      <p:cBhvr>
                                        <p:cTn id="11" dur="500"/>
                                        <p:tgtEl>
                                          <p:spTgt spid="905230"/>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05229"/>
                                        </p:tgtEl>
                                        <p:attrNameLst>
                                          <p:attrName>style.visibility</p:attrName>
                                        </p:attrNameLst>
                                      </p:cBhvr>
                                      <p:to>
                                        <p:strVal val="visible"/>
                                      </p:to>
                                    </p:set>
                                    <p:animEffect transition="in" filter="box(out)">
                                      <p:cBhvr>
                                        <p:cTn id="16" dur="500"/>
                                        <p:tgtEl>
                                          <p:spTgt spid="905229"/>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05220"/>
                                        </p:tgtEl>
                                        <p:attrNameLst>
                                          <p:attrName>style.visibility</p:attrName>
                                        </p:attrNameLst>
                                      </p:cBhvr>
                                      <p:to>
                                        <p:strVal val="visible"/>
                                      </p:to>
                                    </p:set>
                                    <p:animEffect transition="in" filter="box(out)">
                                      <p:cBhvr>
                                        <p:cTn id="20" dur="500"/>
                                        <p:tgtEl>
                                          <p:spTgt spid="905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28" grpId="0" autoUpdateAnimBg="0"/>
      <p:bldP spid="905229" grpId="0" autoUpdateAnimBg="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5.1 Summary – pages 111-120</a:t>
            </a:r>
          </a:p>
        </p:txBody>
      </p:sp>
      <p:sp>
        <p:nvSpPr>
          <p:cNvPr id="907267" name="Text Box 3"/>
          <p:cNvSpPr txBox="1">
            <a:spLocks noChangeArrowheads="1"/>
          </p:cNvSpPr>
          <p:nvPr/>
        </p:nvSpPr>
        <p:spPr bwMode="auto">
          <a:xfrm>
            <a:off x="565150" y="914400"/>
            <a:ext cx="30924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Land pollution</a:t>
            </a:r>
          </a:p>
        </p:txBody>
      </p:sp>
      <p:pic>
        <p:nvPicPr>
          <p:cNvPr id="90726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726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727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727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7272"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07273"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07274"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07275" name="Picture 11" descr="Sec"/>
          <p:cNvPicPr>
            <a:picLocks noChangeAspect="1" noChangeArrowheads="1"/>
          </p:cNvPicPr>
          <p:nvPr/>
        </p:nvPicPr>
        <p:blipFill>
          <a:blip r:embed="rId12" cstate="print"/>
          <a:srcRect/>
          <a:stretch>
            <a:fillRect/>
          </a:stretch>
        </p:blipFill>
        <p:spPr bwMode="auto">
          <a:xfrm>
            <a:off x="2832100" y="0"/>
            <a:ext cx="3479800" cy="482600"/>
          </a:xfrm>
          <a:prstGeom prst="rect">
            <a:avLst/>
          </a:prstGeom>
          <a:noFill/>
        </p:spPr>
      </p:pic>
      <p:sp>
        <p:nvSpPr>
          <p:cNvPr id="907276" name="Rectangle 12"/>
          <p:cNvSpPr>
            <a:spLocks noChangeArrowheads="1"/>
          </p:cNvSpPr>
          <p:nvPr/>
        </p:nvSpPr>
        <p:spPr bwMode="auto">
          <a:xfrm>
            <a:off x="457200" y="1736725"/>
            <a:ext cx="3733800" cy="35972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Trash, or solid waste, is made up of the cans, bottles, paper, plastic, metals, dirt, and spoiled food that people throw away every day.</a:t>
            </a:r>
          </a:p>
        </p:txBody>
      </p:sp>
      <p:pic>
        <p:nvPicPr>
          <p:cNvPr id="907282" name="Picture 18" descr="C05-10P"/>
          <p:cNvPicPr>
            <a:picLocks noChangeAspect="1" noChangeArrowheads="1"/>
          </p:cNvPicPr>
          <p:nvPr/>
        </p:nvPicPr>
        <p:blipFill>
          <a:blip r:embed="rId13" cstate="print"/>
          <a:srcRect/>
          <a:stretch>
            <a:fillRect/>
          </a:stretch>
        </p:blipFill>
        <p:spPr bwMode="auto">
          <a:xfrm>
            <a:off x="4286250" y="1925638"/>
            <a:ext cx="4368800" cy="305752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7276"/>
                                        </p:tgtEl>
                                        <p:attrNameLst>
                                          <p:attrName>style.visibility</p:attrName>
                                        </p:attrNameLst>
                                      </p:cBhvr>
                                      <p:to>
                                        <p:strVal val="visible"/>
                                      </p:to>
                                    </p:set>
                                    <p:animEffect transition="in" filter="box(out)">
                                      <p:cBhvr>
                                        <p:cTn id="7" dur="500"/>
                                        <p:tgtEl>
                                          <p:spTgt spid="90727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7282"/>
                                        </p:tgtEl>
                                        <p:attrNameLst>
                                          <p:attrName>style.visibility</p:attrName>
                                        </p:attrNameLst>
                                      </p:cBhvr>
                                      <p:to>
                                        <p:strVal val="visible"/>
                                      </p:to>
                                    </p:set>
                                    <p:animEffect transition="in" filter="box(out)">
                                      <p:cBhvr>
                                        <p:cTn id="11" dur="500"/>
                                        <p:tgtEl>
                                          <p:spTgt spid="907282"/>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07268"/>
                                        </p:tgtEl>
                                        <p:attrNameLst>
                                          <p:attrName>style.visibility</p:attrName>
                                        </p:attrNameLst>
                                      </p:cBhvr>
                                      <p:to>
                                        <p:strVal val="visible"/>
                                      </p:to>
                                    </p:set>
                                    <p:animEffect transition="in" filter="box(out)">
                                      <p:cBhvr>
                                        <p:cTn id="15" dur="500"/>
                                        <p:tgtEl>
                                          <p:spTgt spid="907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7276" grpId="0" autoUpdateAnimBg="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482" name="Rectangle 2"/>
          <p:cNvSpPr>
            <a:spLocks noGrp="1" noChangeArrowheads="1"/>
          </p:cNvSpPr>
          <p:nvPr>
            <p:ph type="title"/>
          </p:nvPr>
        </p:nvSpPr>
        <p:spPr>
          <a:xfrm>
            <a:off x="914400" y="6964363"/>
            <a:ext cx="8229600" cy="198437"/>
          </a:xfrm>
        </p:spPr>
        <p:txBody>
          <a:bodyPr>
            <a:normAutofit fontScale="90000"/>
          </a:bodyPr>
          <a:lstStyle/>
          <a:p>
            <a:pPr algn="r"/>
            <a:r>
              <a:rPr lang="en-US" altLang="en-US" sz="1400" b="1"/>
              <a:t>Section 5.2 Summary – pages 121-125</a:t>
            </a:r>
          </a:p>
        </p:txBody>
      </p:sp>
      <p:pic>
        <p:nvPicPr>
          <p:cNvPr id="916483"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6484"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16485"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16486" name="Picture 6"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6487"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16488" name="Picture 8"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16489" name="Text Box 9"/>
          <p:cNvSpPr txBox="1">
            <a:spLocks noChangeArrowheads="1"/>
          </p:cNvSpPr>
          <p:nvPr/>
        </p:nvSpPr>
        <p:spPr bwMode="auto">
          <a:xfrm>
            <a:off x="609600" y="1844675"/>
            <a:ext cx="85344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altLang="en-US" sz="3200" dirty="0">
                <a:solidFill>
                  <a:schemeClr val="tx1"/>
                </a:solidFill>
                <a:latin typeface="Times" charset="0"/>
              </a:rPr>
              <a:t> A general strategy for protecting the 		biodiversity of an area probably is to 		protect the largest area possible.</a:t>
            </a:r>
            <a:endParaRPr lang="en-US" altLang="en-US" sz="3200" b="1" dirty="0">
              <a:solidFill>
                <a:schemeClr val="tx1"/>
              </a:solidFill>
              <a:latin typeface="Times" charset="0"/>
            </a:endParaRPr>
          </a:p>
        </p:txBody>
      </p:sp>
      <p:sp>
        <p:nvSpPr>
          <p:cNvPr id="916493" name="Text Box 13"/>
          <p:cNvSpPr txBox="1">
            <a:spLocks noChangeArrowheads="1"/>
          </p:cNvSpPr>
          <p:nvPr/>
        </p:nvSpPr>
        <p:spPr bwMode="auto">
          <a:xfrm>
            <a:off x="609600" y="3463925"/>
            <a:ext cx="8534400" cy="2062103"/>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altLang="en-US" sz="3200" dirty="0">
                <a:solidFill>
                  <a:schemeClr val="tx1"/>
                </a:solidFill>
                <a:latin typeface="Times" charset="0"/>
              </a:rPr>
              <a:t> However, research is showing that keeping 	wildlife populations completely separate 		from one another may be resulting in 			inbreeding within populations.</a:t>
            </a:r>
            <a:endParaRPr lang="en-US" altLang="en-US" sz="3200" b="1" dirty="0">
              <a:solidFill>
                <a:schemeClr val="tx1"/>
              </a:solidFill>
              <a:latin typeface="Times" charset="0"/>
            </a:endParaRPr>
          </a:p>
        </p:txBody>
      </p:sp>
      <p:pic>
        <p:nvPicPr>
          <p:cNvPr id="916494" name="Picture 14" descr="Sec"/>
          <p:cNvPicPr>
            <a:picLocks noChangeAspect="1" noChangeArrowheads="1"/>
          </p:cNvPicPr>
          <p:nvPr/>
        </p:nvPicPr>
        <p:blipFill>
          <a:blip r:embed="rId11" cstate="print"/>
          <a:srcRect/>
          <a:stretch>
            <a:fillRect/>
          </a:stretch>
        </p:blipFill>
        <p:spPr bwMode="auto">
          <a:xfrm>
            <a:off x="2000250" y="0"/>
            <a:ext cx="5143500" cy="482600"/>
          </a:xfrm>
          <a:prstGeom prst="rect">
            <a:avLst/>
          </a:prstGeom>
          <a:noFill/>
        </p:spPr>
      </p:pic>
      <p:pic>
        <p:nvPicPr>
          <p:cNvPr id="916495" name="Picture 15"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
        <p:nvSpPr>
          <p:cNvPr id="916496" name="Text Box 16"/>
          <p:cNvSpPr txBox="1">
            <a:spLocks noChangeArrowheads="1"/>
          </p:cNvSpPr>
          <p:nvPr/>
        </p:nvSpPr>
        <p:spPr bwMode="auto">
          <a:xfrm>
            <a:off x="565150" y="1012825"/>
            <a:ext cx="3625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Habitat corridors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6489"/>
                                        </p:tgtEl>
                                        <p:attrNameLst>
                                          <p:attrName>style.visibility</p:attrName>
                                        </p:attrNameLst>
                                      </p:cBhvr>
                                      <p:to>
                                        <p:strVal val="visible"/>
                                      </p:to>
                                    </p:set>
                                    <p:animEffect transition="in" filter="box(out)">
                                      <p:cBhvr>
                                        <p:cTn id="7" dur="500"/>
                                        <p:tgtEl>
                                          <p:spTgt spid="91648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16493"/>
                                        </p:tgtEl>
                                        <p:attrNameLst>
                                          <p:attrName>style.visibility</p:attrName>
                                        </p:attrNameLst>
                                      </p:cBhvr>
                                      <p:to>
                                        <p:strVal val="visible"/>
                                      </p:to>
                                    </p:set>
                                    <p:animEffect transition="in" filter="box(out)">
                                      <p:cBhvr>
                                        <p:cTn id="12" dur="500"/>
                                        <p:tgtEl>
                                          <p:spTgt spid="916493"/>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16487"/>
                                        </p:tgtEl>
                                        <p:attrNameLst>
                                          <p:attrName>style.visibility</p:attrName>
                                        </p:attrNameLst>
                                      </p:cBhvr>
                                      <p:to>
                                        <p:strVal val="visible"/>
                                      </p:to>
                                    </p:set>
                                    <p:animEffect transition="in" filter="box(out)">
                                      <p:cBhvr>
                                        <p:cTn id="16" dur="500"/>
                                        <p:tgtEl>
                                          <p:spTgt spid="916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6489" grpId="0" autoUpdateAnimBg="0"/>
      <p:bldP spid="916493" grpId="0" autoUpdateAnimBg="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6" name="Rectangle 1026"/>
          <p:cNvSpPr>
            <a:spLocks noGrp="1" noChangeArrowheads="1"/>
          </p:cNvSpPr>
          <p:nvPr>
            <p:ph type="title"/>
          </p:nvPr>
        </p:nvSpPr>
        <p:spPr>
          <a:xfrm>
            <a:off x="914400" y="6964363"/>
            <a:ext cx="8229600" cy="198437"/>
          </a:xfrm>
        </p:spPr>
        <p:txBody>
          <a:bodyPr>
            <a:normAutofit fontScale="90000"/>
          </a:bodyPr>
          <a:lstStyle/>
          <a:p>
            <a:pPr algn="r"/>
            <a:r>
              <a:rPr lang="en-US" altLang="en-US" sz="1400" b="1"/>
              <a:t>Section 5.2 Summary – pages 121-125</a:t>
            </a:r>
          </a:p>
        </p:txBody>
      </p:sp>
      <p:pic>
        <p:nvPicPr>
          <p:cNvPr id="917507" name="Picture 1027"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7508" name="Picture 1028"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17509" name="Picture 1029"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17510" name="Picture 1030"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7511" name="Picture 1031"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17512" name="Picture 1032"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17513" name="Text Box 1033"/>
          <p:cNvSpPr txBox="1">
            <a:spLocks noChangeArrowheads="1"/>
          </p:cNvSpPr>
          <p:nvPr/>
        </p:nvSpPr>
        <p:spPr bwMode="auto">
          <a:xfrm>
            <a:off x="4495800" y="2222500"/>
            <a:ext cx="4610100" cy="304698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altLang="en-US" sz="3200" dirty="0">
                <a:solidFill>
                  <a:schemeClr val="tx1"/>
                </a:solidFill>
                <a:latin typeface="Times" charset="0"/>
              </a:rPr>
              <a:t> Therefore, another 	</a:t>
            </a:r>
            <a:r>
              <a:rPr lang="en-US" altLang="en-US" sz="3200" dirty="0" smtClean="0">
                <a:solidFill>
                  <a:schemeClr val="tx1"/>
                </a:solidFill>
                <a:latin typeface="Times" charset="0"/>
              </a:rPr>
              <a:t>strategy for preserving </a:t>
            </a:r>
            <a:r>
              <a:rPr lang="en-US" altLang="en-US" sz="3200" dirty="0">
                <a:solidFill>
                  <a:schemeClr val="tx1"/>
                </a:solidFill>
                <a:latin typeface="Times" charset="0"/>
              </a:rPr>
              <a:t>	biodiversity is to 		connect protected 		areas with habitat 		corridors.</a:t>
            </a:r>
            <a:endParaRPr lang="en-US" altLang="en-US" sz="3200" b="1" dirty="0">
              <a:solidFill>
                <a:schemeClr val="tx1"/>
              </a:solidFill>
              <a:latin typeface="Times" charset="0"/>
            </a:endParaRPr>
          </a:p>
        </p:txBody>
      </p:sp>
      <p:sp>
        <p:nvSpPr>
          <p:cNvPr id="917514" name="Text Box 1034"/>
          <p:cNvSpPr txBox="1">
            <a:spLocks noChangeArrowheads="1"/>
          </p:cNvSpPr>
          <p:nvPr/>
        </p:nvSpPr>
        <p:spPr bwMode="auto">
          <a:xfrm>
            <a:off x="565150" y="1012825"/>
            <a:ext cx="3625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Habitat corridors</a:t>
            </a:r>
          </a:p>
        </p:txBody>
      </p:sp>
      <p:pic>
        <p:nvPicPr>
          <p:cNvPr id="917518" name="Picture 1038" descr="Sec"/>
          <p:cNvPicPr>
            <a:picLocks noChangeAspect="1" noChangeArrowheads="1"/>
          </p:cNvPicPr>
          <p:nvPr/>
        </p:nvPicPr>
        <p:blipFill>
          <a:blip r:embed="rId11" cstate="print"/>
          <a:srcRect/>
          <a:stretch>
            <a:fillRect/>
          </a:stretch>
        </p:blipFill>
        <p:spPr bwMode="auto">
          <a:xfrm>
            <a:off x="2000250" y="0"/>
            <a:ext cx="5143500" cy="482600"/>
          </a:xfrm>
          <a:prstGeom prst="rect">
            <a:avLst/>
          </a:prstGeom>
          <a:noFill/>
        </p:spPr>
      </p:pic>
      <p:pic>
        <p:nvPicPr>
          <p:cNvPr id="917520" name="Picture 1040" descr="p"/>
          <p:cNvPicPr>
            <a:picLocks noChangeAspect="1" noChangeArrowheads="1"/>
          </p:cNvPicPr>
          <p:nvPr/>
        </p:nvPicPr>
        <p:blipFill>
          <a:blip r:embed="rId12" cstate="print"/>
          <a:srcRect/>
          <a:stretch>
            <a:fillRect/>
          </a:stretch>
        </p:blipFill>
        <p:spPr bwMode="auto">
          <a:xfrm>
            <a:off x="533400" y="1676400"/>
            <a:ext cx="4191000" cy="4191000"/>
          </a:xfrm>
          <a:prstGeom prst="rect">
            <a:avLst/>
          </a:prstGeom>
          <a:noFill/>
        </p:spPr>
      </p:pic>
      <p:pic>
        <p:nvPicPr>
          <p:cNvPr id="917521" name="Picture 1041" descr="Sec"/>
          <p:cNvPicPr>
            <a:picLocks noChangeAspect="1" noChangeArrowheads="1"/>
          </p:cNvPicPr>
          <p:nvPr/>
        </p:nvPicPr>
        <p:blipFill>
          <a:blip r:embed="rId13"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7513"/>
                                        </p:tgtEl>
                                        <p:attrNameLst>
                                          <p:attrName>style.visibility</p:attrName>
                                        </p:attrNameLst>
                                      </p:cBhvr>
                                      <p:to>
                                        <p:strVal val="visible"/>
                                      </p:to>
                                    </p:set>
                                    <p:animEffect transition="in" filter="box(out)">
                                      <p:cBhvr>
                                        <p:cTn id="7" dur="500"/>
                                        <p:tgtEl>
                                          <p:spTgt spid="91751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17520"/>
                                        </p:tgtEl>
                                        <p:attrNameLst>
                                          <p:attrName>style.visibility</p:attrName>
                                        </p:attrNameLst>
                                      </p:cBhvr>
                                      <p:to>
                                        <p:strVal val="visible"/>
                                      </p:to>
                                    </p:set>
                                    <p:animEffect transition="in" filter="box(out)">
                                      <p:cBhvr>
                                        <p:cTn id="11" dur="500"/>
                                        <p:tgtEl>
                                          <p:spTgt spid="917520"/>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17511"/>
                                        </p:tgtEl>
                                        <p:attrNameLst>
                                          <p:attrName>style.visibility</p:attrName>
                                        </p:attrNameLst>
                                      </p:cBhvr>
                                      <p:to>
                                        <p:strVal val="visible"/>
                                      </p:to>
                                    </p:set>
                                    <p:animEffect transition="in" filter="box(out)">
                                      <p:cBhvr>
                                        <p:cTn id="15" dur="500"/>
                                        <p:tgtEl>
                                          <p:spTgt spid="917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7513" grpId="0" autoUpdateAnimBg="0"/>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Invasive species</a:t>
            </a:r>
            <a:endParaRPr lang="en-US" dirty="0"/>
          </a:p>
        </p:txBody>
      </p:sp>
      <p:sp>
        <p:nvSpPr>
          <p:cNvPr id="3" name="Content Placeholder 2"/>
          <p:cNvSpPr>
            <a:spLocks noGrp="1"/>
          </p:cNvSpPr>
          <p:nvPr>
            <p:ph idx="1"/>
          </p:nvPr>
        </p:nvSpPr>
        <p:spPr/>
        <p:txBody>
          <a:bodyPr/>
          <a:lstStyle/>
          <a:p>
            <a:r>
              <a:rPr lang="en-US" dirty="0" smtClean="0"/>
              <a:t>Species that do not belong, and take over, crowding out or out competing the native species.</a:t>
            </a:r>
            <a:endParaRPr lang="en-US" dirty="0"/>
          </a:p>
        </p:txBody>
      </p:sp>
      <p:pic>
        <p:nvPicPr>
          <p:cNvPr id="167938" name="Picture 2" descr="http://t1.gstatic.com/images?q=tbn:ANd9GcQyfLWRQy5GGeERJGC8pFtiNHwNxtmoMpBAKAn7JrdtpgSzOqPXpg:media.masslive.com/breakingnews/photo/2012/11/11881883-large.jpg">
            <a:hlinkClick r:id="rId2"/>
          </p:cNvPr>
          <p:cNvPicPr>
            <a:picLocks noChangeAspect="1" noChangeArrowheads="1"/>
          </p:cNvPicPr>
          <p:nvPr/>
        </p:nvPicPr>
        <p:blipFill>
          <a:blip r:embed="rId3" cstate="print"/>
          <a:srcRect/>
          <a:stretch>
            <a:fillRect/>
          </a:stretch>
        </p:blipFill>
        <p:spPr bwMode="auto">
          <a:xfrm>
            <a:off x="304800" y="3733800"/>
            <a:ext cx="3352800" cy="2514600"/>
          </a:xfrm>
          <a:prstGeom prst="rect">
            <a:avLst/>
          </a:prstGeom>
          <a:noFill/>
        </p:spPr>
      </p:pic>
      <p:pic>
        <p:nvPicPr>
          <p:cNvPr id="167940" name="Picture 4" descr="http://t2.gstatic.com/images?q=tbn:ANd9GcTAXz6eqKw35nKJntHbdd-dphUa4AWArLAb-70a8CQUD2CmC75fqA:https://dnr.state.il.us/Stewardship/cd/images/768x512/0002156.jpg">
            <a:hlinkClick r:id="rId4"/>
          </p:cNvPr>
          <p:cNvPicPr>
            <a:picLocks noChangeAspect="1" noChangeArrowheads="1"/>
          </p:cNvPicPr>
          <p:nvPr/>
        </p:nvPicPr>
        <p:blipFill>
          <a:blip r:embed="rId5" cstate="print"/>
          <a:srcRect/>
          <a:stretch>
            <a:fillRect/>
          </a:stretch>
        </p:blipFill>
        <p:spPr bwMode="auto">
          <a:xfrm>
            <a:off x="3886200" y="4038600"/>
            <a:ext cx="3352800" cy="2238376"/>
          </a:xfrm>
          <a:prstGeom prst="rect">
            <a:avLst/>
          </a:prstGeom>
          <a:noFill/>
        </p:spPr>
      </p:pic>
      <p:pic>
        <p:nvPicPr>
          <p:cNvPr id="167942" name="Picture 6" descr="http://t3.gstatic.com/images?q=tbn:ANd9GcR4NTqo6oMAnOt6g2nAN-W16nfbEn9b2iydKl32qm2RtkqN1OHP6A:resources3.news.com.au/images/2010/04/14/1225853/697519-pn-news-cane-toad.gif">
            <a:hlinkClick r:id="rId6"/>
          </p:cNvPr>
          <p:cNvPicPr>
            <a:picLocks noChangeAspect="1" noChangeArrowheads="1"/>
          </p:cNvPicPr>
          <p:nvPr/>
        </p:nvPicPr>
        <p:blipFill>
          <a:blip r:embed="rId7" cstate="print"/>
          <a:srcRect/>
          <a:stretch>
            <a:fillRect/>
          </a:stretch>
        </p:blipFill>
        <p:spPr bwMode="auto">
          <a:xfrm>
            <a:off x="5562600" y="2743200"/>
            <a:ext cx="3352800" cy="1885950"/>
          </a:xfrm>
          <a:prstGeom prst="rect">
            <a:avLst/>
          </a:prstGeom>
          <a:noFill/>
        </p:spPr>
      </p:pic>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#3. Global Warming – Climate Change</a:t>
            </a:r>
            <a:endParaRPr lang="en-US" dirty="0"/>
          </a:p>
        </p:txBody>
      </p:sp>
      <p:sp>
        <p:nvSpPr>
          <p:cNvPr id="3" name="Content Placeholder 2"/>
          <p:cNvSpPr>
            <a:spLocks noGrp="1"/>
          </p:cNvSpPr>
          <p:nvPr>
            <p:ph idx="1"/>
          </p:nvPr>
        </p:nvSpPr>
        <p:spPr/>
        <p:txBody>
          <a:bodyPr/>
          <a:lstStyle/>
          <a:p>
            <a:r>
              <a:rPr lang="en-US" dirty="0" smtClean="0"/>
              <a:t>Rise in CO2 concentration</a:t>
            </a:r>
          </a:p>
          <a:p>
            <a:r>
              <a:rPr lang="en-US" dirty="0" smtClean="0"/>
              <a:t>Increase melting of Polar ice caps</a:t>
            </a:r>
          </a:p>
          <a:p>
            <a:r>
              <a:rPr lang="en-US" dirty="0" smtClean="0"/>
              <a:t>Increase average temperature of ocean</a:t>
            </a:r>
          </a:p>
          <a:p>
            <a:r>
              <a:rPr lang="en-US" dirty="0" smtClean="0"/>
              <a:t>Increase in severe weather events</a:t>
            </a:r>
            <a:endParaRPr lang="en-US" dirty="0"/>
          </a:p>
        </p:txBody>
      </p:sp>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Overharvesting of Resources</a:t>
            </a:r>
            <a:endParaRPr lang="en-US" dirty="0"/>
          </a:p>
        </p:txBody>
      </p:sp>
      <p:sp>
        <p:nvSpPr>
          <p:cNvPr id="3" name="Content Placeholder 2"/>
          <p:cNvSpPr>
            <a:spLocks noGrp="1"/>
          </p:cNvSpPr>
          <p:nvPr>
            <p:ph idx="1"/>
          </p:nvPr>
        </p:nvSpPr>
        <p:spPr/>
        <p:txBody>
          <a:bodyPr/>
          <a:lstStyle/>
          <a:p>
            <a:endParaRPr lang="en-US"/>
          </a:p>
        </p:txBody>
      </p:sp>
      <p:pic>
        <p:nvPicPr>
          <p:cNvPr id="295938" name="Picture 2" descr="http://t3.gstatic.com/images?q=tbn:ANd9GcQFo-c0spIRlYdBDdnnSA7huqEx4LJ_TRqHCIt2jtKOC6H5JLwR0w:i.ytimg.com/vi/Xu87-6gn8RM/0.jpg">
            <a:hlinkClick r:id="rId2"/>
          </p:cNvPr>
          <p:cNvPicPr>
            <a:picLocks noChangeAspect="1" noChangeArrowheads="1"/>
          </p:cNvPicPr>
          <p:nvPr/>
        </p:nvPicPr>
        <p:blipFill>
          <a:blip r:embed="rId3" cstate="print"/>
          <a:srcRect/>
          <a:stretch>
            <a:fillRect/>
          </a:stretch>
        </p:blipFill>
        <p:spPr bwMode="auto">
          <a:xfrm>
            <a:off x="4191000" y="1676400"/>
            <a:ext cx="3352800" cy="2514600"/>
          </a:xfrm>
          <a:prstGeom prst="rect">
            <a:avLst/>
          </a:prstGeom>
          <a:noFill/>
        </p:spPr>
      </p:pic>
      <p:pic>
        <p:nvPicPr>
          <p:cNvPr id="295940" name="Picture 4" descr="http://www.examiner.com/images/blog/EXID7048/images/BYCATCH2_(2).jpg">
            <a:hlinkClick r:id="rId4"/>
          </p:cNvPr>
          <p:cNvPicPr>
            <a:picLocks noChangeAspect="1" noChangeArrowheads="1"/>
          </p:cNvPicPr>
          <p:nvPr/>
        </p:nvPicPr>
        <p:blipFill>
          <a:blip r:embed="rId5" cstate="print"/>
          <a:srcRect/>
          <a:stretch>
            <a:fillRect/>
          </a:stretch>
        </p:blipFill>
        <p:spPr bwMode="auto">
          <a:xfrm>
            <a:off x="304800" y="1752600"/>
            <a:ext cx="3352800" cy="2514600"/>
          </a:xfrm>
          <a:prstGeom prst="rect">
            <a:avLst/>
          </a:prstGeom>
          <a:noFill/>
        </p:spPr>
      </p:pic>
      <p:pic>
        <p:nvPicPr>
          <p:cNvPr id="295942" name="Picture 6" descr="http://t3.gstatic.com/images?q=tbn:ANd9GcQw1o8DlEbbG2O-Ob233f1936v8Vy8jd-j6U1qmLN6iV-AFnWsx:www.footprintnetwork.org/images/article_uploads/New_Tree_Stumps_500.jpg">
            <a:hlinkClick r:id="rId6"/>
          </p:cNvPr>
          <p:cNvPicPr>
            <a:picLocks noChangeAspect="1" noChangeArrowheads="1"/>
          </p:cNvPicPr>
          <p:nvPr/>
        </p:nvPicPr>
        <p:blipFill>
          <a:blip r:embed="rId7" cstate="print"/>
          <a:srcRect/>
          <a:stretch>
            <a:fillRect/>
          </a:stretch>
        </p:blipFill>
        <p:spPr bwMode="auto">
          <a:xfrm>
            <a:off x="381000" y="4419600"/>
            <a:ext cx="3352800" cy="2228850"/>
          </a:xfrm>
          <a:prstGeom prst="rect">
            <a:avLst/>
          </a:prstGeom>
          <a:noFill/>
        </p:spPr>
      </p:pic>
    </p:spTree>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sz="2800" dirty="0" smtClean="0"/>
              <a:t>CH 4 Population Biology</a:t>
            </a:r>
            <a:br>
              <a:rPr lang="en-US" sz="2800" dirty="0" smtClean="0"/>
            </a:br>
            <a:r>
              <a:rPr lang="en-US" sz="2800" dirty="0" smtClean="0"/>
              <a:t>Critical Thinking – the Effect of Predators on Prey Populations</a:t>
            </a:r>
            <a:endParaRPr lang="en-US" sz="2800" dirty="0"/>
          </a:p>
        </p:txBody>
      </p:sp>
      <p:sp>
        <p:nvSpPr>
          <p:cNvPr id="3" name="Content Placeholder 2"/>
          <p:cNvSpPr>
            <a:spLocks noGrp="1"/>
          </p:cNvSpPr>
          <p:nvPr>
            <p:ph idx="1"/>
          </p:nvPr>
        </p:nvSpPr>
        <p:spPr>
          <a:xfrm>
            <a:off x="0" y="1143000"/>
            <a:ext cx="9144000" cy="4525963"/>
          </a:xfrm>
        </p:spPr>
        <p:txBody>
          <a:bodyPr/>
          <a:lstStyle/>
          <a:p>
            <a:pPr marL="514350" indent="-514350">
              <a:buFont typeface="+mj-lt"/>
              <a:buAutoNum type="arabicPeriod"/>
            </a:pPr>
            <a:r>
              <a:rPr lang="en-US" sz="2800" dirty="0" smtClean="0"/>
              <a:t>a. The number of deer increased from about 7000 to about 100,000.</a:t>
            </a:r>
          </a:p>
          <a:p>
            <a:pPr marL="514350" indent="-514350">
              <a:buNone/>
            </a:pPr>
            <a:r>
              <a:rPr lang="en-US" sz="2800" dirty="0" smtClean="0"/>
              <a:t>	b.  With fewer predators, more young deer survived to become breeding adults.  The lack of predators may have make it possible for older and less fit deer to survive longer.</a:t>
            </a:r>
          </a:p>
          <a:p>
            <a:pPr marL="514350" indent="-514350">
              <a:buAutoNum type="arabicPeriod" startAt="2"/>
            </a:pPr>
            <a:r>
              <a:rPr lang="en-US" sz="2800" dirty="0" smtClean="0"/>
              <a:t>a.  From 100,000 to 40,000, or 60%</a:t>
            </a:r>
          </a:p>
          <a:p>
            <a:pPr marL="514350" indent="-514350">
              <a:buNone/>
            </a:pPr>
            <a:r>
              <a:rPr lang="en-US" sz="2800" dirty="0" smtClean="0"/>
              <a:t>	b.  From 100,000 to 20,000, or 80%</a:t>
            </a:r>
          </a:p>
          <a:p>
            <a:pPr marL="514350" indent="-514350">
              <a:buNone/>
            </a:pPr>
            <a:r>
              <a:rPr lang="en-US" sz="2800" dirty="0" smtClean="0"/>
              <a:t>	c.  From 100,000 to 10,000, or 90%</a:t>
            </a:r>
          </a:p>
          <a:p>
            <a:pPr marL="514350" indent="-514350">
              <a:buAutoNum type="arabicPeriod" startAt="2"/>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CH 4 Population Biology</a:t>
            </a:r>
            <a:br>
              <a:rPr lang="en-US" sz="2800" dirty="0" smtClean="0"/>
            </a:br>
            <a:r>
              <a:rPr lang="en-US" sz="2800" dirty="0" smtClean="0"/>
              <a:t>Critical Thinking – the Effect of Predators on Prey Populations</a:t>
            </a:r>
            <a:endParaRPr lang="en-US" sz="2800" dirty="0"/>
          </a:p>
        </p:txBody>
      </p:sp>
      <p:sp>
        <p:nvSpPr>
          <p:cNvPr id="3" name="Content Placeholder 2"/>
          <p:cNvSpPr>
            <a:spLocks noGrp="1"/>
          </p:cNvSpPr>
          <p:nvPr>
            <p:ph idx="1"/>
          </p:nvPr>
        </p:nvSpPr>
        <p:spPr/>
        <p:txBody>
          <a:bodyPr>
            <a:normAutofit lnSpcReduction="10000"/>
          </a:bodyPr>
          <a:lstStyle/>
          <a:p>
            <a:pPr marL="514350" indent="-514350">
              <a:buAutoNum type="arabicPeriod" startAt="3"/>
            </a:pPr>
            <a:r>
              <a:rPr lang="en-US" dirty="0" smtClean="0"/>
              <a:t>Predators no longer kept the deer population within the carrying capacity of the land.  By the early 1920’s, most of  the food available in the area had been consumed, so many deer starved.</a:t>
            </a:r>
          </a:p>
          <a:p>
            <a:pPr marL="514350" indent="-514350">
              <a:buAutoNum type="arabicPeriod" startAt="3"/>
            </a:pPr>
            <a:r>
              <a:rPr lang="en-US" dirty="0" smtClean="0"/>
              <a:t>The rapidly increasing deer population had consumed most of the food supply.  As a result, the land’s carrying capacity was reduced.</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 Section 2.1 Summary – pages 35 - 45</a:t>
            </a:r>
          </a:p>
        </p:txBody>
      </p:sp>
      <p:sp>
        <p:nvSpPr>
          <p:cNvPr id="891907" name="Text Box 3"/>
          <p:cNvSpPr txBox="1">
            <a:spLocks noChangeArrowheads="1"/>
          </p:cNvSpPr>
          <p:nvPr/>
        </p:nvSpPr>
        <p:spPr bwMode="auto">
          <a:xfrm>
            <a:off x="565150" y="914400"/>
            <a:ext cx="6508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a:solidFill>
                  <a:schemeClr val="tx2"/>
                </a:solidFill>
                <a:latin typeface="Times" pitchFamily="18" charset="0"/>
              </a:rPr>
              <a:t>Interactions within communities</a:t>
            </a:r>
          </a:p>
        </p:txBody>
      </p:sp>
      <p:pic>
        <p:nvPicPr>
          <p:cNvPr id="891914" name="Picture 10" descr="Sec"/>
          <p:cNvPicPr>
            <a:picLocks noChangeAspect="1" noChangeArrowheads="1"/>
          </p:cNvPicPr>
          <p:nvPr/>
        </p:nvPicPr>
        <p:blipFill>
          <a:blip r:embed="rId2" cstate="print"/>
          <a:srcRect/>
          <a:stretch>
            <a:fillRect/>
          </a:stretch>
        </p:blipFill>
        <p:spPr bwMode="auto">
          <a:xfrm>
            <a:off x="0" y="0"/>
            <a:ext cx="1828800" cy="762000"/>
          </a:xfrm>
          <a:prstGeom prst="rect">
            <a:avLst/>
          </a:prstGeom>
          <a:noFill/>
        </p:spPr>
      </p:pic>
      <p:pic>
        <p:nvPicPr>
          <p:cNvPr id="891915" name="Picture 11" descr="Sec"/>
          <p:cNvPicPr>
            <a:picLocks noChangeAspect="1" noChangeArrowheads="1"/>
          </p:cNvPicPr>
          <p:nvPr/>
        </p:nvPicPr>
        <p:blipFill>
          <a:blip r:embed="rId3" cstate="print"/>
          <a:srcRect/>
          <a:stretch>
            <a:fillRect/>
          </a:stretch>
        </p:blipFill>
        <p:spPr bwMode="auto">
          <a:xfrm>
            <a:off x="1828800" y="0"/>
            <a:ext cx="6045200" cy="482600"/>
          </a:xfrm>
          <a:prstGeom prst="rect">
            <a:avLst/>
          </a:prstGeom>
          <a:noFill/>
        </p:spPr>
      </p:pic>
      <p:sp>
        <p:nvSpPr>
          <p:cNvPr id="891917" name="Rectangle 13"/>
          <p:cNvSpPr>
            <a:spLocks noChangeArrowheads="1"/>
          </p:cNvSpPr>
          <p:nvPr/>
        </p:nvSpPr>
        <p:spPr bwMode="auto">
          <a:xfrm>
            <a:off x="533400" y="16002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b="0">
                <a:solidFill>
                  <a:schemeClr val="tx1"/>
                </a:solidFill>
                <a:latin typeface="Times" pitchFamily="18" charset="0"/>
              </a:rPr>
              <a:t>A </a:t>
            </a:r>
            <a:r>
              <a:rPr lang="en-US" altLang="en-US" sz="3200" b="0">
                <a:solidFill>
                  <a:srgbClr val="FF0066"/>
                </a:solidFill>
                <a:latin typeface="Times" pitchFamily="18" charset="0"/>
              </a:rPr>
              <a:t>biological community</a:t>
            </a:r>
            <a:r>
              <a:rPr lang="en-US" altLang="en-US" sz="3200" b="0">
                <a:solidFill>
                  <a:schemeClr val="tx1"/>
                </a:solidFill>
                <a:latin typeface="Times" pitchFamily="18" charset="0"/>
              </a:rPr>
              <a:t> is made up of interacting populations in a certain area at a certain time.</a:t>
            </a:r>
          </a:p>
        </p:txBody>
      </p:sp>
      <p:pic>
        <p:nvPicPr>
          <p:cNvPr id="891921" name="Picture 17" descr="antelope zebra"/>
          <p:cNvPicPr>
            <a:picLocks noChangeAspect="1" noChangeArrowheads="1"/>
          </p:cNvPicPr>
          <p:nvPr/>
        </p:nvPicPr>
        <p:blipFill>
          <a:blip r:embed="rId4" cstate="print"/>
          <a:srcRect/>
          <a:stretch>
            <a:fillRect/>
          </a:stretch>
        </p:blipFill>
        <p:spPr bwMode="auto">
          <a:xfrm>
            <a:off x="1562100" y="3113088"/>
            <a:ext cx="6083300" cy="2754312"/>
          </a:xfrm>
          <a:prstGeom prst="rect">
            <a:avLst/>
          </a:prstGeom>
          <a:noFill/>
        </p:spPr>
      </p:pic>
      <p:pic>
        <p:nvPicPr>
          <p:cNvPr id="891924" name="Picture 20" descr="audio image blue">
            <a:hlinkClick r:id="" action="ppaction://noaction">
              <a:snd r:embed="rId5" name="02-biological community.WAV"/>
            </a:hlinkClick>
          </p:cNvPr>
          <p:cNvPicPr>
            <a:picLocks noChangeAspect="1" noChangeArrowheads="1"/>
          </p:cNvPicPr>
          <p:nvPr/>
        </p:nvPicPr>
        <p:blipFill>
          <a:blip r:embed="rId6" cstate="print"/>
          <a:srcRect/>
          <a:stretch>
            <a:fillRect/>
          </a:stretch>
        </p:blipFill>
        <p:spPr bwMode="auto">
          <a:xfrm>
            <a:off x="3048000" y="25908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1917"/>
                                        </p:tgtEl>
                                        <p:attrNameLst>
                                          <p:attrName>style.visibility</p:attrName>
                                        </p:attrNameLst>
                                      </p:cBhvr>
                                      <p:to>
                                        <p:strVal val="visible"/>
                                      </p:to>
                                    </p:set>
                                    <p:animEffect transition="in" filter="box(out)">
                                      <p:cBhvr>
                                        <p:cTn id="7" dur="500"/>
                                        <p:tgtEl>
                                          <p:spTgt spid="891917"/>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1921"/>
                                        </p:tgtEl>
                                        <p:attrNameLst>
                                          <p:attrName>style.visibility</p:attrName>
                                        </p:attrNameLst>
                                      </p:cBhvr>
                                      <p:to>
                                        <p:strVal val="visible"/>
                                      </p:to>
                                    </p:set>
                                    <p:animEffect transition="in" filter="box(out)">
                                      <p:cBhvr>
                                        <p:cTn id="11" dur="500"/>
                                        <p:tgtEl>
                                          <p:spTgt spid="891921"/>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891924"/>
                                        </p:tgtEl>
                                        <p:attrNameLst>
                                          <p:attrName>style.visibility</p:attrName>
                                        </p:attrNameLst>
                                      </p:cBhvr>
                                      <p:to>
                                        <p:strVal val="visible"/>
                                      </p:to>
                                    </p:set>
                                    <p:animEffect transition="in" filter="box(out)">
                                      <p:cBhvr>
                                        <p:cTn id="16" dur="500"/>
                                        <p:tgtEl>
                                          <p:spTgt spid="891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917" grpId="0" autoUpdateAnimBg="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cstate="print"/>
          <a:srcRect l="31500" t="24375" r="25500" b="17813"/>
          <a:stretch>
            <a:fillRect/>
          </a:stretch>
        </p:blipFill>
        <p:spPr bwMode="auto">
          <a:xfrm>
            <a:off x="1" y="1143000"/>
            <a:ext cx="5562600" cy="3952050"/>
          </a:xfrm>
          <a:prstGeom prst="rect">
            <a:avLst/>
          </a:prstGeom>
          <a:noFill/>
          <a:ln w="9525">
            <a:noFill/>
            <a:miter lim="800000"/>
            <a:headEnd/>
            <a:tailEnd/>
          </a:ln>
        </p:spPr>
      </p:pic>
      <p:sp>
        <p:nvSpPr>
          <p:cNvPr id="9" name="TextBox 8"/>
          <p:cNvSpPr txBox="1"/>
          <p:nvPr/>
        </p:nvSpPr>
        <p:spPr>
          <a:xfrm>
            <a:off x="5638800" y="1219200"/>
            <a:ext cx="3505200" cy="3416320"/>
          </a:xfrm>
          <a:prstGeom prst="rect">
            <a:avLst/>
          </a:prstGeom>
          <a:noFill/>
        </p:spPr>
        <p:txBody>
          <a:bodyPr wrap="square" rtlCol="0">
            <a:spAutoFit/>
          </a:bodyPr>
          <a:lstStyle/>
          <a:p>
            <a:pPr marL="457200" indent="-457200">
              <a:buFont typeface="+mj-lt"/>
              <a:buAutoNum type="arabicPeriod"/>
            </a:pPr>
            <a:r>
              <a:rPr lang="en-US" sz="2400" dirty="0" smtClean="0"/>
              <a:t>What is the source of all energy in this ecosystem?</a:t>
            </a:r>
          </a:p>
          <a:p>
            <a:pPr marL="457200" indent="-457200">
              <a:buFont typeface="+mj-lt"/>
              <a:buAutoNum type="arabicPeriod"/>
            </a:pPr>
            <a:r>
              <a:rPr lang="en-US" sz="2400" dirty="0" smtClean="0"/>
              <a:t>What path does this energy take to get to the hawk?</a:t>
            </a:r>
          </a:p>
          <a:p>
            <a:pPr marL="457200" indent="-457200">
              <a:buFont typeface="+mj-lt"/>
              <a:buAutoNum type="arabicPeriod"/>
            </a:pPr>
            <a:r>
              <a:rPr lang="en-US" sz="2400" dirty="0" smtClean="0"/>
              <a:t>Identify 10 Biotic and  5 Abiotic Factors in this Ecosystem.    </a:t>
            </a:r>
            <a:endParaRPr lang="en-US" sz="2400" dirty="0"/>
          </a:p>
        </p:txBody>
      </p:sp>
      <p:sp>
        <p:nvSpPr>
          <p:cNvPr id="10" name="TextBox 9"/>
          <p:cNvSpPr txBox="1"/>
          <p:nvPr/>
        </p:nvSpPr>
        <p:spPr>
          <a:xfrm>
            <a:off x="0" y="5105400"/>
            <a:ext cx="8686800" cy="1200329"/>
          </a:xfrm>
          <a:prstGeom prst="rect">
            <a:avLst/>
          </a:prstGeom>
          <a:noFill/>
        </p:spPr>
        <p:txBody>
          <a:bodyPr wrap="square" rtlCol="0">
            <a:spAutoFit/>
          </a:bodyPr>
          <a:lstStyle/>
          <a:p>
            <a:r>
              <a:rPr lang="en-US" sz="2400" dirty="0" smtClean="0"/>
              <a:t>    Draw a </a:t>
            </a:r>
            <a:r>
              <a:rPr lang="en-US" sz="2400" b="1" dirty="0" smtClean="0"/>
              <a:t>Food Chain</a:t>
            </a:r>
            <a:r>
              <a:rPr lang="en-US" sz="2400" dirty="0" smtClean="0"/>
              <a:t>.  </a:t>
            </a:r>
          </a:p>
          <a:p>
            <a:r>
              <a:rPr lang="en-US" sz="2400" dirty="0" smtClean="0"/>
              <a:t>    Start with the producers, include all three levels of consumers.</a:t>
            </a:r>
          </a:p>
          <a:p>
            <a:r>
              <a:rPr lang="en-US" sz="2400" dirty="0" smtClean="0"/>
              <a:t>Students write answers on the board.</a:t>
            </a:r>
            <a:endParaRPr lang="en-US" sz="2400" dirty="0"/>
          </a:p>
        </p:txBody>
      </p:sp>
      <p:sp>
        <p:nvSpPr>
          <p:cNvPr id="7" name="TextBox 6"/>
          <p:cNvSpPr txBox="1"/>
          <p:nvPr/>
        </p:nvSpPr>
        <p:spPr>
          <a:xfrm>
            <a:off x="0" y="0"/>
            <a:ext cx="9144000" cy="1200329"/>
          </a:xfrm>
          <a:prstGeom prst="rect">
            <a:avLst/>
          </a:prstGeom>
          <a:noFill/>
        </p:spPr>
        <p:txBody>
          <a:bodyPr wrap="square" rtlCol="0">
            <a:spAutoFit/>
          </a:bodyPr>
          <a:lstStyle/>
          <a:p>
            <a:pPr algn="ctr"/>
            <a:r>
              <a:rPr lang="en-US" sz="2400" dirty="0"/>
              <a:t>5</a:t>
            </a:r>
            <a:r>
              <a:rPr lang="en-US" sz="2400" dirty="0" smtClean="0"/>
              <a:t>/1 Food web Ch 2 &amp; 3</a:t>
            </a:r>
          </a:p>
          <a:p>
            <a:pPr algn="ctr"/>
            <a:r>
              <a:rPr lang="en-US" sz="2400" dirty="0" smtClean="0"/>
              <a:t>Obj. TSW demonstrate understanding of Energy Pathways by making a Food Web. P.44 NB</a:t>
            </a:r>
            <a:endParaRPr lang="en-US" sz="2400" dirty="0"/>
          </a:p>
        </p:txBody>
      </p:sp>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sz="2400" dirty="0" smtClean="0">
                <a:hlinkClick r:id="rId2"/>
              </a:rPr>
              <a:t>Conservation</a:t>
            </a:r>
            <a:r>
              <a:rPr lang="en-US" dirty="0" smtClean="0">
                <a:hlinkClick r:id="rId2"/>
              </a:rPr>
              <a:t> </a:t>
            </a:r>
            <a:r>
              <a:rPr lang="en-US" sz="2400" dirty="0" smtClean="0">
                <a:hlinkClick r:id="rId2"/>
              </a:rPr>
              <a:t>of Biodiversity </a:t>
            </a:r>
            <a:r>
              <a:rPr lang="en-US" sz="2400" dirty="0" smtClean="0"/>
              <a:t>5.1 &amp; 5.2</a:t>
            </a:r>
            <a:br>
              <a:rPr lang="en-US" sz="2400" dirty="0" smtClean="0"/>
            </a:br>
            <a:r>
              <a:rPr lang="en-US" sz="2400" dirty="0"/>
              <a:t>5</a:t>
            </a:r>
            <a:r>
              <a:rPr lang="en-US" sz="2400" dirty="0" smtClean="0"/>
              <a:t>/12 Obj. TSW understand the importance of conservation Biology for the protection of biodiversity by going over the Concept Map and doing critical thinking problems. P. 74 NB</a:t>
            </a:r>
            <a:endParaRPr lang="en-US" sz="2400" dirty="0"/>
          </a:p>
        </p:txBody>
      </p:sp>
      <p:sp>
        <p:nvSpPr>
          <p:cNvPr id="3" name="Content Placeholder 2"/>
          <p:cNvSpPr>
            <a:spLocks noGrp="1"/>
          </p:cNvSpPr>
          <p:nvPr>
            <p:ph sz="half" idx="1"/>
          </p:nvPr>
        </p:nvSpPr>
        <p:spPr/>
        <p:txBody>
          <a:bodyPr>
            <a:normAutofit/>
          </a:bodyPr>
          <a:lstStyle/>
          <a:p>
            <a:endParaRPr lang="en-US" dirty="0"/>
          </a:p>
        </p:txBody>
      </p:sp>
      <p:sp>
        <p:nvSpPr>
          <p:cNvPr id="4" name="Content Placeholder 3"/>
          <p:cNvSpPr>
            <a:spLocks noGrp="1"/>
          </p:cNvSpPr>
          <p:nvPr>
            <p:ph sz="half" idx="2"/>
          </p:nvPr>
        </p:nvSpPr>
        <p:spPr>
          <a:xfrm>
            <a:off x="4191000" y="1371600"/>
            <a:ext cx="4953000" cy="4373563"/>
          </a:xfrm>
        </p:spPr>
        <p:txBody>
          <a:bodyPr>
            <a:normAutofit/>
          </a:bodyPr>
          <a:lstStyle/>
          <a:p>
            <a:pPr marL="514350" indent="-514350">
              <a:buFont typeface="+mj-lt"/>
              <a:buAutoNum type="arabicPeriod"/>
            </a:pPr>
            <a:r>
              <a:rPr lang="en-US" sz="2400" dirty="0" smtClean="0"/>
              <a:t>How can habitat degradation cause changes in an area’s biodiversity?</a:t>
            </a:r>
          </a:p>
          <a:p>
            <a:pPr marL="514350" indent="-514350">
              <a:buFont typeface="+mj-lt"/>
              <a:buAutoNum type="arabicPeriod"/>
            </a:pPr>
            <a:r>
              <a:rPr lang="en-US" sz="2400" dirty="0" smtClean="0"/>
              <a:t>How might Habitat corridors help overcome problems with habitat fragmentation?</a:t>
            </a:r>
          </a:p>
          <a:p>
            <a:pPr marL="514350" indent="-514350">
              <a:buFont typeface="+mj-lt"/>
              <a:buAutoNum type="arabicPeriod"/>
            </a:pPr>
            <a:r>
              <a:rPr lang="en-US" sz="2400" dirty="0" smtClean="0"/>
              <a:t>What three Habitat problems have accelerated the rate of extinctions?</a:t>
            </a:r>
            <a:endParaRPr lang="en-US" sz="2400" dirty="0"/>
          </a:p>
        </p:txBody>
      </p:sp>
      <p:pic>
        <p:nvPicPr>
          <p:cNvPr id="5" name="Picture 16" descr="p"/>
          <p:cNvPicPr>
            <a:picLocks noChangeAspect="1" noChangeArrowheads="1"/>
          </p:cNvPicPr>
          <p:nvPr/>
        </p:nvPicPr>
        <p:blipFill>
          <a:blip r:embed="rId3" cstate="print"/>
          <a:srcRect/>
          <a:stretch>
            <a:fillRect/>
          </a:stretch>
        </p:blipFill>
        <p:spPr bwMode="auto">
          <a:xfrm>
            <a:off x="0" y="2895600"/>
            <a:ext cx="4191000" cy="2819400"/>
          </a:xfrm>
          <a:prstGeom prst="rect">
            <a:avLst/>
          </a:prstGeom>
          <a:noFill/>
        </p:spPr>
      </p:pic>
      <p:pic>
        <p:nvPicPr>
          <p:cNvPr id="6" name="Picture 17" descr="C05-01P"/>
          <p:cNvPicPr>
            <a:picLocks noChangeAspect="1" noChangeArrowheads="1"/>
          </p:cNvPicPr>
          <p:nvPr/>
        </p:nvPicPr>
        <p:blipFill>
          <a:blip r:embed="rId4" cstate="print"/>
          <a:srcRect/>
          <a:stretch>
            <a:fillRect/>
          </a:stretch>
        </p:blipFill>
        <p:spPr bwMode="auto">
          <a:xfrm>
            <a:off x="0" y="5029200"/>
            <a:ext cx="1371600" cy="1828800"/>
          </a:xfrm>
          <a:prstGeom prst="rect">
            <a:avLst/>
          </a:prstGeom>
          <a:noFill/>
        </p:spPr>
      </p:pic>
      <p:pic>
        <p:nvPicPr>
          <p:cNvPr id="7" name="Picture 18" descr="C05-10P"/>
          <p:cNvPicPr>
            <a:picLocks noChangeAspect="1" noChangeArrowheads="1"/>
          </p:cNvPicPr>
          <p:nvPr/>
        </p:nvPicPr>
        <p:blipFill>
          <a:blip r:embed="rId5" cstate="print"/>
          <a:srcRect/>
          <a:stretch>
            <a:fillRect/>
          </a:stretch>
        </p:blipFill>
        <p:spPr bwMode="auto">
          <a:xfrm>
            <a:off x="1371600" y="4800600"/>
            <a:ext cx="2939752" cy="2057400"/>
          </a:xfrm>
          <a:prstGeom prst="rect">
            <a:avLst/>
          </a:prstGeom>
          <a:noFill/>
        </p:spPr>
      </p:pic>
      <p:pic>
        <p:nvPicPr>
          <p:cNvPr id="8" name="Picture 14" descr="Pg118-volcano helens"/>
          <p:cNvPicPr>
            <a:picLocks noChangeAspect="1" noChangeArrowheads="1"/>
          </p:cNvPicPr>
          <p:nvPr/>
        </p:nvPicPr>
        <p:blipFill>
          <a:blip r:embed="rId6" cstate="print"/>
          <a:srcRect/>
          <a:stretch>
            <a:fillRect/>
          </a:stretch>
        </p:blipFill>
        <p:spPr bwMode="auto">
          <a:xfrm>
            <a:off x="4191000" y="4800600"/>
            <a:ext cx="2209800" cy="2045036"/>
          </a:xfrm>
          <a:prstGeom prst="rect">
            <a:avLst/>
          </a:prstGeom>
          <a:noFill/>
        </p:spPr>
      </p:pic>
      <p:pic>
        <p:nvPicPr>
          <p:cNvPr id="9" name="Picture 20" descr="Habitat Fragmentation"/>
          <p:cNvPicPr>
            <a:picLocks noChangeAspect="1" noChangeArrowheads="1"/>
          </p:cNvPicPr>
          <p:nvPr/>
        </p:nvPicPr>
        <p:blipFill>
          <a:blip r:embed="rId7" cstate="print"/>
          <a:srcRect/>
          <a:stretch>
            <a:fillRect/>
          </a:stretch>
        </p:blipFill>
        <p:spPr bwMode="auto">
          <a:xfrm>
            <a:off x="0" y="1353206"/>
            <a:ext cx="4191000" cy="1618593"/>
          </a:xfrm>
          <a:prstGeom prst="rect">
            <a:avLst/>
          </a:prstGeom>
          <a:noFill/>
        </p:spPr>
      </p:pic>
      <p:pic>
        <p:nvPicPr>
          <p:cNvPr id="10" name="Picture 14" descr="Pg116-slash and burn"/>
          <p:cNvPicPr>
            <a:picLocks noChangeAspect="1" noChangeArrowheads="1"/>
          </p:cNvPicPr>
          <p:nvPr/>
        </p:nvPicPr>
        <p:blipFill>
          <a:blip r:embed="rId8" cstate="print"/>
          <a:srcRect/>
          <a:stretch>
            <a:fillRect/>
          </a:stretch>
        </p:blipFill>
        <p:spPr bwMode="auto">
          <a:xfrm>
            <a:off x="6400800" y="4495800"/>
            <a:ext cx="2743200" cy="179923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ox(out)">
                                      <p:cBhvr>
                                        <p:cTn id="11" dur="500"/>
                                        <p:tgtEl>
                                          <p:spTgt spid="7"/>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ox(out)">
                                      <p:cBhvr>
                                        <p:cTn id="15" dur="500"/>
                                        <p:tgtEl>
                                          <p:spTgt spid="8"/>
                                        </p:tgtEl>
                                      </p:cBhvr>
                                    </p:animEffect>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ox(ou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 Answers</a:t>
            </a:r>
            <a:endParaRPr lang="en-US" dirty="0"/>
          </a:p>
        </p:txBody>
      </p:sp>
      <p:sp>
        <p:nvSpPr>
          <p:cNvPr id="3" name="Content Placeholder 2"/>
          <p:cNvSpPr>
            <a:spLocks noGrp="1"/>
          </p:cNvSpPr>
          <p:nvPr>
            <p:ph idx="1"/>
          </p:nvPr>
        </p:nvSpPr>
        <p:spPr/>
        <p:txBody>
          <a:bodyPr>
            <a:normAutofit fontScale="92500"/>
          </a:bodyPr>
          <a:lstStyle/>
          <a:p>
            <a:pPr marL="514350" indent="-514350">
              <a:buFont typeface="+mj-lt"/>
              <a:buAutoNum type="arabicPeriod"/>
            </a:pPr>
            <a:r>
              <a:rPr lang="en-US" dirty="0" smtClean="0"/>
              <a:t>Habitat degradation harms biodiversity, because it decreases available resources for the organisms.</a:t>
            </a:r>
          </a:p>
          <a:p>
            <a:pPr marL="514350" indent="-514350">
              <a:buFont typeface="+mj-lt"/>
              <a:buAutoNum type="arabicPeriod"/>
            </a:pPr>
            <a:r>
              <a:rPr lang="en-US" dirty="0" smtClean="0"/>
              <a:t>Habitat corridors help overcome habitat fragmentation by allowing large predators to continue hunting.</a:t>
            </a:r>
          </a:p>
          <a:p>
            <a:pPr marL="514350" indent="-514350">
              <a:buFont typeface="+mj-lt"/>
              <a:buAutoNum type="arabicPeriod"/>
            </a:pPr>
            <a:r>
              <a:rPr lang="en-US" dirty="0" smtClean="0"/>
              <a:t>Three problems that have increased extinction rates are: Habitat Loss, Invasive Species, Pollution, Climate  Change, Overharvesting</a:t>
            </a:r>
          </a:p>
          <a:p>
            <a:pPr marL="514350" indent="-514350">
              <a:buFont typeface="+mj-lt"/>
              <a:buAutoNum type="arabicPeriod"/>
            </a:pPr>
            <a:endParaRPr lang="en-US" dirty="0"/>
          </a:p>
        </p:txBody>
      </p:sp>
    </p:spTree>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noAutofit/>
          </a:bodyPr>
          <a:lstStyle/>
          <a:p>
            <a:r>
              <a:rPr lang="en-US" sz="3200" dirty="0" smtClean="0"/>
              <a:t>CH 5 Biological Diversity &amp; Conservation – </a:t>
            </a:r>
            <a:br>
              <a:rPr lang="en-US" sz="3200" dirty="0" smtClean="0"/>
            </a:br>
            <a:r>
              <a:rPr lang="en-US" sz="3200" dirty="0" smtClean="0"/>
              <a:t>Critical Thinking		DDT &amp; The Food Chain</a:t>
            </a:r>
            <a:endParaRPr lang="en-US" sz="3200" dirty="0"/>
          </a:p>
        </p:txBody>
      </p:sp>
      <p:sp>
        <p:nvSpPr>
          <p:cNvPr id="3" name="Content Placeholder 2"/>
          <p:cNvSpPr>
            <a:spLocks noGrp="1"/>
          </p:cNvSpPr>
          <p:nvPr>
            <p:ph idx="1"/>
          </p:nvPr>
        </p:nvSpPr>
        <p:spPr>
          <a:xfrm>
            <a:off x="0" y="1143000"/>
            <a:ext cx="9144000" cy="4525963"/>
          </a:xfrm>
        </p:spPr>
        <p:txBody>
          <a:bodyPr/>
          <a:lstStyle/>
          <a:p>
            <a:pPr marL="514350" indent="-514350">
              <a:buFont typeface="+mj-lt"/>
              <a:buAutoNum type="arabicPeriod"/>
            </a:pPr>
            <a:r>
              <a:rPr lang="en-US" dirty="0" smtClean="0"/>
              <a:t>The organisms may continue to take in DDT long after it has been applied.  Also, once DDT gets inside an organism’s body, it affects the body for a long time.</a:t>
            </a:r>
          </a:p>
          <a:p>
            <a:pPr marL="514350" indent="-514350">
              <a:buFont typeface="+mj-lt"/>
              <a:buAutoNum type="arabicPeriod"/>
            </a:pPr>
            <a:r>
              <a:rPr lang="en-US" dirty="0" smtClean="0"/>
              <a:t>The DDT collects in the insect’s fat tissues.</a:t>
            </a:r>
          </a:p>
          <a:p>
            <a:pPr marL="514350" indent="-514350">
              <a:buFont typeface="+mj-lt"/>
              <a:buAutoNum type="arabicPeriod"/>
            </a:pPr>
            <a:r>
              <a:rPr lang="en-US" dirty="0" smtClean="0"/>
              <a:t>DDT could have been applied directly to the water or it could be carried by run-off from fields and carried to the oceans by rivers.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CH 5 Biological Diversity &amp; Conservation – </a:t>
            </a:r>
            <a:br>
              <a:rPr lang="en-US" sz="2800" dirty="0" smtClean="0"/>
            </a:br>
            <a:r>
              <a:rPr lang="en-US" sz="2800" dirty="0" smtClean="0"/>
              <a:t>Critical Thinking		DDT &amp; The Food Chain</a:t>
            </a:r>
            <a:endParaRPr lang="en-US" sz="2800" dirty="0"/>
          </a:p>
        </p:txBody>
      </p:sp>
      <p:sp>
        <p:nvSpPr>
          <p:cNvPr id="3" name="Content Placeholder 2"/>
          <p:cNvSpPr>
            <a:spLocks noGrp="1"/>
          </p:cNvSpPr>
          <p:nvPr>
            <p:ph idx="1"/>
          </p:nvPr>
        </p:nvSpPr>
        <p:spPr>
          <a:xfrm>
            <a:off x="0" y="1447800"/>
            <a:ext cx="9144000" cy="4525963"/>
          </a:xfrm>
        </p:spPr>
        <p:txBody>
          <a:bodyPr>
            <a:normAutofit/>
          </a:bodyPr>
          <a:lstStyle/>
          <a:p>
            <a:pPr marL="514350" indent="-514350">
              <a:buAutoNum type="arabicPeriod" startAt="4"/>
            </a:pPr>
            <a:r>
              <a:rPr lang="en-US" dirty="0" smtClean="0"/>
              <a:t>When the zooplankton took in the contaminated water, the  DDT collected in their fatty tissues &amp; became more concentrated.</a:t>
            </a:r>
          </a:p>
          <a:p>
            <a:pPr marL="514350" indent="-514350">
              <a:buAutoNum type="arabicPeriod" startAt="4"/>
            </a:pPr>
            <a:r>
              <a:rPr lang="en-US" dirty="0" smtClean="0"/>
              <a:t>DDT becomes more concentrated in the successive links of a food chain.</a:t>
            </a:r>
          </a:p>
          <a:p>
            <a:pPr marL="514350" indent="-514350">
              <a:buAutoNum type="arabicPeriod" startAt="4"/>
            </a:pPr>
            <a:r>
              <a:rPr lang="en-US" dirty="0" smtClean="0"/>
              <a:t>The thin- shelled eggs cracked easily, reducing the number of offspring produced &amp;  consequently decreasing the size of the pelican population.</a:t>
            </a:r>
          </a:p>
          <a:p>
            <a:pPr marL="514350" indent="-514350">
              <a:buAutoNum type="arabicPeriod" startAt="4"/>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l="36377" t="23647" r="19992" b="21844"/>
          <a:stretch>
            <a:fillRect/>
          </a:stretch>
        </p:blipFill>
        <p:spPr bwMode="auto">
          <a:xfrm>
            <a:off x="0" y="0"/>
            <a:ext cx="6248400" cy="5638800"/>
          </a:xfrm>
          <a:prstGeom prst="rect">
            <a:avLst/>
          </a:prstGeom>
          <a:noFill/>
          <a:ln w="9525">
            <a:noFill/>
            <a:miter lim="800000"/>
            <a:headEnd/>
            <a:tailEnd/>
          </a:ln>
        </p:spPr>
      </p:pic>
      <p:sp>
        <p:nvSpPr>
          <p:cNvPr id="3" name="TextBox 2"/>
          <p:cNvSpPr txBox="1"/>
          <p:nvPr/>
        </p:nvSpPr>
        <p:spPr>
          <a:xfrm>
            <a:off x="6248400" y="0"/>
            <a:ext cx="2895600" cy="6740307"/>
          </a:xfrm>
          <a:prstGeom prst="rect">
            <a:avLst/>
          </a:prstGeom>
          <a:noFill/>
        </p:spPr>
        <p:txBody>
          <a:bodyPr wrap="square" rtlCol="0">
            <a:spAutoFit/>
          </a:bodyPr>
          <a:lstStyle/>
          <a:p>
            <a:r>
              <a:rPr lang="en-US" sz="2400" dirty="0" smtClean="0"/>
              <a:t>P. 71 NB  Word Bank</a:t>
            </a:r>
          </a:p>
          <a:p>
            <a:r>
              <a:rPr lang="en-US" sz="2400" dirty="0" smtClean="0"/>
              <a:t>Pollution</a:t>
            </a:r>
          </a:p>
          <a:p>
            <a:r>
              <a:rPr lang="en-US" sz="2400" dirty="0" smtClean="0"/>
              <a:t>Nature</a:t>
            </a:r>
          </a:p>
          <a:p>
            <a:r>
              <a:rPr lang="en-US" sz="2400" dirty="0" smtClean="0"/>
              <a:t>Large Predators</a:t>
            </a:r>
          </a:p>
          <a:p>
            <a:r>
              <a:rPr lang="en-US" sz="2400" dirty="0" smtClean="0"/>
              <a:t>Trash</a:t>
            </a:r>
          </a:p>
          <a:p>
            <a:r>
              <a:rPr lang="en-US" sz="2400" dirty="0" smtClean="0"/>
              <a:t>Variety of Foods</a:t>
            </a:r>
          </a:p>
          <a:p>
            <a:r>
              <a:rPr lang="en-US" sz="2400" dirty="0" smtClean="0"/>
              <a:t>Native Species</a:t>
            </a:r>
          </a:p>
          <a:p>
            <a:r>
              <a:rPr lang="en-US" sz="2400" dirty="0" smtClean="0"/>
              <a:t>Habitat degradation</a:t>
            </a:r>
          </a:p>
          <a:p>
            <a:r>
              <a:rPr lang="en-US" sz="2400" dirty="0" smtClean="0"/>
              <a:t>People</a:t>
            </a:r>
          </a:p>
          <a:p>
            <a:r>
              <a:rPr lang="en-US" sz="2400" dirty="0" smtClean="0"/>
              <a:t>Chemical in runoff</a:t>
            </a:r>
          </a:p>
          <a:p>
            <a:r>
              <a:rPr lang="en-US" sz="2400" dirty="0" smtClean="0"/>
              <a:t>Medicines</a:t>
            </a:r>
          </a:p>
          <a:p>
            <a:r>
              <a:rPr lang="en-US" sz="2400" dirty="0" smtClean="0"/>
              <a:t>Food Webs</a:t>
            </a:r>
          </a:p>
          <a:p>
            <a:r>
              <a:rPr lang="en-US" sz="2400" dirty="0" smtClean="0"/>
              <a:t>Introduction of Exotic Species</a:t>
            </a:r>
          </a:p>
          <a:p>
            <a:r>
              <a:rPr lang="en-US" sz="2400" dirty="0" smtClean="0"/>
              <a:t>Habitat Fragmentation</a:t>
            </a:r>
          </a:p>
          <a:p>
            <a:r>
              <a:rPr lang="en-US" sz="2400" dirty="0" smtClean="0"/>
              <a:t>Stability of Ecosystems</a:t>
            </a:r>
            <a:endParaRPr lang="en-US" sz="2400" dirty="0"/>
          </a:p>
        </p:txBody>
      </p:sp>
    </p:spTree>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514600"/>
          </a:xfrm>
        </p:spPr>
        <p:txBody>
          <a:bodyPr>
            <a:normAutofit fontScale="90000"/>
          </a:bodyPr>
          <a:lstStyle/>
          <a:p>
            <a:r>
              <a:rPr lang="en-US" dirty="0" smtClean="0"/>
              <a:t>Biodiversity Activity Page 43 NB</a:t>
            </a:r>
            <a:br>
              <a:rPr lang="en-US" dirty="0" smtClean="0"/>
            </a:br>
            <a:r>
              <a:rPr lang="en-US" dirty="0" smtClean="0"/>
              <a:t>Read your article, take notes on the white board.  Present your findings about the Biodiversity in your Ecosystem</a:t>
            </a:r>
            <a:endParaRPr lang="en-US" dirty="0"/>
          </a:p>
        </p:txBody>
      </p:sp>
      <p:sp>
        <p:nvSpPr>
          <p:cNvPr id="3" name="Content Placeholder 2"/>
          <p:cNvSpPr>
            <a:spLocks noGrp="1"/>
          </p:cNvSpPr>
          <p:nvPr>
            <p:ph idx="1"/>
          </p:nvPr>
        </p:nvSpPr>
        <p:spPr>
          <a:xfrm>
            <a:off x="457200" y="2514600"/>
            <a:ext cx="8229600" cy="3611563"/>
          </a:xfrm>
        </p:spPr>
        <p:txBody>
          <a:bodyPr/>
          <a:lstStyle/>
          <a:p>
            <a:r>
              <a:rPr lang="en-US" dirty="0" smtClean="0"/>
              <a:t>What are some abiotic &amp; biotic characteristics of your ecosystem?</a:t>
            </a:r>
          </a:p>
          <a:p>
            <a:r>
              <a:rPr lang="en-US" dirty="0" smtClean="0"/>
              <a:t> What is an example of Biodiversity in your Ecosystem?</a:t>
            </a:r>
          </a:p>
          <a:p>
            <a:r>
              <a:rPr lang="en-US" dirty="0" smtClean="0"/>
              <a:t>What does it say about California’s Biodiversity?</a:t>
            </a:r>
          </a:p>
          <a:p>
            <a:endParaRPr lang="en-US" dirty="0"/>
          </a:p>
        </p:txBody>
      </p:sp>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Ecology Vocab A to Z</a:t>
            </a:r>
            <a:endParaRPr lang="en-US" dirty="0"/>
          </a:p>
        </p:txBody>
      </p:sp>
      <p:sp>
        <p:nvSpPr>
          <p:cNvPr id="3" name="Content Placeholder 2"/>
          <p:cNvSpPr>
            <a:spLocks noGrp="1"/>
          </p:cNvSpPr>
          <p:nvPr>
            <p:ph idx="1"/>
          </p:nvPr>
        </p:nvSpPr>
        <p:spPr/>
        <p:txBody>
          <a:bodyPr numCol="3"/>
          <a:lstStyle/>
          <a:p>
            <a:pPr marL="514350" indent="-514350">
              <a:buFont typeface="+mj-lt"/>
              <a:buAutoNum type="arabicPeriod"/>
            </a:pPr>
            <a:r>
              <a:rPr lang="en-US" dirty="0" smtClean="0"/>
              <a:t>Decomposer</a:t>
            </a:r>
          </a:p>
          <a:p>
            <a:pPr marL="514350" indent="-514350">
              <a:buFont typeface="+mj-lt"/>
              <a:buAutoNum type="arabicPeriod"/>
            </a:pPr>
            <a:r>
              <a:rPr lang="en-US" dirty="0" smtClean="0"/>
              <a:t>Producer</a:t>
            </a:r>
          </a:p>
          <a:p>
            <a:pPr marL="514350" indent="-514350">
              <a:buFont typeface="+mj-lt"/>
              <a:buAutoNum type="arabicPeriod"/>
            </a:pPr>
            <a:r>
              <a:rPr lang="en-US" dirty="0" smtClean="0"/>
              <a:t>Competition</a:t>
            </a:r>
          </a:p>
          <a:p>
            <a:pPr marL="514350" indent="-514350">
              <a:buFont typeface="+mj-lt"/>
              <a:buAutoNum type="arabicPeriod"/>
            </a:pPr>
            <a:r>
              <a:rPr lang="en-US" dirty="0" smtClean="0"/>
              <a:t>Biotic</a:t>
            </a:r>
          </a:p>
          <a:p>
            <a:pPr marL="514350" indent="-514350">
              <a:buFont typeface="+mj-lt"/>
              <a:buAutoNum type="arabicPeriod"/>
            </a:pPr>
            <a:r>
              <a:rPr lang="en-US" dirty="0" smtClean="0"/>
              <a:t>Habitat</a:t>
            </a:r>
          </a:p>
          <a:p>
            <a:pPr marL="514350" indent="-514350">
              <a:buFont typeface="+mj-lt"/>
              <a:buAutoNum type="arabicPeriod"/>
            </a:pPr>
            <a:r>
              <a:rPr lang="en-US" dirty="0" smtClean="0"/>
              <a:t>Niche</a:t>
            </a:r>
          </a:p>
          <a:p>
            <a:pPr marL="514350" indent="-514350">
              <a:buFont typeface="+mj-lt"/>
              <a:buAutoNum type="arabicPeriod"/>
            </a:pPr>
            <a:r>
              <a:rPr lang="en-US" dirty="0" smtClean="0"/>
              <a:t>consumer</a:t>
            </a:r>
          </a:p>
          <a:p>
            <a:pPr marL="514350" indent="-514350">
              <a:buFont typeface="+mj-lt"/>
              <a:buAutoNum type="arabicPeriod"/>
            </a:pPr>
            <a:r>
              <a:rPr lang="en-US" dirty="0" smtClean="0"/>
              <a:t>Population Size</a:t>
            </a:r>
          </a:p>
          <a:p>
            <a:pPr marL="514350" indent="-514350">
              <a:buFont typeface="+mj-lt"/>
              <a:buAutoNum type="arabicPeriod"/>
            </a:pPr>
            <a:r>
              <a:rPr lang="en-US" dirty="0" smtClean="0"/>
              <a:t>Abiotic</a:t>
            </a:r>
          </a:p>
          <a:p>
            <a:pPr marL="514350" indent="-514350">
              <a:buFont typeface="+mj-lt"/>
              <a:buAutoNum type="arabicPeriod"/>
            </a:pPr>
            <a:r>
              <a:rPr lang="en-US" dirty="0" smtClean="0"/>
              <a:t>Ecology</a:t>
            </a:r>
          </a:p>
          <a:p>
            <a:pPr marL="514350" indent="-514350">
              <a:buFont typeface="+mj-lt"/>
              <a:buAutoNum type="arabicPeriod"/>
            </a:pPr>
            <a:r>
              <a:rPr lang="en-US" dirty="0" smtClean="0"/>
              <a:t>Community</a:t>
            </a:r>
          </a:p>
          <a:p>
            <a:pPr marL="514350" indent="-514350">
              <a:buFont typeface="+mj-lt"/>
              <a:buAutoNum type="arabicPeriod"/>
            </a:pPr>
            <a:r>
              <a:rPr lang="en-US" dirty="0" smtClean="0"/>
              <a:t>Biome</a:t>
            </a:r>
          </a:p>
          <a:p>
            <a:pPr marL="514350" indent="-514350">
              <a:buFont typeface="+mj-lt"/>
              <a:buAutoNum type="arabicPeriod"/>
            </a:pPr>
            <a:r>
              <a:rPr lang="en-US" dirty="0" smtClean="0"/>
              <a:t>Limiting Factors	</a:t>
            </a:r>
          </a:p>
          <a:p>
            <a:pPr marL="514350" indent="-514350">
              <a:buFont typeface="+mj-lt"/>
              <a:buAutoNum type="arabicPeriod"/>
            </a:pPr>
            <a:r>
              <a:rPr lang="en-US" smtClean="0"/>
              <a:t>Predator</a:t>
            </a:r>
          </a:p>
          <a:p>
            <a:pPr marL="514350" indent="-514350">
              <a:buFont typeface="+mj-lt"/>
              <a:buAutoNum type="arabicPeriod"/>
            </a:pPr>
            <a:endParaRPr lang="en-US"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895382640"/>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normAutofit fontScale="90000"/>
          </a:bodyPr>
          <a:lstStyle/>
          <a:p>
            <a:r>
              <a:rPr lang="en-US" sz="3100" dirty="0" smtClean="0"/>
              <a:t>5/4  Ecosystems 2.1</a:t>
            </a:r>
            <a:r>
              <a:rPr lang="en-US" dirty="0" smtClean="0"/>
              <a:t/>
            </a:r>
            <a:br>
              <a:rPr lang="en-US" dirty="0" smtClean="0"/>
            </a:br>
            <a:r>
              <a:rPr lang="en-US" sz="2700" dirty="0" smtClean="0"/>
              <a:t>Obj. TSW demonstrate that a vital part of an ecosystem is the stability of its producers, consumers and decomposers in their Ecology Study Guide and class discussion &amp; Problem Solving Lab.  P.46NB</a:t>
            </a:r>
            <a:endParaRPr lang="en-US" sz="2700" dirty="0"/>
          </a:p>
        </p:txBody>
      </p:sp>
      <p:sp>
        <p:nvSpPr>
          <p:cNvPr id="4" name="Content Placeholder 3"/>
          <p:cNvSpPr>
            <a:spLocks noGrp="1"/>
          </p:cNvSpPr>
          <p:nvPr>
            <p:ph sz="half" idx="2"/>
          </p:nvPr>
        </p:nvSpPr>
        <p:spPr>
          <a:xfrm>
            <a:off x="4876800" y="1600200"/>
            <a:ext cx="4267200" cy="4525963"/>
          </a:xfrm>
        </p:spPr>
        <p:txBody>
          <a:bodyPr>
            <a:normAutofit lnSpcReduction="10000"/>
          </a:bodyPr>
          <a:lstStyle/>
          <a:p>
            <a:pPr marL="514350" indent="-514350">
              <a:buFont typeface="+mj-lt"/>
              <a:buAutoNum type="arabicPeriod"/>
            </a:pPr>
            <a:r>
              <a:rPr lang="en-US" dirty="0" smtClean="0"/>
              <a:t>Compare and Contrast </a:t>
            </a:r>
            <a:r>
              <a:rPr lang="en-US" b="1" dirty="0" smtClean="0"/>
              <a:t>Heterotrophs</a:t>
            </a:r>
            <a:r>
              <a:rPr lang="en-US" dirty="0" smtClean="0"/>
              <a:t> and </a:t>
            </a:r>
            <a:r>
              <a:rPr lang="en-US" b="1" dirty="0" smtClean="0"/>
              <a:t>Autotrophs</a:t>
            </a:r>
            <a:r>
              <a:rPr lang="en-US" dirty="0" smtClean="0"/>
              <a:t> with examples of each.</a:t>
            </a:r>
          </a:p>
          <a:p>
            <a:pPr marL="514350" indent="-514350">
              <a:buFont typeface="+mj-lt"/>
              <a:buAutoNum type="arabicPeriod"/>
            </a:pPr>
            <a:r>
              <a:rPr lang="en-US" dirty="0" smtClean="0"/>
              <a:t>What </a:t>
            </a:r>
            <a:r>
              <a:rPr lang="en-US" b="1" dirty="0" smtClean="0"/>
              <a:t>factors</a:t>
            </a:r>
            <a:r>
              <a:rPr lang="en-US" dirty="0" smtClean="0"/>
              <a:t> make this picture an Ecosystem, name 3?</a:t>
            </a:r>
          </a:p>
          <a:p>
            <a:pPr marL="514350" indent="-514350">
              <a:buFont typeface="+mj-lt"/>
              <a:buAutoNum type="arabicPeriod"/>
            </a:pPr>
            <a:r>
              <a:rPr lang="en-US" dirty="0" smtClean="0"/>
              <a:t>How are </a:t>
            </a:r>
            <a:r>
              <a:rPr lang="en-US" b="1" dirty="0" smtClean="0"/>
              <a:t>decomposers </a:t>
            </a:r>
            <a:r>
              <a:rPr lang="en-US" dirty="0" smtClean="0"/>
              <a:t>important to an ecosystem, name 3.</a:t>
            </a:r>
          </a:p>
          <a:p>
            <a:pPr marL="514350" indent="-514350">
              <a:buFont typeface="+mj-lt"/>
              <a:buAutoNum type="arabicPeriod"/>
            </a:pPr>
            <a:endParaRPr lang="en-US" dirty="0"/>
          </a:p>
        </p:txBody>
      </p:sp>
      <p:pic>
        <p:nvPicPr>
          <p:cNvPr id="5" name="Picture 34" descr="Fig"/>
          <p:cNvPicPr>
            <a:picLocks noGrp="1" noChangeAspect="1" noChangeArrowheads="1"/>
          </p:cNvPicPr>
          <p:nvPr>
            <p:ph sz="half" idx="1"/>
          </p:nvPr>
        </p:nvPicPr>
        <p:blipFill>
          <a:blip r:embed="rId2" cstate="print"/>
          <a:srcRect/>
          <a:stretch>
            <a:fillRect/>
          </a:stretch>
        </p:blipFill>
        <p:spPr bwMode="auto">
          <a:xfrm>
            <a:off x="152400" y="1752600"/>
            <a:ext cx="4583203" cy="29555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609600" y="1981200"/>
            <a:ext cx="680314" cy="369332"/>
          </a:xfrm>
          <a:prstGeom prst="rect">
            <a:avLst/>
          </a:prstGeom>
          <a:noFill/>
        </p:spPr>
        <p:txBody>
          <a:bodyPr wrap="none" rtlCol="0">
            <a:spAutoFit/>
          </a:bodyPr>
          <a:lstStyle/>
          <a:p>
            <a:r>
              <a:rPr lang="en-US" dirty="0" smtClean="0"/>
              <a:t>Trees</a:t>
            </a:r>
            <a:endParaRPr lang="en-US" dirty="0"/>
          </a:p>
        </p:txBody>
      </p:sp>
      <p:sp>
        <p:nvSpPr>
          <p:cNvPr id="7" name="TextBox 6"/>
          <p:cNvSpPr txBox="1"/>
          <p:nvPr/>
        </p:nvSpPr>
        <p:spPr>
          <a:xfrm>
            <a:off x="457200" y="3200400"/>
            <a:ext cx="615874" cy="369332"/>
          </a:xfrm>
          <a:prstGeom prst="rect">
            <a:avLst/>
          </a:prstGeom>
          <a:noFill/>
        </p:spPr>
        <p:txBody>
          <a:bodyPr wrap="none" rtlCol="0">
            <a:spAutoFit/>
          </a:bodyPr>
          <a:lstStyle/>
          <a:p>
            <a:r>
              <a:rPr lang="en-US" dirty="0" smtClean="0"/>
              <a:t>Bear</a:t>
            </a:r>
            <a:endParaRPr lang="en-US" dirty="0"/>
          </a:p>
        </p:txBody>
      </p:sp>
      <p:sp>
        <p:nvSpPr>
          <p:cNvPr id="8" name="TextBox 7"/>
          <p:cNvSpPr txBox="1"/>
          <p:nvPr/>
        </p:nvSpPr>
        <p:spPr>
          <a:xfrm>
            <a:off x="1676400" y="3505200"/>
            <a:ext cx="638316" cy="369332"/>
          </a:xfrm>
          <a:prstGeom prst="rect">
            <a:avLst/>
          </a:prstGeom>
          <a:noFill/>
        </p:spPr>
        <p:txBody>
          <a:bodyPr wrap="none" rtlCol="0">
            <a:spAutoFit/>
          </a:bodyPr>
          <a:lstStyle/>
          <a:p>
            <a:r>
              <a:rPr lang="en-US" dirty="0" smtClean="0"/>
              <a:t>Deer</a:t>
            </a:r>
            <a:endParaRPr lang="en-US" dirty="0"/>
          </a:p>
        </p:txBody>
      </p:sp>
      <p:sp>
        <p:nvSpPr>
          <p:cNvPr id="9" name="TextBox 8"/>
          <p:cNvSpPr txBox="1"/>
          <p:nvPr/>
        </p:nvSpPr>
        <p:spPr>
          <a:xfrm>
            <a:off x="3048000" y="3352800"/>
            <a:ext cx="729815" cy="369332"/>
          </a:xfrm>
          <a:prstGeom prst="rect">
            <a:avLst/>
          </a:prstGeom>
          <a:noFill/>
        </p:spPr>
        <p:txBody>
          <a:bodyPr wrap="none" rtlCol="0">
            <a:spAutoFit/>
          </a:bodyPr>
          <a:lstStyle/>
          <a:p>
            <a:r>
              <a:rPr lang="en-US" dirty="0" smtClean="0"/>
              <a:t>Turtle</a:t>
            </a:r>
            <a:endParaRPr lang="en-US" dirty="0"/>
          </a:p>
        </p:txBody>
      </p:sp>
      <p:sp>
        <p:nvSpPr>
          <p:cNvPr id="10" name="TextBox 9"/>
          <p:cNvSpPr txBox="1"/>
          <p:nvPr/>
        </p:nvSpPr>
        <p:spPr>
          <a:xfrm>
            <a:off x="3657600" y="3733800"/>
            <a:ext cx="1321259" cy="646331"/>
          </a:xfrm>
          <a:prstGeom prst="rect">
            <a:avLst/>
          </a:prstGeom>
          <a:noFill/>
        </p:spPr>
        <p:txBody>
          <a:bodyPr wrap="none" rtlCol="0">
            <a:spAutoFit/>
          </a:bodyPr>
          <a:lstStyle/>
          <a:p>
            <a:r>
              <a:rPr lang="en-US" dirty="0" smtClean="0">
                <a:solidFill>
                  <a:srgbClr val="FF0000"/>
                </a:solidFill>
              </a:rPr>
              <a:t>Sleeping </a:t>
            </a:r>
          </a:p>
          <a:p>
            <a:r>
              <a:rPr lang="en-US" dirty="0" smtClean="0">
                <a:solidFill>
                  <a:srgbClr val="FF0000"/>
                </a:solidFill>
              </a:rPr>
              <a:t>Forever Fish</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74638"/>
            <a:ext cx="8229600" cy="561975"/>
          </a:xfrm>
        </p:spPr>
        <p:txBody>
          <a:bodyPr>
            <a:normAutofit fontScale="90000"/>
          </a:bodyPr>
          <a:lstStyle/>
          <a:p>
            <a:pPr eaLnBrk="1" hangingPunct="1"/>
            <a:r>
              <a:rPr lang="en-US" sz="3200" smtClean="0"/>
              <a:t>What is Ecology</a:t>
            </a:r>
          </a:p>
        </p:txBody>
      </p:sp>
      <p:sp>
        <p:nvSpPr>
          <p:cNvPr id="4099" name="Rectangle 3"/>
          <p:cNvSpPr>
            <a:spLocks noGrp="1" noChangeArrowheads="1"/>
          </p:cNvSpPr>
          <p:nvPr>
            <p:ph type="body" idx="1"/>
          </p:nvPr>
        </p:nvSpPr>
        <p:spPr>
          <a:xfrm>
            <a:off x="250825" y="908050"/>
            <a:ext cx="8713788" cy="5616575"/>
          </a:xfrm>
        </p:spPr>
        <p:txBody>
          <a:bodyPr/>
          <a:lstStyle/>
          <a:p>
            <a:pPr eaLnBrk="1" hangingPunct="1"/>
            <a:r>
              <a:rPr lang="en-US" sz="2400" smtClean="0"/>
              <a:t>*Study of relationships among living organisms and their interactions with the physical environment</a:t>
            </a:r>
          </a:p>
          <a:p>
            <a:pPr eaLnBrk="1" hangingPunct="1"/>
            <a:r>
              <a:rPr lang="en-US" sz="2400" smtClean="0"/>
              <a:t>relationships are in a constant state of flux</a:t>
            </a:r>
          </a:p>
          <a:p>
            <a:pPr eaLnBrk="1" hangingPunct="1"/>
            <a:r>
              <a:rPr lang="en-US" sz="2400" smtClean="0"/>
              <a:t>*Even small changes can cause MAJOR effects in the ecosystem</a:t>
            </a:r>
          </a:p>
          <a:p>
            <a:pPr eaLnBrk="1" hangingPunct="1"/>
            <a:r>
              <a:rPr lang="en-US" sz="2400" smtClean="0"/>
              <a:t>*HUMANS ARE PARTICIPANTS IN THE ECOSYSTEM RELATIONSHIPS!</a:t>
            </a:r>
          </a:p>
          <a:p>
            <a:pPr eaLnBrk="1" hangingPunct="1"/>
            <a:endParaRPr lang="en-US" sz="2400" smtClean="0"/>
          </a:p>
        </p:txBody>
      </p:sp>
      <p:pic>
        <p:nvPicPr>
          <p:cNvPr id="4100" name="Picture 4"/>
          <p:cNvPicPr>
            <a:picLocks noChangeAspect="1" noChangeArrowheads="1"/>
          </p:cNvPicPr>
          <p:nvPr/>
        </p:nvPicPr>
        <p:blipFill>
          <a:blip r:embed="rId2" cstate="print"/>
          <a:srcRect/>
          <a:stretch>
            <a:fillRect/>
          </a:stretch>
        </p:blipFill>
        <p:spPr bwMode="auto">
          <a:xfrm>
            <a:off x="5148263" y="3716338"/>
            <a:ext cx="2697162" cy="2924175"/>
          </a:xfrm>
          <a:prstGeom prst="rect">
            <a:avLst/>
          </a:prstGeom>
          <a:noFill/>
          <a:ln w="9525">
            <a:noFill/>
            <a:miter lim="800000"/>
            <a:headEnd/>
            <a:tailEnd/>
          </a:ln>
        </p:spPr>
      </p:pic>
      <p:pic>
        <p:nvPicPr>
          <p:cNvPr id="4101" name="Picture 5"/>
          <p:cNvPicPr>
            <a:picLocks noChangeAspect="1" noChangeArrowheads="1"/>
          </p:cNvPicPr>
          <p:nvPr/>
        </p:nvPicPr>
        <p:blipFill>
          <a:blip r:embed="rId3" cstate="print"/>
          <a:srcRect/>
          <a:stretch>
            <a:fillRect/>
          </a:stretch>
        </p:blipFill>
        <p:spPr bwMode="auto">
          <a:xfrm>
            <a:off x="539750" y="3787775"/>
            <a:ext cx="3168650" cy="2835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8"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2.1 Summary – pages 35 - 45</a:t>
            </a:r>
          </a:p>
        </p:txBody>
      </p:sp>
      <p:sp>
        <p:nvSpPr>
          <p:cNvPr id="894979" name="Text Box 1027"/>
          <p:cNvSpPr txBox="1">
            <a:spLocks noChangeArrowheads="1"/>
          </p:cNvSpPr>
          <p:nvPr/>
        </p:nvSpPr>
        <p:spPr bwMode="auto">
          <a:xfrm>
            <a:off x="565150" y="914400"/>
            <a:ext cx="1737976" cy="523220"/>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2800" dirty="0">
                <a:solidFill>
                  <a:srgbClr val="FF0000"/>
                </a:solidFill>
                <a:latin typeface="Times" pitchFamily="18" charset="0"/>
              </a:rPr>
              <a:t>Ecosystem</a:t>
            </a:r>
          </a:p>
        </p:txBody>
      </p:sp>
      <p:pic>
        <p:nvPicPr>
          <p:cNvPr id="894986" name="Picture 1034" descr="Sec"/>
          <p:cNvPicPr>
            <a:picLocks noChangeAspect="1" noChangeArrowheads="1"/>
          </p:cNvPicPr>
          <p:nvPr/>
        </p:nvPicPr>
        <p:blipFill>
          <a:blip r:embed="rId2" cstate="print"/>
          <a:srcRect/>
          <a:stretch>
            <a:fillRect/>
          </a:stretch>
        </p:blipFill>
        <p:spPr bwMode="auto">
          <a:xfrm>
            <a:off x="0" y="0"/>
            <a:ext cx="1828800" cy="762000"/>
          </a:xfrm>
          <a:prstGeom prst="rect">
            <a:avLst/>
          </a:prstGeom>
          <a:noFill/>
        </p:spPr>
      </p:pic>
      <p:pic>
        <p:nvPicPr>
          <p:cNvPr id="894987" name="Picture 1035" descr="Sec"/>
          <p:cNvPicPr>
            <a:picLocks noChangeAspect="1" noChangeArrowheads="1"/>
          </p:cNvPicPr>
          <p:nvPr/>
        </p:nvPicPr>
        <p:blipFill>
          <a:blip r:embed="rId3" cstate="print"/>
          <a:srcRect/>
          <a:stretch>
            <a:fillRect/>
          </a:stretch>
        </p:blipFill>
        <p:spPr bwMode="auto">
          <a:xfrm>
            <a:off x="1828800" y="0"/>
            <a:ext cx="6045200" cy="482600"/>
          </a:xfrm>
          <a:prstGeom prst="rect">
            <a:avLst/>
          </a:prstGeom>
          <a:noFill/>
        </p:spPr>
      </p:pic>
      <p:sp>
        <p:nvSpPr>
          <p:cNvPr id="894988" name="Rectangle 1036"/>
          <p:cNvSpPr>
            <a:spLocks noChangeArrowheads="1"/>
          </p:cNvSpPr>
          <p:nvPr/>
        </p:nvSpPr>
        <p:spPr bwMode="auto">
          <a:xfrm>
            <a:off x="533400" y="15240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b="0">
                <a:solidFill>
                  <a:schemeClr val="tx1"/>
                </a:solidFill>
                <a:latin typeface="Times" pitchFamily="18" charset="0"/>
              </a:rPr>
              <a:t>Populations of plants and animals that interact with each other in a given area and with the abiotic components of that area.</a:t>
            </a:r>
          </a:p>
        </p:txBody>
      </p:sp>
      <p:pic>
        <p:nvPicPr>
          <p:cNvPr id="894991" name="Picture 1039" descr="antelope kudos"/>
          <p:cNvPicPr>
            <a:picLocks noChangeAspect="1" noChangeArrowheads="1"/>
          </p:cNvPicPr>
          <p:nvPr/>
        </p:nvPicPr>
        <p:blipFill>
          <a:blip r:embed="rId4" cstate="print"/>
          <a:srcRect/>
          <a:stretch>
            <a:fillRect/>
          </a:stretch>
        </p:blipFill>
        <p:spPr bwMode="auto">
          <a:xfrm>
            <a:off x="1574800" y="3122613"/>
            <a:ext cx="5969000" cy="2744787"/>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4988"/>
                                        </p:tgtEl>
                                        <p:attrNameLst>
                                          <p:attrName>style.visibility</p:attrName>
                                        </p:attrNameLst>
                                      </p:cBhvr>
                                      <p:to>
                                        <p:strVal val="visible"/>
                                      </p:to>
                                    </p:set>
                                    <p:animEffect transition="in" filter="box(out)">
                                      <p:cBhvr>
                                        <p:cTn id="7" dur="500"/>
                                        <p:tgtEl>
                                          <p:spTgt spid="89498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4991"/>
                                        </p:tgtEl>
                                        <p:attrNameLst>
                                          <p:attrName>style.visibility</p:attrName>
                                        </p:attrNameLst>
                                      </p:cBhvr>
                                      <p:to>
                                        <p:strVal val="visible"/>
                                      </p:to>
                                    </p:set>
                                    <p:animEffect transition="in" filter="box(out)">
                                      <p:cBhvr>
                                        <p:cTn id="11" dur="500"/>
                                        <p:tgtEl>
                                          <p:spTgt spid="894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4988" grpId="0" autoUpdateAnimBg="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0"/>
            <a:ext cx="8229600" cy="765175"/>
          </a:xfrm>
        </p:spPr>
        <p:txBody>
          <a:bodyPr/>
          <a:lstStyle/>
          <a:p>
            <a:pPr eaLnBrk="1" hangingPunct="1"/>
            <a:r>
              <a:rPr lang="en-US" smtClean="0"/>
              <a:t>What is the biosphere?</a:t>
            </a:r>
          </a:p>
        </p:txBody>
      </p:sp>
      <p:sp>
        <p:nvSpPr>
          <p:cNvPr id="5123" name="Rectangle 3"/>
          <p:cNvSpPr>
            <a:spLocks noGrp="1" noChangeArrowheads="1"/>
          </p:cNvSpPr>
          <p:nvPr>
            <p:ph type="body" idx="1"/>
          </p:nvPr>
        </p:nvSpPr>
        <p:spPr>
          <a:xfrm>
            <a:off x="179388" y="765175"/>
            <a:ext cx="8713787" cy="5688013"/>
          </a:xfrm>
        </p:spPr>
        <p:txBody>
          <a:bodyPr/>
          <a:lstStyle/>
          <a:p>
            <a:pPr eaLnBrk="1" hangingPunct="1"/>
            <a:r>
              <a:rPr lang="en-US" sz="2400" smtClean="0"/>
              <a:t>The portion of earth that supports living things</a:t>
            </a:r>
          </a:p>
          <a:p>
            <a:pPr lvl="1" eaLnBrk="1" hangingPunct="1"/>
            <a:r>
              <a:rPr lang="en-US" sz="2000" smtClean="0"/>
              <a:t>Extends from high in the atmosphere to the bottom of the oceans</a:t>
            </a:r>
          </a:p>
        </p:txBody>
      </p:sp>
      <p:pic>
        <p:nvPicPr>
          <p:cNvPr id="5124" name="Picture 4"/>
          <p:cNvPicPr>
            <a:picLocks noChangeAspect="1" noChangeArrowheads="1"/>
          </p:cNvPicPr>
          <p:nvPr/>
        </p:nvPicPr>
        <p:blipFill>
          <a:blip r:embed="rId2" cstate="print"/>
          <a:srcRect/>
          <a:stretch>
            <a:fillRect/>
          </a:stretch>
        </p:blipFill>
        <p:spPr bwMode="auto">
          <a:xfrm>
            <a:off x="0" y="1628775"/>
            <a:ext cx="3117850" cy="3117850"/>
          </a:xfrm>
          <a:prstGeom prst="rect">
            <a:avLst/>
          </a:prstGeom>
          <a:noFill/>
          <a:ln w="9525">
            <a:noFill/>
            <a:miter lim="800000"/>
            <a:headEnd/>
            <a:tailEnd/>
          </a:ln>
        </p:spPr>
      </p:pic>
      <p:pic>
        <p:nvPicPr>
          <p:cNvPr id="5125" name="Picture 5"/>
          <p:cNvPicPr>
            <a:picLocks noChangeAspect="1" noChangeArrowheads="1"/>
          </p:cNvPicPr>
          <p:nvPr/>
        </p:nvPicPr>
        <p:blipFill>
          <a:blip r:embed="rId3" cstate="print"/>
          <a:srcRect/>
          <a:stretch>
            <a:fillRect/>
          </a:stretch>
        </p:blipFill>
        <p:spPr bwMode="auto">
          <a:xfrm>
            <a:off x="3132138" y="1628775"/>
            <a:ext cx="2801937" cy="1870075"/>
          </a:xfrm>
          <a:prstGeom prst="rect">
            <a:avLst/>
          </a:prstGeom>
          <a:noFill/>
          <a:ln w="9525">
            <a:noFill/>
            <a:miter lim="800000"/>
            <a:headEnd/>
            <a:tailEnd/>
          </a:ln>
        </p:spPr>
      </p:pic>
      <p:pic>
        <p:nvPicPr>
          <p:cNvPr id="5126" name="Picture 6"/>
          <p:cNvPicPr>
            <a:picLocks noChangeAspect="1" noChangeArrowheads="1"/>
          </p:cNvPicPr>
          <p:nvPr/>
        </p:nvPicPr>
        <p:blipFill>
          <a:blip r:embed="rId4" cstate="print"/>
          <a:srcRect/>
          <a:stretch>
            <a:fillRect/>
          </a:stretch>
        </p:blipFill>
        <p:spPr bwMode="auto">
          <a:xfrm>
            <a:off x="5940425" y="1628775"/>
            <a:ext cx="2808288" cy="1854200"/>
          </a:xfrm>
          <a:prstGeom prst="rect">
            <a:avLst/>
          </a:prstGeom>
          <a:noFill/>
          <a:ln w="9525">
            <a:noFill/>
            <a:miter lim="800000"/>
            <a:headEnd/>
            <a:tailEnd/>
          </a:ln>
        </p:spPr>
      </p:pic>
      <p:pic>
        <p:nvPicPr>
          <p:cNvPr id="5127" name="Picture 7"/>
          <p:cNvPicPr>
            <a:picLocks noChangeAspect="1" noChangeArrowheads="1"/>
          </p:cNvPicPr>
          <p:nvPr/>
        </p:nvPicPr>
        <p:blipFill>
          <a:blip r:embed="rId5" cstate="print"/>
          <a:srcRect/>
          <a:stretch>
            <a:fillRect/>
          </a:stretch>
        </p:blipFill>
        <p:spPr bwMode="auto">
          <a:xfrm>
            <a:off x="4427538" y="3489325"/>
            <a:ext cx="4716462" cy="3368675"/>
          </a:xfrm>
          <a:prstGeom prst="rect">
            <a:avLst/>
          </a:prstGeom>
          <a:noFill/>
          <a:ln w="9525">
            <a:noFill/>
            <a:miter lim="800000"/>
            <a:headEnd/>
            <a:tailEnd/>
          </a:ln>
        </p:spPr>
      </p:pic>
      <p:pic>
        <p:nvPicPr>
          <p:cNvPr id="5128" name="Picture 8"/>
          <p:cNvPicPr>
            <a:picLocks noChangeAspect="1" noChangeArrowheads="1"/>
          </p:cNvPicPr>
          <p:nvPr/>
        </p:nvPicPr>
        <p:blipFill>
          <a:blip r:embed="rId6" cstate="print"/>
          <a:srcRect/>
          <a:stretch>
            <a:fillRect/>
          </a:stretch>
        </p:blipFill>
        <p:spPr bwMode="auto">
          <a:xfrm>
            <a:off x="0" y="4391025"/>
            <a:ext cx="4427538" cy="2466975"/>
          </a:xfrm>
          <a:prstGeom prst="rect">
            <a:avLst/>
          </a:prstGeom>
          <a:noFill/>
          <a:ln w="9525">
            <a:noFill/>
            <a:miter lim="800000"/>
            <a:headEnd/>
            <a:tailEnd/>
          </a:ln>
        </p:spPr>
      </p:pic>
      <p:pic>
        <p:nvPicPr>
          <p:cNvPr id="5129" name="Picture 9"/>
          <p:cNvPicPr>
            <a:picLocks noChangeAspect="1" noChangeArrowheads="1"/>
          </p:cNvPicPr>
          <p:nvPr/>
        </p:nvPicPr>
        <p:blipFill>
          <a:blip r:embed="rId7" cstate="print"/>
          <a:srcRect/>
          <a:stretch>
            <a:fillRect/>
          </a:stretch>
        </p:blipFill>
        <p:spPr bwMode="auto">
          <a:xfrm>
            <a:off x="2771775" y="3357563"/>
            <a:ext cx="2024063" cy="1201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274638"/>
            <a:ext cx="8229600" cy="633412"/>
          </a:xfrm>
        </p:spPr>
        <p:txBody>
          <a:bodyPr>
            <a:normAutofit fontScale="90000"/>
          </a:bodyPr>
          <a:lstStyle/>
          <a:p>
            <a:pPr eaLnBrk="1" hangingPunct="1"/>
            <a:r>
              <a:rPr lang="en-US" sz="4000" smtClean="0"/>
              <a:t>Biodiversity</a:t>
            </a:r>
          </a:p>
        </p:txBody>
      </p:sp>
      <p:sp>
        <p:nvSpPr>
          <p:cNvPr id="6147" name="Rectangle 3"/>
          <p:cNvSpPr>
            <a:spLocks noGrp="1" noChangeArrowheads="1"/>
          </p:cNvSpPr>
          <p:nvPr>
            <p:ph type="body" idx="1"/>
          </p:nvPr>
        </p:nvSpPr>
        <p:spPr>
          <a:xfrm>
            <a:off x="0" y="836613"/>
            <a:ext cx="9144000" cy="5472112"/>
          </a:xfrm>
        </p:spPr>
        <p:txBody>
          <a:bodyPr/>
          <a:lstStyle/>
          <a:p>
            <a:pPr eaLnBrk="1" hangingPunct="1"/>
            <a:r>
              <a:rPr lang="en-US" sz="2400" smtClean="0"/>
              <a:t>The number of species in a specific area</a:t>
            </a:r>
          </a:p>
          <a:p>
            <a:pPr eaLnBrk="1" hangingPunct="1"/>
            <a:r>
              <a:rPr lang="en-US" sz="2400" smtClean="0"/>
              <a:t>Biodiversity increases as you move toward</a:t>
            </a:r>
          </a:p>
          <a:p>
            <a:pPr eaLnBrk="1" hangingPunct="1">
              <a:buFontTx/>
              <a:buNone/>
            </a:pPr>
            <a:r>
              <a:rPr lang="en-US" sz="2400" smtClean="0"/>
              <a:t>the equator</a:t>
            </a:r>
          </a:p>
          <a:p>
            <a:pPr eaLnBrk="1" hangingPunct="1"/>
            <a:r>
              <a:rPr lang="en-US" sz="2400" smtClean="0"/>
              <a:t>Where are some places that would have</a:t>
            </a:r>
          </a:p>
          <a:p>
            <a:pPr eaLnBrk="1" hangingPunct="1">
              <a:buFontTx/>
              <a:buNone/>
            </a:pPr>
            <a:r>
              <a:rPr lang="en-US" sz="2400" smtClean="0"/>
              <a:t>more biodiversity?</a:t>
            </a:r>
          </a:p>
        </p:txBody>
      </p:sp>
      <p:pic>
        <p:nvPicPr>
          <p:cNvPr id="6148" name="Picture 4"/>
          <p:cNvPicPr>
            <a:picLocks noChangeAspect="1" noChangeArrowheads="1"/>
          </p:cNvPicPr>
          <p:nvPr/>
        </p:nvPicPr>
        <p:blipFill>
          <a:blip r:embed="rId2" cstate="print"/>
          <a:srcRect/>
          <a:stretch>
            <a:fillRect/>
          </a:stretch>
        </p:blipFill>
        <p:spPr bwMode="auto">
          <a:xfrm>
            <a:off x="6578600" y="0"/>
            <a:ext cx="2565400" cy="1924050"/>
          </a:xfrm>
          <a:prstGeom prst="rect">
            <a:avLst/>
          </a:prstGeom>
          <a:noFill/>
          <a:ln w="9525">
            <a:noFill/>
            <a:miter lim="800000"/>
            <a:headEnd/>
            <a:tailEnd/>
          </a:ln>
        </p:spPr>
      </p:pic>
      <p:pic>
        <p:nvPicPr>
          <p:cNvPr id="6149" name="Picture 5"/>
          <p:cNvPicPr>
            <a:picLocks noChangeAspect="1" noChangeArrowheads="1"/>
          </p:cNvPicPr>
          <p:nvPr/>
        </p:nvPicPr>
        <p:blipFill>
          <a:blip r:embed="rId3" cstate="print"/>
          <a:srcRect/>
          <a:stretch>
            <a:fillRect/>
          </a:stretch>
        </p:blipFill>
        <p:spPr bwMode="auto">
          <a:xfrm>
            <a:off x="6516688" y="2205038"/>
            <a:ext cx="2627312" cy="2095500"/>
          </a:xfrm>
          <a:prstGeom prst="rect">
            <a:avLst/>
          </a:prstGeom>
          <a:noFill/>
          <a:ln w="9525">
            <a:noFill/>
            <a:miter lim="800000"/>
            <a:headEnd/>
            <a:tailEnd/>
          </a:ln>
        </p:spPr>
      </p:pic>
      <p:pic>
        <p:nvPicPr>
          <p:cNvPr id="6150" name="Picture 6"/>
          <p:cNvPicPr>
            <a:picLocks noChangeAspect="1" noChangeArrowheads="1"/>
          </p:cNvPicPr>
          <p:nvPr/>
        </p:nvPicPr>
        <p:blipFill>
          <a:blip r:embed="rId4" cstate="print"/>
          <a:srcRect/>
          <a:stretch>
            <a:fillRect/>
          </a:stretch>
        </p:blipFill>
        <p:spPr bwMode="auto">
          <a:xfrm>
            <a:off x="5327650" y="4313238"/>
            <a:ext cx="3816350" cy="2544762"/>
          </a:xfrm>
          <a:prstGeom prst="rect">
            <a:avLst/>
          </a:prstGeom>
          <a:noFill/>
          <a:ln w="9525">
            <a:noFill/>
            <a:miter lim="800000"/>
            <a:headEnd/>
            <a:tailEnd/>
          </a:ln>
        </p:spPr>
      </p:pic>
      <p:pic>
        <p:nvPicPr>
          <p:cNvPr id="6151" name="Picture 7"/>
          <p:cNvPicPr>
            <a:picLocks noChangeAspect="1" noChangeArrowheads="1"/>
          </p:cNvPicPr>
          <p:nvPr/>
        </p:nvPicPr>
        <p:blipFill>
          <a:blip r:embed="rId5" cstate="print"/>
          <a:srcRect/>
          <a:stretch>
            <a:fillRect/>
          </a:stretch>
        </p:blipFill>
        <p:spPr bwMode="auto">
          <a:xfrm>
            <a:off x="0" y="3457575"/>
            <a:ext cx="5364163" cy="3400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0"/>
            <a:ext cx="8229600" cy="549275"/>
          </a:xfrm>
        </p:spPr>
        <p:txBody>
          <a:bodyPr>
            <a:normAutofit fontScale="90000"/>
          </a:bodyPr>
          <a:lstStyle/>
          <a:p>
            <a:pPr eaLnBrk="1" hangingPunct="1"/>
            <a:r>
              <a:rPr lang="en-US" sz="4000" smtClean="0"/>
              <a:t>Studying Biodiversity: Islets</a:t>
            </a:r>
          </a:p>
        </p:txBody>
      </p:sp>
      <p:sp>
        <p:nvSpPr>
          <p:cNvPr id="7171" name="Rectangle 3"/>
          <p:cNvSpPr>
            <a:spLocks noGrp="1" noChangeArrowheads="1"/>
          </p:cNvSpPr>
          <p:nvPr>
            <p:ph type="body" idx="1"/>
          </p:nvPr>
        </p:nvSpPr>
        <p:spPr>
          <a:xfrm>
            <a:off x="323850" y="549275"/>
            <a:ext cx="8820150" cy="6048375"/>
          </a:xfrm>
        </p:spPr>
        <p:txBody>
          <a:bodyPr/>
          <a:lstStyle/>
          <a:p>
            <a:pPr eaLnBrk="1" hangingPunct="1"/>
            <a:r>
              <a:rPr lang="en-US" sz="2400" dirty="0" smtClean="0"/>
              <a:t>If I removed all of the organisms, minus the trees, from below what would happen? What organisms would come back first?</a:t>
            </a:r>
          </a:p>
          <a:p>
            <a:pPr eaLnBrk="1" hangingPunct="1"/>
            <a:r>
              <a:rPr lang="en-US" sz="2400" dirty="0" smtClean="0"/>
              <a:t>*Insects and spiders would return first</a:t>
            </a:r>
          </a:p>
          <a:p>
            <a:pPr eaLnBrk="1" hangingPunct="1"/>
            <a:r>
              <a:rPr lang="en-US" sz="2400" dirty="0" smtClean="0"/>
              <a:t>The farther away the islet was from the mainland, the longer it will take to re-populate (Less biodiversity)</a:t>
            </a:r>
          </a:p>
          <a:p>
            <a:pPr eaLnBrk="1" hangingPunct="1"/>
            <a:r>
              <a:rPr lang="en-US" sz="2400" dirty="0" smtClean="0"/>
              <a:t>*larger the islet=more biodiversity! (draw graph)</a:t>
            </a:r>
          </a:p>
        </p:txBody>
      </p:sp>
      <p:pic>
        <p:nvPicPr>
          <p:cNvPr id="7172" name="Picture 4"/>
          <p:cNvPicPr>
            <a:picLocks noChangeAspect="1" noChangeArrowheads="1"/>
          </p:cNvPicPr>
          <p:nvPr/>
        </p:nvPicPr>
        <p:blipFill>
          <a:blip r:embed="rId2" cstate="print"/>
          <a:srcRect/>
          <a:stretch>
            <a:fillRect/>
          </a:stretch>
        </p:blipFill>
        <p:spPr bwMode="auto">
          <a:xfrm>
            <a:off x="1476375" y="2997200"/>
            <a:ext cx="6119813" cy="37163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box(in)">
                                      <p:cBhvr>
                                        <p:cTn id="7" dur="500"/>
                                        <p:tgtEl>
                                          <p:spTgt spid="7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box(in)">
                                      <p:cBhvr>
                                        <p:cTn id="12" dur="500"/>
                                        <p:tgtEl>
                                          <p:spTgt spid="7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box(in)">
                                      <p:cBhvr>
                                        <p:cTn id="17" dur="500"/>
                                        <p:tgtEl>
                                          <p:spTgt spid="7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box(in)">
                                      <p:cBhvr>
                                        <p:cTn id="22" dur="500"/>
                                        <p:tgtEl>
                                          <p:spTgt spid="71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692150"/>
          </a:xfrm>
        </p:spPr>
        <p:txBody>
          <a:bodyPr>
            <a:normAutofit fontScale="90000"/>
          </a:bodyPr>
          <a:lstStyle/>
          <a:p>
            <a:pPr eaLnBrk="1" hangingPunct="1"/>
            <a:r>
              <a:rPr lang="en-US" sz="4000" smtClean="0"/>
              <a:t>Importance of Biodiversity</a:t>
            </a:r>
          </a:p>
        </p:txBody>
      </p:sp>
      <p:sp>
        <p:nvSpPr>
          <p:cNvPr id="8195" name="Rectangle 3"/>
          <p:cNvSpPr>
            <a:spLocks noGrp="1" noChangeArrowheads="1"/>
          </p:cNvSpPr>
          <p:nvPr>
            <p:ph type="body" idx="1"/>
          </p:nvPr>
        </p:nvSpPr>
        <p:spPr>
          <a:xfrm>
            <a:off x="250825" y="692150"/>
            <a:ext cx="8893175" cy="5832475"/>
          </a:xfrm>
        </p:spPr>
        <p:txBody>
          <a:bodyPr/>
          <a:lstStyle/>
          <a:p>
            <a:pPr eaLnBrk="1" hangingPunct="1"/>
            <a:r>
              <a:rPr lang="en-US" sz="2400" smtClean="0"/>
              <a:t>*Important to nature</a:t>
            </a:r>
          </a:p>
          <a:p>
            <a:pPr lvl="1" eaLnBrk="1" hangingPunct="1"/>
            <a:r>
              <a:rPr lang="en-US" sz="2000" smtClean="0"/>
              <a:t>*Living things </a:t>
            </a:r>
            <a:r>
              <a:rPr lang="en-US" sz="2000" smtClean="0">
                <a:sym typeface="Wingdings" pitchFamily="2" charset="2"/>
              </a:rPr>
              <a:t> interdependent </a:t>
            </a:r>
          </a:p>
          <a:p>
            <a:pPr lvl="1" eaLnBrk="1" hangingPunct="1">
              <a:buFontTx/>
              <a:buNone/>
            </a:pPr>
            <a:r>
              <a:rPr lang="en-US" sz="2000" smtClean="0">
                <a:sym typeface="Wingdings" pitchFamily="2" charset="2"/>
              </a:rPr>
              <a:t>(animals could not exist without </a:t>
            </a:r>
          </a:p>
          <a:p>
            <a:pPr lvl="1" eaLnBrk="1" hangingPunct="1">
              <a:buFontTx/>
              <a:buNone/>
            </a:pPr>
            <a:r>
              <a:rPr lang="en-US" sz="2000" smtClean="0">
                <a:sym typeface="Wingdings" pitchFamily="2" charset="2"/>
              </a:rPr>
              <a:t>green plants)</a:t>
            </a:r>
          </a:p>
          <a:p>
            <a:pPr lvl="1" eaLnBrk="1" hangingPunct="1"/>
            <a:r>
              <a:rPr lang="en-US" sz="2000" smtClean="0">
                <a:sym typeface="Wingdings" pitchFamily="2" charset="2"/>
              </a:rPr>
              <a:t>Populations are adapted to </a:t>
            </a:r>
          </a:p>
          <a:p>
            <a:pPr lvl="1" eaLnBrk="1" hangingPunct="1">
              <a:buFontTx/>
              <a:buNone/>
            </a:pPr>
            <a:r>
              <a:rPr lang="en-US" sz="2000" smtClean="0">
                <a:sym typeface="Wingdings" pitchFamily="2" charset="2"/>
              </a:rPr>
              <a:t>live together in communities</a:t>
            </a:r>
          </a:p>
          <a:p>
            <a:pPr eaLnBrk="1" hangingPunct="1"/>
            <a:r>
              <a:rPr lang="en-US" sz="2400" smtClean="0"/>
              <a:t>*biodiversity brings stability</a:t>
            </a:r>
          </a:p>
          <a:p>
            <a:pPr lvl="1" eaLnBrk="1" hangingPunct="1"/>
            <a:r>
              <a:rPr lang="en-US" sz="2000" smtClean="0"/>
              <a:t>A pest could easily destroy all of a farmer’s corn crops, but it would be difficult for just one pest to destroy multiple kinds of vegetation.</a:t>
            </a:r>
          </a:p>
          <a:p>
            <a:pPr lvl="1" eaLnBrk="1" hangingPunct="1"/>
            <a:r>
              <a:rPr lang="en-US" sz="2000" smtClean="0"/>
              <a:t>Think about this like variation…</a:t>
            </a:r>
          </a:p>
          <a:p>
            <a:pPr eaLnBrk="1" hangingPunct="1"/>
            <a:r>
              <a:rPr lang="en-US" sz="2400" smtClean="0"/>
              <a:t>*importance to people</a:t>
            </a:r>
          </a:p>
          <a:p>
            <a:pPr lvl="1" eaLnBrk="1" hangingPunct="1"/>
            <a:r>
              <a:rPr lang="en-US" sz="2000" smtClean="0"/>
              <a:t>Humans depend on other organisms for their needs…</a:t>
            </a:r>
          </a:p>
          <a:p>
            <a:pPr lvl="1" eaLnBrk="1" hangingPunct="1"/>
            <a:r>
              <a:rPr lang="en-US" sz="2000" smtClean="0"/>
              <a:t>Can you name some?</a:t>
            </a:r>
          </a:p>
        </p:txBody>
      </p:sp>
      <p:pic>
        <p:nvPicPr>
          <p:cNvPr id="8196" name="Picture 4"/>
          <p:cNvPicPr>
            <a:picLocks noChangeAspect="1" noChangeArrowheads="1"/>
          </p:cNvPicPr>
          <p:nvPr/>
        </p:nvPicPr>
        <p:blipFill>
          <a:blip r:embed="rId2" cstate="print"/>
          <a:srcRect/>
          <a:stretch>
            <a:fillRect/>
          </a:stretch>
        </p:blipFill>
        <p:spPr bwMode="auto">
          <a:xfrm>
            <a:off x="4932363" y="836613"/>
            <a:ext cx="3657600"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0"/>
            <a:ext cx="8229600" cy="765175"/>
          </a:xfrm>
        </p:spPr>
        <p:txBody>
          <a:bodyPr/>
          <a:lstStyle/>
          <a:p>
            <a:pPr eaLnBrk="1" hangingPunct="1"/>
            <a:r>
              <a:rPr lang="en-US" smtClean="0"/>
              <a:t>Loss of Biodiversity</a:t>
            </a:r>
          </a:p>
        </p:txBody>
      </p:sp>
      <p:sp>
        <p:nvSpPr>
          <p:cNvPr id="9219" name="Rectangle 3"/>
          <p:cNvSpPr>
            <a:spLocks noGrp="1" noChangeArrowheads="1"/>
          </p:cNvSpPr>
          <p:nvPr>
            <p:ph type="body" idx="1"/>
          </p:nvPr>
        </p:nvSpPr>
        <p:spPr>
          <a:xfrm>
            <a:off x="179388" y="765175"/>
            <a:ext cx="8964612" cy="5688013"/>
          </a:xfrm>
        </p:spPr>
        <p:txBody>
          <a:bodyPr/>
          <a:lstStyle/>
          <a:p>
            <a:pPr eaLnBrk="1" hangingPunct="1"/>
            <a:r>
              <a:rPr lang="en-US" sz="2400" smtClean="0"/>
              <a:t>Extinction: the disappearance of a species when the last of its members dies</a:t>
            </a:r>
          </a:p>
          <a:p>
            <a:pPr lvl="1" eaLnBrk="1" hangingPunct="1"/>
            <a:r>
              <a:rPr lang="en-US" sz="2000" smtClean="0"/>
              <a:t>Natural process</a:t>
            </a:r>
          </a:p>
          <a:p>
            <a:pPr lvl="1" eaLnBrk="1" hangingPunct="1"/>
            <a:r>
              <a:rPr lang="en-US" sz="2000" smtClean="0"/>
              <a:t>But today its exceeding the rate it should be at due to: human needs, habitat loss, and land exploitation</a:t>
            </a:r>
          </a:p>
          <a:p>
            <a:pPr eaLnBrk="1" hangingPunct="1"/>
            <a:r>
              <a:rPr lang="en-US" sz="2400" smtClean="0"/>
              <a:t>Endangered species: when its numbers become so low that extinction is possible </a:t>
            </a:r>
          </a:p>
        </p:txBody>
      </p:sp>
      <p:pic>
        <p:nvPicPr>
          <p:cNvPr id="9220" name="Picture 5"/>
          <p:cNvPicPr>
            <a:picLocks noChangeAspect="1" noChangeArrowheads="1"/>
          </p:cNvPicPr>
          <p:nvPr/>
        </p:nvPicPr>
        <p:blipFill>
          <a:blip r:embed="rId2" cstate="print"/>
          <a:srcRect/>
          <a:stretch>
            <a:fillRect/>
          </a:stretch>
        </p:blipFill>
        <p:spPr bwMode="auto">
          <a:xfrm>
            <a:off x="5499100" y="2997200"/>
            <a:ext cx="3644900" cy="3860800"/>
          </a:xfrm>
          <a:prstGeom prst="rect">
            <a:avLst/>
          </a:prstGeom>
          <a:noFill/>
          <a:ln w="9525">
            <a:noFill/>
            <a:miter lim="800000"/>
            <a:headEnd/>
            <a:tailEnd/>
          </a:ln>
        </p:spPr>
      </p:pic>
      <p:pic>
        <p:nvPicPr>
          <p:cNvPr id="9221" name="Picture 6"/>
          <p:cNvPicPr>
            <a:picLocks noChangeAspect="1" noChangeArrowheads="1"/>
          </p:cNvPicPr>
          <p:nvPr/>
        </p:nvPicPr>
        <p:blipFill>
          <a:blip r:embed="rId3" cstate="print"/>
          <a:srcRect/>
          <a:stretch>
            <a:fillRect/>
          </a:stretch>
        </p:blipFill>
        <p:spPr bwMode="auto">
          <a:xfrm>
            <a:off x="468313" y="3429000"/>
            <a:ext cx="4624387" cy="322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115888"/>
            <a:ext cx="8229600" cy="720725"/>
          </a:xfrm>
        </p:spPr>
        <p:txBody>
          <a:bodyPr/>
          <a:lstStyle/>
          <a:p>
            <a:pPr eaLnBrk="1" hangingPunct="1"/>
            <a:r>
              <a:rPr lang="en-US" sz="4000" smtClean="0"/>
              <a:t>Ecosystem</a:t>
            </a:r>
          </a:p>
        </p:txBody>
      </p:sp>
      <p:sp>
        <p:nvSpPr>
          <p:cNvPr id="10243" name="Rectangle 3"/>
          <p:cNvSpPr>
            <a:spLocks noGrp="1" noChangeArrowheads="1"/>
          </p:cNvSpPr>
          <p:nvPr>
            <p:ph type="body" idx="1"/>
          </p:nvPr>
        </p:nvSpPr>
        <p:spPr>
          <a:xfrm>
            <a:off x="179388" y="765175"/>
            <a:ext cx="8964612" cy="5903913"/>
          </a:xfrm>
        </p:spPr>
        <p:txBody>
          <a:bodyPr/>
          <a:lstStyle/>
          <a:p>
            <a:pPr eaLnBrk="1" hangingPunct="1"/>
            <a:r>
              <a:rPr lang="en-US" sz="2400" smtClean="0"/>
              <a:t>*ecosystem: made up of interacting populations (communities) and the abiotic factors</a:t>
            </a:r>
          </a:p>
          <a:p>
            <a:pPr lvl="1" eaLnBrk="1" hangingPunct="1"/>
            <a:r>
              <a:rPr lang="en-US" sz="2400" smtClean="0"/>
              <a:t>An ecosystem is generally an area within the natural environment</a:t>
            </a:r>
          </a:p>
        </p:txBody>
      </p:sp>
      <p:pic>
        <p:nvPicPr>
          <p:cNvPr id="10244" name="Picture 5"/>
          <p:cNvPicPr>
            <a:picLocks noChangeAspect="1" noChangeArrowheads="1"/>
          </p:cNvPicPr>
          <p:nvPr/>
        </p:nvPicPr>
        <p:blipFill>
          <a:blip r:embed="rId2" cstate="print"/>
          <a:srcRect/>
          <a:stretch>
            <a:fillRect/>
          </a:stretch>
        </p:blipFill>
        <p:spPr bwMode="auto">
          <a:xfrm>
            <a:off x="0" y="2349500"/>
            <a:ext cx="3924300" cy="2651125"/>
          </a:xfrm>
          <a:prstGeom prst="rect">
            <a:avLst/>
          </a:prstGeom>
          <a:noFill/>
          <a:ln w="9525">
            <a:noFill/>
            <a:miter lim="800000"/>
            <a:headEnd/>
            <a:tailEnd/>
          </a:ln>
        </p:spPr>
      </p:pic>
      <p:pic>
        <p:nvPicPr>
          <p:cNvPr id="10245" name="Picture 6"/>
          <p:cNvPicPr>
            <a:picLocks noChangeAspect="1" noChangeArrowheads="1"/>
          </p:cNvPicPr>
          <p:nvPr/>
        </p:nvPicPr>
        <p:blipFill>
          <a:blip r:embed="rId3" cstate="print"/>
          <a:srcRect/>
          <a:stretch>
            <a:fillRect/>
          </a:stretch>
        </p:blipFill>
        <p:spPr bwMode="auto">
          <a:xfrm>
            <a:off x="4381500" y="3419475"/>
            <a:ext cx="4762500" cy="3438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229600" cy="836613"/>
          </a:xfrm>
        </p:spPr>
        <p:txBody>
          <a:bodyPr/>
          <a:lstStyle/>
          <a:p>
            <a:pPr eaLnBrk="1" hangingPunct="1"/>
            <a:r>
              <a:rPr lang="en-US" smtClean="0"/>
              <a:t>Abiotic and Biotic Factors</a:t>
            </a:r>
          </a:p>
        </p:txBody>
      </p:sp>
      <p:sp>
        <p:nvSpPr>
          <p:cNvPr id="11267" name="Rectangle 3"/>
          <p:cNvSpPr>
            <a:spLocks noGrp="1" noChangeArrowheads="1"/>
          </p:cNvSpPr>
          <p:nvPr>
            <p:ph type="body" idx="1"/>
          </p:nvPr>
        </p:nvSpPr>
        <p:spPr>
          <a:xfrm>
            <a:off x="0" y="765175"/>
            <a:ext cx="9144000" cy="5688013"/>
          </a:xfrm>
        </p:spPr>
        <p:txBody>
          <a:bodyPr/>
          <a:lstStyle/>
          <a:p>
            <a:pPr eaLnBrk="1" hangingPunct="1"/>
            <a:r>
              <a:rPr lang="en-US" sz="2400" b="1" smtClean="0"/>
              <a:t>*abiotic components</a:t>
            </a:r>
            <a:r>
              <a:rPr lang="en-US" sz="2400" smtClean="0"/>
              <a:t> are non-living chemical and physical factors in the environment</a:t>
            </a:r>
          </a:p>
          <a:p>
            <a:pPr lvl="1" eaLnBrk="1" hangingPunct="1"/>
            <a:r>
              <a:rPr lang="en-US" sz="2000" smtClean="0"/>
              <a:t>Ex. Rocks, soil, oxygen, carbon </a:t>
            </a:r>
          </a:p>
          <a:p>
            <a:pPr eaLnBrk="1" hangingPunct="1"/>
            <a:r>
              <a:rPr lang="en-US" sz="2400" smtClean="0"/>
              <a:t>*</a:t>
            </a:r>
            <a:r>
              <a:rPr lang="en-US" sz="2400" b="1" smtClean="0"/>
              <a:t>biotic components </a:t>
            </a:r>
            <a:r>
              <a:rPr lang="en-US" sz="2400" smtClean="0"/>
              <a:t>are living factors</a:t>
            </a:r>
          </a:p>
          <a:p>
            <a:pPr lvl="1" eaLnBrk="1" hangingPunct="1"/>
            <a:r>
              <a:rPr lang="en-US" sz="2000" smtClean="0"/>
              <a:t>Ex. Plants, animals</a:t>
            </a:r>
          </a:p>
        </p:txBody>
      </p:sp>
      <p:pic>
        <p:nvPicPr>
          <p:cNvPr id="11268" name="Picture 4"/>
          <p:cNvPicPr>
            <a:picLocks noChangeAspect="1" noChangeArrowheads="1"/>
          </p:cNvPicPr>
          <p:nvPr/>
        </p:nvPicPr>
        <p:blipFill>
          <a:blip r:embed="rId2" cstate="print"/>
          <a:srcRect/>
          <a:stretch>
            <a:fillRect/>
          </a:stretch>
        </p:blipFill>
        <p:spPr bwMode="auto">
          <a:xfrm>
            <a:off x="5759450" y="1196975"/>
            <a:ext cx="3384550" cy="2259013"/>
          </a:xfrm>
          <a:prstGeom prst="rect">
            <a:avLst/>
          </a:prstGeom>
          <a:noFill/>
          <a:ln w="9525">
            <a:noFill/>
            <a:miter lim="800000"/>
            <a:headEnd/>
            <a:tailEnd/>
          </a:ln>
        </p:spPr>
      </p:pic>
      <p:pic>
        <p:nvPicPr>
          <p:cNvPr id="11269" name="Picture 5"/>
          <p:cNvPicPr>
            <a:picLocks noChangeAspect="1" noChangeArrowheads="1"/>
          </p:cNvPicPr>
          <p:nvPr/>
        </p:nvPicPr>
        <p:blipFill>
          <a:blip r:embed="rId3" cstate="print"/>
          <a:srcRect/>
          <a:stretch>
            <a:fillRect/>
          </a:stretch>
        </p:blipFill>
        <p:spPr bwMode="auto">
          <a:xfrm>
            <a:off x="5795963" y="4346575"/>
            <a:ext cx="3348037" cy="2511425"/>
          </a:xfrm>
          <a:prstGeom prst="rect">
            <a:avLst/>
          </a:prstGeom>
          <a:noFill/>
          <a:ln w="9525">
            <a:noFill/>
            <a:miter lim="800000"/>
            <a:headEnd/>
            <a:tailEnd/>
          </a:ln>
        </p:spPr>
      </p:pic>
      <p:pic>
        <p:nvPicPr>
          <p:cNvPr id="11270" name="Picture 6"/>
          <p:cNvPicPr>
            <a:picLocks noChangeAspect="1" noChangeArrowheads="1"/>
          </p:cNvPicPr>
          <p:nvPr/>
        </p:nvPicPr>
        <p:blipFill>
          <a:blip r:embed="rId4" cstate="print"/>
          <a:srcRect/>
          <a:stretch>
            <a:fillRect/>
          </a:stretch>
        </p:blipFill>
        <p:spPr bwMode="auto">
          <a:xfrm>
            <a:off x="0" y="2781300"/>
            <a:ext cx="2771775" cy="2771775"/>
          </a:xfrm>
          <a:prstGeom prst="rect">
            <a:avLst/>
          </a:prstGeom>
          <a:noFill/>
          <a:ln w="9525">
            <a:noFill/>
            <a:miter lim="800000"/>
            <a:headEnd/>
            <a:tailEnd/>
          </a:ln>
        </p:spPr>
      </p:pic>
      <p:pic>
        <p:nvPicPr>
          <p:cNvPr id="11271" name="Picture 7"/>
          <p:cNvPicPr>
            <a:picLocks noChangeAspect="1" noChangeArrowheads="1"/>
          </p:cNvPicPr>
          <p:nvPr/>
        </p:nvPicPr>
        <p:blipFill>
          <a:blip r:embed="rId5" cstate="print"/>
          <a:srcRect/>
          <a:stretch>
            <a:fillRect/>
          </a:stretch>
        </p:blipFill>
        <p:spPr bwMode="auto">
          <a:xfrm>
            <a:off x="2627313" y="3716338"/>
            <a:ext cx="3343275" cy="2238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188913"/>
            <a:ext cx="8229600" cy="719137"/>
          </a:xfrm>
        </p:spPr>
        <p:txBody>
          <a:bodyPr/>
          <a:lstStyle/>
          <a:p>
            <a:pPr eaLnBrk="1" hangingPunct="1"/>
            <a:r>
              <a:rPr lang="en-US" sz="4000" smtClean="0"/>
              <a:t>Communities vs Populations</a:t>
            </a:r>
          </a:p>
        </p:txBody>
      </p:sp>
      <p:sp>
        <p:nvSpPr>
          <p:cNvPr id="12291" name="Rectangle 3"/>
          <p:cNvSpPr>
            <a:spLocks noGrp="1" noChangeArrowheads="1"/>
          </p:cNvSpPr>
          <p:nvPr>
            <p:ph type="body" idx="1"/>
          </p:nvPr>
        </p:nvSpPr>
        <p:spPr>
          <a:xfrm>
            <a:off x="179388" y="836613"/>
            <a:ext cx="8964612" cy="5472112"/>
          </a:xfrm>
        </p:spPr>
        <p:txBody>
          <a:bodyPr/>
          <a:lstStyle/>
          <a:p>
            <a:pPr eaLnBrk="1" hangingPunct="1"/>
            <a:r>
              <a:rPr lang="en-US" sz="2400" smtClean="0"/>
              <a:t>*community</a:t>
            </a:r>
            <a:r>
              <a:rPr lang="en-US" sz="2400" smtClean="0">
                <a:sym typeface="Wingdings" pitchFamily="2" charset="2"/>
              </a:rPr>
              <a:t> </a:t>
            </a:r>
            <a:r>
              <a:rPr lang="en-US" sz="2400" smtClean="0"/>
              <a:t>collection of several interacting populations that inhabit a common environment </a:t>
            </a:r>
          </a:p>
          <a:p>
            <a:pPr eaLnBrk="1" hangingPunct="1"/>
            <a:r>
              <a:rPr lang="en-US" sz="2400" smtClean="0"/>
              <a:t>*population</a:t>
            </a:r>
            <a:r>
              <a:rPr lang="en-US" sz="2400" smtClean="0">
                <a:sym typeface="Wingdings" pitchFamily="2" charset="2"/>
              </a:rPr>
              <a:t> group of organisms all of the same species which interbreed and live in the same place at the same time</a:t>
            </a:r>
            <a:endParaRPr lang="en-US" sz="2400" smtClean="0"/>
          </a:p>
        </p:txBody>
      </p:sp>
      <p:pic>
        <p:nvPicPr>
          <p:cNvPr id="12292" name="Picture 4"/>
          <p:cNvPicPr>
            <a:picLocks noChangeAspect="1" noChangeArrowheads="1"/>
          </p:cNvPicPr>
          <p:nvPr/>
        </p:nvPicPr>
        <p:blipFill>
          <a:blip r:embed="rId2" cstate="print"/>
          <a:srcRect/>
          <a:stretch>
            <a:fillRect/>
          </a:stretch>
        </p:blipFill>
        <p:spPr bwMode="auto">
          <a:xfrm>
            <a:off x="4606925" y="2924175"/>
            <a:ext cx="4537075" cy="3286125"/>
          </a:xfrm>
          <a:prstGeom prst="rect">
            <a:avLst/>
          </a:prstGeom>
          <a:noFill/>
          <a:ln w="9525">
            <a:noFill/>
            <a:miter lim="800000"/>
            <a:headEnd/>
            <a:tailEnd/>
          </a:ln>
        </p:spPr>
      </p:pic>
      <p:pic>
        <p:nvPicPr>
          <p:cNvPr id="12293" name="Picture 5"/>
          <p:cNvPicPr>
            <a:picLocks noChangeAspect="1" noChangeArrowheads="1"/>
          </p:cNvPicPr>
          <p:nvPr/>
        </p:nvPicPr>
        <p:blipFill>
          <a:blip r:embed="rId3" cstate="print"/>
          <a:srcRect/>
          <a:stretch>
            <a:fillRect/>
          </a:stretch>
        </p:blipFill>
        <p:spPr bwMode="auto">
          <a:xfrm>
            <a:off x="0" y="3141663"/>
            <a:ext cx="4356100" cy="2874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274638"/>
            <a:ext cx="8229600" cy="633412"/>
          </a:xfrm>
        </p:spPr>
        <p:txBody>
          <a:bodyPr>
            <a:normAutofit fontScale="90000"/>
          </a:bodyPr>
          <a:lstStyle/>
          <a:p>
            <a:pPr eaLnBrk="1" hangingPunct="1"/>
            <a:r>
              <a:rPr lang="en-US" sz="4000" smtClean="0"/>
              <a:t>Limiting Factors</a:t>
            </a:r>
          </a:p>
        </p:txBody>
      </p:sp>
      <p:sp>
        <p:nvSpPr>
          <p:cNvPr id="13315" name="Rectangle 3"/>
          <p:cNvSpPr>
            <a:spLocks noGrp="1" noChangeArrowheads="1"/>
          </p:cNvSpPr>
          <p:nvPr>
            <p:ph type="body" idx="1"/>
          </p:nvPr>
        </p:nvSpPr>
        <p:spPr>
          <a:xfrm>
            <a:off x="179388" y="836613"/>
            <a:ext cx="8964612" cy="5688012"/>
          </a:xfrm>
        </p:spPr>
        <p:txBody>
          <a:bodyPr/>
          <a:lstStyle/>
          <a:p>
            <a:pPr eaLnBrk="1" hangingPunct="1"/>
            <a:r>
              <a:rPr lang="en-US" sz="2400" smtClean="0"/>
              <a:t>*any biotic or abiotic factor that restricts the existence, numbers, reproduction, or distribution of organisms</a:t>
            </a:r>
          </a:p>
          <a:p>
            <a:pPr eaLnBrk="1" hangingPunct="1"/>
            <a:r>
              <a:rPr lang="en-US" sz="2400" smtClean="0"/>
              <a:t>*Ex. Sunlight, climate, temperature, water, nutrients/food, fire, soil chemistry, space, other organisms</a:t>
            </a:r>
          </a:p>
        </p:txBody>
      </p:sp>
      <p:pic>
        <p:nvPicPr>
          <p:cNvPr id="13316" name="Picture 4"/>
          <p:cNvPicPr>
            <a:picLocks noChangeAspect="1" noChangeArrowheads="1"/>
          </p:cNvPicPr>
          <p:nvPr/>
        </p:nvPicPr>
        <p:blipFill>
          <a:blip r:embed="rId2" cstate="print"/>
          <a:srcRect/>
          <a:stretch>
            <a:fillRect/>
          </a:stretch>
        </p:blipFill>
        <p:spPr bwMode="auto">
          <a:xfrm>
            <a:off x="5281613" y="3960813"/>
            <a:ext cx="3862387" cy="2897187"/>
          </a:xfrm>
          <a:prstGeom prst="rect">
            <a:avLst/>
          </a:prstGeom>
          <a:noFill/>
          <a:ln w="9525">
            <a:noFill/>
            <a:miter lim="800000"/>
            <a:headEnd/>
            <a:tailEnd/>
          </a:ln>
        </p:spPr>
      </p:pic>
      <p:pic>
        <p:nvPicPr>
          <p:cNvPr id="13317" name="Picture 5"/>
          <p:cNvPicPr>
            <a:picLocks noChangeAspect="1" noChangeArrowheads="1"/>
          </p:cNvPicPr>
          <p:nvPr/>
        </p:nvPicPr>
        <p:blipFill>
          <a:blip r:embed="rId3" cstate="print"/>
          <a:srcRect/>
          <a:stretch>
            <a:fillRect/>
          </a:stretch>
        </p:blipFill>
        <p:spPr bwMode="auto">
          <a:xfrm>
            <a:off x="0" y="3971925"/>
            <a:ext cx="4356100" cy="2886075"/>
          </a:xfrm>
          <a:prstGeom prst="rect">
            <a:avLst/>
          </a:prstGeom>
          <a:noFill/>
          <a:ln w="9525">
            <a:noFill/>
            <a:miter lim="800000"/>
            <a:headEnd/>
            <a:tailEnd/>
          </a:ln>
        </p:spPr>
      </p:pic>
      <p:pic>
        <p:nvPicPr>
          <p:cNvPr id="13318" name="Picture 6"/>
          <p:cNvPicPr>
            <a:picLocks noChangeAspect="1" noChangeArrowheads="1"/>
          </p:cNvPicPr>
          <p:nvPr/>
        </p:nvPicPr>
        <p:blipFill>
          <a:blip r:embed="rId4" cstate="print"/>
          <a:srcRect/>
          <a:stretch>
            <a:fillRect/>
          </a:stretch>
        </p:blipFill>
        <p:spPr bwMode="auto">
          <a:xfrm>
            <a:off x="2700338" y="2492375"/>
            <a:ext cx="4176712" cy="2679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558944"/>
          </a:xfrm>
        </p:spPr>
        <p:txBody>
          <a:bodyPr>
            <a:noAutofit/>
          </a:bodyPr>
          <a:lstStyle/>
          <a:p>
            <a:r>
              <a:rPr lang="en-US" sz="2400" dirty="0" smtClean="0"/>
              <a:t>5/16 </a:t>
            </a:r>
            <a:r>
              <a:rPr lang="en-US" sz="2400" dirty="0" smtClean="0">
                <a:hlinkClick r:id="rId2"/>
              </a:rPr>
              <a:t>Global Warming  </a:t>
            </a:r>
            <a:r>
              <a:rPr lang="en-US" sz="2400" dirty="0" smtClean="0"/>
              <a:t>CH 5 </a:t>
            </a:r>
            <a:br>
              <a:rPr lang="en-US" sz="2400" dirty="0" smtClean="0"/>
            </a:br>
            <a:r>
              <a:rPr lang="en-US" sz="2400" dirty="0" smtClean="0"/>
              <a:t>Obj. TSW have a greater understanding of what </a:t>
            </a:r>
            <a:r>
              <a:rPr lang="en-US" sz="2400" dirty="0" smtClean="0">
                <a:hlinkClick r:id="rId3"/>
              </a:rPr>
              <a:t>global warming </a:t>
            </a:r>
            <a:r>
              <a:rPr lang="en-US" sz="2400" dirty="0" smtClean="0"/>
              <a:t>is and it’s possible effects on us through a class discussion on solutions. </a:t>
            </a:r>
            <a:br>
              <a:rPr lang="en-US" sz="2400" dirty="0" smtClean="0"/>
            </a:br>
            <a:r>
              <a:rPr lang="en-US" sz="2400" dirty="0" smtClean="0"/>
              <a:t>P. 76 NB</a:t>
            </a:r>
            <a:endParaRPr lang="en-US" sz="2400"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a:xfrm>
            <a:off x="4648200" y="1600200"/>
            <a:ext cx="4495800" cy="4525963"/>
          </a:xfrm>
        </p:spPr>
        <p:txBody>
          <a:bodyPr/>
          <a:lstStyle/>
          <a:p>
            <a:pPr marL="514350" indent="-514350">
              <a:buFont typeface="+mj-lt"/>
              <a:buAutoNum type="arabicPeriod"/>
            </a:pPr>
            <a:r>
              <a:rPr lang="en-US" dirty="0" smtClean="0"/>
              <a:t>What is </a:t>
            </a:r>
            <a:r>
              <a:rPr lang="en-US" dirty="0" smtClean="0">
                <a:hlinkClick r:id="rId3"/>
              </a:rPr>
              <a:t>Global Warming</a:t>
            </a:r>
            <a:r>
              <a:rPr lang="en-US" dirty="0" smtClean="0"/>
              <a:t>?</a:t>
            </a:r>
          </a:p>
          <a:p>
            <a:pPr marL="514350" indent="-514350">
              <a:buFont typeface="+mj-lt"/>
              <a:buAutoNum type="arabicPeriod"/>
            </a:pPr>
            <a:r>
              <a:rPr lang="en-US" dirty="0" smtClean="0"/>
              <a:t>How does the Carbon Cycle play a role (if any) in </a:t>
            </a:r>
            <a:r>
              <a:rPr lang="en-US" dirty="0" smtClean="0">
                <a:hlinkClick r:id="rId3"/>
              </a:rPr>
              <a:t>Global Warming</a:t>
            </a:r>
            <a:r>
              <a:rPr lang="en-US" dirty="0" smtClean="0"/>
              <a:t>.</a:t>
            </a:r>
          </a:p>
          <a:p>
            <a:pPr marL="514350" indent="-514350">
              <a:buFont typeface="+mj-lt"/>
              <a:buAutoNum type="arabicPeriod"/>
            </a:pPr>
            <a:r>
              <a:rPr lang="en-US" dirty="0" smtClean="0"/>
              <a:t>Explain the </a:t>
            </a:r>
            <a:r>
              <a:rPr lang="en-US" dirty="0" smtClean="0">
                <a:hlinkClick r:id="rId4"/>
              </a:rPr>
              <a:t>Greenhouse Effect</a:t>
            </a:r>
            <a:endParaRPr lang="en-US" dirty="0" smtClean="0"/>
          </a:p>
          <a:p>
            <a:pPr marL="514350" indent="-514350">
              <a:buFont typeface="+mj-lt"/>
              <a:buAutoNum type="arabicPeriod"/>
            </a:pPr>
            <a:r>
              <a:rPr lang="en-US" dirty="0" smtClean="0"/>
              <a:t>Page 128 in Biology Book</a:t>
            </a:r>
            <a:endParaRPr lang="en-US" dirty="0"/>
          </a:p>
        </p:txBody>
      </p:sp>
      <p:pic>
        <p:nvPicPr>
          <p:cNvPr id="1026" name="Picture 2" descr="http://thebsreport.files.wordpress.com/2009/07/shark-global-warming.jpg"/>
          <p:cNvPicPr>
            <a:picLocks noChangeAspect="1" noChangeArrowheads="1"/>
          </p:cNvPicPr>
          <p:nvPr/>
        </p:nvPicPr>
        <p:blipFill>
          <a:blip r:embed="rId5" cstate="print"/>
          <a:srcRect/>
          <a:stretch>
            <a:fillRect/>
          </a:stretch>
        </p:blipFill>
        <p:spPr bwMode="auto">
          <a:xfrm>
            <a:off x="0" y="1711344"/>
            <a:ext cx="4343400" cy="2917806"/>
          </a:xfrm>
          <a:prstGeom prst="rect">
            <a:avLst/>
          </a:prstGeom>
          <a:noFill/>
        </p:spPr>
      </p:pic>
      <p:pic>
        <p:nvPicPr>
          <p:cNvPr id="1028" name="Picture 4" descr="http://andrian09.files.wordpress.com/2008/12/greenhouseeffectdiagram.jpg"/>
          <p:cNvPicPr>
            <a:picLocks noChangeAspect="1" noChangeArrowheads="1"/>
          </p:cNvPicPr>
          <p:nvPr/>
        </p:nvPicPr>
        <p:blipFill>
          <a:blip r:embed="rId6" cstate="print"/>
          <a:srcRect/>
          <a:stretch>
            <a:fillRect/>
          </a:stretch>
        </p:blipFill>
        <p:spPr bwMode="auto">
          <a:xfrm>
            <a:off x="1524000" y="4080022"/>
            <a:ext cx="3599351" cy="2777978"/>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61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2.1 Summary – pages 35 - 45</a:t>
            </a:r>
          </a:p>
        </p:txBody>
      </p:sp>
      <p:sp>
        <p:nvSpPr>
          <p:cNvPr id="879619" name="Rectangle 3"/>
          <p:cNvSpPr>
            <a:spLocks noChangeArrowheads="1"/>
          </p:cNvSpPr>
          <p:nvPr/>
        </p:nvSpPr>
        <p:spPr bwMode="auto">
          <a:xfrm>
            <a:off x="4711700" y="1676400"/>
            <a:ext cx="3816350" cy="1844675"/>
          </a:xfrm>
          <a:prstGeom prst="rect">
            <a:avLst/>
          </a:prstGeom>
          <a:noFill/>
          <a:ln w="9525">
            <a:noFill/>
            <a:miter lim="800000"/>
            <a:headEnd/>
            <a:tailEnd/>
          </a:ln>
          <a:effectLst/>
        </p:spPr>
        <p:txBody>
          <a:bodyPr>
            <a:spAutoFit/>
          </a:bodyPr>
          <a:lstStyle/>
          <a:p>
            <a:pPr marL="342900" indent="-342900">
              <a:buFontTx/>
              <a:buChar char="•"/>
            </a:pPr>
            <a:r>
              <a:rPr lang="en-US" altLang="en-US" sz="3200" b="0">
                <a:solidFill>
                  <a:schemeClr val="tx1"/>
                </a:solidFill>
                <a:latin typeface="Times" pitchFamily="18" charset="0"/>
              </a:rPr>
              <a:t>The </a:t>
            </a:r>
            <a:r>
              <a:rPr lang="en-US" altLang="en-US" sz="3200" b="0">
                <a:solidFill>
                  <a:srgbClr val="FF0066"/>
                </a:solidFill>
                <a:latin typeface="Times" pitchFamily="18" charset="0"/>
              </a:rPr>
              <a:t>biosphere</a:t>
            </a:r>
            <a:r>
              <a:rPr lang="en-US" altLang="en-US" sz="3200" b="0">
                <a:solidFill>
                  <a:schemeClr val="tx1"/>
                </a:solidFill>
                <a:latin typeface="Times" pitchFamily="18" charset="0"/>
              </a:rPr>
              <a:t> is the portion of Earth that supports living things.</a:t>
            </a:r>
            <a:endParaRPr lang="en-US" altLang="en-US" sz="3200" b="0" i="1">
              <a:solidFill>
                <a:schemeClr val="tx1"/>
              </a:solidFill>
              <a:latin typeface="Times" pitchFamily="18" charset="0"/>
            </a:endParaRPr>
          </a:p>
        </p:txBody>
      </p:sp>
      <p:sp>
        <p:nvSpPr>
          <p:cNvPr id="879620" name="Rectangle 4"/>
          <p:cNvSpPr>
            <a:spLocks noChangeArrowheads="1"/>
          </p:cNvSpPr>
          <p:nvPr/>
        </p:nvSpPr>
        <p:spPr bwMode="auto">
          <a:xfrm>
            <a:off x="4706938" y="3810000"/>
            <a:ext cx="3979862" cy="1844675"/>
          </a:xfrm>
          <a:prstGeom prst="rect">
            <a:avLst/>
          </a:prstGeom>
          <a:noFill/>
          <a:ln w="9525">
            <a:noFill/>
            <a:miter lim="800000"/>
            <a:headEnd/>
            <a:tailEnd/>
          </a:ln>
          <a:effectLst/>
        </p:spPr>
        <p:txBody>
          <a:bodyPr>
            <a:spAutoFit/>
          </a:bodyPr>
          <a:lstStyle/>
          <a:p>
            <a:pPr marL="342900" indent="-342900">
              <a:buFontTx/>
              <a:buChar char="•"/>
            </a:pPr>
            <a:r>
              <a:rPr lang="en-US" altLang="en-US" sz="3200" b="0">
                <a:solidFill>
                  <a:schemeClr val="tx1"/>
                </a:solidFill>
                <a:latin typeface="Times" pitchFamily="18" charset="0"/>
              </a:rPr>
              <a:t>It extends from high in the atmosphere to the bottom of the oceans.</a:t>
            </a:r>
          </a:p>
        </p:txBody>
      </p:sp>
      <p:sp>
        <p:nvSpPr>
          <p:cNvPr id="879621" name="Text Box 5"/>
          <p:cNvSpPr txBox="1">
            <a:spLocks noChangeArrowheads="1"/>
          </p:cNvSpPr>
          <p:nvPr/>
        </p:nvSpPr>
        <p:spPr bwMode="auto">
          <a:xfrm>
            <a:off x="609600" y="914400"/>
            <a:ext cx="1986441" cy="46166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2400" dirty="0">
                <a:solidFill>
                  <a:srgbClr val="FF0000"/>
                </a:solidFill>
                <a:latin typeface="Times" pitchFamily="18" charset="0"/>
              </a:rPr>
              <a:t>The Biosphere</a:t>
            </a:r>
          </a:p>
        </p:txBody>
      </p:sp>
      <p:pic>
        <p:nvPicPr>
          <p:cNvPr id="879628" name="Picture 12" descr="Sec"/>
          <p:cNvPicPr>
            <a:picLocks noChangeAspect="1" noChangeArrowheads="1"/>
          </p:cNvPicPr>
          <p:nvPr/>
        </p:nvPicPr>
        <p:blipFill>
          <a:blip r:embed="rId2" cstate="print"/>
          <a:srcRect/>
          <a:stretch>
            <a:fillRect/>
          </a:stretch>
        </p:blipFill>
        <p:spPr bwMode="auto">
          <a:xfrm>
            <a:off x="0" y="0"/>
            <a:ext cx="1828800" cy="762000"/>
          </a:xfrm>
          <a:prstGeom prst="rect">
            <a:avLst/>
          </a:prstGeom>
          <a:noFill/>
        </p:spPr>
      </p:pic>
      <p:pic>
        <p:nvPicPr>
          <p:cNvPr id="879629" name="Picture 13" descr="Sec"/>
          <p:cNvPicPr>
            <a:picLocks noChangeAspect="1" noChangeArrowheads="1"/>
          </p:cNvPicPr>
          <p:nvPr/>
        </p:nvPicPr>
        <p:blipFill>
          <a:blip r:embed="rId3" cstate="print"/>
          <a:srcRect/>
          <a:stretch>
            <a:fillRect/>
          </a:stretch>
        </p:blipFill>
        <p:spPr bwMode="auto">
          <a:xfrm>
            <a:off x="1828800" y="0"/>
            <a:ext cx="6045200" cy="482600"/>
          </a:xfrm>
          <a:prstGeom prst="rect">
            <a:avLst/>
          </a:prstGeom>
          <a:noFill/>
        </p:spPr>
      </p:pic>
      <p:pic>
        <p:nvPicPr>
          <p:cNvPr id="879642" name="Picture 26" descr="audio image blue">
            <a:hlinkClick r:id="" action="ppaction://noaction">
              <a:snd r:embed="rId4" name="02-biosphere.WAV"/>
            </a:hlinkClick>
          </p:cNvPr>
          <p:cNvPicPr>
            <a:picLocks noChangeAspect="1" noChangeArrowheads="1"/>
          </p:cNvPicPr>
          <p:nvPr/>
        </p:nvPicPr>
        <p:blipFill>
          <a:blip r:embed="rId5" cstate="print"/>
          <a:srcRect/>
          <a:stretch>
            <a:fillRect/>
          </a:stretch>
        </p:blipFill>
        <p:spPr bwMode="auto">
          <a:xfrm>
            <a:off x="6324600" y="3124200"/>
            <a:ext cx="354013" cy="354013"/>
          </a:xfrm>
          <a:prstGeom prst="rect">
            <a:avLst/>
          </a:prstGeom>
          <a:noFill/>
        </p:spPr>
      </p:pic>
      <p:pic>
        <p:nvPicPr>
          <p:cNvPr id="879645" name="Picture 29" descr="earth"/>
          <p:cNvPicPr>
            <a:picLocks noChangeAspect="1" noChangeArrowheads="1"/>
          </p:cNvPicPr>
          <p:nvPr/>
        </p:nvPicPr>
        <p:blipFill>
          <a:blip r:embed="rId6" cstate="print"/>
          <a:srcRect/>
          <a:stretch>
            <a:fillRect/>
          </a:stretch>
        </p:blipFill>
        <p:spPr bwMode="auto">
          <a:xfrm>
            <a:off x="609600" y="1676400"/>
            <a:ext cx="4038600" cy="39608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79619"/>
                                        </p:tgtEl>
                                        <p:attrNameLst>
                                          <p:attrName>style.visibility</p:attrName>
                                        </p:attrNameLst>
                                      </p:cBhvr>
                                      <p:to>
                                        <p:strVal val="visible"/>
                                      </p:to>
                                    </p:set>
                                    <p:animEffect transition="in" filter="box(out)">
                                      <p:cBhvr>
                                        <p:cTn id="7" dur="500"/>
                                        <p:tgtEl>
                                          <p:spTgt spid="87961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79642"/>
                                        </p:tgtEl>
                                        <p:attrNameLst>
                                          <p:attrName>style.visibility</p:attrName>
                                        </p:attrNameLst>
                                      </p:cBhvr>
                                      <p:to>
                                        <p:strVal val="visible"/>
                                      </p:to>
                                    </p:set>
                                    <p:animEffect transition="in" filter="box(out)">
                                      <p:cBhvr>
                                        <p:cTn id="12" dur="500"/>
                                        <p:tgtEl>
                                          <p:spTgt spid="87964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79620"/>
                                        </p:tgtEl>
                                        <p:attrNameLst>
                                          <p:attrName>style.visibility</p:attrName>
                                        </p:attrNameLst>
                                      </p:cBhvr>
                                      <p:to>
                                        <p:strVal val="visible"/>
                                      </p:to>
                                    </p:set>
                                    <p:animEffect transition="in" filter="box(out)">
                                      <p:cBhvr>
                                        <p:cTn id="17" dur="500"/>
                                        <p:tgtEl>
                                          <p:spTgt spid="879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619" grpId="0" autoUpdateAnimBg="0"/>
      <p:bldP spid="879620" grpId="0" autoUpdateAnimBg="0"/>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dirty="0" smtClean="0">
                <a:hlinkClick r:id="rId2"/>
              </a:rPr>
              <a:t>Global Warming</a:t>
            </a:r>
            <a:endParaRPr lang="en-US" dirty="0"/>
          </a:p>
        </p:txBody>
      </p:sp>
      <p:sp>
        <p:nvSpPr>
          <p:cNvPr id="3" name="Content Placeholder 2"/>
          <p:cNvSpPr>
            <a:spLocks noGrp="1"/>
          </p:cNvSpPr>
          <p:nvPr>
            <p:ph idx="1"/>
          </p:nvPr>
        </p:nvSpPr>
        <p:spPr>
          <a:xfrm>
            <a:off x="0" y="838200"/>
            <a:ext cx="9144000" cy="5287963"/>
          </a:xfrm>
        </p:spPr>
        <p:txBody>
          <a:bodyPr>
            <a:normAutofit fontScale="92500" lnSpcReduction="10000"/>
          </a:bodyPr>
          <a:lstStyle/>
          <a:p>
            <a:pPr marL="514350" indent="-514350">
              <a:buFont typeface="+mj-lt"/>
              <a:buAutoNum type="arabicPeriod"/>
            </a:pPr>
            <a:r>
              <a:rPr lang="en-US" dirty="0" smtClean="0"/>
              <a:t>Global Warming is the gradual increase in temperature for the planet, due to an increase in CO</a:t>
            </a:r>
            <a:r>
              <a:rPr lang="en-US" baseline="-25000" dirty="0" smtClean="0"/>
              <a:t>2</a:t>
            </a:r>
            <a:r>
              <a:rPr lang="en-US" dirty="0" smtClean="0"/>
              <a:t>.</a:t>
            </a:r>
          </a:p>
          <a:p>
            <a:pPr marL="514350" indent="-514350">
              <a:buFont typeface="+mj-lt"/>
              <a:buAutoNum type="arabicPeriod"/>
            </a:pPr>
            <a:r>
              <a:rPr lang="en-US" dirty="0" smtClean="0"/>
              <a:t>The carbon cycle plays a role in taking CO</a:t>
            </a:r>
            <a:r>
              <a:rPr lang="en-US" baseline="-25000" dirty="0" smtClean="0"/>
              <a:t>2</a:t>
            </a:r>
            <a:r>
              <a:rPr lang="en-US" dirty="0" smtClean="0"/>
              <a:t> into plants in the process of photosynthesis.  However, if there is deforestation, then there is not the availability of plants (trees) to take in CO</a:t>
            </a:r>
            <a:r>
              <a:rPr lang="en-US" baseline="-25000" dirty="0" smtClean="0"/>
              <a:t>2</a:t>
            </a:r>
            <a:r>
              <a:rPr lang="en-US" dirty="0" smtClean="0"/>
              <a:t> and it stays in the atmosphere.</a:t>
            </a:r>
          </a:p>
          <a:p>
            <a:pPr marL="514350" indent="-514350">
              <a:buFont typeface="+mj-lt"/>
              <a:buAutoNum type="arabicPeriod"/>
            </a:pPr>
            <a:r>
              <a:rPr lang="en-US" dirty="0" smtClean="0"/>
              <a:t>The greenhouse effect is how the gas CO</a:t>
            </a:r>
            <a:r>
              <a:rPr lang="en-US" baseline="-25000" dirty="0" smtClean="0"/>
              <a:t>2 </a:t>
            </a:r>
            <a:r>
              <a:rPr lang="en-US" dirty="0" smtClean="0"/>
              <a:t>traps solar radiation at the lower atmosphere and reradiates it back to the surface, warming the planet in general.  However, we see radical severe events  in weather instead of just a gradual increase.</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a:bodyPr>
          <a:lstStyle/>
          <a:p>
            <a:r>
              <a:rPr lang="en-US" sz="2800" b="1" dirty="0" smtClean="0"/>
              <a:t>The Greenhouse Effect on Natural Systems  p. 79 NB</a:t>
            </a:r>
            <a:endParaRPr lang="en-US" sz="2800" b="1" dirty="0"/>
          </a:p>
        </p:txBody>
      </p:sp>
      <p:sp>
        <p:nvSpPr>
          <p:cNvPr id="3" name="Content Placeholder 2"/>
          <p:cNvSpPr>
            <a:spLocks noGrp="1"/>
          </p:cNvSpPr>
          <p:nvPr>
            <p:ph idx="1"/>
          </p:nvPr>
        </p:nvSpPr>
        <p:spPr>
          <a:xfrm>
            <a:off x="0" y="685800"/>
            <a:ext cx="9144000" cy="5440363"/>
          </a:xfrm>
        </p:spPr>
        <p:txBody>
          <a:bodyPr>
            <a:normAutofit fontScale="77500" lnSpcReduction="20000"/>
          </a:bodyPr>
          <a:lstStyle/>
          <a:p>
            <a:r>
              <a:rPr lang="en-US" dirty="0" smtClean="0"/>
              <a:t>Get into groups of four.</a:t>
            </a:r>
          </a:p>
          <a:p>
            <a:r>
              <a:rPr lang="en-US" dirty="0" smtClean="0"/>
              <a:t>Get a White Board, Expo Marker &amp; Eraser</a:t>
            </a:r>
          </a:p>
          <a:p>
            <a:r>
              <a:rPr lang="en-US" dirty="0" smtClean="0"/>
              <a:t>Read the assigned article and take notes on the board to present to the class.</a:t>
            </a:r>
          </a:p>
          <a:p>
            <a:r>
              <a:rPr lang="en-US" dirty="0" smtClean="0"/>
              <a:t>Students will take notes on page 79 NB</a:t>
            </a:r>
          </a:p>
          <a:p>
            <a:pPr marL="0" indent="0">
              <a:buNone/>
            </a:pPr>
            <a:endParaRPr lang="en-US" dirty="0" smtClean="0"/>
          </a:p>
          <a:p>
            <a:pPr marL="0" indent="0">
              <a:buNone/>
            </a:pPr>
            <a:r>
              <a:rPr lang="en-US" dirty="0" smtClean="0"/>
              <a:t>Group 1 - </a:t>
            </a:r>
            <a:r>
              <a:rPr lang="en-US" dirty="0"/>
              <a:t>Climate Change in the Golden State Page </a:t>
            </a:r>
            <a:r>
              <a:rPr lang="en-US" dirty="0" smtClean="0"/>
              <a:t>2 </a:t>
            </a:r>
            <a:r>
              <a:rPr lang="en-US" dirty="0"/>
              <a:t>- 4</a:t>
            </a:r>
            <a:endParaRPr lang="en-US" dirty="0" smtClean="0"/>
          </a:p>
          <a:p>
            <a:pPr marL="0" indent="0">
              <a:buNone/>
            </a:pPr>
            <a:r>
              <a:rPr lang="en-US" dirty="0" smtClean="0"/>
              <a:t>Group 2 – Climate Change in the Golden State Page 4 - 6</a:t>
            </a:r>
          </a:p>
          <a:p>
            <a:pPr marL="0" indent="0">
              <a:buNone/>
            </a:pPr>
            <a:r>
              <a:rPr lang="en-US" dirty="0" smtClean="0"/>
              <a:t>Group 3 – Water Vapor: A GHG p.7-8</a:t>
            </a:r>
          </a:p>
          <a:p>
            <a:pPr marL="0" indent="0">
              <a:buNone/>
            </a:pPr>
            <a:r>
              <a:rPr lang="en-US" dirty="0" smtClean="0"/>
              <a:t>Group 4 – Carbon Dioxide: A GHG p. 9-10</a:t>
            </a:r>
          </a:p>
          <a:p>
            <a:pPr marL="0" indent="0">
              <a:buNone/>
            </a:pPr>
            <a:r>
              <a:rPr lang="en-US" dirty="0" smtClean="0"/>
              <a:t>Group 5 – Methane: A GHG p. 11-12</a:t>
            </a:r>
          </a:p>
          <a:p>
            <a:pPr marL="0" indent="0">
              <a:buNone/>
            </a:pPr>
            <a:r>
              <a:rPr lang="en-US" dirty="0" smtClean="0"/>
              <a:t>Group 6 – Nitrous Oxide: A GHG p. 13 - 14</a:t>
            </a:r>
          </a:p>
          <a:p>
            <a:pPr marL="0" indent="0">
              <a:buNone/>
            </a:pPr>
            <a:r>
              <a:rPr lang="en-US" dirty="0" smtClean="0"/>
              <a:t>Group 7 – What Can Ice Tell Us About the Past Climate? P.15</a:t>
            </a:r>
          </a:p>
          <a:p>
            <a:pPr marL="0" indent="0">
              <a:buNone/>
            </a:pPr>
            <a:r>
              <a:rPr lang="en-US" dirty="0" smtClean="0"/>
              <a:t>Group 8 – California’s Global Warming Solutions of 2006 p.16 - 20</a:t>
            </a:r>
            <a:endParaRPr lang="en-US" dirty="0"/>
          </a:p>
        </p:txBody>
      </p:sp>
    </p:spTree>
    <p:extLst>
      <p:ext uri="{BB962C8B-B14F-4D97-AF65-F5344CB8AC3E}">
        <p14:creationId xmlns:p14="http://schemas.microsoft.com/office/powerpoint/2010/main" val="2242563800"/>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Climate Change in the Golden State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Measured temperature wind patterns</a:t>
            </a:r>
          </a:p>
          <a:p>
            <a:r>
              <a:rPr lang="en-US" dirty="0" smtClean="0"/>
              <a:t>Greenhouse gases impact the climate</a:t>
            </a:r>
          </a:p>
          <a:p>
            <a:r>
              <a:rPr lang="en-US" dirty="0" smtClean="0"/>
              <a:t>Earth’s Climate system: Biosphere, Atmosphere, Geosphere, Hydrosphere</a:t>
            </a:r>
          </a:p>
          <a:p>
            <a:r>
              <a:rPr lang="en-US" dirty="0" smtClean="0"/>
              <a:t>Natural</a:t>
            </a:r>
          </a:p>
          <a:p>
            <a:r>
              <a:rPr lang="en-US" dirty="0" smtClean="0"/>
              <a:t>Sierra snowpack is melting earlier</a:t>
            </a:r>
          </a:p>
          <a:p>
            <a:r>
              <a:rPr lang="en-US" dirty="0" smtClean="0"/>
              <a:t>More Air pollution &amp; health effects</a:t>
            </a:r>
          </a:p>
          <a:p>
            <a:r>
              <a:rPr lang="en-US" dirty="0" smtClean="0"/>
              <a:t>Record warmer temperatures</a:t>
            </a:r>
          </a:p>
          <a:p>
            <a:r>
              <a:rPr lang="en-US" dirty="0" smtClean="0"/>
              <a:t>Evidence  - Ice ages &amp; Warming, Fossil Record</a:t>
            </a:r>
            <a:endParaRPr lang="en-US" dirty="0"/>
          </a:p>
        </p:txBody>
      </p:sp>
    </p:spTree>
    <p:extLst>
      <p:ext uri="{BB962C8B-B14F-4D97-AF65-F5344CB8AC3E}">
        <p14:creationId xmlns:p14="http://schemas.microsoft.com/office/powerpoint/2010/main" val="1199505143"/>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Vapor – A GHG</a:t>
            </a:r>
            <a:endParaRPr lang="en-US" dirty="0"/>
          </a:p>
        </p:txBody>
      </p:sp>
      <p:sp>
        <p:nvSpPr>
          <p:cNvPr id="3" name="Content Placeholder 2"/>
          <p:cNvSpPr>
            <a:spLocks noGrp="1"/>
          </p:cNvSpPr>
          <p:nvPr>
            <p:ph idx="1"/>
          </p:nvPr>
        </p:nvSpPr>
        <p:spPr/>
        <p:txBody>
          <a:bodyPr/>
          <a:lstStyle/>
          <a:p>
            <a:r>
              <a:rPr lang="en-US" dirty="0" smtClean="0"/>
              <a:t>Water has a bigger influence on Earth’s climate than any other greenhouse gas.</a:t>
            </a:r>
          </a:p>
          <a:p>
            <a:r>
              <a:rPr lang="en-US" dirty="0" smtClean="0"/>
              <a:t>Sources: Evaporation from water sources.</a:t>
            </a:r>
          </a:p>
          <a:p>
            <a:r>
              <a:rPr lang="en-US" dirty="0" smtClean="0"/>
              <a:t>Sinks: Oceans, Ice sheets, </a:t>
            </a:r>
            <a:r>
              <a:rPr lang="en-US" dirty="0" err="1" smtClean="0"/>
              <a:t>claciers</a:t>
            </a:r>
            <a:r>
              <a:rPr lang="en-US" dirty="0" smtClean="0"/>
              <a:t>, Aquifers, Soil</a:t>
            </a:r>
            <a:endParaRPr lang="en-US" dirty="0"/>
          </a:p>
        </p:txBody>
      </p:sp>
    </p:spTree>
    <p:extLst>
      <p:ext uri="{BB962C8B-B14F-4D97-AF65-F5344CB8AC3E}">
        <p14:creationId xmlns:p14="http://schemas.microsoft.com/office/powerpoint/2010/main" val="1047984919"/>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Carbon Dioxide – a GHG</a:t>
            </a:r>
            <a:endParaRPr lang="en-US" dirty="0"/>
          </a:p>
        </p:txBody>
      </p:sp>
      <p:sp>
        <p:nvSpPr>
          <p:cNvPr id="3" name="Content Placeholder 2"/>
          <p:cNvSpPr>
            <a:spLocks noGrp="1"/>
          </p:cNvSpPr>
          <p:nvPr>
            <p:ph idx="1"/>
          </p:nvPr>
        </p:nvSpPr>
        <p:spPr/>
        <p:txBody>
          <a:bodyPr/>
          <a:lstStyle/>
          <a:p>
            <a:r>
              <a:rPr lang="en-US" dirty="0" smtClean="0"/>
              <a:t>Soils, Forests and Ocean are sinks for Carbon dioxide.</a:t>
            </a:r>
          </a:p>
          <a:p>
            <a:r>
              <a:rPr lang="en-US" dirty="0" smtClean="0"/>
              <a:t>Sources: Respiration, Forest Fires, Volcanoes, Decomposition, Fossil Fuels</a:t>
            </a:r>
          </a:p>
          <a:p>
            <a:r>
              <a:rPr lang="en-US" dirty="0" smtClean="0"/>
              <a:t>Sinks: Fossil Fuel Deposits, Oceans, Forests, Wetlands, Photosynthesis</a:t>
            </a:r>
            <a:endParaRPr lang="en-US" dirty="0"/>
          </a:p>
        </p:txBody>
      </p:sp>
    </p:spTree>
    <p:extLst>
      <p:ext uri="{BB962C8B-B14F-4D97-AF65-F5344CB8AC3E}">
        <p14:creationId xmlns:p14="http://schemas.microsoft.com/office/powerpoint/2010/main" val="1595165366"/>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Methane – a GHG</a:t>
            </a:r>
            <a:endParaRPr lang="en-US" dirty="0"/>
          </a:p>
        </p:txBody>
      </p:sp>
      <p:sp>
        <p:nvSpPr>
          <p:cNvPr id="3" name="Content Placeholder 2"/>
          <p:cNvSpPr>
            <a:spLocks noGrp="1"/>
          </p:cNvSpPr>
          <p:nvPr>
            <p:ph idx="1"/>
          </p:nvPr>
        </p:nvSpPr>
        <p:spPr/>
        <p:txBody>
          <a:bodyPr/>
          <a:lstStyle/>
          <a:p>
            <a:r>
              <a:rPr lang="en-US" dirty="0" smtClean="0"/>
              <a:t>Sources: Atmospheric, Produced by cattle, Released during decomposition</a:t>
            </a:r>
          </a:p>
          <a:p>
            <a:r>
              <a:rPr lang="en-US" dirty="0" smtClean="0"/>
              <a:t>Landfill release Methane, we use it for energy</a:t>
            </a:r>
          </a:p>
          <a:p>
            <a:r>
              <a:rPr lang="en-US" dirty="0" smtClean="0"/>
              <a:t>Fossil fuel, stored in the Earth for millions of years</a:t>
            </a:r>
          </a:p>
          <a:p>
            <a:r>
              <a:rPr lang="en-US" dirty="0" smtClean="0"/>
              <a:t>Sinks: Permafrost peat bogs, wetlands, soils</a:t>
            </a:r>
            <a:endParaRPr lang="en-US" dirty="0"/>
          </a:p>
        </p:txBody>
      </p:sp>
    </p:spTree>
    <p:extLst>
      <p:ext uri="{BB962C8B-B14F-4D97-AF65-F5344CB8AC3E}">
        <p14:creationId xmlns:p14="http://schemas.microsoft.com/office/powerpoint/2010/main" val="2156869084"/>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Nitrous Oxide: A GHG</a:t>
            </a:r>
            <a:endParaRPr lang="en-US" dirty="0"/>
          </a:p>
        </p:txBody>
      </p:sp>
      <p:sp>
        <p:nvSpPr>
          <p:cNvPr id="3" name="Content Placeholder 2"/>
          <p:cNvSpPr>
            <a:spLocks noGrp="1"/>
          </p:cNvSpPr>
          <p:nvPr>
            <p:ph idx="1"/>
          </p:nvPr>
        </p:nvSpPr>
        <p:spPr/>
        <p:txBody>
          <a:bodyPr/>
          <a:lstStyle/>
          <a:p>
            <a:r>
              <a:rPr lang="en-US" dirty="0" smtClean="0"/>
              <a:t>Sources: Atmosphere, Nitrogen based fertilizer, Soil management – Denitrification by Bacteria, decomposition</a:t>
            </a:r>
          </a:p>
          <a:p>
            <a:r>
              <a:rPr lang="en-US" dirty="0" smtClean="0"/>
              <a:t>300 x greater “global warming potential that CO2”</a:t>
            </a:r>
          </a:p>
          <a:p>
            <a:r>
              <a:rPr lang="en-US" dirty="0" smtClean="0"/>
              <a:t>Sink: Photolytic reactions in the stratosphere</a:t>
            </a:r>
          </a:p>
          <a:p>
            <a:endParaRPr lang="en-US" dirty="0" smtClean="0"/>
          </a:p>
          <a:p>
            <a:endParaRPr lang="en-US" dirty="0"/>
          </a:p>
        </p:txBody>
      </p:sp>
    </p:spTree>
    <p:extLst>
      <p:ext uri="{BB962C8B-B14F-4D97-AF65-F5344CB8AC3E}">
        <p14:creationId xmlns:p14="http://schemas.microsoft.com/office/powerpoint/2010/main" val="1644955826"/>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 Global Warming Solutions Act of 2006</a:t>
            </a:r>
            <a:endParaRPr lang="en-US" dirty="0"/>
          </a:p>
        </p:txBody>
      </p:sp>
      <p:sp>
        <p:nvSpPr>
          <p:cNvPr id="3" name="Content Placeholder 2"/>
          <p:cNvSpPr>
            <a:spLocks noGrp="1"/>
          </p:cNvSpPr>
          <p:nvPr>
            <p:ph idx="1"/>
          </p:nvPr>
        </p:nvSpPr>
        <p:spPr/>
        <p:txBody>
          <a:bodyPr/>
          <a:lstStyle/>
          <a:p>
            <a:r>
              <a:rPr lang="en-US" dirty="0" smtClean="0"/>
              <a:t>Greenhouse gases increasing in the atm.</a:t>
            </a:r>
          </a:p>
          <a:p>
            <a:r>
              <a:rPr lang="en-US" dirty="0" smtClean="0"/>
              <a:t>Increase in .5 Degrees C in one century.</a:t>
            </a:r>
          </a:p>
          <a:p>
            <a:r>
              <a:rPr lang="en-US" dirty="0" smtClean="0"/>
              <a:t>1990’s was the hottest decade in a thousand years.</a:t>
            </a:r>
            <a:endParaRPr lang="en-US" dirty="0"/>
          </a:p>
        </p:txBody>
      </p:sp>
    </p:spTree>
    <p:extLst>
      <p:ext uri="{BB962C8B-B14F-4D97-AF65-F5344CB8AC3E}">
        <p14:creationId xmlns:p14="http://schemas.microsoft.com/office/powerpoint/2010/main" val="735845028"/>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Footprint network</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Video – Global Warming</a:t>
            </a:r>
          </a:p>
          <a:p>
            <a:r>
              <a:rPr lang="en-US" dirty="0" smtClean="0"/>
              <a:t>How many earth’s does it take to support your lifestyle? P 79 NB</a:t>
            </a:r>
          </a:p>
          <a:p>
            <a:r>
              <a:rPr lang="en-US" dirty="0" smtClean="0"/>
              <a:t>Record the number and give to Mrs. McAllister.</a:t>
            </a:r>
          </a:p>
          <a:p>
            <a:r>
              <a:rPr lang="en-US" dirty="0" smtClean="0"/>
              <a:t>Concept map – CH 5 slide 231</a:t>
            </a:r>
          </a:p>
          <a:p>
            <a:r>
              <a:rPr lang="en-US" dirty="0" smtClean="0"/>
              <a:t>Work on study guide.</a:t>
            </a:r>
          </a:p>
          <a:p>
            <a:r>
              <a:rPr lang="en-US" dirty="0" smtClean="0"/>
              <a:t>Foldable – biodiversity.</a:t>
            </a:r>
          </a:p>
          <a:p>
            <a:r>
              <a:rPr lang="en-US" dirty="0" err="1" smtClean="0"/>
              <a:t>Classtime</a:t>
            </a:r>
            <a:r>
              <a:rPr lang="en-US" dirty="0" smtClean="0"/>
              <a:t> – work on project?</a:t>
            </a:r>
          </a:p>
          <a:p>
            <a:r>
              <a:rPr lang="en-US" dirty="0" smtClean="0"/>
              <a:t>Mt. St. Helen’s Video slide 41</a:t>
            </a:r>
            <a:endParaRPr lang="en-US" dirty="0"/>
          </a:p>
        </p:txBody>
      </p:sp>
    </p:spTree>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Greenhouse Effect on Natural Systems p. 79 NB </a:t>
            </a:r>
            <a:endParaRPr lang="en-US" dirty="0"/>
          </a:p>
        </p:txBody>
      </p:sp>
      <p:sp>
        <p:nvSpPr>
          <p:cNvPr id="3" name="Content Placeholder 2"/>
          <p:cNvSpPr>
            <a:spLocks noGrp="1"/>
          </p:cNvSpPr>
          <p:nvPr>
            <p:ph idx="1"/>
          </p:nvPr>
        </p:nvSpPr>
        <p:spPr>
          <a:xfrm>
            <a:off x="0" y="1371600"/>
            <a:ext cx="9144000" cy="4754563"/>
          </a:xfrm>
        </p:spPr>
        <p:txBody>
          <a:bodyPr>
            <a:normAutofit/>
          </a:bodyPr>
          <a:lstStyle/>
          <a:p>
            <a:r>
              <a:rPr lang="en-US" sz="2400" dirty="0" smtClean="0"/>
              <a:t>Consider how climate has changed in the past and the fact that climate is continuing to change.  How could life be different in the future?  What are some of the issues people need to consider when examining climate change?</a:t>
            </a:r>
          </a:p>
          <a:p>
            <a:r>
              <a:rPr lang="en-US" sz="2400" dirty="0" smtClean="0"/>
              <a:t>Use the article you just read and the Graph of the Greenhouse Effect to answer your question.</a:t>
            </a:r>
          </a:p>
          <a:p>
            <a:pPr>
              <a:buNone/>
            </a:pPr>
            <a:r>
              <a:rPr lang="en-US" sz="2400" dirty="0" smtClean="0"/>
              <a:t>Here is a picture of America’s </a:t>
            </a:r>
          </a:p>
          <a:p>
            <a:pPr>
              <a:buNone/>
            </a:pPr>
            <a:r>
              <a:rPr lang="en-US" sz="2400" dirty="0" smtClean="0"/>
              <a:t>Largest Aquifer – underground</a:t>
            </a:r>
          </a:p>
          <a:p>
            <a:pPr>
              <a:buNone/>
            </a:pPr>
            <a:r>
              <a:rPr lang="en-US" sz="2400" dirty="0" smtClean="0"/>
              <a:t>Body of water.</a:t>
            </a:r>
            <a:endParaRPr lang="en-US" sz="2400" dirty="0"/>
          </a:p>
        </p:txBody>
      </p:sp>
      <p:pic>
        <p:nvPicPr>
          <p:cNvPr id="176130" name="Picture 2" descr="http://t1.gstatic.com/images?q=tbn:ANd9GcSWvAyq3lJiIEtKJ3SWWvvaUN1BWJONZ87lAh695wsQ_4bNRJgc:3.bp.blogspot.com/_nVqfUkzelQE/TSYPMytfxiI/AAAAAAAAAXI/d_j-FIyQHYk/s400/Ogallala_Aquifer_map_1.png">
            <a:hlinkClick r:id="rId2"/>
          </p:cNvPr>
          <p:cNvPicPr>
            <a:picLocks noChangeAspect="1" noChangeArrowheads="1"/>
          </p:cNvPicPr>
          <p:nvPr/>
        </p:nvPicPr>
        <p:blipFill>
          <a:blip r:embed="rId3" cstate="print"/>
          <a:srcRect/>
          <a:stretch>
            <a:fillRect/>
          </a:stretch>
        </p:blipFill>
        <p:spPr bwMode="auto">
          <a:xfrm>
            <a:off x="7086600" y="3316723"/>
            <a:ext cx="2057400" cy="3541277"/>
          </a:xfrm>
          <a:prstGeom prst="rect">
            <a:avLst/>
          </a:prstGeom>
          <a:noFill/>
        </p:spPr>
      </p:pic>
      <p:pic>
        <p:nvPicPr>
          <p:cNvPr id="176132" name="Picture 4" descr="http://t2.gstatic.com/images?q=tbn:ANd9GcRHkdIkCx4G_ruYEQla6j-o2OqC-sIf-Rm2sc2mcHOJRGMIWudH2A:alldownstream.files.wordpress.com/2011/01/ogallala.jpg">
            <a:hlinkClick r:id="rId4"/>
          </p:cNvPr>
          <p:cNvPicPr>
            <a:picLocks noChangeAspect="1" noChangeArrowheads="1"/>
          </p:cNvPicPr>
          <p:nvPr/>
        </p:nvPicPr>
        <p:blipFill>
          <a:blip r:embed="rId5" cstate="print"/>
          <a:srcRect/>
          <a:stretch>
            <a:fillRect/>
          </a:stretch>
        </p:blipFill>
        <p:spPr bwMode="auto">
          <a:xfrm>
            <a:off x="4724400" y="3341821"/>
            <a:ext cx="2095500" cy="3516179"/>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Ecological Levels of Organization p. 17NB</a:t>
            </a:r>
            <a:endParaRPr lang="en-US" dirty="0"/>
          </a:p>
        </p:txBody>
      </p:sp>
      <p:sp>
        <p:nvSpPr>
          <p:cNvPr id="3" name="Content Placeholder 2"/>
          <p:cNvSpPr>
            <a:spLocks noGrp="1"/>
          </p:cNvSpPr>
          <p:nvPr>
            <p:ph idx="1"/>
          </p:nvPr>
        </p:nvSpPr>
        <p:spPr/>
        <p:txBody>
          <a:bodyPr/>
          <a:lstStyle/>
          <a:p>
            <a:r>
              <a:rPr lang="en-US" dirty="0" smtClean="0"/>
              <a:t>In groups of 3, put in order the Ecological levels of organization.</a:t>
            </a:r>
          </a:p>
          <a:p>
            <a:r>
              <a:rPr lang="en-US" dirty="0" smtClean="0"/>
              <a:t>Then all the rest of the levels.</a:t>
            </a:r>
          </a:p>
          <a:p>
            <a:r>
              <a:rPr lang="en-US" dirty="0" smtClean="0"/>
              <a:t>Write the order of all of them on Page 17NB</a:t>
            </a:r>
          </a:p>
          <a:p>
            <a:r>
              <a:rPr lang="en-US" dirty="0" smtClean="0"/>
              <a:t>HW – Read CH 2 Notes page 15 NB.</a:t>
            </a:r>
            <a:endParaRPr lang="en-US" dirty="0"/>
          </a:p>
        </p:txBody>
      </p:sp>
    </p:spTree>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58" name="Picture 82" descr="step1"/>
          <p:cNvPicPr>
            <a:picLocks noChangeAspect="1" noChangeArrowheads="1"/>
          </p:cNvPicPr>
          <p:nvPr/>
        </p:nvPicPr>
        <p:blipFill>
          <a:blip r:embed="rId2" cstate="print"/>
          <a:srcRect/>
          <a:stretch>
            <a:fillRect/>
          </a:stretch>
        </p:blipFill>
        <p:spPr bwMode="auto">
          <a:xfrm>
            <a:off x="431800" y="2787650"/>
            <a:ext cx="8305800" cy="2495550"/>
          </a:xfrm>
          <a:prstGeom prst="rect">
            <a:avLst/>
          </a:prstGeom>
          <a:noFill/>
        </p:spPr>
      </p:pic>
      <p:pic>
        <p:nvPicPr>
          <p:cNvPr id="50180" name="Picture 4" descr="Foldables logo"/>
          <p:cNvPicPr>
            <a:picLocks noChangeAspect="1" noChangeArrowheads="1"/>
          </p:cNvPicPr>
          <p:nvPr/>
        </p:nvPicPr>
        <p:blipFill>
          <a:blip r:embed="rId3" cstate="print"/>
          <a:srcRect/>
          <a:stretch>
            <a:fillRect/>
          </a:stretch>
        </p:blipFill>
        <p:spPr bwMode="auto">
          <a:xfrm>
            <a:off x="6705600" y="873125"/>
            <a:ext cx="1905000" cy="955675"/>
          </a:xfrm>
          <a:prstGeom prst="rect">
            <a:avLst/>
          </a:prstGeom>
          <a:noFill/>
        </p:spPr>
      </p:pic>
      <p:sp>
        <p:nvSpPr>
          <p:cNvPr id="50206" name="Text Box 30"/>
          <p:cNvSpPr txBox="1">
            <a:spLocks noChangeArrowheads="1"/>
          </p:cNvSpPr>
          <p:nvPr/>
        </p:nvSpPr>
        <p:spPr bwMode="auto">
          <a:xfrm>
            <a:off x="2209800" y="838200"/>
            <a:ext cx="4648200" cy="1844675"/>
          </a:xfrm>
          <a:prstGeom prst="rect">
            <a:avLst/>
          </a:prstGeom>
          <a:noFill/>
          <a:ln w="9525" algn="ctr">
            <a:noFill/>
            <a:miter lim="800000"/>
            <a:headEnd/>
            <a:tailEnd/>
          </a:ln>
          <a:effectLst/>
        </p:spPr>
        <p:txBody>
          <a:bodyPr>
            <a:spAutoFit/>
          </a:bodyPr>
          <a:lstStyle/>
          <a:p>
            <a:pPr>
              <a:tabLst>
                <a:tab pos="228600" algn="l"/>
                <a:tab pos="1943100" algn="l"/>
              </a:tabLst>
            </a:pPr>
            <a:r>
              <a:rPr lang="en-US" b="1">
                <a:solidFill>
                  <a:schemeClr val="hlink"/>
                </a:solidFill>
                <a:latin typeface="Times" charset="0"/>
              </a:rPr>
              <a:t>Fold</a:t>
            </a:r>
            <a:r>
              <a:rPr lang="en-US">
                <a:latin typeface="Times" charset="0"/>
              </a:rPr>
              <a:t> the top of a vertical piece of paper down and the bottom up to divide the paper into thirds.  </a:t>
            </a:r>
          </a:p>
        </p:txBody>
      </p:sp>
      <p:pic>
        <p:nvPicPr>
          <p:cNvPr id="50233" name="Picture 57"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50235" name="Picture 59"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50237" name="Picture 61"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50240" name="Picture 64" descr="New TOC">
            <a:hlinkClick r:id="rId7" action="ppaction://hlinksldjump"/>
          </p:cNvPr>
          <p:cNvPicPr>
            <a:picLocks noChangeAspect="1" noChangeArrowheads="1"/>
          </p:cNvPicPr>
          <p:nvPr/>
        </p:nvPicPr>
        <p:blipFill>
          <a:blip r:embed="rId8" cstate="print"/>
          <a:srcRect/>
          <a:stretch>
            <a:fillRect/>
          </a:stretch>
        </p:blipFill>
        <p:spPr bwMode="auto">
          <a:xfrm>
            <a:off x="4308475" y="6194425"/>
            <a:ext cx="492125" cy="606425"/>
          </a:xfrm>
          <a:prstGeom prst="rect">
            <a:avLst/>
          </a:prstGeom>
          <a:noFill/>
        </p:spPr>
      </p:pic>
      <p:pic>
        <p:nvPicPr>
          <p:cNvPr id="50242" name="Picture 66" descr="STEP1"/>
          <p:cNvPicPr>
            <a:picLocks noChangeAspect="1" noChangeArrowheads="1"/>
          </p:cNvPicPr>
          <p:nvPr/>
        </p:nvPicPr>
        <p:blipFill>
          <a:blip r:embed="rId9" cstate="print"/>
          <a:srcRect/>
          <a:stretch>
            <a:fillRect/>
          </a:stretch>
        </p:blipFill>
        <p:spPr bwMode="auto">
          <a:xfrm>
            <a:off x="601663" y="1001713"/>
            <a:ext cx="1531937" cy="674687"/>
          </a:xfrm>
          <a:prstGeom prst="rect">
            <a:avLst/>
          </a:prstGeom>
          <a:noFill/>
        </p:spPr>
      </p:pic>
      <p:pic>
        <p:nvPicPr>
          <p:cNvPr id="50244" name="Picture 68" descr="resources">
            <a:hlinkClick r:id="" action="ppaction://hlinkshowjump?jump=firstslid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50245" name="Picture 69" descr="help">
            <a:hlinkClick r:id="rId11" action="ppaction://hlinksldjump"/>
          </p:cNvPr>
          <p:cNvPicPr>
            <a:picLocks noChangeAspect="1" noChangeArrowheads="1"/>
          </p:cNvPicPr>
          <p:nvPr/>
        </p:nvPicPr>
        <p:blipFill>
          <a:blip r:embed="rId12" cstate="print"/>
          <a:srcRect/>
          <a:stretch>
            <a:fillRect/>
          </a:stretch>
        </p:blipFill>
        <p:spPr bwMode="auto">
          <a:xfrm>
            <a:off x="228600" y="6202363"/>
            <a:ext cx="560388" cy="560387"/>
          </a:xfrm>
          <a:prstGeom prst="rect">
            <a:avLst/>
          </a:prstGeom>
          <a:noFill/>
        </p:spPr>
      </p:pic>
      <p:sp>
        <p:nvSpPr>
          <p:cNvPr id="50247" name="Text Box 71"/>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latin typeface="Times" charset="0"/>
              </a:rPr>
              <a:t>To return to the chapter summary click escape or close this document.</a:t>
            </a:r>
          </a:p>
        </p:txBody>
      </p:sp>
      <p:pic>
        <p:nvPicPr>
          <p:cNvPr id="50256" name="Picture 80" descr="Chpt05"/>
          <p:cNvPicPr>
            <a:picLocks noChangeAspect="1" noChangeArrowheads="1"/>
          </p:cNvPicPr>
          <p:nvPr/>
        </p:nvPicPr>
        <p:blipFill>
          <a:blip r:embed="rId13" cstate="print"/>
          <a:srcRect/>
          <a:stretch>
            <a:fillRect/>
          </a:stretch>
        </p:blipFill>
        <p:spPr bwMode="auto">
          <a:xfrm>
            <a:off x="0" y="0"/>
            <a:ext cx="2895600" cy="700088"/>
          </a:xfrm>
          <a:prstGeom prst="rect">
            <a:avLst/>
          </a:prstGeom>
          <a:noFill/>
        </p:spPr>
      </p:pic>
      <p:pic>
        <p:nvPicPr>
          <p:cNvPr id="50257" name="Picture 81" descr="Foldables(on green)"/>
          <p:cNvPicPr>
            <a:picLocks noChangeAspect="1" noChangeArrowheads="1"/>
          </p:cNvPicPr>
          <p:nvPr/>
        </p:nvPicPr>
        <p:blipFill>
          <a:blip r:embed="rId14" cstate="print"/>
          <a:srcRect/>
          <a:stretch>
            <a:fillRect/>
          </a:stretch>
        </p:blipFill>
        <p:spPr bwMode="auto">
          <a:xfrm>
            <a:off x="3059113" y="76200"/>
            <a:ext cx="4332287" cy="4000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0237"/>
                                        </p:tgtEl>
                                        <p:attrNameLst>
                                          <p:attrName>style.visibility</p:attrName>
                                        </p:attrNameLst>
                                      </p:cBhvr>
                                      <p:to>
                                        <p:strVal val="visible"/>
                                      </p:to>
                                    </p:set>
                                    <p:animEffect transition="in" filter="box(out)">
                                      <p:cBhvr>
                                        <p:cTn id="7" dur="500"/>
                                        <p:tgtEl>
                                          <p:spTgt spid="50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1499" name="Picture 59" descr="Step2"/>
          <p:cNvPicPr>
            <a:picLocks noChangeAspect="1" noChangeArrowheads="1"/>
          </p:cNvPicPr>
          <p:nvPr/>
        </p:nvPicPr>
        <p:blipFill>
          <a:blip r:embed="rId2" cstate="print"/>
          <a:srcRect/>
          <a:stretch>
            <a:fillRect/>
          </a:stretch>
        </p:blipFill>
        <p:spPr bwMode="auto">
          <a:xfrm>
            <a:off x="533400" y="1600200"/>
            <a:ext cx="3113088" cy="4191000"/>
          </a:xfrm>
          <a:prstGeom prst="rect">
            <a:avLst/>
          </a:prstGeom>
          <a:noFill/>
        </p:spPr>
      </p:pic>
      <p:sp>
        <p:nvSpPr>
          <p:cNvPr id="701458" name="Text Box 18"/>
          <p:cNvSpPr txBox="1">
            <a:spLocks noChangeArrowheads="1"/>
          </p:cNvSpPr>
          <p:nvPr/>
        </p:nvSpPr>
        <p:spPr bwMode="auto">
          <a:xfrm>
            <a:off x="3657600" y="960438"/>
            <a:ext cx="5867400" cy="1406525"/>
          </a:xfrm>
          <a:prstGeom prst="rect">
            <a:avLst/>
          </a:prstGeom>
          <a:noFill/>
          <a:ln w="9525" algn="ctr">
            <a:noFill/>
            <a:miter lim="800000"/>
            <a:headEnd/>
            <a:tailEnd/>
          </a:ln>
          <a:effectLst/>
        </p:spPr>
        <p:txBody>
          <a:bodyPr>
            <a:spAutoFit/>
          </a:bodyPr>
          <a:lstStyle/>
          <a:p>
            <a:pPr>
              <a:tabLst>
                <a:tab pos="228600" algn="l"/>
                <a:tab pos="1943100" algn="l"/>
              </a:tabLst>
            </a:pPr>
            <a:r>
              <a:rPr lang="en-US" b="1">
                <a:solidFill>
                  <a:schemeClr val="hlink"/>
                </a:solidFill>
                <a:latin typeface="Times" charset="0"/>
              </a:rPr>
              <a:t>Turn</a:t>
            </a:r>
            <a:r>
              <a:rPr lang="en-US">
                <a:solidFill>
                  <a:schemeClr val="hlink"/>
                </a:solidFill>
                <a:latin typeface="Times" charset="0"/>
              </a:rPr>
              <a:t> </a:t>
            </a:r>
            <a:r>
              <a:rPr lang="en-US">
                <a:latin typeface="Times" charset="0"/>
              </a:rPr>
              <a:t>the paper horizontally. </a:t>
            </a:r>
            <a:r>
              <a:rPr lang="en-US" b="1">
                <a:solidFill>
                  <a:schemeClr val="hlink"/>
                </a:solidFill>
                <a:latin typeface="Times" charset="0"/>
              </a:rPr>
              <a:t>Unfold and label </a:t>
            </a:r>
            <a:r>
              <a:rPr lang="en-US">
                <a:latin typeface="Times" charset="0"/>
              </a:rPr>
              <a:t>the three columns as shown.</a:t>
            </a:r>
          </a:p>
        </p:txBody>
      </p:sp>
      <p:pic>
        <p:nvPicPr>
          <p:cNvPr id="701476" name="Picture 3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701478" name="Picture 38" descr="New next">
            <a:hlinkClick r:id="" action="ppaction://hlinkshowjump?jump=nextslide"/>
          </p:cNvPr>
          <p:cNvPicPr>
            <a:picLocks noChangeAspect="1" noChangeArrowheads="1"/>
          </p:cNvPicPr>
          <p:nvPr/>
        </p:nvPicPr>
        <p:blipFill>
          <a:blip r:embed="rId4" cstate="print"/>
          <a:srcRect/>
          <a:stretch>
            <a:fillRect/>
          </a:stretch>
        </p:blipFill>
        <p:spPr bwMode="auto">
          <a:xfrm>
            <a:off x="5018088" y="6194425"/>
            <a:ext cx="468312" cy="606425"/>
          </a:xfrm>
          <a:prstGeom prst="rect">
            <a:avLst/>
          </a:prstGeom>
          <a:noFill/>
        </p:spPr>
      </p:pic>
      <p:pic>
        <p:nvPicPr>
          <p:cNvPr id="701480" name="Picture 40" descr="end of slide"/>
          <p:cNvPicPr>
            <a:picLocks noChangeAspect="1" noChangeArrowheads="1"/>
          </p:cNvPicPr>
          <p:nvPr/>
        </p:nvPicPr>
        <p:blipFill>
          <a:blip r:embed="rId5" cstate="print"/>
          <a:srcRect/>
          <a:stretch>
            <a:fillRect/>
          </a:stretch>
        </p:blipFill>
        <p:spPr bwMode="auto">
          <a:xfrm>
            <a:off x="8169275" y="5105400"/>
            <a:ext cx="593725" cy="846138"/>
          </a:xfrm>
          <a:prstGeom prst="rect">
            <a:avLst/>
          </a:prstGeom>
          <a:noFill/>
        </p:spPr>
      </p:pic>
      <p:pic>
        <p:nvPicPr>
          <p:cNvPr id="701482" name="Picture 42" descr="New TOC">
            <a:hlinkClick r:id="rId6" action="ppaction://hlinksldjump"/>
          </p:cNvPr>
          <p:cNvPicPr>
            <a:picLocks noChangeAspect="1" noChangeArrowheads="1"/>
          </p:cNvPicPr>
          <p:nvPr/>
        </p:nvPicPr>
        <p:blipFill>
          <a:blip r:embed="rId7" cstate="print"/>
          <a:srcRect/>
          <a:stretch>
            <a:fillRect/>
          </a:stretch>
        </p:blipFill>
        <p:spPr bwMode="auto">
          <a:xfrm>
            <a:off x="4308475" y="6194425"/>
            <a:ext cx="492125" cy="606425"/>
          </a:xfrm>
          <a:prstGeom prst="rect">
            <a:avLst/>
          </a:prstGeom>
          <a:noFill/>
        </p:spPr>
      </p:pic>
      <p:pic>
        <p:nvPicPr>
          <p:cNvPr id="701483" name="Picture 43" descr="STEP2"/>
          <p:cNvPicPr>
            <a:picLocks noChangeAspect="1" noChangeArrowheads="1"/>
          </p:cNvPicPr>
          <p:nvPr/>
        </p:nvPicPr>
        <p:blipFill>
          <a:blip r:embed="rId8" cstate="print"/>
          <a:srcRect/>
          <a:stretch>
            <a:fillRect/>
          </a:stretch>
        </p:blipFill>
        <p:spPr bwMode="auto">
          <a:xfrm>
            <a:off x="609600" y="952500"/>
            <a:ext cx="1543050" cy="685800"/>
          </a:xfrm>
          <a:prstGeom prst="rect">
            <a:avLst/>
          </a:prstGeom>
          <a:noFill/>
        </p:spPr>
      </p:pic>
      <p:pic>
        <p:nvPicPr>
          <p:cNvPr id="701484" name="Picture 44" descr="Foldables(on green)"/>
          <p:cNvPicPr>
            <a:picLocks noChangeAspect="1" noChangeArrowheads="1"/>
          </p:cNvPicPr>
          <p:nvPr/>
        </p:nvPicPr>
        <p:blipFill>
          <a:blip r:embed="rId9" cstate="print"/>
          <a:srcRect/>
          <a:stretch>
            <a:fillRect/>
          </a:stretch>
        </p:blipFill>
        <p:spPr bwMode="auto">
          <a:xfrm>
            <a:off x="3059113" y="76200"/>
            <a:ext cx="4332287" cy="400050"/>
          </a:xfrm>
          <a:prstGeom prst="rect">
            <a:avLst/>
          </a:prstGeom>
          <a:noFill/>
        </p:spPr>
      </p:pic>
      <p:pic>
        <p:nvPicPr>
          <p:cNvPr id="701486" name="Picture 46" descr="resources">
            <a:hlinkClick r:id="" action="ppaction://hlinkshowjump?jump=firstslid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701487" name="Picture 47" descr="help">
            <a:hlinkClick r:id="rId11" action="ppaction://hlinksldjump"/>
          </p:cNvPr>
          <p:cNvPicPr>
            <a:picLocks noChangeAspect="1" noChangeArrowheads="1"/>
          </p:cNvPicPr>
          <p:nvPr/>
        </p:nvPicPr>
        <p:blipFill>
          <a:blip r:embed="rId12" cstate="print"/>
          <a:srcRect/>
          <a:stretch>
            <a:fillRect/>
          </a:stretch>
        </p:blipFill>
        <p:spPr bwMode="auto">
          <a:xfrm>
            <a:off x="228600" y="6202363"/>
            <a:ext cx="560388" cy="560387"/>
          </a:xfrm>
          <a:prstGeom prst="rect">
            <a:avLst/>
          </a:prstGeom>
          <a:noFill/>
        </p:spPr>
      </p:pic>
      <p:sp>
        <p:nvSpPr>
          <p:cNvPr id="701489" name="Text Box 49"/>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latin typeface="Times" charset="0"/>
              </a:rPr>
              <a:t>To return to the chapter summary click escape or close this document.</a:t>
            </a:r>
          </a:p>
        </p:txBody>
      </p:sp>
      <p:pic>
        <p:nvPicPr>
          <p:cNvPr id="701498" name="Picture 58" descr="Chpt05"/>
          <p:cNvPicPr>
            <a:picLocks noChangeAspect="1" noChangeArrowheads="1"/>
          </p:cNvPicPr>
          <p:nvPr/>
        </p:nvPicPr>
        <p:blipFill>
          <a:blip r:embed="rId13" cstate="print"/>
          <a:srcRect/>
          <a:stretch>
            <a:fillRect/>
          </a:stretch>
        </p:blipFill>
        <p:spPr bwMode="auto">
          <a:xfrm>
            <a:off x="0" y="0"/>
            <a:ext cx="2895600" cy="700088"/>
          </a:xfrm>
          <a:prstGeom prst="rect">
            <a:avLst/>
          </a:prstGeom>
          <a:noFill/>
        </p:spPr>
      </p:pic>
      <p:sp>
        <p:nvSpPr>
          <p:cNvPr id="14" name="TextBox 13"/>
          <p:cNvSpPr txBox="1"/>
          <p:nvPr/>
        </p:nvSpPr>
        <p:spPr>
          <a:xfrm>
            <a:off x="4267200" y="1828800"/>
            <a:ext cx="3657600" cy="2308324"/>
          </a:xfrm>
          <a:prstGeom prst="rect">
            <a:avLst/>
          </a:prstGeom>
          <a:noFill/>
        </p:spPr>
        <p:txBody>
          <a:bodyPr wrap="square" rtlCol="0">
            <a:spAutoFit/>
          </a:bodyPr>
          <a:lstStyle/>
          <a:p>
            <a:r>
              <a:rPr lang="en-US" sz="2400" dirty="0" smtClean="0"/>
              <a:t>P. 53 NB</a:t>
            </a:r>
          </a:p>
          <a:p>
            <a:pPr>
              <a:buFont typeface="Arial" pitchFamily="34" charset="0"/>
              <a:buChar char="•"/>
            </a:pPr>
            <a:r>
              <a:rPr lang="en-US" sz="2400" dirty="0" smtClean="0"/>
              <a:t>Research Biodiversity online.</a:t>
            </a:r>
          </a:p>
          <a:p>
            <a:pPr>
              <a:buFont typeface="Arial" pitchFamily="34" charset="0"/>
              <a:buChar char="•"/>
            </a:pPr>
            <a:r>
              <a:rPr lang="en-US" sz="2400" dirty="0" smtClean="0"/>
              <a:t>Include a written answer and a picture or example for each.</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01480"/>
                                        </p:tgtEl>
                                        <p:attrNameLst>
                                          <p:attrName>style.visibility</p:attrName>
                                        </p:attrNameLst>
                                      </p:cBhvr>
                                      <p:to>
                                        <p:strVal val="visible"/>
                                      </p:to>
                                    </p:set>
                                    <p:animEffect transition="in" filter="box(out)">
                                      <p:cBhvr>
                                        <p:cTn id="7" dur="500"/>
                                        <p:tgtEl>
                                          <p:spTgt spid="701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8991600" cy="1417638"/>
          </a:xfrm>
        </p:spPr>
        <p:txBody>
          <a:bodyPr>
            <a:noAutofit/>
          </a:bodyPr>
          <a:lstStyle/>
          <a:p>
            <a:r>
              <a:rPr lang="en-US" sz="2400" dirty="0" smtClean="0"/>
              <a:t>Chapter 5 Assessment p.131BB</a:t>
            </a:r>
            <a:br>
              <a:rPr lang="en-US" sz="2400" dirty="0" smtClean="0"/>
            </a:br>
            <a:r>
              <a:rPr lang="en-US" sz="2400" dirty="0"/>
              <a:t>5</a:t>
            </a:r>
            <a:r>
              <a:rPr lang="en-US" sz="2400" dirty="0" smtClean="0"/>
              <a:t>/17  Obj. </a:t>
            </a:r>
            <a:r>
              <a:rPr lang="en-US" sz="2400" dirty="0" err="1" smtClean="0"/>
              <a:t>Stds</a:t>
            </a:r>
            <a:r>
              <a:rPr lang="en-US" sz="2400" dirty="0" smtClean="0"/>
              <a:t>. Will understand how humans impact biodiversity by completing their warm up questions &amp; going over answers on their study guide. P.78 NB</a:t>
            </a:r>
            <a:endParaRPr lang="en-US" sz="2400" dirty="0"/>
          </a:p>
        </p:txBody>
      </p:sp>
      <p:sp>
        <p:nvSpPr>
          <p:cNvPr id="4" name="Content Placeholder 3"/>
          <p:cNvSpPr>
            <a:spLocks noGrp="1"/>
          </p:cNvSpPr>
          <p:nvPr>
            <p:ph sz="half" idx="1"/>
          </p:nvPr>
        </p:nvSpPr>
        <p:spPr/>
        <p:txBody>
          <a:bodyPr>
            <a:normAutofit/>
          </a:bodyPr>
          <a:lstStyle/>
          <a:p>
            <a:endParaRPr lang="en-US" dirty="0"/>
          </a:p>
        </p:txBody>
      </p:sp>
      <p:sp>
        <p:nvSpPr>
          <p:cNvPr id="5" name="Content Placeholder 4"/>
          <p:cNvSpPr>
            <a:spLocks noGrp="1"/>
          </p:cNvSpPr>
          <p:nvPr>
            <p:ph sz="half" idx="2"/>
          </p:nvPr>
        </p:nvSpPr>
        <p:spPr>
          <a:xfrm>
            <a:off x="4648200" y="1447800"/>
            <a:ext cx="4495800" cy="4297363"/>
          </a:xfrm>
        </p:spPr>
        <p:txBody>
          <a:bodyPr>
            <a:normAutofit/>
          </a:bodyPr>
          <a:lstStyle/>
          <a:p>
            <a:pPr marL="514350" indent="-514350">
              <a:buFont typeface="+mj-lt"/>
              <a:buAutoNum type="arabicPeriod"/>
            </a:pPr>
            <a:r>
              <a:rPr lang="en-US" sz="2400" dirty="0" smtClean="0"/>
              <a:t>Explain the difference between a threatened and an endangered species.</a:t>
            </a:r>
          </a:p>
          <a:p>
            <a:pPr marL="514350" indent="-514350">
              <a:buFont typeface="+mj-lt"/>
              <a:buAutoNum type="arabicPeriod"/>
            </a:pPr>
            <a:r>
              <a:rPr lang="en-US" sz="2400" dirty="0" smtClean="0"/>
              <a:t>What is the danger of introducing an Exotic species into an area?</a:t>
            </a:r>
          </a:p>
          <a:p>
            <a:pPr marL="514350" indent="-514350">
              <a:buFont typeface="+mj-lt"/>
              <a:buAutoNum type="arabicPeriod"/>
            </a:pPr>
            <a:r>
              <a:rPr lang="en-US" sz="2400" dirty="0" smtClean="0"/>
              <a:t>How do you predict Global Warming will affect biodiversity in the future, why?</a:t>
            </a:r>
          </a:p>
          <a:p>
            <a:pPr marL="514350" indent="-514350">
              <a:buFont typeface="+mj-lt"/>
              <a:buAutoNum type="arabicPeriod"/>
            </a:pPr>
            <a:endParaRPr lang="en-US" dirty="0"/>
          </a:p>
        </p:txBody>
      </p:sp>
      <p:pic>
        <p:nvPicPr>
          <p:cNvPr id="1026" name="Picture 2" descr="half-dome.jpg"/>
          <p:cNvPicPr>
            <a:picLocks noChangeAspect="1" noChangeArrowheads="1"/>
          </p:cNvPicPr>
          <p:nvPr/>
        </p:nvPicPr>
        <p:blipFill>
          <a:blip r:embed="rId2" cstate="print"/>
          <a:srcRect/>
          <a:stretch>
            <a:fillRect/>
          </a:stretch>
        </p:blipFill>
        <p:spPr bwMode="auto">
          <a:xfrm>
            <a:off x="0" y="1143000"/>
            <a:ext cx="1905000" cy="2930771"/>
          </a:xfrm>
          <a:prstGeom prst="rect">
            <a:avLst/>
          </a:prstGeom>
          <a:noFill/>
        </p:spPr>
      </p:pic>
      <p:pic>
        <p:nvPicPr>
          <p:cNvPr id="1030" name="Picture 6" descr="ogco_nationalparkservice_11.jpg"/>
          <p:cNvPicPr>
            <a:picLocks noChangeAspect="1" noChangeArrowheads="1"/>
          </p:cNvPicPr>
          <p:nvPr/>
        </p:nvPicPr>
        <p:blipFill>
          <a:blip r:embed="rId3" cstate="print"/>
          <a:srcRect/>
          <a:stretch>
            <a:fillRect/>
          </a:stretch>
        </p:blipFill>
        <p:spPr bwMode="auto">
          <a:xfrm>
            <a:off x="1905000" y="1558290"/>
            <a:ext cx="2209800" cy="1505426"/>
          </a:xfrm>
          <a:prstGeom prst="rect">
            <a:avLst/>
          </a:prstGeom>
          <a:noFill/>
        </p:spPr>
      </p:pic>
      <p:pic>
        <p:nvPicPr>
          <p:cNvPr id="1032" name="Picture 8" descr="004_arches.jpg"/>
          <p:cNvPicPr>
            <a:picLocks noChangeAspect="1" noChangeArrowheads="1"/>
          </p:cNvPicPr>
          <p:nvPr/>
        </p:nvPicPr>
        <p:blipFill>
          <a:blip r:embed="rId4" cstate="print"/>
          <a:srcRect/>
          <a:stretch>
            <a:fillRect/>
          </a:stretch>
        </p:blipFill>
        <p:spPr bwMode="auto">
          <a:xfrm>
            <a:off x="1905000" y="3048000"/>
            <a:ext cx="2819400" cy="1938339"/>
          </a:xfrm>
          <a:prstGeom prst="rect">
            <a:avLst/>
          </a:prstGeom>
          <a:noFill/>
        </p:spPr>
      </p:pic>
      <p:pic>
        <p:nvPicPr>
          <p:cNvPr id="1034" name="Picture 10" descr="pic-endangered.jpg"/>
          <p:cNvPicPr>
            <a:picLocks noChangeAspect="1" noChangeArrowheads="1"/>
          </p:cNvPicPr>
          <p:nvPr/>
        </p:nvPicPr>
        <p:blipFill>
          <a:blip r:embed="rId5" cstate="print"/>
          <a:srcRect/>
          <a:stretch>
            <a:fillRect/>
          </a:stretch>
        </p:blipFill>
        <p:spPr bwMode="auto">
          <a:xfrm>
            <a:off x="0" y="4038600"/>
            <a:ext cx="1981200" cy="1399224"/>
          </a:xfrm>
          <a:prstGeom prst="rect">
            <a:avLst/>
          </a:prstGeom>
          <a:noFill/>
        </p:spPr>
      </p:pic>
      <p:pic>
        <p:nvPicPr>
          <p:cNvPr id="1036" name="Picture 12" descr="polar_bears.jpg"/>
          <p:cNvPicPr>
            <a:picLocks noChangeAspect="1" noChangeArrowheads="1"/>
          </p:cNvPicPr>
          <p:nvPr/>
        </p:nvPicPr>
        <p:blipFill>
          <a:blip r:embed="rId6" cstate="print"/>
          <a:srcRect/>
          <a:stretch>
            <a:fillRect/>
          </a:stretch>
        </p:blipFill>
        <p:spPr bwMode="auto">
          <a:xfrm>
            <a:off x="1981200" y="4953000"/>
            <a:ext cx="2819400" cy="1920716"/>
          </a:xfrm>
          <a:prstGeom prst="rect">
            <a:avLst/>
          </a:prstGeom>
          <a:noFill/>
        </p:spPr>
      </p:pic>
      <p:pic>
        <p:nvPicPr>
          <p:cNvPr id="1038" name="Picture 14" descr="Endangered-Species.jpg"/>
          <p:cNvPicPr>
            <a:picLocks noChangeAspect="1" noChangeArrowheads="1"/>
          </p:cNvPicPr>
          <p:nvPr/>
        </p:nvPicPr>
        <p:blipFill>
          <a:blip r:embed="rId7" cstate="print"/>
          <a:srcRect/>
          <a:stretch>
            <a:fillRect/>
          </a:stretch>
        </p:blipFill>
        <p:spPr bwMode="auto">
          <a:xfrm>
            <a:off x="0" y="5410200"/>
            <a:ext cx="2185358" cy="1447800"/>
          </a:xfrm>
          <a:prstGeom prst="rect">
            <a:avLst/>
          </a:prstGeom>
          <a:noFill/>
        </p:spPr>
      </p:pic>
      <p:pic>
        <p:nvPicPr>
          <p:cNvPr id="1040" name="Picture 16" descr="parks_12908.jpg"/>
          <p:cNvPicPr>
            <a:picLocks noChangeAspect="1" noChangeArrowheads="1"/>
          </p:cNvPicPr>
          <p:nvPr/>
        </p:nvPicPr>
        <p:blipFill>
          <a:blip r:embed="rId8" cstate="print"/>
          <a:srcRect/>
          <a:stretch>
            <a:fillRect/>
          </a:stretch>
        </p:blipFill>
        <p:spPr bwMode="auto">
          <a:xfrm>
            <a:off x="3733800" y="1752600"/>
            <a:ext cx="1219200" cy="1373747"/>
          </a:xfrm>
          <a:prstGeom prst="rect">
            <a:avLst/>
          </a:prstGeom>
          <a:noFill/>
        </p:spPr>
      </p:pic>
    </p:spTree>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 Answers</a:t>
            </a:r>
            <a:endParaRPr lang="en-US" dirty="0"/>
          </a:p>
        </p:txBody>
      </p:sp>
      <p:sp>
        <p:nvSpPr>
          <p:cNvPr id="3" name="Content Placeholder 2"/>
          <p:cNvSpPr>
            <a:spLocks noGrp="1"/>
          </p:cNvSpPr>
          <p:nvPr>
            <p:ph idx="1"/>
          </p:nvPr>
        </p:nvSpPr>
        <p:spPr>
          <a:xfrm>
            <a:off x="0" y="1219200"/>
            <a:ext cx="9144000" cy="4906963"/>
          </a:xfrm>
        </p:spPr>
        <p:txBody>
          <a:bodyPr>
            <a:normAutofit fontScale="92500"/>
          </a:bodyPr>
          <a:lstStyle/>
          <a:p>
            <a:pPr marL="514350" indent="-514350">
              <a:buFont typeface="+mj-lt"/>
              <a:buAutoNum type="arabicPeriod"/>
            </a:pPr>
            <a:r>
              <a:rPr lang="en-US" dirty="0" smtClean="0"/>
              <a:t>The Endangered Species Act</a:t>
            </a:r>
          </a:p>
          <a:p>
            <a:pPr marL="514350" indent="-514350">
              <a:buFont typeface="+mj-lt"/>
              <a:buAutoNum type="arabicPeriod"/>
            </a:pPr>
            <a:r>
              <a:rPr lang="en-US" dirty="0" smtClean="0"/>
              <a:t>Introducing an exotic species into an area is dangerous to the existing native organisms because the new non-native species may not have any existing predators and may outcompete the native species for resources.</a:t>
            </a:r>
          </a:p>
          <a:p>
            <a:pPr marL="514350" indent="-514350">
              <a:buFont typeface="+mj-lt"/>
              <a:buAutoNum type="arabicPeriod"/>
            </a:pPr>
            <a:r>
              <a:rPr lang="en-US" dirty="0" smtClean="0"/>
              <a:t>Biodiversity is the number of different types of species. With global warming the extreme weather may diminish the available resources to organisms.  For example, too much water in a flood might wash away a home for an animal.</a:t>
            </a:r>
          </a:p>
          <a:p>
            <a:pPr marL="514350" indent="-514350">
              <a:buFont typeface="+mj-lt"/>
              <a:buAutoNum type="arabicPeriod"/>
            </a:pPr>
            <a:endParaRPr lang="en-US" dirty="0" smtClean="0"/>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p>
            <a:r>
              <a:rPr lang="en-US" sz="3200" dirty="0" smtClean="0"/>
              <a:t>CH 4 RFSG   Population Biology p. 143NB</a:t>
            </a:r>
            <a:endParaRPr lang="en-US" sz="3200" dirty="0"/>
          </a:p>
        </p:txBody>
      </p:sp>
      <p:sp>
        <p:nvSpPr>
          <p:cNvPr id="3" name="Content Placeholder 2"/>
          <p:cNvSpPr>
            <a:spLocks noGrp="1"/>
          </p:cNvSpPr>
          <p:nvPr>
            <p:ph idx="1"/>
          </p:nvPr>
        </p:nvSpPr>
        <p:spPr>
          <a:xfrm>
            <a:off x="0" y="685800"/>
            <a:ext cx="9144000" cy="4906963"/>
          </a:xfrm>
        </p:spPr>
        <p:txBody>
          <a:bodyPr numCol="2">
            <a:normAutofit fontScale="85000" lnSpcReduction="20000"/>
          </a:bodyPr>
          <a:lstStyle/>
          <a:p>
            <a:pPr marL="514350" indent="-514350">
              <a:buFont typeface="+mj-lt"/>
              <a:buAutoNum type="arabicPeriod"/>
            </a:pPr>
            <a:r>
              <a:rPr lang="en-US" dirty="0" smtClean="0"/>
              <a:t>Exponential Growth </a:t>
            </a:r>
          </a:p>
          <a:p>
            <a:pPr marL="514350" indent="-514350">
              <a:buFont typeface="+mj-lt"/>
              <a:buAutoNum type="arabicPeriod"/>
            </a:pPr>
            <a:r>
              <a:rPr lang="en-US" dirty="0" smtClean="0"/>
              <a:t>Graph B – “S” curve  </a:t>
            </a:r>
          </a:p>
          <a:p>
            <a:pPr marL="514350" indent="-514350">
              <a:buFont typeface="+mj-lt"/>
              <a:buAutoNum type="arabicPeriod"/>
            </a:pPr>
            <a:r>
              <a:rPr lang="en-US" dirty="0" smtClean="0"/>
              <a:t>Graph A – “J” curve</a:t>
            </a:r>
          </a:p>
          <a:p>
            <a:pPr marL="514350" indent="-514350">
              <a:buFont typeface="+mj-lt"/>
              <a:buAutoNum type="arabicPeriod"/>
            </a:pPr>
            <a:r>
              <a:rPr lang="en-US" dirty="0" smtClean="0"/>
              <a:t>  When there are more births than deaths the population over shoots the carrying capacity due to the limiting factors- food, space, water.</a:t>
            </a:r>
          </a:p>
          <a:p>
            <a:pPr marL="514350" indent="-514350">
              <a:buFont typeface="+mj-lt"/>
              <a:buAutoNum type="arabicPeriod"/>
            </a:pPr>
            <a:r>
              <a:rPr lang="en-US" dirty="0" smtClean="0"/>
              <a:t>Carrying Capacity</a:t>
            </a:r>
          </a:p>
          <a:p>
            <a:pPr marL="514350" indent="-514350">
              <a:buFont typeface="+mj-lt"/>
              <a:buAutoNum type="arabicPeriod"/>
            </a:pPr>
            <a:r>
              <a:rPr lang="en-US" dirty="0" smtClean="0"/>
              <a:t>Under</a:t>
            </a:r>
          </a:p>
          <a:p>
            <a:pPr marL="514350" indent="-514350">
              <a:buFont typeface="+mj-lt"/>
              <a:buAutoNum type="arabicPeriod"/>
            </a:pPr>
            <a:r>
              <a:rPr lang="en-US" dirty="0" smtClean="0"/>
              <a:t>Exceed</a:t>
            </a:r>
          </a:p>
          <a:p>
            <a:pPr marL="514350" indent="-514350">
              <a:buFont typeface="+mj-lt"/>
              <a:buAutoNum type="arabicPeriod"/>
            </a:pPr>
            <a:r>
              <a:rPr lang="en-US" dirty="0" smtClean="0"/>
              <a:t>Grows</a:t>
            </a:r>
          </a:p>
          <a:p>
            <a:pPr marL="514350" indent="-514350">
              <a:buFont typeface="+mj-lt"/>
              <a:buAutoNum type="arabicPeriod"/>
            </a:pPr>
            <a:r>
              <a:rPr lang="en-US" dirty="0" smtClean="0"/>
              <a:t>Above</a:t>
            </a:r>
          </a:p>
          <a:p>
            <a:pPr marL="514350" indent="-514350">
              <a:buFont typeface="+mj-lt"/>
              <a:buAutoNum type="arabicPeriod"/>
            </a:pPr>
            <a:r>
              <a:rPr lang="en-US" dirty="0" smtClean="0"/>
              <a:t>Deaths</a:t>
            </a:r>
          </a:p>
          <a:p>
            <a:pPr marL="514350" indent="-514350">
              <a:buFont typeface="+mj-lt"/>
              <a:buAutoNum type="arabicPeriod"/>
            </a:pPr>
            <a:r>
              <a:rPr lang="en-US" dirty="0" smtClean="0"/>
              <a:t>Births</a:t>
            </a:r>
          </a:p>
          <a:p>
            <a:pPr marL="514350" indent="-514350">
              <a:buFont typeface="+mj-lt"/>
              <a:buAutoNum type="arabicPeriod"/>
            </a:pPr>
            <a:r>
              <a:rPr lang="en-US" dirty="0" smtClean="0"/>
              <a:t>Below</a:t>
            </a:r>
          </a:p>
          <a:p>
            <a:pPr marL="514350" indent="-514350">
              <a:buFont typeface="+mj-lt"/>
              <a:buAutoNum type="arabicPeriod"/>
            </a:pPr>
            <a:r>
              <a:rPr lang="en-US" dirty="0" smtClean="0"/>
              <a:t>Reproductive Pattern</a:t>
            </a:r>
          </a:p>
          <a:p>
            <a:pPr marL="514350" indent="-514350">
              <a:buFont typeface="+mj-lt"/>
              <a:buAutoNum type="arabicPeriod"/>
            </a:pPr>
            <a:r>
              <a:rPr lang="en-US" dirty="0" smtClean="0"/>
              <a:t>Have a short life span, have small bodies, reproduce early</a:t>
            </a:r>
          </a:p>
          <a:p>
            <a:pPr marL="514350" indent="-514350">
              <a:buFont typeface="+mj-lt"/>
              <a:buAutoNum type="arabicPeriod"/>
            </a:pPr>
            <a:r>
              <a:rPr lang="en-US" dirty="0" smtClean="0"/>
              <a:t>Reproduce slowly</a:t>
            </a:r>
          </a:p>
          <a:p>
            <a:pPr marL="514350" indent="-514350">
              <a:buFont typeface="+mj-lt"/>
              <a:buAutoNum type="arabicPeriod"/>
            </a:pPr>
            <a:r>
              <a:rPr lang="en-US" dirty="0" smtClean="0"/>
              <a:t>Competition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blinds(horizontal)">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blinds(horizontal)">
                                      <p:cBhvr>
                                        <p:cTn id="72" dur="500"/>
                                        <p:tgtEl>
                                          <p:spTgt spid="3">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3">
                                            <p:txEl>
                                              <p:pRg st="14" end="14"/>
                                            </p:txEl>
                                          </p:spTgt>
                                        </p:tgtEl>
                                        <p:attrNameLst>
                                          <p:attrName>style.visibility</p:attrName>
                                        </p:attrNameLst>
                                      </p:cBhvr>
                                      <p:to>
                                        <p:strVal val="visible"/>
                                      </p:to>
                                    </p:set>
                                    <p:animEffect transition="in" filter="blinds(horizontal)">
                                      <p:cBhvr>
                                        <p:cTn id="77" dur="500"/>
                                        <p:tgtEl>
                                          <p:spTgt spid="3">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nodeType="clickEffect">
                                  <p:stCondLst>
                                    <p:cond delay="0"/>
                                  </p:stCondLst>
                                  <p:childTnLst>
                                    <p:set>
                                      <p:cBhvr>
                                        <p:cTn id="81" dur="1" fill="hold">
                                          <p:stCondLst>
                                            <p:cond delay="0"/>
                                          </p:stCondLst>
                                        </p:cTn>
                                        <p:tgtEl>
                                          <p:spTgt spid="3">
                                            <p:txEl>
                                              <p:pRg st="15" end="15"/>
                                            </p:txEl>
                                          </p:spTgt>
                                        </p:tgtEl>
                                        <p:attrNameLst>
                                          <p:attrName>style.visibility</p:attrName>
                                        </p:attrNameLst>
                                      </p:cBhvr>
                                      <p:to>
                                        <p:strVal val="visible"/>
                                      </p:to>
                                    </p:set>
                                    <p:animEffect transition="in" filter="blinds(horizontal)">
                                      <p:cBhvr>
                                        <p:cTn id="82"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 4 HW P. 143 NB</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dirty="0" smtClean="0"/>
              <a:t>17.The lynx population increases because it has more food.</a:t>
            </a:r>
          </a:p>
          <a:p>
            <a:pPr>
              <a:buNone/>
            </a:pPr>
            <a:r>
              <a:rPr lang="en-US" dirty="0" smtClean="0"/>
              <a:t>18 As more hares are eaten, there is less food for the lynx, then there population decreases.</a:t>
            </a:r>
          </a:p>
          <a:p>
            <a:pPr>
              <a:buNone/>
            </a:pPr>
            <a:r>
              <a:rPr lang="en-US" dirty="0" smtClean="0"/>
              <a:t>19. Predator – Prey Relationship</a:t>
            </a:r>
          </a:p>
          <a:p>
            <a:pPr>
              <a:buNone/>
            </a:pPr>
            <a:r>
              <a:rPr lang="en-US" dirty="0" smtClean="0"/>
              <a:t>20. When the demand for resources exceeds supply.</a:t>
            </a:r>
          </a:p>
          <a:p>
            <a:pPr>
              <a:buNone/>
            </a:pPr>
            <a:r>
              <a:rPr lang="en-US" dirty="0" smtClean="0"/>
              <a:t>21. When populations become overcrowded; aggression, decrease in parental care, decrease in fertility,  decrease resistance to disease.</a:t>
            </a:r>
          </a:p>
          <a:p>
            <a:pPr>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799"/>
            <a:ext cx="8229600" cy="5181601"/>
          </a:xfrm>
        </p:spPr>
        <p:txBody>
          <a:bodyPr numCol="2">
            <a:normAutofit fontScale="85000" lnSpcReduction="10000"/>
          </a:bodyPr>
          <a:lstStyle/>
          <a:p>
            <a:pPr marL="514350" indent="-514350">
              <a:buFont typeface="+mj-lt"/>
              <a:buAutoNum type="arabicPeriod"/>
            </a:pPr>
            <a:r>
              <a:rPr lang="en-US" dirty="0" smtClean="0"/>
              <a:t>True</a:t>
            </a:r>
          </a:p>
          <a:p>
            <a:pPr marL="514350" indent="-514350">
              <a:buFont typeface="+mj-lt"/>
              <a:buAutoNum type="arabicPeriod"/>
            </a:pPr>
            <a:r>
              <a:rPr lang="en-US" dirty="0" smtClean="0"/>
              <a:t>Size or growth</a:t>
            </a:r>
          </a:p>
          <a:p>
            <a:pPr marL="514350" indent="-514350">
              <a:buFont typeface="+mj-lt"/>
              <a:buAutoNum type="arabicPeriod"/>
            </a:pPr>
            <a:r>
              <a:rPr lang="en-US" dirty="0" smtClean="0"/>
              <a:t>Increased</a:t>
            </a:r>
          </a:p>
          <a:p>
            <a:pPr marL="514350" indent="-514350">
              <a:buFont typeface="+mj-lt"/>
              <a:buAutoNum type="arabicPeriod"/>
            </a:pPr>
            <a:r>
              <a:rPr lang="en-US" dirty="0" smtClean="0"/>
              <a:t>Decrease</a:t>
            </a:r>
          </a:p>
          <a:p>
            <a:pPr marL="514350" indent="-514350">
              <a:buFont typeface="+mj-lt"/>
              <a:buAutoNum type="arabicPeriod"/>
            </a:pPr>
            <a:r>
              <a:rPr lang="en-US" dirty="0" smtClean="0"/>
              <a:t>True</a:t>
            </a:r>
          </a:p>
          <a:p>
            <a:pPr marL="514350" indent="-514350">
              <a:buFont typeface="+mj-lt"/>
              <a:buAutoNum type="arabicPeriod"/>
            </a:pPr>
            <a:r>
              <a:rPr lang="en-US" dirty="0" smtClean="0"/>
              <a:t>True</a:t>
            </a:r>
          </a:p>
          <a:p>
            <a:pPr marL="514350" indent="-514350">
              <a:buFont typeface="+mj-lt"/>
              <a:buAutoNum type="arabicPeriod"/>
            </a:pPr>
            <a:r>
              <a:rPr lang="en-US" dirty="0" smtClean="0"/>
              <a:t>True</a:t>
            </a:r>
          </a:p>
          <a:p>
            <a:pPr marL="514350" indent="-514350">
              <a:buFont typeface="+mj-lt"/>
              <a:buAutoNum type="arabicPeriod"/>
            </a:pPr>
            <a:r>
              <a:rPr lang="en-US" dirty="0" smtClean="0"/>
              <a:t>Different or vary greatly</a:t>
            </a:r>
          </a:p>
          <a:p>
            <a:pPr marL="514350" indent="-514350">
              <a:buFont typeface="+mj-lt"/>
              <a:buAutoNum type="arabicPeriod"/>
            </a:pPr>
            <a:r>
              <a:rPr lang="en-US" dirty="0" smtClean="0"/>
              <a:t>True</a:t>
            </a:r>
          </a:p>
          <a:p>
            <a:pPr marL="514350" indent="-514350">
              <a:buFont typeface="+mj-lt"/>
              <a:buAutoNum type="arabicPeriod"/>
            </a:pPr>
            <a:r>
              <a:rPr lang="en-US" dirty="0" smtClean="0"/>
              <a:t>Low</a:t>
            </a:r>
          </a:p>
          <a:p>
            <a:pPr marL="514350" indent="-514350">
              <a:buFont typeface="+mj-lt"/>
              <a:buAutoNum type="arabicPeriod"/>
            </a:pPr>
            <a:r>
              <a:rPr lang="en-US" dirty="0" smtClean="0"/>
              <a:t> Proportion</a:t>
            </a:r>
          </a:p>
          <a:p>
            <a:pPr marL="514350" indent="-514350">
              <a:buFont typeface="+mj-lt"/>
              <a:buAutoNum type="arabicPeriod"/>
            </a:pPr>
            <a:r>
              <a:rPr lang="en-US" dirty="0" smtClean="0"/>
              <a:t> Age Levels</a:t>
            </a:r>
          </a:p>
          <a:p>
            <a:pPr marL="514350" indent="-514350">
              <a:buFont typeface="+mj-lt"/>
              <a:buAutoNum type="arabicPeriod"/>
            </a:pPr>
            <a:r>
              <a:rPr lang="en-US" dirty="0" smtClean="0"/>
              <a:t>Rapid</a:t>
            </a:r>
          </a:p>
          <a:p>
            <a:pPr marL="514350" indent="-514350">
              <a:buFont typeface="+mj-lt"/>
              <a:buAutoNum type="arabicPeriod"/>
            </a:pPr>
            <a:r>
              <a:rPr lang="en-US" dirty="0" smtClean="0"/>
              <a:t> Stable</a:t>
            </a:r>
          </a:p>
          <a:p>
            <a:pPr marL="514350" indent="-514350">
              <a:buFont typeface="+mj-lt"/>
              <a:buAutoNum type="arabicPeriod"/>
            </a:pPr>
            <a:r>
              <a:rPr lang="en-US" dirty="0" smtClean="0"/>
              <a:t> Fertility</a:t>
            </a:r>
          </a:p>
          <a:p>
            <a:pPr marL="514350" indent="-514350">
              <a:buFont typeface="+mj-lt"/>
              <a:buAutoNum type="arabicPeriod"/>
            </a:pPr>
            <a:r>
              <a:rPr lang="en-US" dirty="0" smtClean="0"/>
              <a:t> Age Structure</a:t>
            </a:r>
          </a:p>
          <a:p>
            <a:pPr marL="514350" indent="-514350">
              <a:buFont typeface="+mj-lt"/>
              <a:buAutoNum type="arabicPeriod"/>
            </a:pPr>
            <a:r>
              <a:rPr lang="en-US" dirty="0" smtClean="0"/>
              <a:t>  Immigration</a:t>
            </a:r>
          </a:p>
          <a:p>
            <a:pPr marL="514350" indent="-514350">
              <a:buFont typeface="+mj-lt"/>
              <a:buAutoNum type="arabicPeriod"/>
            </a:pPr>
            <a:r>
              <a:rPr lang="en-US" dirty="0" smtClean="0"/>
              <a:t> Emigration</a:t>
            </a:r>
          </a:p>
          <a:p>
            <a:pPr marL="514350" indent="-514350">
              <a:buFont typeface="+mj-lt"/>
              <a:buAutoNum type="arabicPeriod"/>
            </a:pPr>
            <a:r>
              <a:rPr lang="en-US" dirty="0" smtClean="0"/>
              <a:t> World</a:t>
            </a:r>
          </a:p>
          <a:p>
            <a:pPr marL="514350" indent="-514350">
              <a:buFont typeface="+mj-lt"/>
              <a:buAutoNum type="arabicPeriod"/>
            </a:pPr>
            <a:r>
              <a:rPr lang="en-US" dirty="0" smtClean="0"/>
              <a:t> a Country’s</a:t>
            </a:r>
          </a:p>
          <a:p>
            <a:pPr marL="514350" indent="-514350">
              <a:buFont typeface="+mj-lt"/>
              <a:buAutoNum type="arabicPeriod"/>
            </a:pPr>
            <a:endParaRPr lang="en-US" dirty="0" smtClean="0"/>
          </a:p>
          <a:p>
            <a:pPr marL="514350" indent="-514350">
              <a:buFont typeface="+mj-lt"/>
              <a:buAutoNum type="arabicPeriod"/>
            </a:pPr>
            <a:endParaRPr lang="en-US" dirty="0"/>
          </a:p>
        </p:txBody>
      </p:sp>
      <p:sp>
        <p:nvSpPr>
          <p:cNvPr id="4" name="TextBox 3"/>
          <p:cNvSpPr txBox="1"/>
          <p:nvPr/>
        </p:nvSpPr>
        <p:spPr>
          <a:xfrm>
            <a:off x="2438400" y="0"/>
            <a:ext cx="3352800" cy="369332"/>
          </a:xfrm>
          <a:prstGeom prst="rect">
            <a:avLst/>
          </a:prstGeom>
          <a:noFill/>
        </p:spPr>
        <p:txBody>
          <a:bodyPr wrap="square" rtlCol="0">
            <a:spAutoFit/>
          </a:bodyPr>
          <a:lstStyle/>
          <a:p>
            <a:r>
              <a:rPr lang="en-US" dirty="0" smtClean="0"/>
              <a:t>CH 4 HW P. 143NB</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ox(i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ox(in)">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ox(in)">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ox(in)">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ox(in)">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box(in)">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box(in)">
                                      <p:cBhvr>
                                        <p:cTn id="72" dur="500"/>
                                        <p:tgtEl>
                                          <p:spTgt spid="3">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nodeType="clickEffect">
                                  <p:stCondLst>
                                    <p:cond delay="0"/>
                                  </p:stCondLst>
                                  <p:childTnLst>
                                    <p:set>
                                      <p:cBhvr>
                                        <p:cTn id="76" dur="1" fill="hold">
                                          <p:stCondLst>
                                            <p:cond delay="0"/>
                                          </p:stCondLst>
                                        </p:cTn>
                                        <p:tgtEl>
                                          <p:spTgt spid="3">
                                            <p:txEl>
                                              <p:pRg st="14" end="14"/>
                                            </p:txEl>
                                          </p:spTgt>
                                        </p:tgtEl>
                                        <p:attrNameLst>
                                          <p:attrName>style.visibility</p:attrName>
                                        </p:attrNameLst>
                                      </p:cBhvr>
                                      <p:to>
                                        <p:strVal val="visible"/>
                                      </p:to>
                                    </p:set>
                                    <p:animEffect transition="in" filter="box(in)">
                                      <p:cBhvr>
                                        <p:cTn id="77" dur="500"/>
                                        <p:tgtEl>
                                          <p:spTgt spid="3">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16" fill="hold" nodeType="clickEffect">
                                  <p:stCondLst>
                                    <p:cond delay="0"/>
                                  </p:stCondLst>
                                  <p:childTnLst>
                                    <p:set>
                                      <p:cBhvr>
                                        <p:cTn id="81" dur="1" fill="hold">
                                          <p:stCondLst>
                                            <p:cond delay="0"/>
                                          </p:stCondLst>
                                        </p:cTn>
                                        <p:tgtEl>
                                          <p:spTgt spid="3">
                                            <p:txEl>
                                              <p:pRg st="15" end="15"/>
                                            </p:txEl>
                                          </p:spTgt>
                                        </p:tgtEl>
                                        <p:attrNameLst>
                                          <p:attrName>style.visibility</p:attrName>
                                        </p:attrNameLst>
                                      </p:cBhvr>
                                      <p:to>
                                        <p:strVal val="visible"/>
                                      </p:to>
                                    </p:set>
                                    <p:animEffect transition="in" filter="box(in)">
                                      <p:cBhvr>
                                        <p:cTn id="82" dur="500"/>
                                        <p:tgtEl>
                                          <p:spTgt spid="3">
                                            <p:txEl>
                                              <p:pRg st="15" end="1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4" presetClass="entr" presetSubtype="16" fill="hold" nodeType="clickEffect">
                                  <p:stCondLst>
                                    <p:cond delay="0"/>
                                  </p:stCondLst>
                                  <p:childTnLst>
                                    <p:set>
                                      <p:cBhvr>
                                        <p:cTn id="86" dur="1" fill="hold">
                                          <p:stCondLst>
                                            <p:cond delay="0"/>
                                          </p:stCondLst>
                                        </p:cTn>
                                        <p:tgtEl>
                                          <p:spTgt spid="3">
                                            <p:txEl>
                                              <p:pRg st="16" end="16"/>
                                            </p:txEl>
                                          </p:spTgt>
                                        </p:tgtEl>
                                        <p:attrNameLst>
                                          <p:attrName>style.visibility</p:attrName>
                                        </p:attrNameLst>
                                      </p:cBhvr>
                                      <p:to>
                                        <p:strVal val="visible"/>
                                      </p:to>
                                    </p:set>
                                    <p:animEffect transition="in" filter="box(in)">
                                      <p:cBhvr>
                                        <p:cTn id="87" dur="500"/>
                                        <p:tgtEl>
                                          <p:spTgt spid="3">
                                            <p:txEl>
                                              <p:pRg st="16" end="16"/>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4" presetClass="entr" presetSubtype="16" fill="hold" nodeType="clickEffect">
                                  <p:stCondLst>
                                    <p:cond delay="0"/>
                                  </p:stCondLst>
                                  <p:childTnLst>
                                    <p:set>
                                      <p:cBhvr>
                                        <p:cTn id="91" dur="1" fill="hold">
                                          <p:stCondLst>
                                            <p:cond delay="0"/>
                                          </p:stCondLst>
                                        </p:cTn>
                                        <p:tgtEl>
                                          <p:spTgt spid="3">
                                            <p:txEl>
                                              <p:pRg st="17" end="17"/>
                                            </p:txEl>
                                          </p:spTgt>
                                        </p:tgtEl>
                                        <p:attrNameLst>
                                          <p:attrName>style.visibility</p:attrName>
                                        </p:attrNameLst>
                                      </p:cBhvr>
                                      <p:to>
                                        <p:strVal val="visible"/>
                                      </p:to>
                                    </p:set>
                                    <p:animEffect transition="in" filter="box(in)">
                                      <p:cBhvr>
                                        <p:cTn id="92" dur="500"/>
                                        <p:tgtEl>
                                          <p:spTgt spid="3">
                                            <p:txEl>
                                              <p:pRg st="17" end="17"/>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4" presetClass="entr" presetSubtype="16" fill="hold" nodeType="clickEffect">
                                  <p:stCondLst>
                                    <p:cond delay="0"/>
                                  </p:stCondLst>
                                  <p:childTnLst>
                                    <p:set>
                                      <p:cBhvr>
                                        <p:cTn id="96" dur="1" fill="hold">
                                          <p:stCondLst>
                                            <p:cond delay="0"/>
                                          </p:stCondLst>
                                        </p:cTn>
                                        <p:tgtEl>
                                          <p:spTgt spid="3">
                                            <p:txEl>
                                              <p:pRg st="18" end="18"/>
                                            </p:txEl>
                                          </p:spTgt>
                                        </p:tgtEl>
                                        <p:attrNameLst>
                                          <p:attrName>style.visibility</p:attrName>
                                        </p:attrNameLst>
                                      </p:cBhvr>
                                      <p:to>
                                        <p:strVal val="visible"/>
                                      </p:to>
                                    </p:set>
                                    <p:animEffect transition="in" filter="box(in)">
                                      <p:cBhvr>
                                        <p:cTn id="97" dur="500"/>
                                        <p:tgtEl>
                                          <p:spTgt spid="3">
                                            <p:txEl>
                                              <p:pRg st="18" end="18"/>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4" presetClass="entr" presetSubtype="16" fill="hold" nodeType="clickEffect">
                                  <p:stCondLst>
                                    <p:cond delay="0"/>
                                  </p:stCondLst>
                                  <p:childTnLst>
                                    <p:set>
                                      <p:cBhvr>
                                        <p:cTn id="101" dur="1" fill="hold">
                                          <p:stCondLst>
                                            <p:cond delay="0"/>
                                          </p:stCondLst>
                                        </p:cTn>
                                        <p:tgtEl>
                                          <p:spTgt spid="3">
                                            <p:txEl>
                                              <p:pRg st="19" end="19"/>
                                            </p:txEl>
                                          </p:spTgt>
                                        </p:tgtEl>
                                        <p:attrNameLst>
                                          <p:attrName>style.visibility</p:attrName>
                                        </p:attrNameLst>
                                      </p:cBhvr>
                                      <p:to>
                                        <p:strVal val="visible"/>
                                      </p:to>
                                    </p:set>
                                    <p:animEffect transition="in" filter="box(in)">
                                      <p:cBhvr>
                                        <p:cTn id="102" dur="500"/>
                                        <p:tgtEl>
                                          <p:spTgt spid="3">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r>
              <a:rPr lang="en-US" sz="2400" dirty="0" smtClean="0"/>
              <a:t>5/8 Standards Practice Countdown p. CA17, CA22</a:t>
            </a:r>
            <a:br>
              <a:rPr lang="en-US" sz="2400" dirty="0" smtClean="0"/>
            </a:br>
            <a:r>
              <a:rPr lang="en-US" sz="2400" dirty="0" smtClean="0"/>
              <a:t> Obj.  TSW demonstrate their knowledge &amp; understanding of Ecological concepts by playing jeopardy. P. 58NB</a:t>
            </a:r>
            <a:endParaRPr lang="en-US" sz="2400" dirty="0"/>
          </a:p>
        </p:txBody>
      </p:sp>
      <p:sp>
        <p:nvSpPr>
          <p:cNvPr id="4" name="Content Placeholder 3"/>
          <p:cNvSpPr>
            <a:spLocks noGrp="1"/>
          </p:cNvSpPr>
          <p:nvPr>
            <p:ph sz="half" idx="2"/>
          </p:nvPr>
        </p:nvSpPr>
        <p:spPr>
          <a:xfrm>
            <a:off x="4343400" y="1219200"/>
            <a:ext cx="4800600" cy="4525963"/>
          </a:xfrm>
        </p:spPr>
        <p:txBody>
          <a:bodyPr>
            <a:normAutofit fontScale="85000" lnSpcReduction="20000"/>
          </a:bodyPr>
          <a:lstStyle/>
          <a:p>
            <a:pPr marL="514350" indent="-514350">
              <a:buFont typeface="+mj-lt"/>
              <a:buAutoNum type="arabicPeriod"/>
            </a:pPr>
            <a:r>
              <a:rPr lang="en-US" dirty="0" smtClean="0"/>
              <a:t>The diagram to the side shows a food  ____, If environmental pollution, and hunting were to decrease the number of rattle snakes in the desert, how might that affect the other organisms? P. 51BB</a:t>
            </a:r>
          </a:p>
          <a:p>
            <a:pPr marL="514350" indent="-514350">
              <a:buFont typeface="+mj-lt"/>
              <a:buAutoNum type="arabicPeriod"/>
            </a:pPr>
            <a:r>
              <a:rPr lang="en-US" dirty="0" smtClean="0"/>
              <a:t>Which organism in the figure at the side is a 1</a:t>
            </a:r>
            <a:r>
              <a:rPr lang="en-US" baseline="30000" dirty="0" smtClean="0"/>
              <a:t>st</a:t>
            </a:r>
            <a:r>
              <a:rPr lang="en-US" dirty="0" smtClean="0"/>
              <a:t> order consumer? P.51BB</a:t>
            </a:r>
          </a:p>
          <a:p>
            <a:pPr marL="514350" indent="-514350">
              <a:buFont typeface="+mj-lt"/>
              <a:buAutoNum type="arabicPeriod"/>
            </a:pPr>
            <a:r>
              <a:rPr lang="en-US" dirty="0" smtClean="0"/>
              <a:t>Correctly sequence the Ecological levels of organization in nature from smallest to largest. P.40BB</a:t>
            </a:r>
            <a:endParaRPr lang="en-US" dirty="0"/>
          </a:p>
        </p:txBody>
      </p:sp>
      <p:pic>
        <p:nvPicPr>
          <p:cNvPr id="5" name="Picture 2" descr="Fig"/>
          <p:cNvPicPr>
            <a:picLocks noGrp="1" noChangeAspect="1" noChangeArrowheads="1"/>
          </p:cNvPicPr>
          <p:nvPr>
            <p:ph sz="half" idx="1"/>
          </p:nvPr>
        </p:nvPicPr>
        <p:blipFill>
          <a:blip r:embed="rId2" cstate="print"/>
          <a:srcRect/>
          <a:stretch>
            <a:fillRect/>
          </a:stretch>
        </p:blipFill>
        <p:spPr bwMode="auto">
          <a:xfrm>
            <a:off x="0" y="1066800"/>
            <a:ext cx="4343400" cy="4040372"/>
          </a:xfrm>
          <a:prstGeom prst="rect">
            <a:avLst/>
          </a:prstGeom>
          <a:noFill/>
        </p:spPr>
      </p:pic>
      <p:sp>
        <p:nvSpPr>
          <p:cNvPr id="6" name="TextBox 5"/>
          <p:cNvSpPr txBox="1"/>
          <p:nvPr/>
        </p:nvSpPr>
        <p:spPr>
          <a:xfrm>
            <a:off x="1066800" y="5105400"/>
            <a:ext cx="2362200" cy="369332"/>
          </a:xfrm>
          <a:prstGeom prst="rect">
            <a:avLst/>
          </a:prstGeom>
          <a:noFill/>
        </p:spPr>
        <p:txBody>
          <a:bodyPr wrap="square" rtlCol="0">
            <a:spAutoFit/>
          </a:bodyPr>
          <a:lstStyle/>
          <a:p>
            <a:r>
              <a:rPr lang="en-US" b="1" dirty="0" smtClean="0"/>
              <a:t>Page 51 Bio Book</a:t>
            </a:r>
            <a:endParaRPr lang="en-US" b="1" dirty="0"/>
          </a:p>
        </p:txBody>
      </p:sp>
      <p:sp>
        <p:nvSpPr>
          <p:cNvPr id="7" name="TextBox 6"/>
          <p:cNvSpPr txBox="1"/>
          <p:nvPr/>
        </p:nvSpPr>
        <p:spPr>
          <a:xfrm>
            <a:off x="0" y="5334000"/>
            <a:ext cx="4800600" cy="646331"/>
          </a:xfrm>
          <a:prstGeom prst="rect">
            <a:avLst/>
          </a:prstGeom>
          <a:noFill/>
        </p:spPr>
        <p:txBody>
          <a:bodyPr wrap="square" rtlCol="0">
            <a:spAutoFit/>
          </a:bodyPr>
          <a:lstStyle/>
          <a:p>
            <a:r>
              <a:rPr lang="en-US" u="sng" dirty="0" smtClean="0">
                <a:hlinkClick r:id="rId3"/>
              </a:rPr>
              <a:t>http://www.footprintnetwork.org/en/index.php/GFN/page/calculators/</a:t>
            </a:r>
            <a:endParaRPr lang="en-US" dirty="0"/>
          </a:p>
        </p:txBody>
      </p:sp>
    </p:spTree>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 Answers</a:t>
            </a:r>
            <a:endParaRPr lang="en-US" dirty="0"/>
          </a:p>
        </p:txBody>
      </p:sp>
      <p:sp>
        <p:nvSpPr>
          <p:cNvPr id="3" name="Content Placeholder 2"/>
          <p:cNvSpPr>
            <a:spLocks noGrp="1"/>
          </p:cNvSpPr>
          <p:nvPr>
            <p:ph idx="1"/>
          </p:nvPr>
        </p:nvSpPr>
        <p:spPr>
          <a:xfrm>
            <a:off x="0" y="1219200"/>
            <a:ext cx="9144000" cy="4906963"/>
          </a:xfrm>
        </p:spPr>
        <p:txBody>
          <a:bodyPr/>
          <a:lstStyle/>
          <a:p>
            <a:pPr marL="514350" indent="-514350">
              <a:buFont typeface="+mj-lt"/>
              <a:buAutoNum type="arabicPeriod"/>
            </a:pPr>
            <a:r>
              <a:rPr lang="en-US" dirty="0" smtClean="0"/>
              <a:t>The picture shows a Food Web.</a:t>
            </a:r>
          </a:p>
          <a:p>
            <a:pPr marL="514350" indent="-514350">
              <a:buFont typeface="+mj-lt"/>
              <a:buAutoNum type="arabicPeriod"/>
            </a:pPr>
            <a:r>
              <a:rPr lang="en-US" dirty="0" smtClean="0"/>
              <a:t>Kangaroo Rat</a:t>
            </a:r>
          </a:p>
          <a:p>
            <a:pPr marL="514350" indent="-514350">
              <a:buFont typeface="+mj-lt"/>
              <a:buAutoNum type="arabicPeriod"/>
            </a:pPr>
            <a:r>
              <a:rPr lang="en-US" smtClean="0"/>
              <a:t>Organism -&gt;Population-&gt; Community-&gt;Ecosystem</a:t>
            </a:r>
          </a:p>
          <a:p>
            <a:pPr marL="514350" indent="-514350">
              <a:buNone/>
            </a:pPr>
            <a:r>
              <a:rPr lang="en-US" smtClean="0"/>
              <a:t>-&gt; </a:t>
            </a:r>
            <a:r>
              <a:rPr lang="en-US" dirty="0" smtClean="0"/>
              <a:t>Biosphere.</a:t>
            </a:r>
            <a:endParaRPr lang="en-US" dirty="0"/>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p:cNvSpPr/>
          <p:nvPr/>
        </p:nvSpPr>
        <p:spPr>
          <a:xfrm>
            <a:off x="1676400" y="228600"/>
            <a:ext cx="5562600" cy="6629400"/>
          </a:xfrm>
          <a:prstGeom prst="triangl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lumMod val="50000"/>
                </a:schemeClr>
              </a:solidFill>
            </a:endParaRPr>
          </a:p>
        </p:txBody>
      </p:sp>
      <p:sp>
        <p:nvSpPr>
          <p:cNvPr id="6" name="Isosceles Triangle 5"/>
          <p:cNvSpPr/>
          <p:nvPr/>
        </p:nvSpPr>
        <p:spPr>
          <a:xfrm>
            <a:off x="2057400" y="304800"/>
            <a:ext cx="4876800" cy="51816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a:off x="2743200" y="304800"/>
            <a:ext cx="3505200" cy="3581400"/>
          </a:xfrm>
          <a:prstGeom prst="triangl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flipH="1">
            <a:off x="3505200" y="228600"/>
            <a:ext cx="1981200" cy="1676400"/>
          </a:xfrm>
          <a:prstGeom prst="triangl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C3: FOX  EAGLE</a:t>
            </a:r>
            <a:endParaRPr lang="en-US" sz="2400" dirty="0"/>
          </a:p>
        </p:txBody>
      </p:sp>
      <p:sp>
        <p:nvSpPr>
          <p:cNvPr id="4" name="Content Placeholder 3"/>
          <p:cNvSpPr>
            <a:spLocks noGrp="1"/>
          </p:cNvSpPr>
          <p:nvPr>
            <p:ph sz="half" idx="2"/>
          </p:nvPr>
        </p:nvSpPr>
        <p:spPr>
          <a:xfrm>
            <a:off x="1905000" y="5791199"/>
            <a:ext cx="5181600" cy="1066801"/>
          </a:xfrm>
        </p:spPr>
        <p:txBody>
          <a:bodyPr>
            <a:noAutofit/>
          </a:bodyPr>
          <a:lstStyle/>
          <a:p>
            <a:r>
              <a:rPr lang="en-US" sz="3600" b="1" dirty="0" smtClean="0">
                <a:solidFill>
                  <a:schemeClr val="bg1"/>
                </a:solidFill>
              </a:rPr>
              <a:t>Producers: Plants, Tree</a:t>
            </a:r>
            <a:endParaRPr lang="en-US" sz="3600" b="1" dirty="0">
              <a:solidFill>
                <a:schemeClr val="bg1"/>
              </a:solidFill>
            </a:endParaRPr>
          </a:p>
        </p:txBody>
      </p:sp>
      <p:sp>
        <p:nvSpPr>
          <p:cNvPr id="11" name="TextBox 10"/>
          <p:cNvSpPr txBox="1"/>
          <p:nvPr/>
        </p:nvSpPr>
        <p:spPr>
          <a:xfrm>
            <a:off x="2590800" y="4267200"/>
            <a:ext cx="4038600" cy="1077218"/>
          </a:xfrm>
          <a:prstGeom prst="rect">
            <a:avLst/>
          </a:prstGeom>
          <a:noFill/>
        </p:spPr>
        <p:txBody>
          <a:bodyPr wrap="square" rtlCol="0">
            <a:spAutoFit/>
          </a:bodyPr>
          <a:lstStyle/>
          <a:p>
            <a:r>
              <a:rPr lang="en-US" sz="3200" dirty="0" smtClean="0">
                <a:solidFill>
                  <a:schemeClr val="bg1"/>
                </a:solidFill>
              </a:rPr>
              <a:t>Consumer  1: Bunny,</a:t>
            </a:r>
          </a:p>
          <a:p>
            <a:r>
              <a:rPr lang="en-US" sz="3200" dirty="0" smtClean="0">
                <a:solidFill>
                  <a:schemeClr val="bg1"/>
                </a:solidFill>
              </a:rPr>
              <a:t>Butterfly, squirrel, </a:t>
            </a:r>
            <a:r>
              <a:rPr lang="en-US" sz="2400" dirty="0" smtClean="0">
                <a:solidFill>
                  <a:schemeClr val="bg1"/>
                </a:solidFill>
              </a:rPr>
              <a:t>Worm</a:t>
            </a:r>
            <a:endParaRPr lang="en-US" sz="3200" dirty="0">
              <a:solidFill>
                <a:schemeClr val="bg1"/>
              </a:solidFill>
            </a:endParaRPr>
          </a:p>
        </p:txBody>
      </p:sp>
      <p:sp>
        <p:nvSpPr>
          <p:cNvPr id="12" name="TextBox 11"/>
          <p:cNvSpPr txBox="1"/>
          <p:nvPr/>
        </p:nvSpPr>
        <p:spPr>
          <a:xfrm>
            <a:off x="3352800" y="2667000"/>
            <a:ext cx="2209800" cy="954107"/>
          </a:xfrm>
          <a:prstGeom prst="rect">
            <a:avLst/>
          </a:prstGeom>
          <a:noFill/>
        </p:spPr>
        <p:txBody>
          <a:bodyPr wrap="square" rtlCol="0">
            <a:spAutoFit/>
          </a:bodyPr>
          <a:lstStyle/>
          <a:p>
            <a:r>
              <a:rPr lang="en-US" sz="2800" dirty="0" smtClean="0">
                <a:solidFill>
                  <a:schemeClr val="bg1"/>
                </a:solidFill>
              </a:rPr>
              <a:t>C2: Snake, bird and frog</a:t>
            </a:r>
            <a:endParaRPr lang="en-US" sz="2800" dirty="0">
              <a:solidFill>
                <a:schemeClr val="bg1"/>
              </a:solidFill>
            </a:endParaRPr>
          </a:p>
        </p:txBody>
      </p:sp>
      <p:sp>
        <p:nvSpPr>
          <p:cNvPr id="13" name="TextBox 12"/>
          <p:cNvSpPr txBox="1"/>
          <p:nvPr/>
        </p:nvSpPr>
        <p:spPr>
          <a:xfrm>
            <a:off x="5334001" y="990600"/>
            <a:ext cx="3352800" cy="923330"/>
          </a:xfrm>
          <a:prstGeom prst="rect">
            <a:avLst/>
          </a:prstGeom>
          <a:noFill/>
        </p:spPr>
        <p:txBody>
          <a:bodyPr wrap="square" rtlCol="0">
            <a:spAutoFit/>
          </a:bodyPr>
          <a:lstStyle/>
          <a:p>
            <a:r>
              <a:rPr lang="en-US" dirty="0" smtClean="0">
                <a:solidFill>
                  <a:schemeClr val="tx1">
                    <a:lumMod val="85000"/>
                    <a:lumOff val="15000"/>
                  </a:schemeClr>
                </a:solidFill>
              </a:rPr>
              <a:t>The arrow towards the animal that gets the energy. (photosynthesis)</a:t>
            </a:r>
            <a:endParaRPr lang="en-US" dirty="0">
              <a:solidFill>
                <a:schemeClr val="tx1">
                  <a:lumMod val="85000"/>
                  <a:lumOff val="15000"/>
                </a:schemeClr>
              </a:solidFill>
            </a:endParaRPr>
          </a:p>
        </p:txBody>
      </p:sp>
      <p:sp>
        <p:nvSpPr>
          <p:cNvPr id="14" name="Sun 13"/>
          <p:cNvSpPr/>
          <p:nvPr/>
        </p:nvSpPr>
        <p:spPr>
          <a:xfrm>
            <a:off x="457200" y="228600"/>
            <a:ext cx="1828800" cy="1752600"/>
          </a:xfrm>
          <a:prstGeom prst="sun">
            <a:avLst/>
          </a:prstGeom>
          <a:solidFill>
            <a:srgbClr val="FFFF0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295400" y="228600"/>
            <a:ext cx="1905000" cy="646331"/>
          </a:xfrm>
          <a:prstGeom prst="rect">
            <a:avLst/>
          </a:prstGeom>
          <a:noFill/>
        </p:spPr>
        <p:txBody>
          <a:bodyPr wrap="square" rtlCol="0">
            <a:spAutoFit/>
          </a:bodyPr>
          <a:lstStyle/>
          <a:p>
            <a:r>
              <a:rPr lang="en-US" b="1" dirty="0" smtClean="0"/>
              <a:t>Source of all energy the Sun</a:t>
            </a:r>
            <a:r>
              <a:rPr lang="en-US" dirty="0" smtClean="0"/>
              <a:t>!</a:t>
            </a:r>
            <a:endParaRPr lang="en-US" dirty="0"/>
          </a:p>
        </p:txBody>
      </p:sp>
      <p:sp>
        <p:nvSpPr>
          <p:cNvPr id="20" name="Bent Arrow 19"/>
          <p:cNvSpPr/>
          <p:nvPr/>
        </p:nvSpPr>
        <p:spPr>
          <a:xfrm>
            <a:off x="1143000" y="4724400"/>
            <a:ext cx="990600" cy="15240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Bent Arrow 20"/>
          <p:cNvSpPr/>
          <p:nvPr/>
        </p:nvSpPr>
        <p:spPr>
          <a:xfrm>
            <a:off x="1828800" y="2971800"/>
            <a:ext cx="914400" cy="15240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Bent Arrow 21"/>
          <p:cNvSpPr/>
          <p:nvPr/>
        </p:nvSpPr>
        <p:spPr>
          <a:xfrm>
            <a:off x="2590800" y="1295400"/>
            <a:ext cx="990600" cy="15240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Bent Arrow 22"/>
          <p:cNvSpPr/>
          <p:nvPr/>
        </p:nvSpPr>
        <p:spPr>
          <a:xfrm>
            <a:off x="3429000" y="-152400"/>
            <a:ext cx="990600" cy="15240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dirty="0" smtClean="0"/>
              <a:t>Ecological Levels of Organization p. 19 NB</a:t>
            </a:r>
            <a:endParaRPr lang="en-US" dirty="0"/>
          </a:p>
        </p:txBody>
      </p:sp>
      <p:sp>
        <p:nvSpPr>
          <p:cNvPr id="3" name="Content Placeholder 2"/>
          <p:cNvSpPr>
            <a:spLocks noGrp="1"/>
          </p:cNvSpPr>
          <p:nvPr>
            <p:ph idx="1"/>
          </p:nvPr>
        </p:nvSpPr>
        <p:spPr>
          <a:xfrm>
            <a:off x="0" y="1371600"/>
            <a:ext cx="9144000" cy="4754563"/>
          </a:xfrm>
        </p:spPr>
        <p:txBody>
          <a:bodyPr/>
          <a:lstStyle/>
          <a:p>
            <a:r>
              <a:rPr lang="en-US" dirty="0" smtClean="0"/>
              <a:t>(Smallest) Atom, Molecule, Cell, Tissue, Organ, Organ System, Organism, Population, Community, Ecosystem, Biosphere (Largest).</a:t>
            </a:r>
          </a:p>
          <a:p>
            <a:r>
              <a:rPr lang="en-US" dirty="0" smtClean="0">
                <a:hlinkClick r:id="rId2"/>
              </a:rPr>
              <a:t>Adaptations of Organisms </a:t>
            </a:r>
            <a:r>
              <a:rPr lang="en-US" dirty="0" smtClean="0"/>
              <a:t>– Notes</a:t>
            </a:r>
          </a:p>
          <a:p>
            <a:r>
              <a:rPr lang="en-US" dirty="0" smtClean="0"/>
              <a:t>Ticket out the Door:</a:t>
            </a:r>
          </a:p>
          <a:p>
            <a:pPr lvl="1"/>
            <a:r>
              <a:rPr lang="en-US" dirty="0" smtClean="0"/>
              <a:t>Write a paragraph using the following words:  Ecology, Niche, Habitat, Organism, Biome, Abiotic, Biotic.</a:t>
            </a:r>
            <a:endParaRPr lang="en-US" dirty="0"/>
          </a:p>
        </p:txBody>
      </p:sp>
    </p:spTree>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609600" y="0"/>
            <a:ext cx="4724370" cy="649408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pitchFamily="34" charset="0"/>
                <a:ea typeface="Calibri" pitchFamily="34" charset="0"/>
                <a:cs typeface="LucidaSans-Bold"/>
              </a:rPr>
              <a:t>Chapter 3 Assessment (Quiz)</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1" u="none" strike="noStrike" cap="none" normalizeH="0" baseline="0" dirty="0" smtClean="0">
                <a:ln>
                  <a:noFill/>
                </a:ln>
                <a:solidFill>
                  <a:schemeClr val="tx1"/>
                </a:solidFill>
                <a:effectLst/>
                <a:latin typeface="Arial" pitchFamily="34" charset="0"/>
                <a:ea typeface="Calibri" pitchFamily="34" charset="0"/>
                <a:cs typeface="Frutiger-BlackItalic"/>
              </a:rPr>
              <a:t>Page 63 • Reviewing Vocabulary</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1. desert 		8. limiting factors</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2. plankton 	9. true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3. permafrost 	10. primary</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4. estuary 	11. biome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5. true 		12. true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6. true 		13. secondary</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7. intertidal zone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1" u="none" strike="noStrike" cap="none" normalizeH="0" baseline="0" dirty="0" smtClean="0">
                <a:ln>
                  <a:noFill/>
                </a:ln>
                <a:solidFill>
                  <a:schemeClr val="tx1"/>
                </a:solidFill>
                <a:effectLst/>
                <a:latin typeface="Arial" pitchFamily="34" charset="0"/>
                <a:ea typeface="Calibri" pitchFamily="34" charset="0"/>
                <a:cs typeface="Frutiger-BlackItalic"/>
              </a:rPr>
              <a:t>Page 64 • Understanding Main Ideas (Part A)</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1. Tolerance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2. pioneer species</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3. </a:t>
            </a:r>
            <a:r>
              <a:rPr kumimoji="0" lang="en-US" sz="1600" b="0" i="0" u="none" strike="noStrike" cap="none" normalizeH="0" baseline="0" dirty="0" err="1" smtClean="0">
                <a:ln>
                  <a:noFill/>
                </a:ln>
                <a:solidFill>
                  <a:schemeClr val="tx1"/>
                </a:solidFill>
                <a:effectLst/>
                <a:latin typeface="Arial" pitchFamily="34" charset="0"/>
                <a:ea typeface="Calibri" pitchFamily="34" charset="0"/>
                <a:cs typeface="JansonText-Roman"/>
              </a:rPr>
              <a:t>photic</a:t>
            </a: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 zone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4. tropical rain forest</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5. grassland</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6. secondary succession</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7. tundra</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8. Climax communities</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9. </a:t>
            </a:r>
            <a:r>
              <a:rPr kumimoji="0" lang="en-US" sz="1600" b="0" i="0" u="none" strike="noStrike" cap="none" normalizeH="0" baseline="0" dirty="0" err="1" smtClean="0">
                <a:ln>
                  <a:noFill/>
                </a:ln>
                <a:solidFill>
                  <a:schemeClr val="tx1"/>
                </a:solidFill>
                <a:effectLst/>
                <a:latin typeface="Arial" pitchFamily="34" charset="0"/>
                <a:ea typeface="Calibri" pitchFamily="34" charset="0"/>
                <a:cs typeface="JansonText-Roman"/>
              </a:rPr>
              <a:t>abiotic</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10. salinity</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11. taiga</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12. soil</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13. optimum</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4. Primary succession; the pond is an undisturbed</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site that underwent change from its original</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JansonText-Roman"/>
              </a:rPr>
              <a:t>condition.  New soil was created.</a:t>
            </a:r>
            <a:endParaRPr kumimoji="0" lang="en-US" sz="16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1"/>
          <p:cNvSpPr>
            <a:spLocks noChangeArrowheads="1"/>
          </p:cNvSpPr>
          <p:nvPr/>
        </p:nvSpPr>
        <p:spPr bwMode="auto">
          <a:xfrm>
            <a:off x="457200" y="0"/>
            <a:ext cx="8686800" cy="65556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Calibri" pitchFamily="34" charset="0"/>
                <a:cs typeface="LucidaSans-Bold" charset="0"/>
              </a:rPr>
              <a:t>Reinforcement and Study Guide CH 5  Biological Diversity &amp; Conservation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1" u="none" strike="noStrike" cap="none" normalizeH="0" baseline="0" dirty="0" smtClean="0">
                <a:ln>
                  <a:noFill/>
                </a:ln>
                <a:solidFill>
                  <a:schemeClr val="tx1"/>
                </a:solidFill>
                <a:effectLst/>
                <a:latin typeface="Arial" pitchFamily="34" charset="0"/>
                <a:ea typeface="Calibri" pitchFamily="34" charset="0"/>
                <a:cs typeface="Frutiger-BlackItalic" charset="0"/>
              </a:rPr>
              <a:t>Page 111 • Section 5.1</a:t>
            </a:r>
            <a:endParaRPr kumimoji="0" lang="en-US" sz="1000" b="0" i="0" u="none" strike="noStrike" cap="none" normalizeH="0" baseline="0" dirty="0" smtClean="0">
              <a:ln>
                <a:noFill/>
              </a:ln>
              <a:solidFill>
                <a:schemeClr val="tx1"/>
              </a:solidFill>
              <a:effectLst/>
              <a:latin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Tx/>
              <a:buAutoNum type="arabicPeriod"/>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Biological diversity	2. Variety	3. Species	4. Greater	5. Increase	6. Equator	7. Space         8. Niches</a:t>
            </a:r>
            <a:r>
              <a:rPr kumimoji="0" lang="en-US" sz="1000" b="0" i="0" u="none" strike="noStrike" cap="none" normalizeH="0" dirty="0" smtClean="0">
                <a:ln>
                  <a:noFill/>
                </a:ln>
                <a:solidFill>
                  <a:schemeClr val="tx1"/>
                </a:solidFill>
                <a:effectLst/>
                <a:latin typeface="Arial" pitchFamily="34" charset="0"/>
                <a:ea typeface="Calibri" pitchFamily="34" charset="0"/>
                <a:cs typeface="JansonText-Roman" charset="0"/>
              </a:rPr>
              <a:t>   </a:t>
            </a: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9. True</a:t>
            </a:r>
          </a:p>
          <a:p>
            <a:pPr marL="228600" marR="0" lvl="0" indent="-228600" algn="l" defTabSz="914400" rtl="0" eaLnBrk="0" fontAlgn="base" latinLnBrk="0" hangingPunct="0">
              <a:lnSpc>
                <a:spcPct val="100000"/>
              </a:lnSpc>
              <a:spcBef>
                <a:spcPct val="0"/>
              </a:spcBef>
              <a:spcAft>
                <a:spcPct val="0"/>
              </a:spcAft>
              <a:buClrTx/>
              <a:buSzTx/>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	10. False	11. False	12. True	13. False	14. True	15. true</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16. f	17. C	18. B	19. A	20. E	21. d</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22. Habitat Fragmentation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23. Habitat Loss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24. Habitat Fragmentation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25. Habitat Degradation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26. Habitat Degradation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27. Habitat Loss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28. Habitat Degradation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29. d	30. C	31. B	32. D	33. A	34. D	35. B	36. c</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ea typeface="Calibri" pitchFamily="34" charset="0"/>
                <a:cs typeface="LucidaSans-Bold" charset="0"/>
              </a:rPr>
              <a:t>Reinforcement and Study Guide</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1" u="none" strike="noStrike" cap="none" normalizeH="0" baseline="0" dirty="0" smtClean="0">
                <a:ln>
                  <a:noFill/>
                </a:ln>
                <a:solidFill>
                  <a:schemeClr val="tx1"/>
                </a:solidFill>
                <a:effectLst/>
                <a:latin typeface="Arial" pitchFamily="34" charset="0"/>
                <a:ea typeface="Calibri" pitchFamily="34" charset="0"/>
                <a:cs typeface="Frutiger-BlackItalic" charset="0"/>
              </a:rPr>
              <a:t>Page 114 • Section 5.2</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1. Conservation biology is a field of biology that</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studies methods and implements plans to protect</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biodiversity.</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2. The law prohibits people from harming any</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species on the endangered or threatened species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lists. It also prohibits federal agencies from funding</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projects that harm organisms on those lists.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3. Nature preserves help protect biodiversity by preserving</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the habitats of organisms.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4. There usually is greater biodiversity within large</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areas than within small areas.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5. The habitat corridors allow organisms to migrate</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from one area to another.</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6. Their decline was due to the destruction of prairie</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dog habitat. Prairie dogs were the ferrets’ main</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source of food.</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7. A litter of ferrets was captured, bred in captivity,</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and then returned to their original habitat.</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8. Seeds from endangered or threatened plant</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species can be stored in seed banks for long periods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of time. If the plant species become extinct,</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the seeds can be used to reintroduce the species to</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their original habitats.</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9. Keeping animals in captivity is expensive. While</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in captivity, animals may lose the behaviors they</a:t>
            </a:r>
            <a:endParaRPr kumimoji="0" lang="en-US" sz="10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pitchFamily="34" charset="0"/>
                <a:ea typeface="Calibri" pitchFamily="34" charset="0"/>
                <a:cs typeface="JansonText-Roman" charset="0"/>
              </a:rPr>
              <a:t>need to survive in their original habitats.</a:t>
            </a:r>
            <a:endParaRPr kumimoji="0" lang="en-US" sz="10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for Ecology Benchmark</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An example of a Producer is:</a:t>
            </a:r>
          </a:p>
          <a:p>
            <a:pPr marL="514350" indent="-514350"/>
            <a:r>
              <a:rPr lang="en-US" dirty="0" smtClean="0"/>
              <a:t>Tiger</a:t>
            </a:r>
          </a:p>
          <a:p>
            <a:pPr marL="514350" indent="-514350"/>
            <a:r>
              <a:rPr lang="en-US" dirty="0" smtClean="0"/>
              <a:t>Tree</a:t>
            </a:r>
          </a:p>
          <a:p>
            <a:pPr marL="514350" indent="-514350"/>
            <a:r>
              <a:rPr lang="en-US" dirty="0" smtClean="0"/>
              <a:t>Ostrich</a:t>
            </a:r>
          </a:p>
          <a:p>
            <a:pPr marL="514350" indent="-514350"/>
            <a:r>
              <a:rPr lang="en-US" dirty="0" smtClean="0"/>
              <a:t>Bunny</a:t>
            </a:r>
          </a:p>
          <a:p>
            <a:pPr marL="514350" indent="-514350">
              <a:buNone/>
            </a:pPr>
            <a:endParaRPr lang="en-US" dirty="0"/>
          </a:p>
        </p:txBody>
      </p:sp>
    </p:spTree>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Tree</a:t>
            </a:r>
            <a:endParaRPr lang="en-US" dirty="0"/>
          </a:p>
        </p:txBody>
      </p:sp>
      <p:sp>
        <p:nvSpPr>
          <p:cNvPr id="3" name="Content Placeholder 2"/>
          <p:cNvSpPr>
            <a:spLocks noGrp="1"/>
          </p:cNvSpPr>
          <p:nvPr>
            <p:ph idx="1"/>
          </p:nvPr>
        </p:nvSpPr>
        <p:spPr/>
        <p:txBody>
          <a:bodyPr/>
          <a:lstStyle/>
          <a:p>
            <a:pPr marL="514350" indent="-514350"/>
            <a:r>
              <a:rPr lang="en-US" dirty="0" smtClean="0"/>
              <a:t>What is the likely order of succession after a volcanic eruption?</a:t>
            </a:r>
          </a:p>
          <a:p>
            <a:pPr marL="914400" lvl="1" indent="-514350"/>
            <a:r>
              <a:rPr lang="en-US" dirty="0" smtClean="0"/>
              <a:t>Shrubs-&gt; grasses-&gt; lichens-&gt; trees</a:t>
            </a:r>
          </a:p>
          <a:p>
            <a:pPr marL="914400" lvl="1" indent="-514350"/>
            <a:r>
              <a:rPr lang="en-US" dirty="0" smtClean="0"/>
              <a:t>Lichens-&gt; trees-&gt; grasses-&gt; mosses</a:t>
            </a:r>
          </a:p>
          <a:p>
            <a:pPr marL="914400" lvl="1" indent="-514350"/>
            <a:r>
              <a:rPr lang="en-US" dirty="0" smtClean="0"/>
              <a:t>Lichens-&gt; mosses-&gt; grasses-&gt; shrubs</a:t>
            </a:r>
          </a:p>
          <a:p>
            <a:pPr marL="914400" lvl="1" indent="-514350"/>
            <a:r>
              <a:rPr lang="en-US" dirty="0" smtClean="0"/>
              <a:t>Mosses-&gt; grasses-&gt; lichens -&gt; trees</a:t>
            </a:r>
            <a:endParaRPr lang="en-US" dirty="0"/>
          </a:p>
        </p:txBody>
      </p:sp>
    </p:spTree>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cwww.liv.ac.uk/~stewp123/Daphnia%20with%20eggs.jpg"/>
          <p:cNvPicPr>
            <a:picLocks noChangeAspect="1" noChangeArrowheads="1"/>
          </p:cNvPicPr>
          <p:nvPr/>
        </p:nvPicPr>
        <p:blipFill>
          <a:blip r:embed="rId2" cstate="print"/>
          <a:srcRect/>
          <a:stretch>
            <a:fillRect/>
          </a:stretch>
        </p:blipFill>
        <p:spPr bwMode="auto">
          <a:xfrm>
            <a:off x="0" y="4038600"/>
            <a:ext cx="3155521" cy="2057400"/>
          </a:xfrm>
          <a:prstGeom prst="rect">
            <a:avLst/>
          </a:prstGeom>
          <a:noFill/>
        </p:spPr>
      </p:pic>
      <p:sp>
        <p:nvSpPr>
          <p:cNvPr id="2" name="Title 1"/>
          <p:cNvSpPr>
            <a:spLocks noGrp="1"/>
          </p:cNvSpPr>
          <p:nvPr>
            <p:ph type="title"/>
          </p:nvPr>
        </p:nvSpPr>
        <p:spPr>
          <a:xfrm>
            <a:off x="304800" y="0"/>
            <a:ext cx="8229600" cy="1143000"/>
          </a:xfrm>
        </p:spPr>
        <p:txBody>
          <a:bodyPr>
            <a:normAutofit/>
          </a:bodyPr>
          <a:lstStyle/>
          <a:p>
            <a:pPr lvl="1" algn="ctr" rtl="0">
              <a:spcBef>
                <a:spcPct val="0"/>
              </a:spcBef>
            </a:pPr>
            <a:r>
              <a:rPr lang="en-US" sz="2400" dirty="0" smtClean="0"/>
              <a:t>Lichens-&gt; mosses-&gt; grasses-&gt; shrubs</a:t>
            </a:r>
            <a:br>
              <a:rPr lang="en-US" sz="2400" dirty="0" smtClean="0"/>
            </a:br>
            <a:endParaRPr lang="en-US" sz="2400" dirty="0"/>
          </a:p>
        </p:txBody>
      </p:sp>
      <p:sp>
        <p:nvSpPr>
          <p:cNvPr id="3" name="Content Placeholder 2"/>
          <p:cNvSpPr>
            <a:spLocks noGrp="1"/>
          </p:cNvSpPr>
          <p:nvPr>
            <p:ph idx="1"/>
          </p:nvPr>
        </p:nvSpPr>
        <p:spPr>
          <a:xfrm>
            <a:off x="0" y="609600"/>
            <a:ext cx="8229600" cy="5211763"/>
          </a:xfrm>
        </p:spPr>
        <p:txBody>
          <a:bodyPr/>
          <a:lstStyle/>
          <a:p>
            <a:pPr>
              <a:buNone/>
            </a:pPr>
            <a:r>
              <a:rPr lang="en-US" dirty="0" smtClean="0"/>
              <a:t>Match each picture to what it is </a:t>
            </a:r>
          </a:p>
          <a:p>
            <a:pPr>
              <a:buNone/>
            </a:pPr>
            <a:r>
              <a:rPr lang="en-US" dirty="0" smtClean="0"/>
              <a:t>and its trophic level.</a:t>
            </a:r>
          </a:p>
          <a:p>
            <a:r>
              <a:rPr lang="en-US" dirty="0" smtClean="0"/>
              <a:t>Daphnia (crustacean)</a:t>
            </a:r>
          </a:p>
          <a:p>
            <a:r>
              <a:rPr lang="en-US" dirty="0" smtClean="0"/>
              <a:t>Spirogyra (green algae)</a:t>
            </a:r>
          </a:p>
          <a:p>
            <a:r>
              <a:rPr lang="en-US" dirty="0" smtClean="0"/>
              <a:t>Bluegill (small fish)</a:t>
            </a:r>
          </a:p>
          <a:p>
            <a:r>
              <a:rPr lang="en-US" dirty="0" smtClean="0"/>
              <a:t>Small Mouth Bass (a larger fish)</a:t>
            </a:r>
          </a:p>
          <a:p>
            <a:pPr>
              <a:buNone/>
            </a:pPr>
            <a:endParaRPr lang="en-US" dirty="0"/>
          </a:p>
        </p:txBody>
      </p:sp>
      <p:pic>
        <p:nvPicPr>
          <p:cNvPr id="1028" name="Picture 4" descr="http://upload.wikimedia.org/wikipedia/commons/1/18/Spirogyra.JPG"/>
          <p:cNvPicPr>
            <a:picLocks noChangeAspect="1" noChangeArrowheads="1"/>
          </p:cNvPicPr>
          <p:nvPr/>
        </p:nvPicPr>
        <p:blipFill>
          <a:blip r:embed="rId3" cstate="print"/>
          <a:srcRect/>
          <a:stretch>
            <a:fillRect/>
          </a:stretch>
        </p:blipFill>
        <p:spPr bwMode="auto">
          <a:xfrm>
            <a:off x="3200400" y="4114800"/>
            <a:ext cx="2743200" cy="2057400"/>
          </a:xfrm>
          <a:prstGeom prst="rect">
            <a:avLst/>
          </a:prstGeom>
          <a:noFill/>
        </p:spPr>
      </p:pic>
      <p:pic>
        <p:nvPicPr>
          <p:cNvPr id="1030" name="Picture 6" descr="See full size image">
            <a:hlinkClick r:id="rId4"/>
          </p:cNvPr>
          <p:cNvPicPr>
            <a:picLocks noChangeAspect="1" noChangeArrowheads="1"/>
          </p:cNvPicPr>
          <p:nvPr/>
        </p:nvPicPr>
        <p:blipFill>
          <a:blip r:embed="rId5" cstate="print"/>
          <a:srcRect/>
          <a:stretch>
            <a:fillRect/>
          </a:stretch>
        </p:blipFill>
        <p:spPr bwMode="auto">
          <a:xfrm>
            <a:off x="5943600" y="685800"/>
            <a:ext cx="3200400" cy="2013157"/>
          </a:xfrm>
          <a:prstGeom prst="rect">
            <a:avLst/>
          </a:prstGeom>
          <a:noFill/>
        </p:spPr>
      </p:pic>
      <p:pic>
        <p:nvPicPr>
          <p:cNvPr id="1032" name="Picture 8" descr="http://www.visitcranelake.com/activities/fishing/images/small_mouth_bass.jpg"/>
          <p:cNvPicPr>
            <a:picLocks noChangeAspect="1" noChangeArrowheads="1"/>
          </p:cNvPicPr>
          <p:nvPr/>
        </p:nvPicPr>
        <p:blipFill>
          <a:blip r:embed="rId6" cstate="print"/>
          <a:srcRect/>
          <a:stretch>
            <a:fillRect/>
          </a:stretch>
        </p:blipFill>
        <p:spPr bwMode="auto">
          <a:xfrm>
            <a:off x="6248400" y="2819400"/>
            <a:ext cx="2895600" cy="3590544"/>
          </a:xfrm>
          <a:prstGeom prst="rect">
            <a:avLst/>
          </a:prstGeom>
          <a:noFill/>
        </p:spPr>
      </p:pic>
      <p:sp>
        <p:nvSpPr>
          <p:cNvPr id="8" name="TextBox 7"/>
          <p:cNvSpPr txBox="1"/>
          <p:nvPr/>
        </p:nvSpPr>
        <p:spPr>
          <a:xfrm>
            <a:off x="0" y="4114800"/>
            <a:ext cx="457200" cy="369332"/>
          </a:xfrm>
          <a:prstGeom prst="rect">
            <a:avLst/>
          </a:prstGeom>
          <a:noFill/>
        </p:spPr>
        <p:txBody>
          <a:bodyPr wrap="square" rtlCol="0">
            <a:spAutoFit/>
          </a:bodyPr>
          <a:lstStyle/>
          <a:p>
            <a:r>
              <a:rPr lang="en-US" dirty="0" smtClean="0"/>
              <a:t>A</a:t>
            </a:r>
            <a:endParaRPr lang="en-US" dirty="0"/>
          </a:p>
        </p:txBody>
      </p:sp>
      <p:sp>
        <p:nvSpPr>
          <p:cNvPr id="9" name="TextBox 8"/>
          <p:cNvSpPr txBox="1"/>
          <p:nvPr/>
        </p:nvSpPr>
        <p:spPr>
          <a:xfrm>
            <a:off x="3657600" y="4419600"/>
            <a:ext cx="990600" cy="369332"/>
          </a:xfrm>
          <a:prstGeom prst="rect">
            <a:avLst/>
          </a:prstGeom>
          <a:noFill/>
        </p:spPr>
        <p:txBody>
          <a:bodyPr wrap="square" rtlCol="0">
            <a:spAutoFit/>
          </a:bodyPr>
          <a:lstStyle/>
          <a:p>
            <a:r>
              <a:rPr lang="en-US" dirty="0" smtClean="0"/>
              <a:t>B</a:t>
            </a:r>
            <a:endParaRPr lang="en-US" dirty="0"/>
          </a:p>
        </p:txBody>
      </p:sp>
      <p:sp>
        <p:nvSpPr>
          <p:cNvPr id="10" name="TextBox 9"/>
          <p:cNvSpPr txBox="1"/>
          <p:nvPr/>
        </p:nvSpPr>
        <p:spPr>
          <a:xfrm>
            <a:off x="6400800" y="3048000"/>
            <a:ext cx="990600" cy="369332"/>
          </a:xfrm>
          <a:prstGeom prst="rect">
            <a:avLst/>
          </a:prstGeom>
          <a:noFill/>
        </p:spPr>
        <p:txBody>
          <a:bodyPr wrap="square" rtlCol="0">
            <a:spAutoFit/>
          </a:bodyPr>
          <a:lstStyle/>
          <a:p>
            <a:r>
              <a:rPr lang="en-US" dirty="0" smtClean="0"/>
              <a:t>C</a:t>
            </a:r>
            <a:endParaRPr lang="en-US" dirty="0"/>
          </a:p>
        </p:txBody>
      </p:sp>
      <p:sp>
        <p:nvSpPr>
          <p:cNvPr id="11" name="TextBox 10"/>
          <p:cNvSpPr txBox="1"/>
          <p:nvPr/>
        </p:nvSpPr>
        <p:spPr>
          <a:xfrm>
            <a:off x="6019800" y="838200"/>
            <a:ext cx="609600" cy="369332"/>
          </a:xfrm>
          <a:prstGeom prst="rect">
            <a:avLst/>
          </a:prstGeom>
          <a:noFill/>
        </p:spPr>
        <p:txBody>
          <a:bodyPr wrap="square" rtlCol="0">
            <a:spAutoFit/>
          </a:bodyPr>
          <a:lstStyle/>
          <a:p>
            <a:r>
              <a:rPr lang="en-US" dirty="0" smtClean="0"/>
              <a:t>D</a:t>
            </a:r>
            <a:endParaRPr lang="en-US" dirty="0"/>
          </a:p>
        </p:txBody>
      </p:sp>
    </p:spTree>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04800"/>
            <a:ext cx="8229600" cy="4525963"/>
          </a:xfrm>
        </p:spPr>
        <p:txBody>
          <a:bodyPr>
            <a:normAutofit fontScale="92500" lnSpcReduction="20000"/>
          </a:bodyPr>
          <a:lstStyle/>
          <a:p>
            <a:pPr>
              <a:buNone/>
            </a:pPr>
            <a:r>
              <a:rPr lang="en-US" dirty="0" smtClean="0"/>
              <a:t>What is Carrying Capacity?</a:t>
            </a:r>
          </a:p>
          <a:p>
            <a:pPr>
              <a:buNone/>
            </a:pPr>
            <a:r>
              <a:rPr lang="en-US" dirty="0" smtClean="0"/>
              <a:t>A.  The maximum # of organisms that are in their reproductive years</a:t>
            </a:r>
          </a:p>
          <a:p>
            <a:pPr>
              <a:buNone/>
            </a:pPr>
            <a:r>
              <a:rPr lang="en-US" dirty="0" smtClean="0"/>
              <a:t>B.  The maximum # of organisms that the species could reach in a given period if all the offspring survive &amp; reproduce</a:t>
            </a:r>
          </a:p>
          <a:p>
            <a:pPr>
              <a:buNone/>
            </a:pPr>
            <a:r>
              <a:rPr lang="en-US" dirty="0" smtClean="0"/>
              <a:t>C.  The maximum # of organisms that could be supported by a given environment indefinitely</a:t>
            </a:r>
          </a:p>
          <a:p>
            <a:pPr>
              <a:buNone/>
            </a:pPr>
            <a:r>
              <a:rPr lang="en-US" dirty="0" smtClean="0"/>
              <a:t>D.  The maximum # of organisms that could be supported by any environment over a period of one year</a:t>
            </a:r>
          </a:p>
          <a:p>
            <a:endParaRPr lang="en-US" dirty="0" smtClean="0"/>
          </a:p>
          <a:p>
            <a:endParaRPr lang="en-US" dirty="0"/>
          </a:p>
        </p:txBody>
      </p:sp>
    </p:spTree>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1143000"/>
          </a:xfrm>
        </p:spPr>
        <p:txBody>
          <a:bodyPr>
            <a:normAutofit fontScale="90000"/>
          </a:bodyPr>
          <a:lstStyle/>
          <a:p>
            <a:r>
              <a:rPr lang="en-US" sz="2700" dirty="0" smtClean="0"/>
              <a:t>The maximum # of organisms that could be supported by a given environment indefinitely</a:t>
            </a:r>
            <a:r>
              <a:rPr lang="en-US" dirty="0" smtClean="0"/>
              <a:t/>
            </a:r>
            <a:br>
              <a:rPr lang="en-US" dirty="0" smtClean="0"/>
            </a:br>
            <a:endParaRPr lang="en-US" dirty="0"/>
          </a:p>
        </p:txBody>
      </p:sp>
      <p:sp>
        <p:nvSpPr>
          <p:cNvPr id="3" name="Content Placeholder 2"/>
          <p:cNvSpPr>
            <a:spLocks noGrp="1"/>
          </p:cNvSpPr>
          <p:nvPr>
            <p:ph idx="1"/>
          </p:nvPr>
        </p:nvSpPr>
        <p:spPr>
          <a:xfrm>
            <a:off x="457200" y="1066800"/>
            <a:ext cx="8229600" cy="4525963"/>
          </a:xfrm>
        </p:spPr>
        <p:txBody>
          <a:bodyPr>
            <a:normAutofit lnSpcReduction="10000"/>
          </a:bodyPr>
          <a:lstStyle/>
          <a:p>
            <a:pPr>
              <a:buNone/>
            </a:pPr>
            <a:r>
              <a:rPr lang="en-US" dirty="0" smtClean="0"/>
              <a:t>Which of the following is a true statement about the flow of energy in an ecosystem?</a:t>
            </a:r>
          </a:p>
          <a:p>
            <a:pPr>
              <a:buNone/>
            </a:pPr>
            <a:r>
              <a:rPr lang="en-US" dirty="0" smtClean="0"/>
              <a:t>A.  Smaller organisms need less energy per gram of body weight than do larger organisms</a:t>
            </a:r>
          </a:p>
          <a:p>
            <a:pPr>
              <a:buNone/>
            </a:pPr>
            <a:r>
              <a:rPr lang="en-US" dirty="0" smtClean="0"/>
              <a:t>B.  Energy transfer between organisms normally involves conservation of heat energy</a:t>
            </a:r>
          </a:p>
          <a:p>
            <a:pPr>
              <a:buNone/>
            </a:pPr>
            <a:r>
              <a:rPr lang="en-US" dirty="0" smtClean="0"/>
              <a:t>C.  Energy flow between trophic levels is inefficient</a:t>
            </a:r>
          </a:p>
          <a:p>
            <a:pPr>
              <a:buNone/>
            </a:pPr>
            <a:r>
              <a:rPr lang="en-US" dirty="0" smtClean="0"/>
              <a:t>D.  Both A &amp; C</a:t>
            </a:r>
          </a:p>
          <a:p>
            <a:endParaRPr lang="en-US" dirty="0"/>
          </a:p>
        </p:txBody>
      </p:sp>
    </p:spTree>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smtClean="0"/>
              <a:t>Smaller organisms need less energy per gram of body weight than do larger organisms</a:t>
            </a:r>
            <a:r>
              <a:rPr lang="en-US" dirty="0" smtClean="0"/>
              <a:t/>
            </a:r>
            <a:br>
              <a:rPr lang="en-US" dirty="0" smtClean="0"/>
            </a:br>
            <a:endParaRPr lang="en-US" dirty="0"/>
          </a:p>
        </p:txBody>
      </p:sp>
      <p:sp>
        <p:nvSpPr>
          <p:cNvPr id="3" name="Content Placeholder 2"/>
          <p:cNvSpPr>
            <a:spLocks noGrp="1"/>
          </p:cNvSpPr>
          <p:nvPr>
            <p:ph idx="1"/>
          </p:nvPr>
        </p:nvSpPr>
        <p:spPr>
          <a:xfrm>
            <a:off x="0" y="1143000"/>
            <a:ext cx="9144000" cy="4525963"/>
          </a:xfrm>
        </p:spPr>
        <p:txBody>
          <a:bodyPr/>
          <a:lstStyle/>
          <a:p>
            <a:pPr>
              <a:buNone/>
            </a:pPr>
            <a:r>
              <a:rPr lang="en-US" dirty="0" smtClean="0"/>
              <a:t>As the carrying capacity of an environment is reached by a population</a:t>
            </a:r>
          </a:p>
          <a:p>
            <a:pPr>
              <a:buNone/>
            </a:pPr>
            <a:r>
              <a:rPr lang="en-US" dirty="0" smtClean="0"/>
              <a:t>A.  Deaths begin to exceed births</a:t>
            </a:r>
          </a:p>
          <a:p>
            <a:pPr>
              <a:buNone/>
            </a:pPr>
            <a:r>
              <a:rPr lang="en-US" dirty="0" smtClean="0"/>
              <a:t>B.  Births begin to exceed deaths</a:t>
            </a:r>
          </a:p>
          <a:p>
            <a:pPr>
              <a:buNone/>
            </a:pPr>
            <a:r>
              <a:rPr lang="en-US" dirty="0" smtClean="0"/>
              <a:t>C.  The rate of reproduction increases</a:t>
            </a:r>
          </a:p>
          <a:p>
            <a:pPr>
              <a:buNone/>
            </a:pPr>
            <a:r>
              <a:rPr lang="en-US" dirty="0" smtClean="0"/>
              <a:t>D.  Population growth begins to be exponential</a:t>
            </a:r>
            <a:endParaRPr lang="en-US" dirty="0"/>
          </a:p>
        </p:txBody>
      </p:sp>
    </p:spTree>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Deaths begin to exceed births</a:t>
            </a:r>
            <a:br>
              <a:rPr lang="en-US" dirty="0" smtClean="0"/>
            </a:br>
            <a:endParaRPr lang="en-US" dirty="0"/>
          </a:p>
        </p:txBody>
      </p:sp>
      <p:sp>
        <p:nvSpPr>
          <p:cNvPr id="3" name="Content Placeholder 2"/>
          <p:cNvSpPr>
            <a:spLocks noGrp="1"/>
          </p:cNvSpPr>
          <p:nvPr>
            <p:ph idx="1"/>
          </p:nvPr>
        </p:nvSpPr>
        <p:spPr/>
        <p:txBody>
          <a:bodyPr/>
          <a:lstStyle/>
          <a:p>
            <a:pPr>
              <a:buNone/>
            </a:pPr>
            <a:r>
              <a:rPr lang="en-US" dirty="0" smtClean="0"/>
              <a:t>Energy flow in an ecosystem is not cyclic because energy is</a:t>
            </a:r>
          </a:p>
          <a:p>
            <a:pPr>
              <a:buNone/>
            </a:pPr>
            <a:r>
              <a:rPr lang="en-US" dirty="0" smtClean="0"/>
              <a:t>A.  Increased as you go up the energy pyramid</a:t>
            </a:r>
          </a:p>
          <a:p>
            <a:pPr>
              <a:buNone/>
            </a:pPr>
            <a:r>
              <a:rPr lang="en-US" dirty="0" smtClean="0"/>
              <a:t>B.  Destroyed as it is used</a:t>
            </a:r>
          </a:p>
          <a:p>
            <a:pPr>
              <a:buNone/>
            </a:pPr>
            <a:r>
              <a:rPr lang="en-US" dirty="0" smtClean="0"/>
              <a:t>C.  No longer useful when it is converted to heat</a:t>
            </a:r>
          </a:p>
          <a:p>
            <a:pPr>
              <a:buNone/>
            </a:pPr>
            <a:r>
              <a:rPr lang="en-US" dirty="0" smtClean="0"/>
              <a:t>D.  Converted to many kinds of useful energy</a:t>
            </a:r>
            <a:endParaRPr lang="en-US" dirty="0"/>
          </a:p>
        </p:txBody>
      </p:sp>
    </p:spTree>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 longer useful when it is converted to heat</a:t>
            </a:r>
            <a:br>
              <a:rPr lang="en-US" dirty="0" smtClean="0"/>
            </a:br>
            <a:endParaRPr lang="en-US" dirty="0"/>
          </a:p>
        </p:txBody>
      </p:sp>
      <p:pic>
        <p:nvPicPr>
          <p:cNvPr id="4" name="Picture 13" descr="Pyramid of Energy"/>
          <p:cNvPicPr>
            <a:picLocks noGrp="1" noChangeAspect="1" noChangeArrowheads="1"/>
          </p:cNvPicPr>
          <p:nvPr>
            <p:ph idx="1"/>
          </p:nvPr>
        </p:nvPicPr>
        <p:blipFill>
          <a:blip r:embed="rId2" cstate="print"/>
          <a:srcRect/>
          <a:stretch>
            <a:fillRect/>
          </a:stretch>
        </p:blipFill>
        <p:spPr bwMode="auto">
          <a:xfrm>
            <a:off x="4759729" y="1371600"/>
            <a:ext cx="4384271" cy="3594609"/>
          </a:xfrm>
          <a:prstGeom prst="rect">
            <a:avLst/>
          </a:prstGeom>
          <a:noFill/>
        </p:spPr>
      </p:pic>
      <p:sp>
        <p:nvSpPr>
          <p:cNvPr id="5" name="TextBox 4"/>
          <p:cNvSpPr txBox="1"/>
          <p:nvPr/>
        </p:nvSpPr>
        <p:spPr>
          <a:xfrm>
            <a:off x="457200" y="1295400"/>
            <a:ext cx="4267200" cy="3785652"/>
          </a:xfrm>
          <a:prstGeom prst="rect">
            <a:avLst/>
          </a:prstGeom>
          <a:noFill/>
        </p:spPr>
        <p:txBody>
          <a:bodyPr wrap="square" rtlCol="0">
            <a:spAutoFit/>
          </a:bodyPr>
          <a:lstStyle/>
          <a:p>
            <a:r>
              <a:rPr lang="en-US" sz="2400" dirty="0" smtClean="0"/>
              <a:t>Looking at the figure to the right, as matter and energy move from the producers to the 3</a:t>
            </a:r>
            <a:r>
              <a:rPr lang="en-US" sz="2400" baseline="30000" dirty="0" smtClean="0"/>
              <a:t>rd</a:t>
            </a:r>
            <a:r>
              <a:rPr lang="en-US" sz="2400" dirty="0" smtClean="0"/>
              <a:t> level consumers, the amount of available energy  ___.</a:t>
            </a:r>
          </a:p>
          <a:p>
            <a:endParaRPr lang="en-US" sz="2400" dirty="0" smtClean="0"/>
          </a:p>
          <a:p>
            <a:pPr marL="342900" indent="-342900">
              <a:buAutoNum type="alphaUcPeriod"/>
            </a:pPr>
            <a:r>
              <a:rPr lang="en-US" sz="2400" dirty="0" smtClean="0"/>
              <a:t>Decreases</a:t>
            </a:r>
          </a:p>
          <a:p>
            <a:pPr marL="342900" indent="-342900">
              <a:buAutoNum type="alphaUcPeriod"/>
            </a:pPr>
            <a:r>
              <a:rPr lang="en-US" sz="2400" dirty="0" smtClean="0"/>
              <a:t>Increases</a:t>
            </a:r>
          </a:p>
          <a:p>
            <a:pPr marL="342900" indent="-342900">
              <a:buAutoNum type="alphaUcPeriod"/>
            </a:pPr>
            <a:r>
              <a:rPr lang="en-US" sz="2400" dirty="0" smtClean="0"/>
              <a:t>Decreases then increases</a:t>
            </a:r>
          </a:p>
          <a:p>
            <a:pPr marL="342900" indent="-342900">
              <a:buAutoNum type="alphaUcPeriod"/>
            </a:pPr>
            <a:r>
              <a:rPr lang="en-US" sz="2400" dirty="0" smtClean="0"/>
              <a:t>Does nothing</a:t>
            </a:r>
            <a:endParaRPr lang="en-US" sz="2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Bikini Bottom – Patty Power</a:t>
            </a:r>
            <a:endParaRPr lang="en-US" dirty="0"/>
          </a:p>
        </p:txBody>
      </p:sp>
      <p:sp>
        <p:nvSpPr>
          <p:cNvPr id="3" name="Content Placeholder 2"/>
          <p:cNvSpPr>
            <a:spLocks noGrp="1"/>
          </p:cNvSpPr>
          <p:nvPr>
            <p:ph idx="1"/>
          </p:nvPr>
        </p:nvSpPr>
        <p:spPr/>
        <p:txBody>
          <a:bodyPr>
            <a:normAutofit fontScale="92500" lnSpcReduction="10000"/>
          </a:bodyPr>
          <a:lstStyle/>
          <a:p>
            <a:pPr marL="385763" indent="-385763">
              <a:buFont typeface="+mj-lt"/>
              <a:buAutoNum type="arabicPeriod"/>
            </a:pPr>
            <a:r>
              <a:rPr lang="en-US" dirty="0" smtClean="0"/>
              <a:t>The control group is the group that stays the same.</a:t>
            </a:r>
          </a:p>
          <a:p>
            <a:pPr marL="685800" lvl="1" indent="-342900">
              <a:buAutoNum type="alphaLcPeriod"/>
            </a:pPr>
            <a:r>
              <a:rPr lang="en-US" dirty="0" smtClean="0"/>
              <a:t>Group B is the Control Group.</a:t>
            </a:r>
          </a:p>
          <a:p>
            <a:pPr marL="685800" lvl="1" indent="-342900">
              <a:buAutoNum type="alphaLcPeriod"/>
            </a:pPr>
            <a:r>
              <a:rPr lang="en-US" dirty="0" smtClean="0"/>
              <a:t>The independent variable is the part of the experiment that is changed.  The </a:t>
            </a:r>
            <a:r>
              <a:rPr lang="en-US" b="1" dirty="0" smtClean="0"/>
              <a:t>new sauce is the IV.</a:t>
            </a:r>
          </a:p>
          <a:p>
            <a:pPr marL="685800" lvl="1" indent="-342900">
              <a:buAutoNum type="alphaLcPeriod"/>
            </a:pPr>
            <a:r>
              <a:rPr lang="en-US" dirty="0" smtClean="0"/>
              <a:t>The dependent variable is the result of the change.  The DV is that people will have less gas.</a:t>
            </a:r>
          </a:p>
          <a:p>
            <a:pPr marL="685800" lvl="1" indent="-342900">
              <a:buAutoNum type="alphaLcPeriod"/>
            </a:pPr>
            <a:r>
              <a:rPr lang="en-US" dirty="0" smtClean="0"/>
              <a:t>Yes, The </a:t>
            </a:r>
            <a:r>
              <a:rPr lang="en-US" dirty="0" err="1" smtClean="0"/>
              <a:t>Krusty</a:t>
            </a:r>
            <a:r>
              <a:rPr lang="en-US" dirty="0" smtClean="0"/>
              <a:t> </a:t>
            </a:r>
            <a:r>
              <a:rPr lang="en-US" dirty="0" err="1" smtClean="0"/>
              <a:t>Krabb</a:t>
            </a:r>
            <a:r>
              <a:rPr lang="en-US" dirty="0" smtClean="0"/>
              <a:t> should change </a:t>
            </a:r>
            <a:r>
              <a:rPr lang="en-US" dirty="0" err="1" smtClean="0"/>
              <a:t>sauses</a:t>
            </a:r>
            <a:r>
              <a:rPr lang="en-US" dirty="0" smtClean="0"/>
              <a:t> because 30 people had less gas than group B.</a:t>
            </a:r>
          </a:p>
          <a:p>
            <a:pPr marL="685800" lvl="1" indent="-342900">
              <a:buAutoNum type="alphaLcPeriod"/>
            </a:pPr>
            <a:r>
              <a:rPr lang="en-US" dirty="0" smtClean="0"/>
              <a:t>It was because of the Placebo Effect.</a:t>
            </a:r>
          </a:p>
          <a:p>
            <a:pPr marL="685800" lvl="1" indent="-342900">
              <a:buAutoNum type="alphaLcPeriod"/>
            </a:pPr>
            <a:endParaRPr lang="en-US" dirty="0"/>
          </a:p>
        </p:txBody>
      </p:sp>
    </p:spTree>
    <p:extLst>
      <p:ext uri="{BB962C8B-B14F-4D97-AF65-F5344CB8AC3E}">
        <p14:creationId xmlns:p14="http://schemas.microsoft.com/office/powerpoint/2010/main" val="404221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sz="3200" dirty="0" smtClean="0"/>
              <a:t>Work at your seats with your shoulder buddy.</a:t>
            </a:r>
            <a:br>
              <a:rPr lang="en-US" sz="3200" dirty="0" smtClean="0"/>
            </a:br>
            <a:r>
              <a:rPr lang="en-US" sz="3200" dirty="0" smtClean="0"/>
              <a:t>Problem Solving Lab 2.1 P. 19 NB; 37 BB</a:t>
            </a:r>
            <a:br>
              <a:rPr lang="en-US" sz="3200" dirty="0" smtClean="0"/>
            </a:br>
            <a:r>
              <a:rPr lang="en-US" sz="3200" dirty="0" smtClean="0"/>
              <a:t>Draw the Graph </a:t>
            </a:r>
            <a:endParaRPr lang="en-US" sz="3200" dirty="0"/>
          </a:p>
        </p:txBody>
      </p:sp>
      <p:sp>
        <p:nvSpPr>
          <p:cNvPr id="3" name="Content Placeholder 2"/>
          <p:cNvSpPr>
            <a:spLocks noGrp="1"/>
          </p:cNvSpPr>
          <p:nvPr>
            <p:ph idx="1"/>
          </p:nvPr>
        </p:nvSpPr>
        <p:spPr>
          <a:xfrm>
            <a:off x="0" y="1447800"/>
            <a:ext cx="9144000" cy="5410200"/>
          </a:xfrm>
        </p:spPr>
        <p:txBody>
          <a:bodyPr>
            <a:normAutofit/>
          </a:bodyPr>
          <a:lstStyle/>
          <a:p>
            <a:pPr>
              <a:buNone/>
            </a:pPr>
            <a:r>
              <a:rPr lang="en-US" sz="2800" dirty="0" smtClean="0"/>
              <a:t>1.Temperature; as temperature increases, the photosynthesis rate also increases until a maximum of 30°C is reached.  Above 30°C, the photosynthesis rate decreases.</a:t>
            </a:r>
          </a:p>
          <a:p>
            <a:pPr>
              <a:buNone/>
            </a:pPr>
            <a:r>
              <a:rPr lang="en-US" sz="2800" dirty="0" smtClean="0"/>
              <a:t>2. Glucose production is the greatest at 10mg/h.</a:t>
            </a:r>
          </a:p>
          <a:p>
            <a:pPr marL="514350" indent="-514350">
              <a:buAutoNum type="arabicPeriod" startAt="3"/>
            </a:pPr>
            <a:r>
              <a:rPr lang="en-US" sz="2800" dirty="0" smtClean="0"/>
              <a:t>Glucose Production is the greatest at 30°C.</a:t>
            </a:r>
          </a:p>
          <a:p>
            <a:pPr marL="514350" indent="-514350">
              <a:buNone/>
            </a:pPr>
            <a:r>
              <a:rPr lang="en-US" sz="2800" dirty="0" smtClean="0"/>
              <a:t>30 C° = 86° F   30 X 9/5 +32 = 86°         9/5 = 1.8</a:t>
            </a:r>
          </a:p>
          <a:p>
            <a:pPr marL="514350" indent="-514350">
              <a:buNone/>
            </a:pPr>
            <a:r>
              <a:rPr lang="en-US" sz="2800" dirty="0" smtClean="0"/>
              <a:t>4.The graph is specific for saltbush.  </a:t>
            </a:r>
          </a:p>
          <a:p>
            <a:pPr marL="514350" indent="-514350">
              <a:buNone/>
            </a:pPr>
            <a:r>
              <a:rPr lang="en-US" sz="2800" dirty="0" smtClean="0"/>
              <a:t>5.Glucose Production declines after 30° C.</a:t>
            </a:r>
          </a:p>
          <a:p>
            <a:pPr marL="514350" indent="-514350">
              <a:buNone/>
            </a:pPr>
            <a:r>
              <a:rPr lang="en-US" sz="2800" dirty="0" smtClean="0"/>
              <a:t>6CO</a:t>
            </a:r>
            <a:r>
              <a:rPr lang="en-US" sz="2800" baseline="-25000" dirty="0" smtClean="0"/>
              <a:t>2 </a:t>
            </a:r>
            <a:r>
              <a:rPr lang="en-US" sz="2800" dirty="0" smtClean="0"/>
              <a:t>+ 6 H</a:t>
            </a:r>
            <a:r>
              <a:rPr lang="en-US" sz="2800" baseline="-25000" dirty="0" smtClean="0"/>
              <a:t>2</a:t>
            </a:r>
            <a:r>
              <a:rPr lang="en-US" sz="2800" dirty="0" smtClean="0"/>
              <a:t>O -&gt; C</a:t>
            </a:r>
            <a:r>
              <a:rPr lang="en-US" sz="2800" baseline="-25000" dirty="0" smtClean="0"/>
              <a:t>6</a:t>
            </a:r>
            <a:r>
              <a:rPr lang="en-US" sz="2800" dirty="0" smtClean="0"/>
              <a:t>H</a:t>
            </a:r>
            <a:r>
              <a:rPr lang="en-US" sz="2800" baseline="-25000" dirty="0" smtClean="0"/>
              <a:t>12</a:t>
            </a:r>
            <a:r>
              <a:rPr lang="en-US" sz="2800" dirty="0" smtClean="0"/>
              <a:t>O</a:t>
            </a:r>
            <a:r>
              <a:rPr lang="en-US" sz="2800" baseline="-25000" dirty="0" smtClean="0"/>
              <a:t>6 </a:t>
            </a:r>
            <a:r>
              <a:rPr lang="en-US" sz="2800" dirty="0" smtClean="0"/>
              <a:t>+ 6 O</a:t>
            </a:r>
            <a:r>
              <a:rPr lang="en-US" sz="2800" baseline="-25000" dirty="0" smtClean="0"/>
              <a:t>2</a:t>
            </a:r>
          </a:p>
          <a:p>
            <a:pPr marL="3143250" lvl="6" indent="-514350">
              <a:buNone/>
            </a:pPr>
            <a:r>
              <a:rPr lang="en-US" sz="2800" dirty="0" smtClean="0"/>
              <a:t>Sunlight</a:t>
            </a:r>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1671" y="4343400"/>
            <a:ext cx="2855269" cy="1905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blinds(horizontal)">
                                      <p:cBhvr>
                                        <p:cTn id="4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Pyramid of Numbers"/>
          <p:cNvPicPr>
            <a:picLocks noChangeAspect="1" noChangeArrowheads="1"/>
          </p:cNvPicPr>
          <p:nvPr/>
        </p:nvPicPr>
        <p:blipFill>
          <a:blip r:embed="rId2" cstate="print"/>
          <a:srcRect/>
          <a:stretch>
            <a:fillRect/>
          </a:stretch>
        </p:blipFill>
        <p:spPr bwMode="auto">
          <a:xfrm>
            <a:off x="5105350" y="1447801"/>
            <a:ext cx="4038650" cy="3733800"/>
          </a:xfrm>
          <a:prstGeom prst="rect">
            <a:avLst/>
          </a:prstGeom>
          <a:noFill/>
        </p:spPr>
      </p:pic>
      <p:sp>
        <p:nvSpPr>
          <p:cNvPr id="3" name="Title 2"/>
          <p:cNvSpPr>
            <a:spLocks noGrp="1"/>
          </p:cNvSpPr>
          <p:nvPr>
            <p:ph type="title"/>
          </p:nvPr>
        </p:nvSpPr>
        <p:spPr/>
        <p:txBody>
          <a:bodyPr/>
          <a:lstStyle/>
          <a:p>
            <a:r>
              <a:rPr lang="en-US" dirty="0" smtClean="0"/>
              <a:t>Decreases</a:t>
            </a:r>
            <a:endParaRPr lang="en-US" dirty="0"/>
          </a:p>
        </p:txBody>
      </p:sp>
      <p:sp>
        <p:nvSpPr>
          <p:cNvPr id="4" name="TextBox 3"/>
          <p:cNvSpPr txBox="1"/>
          <p:nvPr/>
        </p:nvSpPr>
        <p:spPr>
          <a:xfrm>
            <a:off x="457200" y="1676400"/>
            <a:ext cx="4648200" cy="3046988"/>
          </a:xfrm>
          <a:prstGeom prst="rect">
            <a:avLst/>
          </a:prstGeom>
          <a:noFill/>
        </p:spPr>
        <p:txBody>
          <a:bodyPr wrap="square" rtlCol="0">
            <a:spAutoFit/>
          </a:bodyPr>
          <a:lstStyle/>
          <a:p>
            <a:r>
              <a:rPr lang="en-US" sz="2400" dirty="0" smtClean="0"/>
              <a:t>In the energy pyramid shown in the figure, which level has the smallest number of organisms?</a:t>
            </a:r>
          </a:p>
          <a:p>
            <a:endParaRPr lang="en-US" sz="2400" dirty="0" smtClean="0"/>
          </a:p>
          <a:p>
            <a:pPr marL="342900" indent="-342900">
              <a:buAutoNum type="alphaUcPeriod"/>
            </a:pPr>
            <a:r>
              <a:rPr lang="en-US" sz="2400" dirty="0" smtClean="0"/>
              <a:t>Fox</a:t>
            </a:r>
          </a:p>
          <a:p>
            <a:pPr marL="342900" indent="-342900">
              <a:buAutoNum type="alphaUcPeriod"/>
            </a:pPr>
            <a:r>
              <a:rPr lang="en-US" sz="2400" dirty="0" smtClean="0"/>
              <a:t>Birds</a:t>
            </a:r>
          </a:p>
          <a:p>
            <a:pPr marL="342900" indent="-342900">
              <a:buAutoNum type="alphaUcPeriod"/>
            </a:pPr>
            <a:r>
              <a:rPr lang="en-US" sz="2400" dirty="0" smtClean="0"/>
              <a:t>Grasshoppers</a:t>
            </a:r>
          </a:p>
          <a:p>
            <a:pPr marL="342900" indent="-342900">
              <a:buAutoNum type="alphaUcPeriod"/>
            </a:pPr>
            <a:r>
              <a:rPr lang="en-US" sz="2400" dirty="0" smtClean="0"/>
              <a:t>Grasses</a:t>
            </a:r>
            <a:endParaRPr lang="en-US" sz="2400" dirty="0"/>
          </a:p>
        </p:txBody>
      </p:sp>
    </p:spTree>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13" descr="Pyramid of Numbers"/>
          <p:cNvPicPr>
            <a:picLocks noGrp="1" noChangeAspect="1" noChangeArrowheads="1"/>
          </p:cNvPicPr>
          <p:nvPr>
            <p:ph idx="1"/>
          </p:nvPr>
        </p:nvPicPr>
        <p:blipFill>
          <a:blip r:embed="rId2" cstate="print"/>
          <a:srcRect/>
          <a:stretch>
            <a:fillRect/>
          </a:stretch>
        </p:blipFill>
        <p:spPr bwMode="auto">
          <a:xfrm>
            <a:off x="2123865" y="1600200"/>
            <a:ext cx="4896269" cy="4525963"/>
          </a:xfrm>
          <a:prstGeom prst="rect">
            <a:avLst/>
          </a:prstGeom>
          <a:noFill/>
        </p:spPr>
      </p:pic>
    </p:spTree>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Fox</a:t>
            </a:r>
            <a:endParaRPr lang="en-US" dirty="0"/>
          </a:p>
        </p:txBody>
      </p:sp>
      <p:pic>
        <p:nvPicPr>
          <p:cNvPr id="4" name="Picture 13" descr="Pyramid of Numbers"/>
          <p:cNvPicPr>
            <a:picLocks noGrp="1" noChangeAspect="1" noChangeArrowheads="1"/>
          </p:cNvPicPr>
          <p:nvPr>
            <p:ph idx="1"/>
          </p:nvPr>
        </p:nvPicPr>
        <p:blipFill>
          <a:blip r:embed="rId2" cstate="print"/>
          <a:srcRect/>
          <a:stretch>
            <a:fillRect/>
          </a:stretch>
        </p:blipFill>
        <p:spPr bwMode="auto">
          <a:xfrm>
            <a:off x="4247731" y="1447800"/>
            <a:ext cx="4896269" cy="4525963"/>
          </a:xfrm>
          <a:prstGeom prst="rect">
            <a:avLst/>
          </a:prstGeom>
          <a:noFill/>
        </p:spPr>
      </p:pic>
      <p:sp>
        <p:nvSpPr>
          <p:cNvPr id="5" name="TextBox 4"/>
          <p:cNvSpPr txBox="1"/>
          <p:nvPr/>
        </p:nvSpPr>
        <p:spPr>
          <a:xfrm>
            <a:off x="609600" y="1676400"/>
            <a:ext cx="3657600" cy="3416320"/>
          </a:xfrm>
          <a:prstGeom prst="rect">
            <a:avLst/>
          </a:prstGeom>
          <a:noFill/>
        </p:spPr>
        <p:txBody>
          <a:bodyPr wrap="square" rtlCol="0">
            <a:spAutoFit/>
          </a:bodyPr>
          <a:lstStyle/>
          <a:p>
            <a:r>
              <a:rPr lang="en-US" sz="2400" dirty="0" smtClean="0"/>
              <a:t>Which organism in the pyramid receives the highest percentage of energy from the sun?</a:t>
            </a:r>
          </a:p>
          <a:p>
            <a:endParaRPr lang="en-US" sz="2400" dirty="0" smtClean="0"/>
          </a:p>
          <a:p>
            <a:pPr marL="342900" indent="-342900">
              <a:buAutoNum type="alphaUcPeriod"/>
            </a:pPr>
            <a:r>
              <a:rPr lang="en-US" sz="2400" dirty="0" smtClean="0"/>
              <a:t>Fox</a:t>
            </a:r>
          </a:p>
          <a:p>
            <a:pPr marL="342900" indent="-342900">
              <a:buAutoNum type="alphaUcPeriod"/>
            </a:pPr>
            <a:r>
              <a:rPr lang="en-US" sz="2400" dirty="0" smtClean="0"/>
              <a:t>Birds</a:t>
            </a:r>
          </a:p>
          <a:p>
            <a:pPr marL="342900" indent="-342900">
              <a:buAutoNum type="alphaUcPeriod"/>
            </a:pPr>
            <a:r>
              <a:rPr lang="en-US" sz="2400" dirty="0" smtClean="0"/>
              <a:t>Grasshoppers</a:t>
            </a:r>
          </a:p>
          <a:p>
            <a:pPr marL="342900" indent="-342900">
              <a:buAutoNum type="alphaUcPeriod"/>
            </a:pPr>
            <a:r>
              <a:rPr lang="en-US" sz="2400" dirty="0" smtClean="0"/>
              <a:t>Grasses</a:t>
            </a:r>
            <a:endParaRPr lang="en-US" sz="2400" dirty="0"/>
          </a:p>
        </p:txBody>
      </p:sp>
    </p:spTree>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Grasses</a:t>
            </a:r>
            <a:endParaRPr lang="en-US" dirty="0"/>
          </a:p>
        </p:txBody>
      </p:sp>
      <p:pic>
        <p:nvPicPr>
          <p:cNvPr id="4" name="Picture 1036" descr="\\Hvf-work\Education\Edu3\BDOL Interactive Chalkboard\Transparencies\BCT .jpg images\BCT-03.1PrimarySuccession.jpg"/>
          <p:cNvPicPr>
            <a:picLocks noGrp="1" noChangeAspect="1" noChangeArrowheads="1"/>
          </p:cNvPicPr>
          <p:nvPr>
            <p:ph idx="1"/>
          </p:nvPr>
        </p:nvPicPr>
        <p:blipFill>
          <a:blip r:embed="rId2" cstate="print"/>
          <a:srcRect/>
          <a:stretch>
            <a:fillRect/>
          </a:stretch>
        </p:blipFill>
        <p:spPr bwMode="auto">
          <a:xfrm>
            <a:off x="2057400" y="2362200"/>
            <a:ext cx="6902670" cy="3300338"/>
          </a:xfrm>
          <a:prstGeom prst="rect">
            <a:avLst/>
          </a:prstGeom>
          <a:noFill/>
        </p:spPr>
      </p:pic>
      <p:sp>
        <p:nvSpPr>
          <p:cNvPr id="5" name="TextBox 4"/>
          <p:cNvSpPr txBox="1"/>
          <p:nvPr/>
        </p:nvSpPr>
        <p:spPr>
          <a:xfrm>
            <a:off x="228600" y="1828800"/>
            <a:ext cx="4146007" cy="2308324"/>
          </a:xfrm>
          <a:prstGeom prst="rect">
            <a:avLst/>
          </a:prstGeom>
          <a:noFill/>
        </p:spPr>
        <p:txBody>
          <a:bodyPr wrap="none" rtlCol="0">
            <a:spAutoFit/>
          </a:bodyPr>
          <a:lstStyle/>
          <a:p>
            <a:r>
              <a:rPr lang="en-US" sz="2400" dirty="0" smtClean="0"/>
              <a:t>What type of succession is this?</a:t>
            </a:r>
          </a:p>
          <a:p>
            <a:endParaRPr lang="en-US" sz="2400" dirty="0" smtClean="0"/>
          </a:p>
          <a:p>
            <a:pPr marL="342900" indent="-342900">
              <a:buAutoNum type="alphaUcPeriod"/>
            </a:pPr>
            <a:r>
              <a:rPr lang="en-US" sz="2400" dirty="0" smtClean="0"/>
              <a:t>Primary</a:t>
            </a:r>
          </a:p>
          <a:p>
            <a:pPr marL="342900" indent="-342900">
              <a:buAutoNum type="alphaUcPeriod"/>
            </a:pPr>
            <a:r>
              <a:rPr lang="en-US" sz="2400" dirty="0" smtClean="0"/>
              <a:t>Secondary</a:t>
            </a:r>
          </a:p>
          <a:p>
            <a:pPr marL="342900" indent="-342900">
              <a:buAutoNum type="alphaUcPeriod"/>
            </a:pPr>
            <a:r>
              <a:rPr lang="en-US" sz="2400" dirty="0" smtClean="0"/>
              <a:t>Tertiary</a:t>
            </a:r>
          </a:p>
          <a:p>
            <a:pPr marL="342900" indent="-342900">
              <a:buAutoNum type="alphaUcPeriod"/>
            </a:pPr>
            <a:r>
              <a:rPr lang="en-US" sz="2400" dirty="0" smtClean="0"/>
              <a:t>None</a:t>
            </a:r>
            <a:endParaRPr lang="en-US" sz="2400" dirty="0"/>
          </a:p>
        </p:txBody>
      </p:sp>
    </p:spTree>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Primary</a:t>
            </a:r>
            <a:endParaRPr lang="en-US" dirty="0"/>
          </a:p>
        </p:txBody>
      </p:sp>
      <p:sp>
        <p:nvSpPr>
          <p:cNvPr id="3" name="Content Placeholder 2"/>
          <p:cNvSpPr>
            <a:spLocks noGrp="1"/>
          </p:cNvSpPr>
          <p:nvPr>
            <p:ph idx="1"/>
          </p:nvPr>
        </p:nvSpPr>
        <p:spPr>
          <a:xfrm>
            <a:off x="0" y="1143000"/>
            <a:ext cx="8686800" cy="4983163"/>
          </a:xfrm>
        </p:spPr>
        <p:txBody>
          <a:bodyPr/>
          <a:lstStyle/>
          <a:p>
            <a:pPr>
              <a:buNone/>
            </a:pPr>
            <a:r>
              <a:rPr lang="en-US" dirty="0" smtClean="0"/>
              <a:t>	What stage would a deer be most successful in a Plant community?</a:t>
            </a:r>
          </a:p>
          <a:p>
            <a:pPr marL="914400" lvl="1" indent="-514350">
              <a:buAutoNum type="alphaUcPeriod"/>
            </a:pPr>
            <a:r>
              <a:rPr lang="en-US" dirty="0" smtClean="0"/>
              <a:t>Pioneer species</a:t>
            </a:r>
          </a:p>
          <a:p>
            <a:pPr marL="914400" lvl="1" indent="-514350">
              <a:buAutoNum type="alphaUcPeriod"/>
            </a:pPr>
            <a:r>
              <a:rPr lang="en-US" dirty="0" smtClean="0"/>
              <a:t>Climax Community</a:t>
            </a:r>
          </a:p>
          <a:p>
            <a:pPr marL="914400" lvl="1" indent="-514350">
              <a:buAutoNum type="alphaUcPeriod"/>
            </a:pPr>
            <a:r>
              <a:rPr lang="en-US" dirty="0" smtClean="0"/>
              <a:t>Mosses</a:t>
            </a:r>
          </a:p>
          <a:p>
            <a:pPr marL="914400" lvl="1" indent="-514350">
              <a:buAutoNum type="alphaUcPeriod"/>
            </a:pPr>
            <a:r>
              <a:rPr lang="en-US" dirty="0" smtClean="0"/>
              <a:t>Ferns, Shrubs &amp; Grasses</a:t>
            </a:r>
          </a:p>
          <a:p>
            <a:pPr marL="514350" indent="-514350">
              <a:buAutoNum type="alphaUcPeriod"/>
            </a:pPr>
            <a:endParaRPr lang="en-US" dirty="0"/>
          </a:p>
        </p:txBody>
      </p:sp>
      <p:pic>
        <p:nvPicPr>
          <p:cNvPr id="4" name="Picture 1036" descr="\\Hvf-work\Education\Edu3\BDOL Interactive Chalkboard\Transparencies\BCT .jpg images\BCT-03.1PrimarySuccession.jpg"/>
          <p:cNvPicPr>
            <a:picLocks noChangeAspect="1" noChangeArrowheads="1"/>
          </p:cNvPicPr>
          <p:nvPr/>
        </p:nvPicPr>
        <p:blipFill>
          <a:blip r:embed="rId2" cstate="print"/>
          <a:srcRect/>
          <a:stretch>
            <a:fillRect/>
          </a:stretch>
        </p:blipFill>
        <p:spPr bwMode="auto">
          <a:xfrm>
            <a:off x="4313174" y="1600200"/>
            <a:ext cx="4830826" cy="2309738"/>
          </a:xfrm>
          <a:prstGeom prst="rect">
            <a:avLst/>
          </a:prstGeom>
          <a:noFill/>
        </p:spPr>
      </p:pic>
      <p:sp>
        <p:nvSpPr>
          <p:cNvPr id="5" name="TextBox 4"/>
          <p:cNvSpPr txBox="1"/>
          <p:nvPr/>
        </p:nvSpPr>
        <p:spPr>
          <a:xfrm>
            <a:off x="4419600" y="3276600"/>
            <a:ext cx="990600" cy="646331"/>
          </a:xfrm>
          <a:prstGeom prst="rect">
            <a:avLst/>
          </a:prstGeom>
          <a:noFill/>
        </p:spPr>
        <p:txBody>
          <a:bodyPr wrap="square" rtlCol="0">
            <a:spAutoFit/>
          </a:bodyPr>
          <a:lstStyle/>
          <a:p>
            <a:r>
              <a:rPr lang="en-US" dirty="0" smtClean="0"/>
              <a:t>Pioneer Species</a:t>
            </a:r>
            <a:endParaRPr lang="en-US" dirty="0"/>
          </a:p>
        </p:txBody>
      </p:sp>
      <p:sp>
        <p:nvSpPr>
          <p:cNvPr id="6" name="TextBox 5"/>
          <p:cNvSpPr txBox="1"/>
          <p:nvPr/>
        </p:nvSpPr>
        <p:spPr>
          <a:xfrm>
            <a:off x="7696200" y="3352800"/>
            <a:ext cx="1447800" cy="646331"/>
          </a:xfrm>
          <a:prstGeom prst="rect">
            <a:avLst/>
          </a:prstGeom>
          <a:noFill/>
        </p:spPr>
        <p:txBody>
          <a:bodyPr wrap="square" rtlCol="0">
            <a:spAutoFit/>
          </a:bodyPr>
          <a:lstStyle/>
          <a:p>
            <a:r>
              <a:rPr lang="en-US" dirty="0" smtClean="0"/>
              <a:t>Climax Community</a:t>
            </a:r>
            <a:endParaRPr lang="en-US" dirty="0"/>
          </a:p>
        </p:txBody>
      </p:sp>
    </p:spTree>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1417638"/>
          </a:xfrm>
        </p:spPr>
        <p:txBody>
          <a:bodyPr>
            <a:normAutofit/>
          </a:bodyPr>
          <a:lstStyle/>
          <a:p>
            <a:r>
              <a:rPr lang="en-US" sz="2400" dirty="0" smtClean="0"/>
              <a:t>5/9 Ecology Review</a:t>
            </a:r>
            <a:br>
              <a:rPr lang="en-US" sz="2400" dirty="0" smtClean="0"/>
            </a:br>
            <a:r>
              <a:rPr lang="en-US" sz="2400" dirty="0" smtClean="0"/>
              <a:t> Obj. </a:t>
            </a:r>
            <a:r>
              <a:rPr lang="en-US" sz="2400" dirty="0" err="1" smtClean="0"/>
              <a:t>Stds</a:t>
            </a:r>
            <a:r>
              <a:rPr lang="en-US" sz="2400" dirty="0" smtClean="0"/>
              <a:t>. Will perform excellently on their Ecology benchmark with 90% Proficient &amp; Advanced</a:t>
            </a:r>
            <a:r>
              <a:rPr lang="en-US" sz="2400" dirty="0" smtClean="0">
                <a:sym typeface="Wingdings" pitchFamily="2" charset="2"/>
              </a:rPr>
              <a:t></a:t>
            </a:r>
            <a:r>
              <a:rPr lang="en-US" sz="2400" dirty="0" smtClean="0"/>
              <a:t>. P.52 NB</a:t>
            </a:r>
            <a:endParaRPr lang="en-US" sz="2400" dirty="0"/>
          </a:p>
        </p:txBody>
      </p:sp>
      <p:sp>
        <p:nvSpPr>
          <p:cNvPr id="5" name="Text Placeholder 4"/>
          <p:cNvSpPr>
            <a:spLocks noGrp="1"/>
          </p:cNvSpPr>
          <p:nvPr>
            <p:ph type="body" idx="1"/>
          </p:nvPr>
        </p:nvSpPr>
        <p:spPr/>
        <p:txBody>
          <a:bodyPr/>
          <a:lstStyle/>
          <a:p>
            <a:endParaRPr lang="en-US"/>
          </a:p>
        </p:txBody>
      </p:sp>
      <p:sp>
        <p:nvSpPr>
          <p:cNvPr id="7" name="Text Placeholder 6"/>
          <p:cNvSpPr>
            <a:spLocks noGrp="1"/>
          </p:cNvSpPr>
          <p:nvPr>
            <p:ph type="body" sz="quarter" idx="3"/>
          </p:nvPr>
        </p:nvSpPr>
        <p:spPr>
          <a:xfrm>
            <a:off x="4648200" y="1371600"/>
            <a:ext cx="4041775" cy="639762"/>
          </a:xfrm>
        </p:spPr>
        <p:txBody>
          <a:bodyPr>
            <a:normAutofit fontScale="92500" lnSpcReduction="20000"/>
          </a:bodyPr>
          <a:lstStyle/>
          <a:p>
            <a:r>
              <a:rPr lang="en-US" dirty="0" smtClean="0">
                <a:hlinkClick r:id="rId2"/>
              </a:rPr>
              <a:t>http://www.cde.ca.gov/ta/tg/sr/documents/rtqbio.pdf</a:t>
            </a:r>
            <a:endParaRPr lang="en-US" dirty="0"/>
          </a:p>
        </p:txBody>
      </p:sp>
      <p:sp>
        <p:nvSpPr>
          <p:cNvPr id="8" name="Content Placeholder 7"/>
          <p:cNvSpPr>
            <a:spLocks noGrp="1"/>
          </p:cNvSpPr>
          <p:nvPr>
            <p:ph sz="quarter" idx="4"/>
          </p:nvPr>
        </p:nvSpPr>
        <p:spPr>
          <a:xfrm>
            <a:off x="4645025" y="1981200"/>
            <a:ext cx="4498975" cy="3951288"/>
          </a:xfrm>
        </p:spPr>
        <p:txBody>
          <a:bodyPr>
            <a:normAutofit fontScale="92500"/>
          </a:bodyPr>
          <a:lstStyle/>
          <a:p>
            <a:pPr marL="457200" indent="-457200">
              <a:buFont typeface="+mj-lt"/>
              <a:buAutoNum type="arabicPeriod"/>
            </a:pPr>
            <a:r>
              <a:rPr lang="en-US" dirty="0" smtClean="0"/>
              <a:t>Compare &amp; contrast Biodiversity and Ecology.</a:t>
            </a:r>
          </a:p>
          <a:p>
            <a:pPr marL="457200" indent="-457200">
              <a:buFont typeface="+mj-lt"/>
              <a:buAutoNum type="arabicPeriod"/>
            </a:pPr>
            <a:r>
              <a:rPr lang="en-US" dirty="0" smtClean="0"/>
              <a:t>How does water, carbon, </a:t>
            </a:r>
            <a:r>
              <a:rPr lang="en-US" smtClean="0"/>
              <a:t>and nitrogen cycle </a:t>
            </a:r>
            <a:r>
              <a:rPr lang="en-US" dirty="0" smtClean="0"/>
              <a:t>in an ecosystem between </a:t>
            </a:r>
            <a:r>
              <a:rPr lang="en-US" dirty="0" err="1" smtClean="0"/>
              <a:t>abiotic</a:t>
            </a:r>
            <a:r>
              <a:rPr lang="en-US" dirty="0" smtClean="0"/>
              <a:t> and organic matter?</a:t>
            </a:r>
          </a:p>
          <a:p>
            <a:pPr marL="457200" indent="-457200">
              <a:buFont typeface="+mj-lt"/>
              <a:buAutoNum type="arabicPeriod"/>
            </a:pPr>
            <a:r>
              <a:rPr lang="en-US" dirty="0" smtClean="0"/>
              <a:t>Draw a food web of the following animals, include energy arrows and label D,P,C</a:t>
            </a:r>
            <a:r>
              <a:rPr lang="en-US" baseline="-25000" dirty="0" smtClean="0"/>
              <a:t>1</a:t>
            </a:r>
            <a:r>
              <a:rPr lang="en-US" dirty="0" smtClean="0"/>
              <a:t>C</a:t>
            </a:r>
            <a:r>
              <a:rPr lang="en-US" baseline="-25000" dirty="0" smtClean="0"/>
              <a:t>2</a:t>
            </a:r>
            <a:r>
              <a:rPr lang="en-US" dirty="0" smtClean="0"/>
              <a:t>C</a:t>
            </a:r>
            <a:r>
              <a:rPr lang="en-US" baseline="-25000" dirty="0" smtClean="0"/>
              <a:t>3</a:t>
            </a:r>
            <a:r>
              <a:rPr lang="en-US" dirty="0" smtClean="0"/>
              <a:t>. Lion, zebra, grass, mushroom, worm, tree, giraffe, gazelle, hyena, snake.</a:t>
            </a:r>
            <a:endParaRPr lang="en-US" dirty="0"/>
          </a:p>
        </p:txBody>
      </p:sp>
      <p:pic>
        <p:nvPicPr>
          <p:cNvPr id="9" name="Picture 1041" descr="BCT-02"/>
          <p:cNvPicPr>
            <a:picLocks noGrp="1" noChangeAspect="1" noChangeArrowheads="1"/>
          </p:cNvPicPr>
          <p:nvPr>
            <p:ph sz="half" idx="2"/>
          </p:nvPr>
        </p:nvPicPr>
        <p:blipFill>
          <a:blip r:embed="rId3" cstate="print"/>
          <a:srcRect/>
          <a:stretch>
            <a:fillRect/>
          </a:stretch>
        </p:blipFill>
        <p:spPr bwMode="auto">
          <a:xfrm>
            <a:off x="0" y="1295400"/>
            <a:ext cx="4489104" cy="3352799"/>
          </a:xfrm>
          <a:prstGeom prst="rect">
            <a:avLst/>
          </a:prstGeom>
          <a:noFill/>
        </p:spPr>
      </p:pic>
      <p:pic>
        <p:nvPicPr>
          <p:cNvPr id="10" name="Picture 13" descr="food web chart"/>
          <p:cNvPicPr>
            <a:picLocks noChangeAspect="1" noChangeArrowheads="1"/>
          </p:cNvPicPr>
          <p:nvPr/>
        </p:nvPicPr>
        <p:blipFill>
          <a:blip r:embed="rId4" cstate="print"/>
          <a:srcRect/>
          <a:stretch>
            <a:fillRect/>
          </a:stretch>
        </p:blipFill>
        <p:spPr bwMode="auto">
          <a:xfrm>
            <a:off x="0" y="4648200"/>
            <a:ext cx="2833828" cy="1600200"/>
          </a:xfrm>
          <a:prstGeom prst="rect">
            <a:avLst/>
          </a:prstGeom>
          <a:noFill/>
        </p:spPr>
      </p:pic>
      <p:pic>
        <p:nvPicPr>
          <p:cNvPr id="11" name="Picture 13" descr="Pyramid of Energy"/>
          <p:cNvPicPr>
            <a:picLocks noChangeAspect="1" noChangeArrowheads="1"/>
          </p:cNvPicPr>
          <p:nvPr/>
        </p:nvPicPr>
        <p:blipFill>
          <a:blip r:embed="rId5" cstate="print"/>
          <a:srcRect/>
          <a:stretch>
            <a:fillRect/>
          </a:stretch>
        </p:blipFill>
        <p:spPr bwMode="auto">
          <a:xfrm>
            <a:off x="2819400" y="4648200"/>
            <a:ext cx="2215025" cy="1817687"/>
          </a:xfrm>
          <a:prstGeom prst="rect">
            <a:avLst/>
          </a:prstGeom>
          <a:noFill/>
        </p:spPr>
      </p:pic>
    </p:spTree>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304800"/>
            <a:ext cx="4040188" cy="639762"/>
          </a:xfrm>
        </p:spPr>
        <p:txBody>
          <a:bodyPr/>
          <a:lstStyle/>
          <a:p>
            <a:r>
              <a:rPr lang="en-US" dirty="0" smtClean="0"/>
              <a:t>Primary Succession	</a:t>
            </a:r>
            <a:endParaRPr lang="en-US" dirty="0"/>
          </a:p>
        </p:txBody>
      </p:sp>
      <p:sp>
        <p:nvSpPr>
          <p:cNvPr id="4" name="Content Placeholder 3"/>
          <p:cNvSpPr>
            <a:spLocks noGrp="1"/>
          </p:cNvSpPr>
          <p:nvPr>
            <p:ph sz="half" idx="2"/>
          </p:nvPr>
        </p:nvSpPr>
        <p:spPr>
          <a:xfrm>
            <a:off x="228600" y="2362200"/>
            <a:ext cx="4040188" cy="2620962"/>
          </a:xfrm>
        </p:spPr>
        <p:txBody>
          <a:bodyPr>
            <a:normAutofit fontScale="92500" lnSpcReduction="20000"/>
          </a:bodyPr>
          <a:lstStyle/>
          <a:p>
            <a:pPr>
              <a:buNone/>
            </a:pPr>
            <a:endParaRPr lang="en-US" altLang="en-US" dirty="0" smtClean="0">
              <a:latin typeface="Times" charset="0"/>
            </a:endParaRPr>
          </a:p>
          <a:p>
            <a:r>
              <a:rPr lang="en-US" altLang="en-US" dirty="0" smtClean="0">
                <a:latin typeface="Times" charset="0"/>
              </a:rPr>
              <a:t>The first species to take hold in an area like this are called pioneer species</a:t>
            </a:r>
          </a:p>
          <a:p>
            <a:r>
              <a:rPr lang="en-US" altLang="en-US" dirty="0" smtClean="0">
                <a:latin typeface="Times" charset="0"/>
              </a:rPr>
              <a:t>A stable, mature community that undergoes little or no change in species is a </a:t>
            </a:r>
            <a:r>
              <a:rPr lang="en-US" altLang="en-US" dirty="0" smtClean="0">
                <a:solidFill>
                  <a:srgbClr val="FF0066"/>
                </a:solidFill>
                <a:latin typeface="Times" charset="0"/>
              </a:rPr>
              <a:t>climax community</a:t>
            </a:r>
            <a:endParaRPr lang="en-US" dirty="0"/>
          </a:p>
        </p:txBody>
      </p:sp>
      <p:sp>
        <p:nvSpPr>
          <p:cNvPr id="5" name="Text Placeholder 4"/>
          <p:cNvSpPr>
            <a:spLocks noGrp="1"/>
          </p:cNvSpPr>
          <p:nvPr>
            <p:ph type="body" sz="quarter" idx="3"/>
          </p:nvPr>
        </p:nvSpPr>
        <p:spPr>
          <a:xfrm>
            <a:off x="4648200" y="228600"/>
            <a:ext cx="4041775" cy="639762"/>
          </a:xfrm>
        </p:spPr>
        <p:txBody>
          <a:bodyPr/>
          <a:lstStyle/>
          <a:p>
            <a:r>
              <a:rPr lang="en-US" dirty="0" smtClean="0"/>
              <a:t>Secondary succession</a:t>
            </a:r>
          </a:p>
        </p:txBody>
      </p:sp>
      <p:sp>
        <p:nvSpPr>
          <p:cNvPr id="6" name="Content Placeholder 5"/>
          <p:cNvSpPr>
            <a:spLocks noGrp="1"/>
          </p:cNvSpPr>
          <p:nvPr>
            <p:ph sz="quarter" idx="4"/>
          </p:nvPr>
        </p:nvSpPr>
        <p:spPr>
          <a:xfrm>
            <a:off x="4648200" y="2209800"/>
            <a:ext cx="4041775" cy="2773362"/>
          </a:xfrm>
        </p:spPr>
        <p:txBody>
          <a:bodyPr/>
          <a:lstStyle/>
          <a:p>
            <a:r>
              <a:rPr lang="en-US" altLang="en-US" dirty="0" smtClean="0">
                <a:latin typeface="Times" charset="0"/>
              </a:rPr>
              <a:t>Because soil already exists, secondary succession may take less time than primary succession to reach a climax community</a:t>
            </a:r>
            <a:endParaRPr lang="en-US" dirty="0"/>
          </a:p>
        </p:txBody>
      </p:sp>
      <p:cxnSp>
        <p:nvCxnSpPr>
          <p:cNvPr id="8" name="Straight Connector 7"/>
          <p:cNvCxnSpPr/>
          <p:nvPr/>
        </p:nvCxnSpPr>
        <p:spPr>
          <a:xfrm>
            <a:off x="0" y="1600200"/>
            <a:ext cx="87630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1066800" y="3429000"/>
            <a:ext cx="685800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Explosion 1 12"/>
          <p:cNvSpPr/>
          <p:nvPr/>
        </p:nvSpPr>
        <p:spPr>
          <a:xfrm>
            <a:off x="1219200" y="4876800"/>
            <a:ext cx="457200" cy="457200"/>
          </a:xfrm>
          <a:prstGeom prst="irregularSeal1">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xplosion 1 13"/>
          <p:cNvSpPr/>
          <p:nvPr/>
        </p:nvSpPr>
        <p:spPr>
          <a:xfrm>
            <a:off x="1981200" y="4724400"/>
            <a:ext cx="685800" cy="533400"/>
          </a:xfrm>
          <a:prstGeom prst="irregularSeal1">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Explosion 2 14"/>
          <p:cNvSpPr/>
          <p:nvPr/>
        </p:nvSpPr>
        <p:spPr>
          <a:xfrm>
            <a:off x="2971800" y="4495800"/>
            <a:ext cx="914400" cy="914400"/>
          </a:xfrm>
          <a:prstGeom prst="irregularSeal2">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Extract 15"/>
          <p:cNvSpPr/>
          <p:nvPr/>
        </p:nvSpPr>
        <p:spPr>
          <a:xfrm>
            <a:off x="1371600" y="5105400"/>
            <a:ext cx="228600" cy="533400"/>
          </a:xfrm>
          <a:prstGeom prst="flowChartExtra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Extract 16"/>
          <p:cNvSpPr/>
          <p:nvPr/>
        </p:nvSpPr>
        <p:spPr>
          <a:xfrm>
            <a:off x="2133600" y="5029200"/>
            <a:ext cx="304800" cy="609600"/>
          </a:xfrm>
          <a:prstGeom prst="flowChartExtra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Extract 17"/>
          <p:cNvSpPr/>
          <p:nvPr/>
        </p:nvSpPr>
        <p:spPr>
          <a:xfrm>
            <a:off x="3352800" y="4953000"/>
            <a:ext cx="228600" cy="685800"/>
          </a:xfrm>
          <a:prstGeom prst="flowChartExtra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p:cNvSpPr/>
          <p:nvPr/>
        </p:nvSpPr>
        <p:spPr>
          <a:xfrm>
            <a:off x="685800" y="5486400"/>
            <a:ext cx="304800" cy="228600"/>
          </a:xfrm>
          <a:prstGeom prst="flowChartConnector">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Terminator 19"/>
          <p:cNvSpPr/>
          <p:nvPr/>
        </p:nvSpPr>
        <p:spPr>
          <a:xfrm>
            <a:off x="381000" y="5486400"/>
            <a:ext cx="381000" cy="76200"/>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Alternate Process 20"/>
          <p:cNvSpPr/>
          <p:nvPr/>
        </p:nvSpPr>
        <p:spPr>
          <a:xfrm>
            <a:off x="0" y="5562600"/>
            <a:ext cx="228600" cy="76200"/>
          </a:xfrm>
          <a:prstGeom prst="flowChartAlternateProcess">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nip and Round Single Corner Rectangle 21"/>
          <p:cNvSpPr/>
          <p:nvPr/>
        </p:nvSpPr>
        <p:spPr>
          <a:xfrm>
            <a:off x="1981200" y="5562600"/>
            <a:ext cx="304800" cy="76200"/>
          </a:xfrm>
          <a:prstGeom prst="snipRound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nip Diagonal Corner Rectangle 22"/>
          <p:cNvSpPr/>
          <p:nvPr/>
        </p:nvSpPr>
        <p:spPr>
          <a:xfrm>
            <a:off x="2362200" y="5486400"/>
            <a:ext cx="152400" cy="152400"/>
          </a:xfrm>
          <a:prstGeom prst="snip2Diag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Explosion 2 23"/>
          <p:cNvSpPr/>
          <p:nvPr/>
        </p:nvSpPr>
        <p:spPr>
          <a:xfrm>
            <a:off x="228600" y="5486400"/>
            <a:ext cx="152400" cy="152400"/>
          </a:xfrm>
          <a:prstGeom prst="irregularSeal2">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Explosion 2 24"/>
          <p:cNvSpPr/>
          <p:nvPr/>
        </p:nvSpPr>
        <p:spPr>
          <a:xfrm>
            <a:off x="533400" y="5562600"/>
            <a:ext cx="152400" cy="45719"/>
          </a:xfrm>
          <a:prstGeom prst="irregularSeal2">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Explosion 2 25"/>
          <p:cNvSpPr/>
          <p:nvPr/>
        </p:nvSpPr>
        <p:spPr>
          <a:xfrm>
            <a:off x="1219200" y="5410200"/>
            <a:ext cx="228600" cy="285750"/>
          </a:xfrm>
          <a:prstGeom prst="irregularSeal2">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Explosion 2 26"/>
          <p:cNvSpPr/>
          <p:nvPr/>
        </p:nvSpPr>
        <p:spPr>
          <a:xfrm>
            <a:off x="1447800" y="5410200"/>
            <a:ext cx="152400" cy="28575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Explosion 2 27"/>
          <p:cNvSpPr/>
          <p:nvPr/>
        </p:nvSpPr>
        <p:spPr>
          <a:xfrm>
            <a:off x="3124200" y="5257800"/>
            <a:ext cx="304800" cy="3810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3505200" y="5257800"/>
            <a:ext cx="2286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xplosion 2 29"/>
          <p:cNvSpPr/>
          <p:nvPr/>
        </p:nvSpPr>
        <p:spPr>
          <a:xfrm>
            <a:off x="3048000" y="5257800"/>
            <a:ext cx="304800" cy="381000"/>
          </a:xfrm>
          <a:prstGeom prst="irregularSeal2">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Explosion 2 30"/>
          <p:cNvSpPr/>
          <p:nvPr/>
        </p:nvSpPr>
        <p:spPr>
          <a:xfrm>
            <a:off x="3581400" y="5334000"/>
            <a:ext cx="533400" cy="381000"/>
          </a:xfrm>
          <a:prstGeom prst="irregularSeal2">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Extract 31"/>
          <p:cNvSpPr/>
          <p:nvPr/>
        </p:nvSpPr>
        <p:spPr>
          <a:xfrm>
            <a:off x="3810000" y="4419600"/>
            <a:ext cx="381000" cy="914400"/>
          </a:xfrm>
          <a:prstGeom prst="flowChartExtra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Extract 32"/>
          <p:cNvSpPr/>
          <p:nvPr/>
        </p:nvSpPr>
        <p:spPr>
          <a:xfrm>
            <a:off x="3810000" y="4343400"/>
            <a:ext cx="381000" cy="533400"/>
          </a:xfrm>
          <a:prstGeom prst="flowChartExtra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Extract 33"/>
          <p:cNvSpPr/>
          <p:nvPr/>
        </p:nvSpPr>
        <p:spPr>
          <a:xfrm>
            <a:off x="3733800" y="4724400"/>
            <a:ext cx="609600" cy="381000"/>
          </a:xfrm>
          <a:prstGeom prst="flowChartExtra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962400" y="5181600"/>
            <a:ext cx="152400" cy="4572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p:nvPr/>
        </p:nvCxnSpPr>
        <p:spPr>
          <a:xfrm rot="5400000">
            <a:off x="5638800" y="5105400"/>
            <a:ext cx="10668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16200000" flipH="1">
            <a:off x="6172200" y="4572000"/>
            <a:ext cx="228600" cy="228600"/>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a:off x="5943600" y="4648200"/>
            <a:ext cx="228600" cy="228600"/>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16200000" flipH="1">
            <a:off x="6172200" y="4724400"/>
            <a:ext cx="152400" cy="152400"/>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5400000">
            <a:off x="6019800" y="4876800"/>
            <a:ext cx="152400" cy="152400"/>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6172200" y="4953000"/>
            <a:ext cx="228600" cy="152400"/>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10800000" flipV="1">
            <a:off x="6019800" y="5181600"/>
            <a:ext cx="152400" cy="76200"/>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6172200" y="5257800"/>
            <a:ext cx="152400" cy="762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6019800" y="5105400"/>
            <a:ext cx="1524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54" name="Snip and Round Single Corner Rectangle 53"/>
          <p:cNvSpPr/>
          <p:nvPr/>
        </p:nvSpPr>
        <p:spPr>
          <a:xfrm>
            <a:off x="4800600" y="5638800"/>
            <a:ext cx="4114800" cy="152400"/>
          </a:xfrm>
          <a:prstGeom prst="snipRound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p:cNvCxnSpPr/>
          <p:nvPr/>
        </p:nvCxnSpPr>
        <p:spPr>
          <a:xfrm rot="5400000">
            <a:off x="6096000" y="5181600"/>
            <a:ext cx="9144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endCxn id="6" idx="2"/>
          </p:cNvCxnSpPr>
          <p:nvPr/>
        </p:nvCxnSpPr>
        <p:spPr>
          <a:xfrm rot="16200000" flipH="1">
            <a:off x="6519863" y="4833937"/>
            <a:ext cx="182562" cy="115888"/>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5400000">
            <a:off x="6400800" y="5105400"/>
            <a:ext cx="1524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6553200" y="5029200"/>
            <a:ext cx="1524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6400800" y="4953000"/>
            <a:ext cx="1524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553200" y="5410200"/>
            <a:ext cx="228600" cy="762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6477000" y="5334000"/>
            <a:ext cx="1524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6400800" y="4724400"/>
            <a:ext cx="1524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5400000">
            <a:off x="6057900" y="4686300"/>
            <a:ext cx="152400" cy="762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0800000">
            <a:off x="6096000" y="5105400"/>
            <a:ext cx="762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6172200" y="5334000"/>
            <a:ext cx="762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5400000">
            <a:off x="6286500" y="5143500"/>
            <a:ext cx="8382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400800" y="4724400"/>
            <a:ext cx="3048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16200000" flipH="1">
            <a:off x="6591300" y="4686300"/>
            <a:ext cx="228600" cy="1524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stCxn id="6" idx="2"/>
          </p:cNvCxnSpPr>
          <p:nvPr/>
        </p:nvCxnSpPr>
        <p:spPr>
          <a:xfrm rot="5400000">
            <a:off x="6511925" y="5024437"/>
            <a:ext cx="198438" cy="115888"/>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6" idx="2"/>
          </p:cNvCxnSpPr>
          <p:nvPr/>
        </p:nvCxnSpPr>
        <p:spPr>
          <a:xfrm rot="16200000" flipH="1">
            <a:off x="6626225" y="5026025"/>
            <a:ext cx="274638" cy="188912"/>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10800000" flipV="1">
            <a:off x="6553200" y="5257800"/>
            <a:ext cx="152400" cy="762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6781800" y="4953000"/>
            <a:ext cx="76200" cy="762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5400000">
            <a:off x="6438900" y="5067300"/>
            <a:ext cx="9906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16200000" flipH="1">
            <a:off x="6896100" y="4762500"/>
            <a:ext cx="304800" cy="2286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rot="5400000">
            <a:off x="6819900" y="4991100"/>
            <a:ext cx="152400" cy="7620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97" name="Explosion 2 96"/>
          <p:cNvSpPr/>
          <p:nvPr/>
        </p:nvSpPr>
        <p:spPr>
          <a:xfrm>
            <a:off x="5486400" y="5334000"/>
            <a:ext cx="1447800" cy="457200"/>
          </a:xfrm>
          <a:prstGeom prst="irregularSeal2">
            <a:avLst/>
          </a:prstGeom>
          <a:solidFill>
            <a:srgbClr val="EC6A2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Explosion 1 97"/>
          <p:cNvSpPr/>
          <p:nvPr/>
        </p:nvSpPr>
        <p:spPr>
          <a:xfrm>
            <a:off x="6781800" y="5029200"/>
            <a:ext cx="609600" cy="762000"/>
          </a:xfrm>
          <a:prstGeom prst="irregularSeal1">
            <a:avLst/>
          </a:prstGeom>
          <a:solidFill>
            <a:srgbClr val="EC6A2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99" name="TextBox 98"/>
          <p:cNvSpPr txBox="1"/>
          <p:nvPr/>
        </p:nvSpPr>
        <p:spPr>
          <a:xfrm>
            <a:off x="1828800" y="228600"/>
            <a:ext cx="1066800" cy="369332"/>
          </a:xfrm>
          <a:prstGeom prst="rect">
            <a:avLst/>
          </a:prstGeom>
          <a:noFill/>
        </p:spPr>
        <p:txBody>
          <a:bodyPr wrap="square" rtlCol="0">
            <a:spAutoFit/>
          </a:bodyPr>
          <a:lstStyle/>
          <a:p>
            <a:r>
              <a:rPr lang="en-US" dirty="0" smtClean="0"/>
              <a:t>Pg 145</a:t>
            </a:r>
            <a:endParaRPr lang="en-US" dirty="0"/>
          </a:p>
        </p:txBody>
      </p:sp>
    </p:spTree>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Ecology Review Sheet</a:t>
            </a:r>
            <a:endParaRPr lang="en-US" dirty="0"/>
          </a:p>
        </p:txBody>
      </p:sp>
      <p:sp>
        <p:nvSpPr>
          <p:cNvPr id="3" name="Content Placeholder 2"/>
          <p:cNvSpPr>
            <a:spLocks noGrp="1"/>
          </p:cNvSpPr>
          <p:nvPr>
            <p:ph idx="1"/>
          </p:nvPr>
        </p:nvSpPr>
        <p:spPr>
          <a:xfrm>
            <a:off x="0" y="838200"/>
            <a:ext cx="9144000" cy="5287963"/>
          </a:xfrm>
        </p:spPr>
        <p:txBody>
          <a:bodyPr>
            <a:normAutofit fontScale="85000" lnSpcReduction="20000"/>
          </a:bodyPr>
          <a:lstStyle/>
          <a:p>
            <a:r>
              <a:rPr lang="en-US" b="1" dirty="0" smtClean="0"/>
              <a:t>Parasitism</a:t>
            </a:r>
            <a:r>
              <a:rPr lang="en-US" dirty="0" smtClean="0"/>
              <a:t>-one org. benefits at the expense of another. Leech and human, has to have a host. Virus</a:t>
            </a:r>
          </a:p>
          <a:p>
            <a:r>
              <a:rPr lang="en-US" b="1" dirty="0" smtClean="0"/>
              <a:t>Commensalism</a:t>
            </a:r>
            <a:r>
              <a:rPr lang="en-US" dirty="0" smtClean="0"/>
              <a:t>- One org. is benefited and one is unaffected.  Spanish moss &amp; tree</a:t>
            </a:r>
          </a:p>
          <a:p>
            <a:r>
              <a:rPr lang="en-US" b="1" dirty="0" smtClean="0"/>
              <a:t>Mutualism</a:t>
            </a:r>
            <a:r>
              <a:rPr lang="en-US" dirty="0" smtClean="0"/>
              <a:t>- both species benefit. Bee &amp; orchid</a:t>
            </a:r>
          </a:p>
          <a:p>
            <a:r>
              <a:rPr lang="en-US" b="1" dirty="0" smtClean="0"/>
              <a:t>Competition</a:t>
            </a:r>
            <a:r>
              <a:rPr lang="en-US" dirty="0" smtClean="0"/>
              <a:t>- Organisms compete for resources, food, water.</a:t>
            </a:r>
          </a:p>
          <a:p>
            <a:r>
              <a:rPr lang="en-US" b="1" dirty="0" smtClean="0"/>
              <a:t>Population</a:t>
            </a:r>
            <a:r>
              <a:rPr lang="en-US" dirty="0" smtClean="0"/>
              <a:t>-same species of org. living in the same place at the same time.</a:t>
            </a:r>
          </a:p>
          <a:p>
            <a:r>
              <a:rPr lang="en-US" b="1" dirty="0" smtClean="0"/>
              <a:t>Community</a:t>
            </a:r>
            <a:r>
              <a:rPr lang="en-US" dirty="0" smtClean="0"/>
              <a:t> – many species living in an area at the same time.</a:t>
            </a:r>
          </a:p>
          <a:p>
            <a:r>
              <a:rPr lang="en-US" b="1" dirty="0" smtClean="0"/>
              <a:t>Species</a:t>
            </a:r>
            <a:r>
              <a:rPr lang="en-US" dirty="0" smtClean="0"/>
              <a:t>- an organism that can interbreed and produce fertile offspring.</a:t>
            </a:r>
          </a:p>
          <a:p>
            <a:r>
              <a:rPr lang="en-US" b="1" dirty="0" smtClean="0"/>
              <a:t>Extinction</a:t>
            </a:r>
            <a:r>
              <a:rPr lang="en-US" dirty="0" smtClean="0"/>
              <a:t>-species no long exists on planet Earth.</a:t>
            </a:r>
          </a:p>
          <a:p>
            <a:r>
              <a:rPr lang="en-US" b="1" dirty="0" err="1" smtClean="0"/>
              <a:t>Abiotic</a:t>
            </a:r>
            <a:r>
              <a:rPr lang="en-US" dirty="0" smtClean="0"/>
              <a:t> – Nonliving		</a:t>
            </a:r>
            <a:r>
              <a:rPr lang="en-US" b="1" dirty="0" smtClean="0"/>
              <a:t>Biotic </a:t>
            </a:r>
            <a:r>
              <a:rPr lang="en-US" dirty="0" smtClean="0"/>
              <a:t>- Living</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Ecology Review Sheet</a:t>
            </a:r>
            <a:endParaRPr lang="en-US" dirty="0"/>
          </a:p>
        </p:txBody>
      </p:sp>
      <p:sp>
        <p:nvSpPr>
          <p:cNvPr id="3" name="Content Placeholder 2"/>
          <p:cNvSpPr>
            <a:spLocks noGrp="1"/>
          </p:cNvSpPr>
          <p:nvPr>
            <p:ph idx="1"/>
          </p:nvPr>
        </p:nvSpPr>
        <p:spPr>
          <a:xfrm>
            <a:off x="0" y="685800"/>
            <a:ext cx="9144000" cy="5867400"/>
          </a:xfrm>
        </p:spPr>
        <p:txBody>
          <a:bodyPr>
            <a:normAutofit fontScale="77500" lnSpcReduction="20000"/>
          </a:bodyPr>
          <a:lstStyle/>
          <a:p>
            <a:r>
              <a:rPr lang="en-US" b="1" dirty="0" smtClean="0"/>
              <a:t>Precipitation</a:t>
            </a:r>
            <a:r>
              <a:rPr lang="en-US" dirty="0" smtClean="0"/>
              <a:t> – water falling from the sky in the form of rain, sleet, hail, snow</a:t>
            </a:r>
          </a:p>
          <a:p>
            <a:r>
              <a:rPr lang="en-US" b="1" dirty="0" smtClean="0"/>
              <a:t>Evaporation</a:t>
            </a:r>
            <a:r>
              <a:rPr lang="en-US" dirty="0" smtClean="0"/>
              <a:t> – Water changes phase from a liquid to a gas.</a:t>
            </a:r>
          </a:p>
          <a:p>
            <a:r>
              <a:rPr lang="en-US" b="1" dirty="0" smtClean="0"/>
              <a:t>Condensation</a:t>
            </a:r>
            <a:r>
              <a:rPr lang="en-US" dirty="0" smtClean="0"/>
              <a:t> – Water changes phase from gas to liquid</a:t>
            </a:r>
          </a:p>
          <a:p>
            <a:r>
              <a:rPr lang="en-US" b="1" dirty="0" smtClean="0"/>
              <a:t>Photosynthesis </a:t>
            </a:r>
            <a:r>
              <a:rPr lang="en-US" dirty="0" smtClean="0"/>
              <a:t>– plants get light energy from the sun and convert it into chemical energy.</a:t>
            </a:r>
          </a:p>
          <a:p>
            <a:r>
              <a:rPr lang="en-US" b="1" dirty="0" smtClean="0"/>
              <a:t>Transpiration</a:t>
            </a:r>
            <a:r>
              <a:rPr lang="en-US" dirty="0" smtClean="0"/>
              <a:t> – loss of water through plants</a:t>
            </a:r>
          </a:p>
          <a:p>
            <a:r>
              <a:rPr lang="en-US" b="1" dirty="0" smtClean="0"/>
              <a:t>Water Cycle </a:t>
            </a:r>
            <a:r>
              <a:rPr lang="en-US" dirty="0" smtClean="0"/>
              <a:t>– water goes from the previous “</a:t>
            </a:r>
            <a:r>
              <a:rPr lang="en-US" dirty="0" err="1" smtClean="0"/>
              <a:t>tions</a:t>
            </a:r>
            <a:r>
              <a:rPr lang="en-US" dirty="0" smtClean="0"/>
              <a:t>”.</a:t>
            </a:r>
          </a:p>
          <a:p>
            <a:r>
              <a:rPr lang="en-US" b="1" dirty="0" smtClean="0"/>
              <a:t>Carbon  Cycle </a:t>
            </a:r>
            <a:r>
              <a:rPr lang="en-US" dirty="0" smtClean="0"/>
              <a:t>-carbon goes from the air to the plants and ground and is used as fossil fuels.</a:t>
            </a:r>
          </a:p>
          <a:p>
            <a:r>
              <a:rPr lang="en-US" b="1" dirty="0" smtClean="0"/>
              <a:t>Nitrogen Cycle </a:t>
            </a:r>
            <a:r>
              <a:rPr lang="en-US" dirty="0" smtClean="0"/>
              <a:t>– N2 from the atm. is absorbed into the ground and converted by Nitrogen Fixing Bacteria, that use it as fertilizer.</a:t>
            </a:r>
          </a:p>
          <a:p>
            <a:r>
              <a:rPr lang="en-US" b="1" dirty="0" smtClean="0"/>
              <a:t>Primary Succession </a:t>
            </a:r>
            <a:r>
              <a:rPr lang="en-US" dirty="0" smtClean="0"/>
              <a:t>– soil is made from  barren rock, pioneer species is Lichens</a:t>
            </a:r>
          </a:p>
          <a:p>
            <a:r>
              <a:rPr lang="en-US" b="1" dirty="0" smtClean="0"/>
              <a:t>Secondary Succession </a:t>
            </a:r>
            <a:r>
              <a:rPr lang="en-US" dirty="0" smtClean="0"/>
              <a:t>– natural disaster or man –made destroys and area, soil existed before.</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Ecology Review Sheet</a:t>
            </a:r>
            <a:endParaRPr lang="en-US" dirty="0"/>
          </a:p>
        </p:txBody>
      </p:sp>
      <p:sp>
        <p:nvSpPr>
          <p:cNvPr id="3" name="Content Placeholder 2"/>
          <p:cNvSpPr>
            <a:spLocks noGrp="1"/>
          </p:cNvSpPr>
          <p:nvPr>
            <p:ph idx="1"/>
          </p:nvPr>
        </p:nvSpPr>
        <p:spPr>
          <a:xfrm>
            <a:off x="0" y="1143000"/>
            <a:ext cx="9144000" cy="4983163"/>
          </a:xfrm>
        </p:spPr>
        <p:txBody>
          <a:bodyPr>
            <a:normAutofit lnSpcReduction="10000"/>
          </a:bodyPr>
          <a:lstStyle/>
          <a:p>
            <a:r>
              <a:rPr lang="en-US" dirty="0" smtClean="0"/>
              <a:t>Immigration – movement into an area</a:t>
            </a:r>
          </a:p>
          <a:p>
            <a:r>
              <a:rPr lang="en-US" dirty="0" smtClean="0"/>
              <a:t>Emigration – movement out of an area</a:t>
            </a:r>
          </a:p>
          <a:p>
            <a:r>
              <a:rPr lang="en-US" dirty="0" smtClean="0"/>
              <a:t>Age structure – is stable without a lot of growth.</a:t>
            </a:r>
          </a:p>
          <a:p>
            <a:pPr lvl="6"/>
            <a:r>
              <a:rPr lang="en-US" dirty="0" smtClean="0"/>
              <a:t>Unstable with a lot of growth.</a:t>
            </a:r>
          </a:p>
          <a:p>
            <a:r>
              <a:rPr lang="en-US" dirty="0" smtClean="0"/>
              <a:t>Fossil Fuels – Deep in the ground, remains dead animals, un-renewable resource-</a:t>
            </a:r>
            <a:r>
              <a:rPr lang="en-US" dirty="0" err="1" smtClean="0"/>
              <a:t>Coal,Gas,Oil</a:t>
            </a:r>
            <a:endParaRPr lang="en-US" dirty="0" smtClean="0"/>
          </a:p>
          <a:p>
            <a:r>
              <a:rPr lang="en-US" dirty="0" smtClean="0"/>
              <a:t>Consumers – eat producers and can’t produce their own food. </a:t>
            </a:r>
            <a:r>
              <a:rPr lang="en-US" dirty="0" err="1" smtClean="0"/>
              <a:t>Heterotroph</a:t>
            </a:r>
            <a:endParaRPr lang="en-US" dirty="0" smtClean="0"/>
          </a:p>
          <a:p>
            <a:r>
              <a:rPr lang="en-US" dirty="0" smtClean="0"/>
              <a:t>Producers – plants, make their own food from sunlight. Autotrophs</a:t>
            </a:r>
          </a:p>
          <a:p>
            <a:endParaRPr lang="en-US" dirty="0" smtClean="0"/>
          </a:p>
          <a:p>
            <a:endParaRPr lang="en-US"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a:bodyPr>
          <a:lstStyle/>
          <a:p>
            <a:r>
              <a:rPr lang="en-US" sz="3600" dirty="0" err="1" smtClean="0"/>
              <a:t>pHET</a:t>
            </a:r>
            <a:r>
              <a:rPr lang="en-US" sz="3600" dirty="0" smtClean="0"/>
              <a:t> – </a:t>
            </a:r>
            <a:r>
              <a:rPr lang="en-US" sz="3600" dirty="0" smtClean="0">
                <a:hlinkClick r:id="rId2"/>
              </a:rPr>
              <a:t>Natural Selection </a:t>
            </a:r>
            <a:r>
              <a:rPr lang="en-US" sz="3600" dirty="0" smtClean="0"/>
              <a:t>Activity </a:t>
            </a:r>
            <a:r>
              <a:rPr lang="en-US" sz="3600" dirty="0"/>
              <a:t>Page </a:t>
            </a:r>
            <a:r>
              <a:rPr lang="en-US" sz="3600" dirty="0" smtClean="0"/>
              <a:t>19 </a:t>
            </a:r>
            <a:r>
              <a:rPr lang="en-US" sz="3600" dirty="0"/>
              <a:t>NB</a:t>
            </a:r>
            <a:br>
              <a:rPr lang="en-US" sz="3600" dirty="0"/>
            </a:br>
            <a:endParaRPr lang="en-US" sz="3600" dirty="0"/>
          </a:p>
        </p:txBody>
      </p:sp>
      <p:sp>
        <p:nvSpPr>
          <p:cNvPr id="3" name="Content Placeholder 2"/>
          <p:cNvSpPr>
            <a:spLocks noGrp="1"/>
          </p:cNvSpPr>
          <p:nvPr>
            <p:ph idx="1"/>
          </p:nvPr>
        </p:nvSpPr>
        <p:spPr>
          <a:xfrm>
            <a:off x="0" y="762000"/>
            <a:ext cx="9144000" cy="5364163"/>
          </a:xfrm>
        </p:spPr>
        <p:txBody>
          <a:bodyPr>
            <a:normAutofit lnSpcReduction="10000"/>
          </a:bodyPr>
          <a:lstStyle/>
          <a:p>
            <a:r>
              <a:rPr lang="en-US" dirty="0" smtClean="0"/>
              <a:t>What bunny did you select?</a:t>
            </a:r>
          </a:p>
          <a:p>
            <a:r>
              <a:rPr lang="en-US" dirty="0" smtClean="0"/>
              <a:t>What Environment did you choose?</a:t>
            </a:r>
          </a:p>
          <a:p>
            <a:r>
              <a:rPr lang="en-US" dirty="0" smtClean="0"/>
              <a:t>What mutation did you add?</a:t>
            </a:r>
          </a:p>
          <a:p>
            <a:r>
              <a:rPr lang="en-US" dirty="0" smtClean="0"/>
              <a:t>What selection factor did you choose?</a:t>
            </a:r>
          </a:p>
          <a:p>
            <a:r>
              <a:rPr lang="en-US" dirty="0" smtClean="0"/>
              <a:t>What does it mean if your Bunnies have </a:t>
            </a:r>
          </a:p>
          <a:p>
            <a:r>
              <a:rPr lang="en-US" dirty="0" smtClean="0"/>
              <a:t>“Taken over the World!”</a:t>
            </a:r>
          </a:p>
          <a:p>
            <a:r>
              <a:rPr lang="en-US" dirty="0" smtClean="0"/>
              <a:t>How does Natural Selection work?</a:t>
            </a:r>
          </a:p>
          <a:p>
            <a:r>
              <a:rPr lang="en-US" dirty="0" smtClean="0"/>
              <a:t>Give an example of a Producer and </a:t>
            </a:r>
            <a:r>
              <a:rPr lang="en-US" dirty="0"/>
              <a:t>T</a:t>
            </a:r>
            <a:r>
              <a:rPr lang="en-US" dirty="0" smtClean="0"/>
              <a:t>wo Consumers. What level are they?</a:t>
            </a:r>
          </a:p>
          <a:p>
            <a:r>
              <a:rPr lang="en-US" dirty="0" smtClean="0"/>
              <a:t>Draw a Food Chain of </a:t>
            </a:r>
            <a:r>
              <a:rPr lang="en-US" smtClean="0"/>
              <a:t>the ecosystem.</a:t>
            </a:r>
            <a:endParaRPr lang="en-US" dirty="0"/>
          </a:p>
        </p:txBody>
      </p:sp>
    </p:spTree>
    <p:extLst>
      <p:ext uri="{BB962C8B-B14F-4D97-AF65-F5344CB8AC3E}">
        <p14:creationId xmlns:p14="http://schemas.microsoft.com/office/powerpoint/2010/main" val="4260716440"/>
      </p:ext>
    </p:extLst>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Ecology Review Sheet</a:t>
            </a:r>
            <a:endParaRPr lang="en-US" dirty="0"/>
          </a:p>
        </p:txBody>
      </p:sp>
      <p:pic>
        <p:nvPicPr>
          <p:cNvPr id="4" name="Picture 13" descr="Pyramid of Energy"/>
          <p:cNvPicPr>
            <a:picLocks noGrp="1" noChangeAspect="1" noChangeArrowheads="1"/>
          </p:cNvPicPr>
          <p:nvPr>
            <p:ph idx="1"/>
          </p:nvPr>
        </p:nvPicPr>
        <p:blipFill>
          <a:blip r:embed="rId2" cstate="print"/>
          <a:srcRect/>
          <a:stretch>
            <a:fillRect/>
          </a:stretch>
        </p:blipFill>
        <p:spPr bwMode="auto">
          <a:xfrm>
            <a:off x="0" y="0"/>
            <a:ext cx="1981200" cy="1624361"/>
          </a:xfrm>
          <a:prstGeom prst="rect">
            <a:avLst/>
          </a:prstGeom>
          <a:noFill/>
        </p:spPr>
      </p:pic>
      <p:pic>
        <p:nvPicPr>
          <p:cNvPr id="5" name="Picture 1041" descr="BCT-02"/>
          <p:cNvPicPr>
            <a:picLocks noChangeAspect="1" noChangeArrowheads="1"/>
          </p:cNvPicPr>
          <p:nvPr/>
        </p:nvPicPr>
        <p:blipFill>
          <a:blip r:embed="rId3" cstate="print"/>
          <a:srcRect/>
          <a:stretch>
            <a:fillRect/>
          </a:stretch>
        </p:blipFill>
        <p:spPr bwMode="auto">
          <a:xfrm>
            <a:off x="7103498" y="0"/>
            <a:ext cx="2040502" cy="1524000"/>
          </a:xfrm>
          <a:prstGeom prst="rect">
            <a:avLst/>
          </a:prstGeom>
          <a:noFill/>
        </p:spPr>
      </p:pic>
      <p:sp>
        <p:nvSpPr>
          <p:cNvPr id="6" name="TextBox 5"/>
          <p:cNvSpPr txBox="1"/>
          <p:nvPr/>
        </p:nvSpPr>
        <p:spPr>
          <a:xfrm>
            <a:off x="0" y="1600200"/>
            <a:ext cx="9144000" cy="4154984"/>
          </a:xfrm>
          <a:prstGeom prst="rect">
            <a:avLst/>
          </a:prstGeom>
          <a:noFill/>
        </p:spPr>
        <p:txBody>
          <a:bodyPr wrap="square" rtlCol="0">
            <a:spAutoFit/>
          </a:bodyPr>
          <a:lstStyle/>
          <a:p>
            <a:r>
              <a:rPr lang="en-US" sz="2400" dirty="0" smtClean="0"/>
              <a:t>A </a:t>
            </a:r>
            <a:r>
              <a:rPr lang="en-US" sz="2400" b="1" dirty="0" smtClean="0"/>
              <a:t>food chain </a:t>
            </a:r>
            <a:r>
              <a:rPr lang="en-US" sz="2400" dirty="0" smtClean="0"/>
              <a:t>is different from a </a:t>
            </a:r>
            <a:r>
              <a:rPr lang="en-US" sz="2400" b="1" dirty="0" smtClean="0"/>
              <a:t>food web </a:t>
            </a:r>
            <a:r>
              <a:rPr lang="en-US" sz="2400" dirty="0" smtClean="0"/>
              <a:t>by a food chain just being a succession of 4 trophic levels.</a:t>
            </a:r>
          </a:p>
          <a:p>
            <a:r>
              <a:rPr lang="en-US" sz="2400" b="1" dirty="0" smtClean="0"/>
              <a:t>Carrying Capacity </a:t>
            </a:r>
            <a:r>
              <a:rPr lang="en-US" sz="2400" dirty="0" smtClean="0"/>
              <a:t>– the amount of organisms that a area can support indefinitely.</a:t>
            </a:r>
          </a:p>
          <a:p>
            <a:r>
              <a:rPr lang="en-US" sz="2400" b="1" dirty="0" smtClean="0"/>
              <a:t>Exponential – J shape curve </a:t>
            </a:r>
            <a:r>
              <a:rPr lang="en-US" sz="2400" dirty="0" smtClean="0"/>
              <a:t>and org. would be Bacteria, Bugs</a:t>
            </a:r>
          </a:p>
          <a:p>
            <a:r>
              <a:rPr lang="en-US" sz="2400" b="1" dirty="0" smtClean="0"/>
              <a:t>Linear Growth – S shape curve  </a:t>
            </a:r>
            <a:r>
              <a:rPr lang="en-US" sz="2400" dirty="0" smtClean="0"/>
              <a:t>and org. would be Polar Bears, Humans, Sharks, Elephants</a:t>
            </a:r>
          </a:p>
          <a:p>
            <a:r>
              <a:rPr lang="en-US" sz="2400" b="1" dirty="0" smtClean="0"/>
              <a:t>Biodiversity </a:t>
            </a:r>
            <a:r>
              <a:rPr lang="en-US" sz="2400" dirty="0" smtClean="0"/>
              <a:t>-  A lot of different species live in a the same ecosystem, it provides stability.</a:t>
            </a:r>
          </a:p>
          <a:p>
            <a:r>
              <a:rPr lang="en-US" sz="2400" b="1" dirty="0" smtClean="0"/>
              <a:t>Habitat Fragmentation </a:t>
            </a:r>
            <a:r>
              <a:rPr lang="en-US" sz="2400" dirty="0" smtClean="0"/>
              <a:t>– an ecosystem is separated from other areas, natural and man-made.</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Ecology Review Sheet</a:t>
            </a:r>
            <a:endParaRPr lang="en-US" dirty="0"/>
          </a:p>
        </p:txBody>
      </p:sp>
      <p:sp>
        <p:nvSpPr>
          <p:cNvPr id="3" name="Content Placeholder 2"/>
          <p:cNvSpPr>
            <a:spLocks noGrp="1"/>
          </p:cNvSpPr>
          <p:nvPr>
            <p:ph idx="1"/>
          </p:nvPr>
        </p:nvSpPr>
        <p:spPr>
          <a:xfrm>
            <a:off x="0" y="1143000"/>
            <a:ext cx="9144000" cy="4983163"/>
          </a:xfrm>
        </p:spPr>
        <p:txBody>
          <a:bodyPr/>
          <a:lstStyle/>
          <a:p>
            <a:r>
              <a:rPr lang="en-US" b="1" dirty="0" smtClean="0"/>
              <a:t>Habitat loss </a:t>
            </a:r>
            <a:r>
              <a:rPr lang="en-US" dirty="0" smtClean="0"/>
              <a:t>– Natural or man-made, building a city, cutting down a forest</a:t>
            </a:r>
          </a:p>
          <a:p>
            <a:r>
              <a:rPr lang="en-US" b="1" dirty="0" smtClean="0"/>
              <a:t>Habitat Degradation</a:t>
            </a:r>
            <a:r>
              <a:rPr lang="en-US" dirty="0" smtClean="0"/>
              <a:t>-Pollution (Water, land, air), Decreases biodiversity</a:t>
            </a:r>
          </a:p>
          <a:p>
            <a:r>
              <a:rPr lang="en-US" b="1" dirty="0" smtClean="0"/>
              <a:t>Conservation Biology </a:t>
            </a:r>
            <a:r>
              <a:rPr lang="en-US" dirty="0" smtClean="0"/>
              <a:t>– To save the </a:t>
            </a:r>
            <a:r>
              <a:rPr lang="en-US" smtClean="0"/>
              <a:t>ecosystem and /or </a:t>
            </a:r>
            <a:r>
              <a:rPr lang="en-US" dirty="0" smtClean="0"/>
              <a:t>organisms in it.</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Pyramid</a:t>
            </a:r>
            <a:endParaRPr lang="en-US" dirty="0"/>
          </a:p>
        </p:txBody>
      </p:sp>
      <p:pic>
        <p:nvPicPr>
          <p:cNvPr id="4" name="Picture 90" descr="BCT-02"/>
          <p:cNvPicPr>
            <a:picLocks noGrp="1" noChangeAspect="1" noChangeArrowheads="1"/>
          </p:cNvPicPr>
          <p:nvPr>
            <p:ph idx="1"/>
          </p:nvPr>
        </p:nvPicPr>
        <p:blipFill>
          <a:blip r:embed="rId2" cstate="print"/>
          <a:srcRect/>
          <a:stretch>
            <a:fillRect/>
          </a:stretch>
        </p:blipFill>
        <p:spPr bwMode="auto">
          <a:xfrm>
            <a:off x="1597122" y="1600200"/>
            <a:ext cx="5949756" cy="4525963"/>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cstate="print"/>
          <a:srcRect l="24165" t="11623" r="22893" b="3607"/>
          <a:stretch>
            <a:fillRect/>
          </a:stretch>
        </p:blipFill>
        <p:spPr bwMode="auto">
          <a:xfrm>
            <a:off x="685800" y="0"/>
            <a:ext cx="5638799" cy="6324600"/>
          </a:xfrm>
          <a:prstGeom prst="rect">
            <a:avLst/>
          </a:prstGeom>
          <a:noFill/>
          <a:ln w="9525">
            <a:noFill/>
            <a:miter lim="800000"/>
            <a:headEnd/>
            <a:tailEnd/>
          </a:ln>
        </p:spPr>
      </p:pic>
      <p:sp>
        <p:nvSpPr>
          <p:cNvPr id="4" name="TextBox 3"/>
          <p:cNvSpPr txBox="1"/>
          <p:nvPr/>
        </p:nvSpPr>
        <p:spPr>
          <a:xfrm>
            <a:off x="0" y="228600"/>
            <a:ext cx="1905000" cy="523220"/>
          </a:xfrm>
          <a:prstGeom prst="rect">
            <a:avLst/>
          </a:prstGeom>
          <a:noFill/>
        </p:spPr>
        <p:txBody>
          <a:bodyPr wrap="square" rtlCol="0">
            <a:spAutoFit/>
          </a:bodyPr>
          <a:lstStyle/>
          <a:p>
            <a:r>
              <a:rPr lang="en-US" sz="2800" b="1" dirty="0" smtClean="0"/>
              <a:t>P. 59 NB</a:t>
            </a:r>
            <a:endParaRPr lang="en-US" sz="2800" b="1" dirty="0"/>
          </a:p>
        </p:txBody>
      </p:sp>
      <p:sp>
        <p:nvSpPr>
          <p:cNvPr id="5" name="TextBox 4"/>
          <p:cNvSpPr txBox="1"/>
          <p:nvPr/>
        </p:nvSpPr>
        <p:spPr>
          <a:xfrm>
            <a:off x="304800" y="1524000"/>
            <a:ext cx="2057400" cy="1200329"/>
          </a:xfrm>
          <a:prstGeom prst="rect">
            <a:avLst/>
          </a:prstGeom>
          <a:noFill/>
        </p:spPr>
        <p:txBody>
          <a:bodyPr wrap="square" rtlCol="0">
            <a:spAutoFit/>
          </a:bodyPr>
          <a:lstStyle/>
          <a:p>
            <a:r>
              <a:rPr lang="en-US" sz="2400" dirty="0" smtClean="0"/>
              <a:t>Write a 3 sentence summary.</a:t>
            </a:r>
            <a:endParaRPr lang="en-US" sz="2400" dirty="0"/>
          </a:p>
        </p:txBody>
      </p:sp>
      <p:sp>
        <p:nvSpPr>
          <p:cNvPr id="6" name="TextBox 5"/>
          <p:cNvSpPr txBox="1"/>
          <p:nvPr/>
        </p:nvSpPr>
        <p:spPr>
          <a:xfrm>
            <a:off x="2057400" y="2895600"/>
            <a:ext cx="1066800" cy="369332"/>
          </a:xfrm>
          <a:prstGeom prst="rect">
            <a:avLst/>
          </a:prstGeom>
          <a:noFill/>
        </p:spPr>
        <p:txBody>
          <a:bodyPr wrap="square" rtlCol="0">
            <a:spAutoFit/>
          </a:bodyPr>
          <a:lstStyle/>
          <a:p>
            <a:endParaRPr lang="en-US" dirty="0"/>
          </a:p>
        </p:txBody>
      </p:sp>
      <p:sp>
        <p:nvSpPr>
          <p:cNvPr id="7" name="TextBox 6"/>
          <p:cNvSpPr txBox="1"/>
          <p:nvPr/>
        </p:nvSpPr>
        <p:spPr>
          <a:xfrm>
            <a:off x="6172200" y="304800"/>
            <a:ext cx="2971800" cy="5262979"/>
          </a:xfrm>
          <a:prstGeom prst="rect">
            <a:avLst/>
          </a:prstGeom>
          <a:noFill/>
        </p:spPr>
        <p:txBody>
          <a:bodyPr wrap="square" rtlCol="0">
            <a:spAutoFit/>
          </a:bodyPr>
          <a:lstStyle/>
          <a:p>
            <a:pPr>
              <a:buFont typeface="Arial" pitchFamily="34" charset="0"/>
              <a:buChar char="•"/>
            </a:pPr>
            <a:r>
              <a:rPr lang="en-US" sz="2400" dirty="0" smtClean="0"/>
              <a:t>Heterotrophs</a:t>
            </a:r>
          </a:p>
          <a:p>
            <a:pPr>
              <a:buFont typeface="Arial" pitchFamily="34" charset="0"/>
              <a:buChar char="•"/>
            </a:pPr>
            <a:r>
              <a:rPr lang="en-US" sz="2400" dirty="0" smtClean="0"/>
              <a:t>Decomposer</a:t>
            </a:r>
          </a:p>
          <a:p>
            <a:pPr>
              <a:buFont typeface="Arial" pitchFamily="34" charset="0"/>
              <a:buChar char="•"/>
            </a:pPr>
            <a:r>
              <a:rPr lang="en-US" sz="2400" dirty="0" smtClean="0"/>
              <a:t>Do not make own 	food</a:t>
            </a:r>
          </a:p>
          <a:p>
            <a:pPr>
              <a:buFont typeface="Arial" pitchFamily="34" charset="0"/>
              <a:buChar char="•"/>
            </a:pPr>
            <a:r>
              <a:rPr lang="en-US" sz="2400" dirty="0" smtClean="0"/>
              <a:t>Absorb nutrients 	from dead 	organisms</a:t>
            </a:r>
          </a:p>
          <a:p>
            <a:pPr>
              <a:buFont typeface="Arial" pitchFamily="34" charset="0"/>
              <a:buChar char="•"/>
            </a:pPr>
            <a:r>
              <a:rPr lang="en-US" sz="2400" dirty="0" smtClean="0"/>
              <a:t>Eat autotrophs</a:t>
            </a:r>
          </a:p>
          <a:p>
            <a:pPr>
              <a:buFont typeface="Arial" pitchFamily="34" charset="0"/>
              <a:buChar char="•"/>
            </a:pPr>
            <a:r>
              <a:rPr lang="en-US" sz="2400" dirty="0" smtClean="0"/>
              <a:t>Eat other 	heterotrophs</a:t>
            </a:r>
          </a:p>
          <a:p>
            <a:pPr>
              <a:buFont typeface="Arial" pitchFamily="34" charset="0"/>
              <a:buChar char="•"/>
            </a:pPr>
            <a:r>
              <a:rPr lang="en-US" sz="2400" dirty="0" smtClean="0"/>
              <a:t>Herbivores</a:t>
            </a:r>
          </a:p>
          <a:p>
            <a:pPr>
              <a:buFont typeface="Arial" pitchFamily="34" charset="0"/>
              <a:buChar char="•"/>
            </a:pPr>
            <a:r>
              <a:rPr lang="en-US" sz="2400" dirty="0" smtClean="0"/>
              <a:t>Photosynthesis</a:t>
            </a:r>
          </a:p>
          <a:p>
            <a:pPr>
              <a:buFont typeface="Arial" pitchFamily="34" charset="0"/>
              <a:buChar char="•"/>
            </a:pPr>
            <a:r>
              <a:rPr lang="en-US" sz="2400" dirty="0" smtClean="0"/>
              <a:t>Autotrophs</a:t>
            </a:r>
          </a:p>
          <a:p>
            <a:pPr>
              <a:buFont typeface="Arial" pitchFamily="34" charset="0"/>
              <a:buChar char="•"/>
            </a:pPr>
            <a:r>
              <a:rPr lang="en-US" sz="2400" dirty="0" smtClean="0"/>
              <a:t>Carnivores</a:t>
            </a:r>
            <a:endParaRPr lang="en-US" sz="24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Make a Food Chain</a:t>
            </a:r>
            <a:br>
              <a:rPr lang="en-US" dirty="0" smtClean="0"/>
            </a:br>
            <a:r>
              <a:rPr lang="en-US" dirty="0" smtClean="0"/>
              <a:t>How can you make a Food Web?</a:t>
            </a:r>
            <a:endParaRPr lang="en-US" dirty="0"/>
          </a:p>
        </p:txBody>
      </p:sp>
      <p:sp>
        <p:nvSpPr>
          <p:cNvPr id="3" name="Content Placeholder 2"/>
          <p:cNvSpPr>
            <a:spLocks noGrp="1"/>
          </p:cNvSpPr>
          <p:nvPr>
            <p:ph idx="1"/>
          </p:nvPr>
        </p:nvSpPr>
        <p:spPr/>
        <p:txBody>
          <a:bodyPr>
            <a:normAutofit fontScale="92500"/>
          </a:bodyPr>
          <a:lstStyle/>
          <a:p>
            <a:r>
              <a:rPr lang="en-US" dirty="0" smtClean="0"/>
              <a:t>Mrs. McAllister will give you a picture. Line up in front of class according to Producer, Consumer 1,2,3 depending on where is in the food chain.</a:t>
            </a:r>
          </a:p>
          <a:p>
            <a:r>
              <a:rPr lang="en-US" dirty="0" smtClean="0"/>
              <a:t>Write down on </a:t>
            </a:r>
            <a:r>
              <a:rPr lang="en-US" smtClean="0"/>
              <a:t>page 43 NB</a:t>
            </a:r>
            <a:r>
              <a:rPr lang="en-US" dirty="0" smtClean="0"/>
              <a:t>, 3 examples for each Trophic level in order from Producer to C1 -&gt;C2 -&gt;C3</a:t>
            </a:r>
          </a:p>
          <a:p>
            <a:r>
              <a:rPr lang="en-US" dirty="0" smtClean="0"/>
              <a:t>Now make a food web on your Notebook paper, include energy arrows from who just got eaten to who got food.  Grass -&gt; Deer</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3" descr="The Water Cycle"/>
          <p:cNvPicPr>
            <a:picLocks noGrp="1" noChangeAspect="1" noChangeArrowheads="1"/>
          </p:cNvPicPr>
          <p:nvPr>
            <p:ph sz="half" idx="2"/>
          </p:nvPr>
        </p:nvPicPr>
        <p:blipFill>
          <a:blip r:embed="rId2" cstate="print"/>
          <a:srcRect/>
          <a:stretch>
            <a:fillRect/>
          </a:stretch>
        </p:blipFill>
        <p:spPr bwMode="auto">
          <a:xfrm>
            <a:off x="0" y="4501054"/>
            <a:ext cx="3505200" cy="2356945"/>
          </a:xfrm>
          <a:prstGeom prst="rect">
            <a:avLst/>
          </a:prstGeom>
          <a:noFill/>
        </p:spPr>
      </p:pic>
      <p:sp>
        <p:nvSpPr>
          <p:cNvPr id="2" name="Title 1"/>
          <p:cNvSpPr>
            <a:spLocks noGrp="1"/>
          </p:cNvSpPr>
          <p:nvPr>
            <p:ph type="title"/>
          </p:nvPr>
        </p:nvSpPr>
        <p:spPr>
          <a:xfrm>
            <a:off x="0" y="0"/>
            <a:ext cx="9144000" cy="1905000"/>
          </a:xfrm>
        </p:spPr>
        <p:txBody>
          <a:bodyPr>
            <a:normAutofit/>
          </a:bodyPr>
          <a:lstStyle/>
          <a:p>
            <a:r>
              <a:rPr lang="en-US" sz="2200" b="1" dirty="0" smtClean="0"/>
              <a:t>8/23 Energy Flow in Nature CH 2.2</a:t>
            </a:r>
            <a:r>
              <a:rPr lang="en-US" sz="2000" dirty="0" smtClean="0"/>
              <a:t/>
            </a:r>
            <a:br>
              <a:rPr lang="en-US" sz="2000" dirty="0" smtClean="0"/>
            </a:br>
            <a:r>
              <a:rPr lang="en-US" sz="2000" dirty="0" smtClean="0"/>
              <a:t>  </a:t>
            </a:r>
            <a:r>
              <a:rPr lang="en-US" sz="2700" dirty="0" smtClean="0"/>
              <a:t>Obj.  TSW demonstrate how energy flows through the energy pyramid and types of Species Interactions in an Energy Pyramid Activity. P.16 NB</a:t>
            </a:r>
            <a:endParaRPr lang="en-US" sz="2700" dirty="0"/>
          </a:p>
        </p:txBody>
      </p:sp>
      <p:sp>
        <p:nvSpPr>
          <p:cNvPr id="6" name="Content Placeholder 5"/>
          <p:cNvSpPr>
            <a:spLocks noGrp="1"/>
          </p:cNvSpPr>
          <p:nvPr>
            <p:ph sz="quarter" idx="4"/>
          </p:nvPr>
        </p:nvSpPr>
        <p:spPr>
          <a:xfrm>
            <a:off x="3886201" y="1752600"/>
            <a:ext cx="5257800" cy="3951288"/>
          </a:xfrm>
        </p:spPr>
        <p:txBody>
          <a:bodyPr>
            <a:normAutofit/>
          </a:bodyPr>
          <a:lstStyle/>
          <a:p>
            <a:pPr marL="457200" indent="-457200">
              <a:buFont typeface="+mj-lt"/>
              <a:buAutoNum type="arabicPeriod"/>
            </a:pPr>
            <a:r>
              <a:rPr lang="en-US" dirty="0" smtClean="0"/>
              <a:t>Copy &amp; fill in the diagram on </a:t>
            </a:r>
            <a:r>
              <a:rPr lang="en-US" b="1" dirty="0" smtClean="0"/>
              <a:t>p. 50 </a:t>
            </a:r>
            <a:r>
              <a:rPr lang="en-US" dirty="0" smtClean="0"/>
              <a:t>from the </a:t>
            </a:r>
            <a:r>
              <a:rPr lang="en-US" b="1" dirty="0" smtClean="0"/>
              <a:t>Problem Solving Lab 2.2.  </a:t>
            </a:r>
            <a:r>
              <a:rPr lang="en-US" dirty="0" smtClean="0"/>
              <a:t>Why does each box get smaller as it goes up?</a:t>
            </a:r>
          </a:p>
          <a:p>
            <a:pPr marL="457200" indent="-457200">
              <a:buFont typeface="+mj-lt"/>
              <a:buAutoNum type="arabicPeriod"/>
            </a:pPr>
            <a:r>
              <a:rPr lang="en-US" dirty="0" smtClean="0"/>
              <a:t>Food chains, food webs and ecological pyramids are all models that show how </a:t>
            </a:r>
            <a:r>
              <a:rPr lang="en-US" b="1" dirty="0" smtClean="0"/>
              <a:t>_____ moves through an ecosystem.</a:t>
            </a:r>
          </a:p>
          <a:p>
            <a:pPr marL="457200" indent="-457200">
              <a:buFont typeface="+mj-lt"/>
              <a:buAutoNum type="arabicPeriod"/>
            </a:pPr>
            <a:r>
              <a:rPr lang="en-US" dirty="0" smtClean="0"/>
              <a:t>How are a food chain and food web related?</a:t>
            </a:r>
            <a:endParaRPr lang="en-US" b="1" dirty="0" smtClean="0"/>
          </a:p>
        </p:txBody>
      </p:sp>
      <p:pic>
        <p:nvPicPr>
          <p:cNvPr id="9" name="Picture 90" descr="BCT-02"/>
          <p:cNvPicPr>
            <a:picLocks noChangeAspect="1" noChangeArrowheads="1"/>
          </p:cNvPicPr>
          <p:nvPr/>
        </p:nvPicPr>
        <p:blipFill>
          <a:blip r:embed="rId3" cstate="print"/>
          <a:srcRect/>
          <a:stretch>
            <a:fillRect/>
          </a:stretch>
        </p:blipFill>
        <p:spPr bwMode="auto">
          <a:xfrm>
            <a:off x="-1" y="1920406"/>
            <a:ext cx="3886201" cy="2956393"/>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8/23 WU</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Each box is smaller because there are decreased numbers of organisms at each upper trophic level.</a:t>
            </a:r>
          </a:p>
          <a:p>
            <a:pPr marL="514350" indent="-514350">
              <a:buFont typeface="+mj-lt"/>
              <a:buAutoNum type="arabicPeriod"/>
            </a:pPr>
            <a:r>
              <a:rPr lang="en-US" dirty="0" smtClean="0"/>
              <a:t>Energy moves through an ecosystem.</a:t>
            </a:r>
          </a:p>
          <a:p>
            <a:pPr marL="514350" indent="-514350">
              <a:buClr>
                <a:schemeClr val="tx1"/>
              </a:buClr>
              <a:buFont typeface="+mj-lt"/>
              <a:buAutoNum type="arabicPeriod"/>
            </a:pPr>
            <a:r>
              <a:rPr lang="en-US" altLang="en-US" dirty="0">
                <a:latin typeface="Times" charset="0"/>
              </a:rPr>
              <a:t>Most food chains consist of two, three, or four transfers.</a:t>
            </a:r>
          </a:p>
          <a:p>
            <a:pPr marL="0" indent="0">
              <a:buClr>
                <a:schemeClr val="tx1"/>
              </a:buClr>
              <a:buNone/>
            </a:pPr>
            <a:r>
              <a:rPr lang="en-US" altLang="en-US" dirty="0">
                <a:latin typeface="Times" charset="0"/>
              </a:rPr>
              <a:t> </a:t>
            </a:r>
            <a:r>
              <a:rPr lang="en-US" altLang="en-US" dirty="0" smtClean="0">
                <a:latin typeface="Times" charset="0"/>
              </a:rPr>
              <a:t>     A </a:t>
            </a:r>
            <a:r>
              <a:rPr lang="en-US" altLang="en-US" dirty="0">
                <a:latin typeface="Times" charset="0"/>
              </a:rPr>
              <a:t>Food Web combines several Food </a:t>
            </a:r>
            <a:r>
              <a:rPr lang="en-US" altLang="en-US" dirty="0" smtClean="0">
                <a:latin typeface="Times" charset="0"/>
              </a:rPr>
              <a:t>chains</a:t>
            </a:r>
            <a:r>
              <a:rPr lang="en-US" altLang="en-US" dirty="0">
                <a:latin typeface="Times" charset="0"/>
              </a:rPr>
              <a:t>.</a:t>
            </a:r>
            <a:endParaRPr lang="en-US" dirty="0" smtClean="0"/>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down)">
                                      <p:cBhvr>
                                        <p:cTn id="43" dur="580">
                                          <p:stCondLst>
                                            <p:cond delay="0"/>
                                          </p:stCondLst>
                                        </p:cTn>
                                        <p:tgtEl>
                                          <p:spTgt spid="3">
                                            <p:txEl>
                                              <p:pRg st="2" end="2"/>
                                            </p:txEl>
                                          </p:spTgt>
                                        </p:tgtEl>
                                      </p:cBhvr>
                                    </p:animEffect>
                                    <p:anim calcmode="lin" valueType="num">
                                      <p:cBhvr>
                                        <p:cTn id="4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2" end="2"/>
                                            </p:txEl>
                                          </p:spTgt>
                                        </p:tgtEl>
                                      </p:cBhvr>
                                      <p:to x="100000" y="60000"/>
                                    </p:animScale>
                                    <p:animScale>
                                      <p:cBhvr>
                                        <p:cTn id="50" dur="166" decel="50000">
                                          <p:stCondLst>
                                            <p:cond delay="676"/>
                                          </p:stCondLst>
                                        </p:cTn>
                                        <p:tgtEl>
                                          <p:spTgt spid="3">
                                            <p:txEl>
                                              <p:pRg st="2" end="2"/>
                                            </p:txEl>
                                          </p:spTgt>
                                        </p:tgtEl>
                                      </p:cBhvr>
                                      <p:to x="100000" y="100000"/>
                                    </p:animScale>
                                    <p:animScale>
                                      <p:cBhvr>
                                        <p:cTn id="51" dur="26">
                                          <p:stCondLst>
                                            <p:cond delay="1312"/>
                                          </p:stCondLst>
                                        </p:cTn>
                                        <p:tgtEl>
                                          <p:spTgt spid="3">
                                            <p:txEl>
                                              <p:pRg st="2" end="2"/>
                                            </p:txEl>
                                          </p:spTgt>
                                        </p:tgtEl>
                                      </p:cBhvr>
                                      <p:to x="100000" y="80000"/>
                                    </p:animScale>
                                    <p:animScale>
                                      <p:cBhvr>
                                        <p:cTn id="52" dur="166" decel="50000">
                                          <p:stCondLst>
                                            <p:cond delay="1338"/>
                                          </p:stCondLst>
                                        </p:cTn>
                                        <p:tgtEl>
                                          <p:spTgt spid="3">
                                            <p:txEl>
                                              <p:pRg st="2" end="2"/>
                                            </p:txEl>
                                          </p:spTgt>
                                        </p:tgtEl>
                                      </p:cBhvr>
                                      <p:to x="100000" y="100000"/>
                                    </p:animScale>
                                    <p:animScale>
                                      <p:cBhvr>
                                        <p:cTn id="53" dur="26">
                                          <p:stCondLst>
                                            <p:cond delay="1642"/>
                                          </p:stCondLst>
                                        </p:cTn>
                                        <p:tgtEl>
                                          <p:spTgt spid="3">
                                            <p:txEl>
                                              <p:pRg st="2" end="2"/>
                                            </p:txEl>
                                          </p:spTgt>
                                        </p:tgtEl>
                                      </p:cBhvr>
                                      <p:to x="100000" y="90000"/>
                                    </p:animScale>
                                    <p:animScale>
                                      <p:cBhvr>
                                        <p:cTn id="54" dur="166" decel="50000">
                                          <p:stCondLst>
                                            <p:cond delay="1668"/>
                                          </p:stCondLst>
                                        </p:cTn>
                                        <p:tgtEl>
                                          <p:spTgt spid="3">
                                            <p:txEl>
                                              <p:pRg st="2" end="2"/>
                                            </p:txEl>
                                          </p:spTgt>
                                        </p:tgtEl>
                                      </p:cBhvr>
                                      <p:to x="100000" y="100000"/>
                                    </p:animScale>
                                    <p:animScale>
                                      <p:cBhvr>
                                        <p:cTn id="55" dur="26">
                                          <p:stCondLst>
                                            <p:cond delay="1808"/>
                                          </p:stCondLst>
                                        </p:cTn>
                                        <p:tgtEl>
                                          <p:spTgt spid="3">
                                            <p:txEl>
                                              <p:pRg st="2" end="2"/>
                                            </p:txEl>
                                          </p:spTgt>
                                        </p:tgtEl>
                                      </p:cBhvr>
                                      <p:to x="100000" y="95000"/>
                                    </p:animScale>
                                    <p:animScale>
                                      <p:cBhvr>
                                        <p:cTn id="56" dur="166" decel="50000">
                                          <p:stCondLst>
                                            <p:cond delay="1834"/>
                                          </p:stCondLst>
                                        </p:cTn>
                                        <p:tgtEl>
                                          <p:spTgt spid="3">
                                            <p:txEl>
                                              <p:pRg st="2" end="2"/>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3">
                                            <p:txEl>
                                              <p:pRg st="3" end="3"/>
                                            </p:txEl>
                                          </p:spTgt>
                                        </p:tgtEl>
                                        <p:attrNameLst>
                                          <p:attrName>style.visibility</p:attrName>
                                        </p:attrNameLst>
                                      </p:cBhvr>
                                      <p:to>
                                        <p:strVal val="visible"/>
                                      </p:to>
                                    </p:set>
                                    <p:animEffect transition="in" filter="wipe(down)">
                                      <p:cBhvr>
                                        <p:cTn id="61" dur="580">
                                          <p:stCondLst>
                                            <p:cond delay="0"/>
                                          </p:stCondLst>
                                        </p:cTn>
                                        <p:tgtEl>
                                          <p:spTgt spid="3">
                                            <p:txEl>
                                              <p:pRg st="3" end="3"/>
                                            </p:txEl>
                                          </p:spTgt>
                                        </p:tgtEl>
                                      </p:cBhvr>
                                    </p:animEffect>
                                    <p:anim calcmode="lin" valueType="num">
                                      <p:cBhvr>
                                        <p:cTn id="62"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3" end="3"/>
                                            </p:txEl>
                                          </p:spTgt>
                                        </p:tgtEl>
                                      </p:cBhvr>
                                      <p:to x="100000" y="60000"/>
                                    </p:animScale>
                                    <p:animScale>
                                      <p:cBhvr>
                                        <p:cTn id="68" dur="166" decel="50000">
                                          <p:stCondLst>
                                            <p:cond delay="676"/>
                                          </p:stCondLst>
                                        </p:cTn>
                                        <p:tgtEl>
                                          <p:spTgt spid="3">
                                            <p:txEl>
                                              <p:pRg st="3" end="3"/>
                                            </p:txEl>
                                          </p:spTgt>
                                        </p:tgtEl>
                                      </p:cBhvr>
                                      <p:to x="100000" y="100000"/>
                                    </p:animScale>
                                    <p:animScale>
                                      <p:cBhvr>
                                        <p:cTn id="69" dur="26">
                                          <p:stCondLst>
                                            <p:cond delay="1312"/>
                                          </p:stCondLst>
                                        </p:cTn>
                                        <p:tgtEl>
                                          <p:spTgt spid="3">
                                            <p:txEl>
                                              <p:pRg st="3" end="3"/>
                                            </p:txEl>
                                          </p:spTgt>
                                        </p:tgtEl>
                                      </p:cBhvr>
                                      <p:to x="100000" y="80000"/>
                                    </p:animScale>
                                    <p:animScale>
                                      <p:cBhvr>
                                        <p:cTn id="70" dur="166" decel="50000">
                                          <p:stCondLst>
                                            <p:cond delay="1338"/>
                                          </p:stCondLst>
                                        </p:cTn>
                                        <p:tgtEl>
                                          <p:spTgt spid="3">
                                            <p:txEl>
                                              <p:pRg st="3" end="3"/>
                                            </p:txEl>
                                          </p:spTgt>
                                        </p:tgtEl>
                                      </p:cBhvr>
                                      <p:to x="100000" y="100000"/>
                                    </p:animScale>
                                    <p:animScale>
                                      <p:cBhvr>
                                        <p:cTn id="71" dur="26">
                                          <p:stCondLst>
                                            <p:cond delay="1642"/>
                                          </p:stCondLst>
                                        </p:cTn>
                                        <p:tgtEl>
                                          <p:spTgt spid="3">
                                            <p:txEl>
                                              <p:pRg st="3" end="3"/>
                                            </p:txEl>
                                          </p:spTgt>
                                        </p:tgtEl>
                                      </p:cBhvr>
                                      <p:to x="100000" y="90000"/>
                                    </p:animScale>
                                    <p:animScale>
                                      <p:cBhvr>
                                        <p:cTn id="72" dur="166" decel="50000">
                                          <p:stCondLst>
                                            <p:cond delay="1668"/>
                                          </p:stCondLst>
                                        </p:cTn>
                                        <p:tgtEl>
                                          <p:spTgt spid="3">
                                            <p:txEl>
                                              <p:pRg st="3" end="3"/>
                                            </p:txEl>
                                          </p:spTgt>
                                        </p:tgtEl>
                                      </p:cBhvr>
                                      <p:to x="100000" y="100000"/>
                                    </p:animScale>
                                    <p:animScale>
                                      <p:cBhvr>
                                        <p:cTn id="73" dur="26">
                                          <p:stCondLst>
                                            <p:cond delay="1808"/>
                                          </p:stCondLst>
                                        </p:cTn>
                                        <p:tgtEl>
                                          <p:spTgt spid="3">
                                            <p:txEl>
                                              <p:pRg st="3" end="3"/>
                                            </p:txEl>
                                          </p:spTgt>
                                        </p:tgtEl>
                                      </p:cBhvr>
                                      <p:to x="100000" y="95000"/>
                                    </p:animScale>
                                    <p:animScale>
                                      <p:cBhvr>
                                        <p:cTn id="74" dur="166" decel="50000">
                                          <p:stCondLst>
                                            <p:cond delay="1834"/>
                                          </p:stCondLst>
                                        </p:cTn>
                                        <p:tgtEl>
                                          <p:spTgt spid="3">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0" y="-4343400"/>
            <a:ext cx="14935200" cy="11201400"/>
          </a:xfrm>
          <a:prstGeom prst="rect">
            <a:avLst/>
          </a:prstGeom>
          <a:noFill/>
          <a:ln w="9525">
            <a:noFill/>
            <a:miter lim="800000"/>
            <a:headEnd/>
            <a:tailEnd/>
          </a:ln>
          <a:effectLst/>
        </p:spPr>
      </p:pic>
      <p:sp>
        <p:nvSpPr>
          <p:cNvPr id="2" name="Rectangle 1"/>
          <p:cNvSpPr/>
          <p:nvPr/>
        </p:nvSpPr>
        <p:spPr>
          <a:xfrm>
            <a:off x="76200" y="0"/>
            <a:ext cx="2522485" cy="830997"/>
          </a:xfrm>
          <a:prstGeom prst="rect">
            <a:avLst/>
          </a:prstGeom>
        </p:spPr>
        <p:txBody>
          <a:bodyPr wrap="none">
            <a:spAutoFit/>
          </a:bodyPr>
          <a:lstStyle/>
          <a:p>
            <a:r>
              <a:rPr lang="en-US" sz="2400" dirty="0"/>
              <a:t>Write a 3 </a:t>
            </a:r>
            <a:r>
              <a:rPr lang="en-US" sz="2400" dirty="0" smtClean="0"/>
              <a:t>sentence</a:t>
            </a:r>
          </a:p>
          <a:p>
            <a:r>
              <a:rPr lang="en-US" sz="2400" dirty="0" smtClean="0"/>
              <a:t> </a:t>
            </a:r>
            <a:r>
              <a:rPr lang="en-US" sz="2400" dirty="0"/>
              <a:t>summary</a:t>
            </a:r>
            <a:r>
              <a:rPr lang="en-US" sz="2400" dirty="0" smtClean="0"/>
              <a:t>. P.21 NB</a:t>
            </a:r>
            <a:endParaRPr lang="en-US" sz="24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40" descr="\\Hvf-work\Education\Edu3\BDOL Interactive Chalkboard\01-Image Bank Images\ch03\Annual Precip vs Temp.jpg"/>
          <p:cNvPicPr>
            <a:picLocks noChangeAspect="1" noChangeArrowheads="1"/>
          </p:cNvPicPr>
          <p:nvPr/>
        </p:nvPicPr>
        <p:blipFill>
          <a:blip r:embed="rId2" cstate="print"/>
          <a:srcRect/>
          <a:stretch>
            <a:fillRect/>
          </a:stretch>
        </p:blipFill>
        <p:spPr bwMode="auto">
          <a:xfrm>
            <a:off x="0" y="-52487"/>
            <a:ext cx="8229600" cy="6871012"/>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457200" y="1447800"/>
          <a:ext cx="5595362" cy="4294921"/>
        </p:xfrm>
        <a:graphic>
          <a:graphicData uri="http://schemas.openxmlformats.org/drawingml/2006/table">
            <a:tbl>
              <a:tblPr/>
              <a:tblGrid>
                <a:gridCol w="3008033"/>
                <a:gridCol w="1051760"/>
                <a:gridCol w="1535569"/>
              </a:tblGrid>
              <a:tr h="225778">
                <a:tc>
                  <a:txBody>
                    <a:bodyPr/>
                    <a:lstStyle/>
                    <a:p>
                      <a:pPr marL="0" marR="0">
                        <a:lnSpc>
                          <a:spcPct val="115000"/>
                        </a:lnSpc>
                        <a:spcBef>
                          <a:spcPts val="0"/>
                        </a:spcBef>
                        <a:spcAft>
                          <a:spcPts val="0"/>
                        </a:spcAft>
                      </a:pPr>
                      <a:r>
                        <a:rPr lang="en-US" sz="1300" dirty="0">
                          <a:latin typeface="Calibri"/>
                          <a:ea typeface="Calibri"/>
                          <a:cs typeface="Times New Roman"/>
                        </a:rPr>
                        <a:t>Name of Ecosystem (Front)</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smtClean="0">
                          <a:latin typeface="Calibri"/>
                          <a:ea typeface="Calibri"/>
                          <a:cs typeface="Times New Roman"/>
                        </a:rPr>
                        <a:t>5points</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778">
                <a:tc>
                  <a:txBody>
                    <a:bodyPr/>
                    <a:lstStyle/>
                    <a:p>
                      <a:pPr marL="0" marR="0">
                        <a:lnSpc>
                          <a:spcPct val="115000"/>
                        </a:lnSpc>
                        <a:spcBef>
                          <a:spcPts val="0"/>
                        </a:spcBef>
                        <a:spcAft>
                          <a:spcPts val="0"/>
                        </a:spcAft>
                      </a:pPr>
                      <a:r>
                        <a:rPr lang="en-US" sz="1300">
                          <a:latin typeface="Calibri"/>
                          <a:ea typeface="Calibri"/>
                          <a:cs typeface="Times New Roman"/>
                        </a:rPr>
                        <a:t>Artwork/ Drawing</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5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7333">
                <a:tc>
                  <a:txBody>
                    <a:bodyPr/>
                    <a:lstStyle/>
                    <a:p>
                      <a:pPr marL="0" marR="0">
                        <a:lnSpc>
                          <a:spcPct val="115000"/>
                        </a:lnSpc>
                        <a:spcBef>
                          <a:spcPts val="0"/>
                        </a:spcBef>
                        <a:spcAft>
                          <a:spcPts val="0"/>
                        </a:spcAft>
                      </a:pPr>
                      <a:r>
                        <a:rPr lang="en-US" sz="1300">
                          <a:latin typeface="Calibri"/>
                          <a:ea typeface="Calibri"/>
                          <a:cs typeface="Times New Roman"/>
                        </a:rPr>
                        <a:t>On the back of the Poster, </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List 10 Biotic and 5 Abiotic Factors for your Ecosystem</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10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7333">
                <a:tc>
                  <a:txBody>
                    <a:bodyPr/>
                    <a:lstStyle/>
                    <a:p>
                      <a:pPr marL="0" marR="0">
                        <a:lnSpc>
                          <a:spcPct val="115000"/>
                        </a:lnSpc>
                        <a:spcBef>
                          <a:spcPts val="0"/>
                        </a:spcBef>
                        <a:spcAft>
                          <a:spcPts val="0"/>
                        </a:spcAft>
                      </a:pPr>
                      <a:r>
                        <a:rPr lang="en-US" sz="1300">
                          <a:latin typeface="Calibri"/>
                          <a:ea typeface="Calibri"/>
                          <a:cs typeface="Times New Roman"/>
                        </a:rPr>
                        <a:t>On the back of the Poster, </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Describe 5 ways Biotic &amp; Abiotic Factors affect each other</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5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28889">
                <a:tc>
                  <a:txBody>
                    <a:bodyPr/>
                    <a:lstStyle/>
                    <a:p>
                      <a:pPr marL="0" marR="0">
                        <a:lnSpc>
                          <a:spcPct val="115000"/>
                        </a:lnSpc>
                        <a:spcBef>
                          <a:spcPts val="0"/>
                        </a:spcBef>
                        <a:spcAft>
                          <a:spcPts val="0"/>
                        </a:spcAft>
                      </a:pPr>
                      <a:r>
                        <a:rPr lang="en-US" sz="1300">
                          <a:latin typeface="Calibri"/>
                          <a:ea typeface="Calibri"/>
                          <a:cs typeface="Times New Roman"/>
                        </a:rPr>
                        <a:t>On the front of the poster,</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Label and identify the Producers, 1</a:t>
                      </a:r>
                      <a:r>
                        <a:rPr lang="en-US" sz="1300" baseline="30000">
                          <a:latin typeface="Calibri"/>
                          <a:ea typeface="Calibri"/>
                          <a:cs typeface="Times New Roman"/>
                        </a:rPr>
                        <a:t>st</a:t>
                      </a:r>
                      <a:r>
                        <a:rPr lang="en-US" sz="1300">
                          <a:latin typeface="Calibri"/>
                          <a:ea typeface="Calibri"/>
                          <a:cs typeface="Times New Roman"/>
                        </a:rPr>
                        <a:t>, 2</a:t>
                      </a:r>
                      <a:r>
                        <a:rPr lang="en-US" sz="1300" baseline="30000">
                          <a:latin typeface="Calibri"/>
                          <a:ea typeface="Calibri"/>
                          <a:cs typeface="Times New Roman"/>
                        </a:rPr>
                        <a:t>nd</a:t>
                      </a:r>
                      <a:r>
                        <a:rPr lang="en-US" sz="1300">
                          <a:latin typeface="Calibri"/>
                          <a:ea typeface="Calibri"/>
                          <a:cs typeface="Times New Roman"/>
                        </a:rPr>
                        <a:t>, &amp; 3</a:t>
                      </a:r>
                      <a:r>
                        <a:rPr lang="en-US" sz="1300" baseline="30000">
                          <a:latin typeface="Calibri"/>
                          <a:ea typeface="Calibri"/>
                          <a:cs typeface="Times New Roman"/>
                        </a:rPr>
                        <a:t>rd</a:t>
                      </a:r>
                      <a:r>
                        <a:rPr lang="en-US" sz="1300">
                          <a:latin typeface="Calibri"/>
                          <a:ea typeface="Calibri"/>
                          <a:cs typeface="Times New Roman"/>
                        </a:rPr>
                        <a:t> Level Consumers, &amp; Decomposers  (3)</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Include all </a:t>
                      </a:r>
                      <a:r>
                        <a:rPr lang="en-US" sz="1300" b="1">
                          <a:latin typeface="Calibri"/>
                          <a:ea typeface="Calibri"/>
                          <a:cs typeface="Times New Roman"/>
                        </a:rPr>
                        <a:t>Energy Arrows</a:t>
                      </a:r>
                      <a:r>
                        <a:rPr lang="en-US" sz="1300">
                          <a:latin typeface="Calibri"/>
                          <a:ea typeface="Calibri"/>
                          <a:cs typeface="Times New Roman"/>
                        </a:rPr>
                        <a:t> between the related Biotic factors.</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15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03111">
                <a:tc>
                  <a:txBody>
                    <a:bodyPr/>
                    <a:lstStyle/>
                    <a:p>
                      <a:pPr marL="0" marR="0">
                        <a:lnSpc>
                          <a:spcPct val="115000"/>
                        </a:lnSpc>
                        <a:spcBef>
                          <a:spcPts val="0"/>
                        </a:spcBef>
                        <a:spcAft>
                          <a:spcPts val="0"/>
                        </a:spcAft>
                      </a:pPr>
                      <a:r>
                        <a:rPr lang="en-US" sz="1300">
                          <a:latin typeface="Calibri"/>
                          <a:ea typeface="Calibri"/>
                          <a:cs typeface="Times New Roman"/>
                        </a:rPr>
                        <a:t>On the back of the Poster, </a:t>
                      </a:r>
                      <a:endParaRPr lang="en-US" sz="1000">
                        <a:latin typeface="Calibri"/>
                        <a:ea typeface="Calibri"/>
                        <a:cs typeface="Times New Roman"/>
                      </a:endParaRPr>
                    </a:p>
                    <a:p>
                      <a:pPr marL="0" marR="0">
                        <a:lnSpc>
                          <a:spcPct val="115000"/>
                        </a:lnSpc>
                        <a:spcBef>
                          <a:spcPts val="0"/>
                        </a:spcBef>
                        <a:spcAft>
                          <a:spcPts val="0"/>
                        </a:spcAft>
                      </a:pPr>
                      <a:r>
                        <a:rPr lang="en-US" sz="1300">
                          <a:latin typeface="Calibri"/>
                          <a:ea typeface="Calibri"/>
                          <a:cs typeface="Times New Roman"/>
                        </a:rPr>
                        <a:t>Draw the Energy Pyramid.  Include in your Energy Pyramid each level of your biotic factors for your Ecosystem.</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10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778">
                <a:tc>
                  <a:txBody>
                    <a:bodyPr/>
                    <a:lstStyle/>
                    <a:p>
                      <a:pPr marL="0" marR="0">
                        <a:lnSpc>
                          <a:spcPct val="115000"/>
                        </a:lnSpc>
                        <a:spcBef>
                          <a:spcPts val="0"/>
                        </a:spcBef>
                        <a:spcAft>
                          <a:spcPts val="0"/>
                        </a:spcAft>
                      </a:pPr>
                      <a:r>
                        <a:rPr lang="en-US" sz="1300">
                          <a:latin typeface="Calibri"/>
                          <a:ea typeface="Calibri"/>
                          <a:cs typeface="Times New Roman"/>
                        </a:rPr>
                        <a:t>Total</a:t>
                      </a:r>
                      <a:endParaRPr lang="en-US" sz="100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300" dirty="0" smtClean="0">
                          <a:latin typeface="Calibri"/>
                          <a:ea typeface="Calibri"/>
                          <a:cs typeface="Times New Roman"/>
                        </a:rPr>
                        <a:t>50 </a:t>
                      </a:r>
                      <a:r>
                        <a:rPr lang="en-US" sz="1300" dirty="0">
                          <a:latin typeface="Calibri"/>
                          <a:ea typeface="Calibri"/>
                          <a:cs typeface="Times New Roman"/>
                        </a:rPr>
                        <a:t>points</a:t>
                      </a:r>
                      <a:endParaRPr lang="en-US" sz="10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300" dirty="0">
                        <a:latin typeface="Calibri"/>
                        <a:ea typeface="Calibri"/>
                        <a:cs typeface="Times New Roman"/>
                      </a:endParaRPr>
                    </a:p>
                  </a:txBody>
                  <a:tcPr marL="63106" marR="63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27" name="Rectangle 3"/>
          <p:cNvSpPr>
            <a:spLocks noChangeArrowheads="1"/>
          </p:cNvSpPr>
          <p:nvPr/>
        </p:nvSpPr>
        <p:spPr bwMode="auto">
          <a:xfrm>
            <a:off x="0" y="0"/>
            <a:ext cx="8153400" cy="16619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Student:  ____________________________</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On a Poster (22” x 30”) Create an Ecosystem. DO </a:t>
            </a:r>
            <a:r>
              <a:rPr kumimoji="0" lang="en-US" sz="14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NOT</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use</a:t>
            </a:r>
            <a:r>
              <a:rPr kumimoji="0" lang="en-US" sz="1400" b="0" i="0" u="none" strike="noStrike" cap="none" normalizeH="0" dirty="0" smtClean="0">
                <a:ln>
                  <a:noFill/>
                </a:ln>
                <a:solidFill>
                  <a:schemeClr val="tx1"/>
                </a:solidFill>
                <a:effectLst/>
                <a:latin typeface="Arial" pitchFamily="34" charset="0"/>
                <a:ea typeface="Calibri" pitchFamily="34" charset="0"/>
                <a:cs typeface="Times New Roman" pitchFamily="18" charset="0"/>
              </a:rPr>
              <a:t> Southwest</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Desert.   Use your resources such as: p.51,75 – 83 Biology Book, Notebook, and the Internet.  This Ecosystem Poster Project is due</a:t>
            </a:r>
            <a:r>
              <a:rPr kumimoji="0" lang="en-US" sz="1400" b="0" i="0" u="none" strike="noStrike" cap="none" normalizeH="0" dirty="0" smtClean="0">
                <a:ln>
                  <a:noFill/>
                </a:ln>
                <a:solidFill>
                  <a:schemeClr val="tx1"/>
                </a:solidFill>
                <a:effectLst/>
                <a:latin typeface="Arial" pitchFamily="34" charset="0"/>
                <a:ea typeface="Calibri" pitchFamily="34" charset="0"/>
                <a:cs typeface="Times New Roman" pitchFamily="18" charset="0"/>
              </a:rPr>
              <a:t>, Thursday May 12</a:t>
            </a:r>
            <a:r>
              <a:rPr kumimoji="0" lang="en-US" sz="1400" b="0" i="0" u="none" strike="noStrike" cap="none" normalizeH="0" baseline="30000" dirty="0" smtClean="0">
                <a:ln>
                  <a:noFill/>
                </a:ln>
                <a:solidFill>
                  <a:schemeClr val="tx1"/>
                </a:solidFill>
                <a:effectLst/>
                <a:latin typeface="Arial" pitchFamily="34" charset="0"/>
                <a:ea typeface="Calibri" pitchFamily="34" charset="0"/>
                <a:cs typeface="Times New Roman" pitchFamily="18" charset="0"/>
              </a:rPr>
              <a:t>th</a:t>
            </a:r>
            <a:r>
              <a:rPr kumimoji="0" lang="en-US" sz="1400" b="0" i="0" u="none" strike="noStrike" cap="none" normalizeH="0" dirty="0" smtClean="0">
                <a:ln>
                  <a:noFill/>
                </a:ln>
                <a:solidFill>
                  <a:schemeClr val="tx1"/>
                </a:solidFill>
                <a:effectLst/>
                <a:latin typeface="Arial" pitchFamily="34" charset="0"/>
                <a:ea typeface="Calibri" pitchFamily="34" charset="0"/>
                <a:cs typeface="Times New Roman" pitchFamily="18" charset="0"/>
              </a:rPr>
              <a:t> </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and is worth </a:t>
            </a:r>
            <a:r>
              <a:rPr lang="en-US" sz="1400" dirty="0" smtClean="0">
                <a:latin typeface="Arial" pitchFamily="34" charset="0"/>
                <a:ea typeface="Calibri" pitchFamily="34" charset="0"/>
                <a:cs typeface="Times New Roman" pitchFamily="18" charset="0"/>
              </a:rPr>
              <a:t>5</a:t>
            </a:r>
            <a:r>
              <a:rPr kumimoji="0" lang="en-US"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0 points.  Keep this paper to staple to the back of your poster for grading.</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Ecosystem Poster Rubric</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mc:AlternateContent xmlns:mc="http://schemas.openxmlformats.org/markup-compatibility/2006" xmlns:p14="http://schemas.microsoft.com/office/powerpoint/2010/main">
        <mc:Choice Requires="p14">
          <p:contentPart p14:bwMode="auto" r:id="rId2">
            <p14:nvContentPartPr>
              <p14:cNvPr id="2" name="Ink 3"/>
              <p14:cNvContentPartPr>
                <a14:cpLocks xmlns:a14="http://schemas.microsoft.com/office/drawing/2010/main" noRot="1" noChangeAspect="1" noEditPoints="1" noChangeArrowheads="1" noChangeShapeType="1"/>
              </p14:cNvContentPartPr>
              <p14:nvPr/>
            </p14:nvContentPartPr>
            <p14:xfrm>
              <a:off x="500063" y="1635125"/>
              <a:ext cx="1228725" cy="236538"/>
            </p14:xfrm>
          </p:contentPart>
        </mc:Choice>
        <mc:Fallback xmlns="">
          <p:pic>
            <p:nvPicPr>
              <p:cNvPr id="2" name="Ink 3"/>
              <p:cNvPicPr>
                <a:picLocks noRot="1" noChangeAspect="1" noEditPoints="1" noChangeArrowheads="1" noChangeShapeType="1"/>
              </p:cNvPicPr>
              <p:nvPr/>
            </p:nvPicPr>
            <p:blipFill>
              <a:blip r:embed="rId3"/>
              <a:stretch>
                <a:fillRect/>
              </a:stretch>
            </p:blipFill>
            <p:spPr>
              <a:xfrm>
                <a:off x="490703" y="1625764"/>
                <a:ext cx="1247446" cy="25525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31" name="Ink 7"/>
              <p14:cNvContentPartPr>
                <a14:cpLocks xmlns:a14="http://schemas.microsoft.com/office/drawing/2010/main" noRot="1" noChangeAspect="1" noEditPoints="1" noChangeArrowheads="1" noChangeShapeType="1"/>
              </p14:cNvContentPartPr>
              <p14:nvPr/>
            </p14:nvContentPartPr>
            <p14:xfrm>
              <a:off x="2147483647" y="88847613"/>
              <a:ext cx="347663" cy="757237"/>
            </p14:xfrm>
          </p:contentPart>
        </mc:Choice>
        <mc:Fallback xmlns="">
          <p:pic>
            <p:nvPicPr>
              <p:cNvPr id="1031" name="Ink 7"/>
              <p:cNvPicPr>
                <a:picLocks noRot="1" noChangeAspect="1" noEditPoints="1" noChangeArrowheads="1" noChangeShapeType="1"/>
              </p:cNvPicPr>
              <p:nvPr/>
            </p:nvPicPr>
            <p:blipFill>
              <a:blip r:embed="rId5"/>
              <a:stretch>
                <a:fillRect/>
              </a:stretch>
            </p:blipFill>
            <p:spPr>
              <a:xfrm>
                <a:off x="2147474290" y="88838251"/>
                <a:ext cx="9357" cy="775961"/>
              </a:xfrm>
              <a:prstGeom prst="rect">
                <a:avLst/>
              </a:prstGeom>
            </p:spPr>
          </p:pic>
        </mc:Fallback>
      </mc:AlternateContent>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Slimatosis</a:t>
            </a:r>
            <a:endParaRPr lang="en-US" dirty="0"/>
          </a:p>
        </p:txBody>
      </p:sp>
      <p:sp>
        <p:nvSpPr>
          <p:cNvPr id="3" name="Content Placeholder 2"/>
          <p:cNvSpPr>
            <a:spLocks noGrp="1"/>
          </p:cNvSpPr>
          <p:nvPr>
            <p:ph idx="1"/>
          </p:nvPr>
        </p:nvSpPr>
        <p:spPr/>
        <p:txBody>
          <a:bodyPr/>
          <a:lstStyle/>
          <a:p>
            <a:pPr marL="385763" indent="-385763">
              <a:buAutoNum type="arabicPeriod"/>
            </a:pPr>
            <a:r>
              <a:rPr lang="en-US" dirty="0" smtClean="0"/>
              <a:t>Gary is suffering from Slimatosis.</a:t>
            </a:r>
          </a:p>
          <a:p>
            <a:pPr marL="385763" indent="-385763">
              <a:buAutoNum type="arabicPeriod"/>
            </a:pPr>
            <a:r>
              <a:rPr lang="en-US" dirty="0" smtClean="0"/>
              <a:t>The Independent Variable is rubbing seaweed on Gary &amp; he made him drink Dr. Kelp.</a:t>
            </a:r>
          </a:p>
          <a:p>
            <a:pPr marL="385763" indent="-385763">
              <a:buAutoNum type="arabicPeriod"/>
            </a:pPr>
            <a:r>
              <a:rPr lang="en-US" dirty="0" smtClean="0"/>
              <a:t>The dependent variable is the disappearance of Slimatosis.</a:t>
            </a:r>
          </a:p>
          <a:p>
            <a:pPr marL="385763" indent="-385763">
              <a:buAutoNum type="arabicPeriod"/>
            </a:pPr>
            <a:r>
              <a:rPr lang="en-US" dirty="0" smtClean="0"/>
              <a:t>Sponge Bob’s conclusion should be that he does not know if the seaweed works or Dr. Kelp works.</a:t>
            </a:r>
          </a:p>
          <a:p>
            <a:endParaRPr lang="en-US" dirty="0"/>
          </a:p>
        </p:txBody>
      </p:sp>
    </p:spTree>
    <p:extLst>
      <p:ext uri="{BB962C8B-B14F-4D97-AF65-F5344CB8AC3E}">
        <p14:creationId xmlns:p14="http://schemas.microsoft.com/office/powerpoint/2010/main" val="104834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Four Corner Activity</a:t>
            </a:r>
            <a:br>
              <a:rPr lang="en-US" dirty="0" smtClean="0"/>
            </a:br>
            <a:r>
              <a:rPr lang="en-US" dirty="0" smtClean="0"/>
              <a:t>Stand in the corner for the answer you believe for each statement.</a:t>
            </a:r>
            <a:endParaRPr lang="en-US" dirty="0"/>
          </a:p>
        </p:txBody>
      </p:sp>
      <p:sp>
        <p:nvSpPr>
          <p:cNvPr id="3" name="Content Placeholder 2"/>
          <p:cNvSpPr>
            <a:spLocks noGrp="1"/>
          </p:cNvSpPr>
          <p:nvPr>
            <p:ph idx="1"/>
          </p:nvPr>
        </p:nvSpPr>
        <p:spPr>
          <a:xfrm>
            <a:off x="0" y="1600200"/>
            <a:ext cx="9144000" cy="4525963"/>
          </a:xfrm>
        </p:spPr>
        <p:txBody>
          <a:bodyPr>
            <a:normAutofit fontScale="92500"/>
          </a:bodyPr>
          <a:lstStyle/>
          <a:p>
            <a:r>
              <a:rPr lang="en-US" dirty="0" smtClean="0"/>
              <a:t>Strongly Agree</a:t>
            </a:r>
          </a:p>
          <a:p>
            <a:r>
              <a:rPr lang="en-US" dirty="0" smtClean="0"/>
              <a:t>Agree </a:t>
            </a:r>
          </a:p>
          <a:p>
            <a:r>
              <a:rPr lang="en-US" dirty="0" smtClean="0"/>
              <a:t>Disagree</a:t>
            </a:r>
          </a:p>
          <a:p>
            <a:r>
              <a:rPr lang="en-US" dirty="0" smtClean="0"/>
              <a:t>Strongly Disagree</a:t>
            </a:r>
          </a:p>
          <a:p>
            <a:pPr marL="514350" indent="-514350">
              <a:buFont typeface="+mj-lt"/>
              <a:buAutoNum type="arabicPeriod"/>
            </a:pPr>
            <a:r>
              <a:rPr lang="en-US" dirty="0" smtClean="0"/>
              <a:t>Energy is lost to the Environment.</a:t>
            </a:r>
          </a:p>
          <a:p>
            <a:pPr marL="514350" indent="-514350">
              <a:buFont typeface="+mj-lt"/>
              <a:buAutoNum type="arabicPeriod"/>
            </a:pPr>
            <a:r>
              <a:rPr lang="en-US" dirty="0" smtClean="0"/>
              <a:t>Energy increases as it is passed from one organism to another.</a:t>
            </a:r>
          </a:p>
          <a:p>
            <a:pPr marL="514350" indent="-514350">
              <a:buFont typeface="+mj-lt"/>
              <a:buAutoNum type="arabicPeriod"/>
            </a:pPr>
            <a:r>
              <a:rPr lang="en-US" dirty="0"/>
              <a:t>E</a:t>
            </a:r>
            <a:r>
              <a:rPr lang="en-US" dirty="0" smtClean="0"/>
              <a:t>nergy is not lost between organisms in a food chain. </a:t>
            </a:r>
          </a:p>
          <a:p>
            <a:endParaRPr lang="en-US" dirty="0" smtClean="0"/>
          </a:p>
          <a:p>
            <a:endParaRPr lang="en-US" dirty="0" smtClean="0"/>
          </a:p>
          <a:p>
            <a:endParaRPr lang="en-US" dirty="0"/>
          </a:p>
        </p:txBody>
      </p:sp>
    </p:spTree>
    <p:extLst>
      <p:ext uri="{BB962C8B-B14F-4D97-AF65-F5344CB8AC3E}">
        <p14:creationId xmlns:p14="http://schemas.microsoft.com/office/powerpoint/2010/main" val="155606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Energy is lost to the Environment</a:t>
            </a:r>
            <a:r>
              <a:rPr lang="en-US" dirty="0" smtClean="0"/>
              <a:t>. </a:t>
            </a:r>
            <a:br>
              <a:rPr lang="en-US" dirty="0" smtClean="0"/>
            </a:br>
            <a:r>
              <a:rPr lang="en-US" dirty="0" smtClean="0"/>
              <a:t>P.53 NB</a:t>
            </a:r>
            <a:r>
              <a:rPr lang="en-US" dirty="0"/>
              <a:t/>
            </a:r>
            <a:br>
              <a:rPr lang="en-US" dirty="0"/>
            </a:br>
            <a:endParaRPr lang="en-US" dirty="0"/>
          </a:p>
        </p:txBody>
      </p:sp>
      <p:sp>
        <p:nvSpPr>
          <p:cNvPr id="3" name="Content Placeholder 2"/>
          <p:cNvSpPr>
            <a:spLocks noGrp="1"/>
          </p:cNvSpPr>
          <p:nvPr>
            <p:ph idx="1"/>
          </p:nvPr>
        </p:nvSpPr>
        <p:spPr/>
        <p:txBody>
          <a:bodyPr/>
          <a:lstStyle/>
          <a:p>
            <a:r>
              <a:rPr lang="en-US" dirty="0" smtClean="0"/>
              <a:t>Strongly Agree or Agree, because energy at each trophic level is lost as heat.</a:t>
            </a:r>
            <a:endParaRPr lang="en-US" dirty="0"/>
          </a:p>
        </p:txBody>
      </p:sp>
    </p:spTree>
    <p:extLst>
      <p:ext uri="{BB962C8B-B14F-4D97-AF65-F5344CB8AC3E}">
        <p14:creationId xmlns:p14="http://schemas.microsoft.com/office/powerpoint/2010/main" val="28177954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Energy </a:t>
            </a:r>
            <a:r>
              <a:rPr lang="en-US" dirty="0"/>
              <a:t>increases as it is passed from one organism to another</a:t>
            </a:r>
            <a:r>
              <a:rPr lang="en-US" dirty="0" smtClean="0"/>
              <a:t>. P. 53 NB</a:t>
            </a:r>
            <a:r>
              <a:rPr lang="en-US" dirty="0"/>
              <a:t/>
            </a:r>
            <a:br>
              <a:rPr lang="en-US" dirty="0"/>
            </a:br>
            <a:endParaRPr lang="en-US" dirty="0"/>
          </a:p>
        </p:txBody>
      </p:sp>
      <p:sp>
        <p:nvSpPr>
          <p:cNvPr id="3" name="Content Placeholder 2"/>
          <p:cNvSpPr>
            <a:spLocks noGrp="1"/>
          </p:cNvSpPr>
          <p:nvPr>
            <p:ph idx="1"/>
          </p:nvPr>
        </p:nvSpPr>
        <p:spPr/>
        <p:txBody>
          <a:bodyPr/>
          <a:lstStyle/>
          <a:p>
            <a:r>
              <a:rPr lang="en-US" dirty="0" smtClean="0"/>
              <a:t>Disagree, because the energy decreases as you increase the trophic level.  90% of the energy is lost at each level as heat.</a:t>
            </a:r>
            <a:endParaRPr lang="en-US" dirty="0"/>
          </a:p>
        </p:txBody>
      </p:sp>
    </p:spTree>
    <p:extLst>
      <p:ext uri="{BB962C8B-B14F-4D97-AF65-F5344CB8AC3E}">
        <p14:creationId xmlns:p14="http://schemas.microsoft.com/office/powerpoint/2010/main" val="22434121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Energy </a:t>
            </a:r>
            <a:r>
              <a:rPr lang="en-US" dirty="0"/>
              <a:t>is not lost between organisms in a food chain. </a:t>
            </a:r>
            <a:r>
              <a:rPr lang="en-US" dirty="0" smtClean="0"/>
              <a:t>P. 53NB</a:t>
            </a:r>
            <a:r>
              <a:rPr lang="en-US" dirty="0"/>
              <a:t/>
            </a:r>
            <a:br>
              <a:rPr lang="en-US" dirty="0"/>
            </a:br>
            <a:endParaRPr lang="en-US" dirty="0"/>
          </a:p>
        </p:txBody>
      </p:sp>
      <p:sp>
        <p:nvSpPr>
          <p:cNvPr id="3" name="Content Placeholder 2"/>
          <p:cNvSpPr>
            <a:spLocks noGrp="1"/>
          </p:cNvSpPr>
          <p:nvPr>
            <p:ph idx="1"/>
          </p:nvPr>
        </p:nvSpPr>
        <p:spPr/>
        <p:txBody>
          <a:bodyPr/>
          <a:lstStyle/>
          <a:p>
            <a:r>
              <a:rPr lang="en-US" dirty="0" smtClean="0"/>
              <a:t>Strongly disagree or Disagree, because food chains make up the Energy Pyramid.  Less organisms exist in the higher trophic levels due to energy loss.</a:t>
            </a:r>
            <a:endParaRPr lang="en-US" dirty="0"/>
          </a:p>
        </p:txBody>
      </p:sp>
    </p:spTree>
    <p:extLst>
      <p:ext uri="{BB962C8B-B14F-4D97-AF65-F5344CB8AC3E}">
        <p14:creationId xmlns:p14="http://schemas.microsoft.com/office/powerpoint/2010/main" val="30855265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fontScale="90000"/>
          </a:bodyPr>
          <a:lstStyle/>
          <a:p>
            <a:r>
              <a:rPr lang="en-US" dirty="0" smtClean="0"/>
              <a:t>Activity – Popcorn</a:t>
            </a:r>
            <a:br>
              <a:rPr lang="en-US" dirty="0" smtClean="0"/>
            </a:br>
            <a:r>
              <a:rPr lang="en-US" dirty="0" smtClean="0"/>
              <a:t>Energy Transfer in the Ecosystem</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Energy</a:t>
            </a:r>
          </a:p>
          <a:p>
            <a:pPr marL="514350" indent="-514350">
              <a:buFont typeface="+mj-lt"/>
              <a:buAutoNum type="arabicPeriod"/>
            </a:pPr>
            <a:r>
              <a:rPr lang="en-US" dirty="0" smtClean="0"/>
              <a:t>Passing off energy to the next trophic level</a:t>
            </a:r>
          </a:p>
          <a:p>
            <a:pPr marL="514350" indent="-514350">
              <a:buFont typeface="+mj-lt"/>
              <a:buAutoNum type="arabicPeriod"/>
            </a:pPr>
            <a:r>
              <a:rPr lang="en-US" dirty="0" smtClean="0"/>
              <a:t>This represented the organisms daily activities that it would use energy.</a:t>
            </a:r>
          </a:p>
          <a:p>
            <a:pPr marL="514350" indent="-514350">
              <a:buFont typeface="+mj-lt"/>
              <a:buAutoNum type="arabicPeriod"/>
            </a:pPr>
            <a:r>
              <a:rPr lang="en-US" dirty="0" smtClean="0"/>
              <a:t>The popcorn on the ground is the loss of energy to the ecosystem.</a:t>
            </a:r>
          </a:p>
          <a:p>
            <a:pPr marL="514350" indent="-514350">
              <a:buFont typeface="+mj-lt"/>
              <a:buAutoNum type="arabicPeriod"/>
            </a:pPr>
            <a:r>
              <a:rPr lang="en-US" dirty="0" smtClean="0"/>
              <a:t>If there was no popcorn to pass off the organism would die.</a:t>
            </a:r>
          </a:p>
          <a:p>
            <a:pPr marL="514350" indent="-514350">
              <a:buFont typeface="+mj-lt"/>
              <a:buAutoNum type="arabicPeriod"/>
            </a:pPr>
            <a:endParaRPr lang="en-US" dirty="0"/>
          </a:p>
        </p:txBody>
      </p:sp>
    </p:spTree>
    <p:extLst>
      <p:ext uri="{BB962C8B-B14F-4D97-AF65-F5344CB8AC3E}">
        <p14:creationId xmlns:p14="http://schemas.microsoft.com/office/powerpoint/2010/main" val="340887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514350" indent="-514350">
              <a:buAutoNum type="arabicPeriod" startAt="6"/>
            </a:pPr>
            <a:r>
              <a:rPr lang="en-US" dirty="0" smtClean="0"/>
              <a:t>The amount of energy as we move through each trophic level is lost.  Popcorn fell on the ground.</a:t>
            </a:r>
          </a:p>
          <a:p>
            <a:pPr marL="514350" indent="-514350">
              <a:buAutoNum type="arabicPeriod" startAt="6"/>
            </a:pPr>
            <a:r>
              <a:rPr lang="en-US" dirty="0" smtClean="0"/>
              <a:t>Most food chain only have 3 – 5 organisms because that is the amount of energy that can support those organisms.</a:t>
            </a:r>
          </a:p>
          <a:p>
            <a:pPr marL="514350" indent="-514350">
              <a:buAutoNum type="arabicPeriod" startAt="6"/>
            </a:pPr>
            <a:r>
              <a:rPr lang="en-US" dirty="0" smtClean="0"/>
              <a:t>Energy Pyramid:</a:t>
            </a:r>
            <a:endParaRPr lang="en-US" dirty="0"/>
          </a:p>
        </p:txBody>
      </p:sp>
    </p:spTree>
    <p:extLst>
      <p:ext uri="{BB962C8B-B14F-4D97-AF65-F5344CB8AC3E}">
        <p14:creationId xmlns:p14="http://schemas.microsoft.com/office/powerpoint/2010/main" val="9148310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Foldable!  P. 65 NB</a:t>
            </a:r>
            <a:endParaRPr lang="en-US" dirty="0"/>
          </a:p>
        </p:txBody>
      </p:sp>
      <p:sp>
        <p:nvSpPr>
          <p:cNvPr id="3" name="Content Placeholder 2"/>
          <p:cNvSpPr>
            <a:spLocks noGrp="1"/>
          </p:cNvSpPr>
          <p:nvPr>
            <p:ph idx="1"/>
          </p:nvPr>
        </p:nvSpPr>
        <p:spPr>
          <a:xfrm>
            <a:off x="0" y="1066800"/>
            <a:ext cx="9144000" cy="4525963"/>
          </a:xfrm>
        </p:spPr>
        <p:txBody>
          <a:bodyPr>
            <a:normAutofit fontScale="85000" lnSpcReduction="10000"/>
          </a:bodyPr>
          <a:lstStyle/>
          <a:p>
            <a:r>
              <a:rPr lang="en-US" dirty="0" smtClean="0"/>
              <a:t>Fold your paper hotdog style with ½ inch left at the bottom.</a:t>
            </a:r>
          </a:p>
          <a:p>
            <a:r>
              <a:rPr lang="en-US" dirty="0" smtClean="0"/>
              <a:t>Then fold it into 1/4’s</a:t>
            </a:r>
          </a:p>
          <a:p>
            <a:r>
              <a:rPr lang="en-US" dirty="0" smtClean="0"/>
              <a:t>On the bottom center write “Symbiosis – species Interactions”</a:t>
            </a:r>
          </a:p>
          <a:p>
            <a:r>
              <a:rPr lang="en-US" dirty="0" smtClean="0"/>
              <a:t>On the 1</a:t>
            </a:r>
            <a:r>
              <a:rPr lang="en-US" baseline="30000" dirty="0" smtClean="0"/>
              <a:t>st</a:t>
            </a:r>
            <a:r>
              <a:rPr lang="en-US" dirty="0" smtClean="0"/>
              <a:t> box write Competition</a:t>
            </a:r>
          </a:p>
          <a:p>
            <a:r>
              <a:rPr lang="en-US" dirty="0" smtClean="0"/>
              <a:t>On the 2</a:t>
            </a:r>
            <a:r>
              <a:rPr lang="en-US" baseline="30000" dirty="0" smtClean="0"/>
              <a:t>nd</a:t>
            </a:r>
            <a:r>
              <a:rPr lang="en-US" dirty="0" smtClean="0"/>
              <a:t> box Mutualism</a:t>
            </a:r>
          </a:p>
          <a:p>
            <a:r>
              <a:rPr lang="en-US" dirty="0" smtClean="0"/>
              <a:t>On the 3rd box Parasitism</a:t>
            </a:r>
          </a:p>
          <a:p>
            <a:r>
              <a:rPr lang="en-US" dirty="0" smtClean="0"/>
              <a:t>On the 4</a:t>
            </a:r>
            <a:r>
              <a:rPr lang="en-US" baseline="30000" dirty="0" smtClean="0"/>
              <a:t>th</a:t>
            </a:r>
            <a:r>
              <a:rPr lang="en-US" dirty="0" smtClean="0"/>
              <a:t> box Commensalism</a:t>
            </a:r>
          </a:p>
          <a:p>
            <a:r>
              <a:rPr lang="en-US" dirty="0" smtClean="0"/>
              <a:t>On the inside write the </a:t>
            </a:r>
            <a:r>
              <a:rPr lang="en-US" b="1" dirty="0" smtClean="0"/>
              <a:t>definition</a:t>
            </a:r>
            <a:r>
              <a:rPr lang="en-US" dirty="0" smtClean="0"/>
              <a:t> and give and </a:t>
            </a:r>
            <a:r>
              <a:rPr lang="en-US" b="1" dirty="0" smtClean="0"/>
              <a:t>example &amp; a picture</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amond(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amond(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ntr" presetSubtype="4"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wheel(4)">
                                      <p:cBhvr>
                                        <p:cTn id="38" dur="2000"/>
                                        <p:tgtEl>
                                          <p:spTgt spid="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strips(downLeft)">
                                      <p:cBhvr>
                                        <p:cTn id="4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571311334"/>
              </p:ext>
            </p:extLst>
          </p:nvPr>
        </p:nvGraphicFramePr>
        <p:xfrm>
          <a:off x="0" y="0"/>
          <a:ext cx="9144000" cy="6858000"/>
        </p:xfrm>
        <a:graphic>
          <a:graphicData uri="http://schemas.openxmlformats.org/drawingml/2006/table">
            <a:tbl>
              <a:tblPr firstRow="1" bandRow="1">
                <a:tableStyleId>{5C22544A-7EE6-4342-B048-85BDC9FD1C3A}</a:tableStyleId>
              </a:tblPr>
              <a:tblGrid>
                <a:gridCol w="2286000"/>
                <a:gridCol w="2286000"/>
                <a:gridCol w="2286000"/>
                <a:gridCol w="2286000"/>
              </a:tblGrid>
              <a:tr h="2759927">
                <a:tc>
                  <a:txBody>
                    <a:bodyPr/>
                    <a:lstStyle/>
                    <a:p>
                      <a:r>
                        <a:rPr lang="en-US" dirty="0" smtClean="0"/>
                        <a:t>Competition</a:t>
                      </a:r>
                    </a:p>
                    <a:p>
                      <a:endParaRPr lang="en-US" dirty="0" smtClean="0"/>
                    </a:p>
                    <a:p>
                      <a:r>
                        <a:rPr lang="en-US" dirty="0" smtClean="0"/>
                        <a:t>Definition</a:t>
                      </a:r>
                      <a:endParaRPr lang="en-US" dirty="0"/>
                    </a:p>
                  </a:txBody>
                  <a:tcPr/>
                </a:tc>
                <a:tc>
                  <a:txBody>
                    <a:bodyPr/>
                    <a:lstStyle/>
                    <a:p>
                      <a:r>
                        <a:rPr lang="en-US" dirty="0" smtClean="0"/>
                        <a:t>Mutualism</a:t>
                      </a:r>
                    </a:p>
                    <a:p>
                      <a:endParaRPr lang="en-US" dirty="0" smtClean="0"/>
                    </a:p>
                    <a:p>
                      <a:r>
                        <a:rPr lang="en-US" dirty="0" smtClean="0"/>
                        <a:t>Definition</a:t>
                      </a:r>
                      <a:endParaRPr lang="en-US" dirty="0"/>
                    </a:p>
                  </a:txBody>
                  <a:tcPr/>
                </a:tc>
                <a:tc>
                  <a:txBody>
                    <a:bodyPr/>
                    <a:lstStyle/>
                    <a:p>
                      <a:r>
                        <a:rPr lang="en-US" dirty="0" smtClean="0"/>
                        <a:t>Parasitism</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Definition</a:t>
                      </a:r>
                    </a:p>
                    <a:p>
                      <a:endParaRPr lang="en-US" dirty="0"/>
                    </a:p>
                  </a:txBody>
                  <a:tcPr/>
                </a:tc>
                <a:tc>
                  <a:txBody>
                    <a:bodyPr/>
                    <a:lstStyle/>
                    <a:p>
                      <a:r>
                        <a:rPr lang="en-US" dirty="0" smtClean="0"/>
                        <a:t>Commensalism</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Definition</a:t>
                      </a:r>
                    </a:p>
                    <a:p>
                      <a:endParaRPr lang="en-US" dirty="0"/>
                    </a:p>
                  </a:txBody>
                  <a:tcPr/>
                </a:tc>
              </a:tr>
              <a:tr h="3010829">
                <a:tc>
                  <a:txBody>
                    <a:bodyPr/>
                    <a:lstStyle/>
                    <a:p>
                      <a:r>
                        <a:rPr lang="en-US" dirty="0" smtClean="0"/>
                        <a:t>Picture &amp; Example</a:t>
                      </a:r>
                      <a:endParaRPr lang="en-US" dirty="0"/>
                    </a:p>
                  </a:txBody>
                  <a:tcPr/>
                </a:tc>
                <a:tc>
                  <a:txBody>
                    <a:bodyPr/>
                    <a:lstStyle/>
                    <a:p>
                      <a:r>
                        <a:rPr lang="en-US" dirty="0" smtClean="0"/>
                        <a:t>Picture &amp; Example</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Picture &amp; Example</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Picture &amp; Example</a:t>
                      </a:r>
                    </a:p>
                    <a:p>
                      <a:endParaRPr lang="en-US" dirty="0"/>
                    </a:p>
                  </a:txBody>
                  <a:tcPr/>
                </a:tc>
              </a:tr>
              <a:tr h="1087244">
                <a:tc>
                  <a:txBody>
                    <a:bodyPr/>
                    <a:lstStyle/>
                    <a:p>
                      <a:pPr algn="ctr"/>
                      <a:r>
                        <a:rPr lang="en-US" sz="2400" dirty="0" smtClean="0"/>
                        <a:t>P. 65NB</a:t>
                      </a:r>
                      <a:endParaRPr lang="en-US" sz="2400" dirty="0"/>
                    </a:p>
                  </a:txBody>
                  <a:tcPr/>
                </a:tc>
                <a:tc gridSpan="3">
                  <a:txBody>
                    <a:bodyPr/>
                    <a:lstStyle/>
                    <a:p>
                      <a:pPr algn="ctr"/>
                      <a:r>
                        <a:rPr lang="en-US" sz="2400" dirty="0" smtClean="0"/>
                        <a:t>Symbiotic</a:t>
                      </a:r>
                      <a:r>
                        <a:rPr lang="en-US" sz="2400" baseline="0" dirty="0" smtClean="0"/>
                        <a:t> Relationships: species interactions</a:t>
                      </a:r>
                    </a:p>
                    <a:p>
                      <a:pPr algn="ctr"/>
                      <a:r>
                        <a:rPr lang="en-US" sz="2400" baseline="0" dirty="0" smtClean="0"/>
                        <a:t>A permanent relationship between organisms</a:t>
                      </a:r>
                      <a:endParaRPr lang="en-US" sz="2400" dirty="0"/>
                    </a:p>
                  </a:txBody>
                  <a:tcPr/>
                </a:tc>
                <a:tc hMerge="1">
                  <a:txBody>
                    <a:bodyPr/>
                    <a:lstStyle/>
                    <a:p>
                      <a:endParaRPr lang="en-US" dirty="0"/>
                    </a:p>
                  </a:txBody>
                  <a:tcPr/>
                </a:tc>
                <a:tc hMerge="1">
                  <a:txBody>
                    <a:bodyPr/>
                    <a:lstStyle/>
                    <a:p>
                      <a:endParaRPr lang="en-US" dirty="0"/>
                    </a:p>
                  </a:txBody>
                  <a:tcPr/>
                </a:tc>
              </a:tr>
            </a:tbl>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24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2.1 Summary – pages 35 - 45</a:t>
            </a:r>
          </a:p>
        </p:txBody>
      </p:sp>
      <p:sp>
        <p:nvSpPr>
          <p:cNvPr id="906243"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a:solidFill>
                  <a:schemeClr val="tx2"/>
                </a:solidFill>
                <a:latin typeface="Times" pitchFamily="18" charset="0"/>
              </a:rPr>
              <a:t>Symbiosis</a:t>
            </a:r>
          </a:p>
        </p:txBody>
      </p:sp>
      <p:pic>
        <p:nvPicPr>
          <p:cNvPr id="90624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624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624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624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624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0624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06250" name="Picture 10"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06251" name="Picture 11" descr="Sec"/>
          <p:cNvPicPr>
            <a:picLocks noChangeAspect="1" noChangeArrowheads="1"/>
          </p:cNvPicPr>
          <p:nvPr/>
        </p:nvPicPr>
        <p:blipFill>
          <a:blip r:embed="rId11" cstate="print"/>
          <a:srcRect/>
          <a:stretch>
            <a:fillRect/>
          </a:stretch>
        </p:blipFill>
        <p:spPr bwMode="auto">
          <a:xfrm>
            <a:off x="1828800" y="0"/>
            <a:ext cx="6045200" cy="482600"/>
          </a:xfrm>
          <a:prstGeom prst="rect">
            <a:avLst/>
          </a:prstGeom>
          <a:noFill/>
        </p:spPr>
      </p:pic>
      <p:sp>
        <p:nvSpPr>
          <p:cNvPr id="906252" name="Rectangle 12"/>
          <p:cNvSpPr>
            <a:spLocks noChangeArrowheads="1"/>
          </p:cNvSpPr>
          <p:nvPr/>
        </p:nvSpPr>
        <p:spPr bwMode="auto">
          <a:xfrm>
            <a:off x="533400" y="1717675"/>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b="0">
                <a:solidFill>
                  <a:schemeClr val="tx1"/>
                </a:solidFill>
                <a:latin typeface="Times" pitchFamily="18" charset="0"/>
              </a:rPr>
              <a:t>The relationship in which there is a close and permanent association between organisms of different species is called </a:t>
            </a:r>
            <a:r>
              <a:rPr lang="en-US" altLang="en-US" sz="3200" b="0">
                <a:solidFill>
                  <a:srgbClr val="FF0066"/>
                </a:solidFill>
                <a:latin typeface="Times" pitchFamily="18" charset="0"/>
              </a:rPr>
              <a:t>symbiosis</a:t>
            </a:r>
            <a:r>
              <a:rPr lang="en-US" altLang="en-US" sz="3200" b="0">
                <a:solidFill>
                  <a:schemeClr val="tx1"/>
                </a:solidFill>
                <a:latin typeface="Times" pitchFamily="18" charset="0"/>
              </a:rPr>
              <a:t>.</a:t>
            </a:r>
          </a:p>
        </p:txBody>
      </p:sp>
      <p:sp>
        <p:nvSpPr>
          <p:cNvPr id="906253" name="Rectangle 13"/>
          <p:cNvSpPr>
            <a:spLocks noChangeArrowheads="1"/>
          </p:cNvSpPr>
          <p:nvPr/>
        </p:nvSpPr>
        <p:spPr bwMode="auto">
          <a:xfrm>
            <a:off x="533400" y="3394075"/>
            <a:ext cx="7924800" cy="1569660"/>
          </a:xfrm>
          <a:prstGeom prst="rect">
            <a:avLst/>
          </a:prstGeom>
          <a:noFill/>
          <a:ln w="9525">
            <a:noFill/>
            <a:miter lim="800000"/>
            <a:headEnd/>
            <a:tailEnd/>
          </a:ln>
          <a:effectLst/>
        </p:spPr>
        <p:txBody>
          <a:bodyPr>
            <a:spAutoFit/>
          </a:bodyPr>
          <a:lstStyle/>
          <a:p>
            <a:pPr marL="342900" indent="-342900">
              <a:buFontTx/>
              <a:buChar char="•"/>
            </a:pPr>
            <a:r>
              <a:rPr lang="en-US" altLang="en-US" sz="3200" b="0" dirty="0" smtClean="0">
                <a:solidFill>
                  <a:schemeClr val="tx1"/>
                </a:solidFill>
                <a:latin typeface="Times" pitchFamily="18" charset="0"/>
              </a:rPr>
              <a:t>Symbiosis </a:t>
            </a:r>
            <a:r>
              <a:rPr lang="en-US" altLang="en-US" sz="3200" b="0" dirty="0">
                <a:solidFill>
                  <a:schemeClr val="tx1"/>
                </a:solidFill>
                <a:latin typeface="Times" pitchFamily="18" charset="0"/>
              </a:rPr>
              <a:t>means living together.  </a:t>
            </a:r>
            <a:r>
              <a:rPr lang="en-US" altLang="en-US" sz="3200" dirty="0" smtClean="0">
                <a:latin typeface="Times" pitchFamily="18" charset="0"/>
              </a:rPr>
              <a:t>Four</a:t>
            </a:r>
            <a:r>
              <a:rPr lang="en-US" altLang="en-US" sz="3200" b="0" dirty="0" smtClean="0">
                <a:solidFill>
                  <a:schemeClr val="tx1"/>
                </a:solidFill>
                <a:latin typeface="Times" pitchFamily="18" charset="0"/>
              </a:rPr>
              <a:t> </a:t>
            </a:r>
            <a:r>
              <a:rPr lang="en-US" altLang="en-US" sz="3200" b="0" dirty="0">
                <a:solidFill>
                  <a:schemeClr val="tx1"/>
                </a:solidFill>
                <a:latin typeface="Times" pitchFamily="18" charset="0"/>
              </a:rPr>
              <a:t>kinds of symbiosis are </a:t>
            </a:r>
            <a:r>
              <a:rPr lang="en-US" altLang="en-US" sz="3200" b="0" dirty="0" smtClean="0">
                <a:solidFill>
                  <a:schemeClr val="tx1"/>
                </a:solidFill>
                <a:latin typeface="Times" pitchFamily="18" charset="0"/>
              </a:rPr>
              <a:t>recognized: competition </a:t>
            </a:r>
            <a:r>
              <a:rPr lang="en-US" altLang="en-US" sz="3200" b="0" dirty="0">
                <a:solidFill>
                  <a:schemeClr val="tx1"/>
                </a:solidFill>
                <a:latin typeface="Times" pitchFamily="18" charset="0"/>
              </a:rPr>
              <a:t>mutualism, commensalism, and parasitism.</a:t>
            </a:r>
          </a:p>
        </p:txBody>
      </p:sp>
      <p:pic>
        <p:nvPicPr>
          <p:cNvPr id="906255" name="Picture 15" descr="audio image blue">
            <a:hlinkClick r:id="" action="ppaction://noaction">
              <a:snd r:embed="rId12" name="02-symbiosis.WAV"/>
            </a:hlinkClick>
          </p:cNvPr>
          <p:cNvPicPr>
            <a:picLocks noChangeAspect="1" noChangeArrowheads="1"/>
          </p:cNvPicPr>
          <p:nvPr/>
        </p:nvPicPr>
        <p:blipFill>
          <a:blip r:embed="rId13" cstate="print"/>
          <a:srcRect/>
          <a:stretch>
            <a:fillRect/>
          </a:stretch>
        </p:blipFill>
        <p:spPr bwMode="auto">
          <a:xfrm>
            <a:off x="6961188" y="2667000"/>
            <a:ext cx="354012"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6252"/>
                                        </p:tgtEl>
                                        <p:attrNameLst>
                                          <p:attrName>style.visibility</p:attrName>
                                        </p:attrNameLst>
                                      </p:cBhvr>
                                      <p:to>
                                        <p:strVal val="visible"/>
                                      </p:to>
                                    </p:set>
                                    <p:animEffect transition="in" filter="box(out)">
                                      <p:cBhvr>
                                        <p:cTn id="7" dur="500"/>
                                        <p:tgtEl>
                                          <p:spTgt spid="90625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06255"/>
                                        </p:tgtEl>
                                        <p:attrNameLst>
                                          <p:attrName>style.visibility</p:attrName>
                                        </p:attrNameLst>
                                      </p:cBhvr>
                                      <p:to>
                                        <p:strVal val="visible"/>
                                      </p:to>
                                    </p:set>
                                    <p:animEffect transition="in" filter="box(out)">
                                      <p:cBhvr>
                                        <p:cTn id="12" dur="500"/>
                                        <p:tgtEl>
                                          <p:spTgt spid="90625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06253"/>
                                        </p:tgtEl>
                                        <p:attrNameLst>
                                          <p:attrName>style.visibility</p:attrName>
                                        </p:attrNameLst>
                                      </p:cBhvr>
                                      <p:to>
                                        <p:strVal val="visible"/>
                                      </p:to>
                                    </p:set>
                                    <p:animEffect transition="in" filter="box(out)">
                                      <p:cBhvr>
                                        <p:cTn id="17" dur="500"/>
                                        <p:tgtEl>
                                          <p:spTgt spid="906253"/>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06244"/>
                                        </p:tgtEl>
                                        <p:attrNameLst>
                                          <p:attrName>style.visibility</p:attrName>
                                        </p:attrNameLst>
                                      </p:cBhvr>
                                      <p:to>
                                        <p:strVal val="visible"/>
                                      </p:to>
                                    </p:set>
                                    <p:animEffect transition="in" filter="box(out)">
                                      <p:cBhvr>
                                        <p:cTn id="21" dur="500"/>
                                        <p:tgtEl>
                                          <p:spTgt spid="906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6252" grpId="0" autoUpdateAnimBg="0"/>
      <p:bldP spid="906253"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Competition</a:t>
            </a:r>
            <a:endParaRPr lang="en-US" dirty="0"/>
          </a:p>
        </p:txBody>
      </p:sp>
      <p:sp>
        <p:nvSpPr>
          <p:cNvPr id="3" name="Content Placeholder 2"/>
          <p:cNvSpPr>
            <a:spLocks noGrp="1"/>
          </p:cNvSpPr>
          <p:nvPr>
            <p:ph idx="1"/>
          </p:nvPr>
        </p:nvSpPr>
        <p:spPr/>
        <p:txBody>
          <a:bodyPr/>
          <a:lstStyle/>
          <a:p>
            <a:r>
              <a:rPr lang="en-US" dirty="0" smtClean="0"/>
              <a:t>Compete for limiting resources:</a:t>
            </a:r>
          </a:p>
          <a:p>
            <a:pPr lvl="1"/>
            <a:r>
              <a:rPr lang="en-US" dirty="0" smtClean="0"/>
              <a:t>Mates</a:t>
            </a:r>
          </a:p>
          <a:p>
            <a:pPr lvl="1"/>
            <a:r>
              <a:rPr lang="en-US" dirty="0" smtClean="0"/>
              <a:t>Food</a:t>
            </a:r>
          </a:p>
          <a:p>
            <a:pPr lvl="1"/>
            <a:r>
              <a:rPr lang="en-US" dirty="0" smtClean="0"/>
              <a:t>Water</a:t>
            </a:r>
          </a:p>
          <a:p>
            <a:pPr lvl="1"/>
            <a:r>
              <a:rPr lang="en-US" dirty="0" smtClean="0"/>
              <a:t>Space</a:t>
            </a:r>
          </a:p>
        </p:txBody>
      </p:sp>
      <p:pic>
        <p:nvPicPr>
          <p:cNvPr id="38914" name="Picture 2" descr="http://upload.wikimedia.org/wikipedia/commons/thumb/9/96/Clone_war_of_sea_anemones_2-17-08-2.jpg/220px-Clone_war_of_sea_anemones_2-17-08-2.jpg">
            <a:hlinkClick r:id="rId2"/>
          </p:cNvPr>
          <p:cNvPicPr>
            <a:picLocks noChangeAspect="1" noChangeArrowheads="1"/>
          </p:cNvPicPr>
          <p:nvPr/>
        </p:nvPicPr>
        <p:blipFill>
          <a:blip r:embed="rId3" cstate="print"/>
          <a:srcRect/>
          <a:stretch>
            <a:fillRect/>
          </a:stretch>
        </p:blipFill>
        <p:spPr bwMode="auto">
          <a:xfrm>
            <a:off x="1041401" y="4267200"/>
            <a:ext cx="3454399" cy="2590800"/>
          </a:xfrm>
          <a:prstGeom prst="rect">
            <a:avLst/>
          </a:prstGeom>
          <a:noFill/>
        </p:spPr>
      </p:pic>
      <p:pic>
        <p:nvPicPr>
          <p:cNvPr id="38916" name="Picture 4" descr="http://t3.gstatic.com/images?q=tbn:ANd9GcRz9lppfrY2HkWkn2RWNSw7QT3txiCBTm1iu2tkGxcxhGNkqbs3hw:upload.wikimedia.org/wikipedia/commons/a/a1/Hirschkampf.jpg">
            <a:hlinkClick r:id="rId4"/>
          </p:cNvPr>
          <p:cNvPicPr>
            <a:picLocks noChangeAspect="1" noChangeArrowheads="1"/>
          </p:cNvPicPr>
          <p:nvPr/>
        </p:nvPicPr>
        <p:blipFill>
          <a:blip r:embed="rId5" cstate="print"/>
          <a:srcRect/>
          <a:stretch>
            <a:fillRect/>
          </a:stretch>
        </p:blipFill>
        <p:spPr bwMode="auto">
          <a:xfrm>
            <a:off x="4429125" y="2667000"/>
            <a:ext cx="4714875" cy="3533776"/>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 Paper Air Plane </a:t>
            </a:r>
            <a:br>
              <a:rPr lang="en-US" dirty="0" smtClean="0"/>
            </a:br>
            <a:r>
              <a:rPr lang="en-US" dirty="0" smtClean="0"/>
              <a:t>Page 13 Biology Book will help</a:t>
            </a:r>
            <a:endParaRPr lang="en-US" dirty="0"/>
          </a:p>
        </p:txBody>
      </p:sp>
      <p:sp>
        <p:nvSpPr>
          <p:cNvPr id="3" name="Content Placeholder 2"/>
          <p:cNvSpPr>
            <a:spLocks noGrp="1"/>
          </p:cNvSpPr>
          <p:nvPr>
            <p:ph idx="1"/>
          </p:nvPr>
        </p:nvSpPr>
        <p:spPr/>
        <p:txBody>
          <a:bodyPr/>
          <a:lstStyle/>
          <a:p>
            <a:r>
              <a:rPr lang="en-US" dirty="0" smtClean="0"/>
              <a:t>Independent Variable: Adding the Paper Clip</a:t>
            </a:r>
          </a:p>
          <a:p>
            <a:r>
              <a:rPr lang="en-US" dirty="0" smtClean="0"/>
              <a:t>Dependent Variable: The distance of the flight of the airplane.</a:t>
            </a:r>
          </a:p>
          <a:p>
            <a:r>
              <a:rPr lang="en-US" dirty="0" smtClean="0"/>
              <a:t>Control: The control paper airplane has NO paper clips.</a:t>
            </a:r>
          </a:p>
          <a:p>
            <a:r>
              <a:rPr lang="en-US" dirty="0" smtClean="0"/>
              <a:t>Constants:  The paper clips, The paper airplane, same day. </a:t>
            </a:r>
            <a:endParaRPr lang="en-US" dirty="0"/>
          </a:p>
        </p:txBody>
      </p:sp>
    </p:spTree>
    <p:extLst>
      <p:ext uri="{BB962C8B-B14F-4D97-AF65-F5344CB8AC3E}">
        <p14:creationId xmlns:p14="http://schemas.microsoft.com/office/powerpoint/2010/main" val="402675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 Section 2.1 Summary – pages 35 - 45</a:t>
            </a:r>
          </a:p>
        </p:txBody>
      </p:sp>
      <p:sp>
        <p:nvSpPr>
          <p:cNvPr id="907267"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a:solidFill>
                  <a:schemeClr val="tx2"/>
                </a:solidFill>
                <a:latin typeface="Times" pitchFamily="18" charset="0"/>
              </a:rPr>
              <a:t>Mutualism</a:t>
            </a:r>
          </a:p>
        </p:txBody>
      </p:sp>
      <p:pic>
        <p:nvPicPr>
          <p:cNvPr id="90726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726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727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727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7272"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07273"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07274" name="Picture 10"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07275" name="Picture 11" descr="Sec"/>
          <p:cNvPicPr>
            <a:picLocks noChangeAspect="1" noChangeArrowheads="1"/>
          </p:cNvPicPr>
          <p:nvPr/>
        </p:nvPicPr>
        <p:blipFill>
          <a:blip r:embed="rId11" cstate="print"/>
          <a:srcRect/>
          <a:stretch>
            <a:fillRect/>
          </a:stretch>
        </p:blipFill>
        <p:spPr bwMode="auto">
          <a:xfrm>
            <a:off x="1828800" y="0"/>
            <a:ext cx="6045200" cy="482600"/>
          </a:xfrm>
          <a:prstGeom prst="rect">
            <a:avLst/>
          </a:prstGeom>
          <a:noFill/>
        </p:spPr>
      </p:pic>
      <p:sp>
        <p:nvSpPr>
          <p:cNvPr id="907276" name="Rectangle 12"/>
          <p:cNvSpPr>
            <a:spLocks noChangeArrowheads="1"/>
          </p:cNvSpPr>
          <p:nvPr/>
        </p:nvSpPr>
        <p:spPr bwMode="auto">
          <a:xfrm>
            <a:off x="533400" y="1676400"/>
            <a:ext cx="2667000" cy="3159125"/>
          </a:xfrm>
          <a:prstGeom prst="rect">
            <a:avLst/>
          </a:prstGeom>
          <a:noFill/>
          <a:ln w="9525">
            <a:noFill/>
            <a:miter lim="800000"/>
            <a:headEnd/>
            <a:tailEnd/>
          </a:ln>
          <a:effectLst/>
        </p:spPr>
        <p:txBody>
          <a:bodyPr>
            <a:spAutoFit/>
          </a:bodyPr>
          <a:lstStyle/>
          <a:p>
            <a:pPr marL="342900" indent="-342900">
              <a:buFontTx/>
              <a:buChar char="•"/>
            </a:pPr>
            <a:r>
              <a:rPr lang="en-US" altLang="en-US" sz="3200" b="0">
                <a:solidFill>
                  <a:schemeClr val="tx1"/>
                </a:solidFill>
                <a:latin typeface="Times" pitchFamily="18" charset="0"/>
              </a:rPr>
              <a:t>A symbiotic relationship in which both species benefit is called </a:t>
            </a:r>
            <a:r>
              <a:rPr lang="en-US" altLang="en-US" sz="3200" b="0">
                <a:solidFill>
                  <a:srgbClr val="FF0066"/>
                </a:solidFill>
                <a:latin typeface="Times" pitchFamily="18" charset="0"/>
              </a:rPr>
              <a:t>mutualism</a:t>
            </a:r>
            <a:r>
              <a:rPr lang="en-US" altLang="en-US" sz="3200" b="0">
                <a:solidFill>
                  <a:schemeClr val="tx1"/>
                </a:solidFill>
                <a:latin typeface="Times" pitchFamily="18" charset="0"/>
              </a:rPr>
              <a:t>.</a:t>
            </a:r>
          </a:p>
        </p:txBody>
      </p:sp>
      <p:pic>
        <p:nvPicPr>
          <p:cNvPr id="907279" name="Picture 15" descr="mutualism"/>
          <p:cNvPicPr>
            <a:picLocks noChangeAspect="1" noChangeArrowheads="1"/>
          </p:cNvPicPr>
          <p:nvPr/>
        </p:nvPicPr>
        <p:blipFill>
          <a:blip r:embed="rId12" cstate="print"/>
          <a:srcRect/>
          <a:stretch>
            <a:fillRect/>
          </a:stretch>
        </p:blipFill>
        <p:spPr bwMode="auto">
          <a:xfrm>
            <a:off x="3505200" y="1587500"/>
            <a:ext cx="5181600" cy="3441700"/>
          </a:xfrm>
          <a:prstGeom prst="rect">
            <a:avLst/>
          </a:prstGeom>
          <a:noFill/>
        </p:spPr>
      </p:pic>
      <p:pic>
        <p:nvPicPr>
          <p:cNvPr id="907281" name="Picture 17" descr="audio image blue">
            <a:hlinkClick r:id="" action="ppaction://noaction">
              <a:snd r:embed="rId13" name="02-mutualism.WAV"/>
            </a:hlinkClick>
          </p:cNvPr>
          <p:cNvPicPr>
            <a:picLocks noChangeAspect="1" noChangeArrowheads="1"/>
          </p:cNvPicPr>
          <p:nvPr/>
        </p:nvPicPr>
        <p:blipFill>
          <a:blip r:embed="rId14" cstate="print"/>
          <a:srcRect/>
          <a:stretch>
            <a:fillRect/>
          </a:stretch>
        </p:blipFill>
        <p:spPr bwMode="auto">
          <a:xfrm>
            <a:off x="2819400" y="43434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7276"/>
                                        </p:tgtEl>
                                        <p:attrNameLst>
                                          <p:attrName>style.visibility</p:attrName>
                                        </p:attrNameLst>
                                      </p:cBhvr>
                                      <p:to>
                                        <p:strVal val="visible"/>
                                      </p:to>
                                    </p:set>
                                    <p:animEffect transition="in" filter="box(out)">
                                      <p:cBhvr>
                                        <p:cTn id="7" dur="500"/>
                                        <p:tgtEl>
                                          <p:spTgt spid="90727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7279"/>
                                        </p:tgtEl>
                                        <p:attrNameLst>
                                          <p:attrName>style.visibility</p:attrName>
                                        </p:attrNameLst>
                                      </p:cBhvr>
                                      <p:to>
                                        <p:strVal val="visible"/>
                                      </p:to>
                                    </p:set>
                                    <p:animEffect transition="in" filter="box(out)">
                                      <p:cBhvr>
                                        <p:cTn id="11" dur="500"/>
                                        <p:tgtEl>
                                          <p:spTgt spid="907279"/>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07281"/>
                                        </p:tgtEl>
                                        <p:attrNameLst>
                                          <p:attrName>style.visibility</p:attrName>
                                        </p:attrNameLst>
                                      </p:cBhvr>
                                      <p:to>
                                        <p:strVal val="visible"/>
                                      </p:to>
                                    </p:set>
                                    <p:animEffect transition="in" filter="box(out)">
                                      <p:cBhvr>
                                        <p:cTn id="16" dur="500"/>
                                        <p:tgtEl>
                                          <p:spTgt spid="907281"/>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07268"/>
                                        </p:tgtEl>
                                        <p:attrNameLst>
                                          <p:attrName>style.visibility</p:attrName>
                                        </p:attrNameLst>
                                      </p:cBhvr>
                                      <p:to>
                                        <p:strVal val="visible"/>
                                      </p:to>
                                    </p:set>
                                    <p:animEffect transition="in" filter="box(out)">
                                      <p:cBhvr>
                                        <p:cTn id="20" dur="500"/>
                                        <p:tgtEl>
                                          <p:spTgt spid="907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7276"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0"/>
            <a:ext cx="8229600" cy="836613"/>
          </a:xfrm>
        </p:spPr>
        <p:txBody>
          <a:bodyPr/>
          <a:lstStyle/>
          <a:p>
            <a:r>
              <a:rPr lang="en-US" sz="4000"/>
              <a:t>Mutualism</a:t>
            </a:r>
          </a:p>
        </p:txBody>
      </p:sp>
      <p:sp>
        <p:nvSpPr>
          <p:cNvPr id="12291" name="Rectangle 3"/>
          <p:cNvSpPr>
            <a:spLocks noGrp="1" noChangeArrowheads="1"/>
          </p:cNvSpPr>
          <p:nvPr>
            <p:ph type="body" idx="1"/>
          </p:nvPr>
        </p:nvSpPr>
        <p:spPr>
          <a:xfrm>
            <a:off x="179388" y="620713"/>
            <a:ext cx="8785225" cy="5545137"/>
          </a:xfrm>
        </p:spPr>
        <p:txBody>
          <a:bodyPr/>
          <a:lstStyle/>
          <a:p>
            <a:r>
              <a:rPr lang="en-US" sz="2400" dirty="0"/>
              <a:t>*symbiotic relationship in which both species benefit</a:t>
            </a:r>
          </a:p>
          <a:p>
            <a:pPr lvl="1"/>
            <a:r>
              <a:rPr lang="en-US" sz="2000" dirty="0"/>
              <a:t>Ex.</a:t>
            </a:r>
          </a:p>
          <a:p>
            <a:pPr lvl="2"/>
            <a:r>
              <a:rPr lang="en-US" dirty="0"/>
              <a:t>Egyptian plover bird and crocodile</a:t>
            </a:r>
          </a:p>
          <a:p>
            <a:pPr lvl="2"/>
            <a:r>
              <a:rPr lang="en-US" dirty="0" smtClean="0"/>
              <a:t>Pollination</a:t>
            </a:r>
          </a:p>
          <a:p>
            <a:pPr lvl="2"/>
            <a:r>
              <a:rPr lang="en-US" dirty="0" smtClean="0"/>
              <a:t>Boxer Crab &amp; Sea Anemone</a:t>
            </a:r>
            <a:endParaRPr lang="en-US" dirty="0"/>
          </a:p>
        </p:txBody>
      </p:sp>
      <p:pic>
        <p:nvPicPr>
          <p:cNvPr id="12293" name="Picture 5"/>
          <p:cNvPicPr>
            <a:picLocks noChangeAspect="1" noChangeArrowheads="1"/>
          </p:cNvPicPr>
          <p:nvPr/>
        </p:nvPicPr>
        <p:blipFill>
          <a:blip r:embed="rId2" cstate="print"/>
          <a:srcRect/>
          <a:stretch>
            <a:fillRect/>
          </a:stretch>
        </p:blipFill>
        <p:spPr bwMode="auto">
          <a:xfrm>
            <a:off x="4337102" y="4419601"/>
            <a:ext cx="2901898" cy="2438400"/>
          </a:xfrm>
          <a:prstGeom prst="rect">
            <a:avLst/>
          </a:prstGeom>
          <a:noFill/>
          <a:ln w="9525">
            <a:noFill/>
            <a:miter lim="800000"/>
            <a:headEnd/>
            <a:tailEnd/>
          </a:ln>
          <a:effectLst/>
        </p:spPr>
      </p:pic>
      <p:pic>
        <p:nvPicPr>
          <p:cNvPr id="12294" name="Picture 6"/>
          <p:cNvPicPr>
            <a:picLocks noChangeAspect="1" noChangeArrowheads="1"/>
          </p:cNvPicPr>
          <p:nvPr/>
        </p:nvPicPr>
        <p:blipFill>
          <a:blip r:embed="rId3" cstate="print"/>
          <a:srcRect/>
          <a:stretch>
            <a:fillRect/>
          </a:stretch>
        </p:blipFill>
        <p:spPr bwMode="auto">
          <a:xfrm>
            <a:off x="6732588" y="4446588"/>
            <a:ext cx="2411412" cy="2411412"/>
          </a:xfrm>
          <a:prstGeom prst="rect">
            <a:avLst/>
          </a:prstGeom>
          <a:noFill/>
          <a:ln w="9525">
            <a:noFill/>
            <a:miter lim="800000"/>
            <a:headEnd/>
            <a:tailEnd/>
          </a:ln>
          <a:effectLst/>
        </p:spPr>
      </p:pic>
      <p:pic>
        <p:nvPicPr>
          <p:cNvPr id="12295" name="Picture 7"/>
          <p:cNvPicPr>
            <a:picLocks noChangeAspect="1" noChangeArrowheads="1"/>
          </p:cNvPicPr>
          <p:nvPr/>
        </p:nvPicPr>
        <p:blipFill>
          <a:blip r:embed="rId4" cstate="print"/>
          <a:srcRect/>
          <a:stretch>
            <a:fillRect/>
          </a:stretch>
        </p:blipFill>
        <p:spPr bwMode="auto">
          <a:xfrm>
            <a:off x="0" y="3378200"/>
            <a:ext cx="5003800" cy="3479800"/>
          </a:xfrm>
          <a:prstGeom prst="rect">
            <a:avLst/>
          </a:prstGeom>
          <a:noFill/>
          <a:ln w="9525">
            <a:noFill/>
            <a:miter lim="800000"/>
            <a:headEnd/>
            <a:tailEnd/>
          </a:ln>
          <a:effectLst/>
        </p:spPr>
      </p:pic>
      <p:pic>
        <p:nvPicPr>
          <p:cNvPr id="225282" name="Picture 2" descr="http://www.daveharasti.com/Sulawesi08/Cocotinos/18%20Boxer%20Crab.jpg"/>
          <p:cNvPicPr>
            <a:picLocks noChangeAspect="1" noChangeArrowheads="1"/>
          </p:cNvPicPr>
          <p:nvPr/>
        </p:nvPicPr>
        <p:blipFill>
          <a:blip r:embed="rId5" cstate="print"/>
          <a:srcRect/>
          <a:stretch>
            <a:fillRect/>
          </a:stretch>
        </p:blipFill>
        <p:spPr bwMode="auto">
          <a:xfrm>
            <a:off x="5334000" y="1843756"/>
            <a:ext cx="3810000" cy="2627194"/>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 Section 2.1 Summary – pages 35 - 45</a:t>
            </a:r>
          </a:p>
        </p:txBody>
      </p:sp>
      <p:sp>
        <p:nvSpPr>
          <p:cNvPr id="909315"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a:solidFill>
                  <a:schemeClr val="tx2"/>
                </a:solidFill>
                <a:latin typeface="Times" pitchFamily="18" charset="0"/>
              </a:rPr>
              <a:t>Parasitism</a:t>
            </a:r>
          </a:p>
        </p:txBody>
      </p:sp>
      <p:pic>
        <p:nvPicPr>
          <p:cNvPr id="90931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931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931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931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932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0932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09322" name="Picture 10"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09323" name="Picture 11" descr="Sec"/>
          <p:cNvPicPr>
            <a:picLocks noChangeAspect="1" noChangeArrowheads="1"/>
          </p:cNvPicPr>
          <p:nvPr/>
        </p:nvPicPr>
        <p:blipFill>
          <a:blip r:embed="rId11" cstate="print"/>
          <a:srcRect/>
          <a:stretch>
            <a:fillRect/>
          </a:stretch>
        </p:blipFill>
        <p:spPr bwMode="auto">
          <a:xfrm>
            <a:off x="1828800" y="0"/>
            <a:ext cx="6045200" cy="482600"/>
          </a:xfrm>
          <a:prstGeom prst="rect">
            <a:avLst/>
          </a:prstGeom>
          <a:noFill/>
        </p:spPr>
      </p:pic>
      <p:sp>
        <p:nvSpPr>
          <p:cNvPr id="909324" name="Rectangle 12"/>
          <p:cNvSpPr>
            <a:spLocks noChangeArrowheads="1"/>
          </p:cNvSpPr>
          <p:nvPr/>
        </p:nvSpPr>
        <p:spPr bwMode="auto">
          <a:xfrm>
            <a:off x="533400" y="1698625"/>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pitchFamily="18" charset="0"/>
              </a:rPr>
              <a:t>Some interactions are harmful to one species, yet beneficial to another.</a:t>
            </a:r>
          </a:p>
        </p:txBody>
      </p:sp>
      <p:sp>
        <p:nvSpPr>
          <p:cNvPr id="909325" name="Rectangle 13"/>
          <p:cNvSpPr>
            <a:spLocks noChangeArrowheads="1"/>
          </p:cNvSpPr>
          <p:nvPr/>
        </p:nvSpPr>
        <p:spPr bwMode="auto">
          <a:xfrm>
            <a:off x="533400" y="2879725"/>
            <a:ext cx="7924800" cy="18446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pitchFamily="18" charset="0"/>
              </a:rPr>
              <a:t>A symbiotic relationship in which a member of one species derives benefit at the expense of another species (the host) is called </a:t>
            </a:r>
            <a:r>
              <a:rPr lang="en-US" altLang="en-US" sz="3200" b="0">
                <a:solidFill>
                  <a:srgbClr val="FF0066"/>
                </a:solidFill>
                <a:latin typeface="Times" pitchFamily="18" charset="0"/>
              </a:rPr>
              <a:t>parasitism</a:t>
            </a:r>
            <a:r>
              <a:rPr lang="en-US" altLang="en-US" sz="3200" b="0">
                <a:solidFill>
                  <a:schemeClr val="tx1"/>
                </a:solidFill>
                <a:latin typeface="Times" pitchFamily="18" charset="0"/>
              </a:rPr>
              <a:t>.</a:t>
            </a:r>
          </a:p>
        </p:txBody>
      </p:sp>
      <p:pic>
        <p:nvPicPr>
          <p:cNvPr id="909328" name="Picture 16" descr="audio image blue">
            <a:hlinkClick r:id="" action="ppaction://noaction">
              <a:snd r:embed="rId12" name="02-parasitism.WAV"/>
            </a:hlinkClick>
          </p:cNvPr>
          <p:cNvPicPr>
            <a:picLocks noChangeAspect="1" noChangeArrowheads="1"/>
          </p:cNvPicPr>
          <p:nvPr/>
        </p:nvPicPr>
        <p:blipFill>
          <a:blip r:embed="rId13" cstate="print"/>
          <a:srcRect/>
          <a:stretch>
            <a:fillRect/>
          </a:stretch>
        </p:blipFill>
        <p:spPr bwMode="auto">
          <a:xfrm>
            <a:off x="2770188" y="4294188"/>
            <a:ext cx="354012" cy="3540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9324"/>
                                        </p:tgtEl>
                                        <p:attrNameLst>
                                          <p:attrName>style.visibility</p:attrName>
                                        </p:attrNameLst>
                                      </p:cBhvr>
                                      <p:to>
                                        <p:strVal val="visible"/>
                                      </p:to>
                                    </p:set>
                                    <p:animEffect transition="in" filter="box(out)">
                                      <p:cBhvr>
                                        <p:cTn id="7" dur="500"/>
                                        <p:tgtEl>
                                          <p:spTgt spid="90932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9325"/>
                                        </p:tgtEl>
                                        <p:attrNameLst>
                                          <p:attrName>style.visibility</p:attrName>
                                        </p:attrNameLst>
                                      </p:cBhvr>
                                      <p:to>
                                        <p:strVal val="visible"/>
                                      </p:to>
                                    </p:set>
                                    <p:animEffect transition="in" filter="box(out)">
                                      <p:cBhvr>
                                        <p:cTn id="12" dur="500"/>
                                        <p:tgtEl>
                                          <p:spTgt spid="90932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09328"/>
                                        </p:tgtEl>
                                        <p:attrNameLst>
                                          <p:attrName>style.visibility</p:attrName>
                                        </p:attrNameLst>
                                      </p:cBhvr>
                                      <p:to>
                                        <p:strVal val="visible"/>
                                      </p:to>
                                    </p:set>
                                    <p:animEffect transition="in" filter="box(out)">
                                      <p:cBhvr>
                                        <p:cTn id="17" dur="500"/>
                                        <p:tgtEl>
                                          <p:spTgt spid="909328"/>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09316"/>
                                        </p:tgtEl>
                                        <p:attrNameLst>
                                          <p:attrName>style.visibility</p:attrName>
                                        </p:attrNameLst>
                                      </p:cBhvr>
                                      <p:to>
                                        <p:strVal val="visible"/>
                                      </p:to>
                                    </p:set>
                                    <p:animEffect transition="in" filter="box(out)">
                                      <p:cBhvr>
                                        <p:cTn id="21" dur="500"/>
                                        <p:tgtEl>
                                          <p:spTgt spid="909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9324" grpId="0" autoUpdateAnimBg="0"/>
      <p:bldP spid="909325"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0"/>
            <a:ext cx="8229600" cy="692150"/>
          </a:xfrm>
        </p:spPr>
        <p:txBody>
          <a:bodyPr>
            <a:normAutofit fontScale="90000"/>
          </a:bodyPr>
          <a:lstStyle/>
          <a:p>
            <a:r>
              <a:rPr lang="en-US" sz="4000" dirty="0" smtClean="0"/>
              <a:t>Parasitism –Watch Body Invaders Video</a:t>
            </a:r>
            <a:r>
              <a:rPr lang="en-US" sz="4000" dirty="0" smtClean="0">
                <a:sym typeface="Wingdings" panose="05000000000000000000" pitchFamily="2" charset="2"/>
              </a:rPr>
              <a:t></a:t>
            </a:r>
            <a:endParaRPr lang="en-US" sz="4000" dirty="0"/>
          </a:p>
        </p:txBody>
      </p:sp>
      <p:sp>
        <p:nvSpPr>
          <p:cNvPr id="14339" name="Rectangle 3"/>
          <p:cNvSpPr>
            <a:spLocks noGrp="1" noChangeArrowheads="1"/>
          </p:cNvSpPr>
          <p:nvPr>
            <p:ph type="body" idx="1"/>
          </p:nvPr>
        </p:nvSpPr>
        <p:spPr>
          <a:xfrm>
            <a:off x="0" y="692150"/>
            <a:ext cx="9144000" cy="5545138"/>
          </a:xfrm>
        </p:spPr>
        <p:txBody>
          <a:bodyPr/>
          <a:lstStyle/>
          <a:p>
            <a:r>
              <a:rPr lang="en-US" sz="2400"/>
              <a:t>*symbiotic relationship in which a member of one species derives benefit at the expense of the other</a:t>
            </a:r>
          </a:p>
          <a:p>
            <a:pPr lvl="1"/>
            <a:r>
              <a:rPr lang="en-US" sz="2000"/>
              <a:t>Ex</a:t>
            </a:r>
          </a:p>
          <a:p>
            <a:pPr lvl="2"/>
            <a:r>
              <a:rPr lang="en-US" sz="1800"/>
              <a:t>Blowflies- anything they can live off of</a:t>
            </a:r>
          </a:p>
          <a:p>
            <a:pPr lvl="2"/>
            <a:r>
              <a:rPr lang="en-US" sz="1800"/>
              <a:t>Roundworms and humans</a:t>
            </a:r>
          </a:p>
          <a:p>
            <a:pPr lvl="2"/>
            <a:r>
              <a:rPr lang="en-US" sz="1800"/>
              <a:t>Ticks and cats/birds/humans/etc</a:t>
            </a:r>
          </a:p>
        </p:txBody>
      </p:sp>
      <p:pic>
        <p:nvPicPr>
          <p:cNvPr id="14340" name="Picture 4"/>
          <p:cNvPicPr>
            <a:picLocks noChangeAspect="1" noChangeArrowheads="1"/>
          </p:cNvPicPr>
          <p:nvPr/>
        </p:nvPicPr>
        <p:blipFill>
          <a:blip r:embed="rId2" cstate="print"/>
          <a:srcRect/>
          <a:stretch>
            <a:fillRect/>
          </a:stretch>
        </p:blipFill>
        <p:spPr bwMode="auto">
          <a:xfrm>
            <a:off x="0" y="4314825"/>
            <a:ext cx="3429000" cy="2543175"/>
          </a:xfrm>
          <a:prstGeom prst="rect">
            <a:avLst/>
          </a:prstGeom>
          <a:noFill/>
          <a:ln w="9525">
            <a:noFill/>
            <a:miter lim="800000"/>
            <a:headEnd/>
            <a:tailEnd/>
          </a:ln>
          <a:effectLst/>
        </p:spPr>
      </p:pic>
      <p:pic>
        <p:nvPicPr>
          <p:cNvPr id="14341" name="Picture 5"/>
          <p:cNvPicPr>
            <a:picLocks noChangeAspect="1" noChangeArrowheads="1"/>
          </p:cNvPicPr>
          <p:nvPr/>
        </p:nvPicPr>
        <p:blipFill>
          <a:blip r:embed="rId3" cstate="print"/>
          <a:srcRect/>
          <a:stretch>
            <a:fillRect/>
          </a:stretch>
        </p:blipFill>
        <p:spPr bwMode="auto">
          <a:xfrm>
            <a:off x="5148263" y="1484313"/>
            <a:ext cx="3810000" cy="3095625"/>
          </a:xfrm>
          <a:prstGeom prst="rect">
            <a:avLst/>
          </a:prstGeom>
          <a:noFill/>
          <a:ln w="9525">
            <a:noFill/>
            <a:miter lim="800000"/>
            <a:headEnd/>
            <a:tailEnd/>
          </a:ln>
          <a:effectLst/>
        </p:spPr>
      </p:pic>
      <p:pic>
        <p:nvPicPr>
          <p:cNvPr id="14342" name="Picture 6"/>
          <p:cNvPicPr>
            <a:picLocks noChangeAspect="1" noChangeArrowheads="1"/>
          </p:cNvPicPr>
          <p:nvPr/>
        </p:nvPicPr>
        <p:blipFill>
          <a:blip r:embed="rId4" cstate="print"/>
          <a:srcRect/>
          <a:stretch>
            <a:fillRect/>
          </a:stretch>
        </p:blipFill>
        <p:spPr bwMode="auto">
          <a:xfrm>
            <a:off x="2700338" y="3357563"/>
            <a:ext cx="3465512" cy="2287587"/>
          </a:xfrm>
          <a:prstGeom prst="rect">
            <a:avLst/>
          </a:prstGeom>
          <a:noFill/>
          <a:ln w="9525">
            <a:noFill/>
            <a:miter lim="800000"/>
            <a:headEnd/>
            <a:tailEnd/>
          </a:ln>
          <a:effectLst/>
        </p:spPr>
      </p:pic>
      <p:sp>
        <p:nvSpPr>
          <p:cNvPr id="14343" name="Line 7"/>
          <p:cNvSpPr>
            <a:spLocks noChangeShapeType="1"/>
          </p:cNvSpPr>
          <p:nvPr/>
        </p:nvSpPr>
        <p:spPr bwMode="auto">
          <a:xfrm flipH="1">
            <a:off x="539750" y="2060575"/>
            <a:ext cx="431800" cy="2305050"/>
          </a:xfrm>
          <a:prstGeom prst="line">
            <a:avLst/>
          </a:prstGeom>
          <a:noFill/>
          <a:ln w="9525">
            <a:solidFill>
              <a:schemeClr val="tx1"/>
            </a:solidFill>
            <a:round/>
            <a:headEnd/>
            <a:tailEnd type="triangle" w="med" len="med"/>
          </a:ln>
          <a:effectLst/>
        </p:spPr>
        <p:txBody>
          <a:bodyPr/>
          <a:lstStyle/>
          <a:p>
            <a:endParaRPr lang="en-US"/>
          </a:p>
        </p:txBody>
      </p:sp>
      <p:sp>
        <p:nvSpPr>
          <p:cNvPr id="14344" name="Line 8"/>
          <p:cNvSpPr>
            <a:spLocks noChangeShapeType="1"/>
          </p:cNvSpPr>
          <p:nvPr/>
        </p:nvSpPr>
        <p:spPr bwMode="auto">
          <a:xfrm>
            <a:off x="3924300" y="2349500"/>
            <a:ext cx="1727200" cy="215900"/>
          </a:xfrm>
          <a:prstGeom prst="line">
            <a:avLst/>
          </a:prstGeom>
          <a:noFill/>
          <a:ln w="9525">
            <a:solidFill>
              <a:schemeClr val="tx1"/>
            </a:solidFill>
            <a:round/>
            <a:headEnd/>
            <a:tailEnd type="triangle" w="med" len="med"/>
          </a:ln>
          <a:effectLst/>
        </p:spPr>
        <p:txBody>
          <a:bodyPr/>
          <a:lstStyle/>
          <a:p>
            <a:endParaRPr lang="en-US"/>
          </a:p>
        </p:txBody>
      </p:sp>
      <p:sp>
        <p:nvSpPr>
          <p:cNvPr id="14345" name="Line 9"/>
          <p:cNvSpPr>
            <a:spLocks noChangeShapeType="1"/>
          </p:cNvSpPr>
          <p:nvPr/>
        </p:nvSpPr>
        <p:spPr bwMode="auto">
          <a:xfrm>
            <a:off x="1476375" y="2781300"/>
            <a:ext cx="1079500" cy="863600"/>
          </a:xfrm>
          <a:prstGeom prst="line">
            <a:avLst/>
          </a:prstGeom>
          <a:noFill/>
          <a:ln w="9525">
            <a:solidFill>
              <a:schemeClr val="tx1"/>
            </a:solidFill>
            <a:round/>
            <a:headEn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30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2.1 Summary – pages 35 - 45</a:t>
            </a:r>
          </a:p>
        </p:txBody>
      </p:sp>
      <p:sp>
        <p:nvSpPr>
          <p:cNvPr id="994307"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a:solidFill>
                  <a:schemeClr val="tx2"/>
                </a:solidFill>
                <a:latin typeface="Times" charset="0"/>
              </a:rPr>
              <a:t>Parasitism</a:t>
            </a:r>
          </a:p>
        </p:txBody>
      </p:sp>
      <p:pic>
        <p:nvPicPr>
          <p:cNvPr id="99430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9430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9431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9431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94312"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94313"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94314" name="Picture 10"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94315" name="Picture 11" descr="Sec"/>
          <p:cNvPicPr>
            <a:picLocks noChangeAspect="1" noChangeArrowheads="1"/>
          </p:cNvPicPr>
          <p:nvPr/>
        </p:nvPicPr>
        <p:blipFill>
          <a:blip r:embed="rId11" cstate="print"/>
          <a:srcRect/>
          <a:stretch>
            <a:fillRect/>
          </a:stretch>
        </p:blipFill>
        <p:spPr bwMode="auto">
          <a:xfrm>
            <a:off x="1828800" y="0"/>
            <a:ext cx="6045200" cy="482600"/>
          </a:xfrm>
          <a:prstGeom prst="rect">
            <a:avLst/>
          </a:prstGeom>
          <a:noFill/>
        </p:spPr>
      </p:pic>
      <p:sp>
        <p:nvSpPr>
          <p:cNvPr id="994316" name="Rectangle 12"/>
          <p:cNvSpPr>
            <a:spLocks noChangeArrowheads="1"/>
          </p:cNvSpPr>
          <p:nvPr/>
        </p:nvSpPr>
        <p:spPr bwMode="auto">
          <a:xfrm>
            <a:off x="533400" y="1641475"/>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charset="0"/>
              </a:rPr>
              <a:t>Parasites have evolved in such a way that they harm, but usually do not kill the host species.</a:t>
            </a:r>
          </a:p>
        </p:txBody>
      </p:sp>
      <p:pic>
        <p:nvPicPr>
          <p:cNvPr id="994318" name="Picture 14" descr="C02-08P tapeworm"/>
          <p:cNvPicPr>
            <a:picLocks noChangeAspect="1" noChangeArrowheads="1"/>
          </p:cNvPicPr>
          <p:nvPr/>
        </p:nvPicPr>
        <p:blipFill>
          <a:blip r:embed="rId12" cstate="print"/>
          <a:srcRect/>
          <a:stretch>
            <a:fillRect/>
          </a:stretch>
        </p:blipFill>
        <p:spPr bwMode="auto">
          <a:xfrm>
            <a:off x="2286000" y="3048000"/>
            <a:ext cx="4495800" cy="28876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94316"/>
                                        </p:tgtEl>
                                        <p:attrNameLst>
                                          <p:attrName>style.visibility</p:attrName>
                                        </p:attrNameLst>
                                      </p:cBhvr>
                                      <p:to>
                                        <p:strVal val="visible"/>
                                      </p:to>
                                    </p:set>
                                    <p:animEffect transition="in" filter="box(out)">
                                      <p:cBhvr>
                                        <p:cTn id="7" dur="500"/>
                                        <p:tgtEl>
                                          <p:spTgt spid="99431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94318"/>
                                        </p:tgtEl>
                                        <p:attrNameLst>
                                          <p:attrName>style.visibility</p:attrName>
                                        </p:attrNameLst>
                                      </p:cBhvr>
                                      <p:to>
                                        <p:strVal val="visible"/>
                                      </p:to>
                                    </p:set>
                                    <p:animEffect transition="in" filter="box(out)">
                                      <p:cBhvr>
                                        <p:cTn id="11" dur="500"/>
                                        <p:tgtEl>
                                          <p:spTgt spid="994318"/>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94308"/>
                                        </p:tgtEl>
                                        <p:attrNameLst>
                                          <p:attrName>style.visibility</p:attrName>
                                        </p:attrNameLst>
                                      </p:cBhvr>
                                      <p:to>
                                        <p:strVal val="visible"/>
                                      </p:to>
                                    </p:set>
                                    <p:animEffect transition="in" filter="box(out)">
                                      <p:cBhvr>
                                        <p:cTn id="15" dur="500"/>
                                        <p:tgtEl>
                                          <p:spTgt spid="994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4316"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29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2.1 Summary – pages 35 - 45</a:t>
            </a:r>
          </a:p>
        </p:txBody>
      </p:sp>
      <p:sp>
        <p:nvSpPr>
          <p:cNvPr id="908291" name="Text Box 3"/>
          <p:cNvSpPr txBox="1">
            <a:spLocks noChangeArrowheads="1"/>
          </p:cNvSpPr>
          <p:nvPr/>
        </p:nvSpPr>
        <p:spPr bwMode="auto">
          <a:xfrm>
            <a:off x="565150" y="914400"/>
            <a:ext cx="75882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a:solidFill>
                  <a:schemeClr val="tx2"/>
                </a:solidFill>
                <a:latin typeface="Times" pitchFamily="18" charset="0"/>
              </a:rPr>
              <a:t>Commensalism</a:t>
            </a:r>
          </a:p>
        </p:txBody>
      </p:sp>
      <p:pic>
        <p:nvPicPr>
          <p:cNvPr id="90829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829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829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829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829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0829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08298" name="Picture 10"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908299" name="Picture 11" descr="Sec"/>
          <p:cNvPicPr>
            <a:picLocks noChangeAspect="1" noChangeArrowheads="1"/>
          </p:cNvPicPr>
          <p:nvPr/>
        </p:nvPicPr>
        <p:blipFill>
          <a:blip r:embed="rId11" cstate="print"/>
          <a:srcRect/>
          <a:stretch>
            <a:fillRect/>
          </a:stretch>
        </p:blipFill>
        <p:spPr bwMode="auto">
          <a:xfrm>
            <a:off x="1828800" y="0"/>
            <a:ext cx="6045200" cy="482600"/>
          </a:xfrm>
          <a:prstGeom prst="rect">
            <a:avLst/>
          </a:prstGeom>
          <a:noFill/>
        </p:spPr>
      </p:pic>
      <p:sp>
        <p:nvSpPr>
          <p:cNvPr id="908300" name="Rectangle 12"/>
          <p:cNvSpPr>
            <a:spLocks noChangeArrowheads="1"/>
          </p:cNvSpPr>
          <p:nvPr/>
        </p:nvSpPr>
        <p:spPr bwMode="auto">
          <a:xfrm>
            <a:off x="4495800" y="1600200"/>
            <a:ext cx="3352800" cy="40354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rgbClr val="FF0066"/>
                </a:solidFill>
                <a:latin typeface="Times" pitchFamily="18" charset="0"/>
              </a:rPr>
              <a:t>Commensalism</a:t>
            </a:r>
            <a:r>
              <a:rPr lang="en-US" altLang="en-US" sz="3200" b="0" dirty="0">
                <a:solidFill>
                  <a:schemeClr val="tx1"/>
                </a:solidFill>
                <a:latin typeface="Times" pitchFamily="18" charset="0"/>
              </a:rPr>
              <a:t> is a symbiotic relationship in which one species benefits and the other species is neither harmed nor benefited.</a:t>
            </a:r>
          </a:p>
        </p:txBody>
      </p:sp>
      <p:pic>
        <p:nvPicPr>
          <p:cNvPr id="908301" name="Picture 13" descr="Spanish moss on trees"/>
          <p:cNvPicPr>
            <a:picLocks noChangeAspect="1" noChangeArrowheads="1"/>
          </p:cNvPicPr>
          <p:nvPr/>
        </p:nvPicPr>
        <p:blipFill>
          <a:blip r:embed="rId12" cstate="print"/>
          <a:srcRect/>
          <a:stretch>
            <a:fillRect/>
          </a:stretch>
        </p:blipFill>
        <p:spPr bwMode="auto">
          <a:xfrm>
            <a:off x="762000" y="1600200"/>
            <a:ext cx="3086100" cy="4114800"/>
          </a:xfrm>
          <a:prstGeom prst="rect">
            <a:avLst/>
          </a:prstGeom>
          <a:noFill/>
        </p:spPr>
      </p:pic>
      <p:pic>
        <p:nvPicPr>
          <p:cNvPr id="908303" name="Picture 15" descr="audio image blue">
            <a:hlinkClick r:id="" action="ppaction://noaction">
              <a:snd r:embed="rId13" name="02-commensalism.WAV"/>
            </a:hlinkClick>
          </p:cNvPr>
          <p:cNvPicPr>
            <a:picLocks noChangeAspect="1" noChangeArrowheads="1"/>
          </p:cNvPicPr>
          <p:nvPr/>
        </p:nvPicPr>
        <p:blipFill>
          <a:blip r:embed="rId14" cstate="print"/>
          <a:srcRect/>
          <a:stretch>
            <a:fillRect/>
          </a:stretch>
        </p:blipFill>
        <p:spPr bwMode="auto">
          <a:xfrm>
            <a:off x="7086600" y="5257800"/>
            <a:ext cx="354012"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8300"/>
                                        </p:tgtEl>
                                        <p:attrNameLst>
                                          <p:attrName>style.visibility</p:attrName>
                                        </p:attrNameLst>
                                      </p:cBhvr>
                                      <p:to>
                                        <p:strVal val="visible"/>
                                      </p:to>
                                    </p:set>
                                    <p:animEffect transition="in" filter="box(out)">
                                      <p:cBhvr>
                                        <p:cTn id="7" dur="500"/>
                                        <p:tgtEl>
                                          <p:spTgt spid="90830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8301"/>
                                        </p:tgtEl>
                                        <p:attrNameLst>
                                          <p:attrName>style.visibility</p:attrName>
                                        </p:attrNameLst>
                                      </p:cBhvr>
                                      <p:to>
                                        <p:strVal val="visible"/>
                                      </p:to>
                                    </p:set>
                                    <p:animEffect transition="in" filter="box(out)">
                                      <p:cBhvr>
                                        <p:cTn id="11" dur="500"/>
                                        <p:tgtEl>
                                          <p:spTgt spid="908301"/>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08303"/>
                                        </p:tgtEl>
                                        <p:attrNameLst>
                                          <p:attrName>style.visibility</p:attrName>
                                        </p:attrNameLst>
                                      </p:cBhvr>
                                      <p:to>
                                        <p:strVal val="visible"/>
                                      </p:to>
                                    </p:set>
                                    <p:animEffect transition="in" filter="box(out)">
                                      <p:cBhvr>
                                        <p:cTn id="16" dur="500"/>
                                        <p:tgtEl>
                                          <p:spTgt spid="908303"/>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908292"/>
                                        </p:tgtEl>
                                        <p:attrNameLst>
                                          <p:attrName>style.visibility</p:attrName>
                                        </p:attrNameLst>
                                      </p:cBhvr>
                                      <p:to>
                                        <p:strVal val="visible"/>
                                      </p:to>
                                    </p:set>
                                    <p:animEffect transition="in" filter="box(out)">
                                      <p:cBhvr>
                                        <p:cTn id="20" dur="500"/>
                                        <p:tgtEl>
                                          <p:spTgt spid="908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8300"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0"/>
            <a:ext cx="8229600" cy="908050"/>
          </a:xfrm>
        </p:spPr>
        <p:txBody>
          <a:bodyPr/>
          <a:lstStyle/>
          <a:p>
            <a:r>
              <a:rPr lang="en-US" dirty="0" smtClean="0"/>
              <a:t>Commensalism</a:t>
            </a:r>
            <a:endParaRPr lang="en-US" dirty="0"/>
          </a:p>
        </p:txBody>
      </p:sp>
      <p:sp>
        <p:nvSpPr>
          <p:cNvPr id="13315" name="Rectangle 3"/>
          <p:cNvSpPr>
            <a:spLocks noGrp="1" noChangeArrowheads="1"/>
          </p:cNvSpPr>
          <p:nvPr>
            <p:ph type="body" idx="1"/>
          </p:nvPr>
        </p:nvSpPr>
        <p:spPr>
          <a:xfrm>
            <a:off x="0" y="692150"/>
            <a:ext cx="9144000" cy="5473700"/>
          </a:xfrm>
        </p:spPr>
        <p:txBody>
          <a:bodyPr/>
          <a:lstStyle/>
          <a:p>
            <a:r>
              <a:rPr lang="en-US" sz="2400" dirty="0"/>
              <a:t>*symbiotic relationship in which one species benefits and the other species is neither harmed nor benefitted </a:t>
            </a:r>
          </a:p>
          <a:p>
            <a:pPr lvl="1"/>
            <a:r>
              <a:rPr lang="en-US" sz="2000" dirty="0"/>
              <a:t>Ex</a:t>
            </a:r>
          </a:p>
          <a:p>
            <a:pPr lvl="2"/>
            <a:r>
              <a:rPr lang="en-US" sz="1800" dirty="0" smtClean="0"/>
              <a:t>White Spider on a White Flower		</a:t>
            </a:r>
          </a:p>
          <a:p>
            <a:pPr lvl="2"/>
            <a:r>
              <a:rPr lang="en-US" sz="1800" dirty="0" smtClean="0"/>
              <a:t>Cattle </a:t>
            </a:r>
            <a:r>
              <a:rPr lang="en-US" sz="1800" dirty="0"/>
              <a:t>Egret and cattle</a:t>
            </a:r>
          </a:p>
          <a:p>
            <a:pPr lvl="2"/>
            <a:r>
              <a:rPr lang="en-US" sz="1800" dirty="0"/>
              <a:t>Barnacles and …well… </a:t>
            </a:r>
            <a:r>
              <a:rPr lang="en-US" sz="1800" dirty="0" smtClean="0"/>
              <a:t>anything</a:t>
            </a:r>
          </a:p>
          <a:p>
            <a:pPr lvl="2"/>
            <a:r>
              <a:rPr lang="en-US" sz="1800" dirty="0" smtClean="0"/>
              <a:t>Owl Living in a tree</a:t>
            </a:r>
            <a:endParaRPr lang="en-US" sz="1800" dirty="0"/>
          </a:p>
          <a:p>
            <a:pPr lvl="2"/>
            <a:endParaRPr lang="en-US" sz="1800" dirty="0"/>
          </a:p>
          <a:p>
            <a:pPr lvl="2"/>
            <a:endParaRPr lang="en-US" sz="1800" dirty="0"/>
          </a:p>
        </p:txBody>
      </p:sp>
      <p:pic>
        <p:nvPicPr>
          <p:cNvPr id="13317" name="Picture 5"/>
          <p:cNvPicPr>
            <a:picLocks noChangeAspect="1" noChangeArrowheads="1"/>
          </p:cNvPicPr>
          <p:nvPr/>
        </p:nvPicPr>
        <p:blipFill>
          <a:blip r:embed="rId2" cstate="print"/>
          <a:srcRect/>
          <a:stretch>
            <a:fillRect/>
          </a:stretch>
        </p:blipFill>
        <p:spPr bwMode="auto">
          <a:xfrm>
            <a:off x="2971800" y="3200400"/>
            <a:ext cx="2808288" cy="2501900"/>
          </a:xfrm>
          <a:prstGeom prst="rect">
            <a:avLst/>
          </a:prstGeom>
          <a:noFill/>
          <a:ln w="9525">
            <a:noFill/>
            <a:miter lim="800000"/>
            <a:headEnd/>
            <a:tailEnd/>
          </a:ln>
          <a:effectLst/>
        </p:spPr>
      </p:pic>
      <p:pic>
        <p:nvPicPr>
          <p:cNvPr id="13318" name="Picture 6"/>
          <p:cNvPicPr>
            <a:picLocks noChangeAspect="1" noChangeArrowheads="1"/>
          </p:cNvPicPr>
          <p:nvPr/>
        </p:nvPicPr>
        <p:blipFill>
          <a:blip r:embed="rId3" cstate="print"/>
          <a:srcRect/>
          <a:stretch>
            <a:fillRect/>
          </a:stretch>
        </p:blipFill>
        <p:spPr bwMode="auto">
          <a:xfrm>
            <a:off x="5791200" y="3200400"/>
            <a:ext cx="3203575" cy="2525713"/>
          </a:xfrm>
          <a:prstGeom prst="rect">
            <a:avLst/>
          </a:prstGeom>
          <a:noFill/>
          <a:ln w="9525">
            <a:noFill/>
            <a:miter lim="800000"/>
            <a:headEnd/>
            <a:tailEnd/>
          </a:ln>
          <a:effectLst/>
        </p:spPr>
      </p:pic>
      <p:pic>
        <p:nvPicPr>
          <p:cNvPr id="227330" name="Picture 2" descr="White Flower spider"/>
          <p:cNvPicPr>
            <a:picLocks noChangeAspect="1" noChangeArrowheads="1"/>
          </p:cNvPicPr>
          <p:nvPr/>
        </p:nvPicPr>
        <p:blipFill>
          <a:blip r:embed="rId4" cstate="print"/>
          <a:srcRect/>
          <a:stretch>
            <a:fillRect/>
          </a:stretch>
        </p:blipFill>
        <p:spPr bwMode="auto">
          <a:xfrm>
            <a:off x="0" y="3200400"/>
            <a:ext cx="3016942" cy="2590800"/>
          </a:xfrm>
          <a:prstGeom prst="rect">
            <a:avLst/>
          </a:prstGeom>
          <a:noFill/>
        </p:spPr>
      </p:pic>
      <p:pic>
        <p:nvPicPr>
          <p:cNvPr id="227332" name="Picture 4" descr="http://www.birdsofcorpuschristi.com/albums/owls/Barn_Owl_on_a_tree_cavity.jpg"/>
          <p:cNvPicPr>
            <a:picLocks noChangeAspect="1" noChangeArrowheads="1"/>
          </p:cNvPicPr>
          <p:nvPr/>
        </p:nvPicPr>
        <p:blipFill>
          <a:blip r:embed="rId5" cstate="print"/>
          <a:srcRect/>
          <a:stretch>
            <a:fillRect/>
          </a:stretch>
        </p:blipFill>
        <p:spPr bwMode="auto">
          <a:xfrm>
            <a:off x="7620000" y="1066657"/>
            <a:ext cx="1524000" cy="2287429"/>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64" y="0"/>
            <a:ext cx="4563352" cy="1828800"/>
          </a:xfrm>
        </p:spPr>
        <p:txBody>
          <a:bodyPr>
            <a:normAutofit fontScale="90000"/>
          </a:bodyPr>
          <a:lstStyle/>
          <a:p>
            <a:r>
              <a:rPr lang="en-US" dirty="0" smtClean="0">
                <a:hlinkClick r:id="rId2"/>
              </a:rPr>
              <a:t>Parachuting Cats in Borneo</a:t>
            </a:r>
            <a:r>
              <a:rPr lang="en-US" dirty="0" smtClean="0"/>
              <a:t/>
            </a:r>
            <a:br>
              <a:rPr lang="en-US" dirty="0" smtClean="0"/>
            </a:br>
            <a:r>
              <a:rPr lang="en-US" dirty="0" smtClean="0"/>
              <a:t>p. 61 NB</a:t>
            </a:r>
            <a:endParaRPr lang="en-US" dirty="0"/>
          </a:p>
        </p:txBody>
      </p:sp>
      <p:sp>
        <p:nvSpPr>
          <p:cNvPr id="4" name="Content Placeholder 3"/>
          <p:cNvSpPr>
            <a:spLocks noGrp="1"/>
          </p:cNvSpPr>
          <p:nvPr>
            <p:ph sz="half" idx="2"/>
          </p:nvPr>
        </p:nvSpPr>
        <p:spPr>
          <a:xfrm>
            <a:off x="7061" y="2111517"/>
            <a:ext cx="3421939" cy="3951288"/>
          </a:xfrm>
        </p:spPr>
        <p:txBody>
          <a:bodyPr>
            <a:normAutofit/>
          </a:bodyPr>
          <a:lstStyle/>
          <a:p>
            <a:r>
              <a:rPr lang="en-US" dirty="0" smtClean="0">
                <a:hlinkClick r:id="rId3"/>
              </a:rPr>
              <a:t>Human activity </a:t>
            </a:r>
            <a:r>
              <a:rPr lang="en-US" dirty="0" smtClean="0"/>
              <a:t>with the best of intentions can have untended consequences.</a:t>
            </a:r>
          </a:p>
          <a:p>
            <a:r>
              <a:rPr lang="en-US" dirty="0" smtClean="0">
                <a:hlinkClick r:id="rId4"/>
              </a:rPr>
              <a:t>Map of Borneo</a:t>
            </a:r>
            <a:endParaRPr lang="en-US" dirty="0" smtClean="0"/>
          </a:p>
          <a:p>
            <a:endParaRPr lang="en-US" dirty="0" smtClean="0"/>
          </a:p>
          <a:p>
            <a:endParaRPr lang="en-US" dirty="0"/>
          </a:p>
        </p:txBody>
      </p:sp>
      <p:sp>
        <p:nvSpPr>
          <p:cNvPr id="5" name="Text Placeholder 4"/>
          <p:cNvSpPr>
            <a:spLocks noGrp="1"/>
          </p:cNvSpPr>
          <p:nvPr>
            <p:ph type="body" sz="quarter" idx="3"/>
          </p:nvPr>
        </p:nvSpPr>
        <p:spPr>
          <a:xfrm>
            <a:off x="4645025" y="0"/>
            <a:ext cx="4041775" cy="639762"/>
          </a:xfrm>
        </p:spPr>
        <p:txBody>
          <a:bodyPr>
            <a:normAutofit fontScale="92500" lnSpcReduction="20000"/>
          </a:bodyPr>
          <a:lstStyle/>
          <a:p>
            <a:r>
              <a:rPr lang="en-US" dirty="0" smtClean="0"/>
              <a:t>The Day They Parachuted Cats into Borneo</a:t>
            </a:r>
            <a:endParaRPr lang="en-US" dirty="0"/>
          </a:p>
        </p:txBody>
      </p:sp>
      <p:sp>
        <p:nvSpPr>
          <p:cNvPr id="6" name="Content Placeholder 5"/>
          <p:cNvSpPr>
            <a:spLocks noGrp="1"/>
          </p:cNvSpPr>
          <p:nvPr>
            <p:ph sz="quarter" idx="4"/>
          </p:nvPr>
        </p:nvSpPr>
        <p:spPr>
          <a:xfrm>
            <a:off x="3048000" y="533400"/>
            <a:ext cx="6096001" cy="5943600"/>
          </a:xfrm>
        </p:spPr>
        <p:txBody>
          <a:bodyPr>
            <a:normAutofit fontScale="85000" lnSpcReduction="10000"/>
          </a:bodyPr>
          <a:lstStyle/>
          <a:p>
            <a:pPr marL="0" indent="0">
              <a:buNone/>
            </a:pPr>
            <a:r>
              <a:rPr lang="en-US" dirty="0" smtClean="0"/>
              <a:t>Some time ago, World Health Organization sent supplies of DDT to Borneo to Fight mosquitoes that spread malaria among the people. The mosquitoes were quickly wiped out. But billions of roaches moved into the villages and they simply  stored the DDT in their bodies.  One kind of animal that fed on the roaches was a small lizard.  When these lizards ate the roaches, they also eat a lot of DDT.  Instead of killing them, DDT only slowed them down.   This made it easier for the cats to catch the lizards, one of their favorite foods. About the same time, people also found that hoards of caterpillars had moved into feed on the roofing materials of their homes. They realized the lizards that previously had kept the caterpillars population under control had been eaten by the cats. And now, all over North Borneo, cats that ate the lizards died from DDT poisoning.  Then rats moved in because there were no cats to control their population. With the rats came a new danger, THE Plague,. Officials sent out emergency call for cats. Cats were sent in by airplane and dropped by parachute to control the rats.</a:t>
            </a:r>
            <a:endParaRPr lang="en-US" dirty="0"/>
          </a:p>
        </p:txBody>
      </p:sp>
      <p:sp>
        <p:nvSpPr>
          <p:cNvPr id="7" name="Text Placeholder 4"/>
          <p:cNvSpPr>
            <a:spLocks noGrp="1"/>
          </p:cNvSpPr>
          <p:nvPr>
            <p:ph type="body" sz="quarter" idx="3"/>
          </p:nvPr>
        </p:nvSpPr>
        <p:spPr>
          <a:xfrm>
            <a:off x="7061" y="1471755"/>
            <a:ext cx="4041775" cy="639762"/>
          </a:xfrm>
        </p:spPr>
        <p:txBody>
          <a:bodyPr>
            <a:normAutofit/>
          </a:bodyPr>
          <a:lstStyle/>
          <a:p>
            <a:r>
              <a:rPr lang="en-US" dirty="0" err="1" smtClean="0"/>
              <a:t>Biomagnification</a:t>
            </a:r>
            <a:endParaRPr lang="en-US" dirty="0"/>
          </a:p>
        </p:txBody>
      </p:sp>
    </p:spTree>
    <p:extLst>
      <p:ext uri="{BB962C8B-B14F-4D97-AF65-F5344CB8AC3E}">
        <p14:creationId xmlns:p14="http://schemas.microsoft.com/office/powerpoint/2010/main" val="406842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Autofit/>
          </a:bodyPr>
          <a:lstStyle/>
          <a:p>
            <a:r>
              <a:rPr lang="en-US" sz="2400" dirty="0" smtClean="0"/>
              <a:t>08/24 Communities and Biomes </a:t>
            </a:r>
            <a:r>
              <a:rPr lang="en-US" sz="2400" dirty="0"/>
              <a:t>2</a:t>
            </a:r>
            <a:r>
              <a:rPr lang="en-US" sz="2400" dirty="0" smtClean="0"/>
              <a:t>.1 </a:t>
            </a:r>
            <a:r>
              <a:rPr lang="en-US" sz="2400" dirty="0"/>
              <a:t>-</a:t>
            </a:r>
            <a:r>
              <a:rPr lang="en-US" sz="2400" dirty="0" smtClean="0"/>
              <a:t> 3.1</a:t>
            </a:r>
            <a:br>
              <a:rPr lang="en-US" sz="2400" dirty="0" smtClean="0"/>
            </a:br>
            <a:r>
              <a:rPr lang="en-US" sz="2400" dirty="0" smtClean="0"/>
              <a:t> Obj. TSW examine how organisms interact within an environment that affects an organism’s ability to survive. P.18 NB</a:t>
            </a:r>
            <a:endParaRPr lang="en-US" sz="2400" dirty="0"/>
          </a:p>
        </p:txBody>
      </p:sp>
      <p:sp>
        <p:nvSpPr>
          <p:cNvPr id="4" name="Content Placeholder 3"/>
          <p:cNvSpPr>
            <a:spLocks noGrp="1"/>
          </p:cNvSpPr>
          <p:nvPr>
            <p:ph sz="half" idx="2"/>
          </p:nvPr>
        </p:nvSpPr>
        <p:spPr>
          <a:xfrm>
            <a:off x="4648200" y="1600200"/>
            <a:ext cx="4495800" cy="4525963"/>
          </a:xfrm>
        </p:spPr>
        <p:txBody>
          <a:bodyPr/>
          <a:lstStyle/>
          <a:p>
            <a:pPr marL="514350" indent="-514350">
              <a:buFont typeface="+mj-lt"/>
              <a:buAutoNum type="arabicPeriod"/>
            </a:pPr>
            <a:r>
              <a:rPr lang="en-US" dirty="0" smtClean="0"/>
              <a:t>What are 3 of the Symbiotic Relationships that form interactions between organisms.</a:t>
            </a:r>
          </a:p>
          <a:p>
            <a:pPr marL="514350" indent="-514350">
              <a:buFont typeface="+mj-lt"/>
              <a:buAutoNum type="arabicPeriod"/>
            </a:pPr>
            <a:r>
              <a:rPr lang="en-US" dirty="0" smtClean="0"/>
              <a:t>Describe Ranges of Tolerance.	</a:t>
            </a:r>
          </a:p>
          <a:p>
            <a:pPr marL="514350" indent="-514350">
              <a:buFont typeface="+mj-lt"/>
              <a:buAutoNum type="arabicPeriod"/>
            </a:pPr>
            <a:r>
              <a:rPr lang="en-US" dirty="0" smtClean="0"/>
              <a:t>List 4 Cycles in Nature.</a:t>
            </a:r>
          </a:p>
          <a:p>
            <a:pPr marL="0" indent="0">
              <a:buNone/>
            </a:pPr>
            <a:r>
              <a:rPr lang="en-US" dirty="0" smtClean="0"/>
              <a:t>CH 2.2</a:t>
            </a:r>
          </a:p>
        </p:txBody>
      </p:sp>
      <p:pic>
        <p:nvPicPr>
          <p:cNvPr id="5" name="Picture 14" descr="Fig"/>
          <p:cNvPicPr>
            <a:picLocks noGrp="1" noChangeAspect="1" noChangeArrowheads="1"/>
          </p:cNvPicPr>
          <p:nvPr>
            <p:ph sz="half" idx="1"/>
          </p:nvPr>
        </p:nvPicPr>
        <p:blipFill>
          <a:blip r:embed="rId2" cstate="print"/>
          <a:srcRect/>
          <a:stretch>
            <a:fillRect/>
          </a:stretch>
        </p:blipFill>
        <p:spPr bwMode="auto">
          <a:xfrm>
            <a:off x="0" y="1810172"/>
            <a:ext cx="4648200" cy="2685627"/>
          </a:xfrm>
          <a:prstGeom prst="rect">
            <a:avLst/>
          </a:prstGeom>
          <a:noFill/>
        </p:spPr>
      </p:pic>
      <p:sp>
        <p:nvSpPr>
          <p:cNvPr id="6" name="TextBox 5"/>
          <p:cNvSpPr txBox="1"/>
          <p:nvPr/>
        </p:nvSpPr>
        <p:spPr>
          <a:xfrm>
            <a:off x="1447800" y="1752600"/>
            <a:ext cx="2209800" cy="369332"/>
          </a:xfrm>
          <a:prstGeom prst="rect">
            <a:avLst/>
          </a:prstGeom>
          <a:noFill/>
        </p:spPr>
        <p:txBody>
          <a:bodyPr wrap="square" rtlCol="0">
            <a:spAutoFit/>
          </a:bodyPr>
          <a:lstStyle/>
          <a:p>
            <a:r>
              <a:rPr lang="en-US" dirty="0" smtClean="0">
                <a:solidFill>
                  <a:schemeClr val="bg1"/>
                </a:solidFill>
              </a:rPr>
              <a:t>Limits of Tolerance</a:t>
            </a:r>
            <a:endParaRPr lang="en-US" dirty="0">
              <a:solidFill>
                <a:schemeClr val="bg1"/>
              </a:solidFill>
            </a:endParaRPr>
          </a:p>
        </p:txBody>
      </p:sp>
      <p:sp>
        <p:nvSpPr>
          <p:cNvPr id="7" name="TextBox 6"/>
          <p:cNvSpPr txBox="1"/>
          <p:nvPr/>
        </p:nvSpPr>
        <p:spPr>
          <a:xfrm>
            <a:off x="381000" y="2286000"/>
            <a:ext cx="1066800" cy="430887"/>
          </a:xfrm>
          <a:prstGeom prst="rect">
            <a:avLst/>
          </a:prstGeom>
          <a:noFill/>
        </p:spPr>
        <p:txBody>
          <a:bodyPr wrap="square" rtlCol="0">
            <a:spAutoFit/>
          </a:bodyPr>
          <a:lstStyle/>
          <a:p>
            <a:r>
              <a:rPr lang="en-US" sz="1100" dirty="0" smtClean="0"/>
              <a:t>Organisms absent</a:t>
            </a:r>
            <a:endParaRPr lang="en-US" sz="1100" dirty="0"/>
          </a:p>
        </p:txBody>
      </p:sp>
      <p:sp>
        <p:nvSpPr>
          <p:cNvPr id="8" name="TextBox 7"/>
          <p:cNvSpPr txBox="1"/>
          <p:nvPr/>
        </p:nvSpPr>
        <p:spPr>
          <a:xfrm>
            <a:off x="1066800" y="2514600"/>
            <a:ext cx="990600" cy="430887"/>
          </a:xfrm>
          <a:prstGeom prst="rect">
            <a:avLst/>
          </a:prstGeom>
          <a:noFill/>
        </p:spPr>
        <p:txBody>
          <a:bodyPr wrap="square" rtlCol="0">
            <a:spAutoFit/>
          </a:bodyPr>
          <a:lstStyle/>
          <a:p>
            <a:r>
              <a:rPr lang="en-US" sz="1100" dirty="0" smtClean="0"/>
              <a:t>Organisms infrequent</a:t>
            </a:r>
            <a:endParaRPr lang="en-US" sz="1100" dirty="0"/>
          </a:p>
        </p:txBody>
      </p:sp>
      <p:sp>
        <p:nvSpPr>
          <p:cNvPr id="9" name="TextBox 8"/>
          <p:cNvSpPr txBox="1"/>
          <p:nvPr/>
        </p:nvSpPr>
        <p:spPr>
          <a:xfrm>
            <a:off x="3124200" y="2590800"/>
            <a:ext cx="990600" cy="430887"/>
          </a:xfrm>
          <a:prstGeom prst="rect">
            <a:avLst/>
          </a:prstGeom>
          <a:noFill/>
        </p:spPr>
        <p:txBody>
          <a:bodyPr wrap="square" rtlCol="0">
            <a:spAutoFit/>
          </a:bodyPr>
          <a:lstStyle/>
          <a:p>
            <a:r>
              <a:rPr lang="en-US" sz="1100" dirty="0" smtClean="0"/>
              <a:t>Organisms infrequent</a:t>
            </a:r>
            <a:endParaRPr lang="en-US" sz="1100" dirty="0"/>
          </a:p>
        </p:txBody>
      </p:sp>
      <p:sp>
        <p:nvSpPr>
          <p:cNvPr id="10" name="TextBox 9"/>
          <p:cNvSpPr txBox="1"/>
          <p:nvPr/>
        </p:nvSpPr>
        <p:spPr>
          <a:xfrm>
            <a:off x="3810000" y="2209800"/>
            <a:ext cx="1066800" cy="430887"/>
          </a:xfrm>
          <a:prstGeom prst="rect">
            <a:avLst/>
          </a:prstGeom>
          <a:noFill/>
        </p:spPr>
        <p:txBody>
          <a:bodyPr wrap="square" rtlCol="0">
            <a:spAutoFit/>
          </a:bodyPr>
          <a:lstStyle/>
          <a:p>
            <a:r>
              <a:rPr lang="en-US" sz="1100" dirty="0" smtClean="0"/>
              <a:t>Organisms absent</a:t>
            </a:r>
            <a:endParaRPr lang="en-US" sz="1100" dirty="0"/>
          </a:p>
        </p:txBody>
      </p:sp>
      <p:sp>
        <p:nvSpPr>
          <p:cNvPr id="11" name="TextBox 10"/>
          <p:cNvSpPr txBox="1"/>
          <p:nvPr/>
        </p:nvSpPr>
        <p:spPr>
          <a:xfrm>
            <a:off x="1828800" y="2971800"/>
            <a:ext cx="1371600" cy="430887"/>
          </a:xfrm>
          <a:prstGeom prst="rect">
            <a:avLst/>
          </a:prstGeom>
          <a:noFill/>
        </p:spPr>
        <p:txBody>
          <a:bodyPr wrap="square" rtlCol="0">
            <a:spAutoFit/>
          </a:bodyPr>
          <a:lstStyle/>
          <a:p>
            <a:r>
              <a:rPr lang="en-US" sz="1100" dirty="0" smtClean="0"/>
              <a:t>Greatest number </a:t>
            </a:r>
          </a:p>
          <a:p>
            <a:pPr algn="ctr"/>
            <a:r>
              <a:rPr lang="en-US" sz="1100" dirty="0" smtClean="0"/>
              <a:t>of organisms</a:t>
            </a:r>
            <a:endParaRPr lang="en-US" sz="1100" dirty="0"/>
          </a:p>
        </p:txBody>
      </p:sp>
      <p:sp>
        <p:nvSpPr>
          <p:cNvPr id="12" name="TextBox 11"/>
          <p:cNvSpPr txBox="1"/>
          <p:nvPr/>
        </p:nvSpPr>
        <p:spPr>
          <a:xfrm>
            <a:off x="381000" y="3429000"/>
            <a:ext cx="838200" cy="430887"/>
          </a:xfrm>
          <a:prstGeom prst="rect">
            <a:avLst/>
          </a:prstGeom>
          <a:noFill/>
        </p:spPr>
        <p:txBody>
          <a:bodyPr wrap="square" rtlCol="0">
            <a:spAutoFit/>
          </a:bodyPr>
          <a:lstStyle/>
          <a:p>
            <a:r>
              <a:rPr lang="en-US" sz="1100" dirty="0" smtClean="0"/>
              <a:t>Zone of intolerance</a:t>
            </a:r>
            <a:endParaRPr lang="en-US" sz="1100" dirty="0"/>
          </a:p>
        </p:txBody>
      </p:sp>
      <p:sp>
        <p:nvSpPr>
          <p:cNvPr id="14" name="TextBox 13"/>
          <p:cNvSpPr txBox="1"/>
          <p:nvPr/>
        </p:nvSpPr>
        <p:spPr>
          <a:xfrm>
            <a:off x="990600" y="3505200"/>
            <a:ext cx="914400" cy="600164"/>
          </a:xfrm>
          <a:prstGeom prst="rect">
            <a:avLst/>
          </a:prstGeom>
          <a:noFill/>
        </p:spPr>
        <p:txBody>
          <a:bodyPr wrap="square" rtlCol="0">
            <a:spAutoFit/>
          </a:bodyPr>
          <a:lstStyle/>
          <a:p>
            <a:r>
              <a:rPr lang="en-US" sz="1100" dirty="0" smtClean="0"/>
              <a:t>Zone of physiological stress</a:t>
            </a:r>
            <a:endParaRPr lang="en-US" sz="1100" dirty="0"/>
          </a:p>
        </p:txBody>
      </p:sp>
      <p:sp>
        <p:nvSpPr>
          <p:cNvPr id="15" name="TextBox 14"/>
          <p:cNvSpPr txBox="1"/>
          <p:nvPr/>
        </p:nvSpPr>
        <p:spPr>
          <a:xfrm>
            <a:off x="1981200" y="3810000"/>
            <a:ext cx="1295400" cy="261610"/>
          </a:xfrm>
          <a:prstGeom prst="rect">
            <a:avLst/>
          </a:prstGeom>
          <a:noFill/>
        </p:spPr>
        <p:txBody>
          <a:bodyPr wrap="square" rtlCol="0">
            <a:spAutoFit/>
          </a:bodyPr>
          <a:lstStyle/>
          <a:p>
            <a:r>
              <a:rPr lang="en-US" sz="1100" dirty="0" smtClean="0"/>
              <a:t>Optimum Range</a:t>
            </a:r>
            <a:endParaRPr lang="en-US" sz="1100" dirty="0"/>
          </a:p>
        </p:txBody>
      </p:sp>
      <p:sp>
        <p:nvSpPr>
          <p:cNvPr id="16" name="TextBox 15"/>
          <p:cNvSpPr txBox="1"/>
          <p:nvPr/>
        </p:nvSpPr>
        <p:spPr>
          <a:xfrm>
            <a:off x="3124200" y="3429000"/>
            <a:ext cx="914400" cy="600164"/>
          </a:xfrm>
          <a:prstGeom prst="rect">
            <a:avLst/>
          </a:prstGeom>
          <a:noFill/>
        </p:spPr>
        <p:txBody>
          <a:bodyPr wrap="square" rtlCol="0">
            <a:spAutoFit/>
          </a:bodyPr>
          <a:lstStyle/>
          <a:p>
            <a:r>
              <a:rPr lang="en-US" sz="1100" dirty="0" smtClean="0"/>
              <a:t>Zone of physiological stress</a:t>
            </a:r>
            <a:endParaRPr lang="en-US" sz="1100" dirty="0"/>
          </a:p>
        </p:txBody>
      </p:sp>
      <p:sp>
        <p:nvSpPr>
          <p:cNvPr id="17" name="TextBox 16"/>
          <p:cNvSpPr txBox="1"/>
          <p:nvPr/>
        </p:nvSpPr>
        <p:spPr>
          <a:xfrm>
            <a:off x="3886200" y="3429000"/>
            <a:ext cx="838200" cy="430887"/>
          </a:xfrm>
          <a:prstGeom prst="rect">
            <a:avLst/>
          </a:prstGeom>
          <a:noFill/>
        </p:spPr>
        <p:txBody>
          <a:bodyPr wrap="square" rtlCol="0">
            <a:spAutoFit/>
          </a:bodyPr>
          <a:lstStyle/>
          <a:p>
            <a:r>
              <a:rPr lang="en-US" sz="1100" dirty="0" smtClean="0"/>
              <a:t>Zone of intolerance</a:t>
            </a:r>
            <a:endParaRPr lang="en-US" sz="1100" dirty="0"/>
          </a:p>
        </p:txBody>
      </p:sp>
      <p:sp>
        <p:nvSpPr>
          <p:cNvPr id="18" name="TextBox 17"/>
          <p:cNvSpPr txBox="1"/>
          <p:nvPr/>
        </p:nvSpPr>
        <p:spPr>
          <a:xfrm>
            <a:off x="1752600" y="4038600"/>
            <a:ext cx="1905000" cy="307777"/>
          </a:xfrm>
          <a:prstGeom prst="rect">
            <a:avLst/>
          </a:prstGeom>
          <a:noFill/>
        </p:spPr>
        <p:txBody>
          <a:bodyPr wrap="square" rtlCol="0">
            <a:spAutoFit/>
          </a:bodyPr>
          <a:lstStyle/>
          <a:p>
            <a:r>
              <a:rPr lang="en-US" sz="1400" dirty="0" smtClean="0"/>
              <a:t>Range of Tolerance</a:t>
            </a:r>
            <a:endParaRPr lang="en-US" sz="1400" dirty="0"/>
          </a:p>
        </p:txBody>
      </p:sp>
      <p:sp>
        <p:nvSpPr>
          <p:cNvPr id="19" name="TextBox 18"/>
          <p:cNvSpPr txBox="1"/>
          <p:nvPr/>
        </p:nvSpPr>
        <p:spPr>
          <a:xfrm>
            <a:off x="381000" y="4114800"/>
            <a:ext cx="884858" cy="276999"/>
          </a:xfrm>
          <a:prstGeom prst="rect">
            <a:avLst/>
          </a:prstGeom>
          <a:noFill/>
        </p:spPr>
        <p:txBody>
          <a:bodyPr wrap="none" rtlCol="0">
            <a:spAutoFit/>
          </a:bodyPr>
          <a:lstStyle/>
          <a:p>
            <a:r>
              <a:rPr lang="en-US" sz="1200" dirty="0" smtClean="0"/>
              <a:t>Lower limit</a:t>
            </a:r>
            <a:endParaRPr lang="en-US" sz="1200" dirty="0"/>
          </a:p>
        </p:txBody>
      </p:sp>
      <p:sp>
        <p:nvSpPr>
          <p:cNvPr id="20" name="TextBox 19"/>
          <p:cNvSpPr txBox="1"/>
          <p:nvPr/>
        </p:nvSpPr>
        <p:spPr>
          <a:xfrm>
            <a:off x="3505200" y="4114800"/>
            <a:ext cx="889987" cy="276999"/>
          </a:xfrm>
          <a:prstGeom prst="rect">
            <a:avLst/>
          </a:prstGeom>
          <a:noFill/>
        </p:spPr>
        <p:txBody>
          <a:bodyPr wrap="none" rtlCol="0">
            <a:spAutoFit/>
          </a:bodyPr>
          <a:lstStyle/>
          <a:p>
            <a:r>
              <a:rPr lang="en-US" sz="1200" dirty="0" smtClean="0"/>
              <a:t>Upper limit</a:t>
            </a:r>
            <a:endParaRPr lang="en-US" sz="1200" dirty="0"/>
          </a:p>
        </p:txBody>
      </p:sp>
      <p:sp>
        <p:nvSpPr>
          <p:cNvPr id="21" name="TextBox 20"/>
          <p:cNvSpPr txBox="1"/>
          <p:nvPr/>
        </p:nvSpPr>
        <p:spPr>
          <a:xfrm>
            <a:off x="-381000" y="2590800"/>
            <a:ext cx="1199046" cy="369332"/>
          </a:xfrm>
          <a:prstGeom prst="rect">
            <a:avLst/>
          </a:prstGeom>
          <a:noFill/>
        </p:spPr>
        <p:txBody>
          <a:bodyPr vert="horz" wrap="none" rtlCol="0">
            <a:spAutoFit/>
            <a:scene3d>
              <a:camera prst="orthographicFront">
                <a:rot lat="0" lon="0" rev="5400000"/>
              </a:camera>
              <a:lightRig rig="threePt" dir="t"/>
            </a:scene3d>
          </a:bodyPr>
          <a:lstStyle/>
          <a:p>
            <a:r>
              <a:rPr lang="en-US" dirty="0" smtClean="0"/>
              <a:t>Population</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0" y="4857750"/>
            <a:ext cx="2667000" cy="200025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31" y="4562564"/>
            <a:ext cx="3310128" cy="2295144"/>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WU</a:t>
            </a:r>
            <a:endParaRPr lang="en-US" dirty="0"/>
          </a:p>
        </p:txBody>
      </p:sp>
      <p:sp>
        <p:nvSpPr>
          <p:cNvPr id="3" name="Content Placeholder 2"/>
          <p:cNvSpPr>
            <a:spLocks noGrp="1"/>
          </p:cNvSpPr>
          <p:nvPr>
            <p:ph idx="1"/>
          </p:nvPr>
        </p:nvSpPr>
        <p:spPr>
          <a:xfrm>
            <a:off x="0" y="1143000"/>
            <a:ext cx="9144000" cy="4983163"/>
          </a:xfrm>
        </p:spPr>
        <p:txBody>
          <a:bodyPr>
            <a:normAutofit lnSpcReduction="10000"/>
          </a:bodyPr>
          <a:lstStyle/>
          <a:p>
            <a:pPr marL="514350" indent="-514350">
              <a:buFont typeface="+mj-lt"/>
              <a:buAutoNum type="arabicPeriod"/>
            </a:pPr>
            <a:r>
              <a:rPr lang="en-US" dirty="0" smtClean="0"/>
              <a:t>Three symbiotic relationships are Mutualism, Parasitism, and Commensalism.</a:t>
            </a:r>
          </a:p>
          <a:p>
            <a:pPr marL="514350" indent="-514350">
              <a:buFont typeface="+mj-lt"/>
              <a:buAutoNum type="arabicPeriod"/>
            </a:pPr>
            <a:r>
              <a:rPr lang="en-US" dirty="0" smtClean="0"/>
              <a:t>Range of Tolerance is the acceptable range that an organism can live at: Temperature, space.  Outside that range the organism is not as successful in its survivability.</a:t>
            </a:r>
          </a:p>
          <a:p>
            <a:pPr marL="514350" indent="-514350">
              <a:buFont typeface="+mj-lt"/>
              <a:buAutoNum type="arabicPeriod"/>
            </a:pPr>
            <a:r>
              <a:rPr lang="en-US" dirty="0" smtClean="0"/>
              <a:t>The Carbon, Nitrogen, Phosphorus, </a:t>
            </a:r>
            <a:r>
              <a:rPr lang="en-US" dirty="0"/>
              <a:t>W</a:t>
            </a:r>
            <a:r>
              <a:rPr lang="en-US" dirty="0" smtClean="0"/>
              <a:t>ater Cycle. </a:t>
            </a:r>
            <a:r>
              <a:rPr lang="en-US" dirty="0"/>
              <a:t>N</a:t>
            </a:r>
            <a:r>
              <a:rPr lang="en-US" dirty="0" smtClean="0"/>
              <a:t>itrogen cycle helps make nutrients available from decomposing organisms, bacteria, and the atmosphere.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Math Problems</a:t>
            </a:r>
            <a:endParaRPr lang="en-US" dirty="0"/>
          </a:p>
        </p:txBody>
      </p:sp>
      <p:sp>
        <p:nvSpPr>
          <p:cNvPr id="3" name="Content Placeholder 2"/>
          <p:cNvSpPr>
            <a:spLocks noGrp="1"/>
          </p:cNvSpPr>
          <p:nvPr>
            <p:ph idx="1"/>
          </p:nvPr>
        </p:nvSpPr>
        <p:spPr/>
        <p:txBody>
          <a:bodyPr/>
          <a:lstStyle/>
          <a:p>
            <a:r>
              <a:rPr lang="en-US" dirty="0" smtClean="0"/>
              <a:t>Independent Variable: Use of Calculators</a:t>
            </a:r>
          </a:p>
          <a:p>
            <a:r>
              <a:rPr lang="en-US" dirty="0" smtClean="0"/>
              <a:t>Dependent Variable: Speed working math problems.</a:t>
            </a:r>
          </a:p>
          <a:p>
            <a:r>
              <a:rPr lang="en-US" dirty="0" smtClean="0"/>
              <a:t>Control: Calculating math problems without a calculator.</a:t>
            </a:r>
          </a:p>
          <a:p>
            <a:r>
              <a:rPr lang="en-US" dirty="0" smtClean="0"/>
              <a:t>Constant: Same Problems</a:t>
            </a:r>
            <a:endParaRPr lang="en-US" dirty="0"/>
          </a:p>
        </p:txBody>
      </p:sp>
    </p:spTree>
    <p:extLst>
      <p:ext uri="{BB962C8B-B14F-4D97-AF65-F5344CB8AC3E}">
        <p14:creationId xmlns:p14="http://schemas.microsoft.com/office/powerpoint/2010/main" val="382220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CH 2 Principles of Ecology</a:t>
            </a:r>
            <a:endParaRPr lang="en-US" dirty="0"/>
          </a:p>
        </p:txBody>
      </p:sp>
      <p:sp>
        <p:nvSpPr>
          <p:cNvPr id="3" name="Content Placeholder 2"/>
          <p:cNvSpPr>
            <a:spLocks noGrp="1"/>
          </p:cNvSpPr>
          <p:nvPr>
            <p:ph idx="1"/>
          </p:nvPr>
        </p:nvSpPr>
        <p:spPr>
          <a:xfrm>
            <a:off x="533400" y="609600"/>
            <a:ext cx="8610600" cy="5257800"/>
          </a:xfrm>
        </p:spPr>
        <p:txBody>
          <a:bodyPr numCol="2">
            <a:normAutofit fontScale="55000" lnSpcReduction="20000"/>
          </a:bodyPr>
          <a:lstStyle/>
          <a:p>
            <a:pPr marL="514350" indent="-514350">
              <a:buFont typeface="+mj-lt"/>
              <a:buAutoNum type="arabicPeriod"/>
            </a:pPr>
            <a:r>
              <a:rPr lang="en-US" sz="4400" dirty="0" smtClean="0"/>
              <a:t>Organisms</a:t>
            </a:r>
          </a:p>
          <a:p>
            <a:pPr marL="514350" indent="-514350">
              <a:buFont typeface="+mj-lt"/>
              <a:buAutoNum type="arabicPeriod"/>
            </a:pPr>
            <a:r>
              <a:rPr lang="en-US" sz="4400" dirty="0" smtClean="0"/>
              <a:t>Ecology</a:t>
            </a:r>
          </a:p>
          <a:p>
            <a:pPr marL="514350" indent="-514350">
              <a:buFont typeface="+mj-lt"/>
              <a:buAutoNum type="arabicPeriod"/>
            </a:pPr>
            <a:r>
              <a:rPr lang="en-US" sz="4400" dirty="0" smtClean="0"/>
              <a:t>Environments</a:t>
            </a:r>
          </a:p>
          <a:p>
            <a:pPr marL="514350" indent="-514350">
              <a:buFont typeface="+mj-lt"/>
              <a:buAutoNum type="arabicPeriod"/>
            </a:pPr>
            <a:r>
              <a:rPr lang="en-US" sz="4400" dirty="0" smtClean="0"/>
              <a:t>Nonliving</a:t>
            </a:r>
          </a:p>
          <a:p>
            <a:pPr marL="514350" indent="-514350">
              <a:buFont typeface="+mj-lt"/>
              <a:buAutoNum type="arabicPeriod"/>
            </a:pPr>
            <a:r>
              <a:rPr lang="en-US" sz="4400" dirty="0" smtClean="0"/>
              <a:t>Biosphere</a:t>
            </a:r>
          </a:p>
          <a:p>
            <a:pPr marL="514350" indent="-514350">
              <a:buFont typeface="+mj-lt"/>
              <a:buAutoNum type="arabicPeriod"/>
            </a:pPr>
            <a:r>
              <a:rPr lang="en-US" sz="4400" dirty="0" smtClean="0"/>
              <a:t>Atmosphere</a:t>
            </a:r>
          </a:p>
          <a:p>
            <a:pPr marL="514350" indent="-514350">
              <a:buFont typeface="+mj-lt"/>
              <a:buAutoNum type="arabicPeriod"/>
            </a:pPr>
            <a:r>
              <a:rPr lang="en-US" sz="4400" dirty="0" smtClean="0"/>
              <a:t>Biotic Factors</a:t>
            </a:r>
          </a:p>
          <a:p>
            <a:pPr marL="514350" indent="-514350">
              <a:buFont typeface="+mj-lt"/>
              <a:buAutoNum type="arabicPeriod"/>
            </a:pPr>
            <a:r>
              <a:rPr lang="en-US" sz="4400" dirty="0" err="1" smtClean="0"/>
              <a:t>Abiotic</a:t>
            </a:r>
            <a:r>
              <a:rPr lang="en-US" sz="4400" dirty="0" smtClean="0"/>
              <a:t> Factors</a:t>
            </a:r>
          </a:p>
          <a:p>
            <a:pPr marL="514350" indent="-514350">
              <a:buFont typeface="+mj-lt"/>
              <a:buAutoNum type="arabicPeriod"/>
            </a:pPr>
            <a:r>
              <a:rPr lang="en-US" sz="4400" dirty="0" smtClean="0"/>
              <a:t>Humans</a:t>
            </a:r>
          </a:p>
          <a:p>
            <a:pPr marL="514350" indent="-514350">
              <a:buFont typeface="+mj-lt"/>
              <a:buAutoNum type="arabicPeriod"/>
            </a:pPr>
            <a:r>
              <a:rPr lang="en-US" sz="4400" dirty="0" smtClean="0"/>
              <a:t>Soil</a:t>
            </a:r>
          </a:p>
          <a:p>
            <a:pPr marL="514350" indent="-514350">
              <a:buFont typeface="+mj-lt"/>
              <a:buAutoNum type="arabicPeriod"/>
            </a:pPr>
            <a:r>
              <a:rPr lang="en-US" sz="4400" dirty="0" smtClean="0"/>
              <a:t>Population</a:t>
            </a:r>
          </a:p>
          <a:p>
            <a:pPr marL="514350" indent="-514350">
              <a:buFont typeface="+mj-lt"/>
              <a:buAutoNum type="arabicPeriod"/>
            </a:pPr>
            <a:r>
              <a:rPr lang="en-US" sz="4400" dirty="0" smtClean="0"/>
              <a:t>Community</a:t>
            </a:r>
          </a:p>
          <a:p>
            <a:pPr marL="514350" indent="-514350">
              <a:buFont typeface="+mj-lt"/>
              <a:buAutoNum type="arabicPeriod"/>
            </a:pPr>
            <a:r>
              <a:rPr lang="en-US" sz="4400" dirty="0" smtClean="0"/>
              <a:t>Ecosystem</a:t>
            </a:r>
          </a:p>
          <a:p>
            <a:pPr marL="514350" indent="-514350">
              <a:buFont typeface="+mj-lt"/>
              <a:buAutoNum type="arabicPeriod"/>
            </a:pPr>
            <a:r>
              <a:rPr lang="en-US" sz="4400" dirty="0" smtClean="0"/>
              <a:t>Competition</a:t>
            </a:r>
          </a:p>
          <a:p>
            <a:pPr marL="514350" indent="-514350">
              <a:buFont typeface="+mj-lt"/>
              <a:buAutoNum type="arabicPeriod"/>
            </a:pPr>
            <a:r>
              <a:rPr lang="en-US" sz="4400" dirty="0" smtClean="0"/>
              <a:t>Forest</a:t>
            </a:r>
          </a:p>
          <a:p>
            <a:pPr marL="514350" indent="-514350">
              <a:buFont typeface="+mj-lt"/>
              <a:buAutoNum type="arabicPeriod"/>
            </a:pPr>
            <a:r>
              <a:rPr lang="en-US" sz="4400" dirty="0" smtClean="0"/>
              <a:t>False</a:t>
            </a:r>
          </a:p>
          <a:p>
            <a:pPr marL="514350" indent="-514350">
              <a:buFont typeface="+mj-lt"/>
              <a:buAutoNum type="arabicPeriod"/>
            </a:pPr>
            <a:r>
              <a:rPr lang="en-US" sz="4400" dirty="0" smtClean="0"/>
              <a:t>True</a:t>
            </a:r>
          </a:p>
          <a:p>
            <a:pPr marL="514350" indent="-514350">
              <a:buFont typeface="+mj-lt"/>
              <a:buAutoNum type="arabicPeriod"/>
            </a:pPr>
            <a:r>
              <a:rPr lang="en-US" sz="4400" dirty="0" smtClean="0"/>
              <a:t>False</a:t>
            </a:r>
          </a:p>
          <a:p>
            <a:pPr marL="514350" indent="-514350">
              <a:buFont typeface="+mj-lt"/>
              <a:buAutoNum type="arabicPeriod"/>
            </a:pPr>
            <a:r>
              <a:rPr lang="en-US" sz="4400" dirty="0" smtClean="0"/>
              <a:t>False</a:t>
            </a:r>
          </a:p>
          <a:p>
            <a:pPr marL="514350" indent="-514350">
              <a:buFont typeface="+mj-lt"/>
              <a:buAutoNum type="arabicPeriod"/>
            </a:pPr>
            <a:r>
              <a:rPr lang="en-US" sz="4400" dirty="0" smtClean="0"/>
              <a:t>True</a:t>
            </a:r>
          </a:p>
          <a:p>
            <a:pPr marL="514350" indent="-514350">
              <a:buFont typeface="+mj-lt"/>
              <a:buAutoNum type="arabicPeriod"/>
            </a:pPr>
            <a:r>
              <a:rPr lang="en-US" sz="4400" dirty="0" smtClean="0"/>
              <a:t>True</a:t>
            </a:r>
          </a:p>
          <a:p>
            <a:pPr marL="514350" indent="-514350">
              <a:buFont typeface="+mj-lt"/>
              <a:buAutoNum type="arabicPeriod"/>
            </a:pPr>
            <a:r>
              <a:rPr lang="en-US" sz="4400" dirty="0" smtClean="0"/>
              <a:t>False</a:t>
            </a:r>
          </a:p>
          <a:p>
            <a:pPr marL="514350" indent="-514350">
              <a:buFont typeface="+mj-lt"/>
              <a:buAutoNum type="arabicPeriod"/>
            </a:pPr>
            <a:r>
              <a:rPr lang="en-US" sz="4400" dirty="0" smtClean="0"/>
              <a:t>True</a:t>
            </a:r>
          </a:p>
          <a:p>
            <a:pPr marL="514350" indent="-514350">
              <a:buFont typeface="+mj-lt"/>
              <a:buAutoNum type="arabicPeriod"/>
            </a:pPr>
            <a:r>
              <a:rPr lang="en-US" sz="4400" dirty="0" smtClean="0"/>
              <a:t>Symbiosis</a:t>
            </a:r>
          </a:p>
          <a:p>
            <a:pPr marL="514350" indent="-514350">
              <a:buFont typeface="+mj-lt"/>
              <a:buAutoNum type="arabicPeriod"/>
            </a:pPr>
            <a:r>
              <a:rPr lang="en-US" sz="4400" dirty="0" smtClean="0"/>
              <a:t>Commensalism</a:t>
            </a:r>
          </a:p>
          <a:p>
            <a:pPr marL="514350" indent="-514350">
              <a:buFont typeface="+mj-lt"/>
              <a:buAutoNum type="arabicPeriod"/>
            </a:pPr>
            <a:r>
              <a:rPr lang="en-US" sz="4400" dirty="0" smtClean="0"/>
              <a:t>Parasitism</a:t>
            </a:r>
          </a:p>
          <a:p>
            <a:pPr marL="514350" indent="-514350">
              <a:buFont typeface="+mj-lt"/>
              <a:buAutoNum type="arabicPeriod"/>
            </a:pPr>
            <a:r>
              <a:rPr lang="en-US" sz="4400" dirty="0" smtClean="0"/>
              <a:t>Mutualism</a:t>
            </a:r>
          </a:p>
          <a:p>
            <a:pPr marL="514350" indent="-514350">
              <a:buFont typeface="+mj-lt"/>
              <a:buAutoNum type="arabicPeriod"/>
            </a:pPr>
            <a:endParaRPr lang="en-US" dirty="0" smtClean="0"/>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amond(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blinds(horizontal)">
                                      <p:cBhvr>
                                        <p:cTn id="33" dur="5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box(in)">
                                      <p:cBhvr>
                                        <p:cTn id="38" dur="500"/>
                                        <p:tgtEl>
                                          <p:spTgt spid="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box(in)">
                                      <p:cBhvr>
                                        <p:cTn id="43" dur="500"/>
                                        <p:tgtEl>
                                          <p:spTgt spid="3">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 presetClass="entr" presetSubtype="16" fill="hold" nodeType="click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Effect transition="in" filter="box(in)">
                                      <p:cBhvr>
                                        <p:cTn id="48" dur="500"/>
                                        <p:tgtEl>
                                          <p:spTgt spid="3">
                                            <p:txEl>
                                              <p:pRg st="8" end="8"/>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8" presetClass="entr" presetSubtype="16" fill="hold" nodeType="click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Effect transition="in" filter="diamond(in)">
                                      <p:cBhvr>
                                        <p:cTn id="53" dur="2000"/>
                                        <p:tgtEl>
                                          <p:spTgt spid="3">
                                            <p:txEl>
                                              <p:pRg st="9" end="9"/>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8" presetClass="entr" presetSubtype="16" fill="hold" nodeType="clickEffect">
                                  <p:stCondLst>
                                    <p:cond delay="0"/>
                                  </p:stCondLst>
                                  <p:childTnLst>
                                    <p:set>
                                      <p:cBhvr>
                                        <p:cTn id="57" dur="1" fill="hold">
                                          <p:stCondLst>
                                            <p:cond delay="0"/>
                                          </p:stCondLst>
                                        </p:cTn>
                                        <p:tgtEl>
                                          <p:spTgt spid="3">
                                            <p:txEl>
                                              <p:pRg st="10" end="10"/>
                                            </p:txEl>
                                          </p:spTgt>
                                        </p:tgtEl>
                                        <p:attrNameLst>
                                          <p:attrName>style.visibility</p:attrName>
                                        </p:attrNameLst>
                                      </p:cBhvr>
                                      <p:to>
                                        <p:strVal val="visible"/>
                                      </p:to>
                                    </p:set>
                                    <p:animEffect transition="in" filter="diamond(in)">
                                      <p:cBhvr>
                                        <p:cTn id="58" dur="2000"/>
                                        <p:tgtEl>
                                          <p:spTgt spid="3">
                                            <p:txEl>
                                              <p:pRg st="10" end="1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3">
                                            <p:txEl>
                                              <p:pRg st="11" end="11"/>
                                            </p:txEl>
                                          </p:spTgt>
                                        </p:tgtEl>
                                        <p:attrNameLst>
                                          <p:attrName>style.visibility</p:attrName>
                                        </p:attrNameLst>
                                      </p:cBhvr>
                                      <p:to>
                                        <p:strVal val="visible"/>
                                      </p:to>
                                    </p:set>
                                    <p:animEffect transition="in" filter="blinds(horizontal)">
                                      <p:cBhvr>
                                        <p:cTn id="63" dur="500"/>
                                        <p:tgtEl>
                                          <p:spTgt spid="3">
                                            <p:txEl>
                                              <p:pRg st="11" end="11"/>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3">
                                            <p:txEl>
                                              <p:pRg st="12" end="12"/>
                                            </p:txEl>
                                          </p:spTgt>
                                        </p:tgtEl>
                                        <p:attrNameLst>
                                          <p:attrName>style.visibility</p:attrName>
                                        </p:attrNameLst>
                                      </p:cBhvr>
                                      <p:to>
                                        <p:strVal val="visible"/>
                                      </p:to>
                                    </p:set>
                                    <p:anim calcmode="lin" valueType="num">
                                      <p:cBhvr additive="base">
                                        <p:cTn id="68"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1" presetClass="entr" presetSubtype="4" fill="hold" nodeType="clickEffect">
                                  <p:stCondLst>
                                    <p:cond delay="0"/>
                                  </p:stCondLst>
                                  <p:childTnLst>
                                    <p:set>
                                      <p:cBhvr>
                                        <p:cTn id="73" dur="1" fill="hold">
                                          <p:stCondLst>
                                            <p:cond delay="0"/>
                                          </p:stCondLst>
                                        </p:cTn>
                                        <p:tgtEl>
                                          <p:spTgt spid="3">
                                            <p:txEl>
                                              <p:pRg st="13" end="13"/>
                                            </p:txEl>
                                          </p:spTgt>
                                        </p:tgtEl>
                                        <p:attrNameLst>
                                          <p:attrName>style.visibility</p:attrName>
                                        </p:attrNameLst>
                                      </p:cBhvr>
                                      <p:to>
                                        <p:strVal val="visible"/>
                                      </p:to>
                                    </p:set>
                                    <p:animEffect transition="in" filter="wheel(4)">
                                      <p:cBhvr>
                                        <p:cTn id="74" dur="2000"/>
                                        <p:tgtEl>
                                          <p:spTgt spid="3">
                                            <p:txEl>
                                              <p:pRg st="13" end="13"/>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3" presetClass="entr" presetSubtype="10" fill="hold" nodeType="clickEffect">
                                  <p:stCondLst>
                                    <p:cond delay="0"/>
                                  </p:stCondLst>
                                  <p:childTnLst>
                                    <p:set>
                                      <p:cBhvr>
                                        <p:cTn id="78" dur="1" fill="hold">
                                          <p:stCondLst>
                                            <p:cond delay="0"/>
                                          </p:stCondLst>
                                        </p:cTn>
                                        <p:tgtEl>
                                          <p:spTgt spid="3">
                                            <p:txEl>
                                              <p:pRg st="14" end="14"/>
                                            </p:txEl>
                                          </p:spTgt>
                                        </p:tgtEl>
                                        <p:attrNameLst>
                                          <p:attrName>style.visibility</p:attrName>
                                        </p:attrNameLst>
                                      </p:cBhvr>
                                      <p:to>
                                        <p:strVal val="visible"/>
                                      </p:to>
                                    </p:set>
                                    <p:animEffect transition="in" filter="blinds(horizontal)">
                                      <p:cBhvr>
                                        <p:cTn id="79" dur="500"/>
                                        <p:tgtEl>
                                          <p:spTgt spid="3">
                                            <p:txEl>
                                              <p:pRg st="14" end="14"/>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4" presetClass="entr" presetSubtype="16" fill="hold" nodeType="clickEffect">
                                  <p:stCondLst>
                                    <p:cond delay="0"/>
                                  </p:stCondLst>
                                  <p:childTnLst>
                                    <p:set>
                                      <p:cBhvr>
                                        <p:cTn id="83" dur="1" fill="hold">
                                          <p:stCondLst>
                                            <p:cond delay="0"/>
                                          </p:stCondLst>
                                        </p:cTn>
                                        <p:tgtEl>
                                          <p:spTgt spid="3">
                                            <p:txEl>
                                              <p:pRg st="15" end="15"/>
                                            </p:txEl>
                                          </p:spTgt>
                                        </p:tgtEl>
                                        <p:attrNameLst>
                                          <p:attrName>style.visibility</p:attrName>
                                        </p:attrNameLst>
                                      </p:cBhvr>
                                      <p:to>
                                        <p:strVal val="visible"/>
                                      </p:to>
                                    </p:set>
                                    <p:animEffect transition="in" filter="box(in)">
                                      <p:cBhvr>
                                        <p:cTn id="84" dur="500"/>
                                        <p:tgtEl>
                                          <p:spTgt spid="3">
                                            <p:txEl>
                                              <p:pRg st="15" end="15"/>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4" presetClass="entr" presetSubtype="16" fill="hold" nodeType="clickEffect">
                                  <p:stCondLst>
                                    <p:cond delay="0"/>
                                  </p:stCondLst>
                                  <p:childTnLst>
                                    <p:set>
                                      <p:cBhvr>
                                        <p:cTn id="88" dur="1" fill="hold">
                                          <p:stCondLst>
                                            <p:cond delay="0"/>
                                          </p:stCondLst>
                                        </p:cTn>
                                        <p:tgtEl>
                                          <p:spTgt spid="3">
                                            <p:txEl>
                                              <p:pRg st="16" end="16"/>
                                            </p:txEl>
                                          </p:spTgt>
                                        </p:tgtEl>
                                        <p:attrNameLst>
                                          <p:attrName>style.visibility</p:attrName>
                                        </p:attrNameLst>
                                      </p:cBhvr>
                                      <p:to>
                                        <p:strVal val="visible"/>
                                      </p:to>
                                    </p:set>
                                    <p:animEffect transition="in" filter="box(in)">
                                      <p:cBhvr>
                                        <p:cTn id="89" dur="500"/>
                                        <p:tgtEl>
                                          <p:spTgt spid="3">
                                            <p:txEl>
                                              <p:pRg st="16" end="16"/>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5" presetClass="entr" presetSubtype="10" fill="hold" nodeType="clickEffect">
                                  <p:stCondLst>
                                    <p:cond delay="0"/>
                                  </p:stCondLst>
                                  <p:childTnLst>
                                    <p:set>
                                      <p:cBhvr>
                                        <p:cTn id="93" dur="1" fill="hold">
                                          <p:stCondLst>
                                            <p:cond delay="0"/>
                                          </p:stCondLst>
                                        </p:cTn>
                                        <p:tgtEl>
                                          <p:spTgt spid="3">
                                            <p:txEl>
                                              <p:pRg st="17" end="17"/>
                                            </p:txEl>
                                          </p:spTgt>
                                        </p:tgtEl>
                                        <p:attrNameLst>
                                          <p:attrName>style.visibility</p:attrName>
                                        </p:attrNameLst>
                                      </p:cBhvr>
                                      <p:to>
                                        <p:strVal val="visible"/>
                                      </p:to>
                                    </p:set>
                                    <p:animEffect transition="in" filter="checkerboard(across)">
                                      <p:cBhvr>
                                        <p:cTn id="94" dur="500"/>
                                        <p:tgtEl>
                                          <p:spTgt spid="3">
                                            <p:txEl>
                                              <p:pRg st="17" end="17"/>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8" presetClass="entr" presetSubtype="16" fill="hold" nodeType="clickEffect">
                                  <p:stCondLst>
                                    <p:cond delay="0"/>
                                  </p:stCondLst>
                                  <p:childTnLst>
                                    <p:set>
                                      <p:cBhvr>
                                        <p:cTn id="98" dur="1" fill="hold">
                                          <p:stCondLst>
                                            <p:cond delay="0"/>
                                          </p:stCondLst>
                                        </p:cTn>
                                        <p:tgtEl>
                                          <p:spTgt spid="3">
                                            <p:txEl>
                                              <p:pRg st="18" end="18"/>
                                            </p:txEl>
                                          </p:spTgt>
                                        </p:tgtEl>
                                        <p:attrNameLst>
                                          <p:attrName>style.visibility</p:attrName>
                                        </p:attrNameLst>
                                      </p:cBhvr>
                                      <p:to>
                                        <p:strVal val="visible"/>
                                      </p:to>
                                    </p:set>
                                    <p:animEffect transition="in" filter="diamond(in)">
                                      <p:cBhvr>
                                        <p:cTn id="99" dur="2000"/>
                                        <p:tgtEl>
                                          <p:spTgt spid="3">
                                            <p:txEl>
                                              <p:pRg st="18" end="18"/>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8" presetClass="entr" presetSubtype="16" fill="hold" nodeType="clickEffect">
                                  <p:stCondLst>
                                    <p:cond delay="0"/>
                                  </p:stCondLst>
                                  <p:childTnLst>
                                    <p:set>
                                      <p:cBhvr>
                                        <p:cTn id="103" dur="1" fill="hold">
                                          <p:stCondLst>
                                            <p:cond delay="0"/>
                                          </p:stCondLst>
                                        </p:cTn>
                                        <p:tgtEl>
                                          <p:spTgt spid="3">
                                            <p:txEl>
                                              <p:pRg st="19" end="19"/>
                                            </p:txEl>
                                          </p:spTgt>
                                        </p:tgtEl>
                                        <p:attrNameLst>
                                          <p:attrName>style.visibility</p:attrName>
                                        </p:attrNameLst>
                                      </p:cBhvr>
                                      <p:to>
                                        <p:strVal val="visible"/>
                                      </p:to>
                                    </p:set>
                                    <p:animEffect transition="in" filter="diamond(in)">
                                      <p:cBhvr>
                                        <p:cTn id="104" dur="2000"/>
                                        <p:tgtEl>
                                          <p:spTgt spid="3">
                                            <p:txEl>
                                              <p:pRg st="19" end="19"/>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3" presetClass="entr" presetSubtype="10" fill="hold" nodeType="clickEffect">
                                  <p:stCondLst>
                                    <p:cond delay="0"/>
                                  </p:stCondLst>
                                  <p:childTnLst>
                                    <p:set>
                                      <p:cBhvr>
                                        <p:cTn id="108" dur="1" fill="hold">
                                          <p:stCondLst>
                                            <p:cond delay="0"/>
                                          </p:stCondLst>
                                        </p:cTn>
                                        <p:tgtEl>
                                          <p:spTgt spid="3">
                                            <p:txEl>
                                              <p:pRg st="20" end="20"/>
                                            </p:txEl>
                                          </p:spTgt>
                                        </p:tgtEl>
                                        <p:attrNameLst>
                                          <p:attrName>style.visibility</p:attrName>
                                        </p:attrNameLst>
                                      </p:cBhvr>
                                      <p:to>
                                        <p:strVal val="visible"/>
                                      </p:to>
                                    </p:set>
                                    <p:animEffect transition="in" filter="blinds(horizontal)">
                                      <p:cBhvr>
                                        <p:cTn id="109" dur="500"/>
                                        <p:tgtEl>
                                          <p:spTgt spid="3">
                                            <p:txEl>
                                              <p:pRg st="20" end="2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4" presetClass="entr" presetSubtype="16" fill="hold" nodeType="clickEffect">
                                  <p:stCondLst>
                                    <p:cond delay="0"/>
                                  </p:stCondLst>
                                  <p:childTnLst>
                                    <p:set>
                                      <p:cBhvr>
                                        <p:cTn id="113" dur="1" fill="hold">
                                          <p:stCondLst>
                                            <p:cond delay="0"/>
                                          </p:stCondLst>
                                        </p:cTn>
                                        <p:tgtEl>
                                          <p:spTgt spid="3">
                                            <p:txEl>
                                              <p:pRg st="21" end="21"/>
                                            </p:txEl>
                                          </p:spTgt>
                                        </p:tgtEl>
                                        <p:attrNameLst>
                                          <p:attrName>style.visibility</p:attrName>
                                        </p:attrNameLst>
                                      </p:cBhvr>
                                      <p:to>
                                        <p:strVal val="visible"/>
                                      </p:to>
                                    </p:set>
                                    <p:animEffect transition="in" filter="box(in)">
                                      <p:cBhvr>
                                        <p:cTn id="114" dur="500"/>
                                        <p:tgtEl>
                                          <p:spTgt spid="3">
                                            <p:txEl>
                                              <p:pRg st="21" end="21"/>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4" presetClass="entr" presetSubtype="16" fill="hold" nodeType="clickEffect">
                                  <p:stCondLst>
                                    <p:cond delay="0"/>
                                  </p:stCondLst>
                                  <p:childTnLst>
                                    <p:set>
                                      <p:cBhvr>
                                        <p:cTn id="118" dur="1" fill="hold">
                                          <p:stCondLst>
                                            <p:cond delay="0"/>
                                          </p:stCondLst>
                                        </p:cTn>
                                        <p:tgtEl>
                                          <p:spTgt spid="3">
                                            <p:txEl>
                                              <p:pRg st="22" end="22"/>
                                            </p:txEl>
                                          </p:spTgt>
                                        </p:tgtEl>
                                        <p:attrNameLst>
                                          <p:attrName>style.visibility</p:attrName>
                                        </p:attrNameLst>
                                      </p:cBhvr>
                                      <p:to>
                                        <p:strVal val="visible"/>
                                      </p:to>
                                    </p:set>
                                    <p:animEffect transition="in" filter="box(in)">
                                      <p:cBhvr>
                                        <p:cTn id="119" dur="500"/>
                                        <p:tgtEl>
                                          <p:spTgt spid="3">
                                            <p:txEl>
                                              <p:pRg st="22" end="22"/>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5" presetClass="entr" presetSubtype="10" fill="hold" nodeType="clickEffect">
                                  <p:stCondLst>
                                    <p:cond delay="0"/>
                                  </p:stCondLst>
                                  <p:childTnLst>
                                    <p:set>
                                      <p:cBhvr>
                                        <p:cTn id="123" dur="1" fill="hold">
                                          <p:stCondLst>
                                            <p:cond delay="0"/>
                                          </p:stCondLst>
                                        </p:cTn>
                                        <p:tgtEl>
                                          <p:spTgt spid="3">
                                            <p:txEl>
                                              <p:pRg st="23" end="23"/>
                                            </p:txEl>
                                          </p:spTgt>
                                        </p:tgtEl>
                                        <p:attrNameLst>
                                          <p:attrName>style.visibility</p:attrName>
                                        </p:attrNameLst>
                                      </p:cBhvr>
                                      <p:to>
                                        <p:strVal val="visible"/>
                                      </p:to>
                                    </p:set>
                                    <p:animEffect transition="in" filter="checkerboard(across)">
                                      <p:cBhvr>
                                        <p:cTn id="124" dur="500"/>
                                        <p:tgtEl>
                                          <p:spTgt spid="3">
                                            <p:txEl>
                                              <p:pRg st="23" end="23"/>
                                            </p:txEl>
                                          </p:spTgt>
                                        </p:tgtEl>
                                      </p:cBhvr>
                                    </p:animEffect>
                                  </p:childTnLst>
                                </p:cTn>
                              </p:par>
                            </p:childTnLst>
                          </p:cTn>
                        </p:par>
                      </p:childTnLst>
                    </p:cTn>
                  </p:par>
                  <p:par>
                    <p:cTn id="125" fill="hold">
                      <p:stCondLst>
                        <p:cond delay="indefinite"/>
                      </p:stCondLst>
                      <p:childTnLst>
                        <p:par>
                          <p:cTn id="126" fill="hold">
                            <p:stCondLst>
                              <p:cond delay="0"/>
                            </p:stCondLst>
                            <p:childTnLst>
                              <p:par>
                                <p:cTn id="127" presetID="3" presetClass="entr" presetSubtype="10" fill="hold" nodeType="clickEffect">
                                  <p:stCondLst>
                                    <p:cond delay="0"/>
                                  </p:stCondLst>
                                  <p:childTnLst>
                                    <p:set>
                                      <p:cBhvr>
                                        <p:cTn id="128" dur="1" fill="hold">
                                          <p:stCondLst>
                                            <p:cond delay="0"/>
                                          </p:stCondLst>
                                        </p:cTn>
                                        <p:tgtEl>
                                          <p:spTgt spid="3">
                                            <p:txEl>
                                              <p:pRg st="24" end="24"/>
                                            </p:txEl>
                                          </p:spTgt>
                                        </p:tgtEl>
                                        <p:attrNameLst>
                                          <p:attrName>style.visibility</p:attrName>
                                        </p:attrNameLst>
                                      </p:cBhvr>
                                      <p:to>
                                        <p:strVal val="visible"/>
                                      </p:to>
                                    </p:set>
                                    <p:animEffect transition="in" filter="blinds(horizontal)">
                                      <p:cBhvr>
                                        <p:cTn id="129" dur="500"/>
                                        <p:tgtEl>
                                          <p:spTgt spid="3">
                                            <p:txEl>
                                              <p:pRg st="24" end="24"/>
                                            </p:txEl>
                                          </p:spTgt>
                                        </p:tgtEl>
                                      </p:cBhvr>
                                    </p:animEffect>
                                  </p:childTnLst>
                                </p:cTn>
                              </p:par>
                            </p:childTnLst>
                          </p:cTn>
                        </p:par>
                      </p:childTnLst>
                    </p:cTn>
                  </p:par>
                  <p:par>
                    <p:cTn id="130" fill="hold">
                      <p:stCondLst>
                        <p:cond delay="indefinite"/>
                      </p:stCondLst>
                      <p:childTnLst>
                        <p:par>
                          <p:cTn id="131" fill="hold">
                            <p:stCondLst>
                              <p:cond delay="0"/>
                            </p:stCondLst>
                            <p:childTnLst>
                              <p:par>
                                <p:cTn id="132" presetID="3" presetClass="entr" presetSubtype="10" fill="hold" nodeType="clickEffect">
                                  <p:stCondLst>
                                    <p:cond delay="0"/>
                                  </p:stCondLst>
                                  <p:childTnLst>
                                    <p:set>
                                      <p:cBhvr>
                                        <p:cTn id="133" dur="1" fill="hold">
                                          <p:stCondLst>
                                            <p:cond delay="0"/>
                                          </p:stCondLst>
                                        </p:cTn>
                                        <p:tgtEl>
                                          <p:spTgt spid="3">
                                            <p:txEl>
                                              <p:pRg st="25" end="25"/>
                                            </p:txEl>
                                          </p:spTgt>
                                        </p:tgtEl>
                                        <p:attrNameLst>
                                          <p:attrName>style.visibility</p:attrName>
                                        </p:attrNameLst>
                                      </p:cBhvr>
                                      <p:to>
                                        <p:strVal val="visible"/>
                                      </p:to>
                                    </p:set>
                                    <p:animEffect transition="in" filter="blinds(horizontal)">
                                      <p:cBhvr>
                                        <p:cTn id="134" dur="500"/>
                                        <p:tgtEl>
                                          <p:spTgt spid="3">
                                            <p:txEl>
                                              <p:pRg st="25" end="25"/>
                                            </p:txEl>
                                          </p:spTgt>
                                        </p:tgtEl>
                                      </p:cBhvr>
                                    </p:animEffect>
                                  </p:childTnLst>
                                </p:cTn>
                              </p:par>
                            </p:childTnLst>
                          </p:cTn>
                        </p:par>
                      </p:childTnLst>
                    </p:cTn>
                  </p:par>
                  <p:par>
                    <p:cTn id="135" fill="hold">
                      <p:stCondLst>
                        <p:cond delay="indefinite"/>
                      </p:stCondLst>
                      <p:childTnLst>
                        <p:par>
                          <p:cTn id="136" fill="hold">
                            <p:stCondLst>
                              <p:cond delay="0"/>
                            </p:stCondLst>
                            <p:childTnLst>
                              <p:par>
                                <p:cTn id="137" presetID="21" presetClass="entr" presetSubtype="4" fill="hold" nodeType="clickEffect">
                                  <p:stCondLst>
                                    <p:cond delay="0"/>
                                  </p:stCondLst>
                                  <p:childTnLst>
                                    <p:set>
                                      <p:cBhvr>
                                        <p:cTn id="138" dur="1" fill="hold">
                                          <p:stCondLst>
                                            <p:cond delay="0"/>
                                          </p:stCondLst>
                                        </p:cTn>
                                        <p:tgtEl>
                                          <p:spTgt spid="3">
                                            <p:txEl>
                                              <p:pRg st="26" end="26"/>
                                            </p:txEl>
                                          </p:spTgt>
                                        </p:tgtEl>
                                        <p:attrNameLst>
                                          <p:attrName>style.visibility</p:attrName>
                                        </p:attrNameLst>
                                      </p:cBhvr>
                                      <p:to>
                                        <p:strVal val="visible"/>
                                      </p:to>
                                    </p:set>
                                    <p:animEffect transition="in" filter="wheel(4)">
                                      <p:cBhvr>
                                        <p:cTn id="139" dur="2000"/>
                                        <p:tgtEl>
                                          <p:spTgt spid="3">
                                            <p:txEl>
                                              <p:pRg st="26" end="2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868362"/>
          </a:xfrm>
        </p:spPr>
        <p:txBody>
          <a:bodyPr>
            <a:normAutofit fontScale="90000"/>
          </a:bodyPr>
          <a:lstStyle/>
          <a:p>
            <a:r>
              <a:rPr lang="en-US" dirty="0" smtClean="0"/>
              <a:t>CH 2 Principles of Ecology</a:t>
            </a:r>
            <a:br>
              <a:rPr lang="en-US" dirty="0" smtClean="0"/>
            </a:br>
            <a:endParaRPr lang="en-US" dirty="0"/>
          </a:p>
        </p:txBody>
      </p:sp>
      <p:sp>
        <p:nvSpPr>
          <p:cNvPr id="3" name="Content Placeholder 2"/>
          <p:cNvSpPr>
            <a:spLocks noGrp="1"/>
          </p:cNvSpPr>
          <p:nvPr>
            <p:ph idx="1"/>
          </p:nvPr>
        </p:nvSpPr>
        <p:spPr>
          <a:xfrm>
            <a:off x="0" y="533400"/>
            <a:ext cx="9067800" cy="6172200"/>
          </a:xfrm>
        </p:spPr>
        <p:txBody>
          <a:bodyPr numCol="2">
            <a:normAutofit fontScale="32500" lnSpcReduction="20000"/>
          </a:bodyPr>
          <a:lstStyle/>
          <a:p>
            <a:pPr marL="514350" indent="-514350">
              <a:buFont typeface="+mj-lt"/>
              <a:buAutoNum type="arabicPeriod"/>
            </a:pPr>
            <a:r>
              <a:rPr lang="en-US" sz="6000" dirty="0" smtClean="0"/>
              <a:t>Three</a:t>
            </a:r>
          </a:p>
          <a:p>
            <a:pPr marL="514350" indent="-514350">
              <a:buFont typeface="+mj-lt"/>
              <a:buAutoNum type="arabicPeriod"/>
            </a:pPr>
            <a:r>
              <a:rPr lang="en-US" sz="6000" dirty="0" smtClean="0"/>
              <a:t>Insect</a:t>
            </a:r>
          </a:p>
          <a:p>
            <a:pPr marL="514350" indent="-514350">
              <a:buFont typeface="+mj-lt"/>
              <a:buAutoNum type="arabicPeriod"/>
            </a:pPr>
            <a:r>
              <a:rPr lang="en-US" sz="6000" dirty="0" smtClean="0"/>
              <a:t>Plant</a:t>
            </a:r>
          </a:p>
          <a:p>
            <a:pPr marL="514350" indent="-514350">
              <a:buFont typeface="+mj-lt"/>
              <a:buAutoNum type="arabicPeriod"/>
            </a:pPr>
            <a:r>
              <a:rPr lang="en-US" sz="6000" dirty="0" smtClean="0"/>
              <a:t>Snake, 4</a:t>
            </a:r>
            <a:r>
              <a:rPr lang="en-US" sz="6000" baseline="30000" dirty="0" smtClean="0"/>
              <a:t>th </a:t>
            </a:r>
            <a:r>
              <a:rPr lang="en-US" sz="6000" dirty="0" smtClean="0"/>
              <a:t>(3rd level Consumer)</a:t>
            </a:r>
          </a:p>
          <a:p>
            <a:pPr marL="514350" indent="-514350">
              <a:buFont typeface="+mj-lt"/>
              <a:buAutoNum type="arabicPeriod"/>
            </a:pPr>
            <a:r>
              <a:rPr lang="en-US" sz="6000" dirty="0" smtClean="0"/>
              <a:t>Bird</a:t>
            </a:r>
          </a:p>
          <a:p>
            <a:pPr marL="514350" indent="-514350">
              <a:buFont typeface="+mj-lt"/>
              <a:buAutoNum type="arabicPeriod"/>
            </a:pPr>
            <a:r>
              <a:rPr lang="en-US" sz="6000" dirty="0" smtClean="0"/>
              <a:t>Bird, Insect, Plant, Snake</a:t>
            </a:r>
          </a:p>
          <a:p>
            <a:pPr marL="514350" indent="-514350">
              <a:buFont typeface="+mj-lt"/>
              <a:buAutoNum type="arabicPeriod"/>
            </a:pPr>
            <a:r>
              <a:rPr lang="en-US" sz="6000" dirty="0" smtClean="0"/>
              <a:t>Bird</a:t>
            </a:r>
          </a:p>
          <a:p>
            <a:pPr marL="514350" indent="-514350">
              <a:buFont typeface="+mj-lt"/>
              <a:buAutoNum type="arabicPeriod"/>
            </a:pPr>
            <a:r>
              <a:rPr lang="en-US" sz="6000" dirty="0" smtClean="0"/>
              <a:t>Decomposers (fungi, worm, bacteria) break down and absorb nutrients</a:t>
            </a:r>
          </a:p>
          <a:p>
            <a:pPr marL="514350" indent="-514350">
              <a:buFont typeface="+mj-lt"/>
              <a:buAutoNum type="arabicPeriod"/>
            </a:pPr>
            <a:r>
              <a:rPr lang="en-US" sz="6000" dirty="0" smtClean="0"/>
              <a:t>The amount of energy decreases as the trophic level increases</a:t>
            </a:r>
          </a:p>
          <a:p>
            <a:pPr marL="514350" indent="-514350">
              <a:buFont typeface="+mj-lt"/>
              <a:buAutoNum type="arabicPeriod"/>
            </a:pPr>
            <a:r>
              <a:rPr lang="en-US" sz="6000" dirty="0" smtClean="0"/>
              <a:t>As each successive trophic level, some available energy is lost as the organisms use energy for metabolism.  This energy is given off as heat into the environment.</a:t>
            </a:r>
          </a:p>
          <a:p>
            <a:pPr marL="514350" indent="-514350">
              <a:buFont typeface="+mj-lt"/>
              <a:buAutoNum type="arabicPeriod"/>
            </a:pPr>
            <a:r>
              <a:rPr lang="en-US" sz="6000" dirty="0" smtClean="0"/>
              <a:t>Sunlight</a:t>
            </a:r>
          </a:p>
          <a:p>
            <a:pPr marL="514350" indent="-514350">
              <a:buFont typeface="+mj-lt"/>
              <a:buAutoNum type="arabicPeriod"/>
            </a:pPr>
            <a:r>
              <a:rPr lang="en-US" sz="6000" dirty="0" smtClean="0"/>
              <a:t>Nutrients</a:t>
            </a:r>
          </a:p>
          <a:p>
            <a:pPr marL="514350" indent="-514350">
              <a:buFont typeface="+mj-lt"/>
              <a:buAutoNum type="arabicPeriod"/>
            </a:pPr>
            <a:r>
              <a:rPr lang="en-US" sz="6000" dirty="0" smtClean="0"/>
              <a:t>Water cycle</a:t>
            </a:r>
          </a:p>
          <a:p>
            <a:pPr marL="514350" indent="-514350">
              <a:buFont typeface="+mj-lt"/>
              <a:buAutoNum type="arabicPeriod"/>
            </a:pPr>
            <a:r>
              <a:rPr lang="en-US" sz="6000" dirty="0" smtClean="0"/>
              <a:t>Evaporation</a:t>
            </a:r>
          </a:p>
          <a:p>
            <a:pPr marL="514350" indent="-514350">
              <a:buFont typeface="+mj-lt"/>
              <a:buAutoNum type="arabicPeriod"/>
            </a:pPr>
            <a:r>
              <a:rPr lang="en-US" sz="6000" dirty="0" smtClean="0"/>
              <a:t>Urinate &amp; breathe out</a:t>
            </a:r>
          </a:p>
          <a:p>
            <a:pPr marL="514350" indent="-514350">
              <a:buFont typeface="+mj-lt"/>
              <a:buAutoNum type="arabicPeriod"/>
            </a:pPr>
            <a:r>
              <a:rPr lang="en-US" sz="6000" dirty="0" smtClean="0"/>
              <a:t>Precipitation</a:t>
            </a:r>
          </a:p>
          <a:p>
            <a:pPr marL="514350" indent="-514350">
              <a:buFont typeface="+mj-lt"/>
              <a:buAutoNum type="arabicPeriod"/>
            </a:pPr>
            <a:r>
              <a:rPr lang="en-US" sz="6000" dirty="0" smtClean="0"/>
              <a:t>Growth</a:t>
            </a:r>
          </a:p>
          <a:p>
            <a:pPr marL="514350" indent="-514350">
              <a:buFont typeface="+mj-lt"/>
              <a:buAutoNum type="arabicPeriod"/>
            </a:pPr>
            <a:r>
              <a:rPr lang="en-US" sz="6000" dirty="0" smtClean="0"/>
              <a:t>Carbon Dioxide</a:t>
            </a:r>
          </a:p>
          <a:p>
            <a:pPr marL="514350" indent="-514350">
              <a:buFont typeface="+mj-lt"/>
              <a:buAutoNum type="arabicPeriod"/>
            </a:pPr>
            <a:r>
              <a:rPr lang="en-US" sz="6000" dirty="0" smtClean="0"/>
              <a:t>Feeding on other organisms</a:t>
            </a:r>
          </a:p>
          <a:p>
            <a:pPr marL="514350" indent="-514350">
              <a:buFont typeface="+mj-lt"/>
              <a:buAutoNum type="arabicPeriod"/>
            </a:pPr>
            <a:r>
              <a:rPr lang="en-US" sz="6000" dirty="0" smtClean="0"/>
              <a:t>CO</a:t>
            </a:r>
            <a:r>
              <a:rPr lang="en-US" sz="6000" baseline="-25000" dirty="0" smtClean="0"/>
              <a:t>2</a:t>
            </a:r>
            <a:r>
              <a:rPr lang="en-US" sz="6000" dirty="0" smtClean="0"/>
              <a:t> is released</a:t>
            </a:r>
          </a:p>
          <a:p>
            <a:pPr marL="514350" indent="-514350">
              <a:buFont typeface="+mj-lt"/>
              <a:buAutoNum type="arabicPeriod"/>
            </a:pPr>
            <a:r>
              <a:rPr lang="en-US" sz="6000" dirty="0" err="1" smtClean="0"/>
              <a:t>Nitogen</a:t>
            </a:r>
            <a:endParaRPr lang="en-US" sz="6000" dirty="0" smtClean="0"/>
          </a:p>
          <a:p>
            <a:pPr marL="514350" indent="-514350">
              <a:buFont typeface="+mj-lt"/>
              <a:buAutoNum type="arabicPeriod"/>
            </a:pPr>
            <a:r>
              <a:rPr lang="en-US" sz="6000" dirty="0" smtClean="0"/>
              <a:t>Bacteria</a:t>
            </a:r>
          </a:p>
          <a:p>
            <a:pPr marL="514350" indent="-514350">
              <a:buFont typeface="+mj-lt"/>
              <a:buAutoNum type="arabicPeriod"/>
            </a:pPr>
            <a:r>
              <a:rPr lang="en-US" sz="6000" dirty="0" smtClean="0"/>
              <a:t>Amino acids</a:t>
            </a:r>
          </a:p>
          <a:p>
            <a:pPr marL="514350" indent="-514350">
              <a:buFont typeface="+mj-lt"/>
              <a:buAutoNum type="arabicPeriod"/>
            </a:pPr>
            <a:r>
              <a:rPr lang="en-US" sz="6000" dirty="0" smtClean="0"/>
              <a:t>Decomposers &amp; urinates</a:t>
            </a:r>
          </a:p>
          <a:p>
            <a:pPr marL="514350" indent="-514350">
              <a:buFont typeface="+mj-lt"/>
              <a:buAutoNum type="arabicPeriod"/>
            </a:pPr>
            <a:r>
              <a:rPr lang="en-US" sz="6000" dirty="0" smtClean="0"/>
              <a:t>Eating plants &amp; the soil</a:t>
            </a:r>
          </a:p>
          <a:p>
            <a:pPr marL="514350" indent="-514350">
              <a:buFont typeface="+mj-lt"/>
              <a:buAutoNum type="arabicPeriod"/>
            </a:pPr>
            <a:r>
              <a:rPr lang="en-US" sz="6000" dirty="0" smtClean="0"/>
              <a:t>Rocks &amp; decaying organisms</a:t>
            </a:r>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amond(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1" presetClass="entr" presetSubtype="4"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wheel(4)">
                                      <p:cBhvr>
                                        <p:cTn id="33" dur="20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blinds(horizontal)">
                                      <p:cBhvr>
                                        <p:cTn id="38" dur="500"/>
                                        <p:tgtEl>
                                          <p:spTgt spid="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blinds(horizontal)">
                                      <p:cBhvr>
                                        <p:cTn id="43" dur="500"/>
                                        <p:tgtEl>
                                          <p:spTgt spid="3">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Effect transition="in" filter="blinds(horizontal)">
                                      <p:cBhvr>
                                        <p:cTn id="48" dur="500"/>
                                        <p:tgtEl>
                                          <p:spTgt spid="3">
                                            <p:txEl>
                                              <p:pRg st="8" end="8"/>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Effect transition="in" filter="blinds(horizontal)">
                                      <p:cBhvr>
                                        <p:cTn id="53" dur="500"/>
                                        <p:tgtEl>
                                          <p:spTgt spid="3">
                                            <p:txEl>
                                              <p:pRg st="9" end="9"/>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4" presetClass="entr" presetSubtype="16" fill="hold" nodeType="clickEffect">
                                  <p:stCondLst>
                                    <p:cond delay="0"/>
                                  </p:stCondLst>
                                  <p:childTnLst>
                                    <p:set>
                                      <p:cBhvr>
                                        <p:cTn id="57" dur="1" fill="hold">
                                          <p:stCondLst>
                                            <p:cond delay="0"/>
                                          </p:stCondLst>
                                        </p:cTn>
                                        <p:tgtEl>
                                          <p:spTgt spid="3">
                                            <p:txEl>
                                              <p:pRg st="10" end="10"/>
                                            </p:txEl>
                                          </p:spTgt>
                                        </p:tgtEl>
                                        <p:attrNameLst>
                                          <p:attrName>style.visibility</p:attrName>
                                        </p:attrNameLst>
                                      </p:cBhvr>
                                      <p:to>
                                        <p:strVal val="visible"/>
                                      </p:to>
                                    </p:set>
                                    <p:animEffect transition="in" filter="box(in)">
                                      <p:cBhvr>
                                        <p:cTn id="58" dur="500"/>
                                        <p:tgtEl>
                                          <p:spTgt spid="3">
                                            <p:txEl>
                                              <p:pRg st="10" end="1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3">
                                            <p:txEl>
                                              <p:pRg st="11" end="11"/>
                                            </p:txEl>
                                          </p:spTgt>
                                        </p:tgtEl>
                                        <p:attrNameLst>
                                          <p:attrName>style.visibility</p:attrName>
                                        </p:attrNameLst>
                                      </p:cBhvr>
                                      <p:to>
                                        <p:strVal val="visible"/>
                                      </p:to>
                                    </p:set>
                                    <p:animEffect transition="in" filter="blinds(horizontal)">
                                      <p:cBhvr>
                                        <p:cTn id="63" dur="500"/>
                                        <p:tgtEl>
                                          <p:spTgt spid="3">
                                            <p:txEl>
                                              <p:pRg st="11" end="11"/>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4" presetClass="entr" presetSubtype="16" fill="hold" nodeType="clickEffect">
                                  <p:stCondLst>
                                    <p:cond delay="0"/>
                                  </p:stCondLst>
                                  <p:childTnLst>
                                    <p:set>
                                      <p:cBhvr>
                                        <p:cTn id="67" dur="1" fill="hold">
                                          <p:stCondLst>
                                            <p:cond delay="0"/>
                                          </p:stCondLst>
                                        </p:cTn>
                                        <p:tgtEl>
                                          <p:spTgt spid="3">
                                            <p:txEl>
                                              <p:pRg st="12" end="12"/>
                                            </p:txEl>
                                          </p:spTgt>
                                        </p:tgtEl>
                                        <p:attrNameLst>
                                          <p:attrName>style.visibility</p:attrName>
                                        </p:attrNameLst>
                                      </p:cBhvr>
                                      <p:to>
                                        <p:strVal val="visible"/>
                                      </p:to>
                                    </p:set>
                                    <p:animEffect transition="in" filter="box(in)">
                                      <p:cBhvr>
                                        <p:cTn id="68" dur="500"/>
                                        <p:tgtEl>
                                          <p:spTgt spid="3">
                                            <p:txEl>
                                              <p:pRg st="12" end="12"/>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4" presetClass="entr" presetSubtype="16" fill="hold" nodeType="clickEffect">
                                  <p:stCondLst>
                                    <p:cond delay="0"/>
                                  </p:stCondLst>
                                  <p:childTnLst>
                                    <p:set>
                                      <p:cBhvr>
                                        <p:cTn id="72" dur="1" fill="hold">
                                          <p:stCondLst>
                                            <p:cond delay="0"/>
                                          </p:stCondLst>
                                        </p:cTn>
                                        <p:tgtEl>
                                          <p:spTgt spid="3">
                                            <p:txEl>
                                              <p:pRg st="13" end="13"/>
                                            </p:txEl>
                                          </p:spTgt>
                                        </p:tgtEl>
                                        <p:attrNameLst>
                                          <p:attrName>style.visibility</p:attrName>
                                        </p:attrNameLst>
                                      </p:cBhvr>
                                      <p:to>
                                        <p:strVal val="visible"/>
                                      </p:to>
                                    </p:set>
                                    <p:animEffect transition="in" filter="box(in)">
                                      <p:cBhvr>
                                        <p:cTn id="73" dur="500"/>
                                        <p:tgtEl>
                                          <p:spTgt spid="3">
                                            <p:txEl>
                                              <p:pRg st="13" end="13"/>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4" presetClass="entr" presetSubtype="16" fill="hold" nodeType="clickEffect">
                                  <p:stCondLst>
                                    <p:cond delay="0"/>
                                  </p:stCondLst>
                                  <p:childTnLst>
                                    <p:set>
                                      <p:cBhvr>
                                        <p:cTn id="77" dur="1" fill="hold">
                                          <p:stCondLst>
                                            <p:cond delay="0"/>
                                          </p:stCondLst>
                                        </p:cTn>
                                        <p:tgtEl>
                                          <p:spTgt spid="3">
                                            <p:txEl>
                                              <p:pRg st="14" end="14"/>
                                            </p:txEl>
                                          </p:spTgt>
                                        </p:tgtEl>
                                        <p:attrNameLst>
                                          <p:attrName>style.visibility</p:attrName>
                                        </p:attrNameLst>
                                      </p:cBhvr>
                                      <p:to>
                                        <p:strVal val="visible"/>
                                      </p:to>
                                    </p:set>
                                    <p:animEffect transition="in" filter="box(in)">
                                      <p:cBhvr>
                                        <p:cTn id="78" dur="500"/>
                                        <p:tgtEl>
                                          <p:spTgt spid="3">
                                            <p:txEl>
                                              <p:pRg st="14" end="14"/>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4" presetClass="entr" presetSubtype="16" fill="hold" nodeType="clickEffect">
                                  <p:stCondLst>
                                    <p:cond delay="0"/>
                                  </p:stCondLst>
                                  <p:childTnLst>
                                    <p:set>
                                      <p:cBhvr>
                                        <p:cTn id="82" dur="1" fill="hold">
                                          <p:stCondLst>
                                            <p:cond delay="0"/>
                                          </p:stCondLst>
                                        </p:cTn>
                                        <p:tgtEl>
                                          <p:spTgt spid="3">
                                            <p:txEl>
                                              <p:pRg st="15" end="15"/>
                                            </p:txEl>
                                          </p:spTgt>
                                        </p:tgtEl>
                                        <p:attrNameLst>
                                          <p:attrName>style.visibility</p:attrName>
                                        </p:attrNameLst>
                                      </p:cBhvr>
                                      <p:to>
                                        <p:strVal val="visible"/>
                                      </p:to>
                                    </p:set>
                                    <p:animEffect transition="in" filter="box(in)">
                                      <p:cBhvr>
                                        <p:cTn id="83" dur="500"/>
                                        <p:tgtEl>
                                          <p:spTgt spid="3">
                                            <p:txEl>
                                              <p:pRg st="15" end="15"/>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8" presetClass="entr" presetSubtype="16" fill="hold" nodeType="clickEffect">
                                  <p:stCondLst>
                                    <p:cond delay="0"/>
                                  </p:stCondLst>
                                  <p:childTnLst>
                                    <p:set>
                                      <p:cBhvr>
                                        <p:cTn id="87" dur="1" fill="hold">
                                          <p:stCondLst>
                                            <p:cond delay="0"/>
                                          </p:stCondLst>
                                        </p:cTn>
                                        <p:tgtEl>
                                          <p:spTgt spid="3">
                                            <p:txEl>
                                              <p:pRg st="16" end="16"/>
                                            </p:txEl>
                                          </p:spTgt>
                                        </p:tgtEl>
                                        <p:attrNameLst>
                                          <p:attrName>style.visibility</p:attrName>
                                        </p:attrNameLst>
                                      </p:cBhvr>
                                      <p:to>
                                        <p:strVal val="visible"/>
                                      </p:to>
                                    </p:set>
                                    <p:animEffect transition="in" filter="diamond(in)">
                                      <p:cBhvr>
                                        <p:cTn id="88" dur="2000"/>
                                        <p:tgtEl>
                                          <p:spTgt spid="3">
                                            <p:txEl>
                                              <p:pRg st="16" end="16"/>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3" presetClass="entr" presetSubtype="10" fill="hold" nodeType="clickEffect">
                                  <p:stCondLst>
                                    <p:cond delay="0"/>
                                  </p:stCondLst>
                                  <p:childTnLst>
                                    <p:set>
                                      <p:cBhvr>
                                        <p:cTn id="92" dur="1" fill="hold">
                                          <p:stCondLst>
                                            <p:cond delay="0"/>
                                          </p:stCondLst>
                                        </p:cTn>
                                        <p:tgtEl>
                                          <p:spTgt spid="3">
                                            <p:txEl>
                                              <p:pRg st="17" end="17"/>
                                            </p:txEl>
                                          </p:spTgt>
                                        </p:tgtEl>
                                        <p:attrNameLst>
                                          <p:attrName>style.visibility</p:attrName>
                                        </p:attrNameLst>
                                      </p:cBhvr>
                                      <p:to>
                                        <p:strVal val="visible"/>
                                      </p:to>
                                    </p:set>
                                    <p:animEffect transition="in" filter="blinds(horizontal)">
                                      <p:cBhvr>
                                        <p:cTn id="93" dur="500"/>
                                        <p:tgtEl>
                                          <p:spTgt spid="3">
                                            <p:txEl>
                                              <p:pRg st="17" end="17"/>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nodeType="clickEffect">
                                  <p:stCondLst>
                                    <p:cond delay="0"/>
                                  </p:stCondLst>
                                  <p:childTnLst>
                                    <p:set>
                                      <p:cBhvr>
                                        <p:cTn id="97" dur="1" fill="hold">
                                          <p:stCondLst>
                                            <p:cond delay="0"/>
                                          </p:stCondLst>
                                        </p:cTn>
                                        <p:tgtEl>
                                          <p:spTgt spid="3">
                                            <p:txEl>
                                              <p:pRg st="18" end="18"/>
                                            </p:txEl>
                                          </p:spTgt>
                                        </p:tgtEl>
                                        <p:attrNameLst>
                                          <p:attrName>style.visibility</p:attrName>
                                        </p:attrNameLst>
                                      </p:cBhvr>
                                      <p:to>
                                        <p:strVal val="visible"/>
                                      </p:to>
                                    </p:set>
                                    <p:anim calcmode="lin" valueType="num">
                                      <p:cBhvr additive="base">
                                        <p:cTn id="98" dur="500" fill="hold"/>
                                        <p:tgtEl>
                                          <p:spTgt spid="3">
                                            <p:txEl>
                                              <p:pRg st="18" end="18"/>
                                            </p:txEl>
                                          </p:spTgt>
                                        </p:tgtEl>
                                        <p:attrNameLst>
                                          <p:attrName>ppt_x</p:attrName>
                                        </p:attrNameLst>
                                      </p:cBhvr>
                                      <p:tavLst>
                                        <p:tav tm="0">
                                          <p:val>
                                            <p:strVal val="#ppt_x"/>
                                          </p:val>
                                        </p:tav>
                                        <p:tav tm="100000">
                                          <p:val>
                                            <p:strVal val="#ppt_x"/>
                                          </p:val>
                                        </p:tav>
                                      </p:tavLst>
                                    </p:anim>
                                    <p:anim calcmode="lin" valueType="num">
                                      <p:cBhvr additive="base">
                                        <p:cTn id="99" dur="500" fill="hold"/>
                                        <p:tgtEl>
                                          <p:spTgt spid="3">
                                            <p:txEl>
                                              <p:pRg st="18" end="18"/>
                                            </p:txEl>
                                          </p:spTgt>
                                        </p:tgtEl>
                                        <p:attrNameLst>
                                          <p:attrName>ppt_y</p:attrName>
                                        </p:attrNameLst>
                                      </p:cBhvr>
                                      <p:tavLst>
                                        <p:tav tm="0">
                                          <p:val>
                                            <p:strVal val="1+#ppt_h/2"/>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3" presetClass="entr" presetSubtype="10" fill="hold" nodeType="clickEffect">
                                  <p:stCondLst>
                                    <p:cond delay="0"/>
                                  </p:stCondLst>
                                  <p:childTnLst>
                                    <p:set>
                                      <p:cBhvr>
                                        <p:cTn id="103" dur="1" fill="hold">
                                          <p:stCondLst>
                                            <p:cond delay="0"/>
                                          </p:stCondLst>
                                        </p:cTn>
                                        <p:tgtEl>
                                          <p:spTgt spid="3">
                                            <p:txEl>
                                              <p:pRg st="19" end="19"/>
                                            </p:txEl>
                                          </p:spTgt>
                                        </p:tgtEl>
                                        <p:attrNameLst>
                                          <p:attrName>style.visibility</p:attrName>
                                        </p:attrNameLst>
                                      </p:cBhvr>
                                      <p:to>
                                        <p:strVal val="visible"/>
                                      </p:to>
                                    </p:set>
                                    <p:animEffect transition="in" filter="blinds(horizontal)">
                                      <p:cBhvr>
                                        <p:cTn id="104" dur="500"/>
                                        <p:tgtEl>
                                          <p:spTgt spid="3">
                                            <p:txEl>
                                              <p:pRg st="19" end="19"/>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3">
                                            <p:txEl>
                                              <p:pRg st="20" end="20"/>
                                            </p:txEl>
                                          </p:spTgt>
                                        </p:tgtEl>
                                        <p:attrNameLst>
                                          <p:attrName>style.visibility</p:attrName>
                                        </p:attrNameLst>
                                      </p:cBhvr>
                                      <p:to>
                                        <p:strVal val="visible"/>
                                      </p:to>
                                    </p:set>
                                    <p:anim calcmode="lin" valueType="num">
                                      <p:cBhvr additive="base">
                                        <p:cTn id="109" dur="500" fill="hold"/>
                                        <p:tgtEl>
                                          <p:spTgt spid="3">
                                            <p:txEl>
                                              <p:pRg st="20" end="20"/>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3">
                                            <p:txEl>
                                              <p:pRg st="20" end="20"/>
                                            </p:txEl>
                                          </p:spTgt>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3" presetClass="entr" presetSubtype="10" fill="hold" nodeType="clickEffect">
                                  <p:stCondLst>
                                    <p:cond delay="0"/>
                                  </p:stCondLst>
                                  <p:childTnLst>
                                    <p:set>
                                      <p:cBhvr>
                                        <p:cTn id="114" dur="1" fill="hold">
                                          <p:stCondLst>
                                            <p:cond delay="0"/>
                                          </p:stCondLst>
                                        </p:cTn>
                                        <p:tgtEl>
                                          <p:spTgt spid="3">
                                            <p:txEl>
                                              <p:pRg st="21" end="21"/>
                                            </p:txEl>
                                          </p:spTgt>
                                        </p:tgtEl>
                                        <p:attrNameLst>
                                          <p:attrName>style.visibility</p:attrName>
                                        </p:attrNameLst>
                                      </p:cBhvr>
                                      <p:to>
                                        <p:strVal val="visible"/>
                                      </p:to>
                                    </p:set>
                                    <p:animEffect transition="in" filter="blinds(horizontal)">
                                      <p:cBhvr>
                                        <p:cTn id="115" dur="500"/>
                                        <p:tgtEl>
                                          <p:spTgt spid="3">
                                            <p:txEl>
                                              <p:pRg st="21" end="21"/>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4" presetClass="entr" presetSubtype="16" fill="hold" nodeType="clickEffect">
                                  <p:stCondLst>
                                    <p:cond delay="0"/>
                                  </p:stCondLst>
                                  <p:childTnLst>
                                    <p:set>
                                      <p:cBhvr>
                                        <p:cTn id="119" dur="1" fill="hold">
                                          <p:stCondLst>
                                            <p:cond delay="0"/>
                                          </p:stCondLst>
                                        </p:cTn>
                                        <p:tgtEl>
                                          <p:spTgt spid="3">
                                            <p:txEl>
                                              <p:pRg st="22" end="22"/>
                                            </p:txEl>
                                          </p:spTgt>
                                        </p:tgtEl>
                                        <p:attrNameLst>
                                          <p:attrName>style.visibility</p:attrName>
                                        </p:attrNameLst>
                                      </p:cBhvr>
                                      <p:to>
                                        <p:strVal val="visible"/>
                                      </p:to>
                                    </p:set>
                                    <p:animEffect transition="in" filter="box(in)">
                                      <p:cBhvr>
                                        <p:cTn id="120" dur="500"/>
                                        <p:tgtEl>
                                          <p:spTgt spid="3">
                                            <p:txEl>
                                              <p:pRg st="22" end="22"/>
                                            </p:txEl>
                                          </p:spTgt>
                                        </p:tgtEl>
                                      </p:cBhvr>
                                    </p:animEffect>
                                  </p:childTnLst>
                                </p:cTn>
                              </p:par>
                            </p:childTnLst>
                          </p:cTn>
                        </p:par>
                      </p:childTnLst>
                    </p:cTn>
                  </p:par>
                  <p:par>
                    <p:cTn id="121" fill="hold">
                      <p:stCondLst>
                        <p:cond delay="indefinite"/>
                      </p:stCondLst>
                      <p:childTnLst>
                        <p:par>
                          <p:cTn id="122" fill="hold">
                            <p:stCondLst>
                              <p:cond delay="0"/>
                            </p:stCondLst>
                            <p:childTnLst>
                              <p:par>
                                <p:cTn id="123" presetID="5" presetClass="entr" presetSubtype="10" fill="hold" nodeType="clickEffect">
                                  <p:stCondLst>
                                    <p:cond delay="0"/>
                                  </p:stCondLst>
                                  <p:childTnLst>
                                    <p:set>
                                      <p:cBhvr>
                                        <p:cTn id="124" dur="1" fill="hold">
                                          <p:stCondLst>
                                            <p:cond delay="0"/>
                                          </p:stCondLst>
                                        </p:cTn>
                                        <p:tgtEl>
                                          <p:spTgt spid="3">
                                            <p:txEl>
                                              <p:pRg st="23" end="23"/>
                                            </p:txEl>
                                          </p:spTgt>
                                        </p:tgtEl>
                                        <p:attrNameLst>
                                          <p:attrName>style.visibility</p:attrName>
                                        </p:attrNameLst>
                                      </p:cBhvr>
                                      <p:to>
                                        <p:strVal val="visible"/>
                                      </p:to>
                                    </p:set>
                                    <p:animEffect transition="in" filter="checkerboard(across)">
                                      <p:cBhvr>
                                        <p:cTn id="125" dur="500"/>
                                        <p:tgtEl>
                                          <p:spTgt spid="3">
                                            <p:txEl>
                                              <p:pRg st="23" end="23"/>
                                            </p:txEl>
                                          </p:spTgt>
                                        </p:tgtEl>
                                      </p:cBhvr>
                                    </p:animEffect>
                                  </p:childTnLst>
                                </p:cTn>
                              </p:par>
                            </p:childTnLst>
                          </p:cTn>
                        </p:par>
                      </p:childTnLst>
                    </p:cTn>
                  </p:par>
                  <p:par>
                    <p:cTn id="126" fill="hold">
                      <p:stCondLst>
                        <p:cond delay="indefinite"/>
                      </p:stCondLst>
                      <p:childTnLst>
                        <p:par>
                          <p:cTn id="127" fill="hold">
                            <p:stCondLst>
                              <p:cond delay="0"/>
                            </p:stCondLst>
                            <p:childTnLst>
                              <p:par>
                                <p:cTn id="128" presetID="8" presetClass="entr" presetSubtype="16" fill="hold" nodeType="clickEffect">
                                  <p:stCondLst>
                                    <p:cond delay="0"/>
                                  </p:stCondLst>
                                  <p:childTnLst>
                                    <p:set>
                                      <p:cBhvr>
                                        <p:cTn id="129" dur="1" fill="hold">
                                          <p:stCondLst>
                                            <p:cond delay="0"/>
                                          </p:stCondLst>
                                        </p:cTn>
                                        <p:tgtEl>
                                          <p:spTgt spid="3">
                                            <p:txEl>
                                              <p:pRg st="24" end="24"/>
                                            </p:txEl>
                                          </p:spTgt>
                                        </p:tgtEl>
                                        <p:attrNameLst>
                                          <p:attrName>style.visibility</p:attrName>
                                        </p:attrNameLst>
                                      </p:cBhvr>
                                      <p:to>
                                        <p:strVal val="visible"/>
                                      </p:to>
                                    </p:set>
                                    <p:animEffect transition="in" filter="diamond(in)">
                                      <p:cBhvr>
                                        <p:cTn id="130" dur="2000"/>
                                        <p:tgtEl>
                                          <p:spTgt spid="3">
                                            <p:txEl>
                                              <p:pRg st="24" end="24"/>
                                            </p:txEl>
                                          </p:spTgt>
                                        </p:tgtEl>
                                      </p:cBhvr>
                                    </p:animEffect>
                                  </p:childTnLst>
                                </p:cTn>
                              </p:par>
                            </p:childTnLst>
                          </p:cTn>
                        </p:par>
                      </p:childTnLst>
                    </p:cTn>
                  </p:par>
                  <p:par>
                    <p:cTn id="131" fill="hold">
                      <p:stCondLst>
                        <p:cond delay="indefinite"/>
                      </p:stCondLst>
                      <p:childTnLst>
                        <p:par>
                          <p:cTn id="132" fill="hold">
                            <p:stCondLst>
                              <p:cond delay="0"/>
                            </p:stCondLst>
                            <p:childTnLst>
                              <p:par>
                                <p:cTn id="133" presetID="3" presetClass="entr" presetSubtype="10" fill="hold" nodeType="clickEffect">
                                  <p:stCondLst>
                                    <p:cond delay="0"/>
                                  </p:stCondLst>
                                  <p:childTnLst>
                                    <p:set>
                                      <p:cBhvr>
                                        <p:cTn id="134" dur="1" fill="hold">
                                          <p:stCondLst>
                                            <p:cond delay="0"/>
                                          </p:stCondLst>
                                        </p:cTn>
                                        <p:tgtEl>
                                          <p:spTgt spid="3">
                                            <p:txEl>
                                              <p:pRg st="25" end="25"/>
                                            </p:txEl>
                                          </p:spTgt>
                                        </p:tgtEl>
                                        <p:attrNameLst>
                                          <p:attrName>style.visibility</p:attrName>
                                        </p:attrNameLst>
                                      </p:cBhvr>
                                      <p:to>
                                        <p:strVal val="visible"/>
                                      </p:to>
                                    </p:set>
                                    <p:animEffect transition="in" filter="blinds(horizontal)">
                                      <p:cBhvr>
                                        <p:cTn id="135" dur="500"/>
                                        <p:tgtEl>
                                          <p:spTgt spid="3">
                                            <p:txEl>
                                              <p:pRg st="25" end="2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normAutofit/>
          </a:bodyPr>
          <a:lstStyle/>
          <a:p>
            <a:r>
              <a:rPr lang="en-US" sz="3600" dirty="0" smtClean="0"/>
              <a:t>Bill Nye – Food Web Notes p. 77 NB</a:t>
            </a:r>
            <a:endParaRPr lang="en-US" sz="3600" dirty="0"/>
          </a:p>
        </p:txBody>
      </p:sp>
      <p:sp>
        <p:nvSpPr>
          <p:cNvPr id="3" name="Content Placeholder 2"/>
          <p:cNvSpPr>
            <a:spLocks noGrp="1"/>
          </p:cNvSpPr>
          <p:nvPr>
            <p:ph idx="1"/>
          </p:nvPr>
        </p:nvSpPr>
        <p:spPr>
          <a:xfrm>
            <a:off x="0" y="838200"/>
            <a:ext cx="9144000" cy="5287963"/>
          </a:xfrm>
        </p:spPr>
        <p:txBody>
          <a:bodyPr>
            <a:normAutofit lnSpcReduction="10000"/>
          </a:bodyPr>
          <a:lstStyle/>
          <a:p>
            <a:r>
              <a:rPr lang="en-US" dirty="0" smtClean="0"/>
              <a:t>All living things depend on plants (</a:t>
            </a:r>
            <a:r>
              <a:rPr lang="en-US" b="1" dirty="0" err="1" smtClean="0"/>
              <a:t>Autotrophs</a:t>
            </a:r>
            <a:r>
              <a:rPr lang="en-US" dirty="0" smtClean="0"/>
              <a:t>-gets energy from the sun- </a:t>
            </a:r>
            <a:r>
              <a:rPr lang="en-US" b="1" dirty="0" smtClean="0"/>
              <a:t>Photosynthesis</a:t>
            </a:r>
            <a:r>
              <a:rPr lang="en-US" dirty="0" smtClean="0"/>
              <a:t>).</a:t>
            </a:r>
          </a:p>
          <a:p>
            <a:r>
              <a:rPr lang="en-US" dirty="0" smtClean="0"/>
              <a:t>Everything on Earth is connected together in a </a:t>
            </a:r>
            <a:r>
              <a:rPr lang="en-US" b="1" dirty="0" smtClean="0"/>
              <a:t>Food Web</a:t>
            </a:r>
            <a:r>
              <a:rPr lang="en-US" dirty="0" smtClean="0"/>
              <a:t>.</a:t>
            </a:r>
          </a:p>
          <a:p>
            <a:r>
              <a:rPr lang="en-US" b="1" dirty="0" smtClean="0"/>
              <a:t>Food Web </a:t>
            </a:r>
            <a:r>
              <a:rPr lang="en-US" dirty="0" smtClean="0"/>
              <a:t>(many food chains) starts with Plants.</a:t>
            </a:r>
          </a:p>
          <a:p>
            <a:r>
              <a:rPr lang="en-US" b="1" dirty="0" smtClean="0"/>
              <a:t>Food Chain</a:t>
            </a:r>
            <a:r>
              <a:rPr lang="en-US" dirty="0" smtClean="0"/>
              <a:t>= Leaf-&gt;Caterpillar-&gt; Bird-&gt;Snake-&gt;Fox</a:t>
            </a:r>
          </a:p>
          <a:p>
            <a:r>
              <a:rPr lang="en-US" b="1" dirty="0" smtClean="0"/>
              <a:t>Decomposers</a:t>
            </a:r>
            <a:r>
              <a:rPr lang="en-US" dirty="0" smtClean="0"/>
              <a:t> (eat dead organisms) – worms, fungi, &amp; bacteria.</a:t>
            </a:r>
          </a:p>
          <a:p>
            <a:r>
              <a:rPr lang="en-US" b="1" dirty="0" smtClean="0"/>
              <a:t>Energy Pyramid</a:t>
            </a:r>
            <a:r>
              <a:rPr lang="el-GR" b="1" dirty="0" smtClean="0"/>
              <a:t> Δ</a:t>
            </a:r>
            <a:r>
              <a:rPr lang="en-US" dirty="0" smtClean="0"/>
              <a:t>  – Plants (bottom) </a:t>
            </a:r>
            <a:r>
              <a:rPr lang="en-US" dirty="0" smtClean="0">
                <a:sym typeface="Wingdings" pitchFamily="2" charset="2"/>
              </a:rPr>
              <a:t></a:t>
            </a:r>
            <a:r>
              <a:rPr lang="en-US" dirty="0" smtClean="0"/>
              <a:t>Herbivore</a:t>
            </a:r>
            <a:r>
              <a:rPr lang="en-US" dirty="0" smtClean="0">
                <a:sym typeface="Wingdings" pitchFamily="2" charset="2"/>
              </a:rPr>
              <a:t> </a:t>
            </a:r>
            <a:r>
              <a:rPr lang="en-US" dirty="0" err="1" smtClean="0"/>
              <a:t>Omnivores</a:t>
            </a:r>
            <a:r>
              <a:rPr lang="en-US" dirty="0" err="1" smtClean="0">
                <a:sym typeface="Wingdings" pitchFamily="2" charset="2"/>
              </a:rPr>
              <a:t></a:t>
            </a:r>
            <a:r>
              <a:rPr lang="en-US" dirty="0" err="1" smtClean="0"/>
              <a:t>Carnivores</a:t>
            </a:r>
            <a:r>
              <a:rPr lang="en-US" dirty="0" smtClean="0"/>
              <a:t> (top)</a:t>
            </a:r>
            <a:endParaRPr lang="en-US" sz="4400"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Activity – Cycles in Nature</a:t>
            </a:r>
            <a:endParaRPr lang="en-US" dirty="0"/>
          </a:p>
        </p:txBody>
      </p:sp>
      <p:sp>
        <p:nvSpPr>
          <p:cNvPr id="3" name="Content Placeholder 2"/>
          <p:cNvSpPr>
            <a:spLocks noGrp="1"/>
          </p:cNvSpPr>
          <p:nvPr>
            <p:ph idx="1"/>
          </p:nvPr>
        </p:nvSpPr>
        <p:spPr>
          <a:xfrm>
            <a:off x="0" y="990600"/>
            <a:ext cx="9144000" cy="5135563"/>
          </a:xfrm>
        </p:spPr>
        <p:txBody>
          <a:bodyPr>
            <a:normAutofit fontScale="92500" lnSpcReduction="20000"/>
          </a:bodyPr>
          <a:lstStyle/>
          <a:p>
            <a:r>
              <a:rPr lang="en-US" dirty="0" smtClean="0"/>
              <a:t>In groups of 3, choose a Cycle in Nature: Water, Nitrogen, Carbon or Phosphorus.</a:t>
            </a:r>
          </a:p>
          <a:p>
            <a:r>
              <a:rPr lang="en-US" dirty="0" smtClean="0"/>
              <a:t>Write the Name of the Cycle at the top of the page</a:t>
            </a:r>
          </a:p>
          <a:p>
            <a:r>
              <a:rPr lang="en-US" dirty="0" smtClean="0"/>
              <a:t>List the </a:t>
            </a:r>
            <a:r>
              <a:rPr lang="en-US" dirty="0" err="1" smtClean="0"/>
              <a:t>abiotic</a:t>
            </a:r>
            <a:r>
              <a:rPr lang="en-US" dirty="0" smtClean="0"/>
              <a:t> factors in that Cycle.</a:t>
            </a:r>
          </a:p>
          <a:p>
            <a:r>
              <a:rPr lang="en-US" dirty="0" smtClean="0"/>
              <a:t>Explain how that </a:t>
            </a:r>
            <a:r>
              <a:rPr lang="en-US" dirty="0" err="1" smtClean="0"/>
              <a:t>abiotic</a:t>
            </a:r>
            <a:r>
              <a:rPr lang="en-US" dirty="0" smtClean="0"/>
              <a:t> factor is cycled through the system.</a:t>
            </a:r>
          </a:p>
          <a:p>
            <a:r>
              <a:rPr lang="en-US" dirty="0" smtClean="0"/>
              <a:t>Write a paragraph showing how and why this cycle is important to us.</a:t>
            </a:r>
          </a:p>
          <a:p>
            <a:r>
              <a:rPr lang="en-US" dirty="0" smtClean="0"/>
              <a:t>Draw a picture, identifying &amp; labeling the processes involved in the cycle or at least a part of the cycle.</a:t>
            </a:r>
          </a:p>
          <a:p>
            <a:r>
              <a:rPr lang="en-US" dirty="0" smtClean="0"/>
              <a:t>Due by the end of class.</a:t>
            </a:r>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Cycles in Nature</a:t>
            </a:r>
            <a:br>
              <a:rPr lang="en-US" dirty="0" smtClean="0"/>
            </a:br>
            <a:r>
              <a:rPr lang="en-US" dirty="0" smtClean="0"/>
              <a:t>3 groups/cycle</a:t>
            </a:r>
            <a:endParaRPr lang="en-US" dirty="0"/>
          </a:p>
        </p:txBody>
      </p:sp>
      <p:sp>
        <p:nvSpPr>
          <p:cNvPr id="3" name="Content Placeholder 2"/>
          <p:cNvSpPr>
            <a:spLocks noGrp="1"/>
          </p:cNvSpPr>
          <p:nvPr>
            <p:ph idx="1"/>
          </p:nvPr>
        </p:nvSpPr>
        <p:spPr/>
        <p:txBody>
          <a:bodyPr/>
          <a:lstStyle/>
          <a:p>
            <a:r>
              <a:rPr lang="en-US" dirty="0" smtClean="0"/>
              <a:t>Water: </a:t>
            </a:r>
            <a:r>
              <a:rPr lang="en-US" dirty="0" err="1" smtClean="0"/>
              <a:t>Gabbi</a:t>
            </a:r>
            <a:r>
              <a:rPr lang="en-US" dirty="0" smtClean="0"/>
              <a:t>, Claudia</a:t>
            </a:r>
          </a:p>
          <a:p>
            <a:r>
              <a:rPr lang="en-US" dirty="0" smtClean="0"/>
              <a:t>Carbon: Valerie, </a:t>
            </a:r>
            <a:r>
              <a:rPr lang="en-US" dirty="0" err="1" smtClean="0"/>
              <a:t>Sopear</a:t>
            </a:r>
            <a:r>
              <a:rPr lang="en-US" dirty="0" smtClean="0"/>
              <a:t>, Abby</a:t>
            </a:r>
          </a:p>
          <a:p>
            <a:r>
              <a:rPr lang="en-US" dirty="0" smtClean="0"/>
              <a:t>Nitrogen: Paige, Martin</a:t>
            </a:r>
            <a:r>
              <a:rPr lang="en-US" smtClean="0"/>
              <a:t>, Mallory</a:t>
            </a:r>
            <a:endParaRPr lang="en-US" dirty="0" smtClean="0"/>
          </a:p>
          <a:p>
            <a:r>
              <a:rPr lang="en-US" dirty="0" smtClean="0"/>
              <a:t>Phosphorus: Carol, Alex, </a:t>
            </a:r>
            <a:r>
              <a:rPr lang="en-US" dirty="0" err="1" smtClean="0"/>
              <a:t>Ilya</a:t>
            </a:r>
            <a:endParaRPr lang="en-US" dirty="0" smtClean="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5058" name="Picture 2" descr="http://www.fertilizer101.org/images/ch2/The_Nitrogen_Cycle.jpg">
            <a:hlinkClick r:id="rId2"/>
          </p:cNvPr>
          <p:cNvPicPr>
            <a:picLocks noChangeAspect="1" noChangeArrowheads="1"/>
          </p:cNvPicPr>
          <p:nvPr/>
        </p:nvPicPr>
        <p:blipFill>
          <a:blip r:embed="rId3" cstate="print"/>
          <a:srcRect/>
          <a:stretch>
            <a:fillRect/>
          </a:stretch>
        </p:blipFill>
        <p:spPr bwMode="auto">
          <a:xfrm>
            <a:off x="1066800" y="-17946"/>
            <a:ext cx="6477000" cy="6875947"/>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Matter of Fact Notes</a:t>
            </a:r>
            <a:endParaRPr lang="en-US" dirty="0"/>
          </a:p>
        </p:txBody>
      </p:sp>
      <p:sp>
        <p:nvSpPr>
          <p:cNvPr id="3" name="Content Placeholder 2"/>
          <p:cNvSpPr>
            <a:spLocks noGrp="1"/>
          </p:cNvSpPr>
          <p:nvPr>
            <p:ph idx="1"/>
          </p:nvPr>
        </p:nvSpPr>
        <p:spPr>
          <a:xfrm>
            <a:off x="0" y="838200"/>
            <a:ext cx="9144000" cy="5287963"/>
          </a:xfrm>
        </p:spPr>
        <p:txBody>
          <a:bodyPr>
            <a:normAutofit fontScale="92500" lnSpcReduction="20000"/>
          </a:bodyPr>
          <a:lstStyle/>
          <a:p>
            <a:pPr marL="514350" indent="-514350">
              <a:buFont typeface="+mj-lt"/>
              <a:buAutoNum type="arabicPeriod"/>
            </a:pPr>
            <a:r>
              <a:rPr lang="en-US" dirty="0" smtClean="0"/>
              <a:t>Matter, mass, space.</a:t>
            </a:r>
          </a:p>
          <a:p>
            <a:pPr marL="514350" indent="-514350">
              <a:buFont typeface="+mj-lt"/>
              <a:buAutoNum type="arabicPeriod"/>
            </a:pPr>
            <a:r>
              <a:rPr lang="en-US" dirty="0" smtClean="0"/>
              <a:t>Atom -Ex: H, Hydrogen; N, Nitrogen; Na, Sodium</a:t>
            </a:r>
          </a:p>
          <a:p>
            <a:pPr marL="514350" indent="-514350">
              <a:buFont typeface="+mj-lt"/>
              <a:buAutoNum type="arabicPeriod"/>
            </a:pPr>
            <a:r>
              <a:rPr lang="en-US" dirty="0" smtClean="0"/>
              <a:t>Molecule, Substance- Ex. N</a:t>
            </a:r>
            <a:r>
              <a:rPr lang="en-US" baseline="-25000" dirty="0" smtClean="0"/>
              <a:t>2</a:t>
            </a:r>
            <a:r>
              <a:rPr lang="en-US" dirty="0" smtClean="0"/>
              <a:t> Nitrogen Gas; H</a:t>
            </a:r>
            <a:r>
              <a:rPr lang="en-US" baseline="-25000" dirty="0" smtClean="0"/>
              <a:t>2</a:t>
            </a:r>
            <a:r>
              <a:rPr lang="en-US" dirty="0" smtClean="0"/>
              <a:t> Hydrogen gas; O</a:t>
            </a:r>
            <a:r>
              <a:rPr lang="en-US" baseline="-25000" dirty="0" smtClean="0"/>
              <a:t>2</a:t>
            </a:r>
            <a:r>
              <a:rPr lang="en-US" dirty="0" smtClean="0"/>
              <a:t> Oxygen Gas</a:t>
            </a:r>
          </a:p>
          <a:p>
            <a:pPr marL="514350" indent="-514350">
              <a:buFont typeface="+mj-lt"/>
              <a:buAutoNum type="arabicPeriod"/>
            </a:pPr>
            <a:r>
              <a:rPr lang="en-US" dirty="0" smtClean="0"/>
              <a:t>Compound, at least two different, millions.</a:t>
            </a:r>
          </a:p>
          <a:p>
            <a:pPr marL="514350" indent="-514350">
              <a:buNone/>
            </a:pPr>
            <a:r>
              <a:rPr lang="en-US" dirty="0" smtClean="0"/>
              <a:t>H</a:t>
            </a:r>
            <a:r>
              <a:rPr lang="en-US" baseline="-25000" dirty="0" smtClean="0"/>
              <a:t>2</a:t>
            </a:r>
            <a:r>
              <a:rPr lang="en-US" dirty="0" smtClean="0"/>
              <a:t>O water, NH</a:t>
            </a:r>
            <a:r>
              <a:rPr lang="en-US" baseline="-25000" dirty="0" smtClean="0"/>
              <a:t>4</a:t>
            </a:r>
            <a:r>
              <a:rPr lang="en-US" baseline="30000" dirty="0" smtClean="0"/>
              <a:t>+</a:t>
            </a:r>
            <a:r>
              <a:rPr lang="en-US" dirty="0" smtClean="0"/>
              <a:t> Ammonium, NO</a:t>
            </a:r>
            <a:r>
              <a:rPr lang="en-US" baseline="-25000" dirty="0" smtClean="0"/>
              <a:t>3</a:t>
            </a:r>
            <a:r>
              <a:rPr lang="en-US" baseline="30000" dirty="0" smtClean="0"/>
              <a:t>-</a:t>
            </a:r>
            <a:r>
              <a:rPr lang="en-US" dirty="0" smtClean="0"/>
              <a:t> Nitrate</a:t>
            </a:r>
          </a:p>
          <a:p>
            <a:pPr marL="514350" indent="-514350">
              <a:buNone/>
            </a:pPr>
            <a:r>
              <a:rPr lang="en-US" dirty="0" smtClean="0"/>
              <a:t>5. Oxygen gas, O</a:t>
            </a:r>
            <a:r>
              <a:rPr lang="en-US" baseline="-25000" dirty="0" smtClean="0"/>
              <a:t>2</a:t>
            </a:r>
            <a:r>
              <a:rPr lang="en-US" dirty="0" smtClean="0"/>
              <a:t> &amp; Nitrogen Gas N</a:t>
            </a:r>
            <a:r>
              <a:rPr lang="en-US" baseline="-25000" dirty="0" smtClean="0"/>
              <a:t>2</a:t>
            </a:r>
            <a:r>
              <a:rPr lang="en-US" dirty="0" smtClean="0"/>
              <a:t> are not considered compounds because they are each composed of the same element.  Water, H</a:t>
            </a:r>
            <a:r>
              <a:rPr lang="en-US" baseline="-25000" dirty="0" smtClean="0"/>
              <a:t>2</a:t>
            </a:r>
            <a:r>
              <a:rPr lang="en-US" dirty="0" smtClean="0"/>
              <a:t>O, is a compound because it is composed of more than one element.</a:t>
            </a:r>
          </a:p>
          <a:p>
            <a:pPr marL="514350" indent="-514350">
              <a:buNone/>
            </a:pPr>
            <a:r>
              <a:rPr lang="en-US" dirty="0" smtClean="0"/>
              <a:t>6. Chemical formula, elements, subscripts.  Ex: C</a:t>
            </a:r>
            <a:r>
              <a:rPr lang="en-US" baseline="-25000" dirty="0" smtClean="0"/>
              <a:t>6</a:t>
            </a:r>
            <a:r>
              <a:rPr lang="en-US" dirty="0" smtClean="0"/>
              <a:t>H</a:t>
            </a:r>
            <a:r>
              <a:rPr lang="en-US" baseline="-25000" dirty="0" smtClean="0"/>
              <a:t>12</a:t>
            </a:r>
            <a:r>
              <a:rPr lang="en-US" dirty="0" smtClean="0"/>
              <a:t>O</a:t>
            </a:r>
            <a:r>
              <a:rPr lang="en-US" baseline="-25000" dirty="0" smtClean="0"/>
              <a:t>6</a:t>
            </a:r>
            <a:r>
              <a:rPr lang="en-US" dirty="0" smtClean="0"/>
              <a:t> - Glucose</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2146"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02147"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902148"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2149"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902150"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902151" name="Picture 7"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902152"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902153" name="Text Box 9"/>
          <p:cNvSpPr txBox="1">
            <a:spLocks noChangeArrowheads="1"/>
          </p:cNvSpPr>
          <p:nvPr/>
        </p:nvSpPr>
        <p:spPr bwMode="auto">
          <a:xfrm>
            <a:off x="2819400" y="762000"/>
            <a:ext cx="3429000" cy="585788"/>
          </a:xfrm>
          <a:prstGeom prst="rect">
            <a:avLst/>
          </a:prstGeom>
          <a:noFill/>
          <a:ln w="9525">
            <a:noFill/>
            <a:miter lim="800000"/>
            <a:headEnd/>
            <a:tailEnd/>
          </a:ln>
          <a:effectLst/>
        </p:spPr>
        <p:txBody>
          <a:bodyPr>
            <a:spAutoFit/>
          </a:bodyPr>
          <a:lstStyle/>
          <a:p>
            <a:r>
              <a:rPr lang="en-US" sz="3600">
                <a:solidFill>
                  <a:schemeClr val="tx2"/>
                </a:solidFill>
              </a:rPr>
              <a:t>The Water Cycle</a:t>
            </a:r>
          </a:p>
        </p:txBody>
      </p:sp>
      <p:pic>
        <p:nvPicPr>
          <p:cNvPr id="902154" name="Picture 10" descr="Image Bank"/>
          <p:cNvPicPr>
            <a:picLocks noChangeAspect="1" noChangeArrowheads="1"/>
          </p:cNvPicPr>
          <p:nvPr/>
        </p:nvPicPr>
        <p:blipFill>
          <a:blip r:embed="rId10" cstate="print"/>
          <a:srcRect/>
          <a:stretch>
            <a:fillRect/>
          </a:stretch>
        </p:blipFill>
        <p:spPr bwMode="auto">
          <a:xfrm>
            <a:off x="3517900" y="76200"/>
            <a:ext cx="2108200" cy="393700"/>
          </a:xfrm>
          <a:prstGeom prst="rect">
            <a:avLst/>
          </a:prstGeom>
          <a:noFill/>
        </p:spPr>
      </p:pic>
      <p:pic>
        <p:nvPicPr>
          <p:cNvPr id="902155" name="Picture 11" descr="Chpt02"/>
          <p:cNvPicPr>
            <a:picLocks noChangeAspect="1" noChangeArrowheads="1"/>
          </p:cNvPicPr>
          <p:nvPr/>
        </p:nvPicPr>
        <p:blipFill>
          <a:blip r:embed="rId11" cstate="print"/>
          <a:srcRect/>
          <a:stretch>
            <a:fillRect/>
          </a:stretch>
        </p:blipFill>
        <p:spPr bwMode="auto">
          <a:xfrm>
            <a:off x="0" y="0"/>
            <a:ext cx="2819400" cy="682625"/>
          </a:xfrm>
          <a:prstGeom prst="rect">
            <a:avLst/>
          </a:prstGeom>
          <a:noFill/>
        </p:spPr>
      </p:pic>
      <p:pic>
        <p:nvPicPr>
          <p:cNvPr id="902157" name="Picture 13" descr="The Water Cycle"/>
          <p:cNvPicPr>
            <a:picLocks noChangeAspect="1" noChangeArrowheads="1"/>
          </p:cNvPicPr>
          <p:nvPr/>
        </p:nvPicPr>
        <p:blipFill>
          <a:blip r:embed="rId12" cstate="print"/>
          <a:srcRect/>
          <a:stretch>
            <a:fillRect/>
          </a:stretch>
        </p:blipFill>
        <p:spPr bwMode="auto">
          <a:xfrm>
            <a:off x="-27296" y="1359646"/>
            <a:ext cx="6553200" cy="4406900"/>
          </a:xfrm>
          <a:prstGeom prst="rect">
            <a:avLst/>
          </a:prstGeom>
          <a:noFill/>
        </p:spPr>
      </p:pic>
      <p:sp>
        <p:nvSpPr>
          <p:cNvPr id="13" name="TextBox 12"/>
          <p:cNvSpPr txBox="1"/>
          <p:nvPr/>
        </p:nvSpPr>
        <p:spPr>
          <a:xfrm>
            <a:off x="6019800" y="914400"/>
            <a:ext cx="1447800" cy="523220"/>
          </a:xfrm>
          <a:prstGeom prst="rect">
            <a:avLst/>
          </a:prstGeom>
          <a:noFill/>
        </p:spPr>
        <p:txBody>
          <a:bodyPr wrap="square" rtlCol="0">
            <a:spAutoFit/>
          </a:bodyPr>
          <a:lstStyle/>
          <a:p>
            <a:r>
              <a:rPr lang="en-US" sz="2800" dirty="0" smtClean="0"/>
              <a:t>P.53 BB</a:t>
            </a:r>
            <a:endParaRPr lang="en-US" sz="2800" dirty="0"/>
          </a:p>
        </p:txBody>
      </p:sp>
      <p:sp>
        <p:nvSpPr>
          <p:cNvPr id="2" name="TextBox 1"/>
          <p:cNvSpPr txBox="1"/>
          <p:nvPr/>
        </p:nvSpPr>
        <p:spPr>
          <a:xfrm>
            <a:off x="6743700" y="1283732"/>
            <a:ext cx="2400300" cy="2308324"/>
          </a:xfrm>
          <a:prstGeom prst="rect">
            <a:avLst/>
          </a:prstGeom>
          <a:noFill/>
        </p:spPr>
        <p:txBody>
          <a:bodyPr wrap="square" rtlCol="0">
            <a:spAutoFit/>
          </a:bodyPr>
          <a:lstStyle/>
          <a:p>
            <a:r>
              <a:rPr lang="en-US" sz="2400" dirty="0" smtClean="0"/>
              <a:t>Be able to explain at least 5 parts of the cycle.</a:t>
            </a:r>
          </a:p>
          <a:p>
            <a:endParaRPr lang="en-US" sz="2400" dirty="0"/>
          </a:p>
          <a:p>
            <a:r>
              <a:rPr lang="en-US" sz="2400" dirty="0" smtClean="0"/>
              <a:t>Does water leave the planet?</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2152"/>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2149"/>
                                        </p:tgtEl>
                                        <p:attrNameLst>
                                          <p:attrName>style.visibility</p:attrName>
                                        </p:attrNameLst>
                                      </p:cBhvr>
                                      <p:to>
                                        <p:strVal val="visible"/>
                                      </p:to>
                                    </p:set>
                                    <p:animEffect transition="in" filter="box(out)">
                                      <p:cBhvr>
                                        <p:cTn id="10" dur="500"/>
                                        <p:tgtEl>
                                          <p:spTgt spid="902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2152"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5183" name="Picture 1055" descr="Fig"/>
          <p:cNvPicPr>
            <a:picLocks noChangeAspect="1" noChangeArrowheads="1"/>
          </p:cNvPicPr>
          <p:nvPr/>
        </p:nvPicPr>
        <p:blipFill>
          <a:blip r:embed="rId2" cstate="print"/>
          <a:srcRect/>
          <a:stretch>
            <a:fillRect/>
          </a:stretch>
        </p:blipFill>
        <p:spPr bwMode="auto">
          <a:xfrm>
            <a:off x="2025650" y="708285"/>
            <a:ext cx="6096000" cy="5257800"/>
          </a:xfrm>
          <a:prstGeom prst="rect">
            <a:avLst/>
          </a:prstGeom>
          <a:noFill/>
        </p:spPr>
      </p:pic>
      <p:sp>
        <p:nvSpPr>
          <p:cNvPr id="945154"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2.2 Summary – pages 46 - 57</a:t>
            </a:r>
          </a:p>
        </p:txBody>
      </p:sp>
      <p:sp>
        <p:nvSpPr>
          <p:cNvPr id="945155" name="Text Box 1027"/>
          <p:cNvSpPr txBox="1">
            <a:spLocks noChangeArrowheads="1"/>
          </p:cNvSpPr>
          <p:nvPr/>
        </p:nvSpPr>
        <p:spPr bwMode="auto">
          <a:xfrm>
            <a:off x="330200" y="914400"/>
            <a:ext cx="1568450" cy="830997"/>
          </a:xfrm>
          <a:prstGeom prst="rect">
            <a:avLst/>
          </a:prstGeom>
          <a:noFill/>
          <a:ln w="9525">
            <a:noFill/>
            <a:miter lim="800000"/>
            <a:headEnd/>
            <a:tailEnd/>
          </a:ln>
          <a:effectLst>
            <a:outerShdw dist="45791" dir="3378596" algn="ctr" rotWithShape="0">
              <a:schemeClr val="bg2"/>
            </a:outerShdw>
          </a:effectLst>
        </p:spPr>
        <p:txBody>
          <a:bodyPr>
            <a:spAutoFit/>
          </a:bodyPr>
          <a:lstStyle/>
          <a:p>
            <a:pPr algn="ctr"/>
            <a:r>
              <a:rPr lang="en-US" altLang="en-US" sz="2400" dirty="0">
                <a:solidFill>
                  <a:schemeClr val="tx2"/>
                </a:solidFill>
                <a:latin typeface="Times" pitchFamily="18" charset="0"/>
              </a:rPr>
              <a:t>The carbon cycle</a:t>
            </a:r>
          </a:p>
        </p:txBody>
      </p:sp>
      <p:pic>
        <p:nvPicPr>
          <p:cNvPr id="945156" name="Picture 1028"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945157" name="Picture 1029"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945158" name="Picture 1030"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945159" name="Picture 1031"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945160" name="Picture 1032"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45161" name="Picture 1033"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5162" name="Picture 1034" descr="Sec"/>
          <p:cNvPicPr>
            <a:picLocks noChangeAspect="1" noChangeArrowheads="1"/>
          </p:cNvPicPr>
          <p:nvPr/>
        </p:nvPicPr>
        <p:blipFill>
          <a:blip r:embed="rId11" cstate="print"/>
          <a:srcRect/>
          <a:stretch>
            <a:fillRect/>
          </a:stretch>
        </p:blipFill>
        <p:spPr bwMode="auto">
          <a:xfrm>
            <a:off x="0" y="0"/>
            <a:ext cx="1828800" cy="762000"/>
          </a:xfrm>
          <a:prstGeom prst="rect">
            <a:avLst/>
          </a:prstGeom>
          <a:noFill/>
        </p:spPr>
      </p:pic>
      <p:pic>
        <p:nvPicPr>
          <p:cNvPr id="945163" name="Picture 1035" descr="Sec"/>
          <p:cNvPicPr>
            <a:picLocks noChangeAspect="1" noChangeArrowheads="1"/>
          </p:cNvPicPr>
          <p:nvPr/>
        </p:nvPicPr>
        <p:blipFill>
          <a:blip r:embed="rId12" cstate="print"/>
          <a:srcRect/>
          <a:stretch>
            <a:fillRect/>
          </a:stretch>
        </p:blipFill>
        <p:spPr bwMode="auto">
          <a:xfrm>
            <a:off x="2260600" y="0"/>
            <a:ext cx="4622800" cy="482600"/>
          </a:xfrm>
          <a:prstGeom prst="rect">
            <a:avLst/>
          </a:prstGeom>
          <a:noFill/>
        </p:spPr>
      </p:pic>
      <p:sp>
        <p:nvSpPr>
          <p:cNvPr id="945169" name="Text Box 1041"/>
          <p:cNvSpPr txBox="1">
            <a:spLocks noChangeArrowheads="1"/>
          </p:cNvSpPr>
          <p:nvPr/>
        </p:nvSpPr>
        <p:spPr bwMode="auto">
          <a:xfrm>
            <a:off x="4673600" y="1041400"/>
            <a:ext cx="990600" cy="365125"/>
          </a:xfrm>
          <a:prstGeom prst="rect">
            <a:avLst/>
          </a:prstGeom>
          <a:noFill/>
          <a:ln w="9525">
            <a:noFill/>
            <a:miter lim="800000"/>
            <a:headEnd/>
            <a:tailEnd/>
          </a:ln>
          <a:effectLst/>
        </p:spPr>
        <p:txBody>
          <a:bodyPr>
            <a:spAutoFit/>
          </a:bodyPr>
          <a:lstStyle/>
          <a:p>
            <a:pPr algn="ctr"/>
            <a:r>
              <a:rPr lang="en-US" altLang="en-US" sz="1000">
                <a:solidFill>
                  <a:srgbClr val="140000"/>
                </a:solidFill>
                <a:latin typeface="Times" pitchFamily="18" charset="0"/>
              </a:rPr>
              <a:t>Atmospheric CO</a:t>
            </a:r>
            <a:r>
              <a:rPr lang="en-US" altLang="en-US" sz="1000" baseline="-25000">
                <a:solidFill>
                  <a:srgbClr val="140000"/>
                </a:solidFill>
                <a:latin typeface="Times" pitchFamily="18" charset="0"/>
              </a:rPr>
              <a:t>2</a:t>
            </a:r>
          </a:p>
        </p:txBody>
      </p:sp>
      <p:sp>
        <p:nvSpPr>
          <p:cNvPr id="945170" name="Text Box 1042"/>
          <p:cNvSpPr txBox="1">
            <a:spLocks noChangeArrowheads="1"/>
          </p:cNvSpPr>
          <p:nvPr/>
        </p:nvSpPr>
        <p:spPr bwMode="auto">
          <a:xfrm>
            <a:off x="2792413" y="3500438"/>
            <a:ext cx="966787" cy="228600"/>
          </a:xfrm>
          <a:prstGeom prst="rect">
            <a:avLst/>
          </a:prstGeom>
          <a:noFill/>
          <a:ln w="9525">
            <a:noFill/>
            <a:miter lim="800000"/>
            <a:headEnd/>
            <a:tailEnd/>
          </a:ln>
          <a:effectLst/>
        </p:spPr>
        <p:txBody>
          <a:bodyPr wrap="none">
            <a:spAutoFit/>
          </a:bodyPr>
          <a:lstStyle/>
          <a:p>
            <a:r>
              <a:rPr lang="en-US" altLang="en-US" sz="1000">
                <a:solidFill>
                  <a:srgbClr val="140000"/>
                </a:solidFill>
                <a:latin typeface="Times" pitchFamily="18" charset="0"/>
              </a:rPr>
              <a:t>Dissolved CO</a:t>
            </a:r>
            <a:r>
              <a:rPr lang="en-US" altLang="en-US" sz="1000" baseline="-25000">
                <a:solidFill>
                  <a:srgbClr val="140000"/>
                </a:solidFill>
                <a:latin typeface="Times" pitchFamily="18" charset="0"/>
              </a:rPr>
              <a:t>2</a:t>
            </a:r>
          </a:p>
        </p:txBody>
      </p:sp>
      <p:sp>
        <p:nvSpPr>
          <p:cNvPr id="945171" name="Text Box 1043"/>
          <p:cNvSpPr txBox="1">
            <a:spLocks noChangeArrowheads="1"/>
          </p:cNvSpPr>
          <p:nvPr/>
        </p:nvSpPr>
        <p:spPr bwMode="auto">
          <a:xfrm>
            <a:off x="2565400" y="995363"/>
            <a:ext cx="777875" cy="422275"/>
          </a:xfrm>
          <a:prstGeom prst="rect">
            <a:avLst/>
          </a:prstGeom>
          <a:noFill/>
          <a:ln w="9525">
            <a:noFill/>
            <a:miter lim="800000"/>
            <a:headEnd/>
            <a:tailEnd/>
          </a:ln>
          <a:effectLst/>
        </p:spPr>
        <p:txBody>
          <a:bodyPr>
            <a:spAutoFit/>
          </a:bodyPr>
          <a:lstStyle/>
          <a:p>
            <a:r>
              <a:rPr lang="en-US" altLang="en-US" sz="1200">
                <a:solidFill>
                  <a:srgbClr val="140000"/>
                </a:solidFill>
                <a:latin typeface="Times" pitchFamily="18" charset="0"/>
              </a:rPr>
              <a:t>Open burning</a:t>
            </a:r>
          </a:p>
        </p:txBody>
      </p:sp>
      <p:sp>
        <p:nvSpPr>
          <p:cNvPr id="945172" name="Text Box 1044"/>
          <p:cNvSpPr txBox="1">
            <a:spLocks noChangeArrowheads="1"/>
          </p:cNvSpPr>
          <p:nvPr/>
        </p:nvSpPr>
        <p:spPr bwMode="auto">
          <a:xfrm>
            <a:off x="3403600" y="1163638"/>
            <a:ext cx="1147763" cy="257175"/>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Photosynthesis</a:t>
            </a:r>
          </a:p>
        </p:txBody>
      </p:sp>
      <p:sp>
        <p:nvSpPr>
          <p:cNvPr id="945173" name="Text Box 1045"/>
          <p:cNvSpPr txBox="1">
            <a:spLocks noChangeArrowheads="1"/>
          </p:cNvSpPr>
          <p:nvPr/>
        </p:nvSpPr>
        <p:spPr bwMode="auto">
          <a:xfrm>
            <a:off x="3870325" y="1392238"/>
            <a:ext cx="946150" cy="257175"/>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Respiration</a:t>
            </a:r>
          </a:p>
        </p:txBody>
      </p:sp>
      <p:sp>
        <p:nvSpPr>
          <p:cNvPr id="945174" name="Text Box 1046"/>
          <p:cNvSpPr txBox="1">
            <a:spLocks noChangeArrowheads="1"/>
          </p:cNvSpPr>
          <p:nvPr/>
        </p:nvSpPr>
        <p:spPr bwMode="auto">
          <a:xfrm>
            <a:off x="4784725" y="1543050"/>
            <a:ext cx="946150" cy="257175"/>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Respiration</a:t>
            </a:r>
          </a:p>
        </p:txBody>
      </p:sp>
      <p:sp>
        <p:nvSpPr>
          <p:cNvPr id="945175" name="Text Box 1047"/>
          <p:cNvSpPr txBox="1">
            <a:spLocks noChangeArrowheads="1"/>
          </p:cNvSpPr>
          <p:nvPr/>
        </p:nvSpPr>
        <p:spPr bwMode="auto">
          <a:xfrm>
            <a:off x="5603875" y="1468438"/>
            <a:ext cx="1303338" cy="257175"/>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Fuel Combustion</a:t>
            </a:r>
          </a:p>
        </p:txBody>
      </p:sp>
      <p:sp>
        <p:nvSpPr>
          <p:cNvPr id="945177" name="Text Box 1049"/>
          <p:cNvSpPr txBox="1">
            <a:spLocks noChangeArrowheads="1"/>
          </p:cNvSpPr>
          <p:nvPr/>
        </p:nvSpPr>
        <p:spPr bwMode="auto">
          <a:xfrm>
            <a:off x="6553200" y="2247900"/>
            <a:ext cx="990600" cy="422275"/>
          </a:xfrm>
          <a:prstGeom prst="rect">
            <a:avLst/>
          </a:prstGeom>
          <a:noFill/>
          <a:ln w="9525">
            <a:noFill/>
            <a:miter lim="800000"/>
            <a:headEnd/>
            <a:tailEnd/>
          </a:ln>
          <a:effectLst/>
        </p:spPr>
        <p:txBody>
          <a:bodyPr>
            <a:spAutoFit/>
          </a:bodyPr>
          <a:lstStyle/>
          <a:p>
            <a:r>
              <a:rPr lang="en-US" altLang="en-US" sz="1200">
                <a:solidFill>
                  <a:srgbClr val="140000"/>
                </a:solidFill>
                <a:latin typeface="Times" pitchFamily="18" charset="0"/>
              </a:rPr>
              <a:t>Fuel Combustion</a:t>
            </a:r>
          </a:p>
        </p:txBody>
      </p:sp>
      <p:sp>
        <p:nvSpPr>
          <p:cNvPr id="945178" name="Text Box 1050"/>
          <p:cNvSpPr txBox="1">
            <a:spLocks noChangeArrowheads="1"/>
          </p:cNvSpPr>
          <p:nvPr/>
        </p:nvSpPr>
        <p:spPr bwMode="auto">
          <a:xfrm>
            <a:off x="4117975" y="2776538"/>
            <a:ext cx="1147763" cy="257175"/>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Photosynthesis</a:t>
            </a:r>
          </a:p>
        </p:txBody>
      </p:sp>
      <p:sp>
        <p:nvSpPr>
          <p:cNvPr id="945179" name="Text Box 1051"/>
          <p:cNvSpPr txBox="1">
            <a:spLocks noChangeArrowheads="1"/>
          </p:cNvSpPr>
          <p:nvPr/>
        </p:nvSpPr>
        <p:spPr bwMode="auto">
          <a:xfrm>
            <a:off x="3171825" y="4046538"/>
            <a:ext cx="946150" cy="257175"/>
          </a:xfrm>
          <a:prstGeom prst="rect">
            <a:avLst/>
          </a:prstGeom>
          <a:noFill/>
          <a:ln w="9525">
            <a:noFill/>
            <a:miter lim="800000"/>
            <a:headEnd/>
            <a:tailEnd/>
          </a:ln>
          <a:effectLst/>
        </p:spPr>
        <p:txBody>
          <a:bodyPr wrap="none">
            <a:spAutoFit/>
          </a:bodyPr>
          <a:lstStyle/>
          <a:p>
            <a:r>
              <a:rPr lang="en-US" altLang="en-US" sz="1200">
                <a:solidFill>
                  <a:srgbClr val="140000"/>
                </a:solidFill>
                <a:latin typeface="Times" pitchFamily="18" charset="0"/>
              </a:rPr>
              <a:t>Respiration</a:t>
            </a:r>
          </a:p>
        </p:txBody>
      </p:sp>
      <p:sp>
        <p:nvSpPr>
          <p:cNvPr id="945180" name="Text Box 1052"/>
          <p:cNvSpPr txBox="1">
            <a:spLocks noChangeArrowheads="1"/>
          </p:cNvSpPr>
          <p:nvPr/>
        </p:nvSpPr>
        <p:spPr bwMode="auto">
          <a:xfrm>
            <a:off x="4479925" y="5105400"/>
            <a:ext cx="1266825" cy="257175"/>
          </a:xfrm>
          <a:prstGeom prst="rect">
            <a:avLst/>
          </a:prstGeom>
          <a:noFill/>
          <a:ln w="9525">
            <a:noFill/>
            <a:miter lim="800000"/>
            <a:headEnd/>
            <a:tailEnd/>
          </a:ln>
          <a:effectLst/>
        </p:spPr>
        <p:txBody>
          <a:bodyPr wrap="none">
            <a:spAutoFit/>
          </a:bodyPr>
          <a:lstStyle/>
          <a:p>
            <a:r>
              <a:rPr lang="en-US" altLang="en-US" sz="1200">
                <a:solidFill>
                  <a:schemeClr val="tx1"/>
                </a:solidFill>
                <a:latin typeface="Times" pitchFamily="18" charset="0"/>
              </a:rPr>
              <a:t>Death and decay</a:t>
            </a:r>
          </a:p>
        </p:txBody>
      </p:sp>
      <p:sp>
        <p:nvSpPr>
          <p:cNvPr id="945181" name="Text Box 1053"/>
          <p:cNvSpPr txBox="1">
            <a:spLocks noChangeArrowheads="1"/>
          </p:cNvSpPr>
          <p:nvPr/>
        </p:nvSpPr>
        <p:spPr bwMode="auto">
          <a:xfrm>
            <a:off x="6842125" y="4371975"/>
            <a:ext cx="854075" cy="422275"/>
          </a:xfrm>
          <a:prstGeom prst="rect">
            <a:avLst/>
          </a:prstGeom>
          <a:noFill/>
          <a:ln w="9525">
            <a:noFill/>
            <a:miter lim="800000"/>
            <a:headEnd/>
            <a:tailEnd/>
          </a:ln>
          <a:effectLst/>
        </p:spPr>
        <p:txBody>
          <a:bodyPr>
            <a:spAutoFit/>
          </a:bodyPr>
          <a:lstStyle/>
          <a:p>
            <a:r>
              <a:rPr lang="en-US" altLang="en-US" sz="1200">
                <a:solidFill>
                  <a:schemeClr val="tx1"/>
                </a:solidFill>
                <a:latin typeface="Times" pitchFamily="18" charset="0"/>
              </a:rPr>
              <a:t>Death and decay</a:t>
            </a:r>
          </a:p>
        </p:txBody>
      </p:sp>
      <p:sp>
        <p:nvSpPr>
          <p:cNvPr id="945182" name="Text Box 1054"/>
          <p:cNvSpPr txBox="1">
            <a:spLocks noChangeArrowheads="1"/>
          </p:cNvSpPr>
          <p:nvPr/>
        </p:nvSpPr>
        <p:spPr bwMode="auto">
          <a:xfrm>
            <a:off x="7070725" y="5535613"/>
            <a:ext cx="901700" cy="257175"/>
          </a:xfrm>
          <a:prstGeom prst="rect">
            <a:avLst/>
          </a:prstGeom>
          <a:noFill/>
          <a:ln w="9525">
            <a:noFill/>
            <a:miter lim="800000"/>
            <a:headEnd/>
            <a:tailEnd/>
          </a:ln>
          <a:effectLst/>
        </p:spPr>
        <p:txBody>
          <a:bodyPr wrap="none">
            <a:spAutoFit/>
          </a:bodyPr>
          <a:lstStyle/>
          <a:p>
            <a:r>
              <a:rPr lang="en-US" altLang="en-US" sz="1200">
                <a:solidFill>
                  <a:schemeClr val="tx1"/>
                </a:solidFill>
                <a:latin typeface="Times" pitchFamily="18" charset="0"/>
              </a:rPr>
              <a:t>Fossil fuels</a:t>
            </a:r>
          </a:p>
        </p:txBody>
      </p:sp>
      <p:sp>
        <p:nvSpPr>
          <p:cNvPr id="2" name="TextBox 1"/>
          <p:cNvSpPr txBox="1"/>
          <p:nvPr/>
        </p:nvSpPr>
        <p:spPr>
          <a:xfrm>
            <a:off x="0" y="1905000"/>
            <a:ext cx="2025650" cy="3785652"/>
          </a:xfrm>
          <a:prstGeom prst="rect">
            <a:avLst/>
          </a:prstGeom>
          <a:noFill/>
        </p:spPr>
        <p:txBody>
          <a:bodyPr wrap="square" rtlCol="0">
            <a:spAutoFit/>
          </a:bodyPr>
          <a:lstStyle/>
          <a:p>
            <a:r>
              <a:rPr lang="en-US" sz="2400" dirty="0" smtClean="0"/>
              <a:t>What is the role of the autotroph?</a:t>
            </a:r>
          </a:p>
          <a:p>
            <a:endParaRPr lang="en-US" sz="2400" dirty="0" smtClean="0"/>
          </a:p>
          <a:p>
            <a:r>
              <a:rPr lang="en-US" sz="2400" dirty="0" smtClean="0"/>
              <a:t>What is a carbon sink?</a:t>
            </a:r>
          </a:p>
          <a:p>
            <a:endParaRPr lang="en-US" sz="2400" dirty="0" smtClean="0"/>
          </a:p>
          <a:p>
            <a:r>
              <a:rPr lang="en-US" sz="2400" dirty="0" smtClean="0"/>
              <a:t>What is the role of the heterotroph?</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45156"/>
                                        </p:tgtEl>
                                        <p:attrNameLst>
                                          <p:attrName>style.visibility</p:attrName>
                                        </p:attrNameLst>
                                      </p:cBhvr>
                                      <p:to>
                                        <p:strVal val="visible"/>
                                      </p:to>
                                    </p:set>
                                    <p:animEffect transition="in" filter="box(out)">
                                      <p:cBhvr>
                                        <p:cTn id="7" dur="500"/>
                                        <p:tgtEl>
                                          <p:spTgt spid="945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009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0009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900100"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0101"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900102"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900103" name="Picture 7"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900104"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900105" name="Text Box 9"/>
          <p:cNvSpPr txBox="1">
            <a:spLocks noChangeArrowheads="1"/>
          </p:cNvSpPr>
          <p:nvPr/>
        </p:nvSpPr>
        <p:spPr bwMode="auto">
          <a:xfrm>
            <a:off x="2438400" y="762000"/>
            <a:ext cx="3962400" cy="585788"/>
          </a:xfrm>
          <a:prstGeom prst="rect">
            <a:avLst/>
          </a:prstGeom>
          <a:noFill/>
          <a:ln w="9525">
            <a:noFill/>
            <a:miter lim="800000"/>
            <a:headEnd/>
            <a:tailEnd/>
          </a:ln>
          <a:effectLst/>
        </p:spPr>
        <p:txBody>
          <a:bodyPr>
            <a:spAutoFit/>
          </a:bodyPr>
          <a:lstStyle/>
          <a:p>
            <a:r>
              <a:rPr lang="en-US" sz="3600" dirty="0">
                <a:solidFill>
                  <a:schemeClr val="tx2"/>
                </a:solidFill>
              </a:rPr>
              <a:t>The Nitrogen Cycle</a:t>
            </a:r>
          </a:p>
        </p:txBody>
      </p:sp>
      <p:pic>
        <p:nvPicPr>
          <p:cNvPr id="900106" name="Picture 10" descr="Image Bank"/>
          <p:cNvPicPr>
            <a:picLocks noChangeAspect="1" noChangeArrowheads="1"/>
          </p:cNvPicPr>
          <p:nvPr/>
        </p:nvPicPr>
        <p:blipFill>
          <a:blip r:embed="rId10" cstate="print"/>
          <a:srcRect/>
          <a:stretch>
            <a:fillRect/>
          </a:stretch>
        </p:blipFill>
        <p:spPr bwMode="auto">
          <a:xfrm>
            <a:off x="3517900" y="76200"/>
            <a:ext cx="2108200" cy="393700"/>
          </a:xfrm>
          <a:prstGeom prst="rect">
            <a:avLst/>
          </a:prstGeom>
          <a:noFill/>
        </p:spPr>
      </p:pic>
      <p:pic>
        <p:nvPicPr>
          <p:cNvPr id="900107" name="Picture 11" descr="Chpt02"/>
          <p:cNvPicPr>
            <a:picLocks noChangeAspect="1" noChangeArrowheads="1"/>
          </p:cNvPicPr>
          <p:nvPr/>
        </p:nvPicPr>
        <p:blipFill>
          <a:blip r:embed="rId11" cstate="print"/>
          <a:srcRect/>
          <a:stretch>
            <a:fillRect/>
          </a:stretch>
        </p:blipFill>
        <p:spPr bwMode="auto">
          <a:xfrm>
            <a:off x="0" y="0"/>
            <a:ext cx="2819400" cy="682625"/>
          </a:xfrm>
          <a:prstGeom prst="rect">
            <a:avLst/>
          </a:prstGeom>
          <a:noFill/>
        </p:spPr>
      </p:pic>
      <p:pic>
        <p:nvPicPr>
          <p:cNvPr id="900109" name="Picture 13" descr="The Nitrogen Cycle"/>
          <p:cNvPicPr>
            <a:picLocks noChangeAspect="1" noChangeArrowheads="1"/>
          </p:cNvPicPr>
          <p:nvPr/>
        </p:nvPicPr>
        <p:blipFill>
          <a:blip r:embed="rId12" cstate="print"/>
          <a:srcRect/>
          <a:stretch>
            <a:fillRect/>
          </a:stretch>
        </p:blipFill>
        <p:spPr bwMode="auto">
          <a:xfrm>
            <a:off x="2470150" y="2541587"/>
            <a:ext cx="6673850" cy="4256088"/>
          </a:xfrm>
          <a:prstGeom prst="rect">
            <a:avLst/>
          </a:prstGeom>
          <a:noFill/>
        </p:spPr>
      </p:pic>
      <p:sp>
        <p:nvSpPr>
          <p:cNvPr id="3" name="TextBox 2"/>
          <p:cNvSpPr txBox="1"/>
          <p:nvPr/>
        </p:nvSpPr>
        <p:spPr>
          <a:xfrm>
            <a:off x="0" y="1600200"/>
            <a:ext cx="2438400" cy="1200329"/>
          </a:xfrm>
          <a:prstGeom prst="rect">
            <a:avLst/>
          </a:prstGeom>
          <a:noFill/>
        </p:spPr>
        <p:txBody>
          <a:bodyPr wrap="square" rtlCol="0">
            <a:spAutoFit/>
          </a:bodyPr>
          <a:lstStyle/>
          <a:p>
            <a:r>
              <a:rPr lang="en-US" sz="2400" dirty="0" smtClean="0"/>
              <a:t>What organism is essential for this cycle?</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0104"/>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0101"/>
                                        </p:tgtEl>
                                        <p:attrNameLst>
                                          <p:attrName>style.visibility</p:attrName>
                                        </p:attrNameLst>
                                      </p:cBhvr>
                                      <p:to>
                                        <p:strVal val="visible"/>
                                      </p:to>
                                    </p:set>
                                    <p:animEffect transition="in" filter="box(out)">
                                      <p:cBhvr>
                                        <p:cTn id="10" dur="500"/>
                                        <p:tgtEl>
                                          <p:spTgt spid="900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104"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a:t>
            </a:r>
            <a:r>
              <a:rPr lang="en-US" dirty="0" smtClean="0"/>
              <a:t>. Puzzle Assembly</a:t>
            </a:r>
            <a:endParaRPr lang="en-US" dirty="0"/>
          </a:p>
        </p:txBody>
      </p:sp>
      <p:sp>
        <p:nvSpPr>
          <p:cNvPr id="3" name="Content Placeholder 2"/>
          <p:cNvSpPr>
            <a:spLocks noGrp="1"/>
          </p:cNvSpPr>
          <p:nvPr>
            <p:ph idx="1"/>
          </p:nvPr>
        </p:nvSpPr>
        <p:spPr/>
        <p:txBody>
          <a:bodyPr/>
          <a:lstStyle/>
          <a:p>
            <a:r>
              <a:rPr lang="en-US" dirty="0" smtClean="0"/>
              <a:t>Independent Variable: Different Ages of students.</a:t>
            </a:r>
          </a:p>
          <a:p>
            <a:r>
              <a:rPr lang="en-US" dirty="0" smtClean="0"/>
              <a:t>Dependent Variable: Puzzle assembly time.</a:t>
            </a:r>
          </a:p>
          <a:p>
            <a:r>
              <a:rPr lang="en-US" dirty="0" smtClean="0"/>
              <a:t>Constant: Same Puzzle.</a:t>
            </a:r>
            <a:endParaRPr lang="en-US" dirty="0"/>
          </a:p>
        </p:txBody>
      </p:sp>
    </p:spTree>
    <p:extLst>
      <p:ext uri="{BB962C8B-B14F-4D97-AF65-F5344CB8AC3E}">
        <p14:creationId xmlns:p14="http://schemas.microsoft.com/office/powerpoint/2010/main" val="30668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22"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01123"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901124"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1125"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901126"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901127" name="Picture 7"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901128"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901129" name="Text Box 9"/>
          <p:cNvSpPr txBox="1">
            <a:spLocks noChangeArrowheads="1"/>
          </p:cNvSpPr>
          <p:nvPr/>
        </p:nvSpPr>
        <p:spPr bwMode="auto">
          <a:xfrm>
            <a:off x="2209800" y="762000"/>
            <a:ext cx="4648200" cy="585788"/>
          </a:xfrm>
          <a:prstGeom prst="rect">
            <a:avLst/>
          </a:prstGeom>
          <a:noFill/>
          <a:ln w="9525">
            <a:noFill/>
            <a:miter lim="800000"/>
            <a:headEnd/>
            <a:tailEnd/>
          </a:ln>
          <a:effectLst/>
        </p:spPr>
        <p:txBody>
          <a:bodyPr>
            <a:spAutoFit/>
          </a:bodyPr>
          <a:lstStyle/>
          <a:p>
            <a:r>
              <a:rPr lang="en-US" sz="3600">
                <a:solidFill>
                  <a:schemeClr val="tx2"/>
                </a:solidFill>
              </a:rPr>
              <a:t>The Phosphorous Cycle</a:t>
            </a:r>
          </a:p>
        </p:txBody>
      </p:sp>
      <p:pic>
        <p:nvPicPr>
          <p:cNvPr id="901130" name="Picture 10" descr="Image Bank"/>
          <p:cNvPicPr>
            <a:picLocks noChangeAspect="1" noChangeArrowheads="1"/>
          </p:cNvPicPr>
          <p:nvPr/>
        </p:nvPicPr>
        <p:blipFill>
          <a:blip r:embed="rId10" cstate="print"/>
          <a:srcRect/>
          <a:stretch>
            <a:fillRect/>
          </a:stretch>
        </p:blipFill>
        <p:spPr bwMode="auto">
          <a:xfrm>
            <a:off x="3517900" y="76200"/>
            <a:ext cx="2108200" cy="393700"/>
          </a:xfrm>
          <a:prstGeom prst="rect">
            <a:avLst/>
          </a:prstGeom>
          <a:noFill/>
        </p:spPr>
      </p:pic>
      <p:pic>
        <p:nvPicPr>
          <p:cNvPr id="901131" name="Picture 11" descr="Chpt02"/>
          <p:cNvPicPr>
            <a:picLocks noChangeAspect="1" noChangeArrowheads="1"/>
          </p:cNvPicPr>
          <p:nvPr/>
        </p:nvPicPr>
        <p:blipFill>
          <a:blip r:embed="rId11" cstate="print"/>
          <a:srcRect/>
          <a:stretch>
            <a:fillRect/>
          </a:stretch>
        </p:blipFill>
        <p:spPr bwMode="auto">
          <a:xfrm>
            <a:off x="0" y="0"/>
            <a:ext cx="2819400" cy="682625"/>
          </a:xfrm>
          <a:prstGeom prst="rect">
            <a:avLst/>
          </a:prstGeom>
          <a:noFill/>
        </p:spPr>
      </p:pic>
      <p:pic>
        <p:nvPicPr>
          <p:cNvPr id="901133" name="Picture 13" descr="The Phosphorous cycle"/>
          <p:cNvPicPr>
            <a:picLocks noChangeAspect="1" noChangeArrowheads="1"/>
          </p:cNvPicPr>
          <p:nvPr/>
        </p:nvPicPr>
        <p:blipFill>
          <a:blip r:embed="rId12" cstate="print"/>
          <a:srcRect/>
          <a:stretch>
            <a:fillRect/>
          </a:stretch>
        </p:blipFill>
        <p:spPr bwMode="auto">
          <a:xfrm>
            <a:off x="2028875" y="1427164"/>
            <a:ext cx="7038925" cy="5251450"/>
          </a:xfrm>
          <a:prstGeom prst="rect">
            <a:avLst/>
          </a:prstGeom>
          <a:noFill/>
        </p:spPr>
      </p:pic>
      <p:sp>
        <p:nvSpPr>
          <p:cNvPr id="2" name="TextBox 1"/>
          <p:cNvSpPr txBox="1"/>
          <p:nvPr/>
        </p:nvSpPr>
        <p:spPr>
          <a:xfrm>
            <a:off x="76200" y="1639888"/>
            <a:ext cx="1905000" cy="1569660"/>
          </a:xfrm>
          <a:prstGeom prst="rect">
            <a:avLst/>
          </a:prstGeom>
          <a:noFill/>
        </p:spPr>
        <p:txBody>
          <a:bodyPr wrap="square" rtlCol="0">
            <a:spAutoFit/>
          </a:bodyPr>
          <a:lstStyle/>
          <a:p>
            <a:r>
              <a:rPr lang="en-US" sz="2400" dirty="0" smtClean="0"/>
              <a:t>What role do humans play in these cycles?</a:t>
            </a:r>
            <a:endParaRPr lang="en-US" sz="24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1128"/>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1125"/>
                                        </p:tgtEl>
                                        <p:attrNameLst>
                                          <p:attrName>style.visibility</p:attrName>
                                        </p:attrNameLst>
                                      </p:cBhvr>
                                      <p:to>
                                        <p:strVal val="visible"/>
                                      </p:to>
                                    </p:set>
                                    <p:animEffect transition="in" filter="box(out)">
                                      <p:cBhvr>
                                        <p:cTn id="10" dur="500"/>
                                        <p:tgtEl>
                                          <p:spTgt spid="901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28"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Cycles in Nature: Conclusion Questions</a:t>
            </a:r>
            <a:endParaRPr lang="en-US" dirty="0"/>
          </a:p>
        </p:txBody>
      </p:sp>
      <p:sp>
        <p:nvSpPr>
          <p:cNvPr id="3" name="Content Placeholder 2"/>
          <p:cNvSpPr>
            <a:spLocks noGrp="1"/>
          </p:cNvSpPr>
          <p:nvPr>
            <p:ph idx="1"/>
          </p:nvPr>
        </p:nvSpPr>
        <p:spPr>
          <a:xfrm>
            <a:off x="0" y="1417638"/>
            <a:ext cx="8686800" cy="4708525"/>
          </a:xfrm>
        </p:spPr>
        <p:txBody>
          <a:bodyPr>
            <a:normAutofit fontScale="92500" lnSpcReduction="20000"/>
          </a:bodyPr>
          <a:lstStyle/>
          <a:p>
            <a:pPr marL="514350" indent="-514350">
              <a:buFont typeface="+mj-lt"/>
              <a:buAutoNum type="arabicPeriod"/>
            </a:pPr>
            <a:r>
              <a:rPr lang="en-US" dirty="0" smtClean="0"/>
              <a:t>Summarize the water cycle in at least 5 sentences.</a:t>
            </a:r>
          </a:p>
          <a:p>
            <a:pPr marL="514350" indent="-514350">
              <a:buFont typeface="+mj-lt"/>
              <a:buAutoNum type="arabicPeriod"/>
            </a:pPr>
            <a:r>
              <a:rPr lang="en-US" dirty="0" smtClean="0"/>
              <a:t>Do you think water is ever lost or gained?  Explain.</a:t>
            </a:r>
          </a:p>
          <a:p>
            <a:pPr marL="514350" indent="-514350">
              <a:buFont typeface="+mj-lt"/>
              <a:buAutoNum type="arabicPeriod"/>
            </a:pPr>
            <a:r>
              <a:rPr lang="en-US" dirty="0" smtClean="0"/>
              <a:t>What is the role of an autotroph in the carbon cycle?  A heterotroph?  Explain.</a:t>
            </a:r>
          </a:p>
          <a:p>
            <a:pPr marL="514350" indent="-514350">
              <a:buFont typeface="+mj-lt"/>
              <a:buAutoNum type="arabicPeriod"/>
            </a:pPr>
            <a:r>
              <a:rPr lang="en-US" dirty="0" smtClean="0"/>
              <a:t>What do you think is the most important “player” in the nitrogen cycle?  Why?</a:t>
            </a:r>
          </a:p>
          <a:p>
            <a:pPr marL="514350" indent="-514350">
              <a:buFont typeface="+mj-lt"/>
              <a:buAutoNum type="arabicPeriod"/>
            </a:pPr>
            <a:r>
              <a:rPr lang="en-US" dirty="0" smtClean="0"/>
              <a:t>How do humans play a role in all of the cycles? Do we help or hinder them? Explain.</a:t>
            </a:r>
          </a:p>
          <a:p>
            <a:pPr marL="514350" indent="-514350">
              <a:buFont typeface="+mj-lt"/>
              <a:buAutoNum type="arabicPeriod"/>
            </a:pPr>
            <a:r>
              <a:rPr lang="en-US" dirty="0" smtClean="0"/>
              <a:t>Why are all three of these processes ( Water, Carbon and </a:t>
            </a:r>
            <a:r>
              <a:rPr lang="en-US"/>
              <a:t>N</a:t>
            </a:r>
            <a:r>
              <a:rPr lang="en-US" smtClean="0"/>
              <a:t>itrogen cycles) </a:t>
            </a:r>
            <a:r>
              <a:rPr lang="en-US" dirty="0" smtClean="0"/>
              <a:t>called cycles?  Why are they not shown in a pyramid?  Explain.</a:t>
            </a:r>
            <a:endParaRPr lang="en-US" dirty="0"/>
          </a:p>
        </p:txBody>
      </p:sp>
    </p:spTree>
    <p:extLst>
      <p:ext uri="{BB962C8B-B14F-4D97-AF65-F5344CB8AC3E}">
        <p14:creationId xmlns:p14="http://schemas.microsoft.com/office/powerpoint/2010/main" val="153836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417638"/>
          </a:xfrm>
        </p:spPr>
        <p:txBody>
          <a:bodyPr>
            <a:normAutofit/>
          </a:bodyPr>
          <a:lstStyle/>
          <a:p>
            <a:r>
              <a:rPr lang="en-US" sz="2400" dirty="0" smtClean="0"/>
              <a:t>Principles of Ecology</a:t>
            </a:r>
            <a:br>
              <a:rPr lang="en-US" sz="2400" dirty="0" smtClean="0"/>
            </a:br>
            <a:r>
              <a:rPr lang="en-US" sz="2400" dirty="0" smtClean="0"/>
              <a:t>12/09 Obj.  TSW demonstrate their comprehension and understanding of GMO’s by watching the video and taking notes.  P.58 NB</a:t>
            </a:r>
            <a:endParaRPr lang="en-US" sz="2400" dirty="0"/>
          </a:p>
        </p:txBody>
      </p:sp>
      <p:sp>
        <p:nvSpPr>
          <p:cNvPr id="4" name="Content Placeholder 3"/>
          <p:cNvSpPr>
            <a:spLocks noGrp="1"/>
          </p:cNvSpPr>
          <p:nvPr>
            <p:ph sz="half" idx="1"/>
          </p:nvPr>
        </p:nvSpPr>
        <p:spPr/>
        <p:txBody>
          <a:bodyPr>
            <a:normAutofit/>
          </a:bodyPr>
          <a:lstStyle/>
          <a:p>
            <a:endParaRPr lang="en-US" dirty="0"/>
          </a:p>
        </p:txBody>
      </p:sp>
      <p:sp>
        <p:nvSpPr>
          <p:cNvPr id="5" name="Content Placeholder 4"/>
          <p:cNvSpPr>
            <a:spLocks noGrp="1"/>
          </p:cNvSpPr>
          <p:nvPr>
            <p:ph sz="half" idx="2"/>
          </p:nvPr>
        </p:nvSpPr>
        <p:spPr>
          <a:xfrm>
            <a:off x="4495800" y="1600200"/>
            <a:ext cx="4648200" cy="4525963"/>
          </a:xfrm>
        </p:spPr>
        <p:txBody>
          <a:bodyPr>
            <a:normAutofit/>
          </a:bodyPr>
          <a:lstStyle/>
          <a:p>
            <a:pPr marL="514350" indent="-514350">
              <a:buFont typeface="+mj-lt"/>
              <a:buAutoNum type="arabicPeriod"/>
            </a:pPr>
            <a:r>
              <a:rPr lang="en-US" sz="2400" dirty="0" smtClean="0"/>
              <a:t>What are tiny organisms that break down and absorb nutrients from dead organisms?</a:t>
            </a:r>
          </a:p>
          <a:p>
            <a:pPr marL="514350" indent="-514350">
              <a:buFont typeface="+mj-lt"/>
              <a:buAutoNum type="arabicPeriod"/>
            </a:pPr>
            <a:r>
              <a:rPr lang="en-US" sz="2400" dirty="0" smtClean="0"/>
              <a:t>What is succession?</a:t>
            </a:r>
          </a:p>
          <a:p>
            <a:pPr marL="514350" indent="-514350">
              <a:buFont typeface="+mj-lt"/>
              <a:buAutoNum type="arabicPeriod"/>
            </a:pPr>
            <a:r>
              <a:rPr lang="en-US" sz="2400" dirty="0" smtClean="0"/>
              <a:t>Draw a Food Chain: Coyote, Mouse, Grass, Cat.  How does energy flow through this ecosystem?</a:t>
            </a:r>
          </a:p>
          <a:p>
            <a:pPr marL="514350" indent="-514350">
              <a:buFont typeface="+mj-lt"/>
              <a:buAutoNum type="arabicPeriod"/>
            </a:pPr>
            <a:endParaRPr lang="en-US" sz="2400" dirty="0" smtClean="0"/>
          </a:p>
          <a:p>
            <a:pPr marL="514350" indent="-514350">
              <a:buFont typeface="+mj-lt"/>
              <a:buAutoNum type="arabicPeriod"/>
            </a:pPr>
            <a:endParaRPr lang="en-US" dirty="0"/>
          </a:p>
        </p:txBody>
      </p:sp>
      <p:pic>
        <p:nvPicPr>
          <p:cNvPr id="20482" name="Picture 2" descr="yrlng5.jpg"/>
          <p:cNvPicPr>
            <a:picLocks noChangeAspect="1" noChangeArrowheads="1"/>
          </p:cNvPicPr>
          <p:nvPr/>
        </p:nvPicPr>
        <p:blipFill>
          <a:blip r:embed="rId2" cstate="print"/>
          <a:srcRect/>
          <a:stretch>
            <a:fillRect/>
          </a:stretch>
        </p:blipFill>
        <p:spPr bwMode="auto">
          <a:xfrm>
            <a:off x="457199" y="1600200"/>
            <a:ext cx="2250831" cy="1828800"/>
          </a:xfrm>
          <a:prstGeom prst="rect">
            <a:avLst/>
          </a:prstGeom>
          <a:noFill/>
        </p:spPr>
      </p:pic>
      <p:pic>
        <p:nvPicPr>
          <p:cNvPr id="20484" name="Picture 4" descr="blue-grouse-colorado-2004.jpg"/>
          <p:cNvPicPr>
            <a:picLocks noChangeAspect="1" noChangeArrowheads="1"/>
          </p:cNvPicPr>
          <p:nvPr/>
        </p:nvPicPr>
        <p:blipFill>
          <a:blip r:embed="rId3" cstate="print"/>
          <a:srcRect/>
          <a:stretch>
            <a:fillRect/>
          </a:stretch>
        </p:blipFill>
        <p:spPr bwMode="auto">
          <a:xfrm>
            <a:off x="457200" y="3429000"/>
            <a:ext cx="2286000" cy="2100263"/>
          </a:xfrm>
          <a:prstGeom prst="rect">
            <a:avLst/>
          </a:prstGeom>
          <a:noFill/>
        </p:spPr>
      </p:pic>
      <p:pic>
        <p:nvPicPr>
          <p:cNvPr id="20486" name="Picture 6" descr="0210-0708-0610-2056_goshawk.jpg"/>
          <p:cNvPicPr>
            <a:picLocks noChangeAspect="1" noChangeArrowheads="1"/>
          </p:cNvPicPr>
          <p:nvPr/>
        </p:nvPicPr>
        <p:blipFill>
          <a:blip r:embed="rId4" cstate="print"/>
          <a:srcRect/>
          <a:stretch>
            <a:fillRect/>
          </a:stretch>
        </p:blipFill>
        <p:spPr bwMode="auto">
          <a:xfrm>
            <a:off x="2667000" y="1582946"/>
            <a:ext cx="1828800" cy="2760455"/>
          </a:xfrm>
          <a:prstGeom prst="rect">
            <a:avLst/>
          </a:prstGeom>
          <a:noFill/>
        </p:spPr>
      </p:pic>
      <p:sp>
        <p:nvSpPr>
          <p:cNvPr id="8" name="TextBox 7"/>
          <p:cNvSpPr txBox="1"/>
          <p:nvPr/>
        </p:nvSpPr>
        <p:spPr>
          <a:xfrm>
            <a:off x="533400" y="1600200"/>
            <a:ext cx="1295400" cy="369332"/>
          </a:xfrm>
          <a:prstGeom prst="rect">
            <a:avLst/>
          </a:prstGeom>
          <a:noFill/>
        </p:spPr>
        <p:txBody>
          <a:bodyPr wrap="square" rtlCol="0">
            <a:spAutoFit/>
          </a:bodyPr>
          <a:lstStyle/>
          <a:p>
            <a:r>
              <a:rPr lang="en-US" dirty="0" smtClean="0">
                <a:solidFill>
                  <a:schemeClr val="bg1"/>
                </a:solidFill>
              </a:rPr>
              <a:t>Marmot</a:t>
            </a:r>
            <a:endParaRPr lang="en-US" dirty="0">
              <a:solidFill>
                <a:schemeClr val="bg1"/>
              </a:solidFill>
            </a:endParaRPr>
          </a:p>
        </p:txBody>
      </p:sp>
      <p:sp>
        <p:nvSpPr>
          <p:cNvPr id="9" name="TextBox 8"/>
          <p:cNvSpPr txBox="1"/>
          <p:nvPr/>
        </p:nvSpPr>
        <p:spPr>
          <a:xfrm>
            <a:off x="914400" y="5181600"/>
            <a:ext cx="1219200" cy="369332"/>
          </a:xfrm>
          <a:prstGeom prst="rect">
            <a:avLst/>
          </a:prstGeom>
          <a:noFill/>
        </p:spPr>
        <p:txBody>
          <a:bodyPr wrap="square" rtlCol="0">
            <a:spAutoFit/>
          </a:bodyPr>
          <a:lstStyle/>
          <a:p>
            <a:r>
              <a:rPr lang="en-US" dirty="0" smtClean="0"/>
              <a:t>Grouse</a:t>
            </a:r>
            <a:endParaRPr lang="en-US" dirty="0"/>
          </a:p>
        </p:txBody>
      </p:sp>
      <p:sp>
        <p:nvSpPr>
          <p:cNvPr id="10" name="TextBox 9"/>
          <p:cNvSpPr txBox="1"/>
          <p:nvPr/>
        </p:nvSpPr>
        <p:spPr>
          <a:xfrm>
            <a:off x="2743200" y="1676400"/>
            <a:ext cx="1600200" cy="369332"/>
          </a:xfrm>
          <a:prstGeom prst="rect">
            <a:avLst/>
          </a:prstGeom>
          <a:noFill/>
        </p:spPr>
        <p:txBody>
          <a:bodyPr wrap="square" rtlCol="0">
            <a:spAutoFit/>
          </a:bodyPr>
          <a:lstStyle/>
          <a:p>
            <a:r>
              <a:rPr lang="en-US" dirty="0" smtClean="0">
                <a:solidFill>
                  <a:schemeClr val="bg1"/>
                </a:solidFill>
              </a:rPr>
              <a:t>Goshawk</a:t>
            </a:r>
            <a:endParaRPr lang="en-US" dirty="0">
              <a:solidFill>
                <a:schemeClr val="bg1"/>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WU</a:t>
            </a:r>
            <a:endParaRPr lang="en-US" dirty="0"/>
          </a:p>
        </p:txBody>
      </p:sp>
      <p:sp>
        <p:nvSpPr>
          <p:cNvPr id="3" name="Content Placeholder 2"/>
          <p:cNvSpPr>
            <a:spLocks noGrp="1"/>
          </p:cNvSpPr>
          <p:nvPr>
            <p:ph idx="1"/>
          </p:nvPr>
        </p:nvSpPr>
        <p:spPr>
          <a:xfrm>
            <a:off x="457200" y="1524000"/>
            <a:ext cx="8686800" cy="4602163"/>
          </a:xfrm>
        </p:spPr>
        <p:txBody>
          <a:bodyPr/>
          <a:lstStyle/>
          <a:p>
            <a:pPr marL="514350" indent="-514350">
              <a:buFont typeface="+mj-lt"/>
              <a:buAutoNum type="arabicPeriod"/>
            </a:pPr>
            <a:r>
              <a:rPr lang="en-US" dirty="0" smtClean="0"/>
              <a:t>Decomposers break down dead organisms and recycle valuable nutrients.</a:t>
            </a:r>
          </a:p>
          <a:p>
            <a:pPr marL="514350" indent="-514350">
              <a:buFont typeface="+mj-lt"/>
              <a:buAutoNum type="arabicPeriod"/>
            </a:pPr>
            <a:r>
              <a:rPr lang="en-US" dirty="0" smtClean="0"/>
              <a:t>Succession is the series of replacement  species after a natural disaster, or the colonization of barren land.</a:t>
            </a:r>
          </a:p>
          <a:p>
            <a:pPr marL="514350" indent="-514350">
              <a:buFont typeface="+mj-lt"/>
              <a:buAutoNum type="arabicPeriod"/>
            </a:pPr>
            <a:r>
              <a:rPr lang="en-US" dirty="0" smtClean="0"/>
              <a:t>Grass (P)-&gt; mouse (C1) -&gt;cat (C2)-&gt; coyote (C3).</a:t>
            </a:r>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Period 4 Quiz Answers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Possible options: Tree-&gt;Squirrel-&gt; Fox</a:t>
            </a:r>
          </a:p>
          <a:p>
            <a:pPr marL="0" indent="0">
              <a:buNone/>
            </a:pPr>
            <a:r>
              <a:rPr lang="en-US" dirty="0" smtClean="0"/>
              <a:t>Trees-&gt;Beaver -&gt; Mountain Lion</a:t>
            </a:r>
          </a:p>
          <a:p>
            <a:pPr marL="0" indent="0">
              <a:buNone/>
            </a:pPr>
            <a:r>
              <a:rPr lang="en-US" dirty="0" smtClean="0"/>
              <a:t>Grasses -&gt;Mouse -&gt;Owl</a:t>
            </a:r>
          </a:p>
          <a:p>
            <a:pPr marL="0" indent="0">
              <a:buNone/>
            </a:pPr>
            <a:r>
              <a:rPr lang="en-US" dirty="0" smtClean="0"/>
              <a:t>Grasses-&gt; mouse -&gt; Hawk</a:t>
            </a:r>
          </a:p>
          <a:p>
            <a:pPr marL="0" indent="0">
              <a:buNone/>
            </a:pPr>
            <a:r>
              <a:rPr lang="en-US" dirty="0" smtClean="0"/>
              <a:t>Grasses-&gt; grasshopper-&gt; Bird</a:t>
            </a:r>
          </a:p>
          <a:p>
            <a:pPr marL="0" indent="0">
              <a:buNone/>
            </a:pPr>
            <a:r>
              <a:rPr lang="en-US" dirty="0" smtClean="0"/>
              <a:t>Etc.</a:t>
            </a:r>
          </a:p>
          <a:p>
            <a:pPr marL="0" indent="0">
              <a:buNone/>
            </a:pPr>
            <a:endParaRPr lang="en-US" dirty="0"/>
          </a:p>
        </p:txBody>
      </p:sp>
    </p:spTree>
    <p:extLst>
      <p:ext uri="{BB962C8B-B14F-4D97-AF65-F5344CB8AC3E}">
        <p14:creationId xmlns:p14="http://schemas.microsoft.com/office/powerpoint/2010/main" val="371124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133600"/>
          </a:xfrm>
        </p:spPr>
        <p:txBody>
          <a:bodyPr>
            <a:normAutofit fontScale="90000"/>
          </a:bodyPr>
          <a:lstStyle/>
          <a:p>
            <a:r>
              <a:rPr lang="en-US" dirty="0" smtClean="0"/>
              <a:t/>
            </a:r>
            <a:br>
              <a:rPr lang="en-US" dirty="0" smtClean="0"/>
            </a:br>
            <a:r>
              <a:rPr lang="en-US" dirty="0" smtClean="0"/>
              <a:t>Ecosystem Activity</a:t>
            </a:r>
            <a:br>
              <a:rPr lang="en-US" dirty="0" smtClean="0"/>
            </a:br>
            <a:r>
              <a:rPr lang="en-US" b="1" dirty="0" smtClean="0"/>
              <a:t>Directions:</a:t>
            </a:r>
            <a:r>
              <a:rPr lang="en-US" dirty="0" smtClean="0"/>
              <a:t> Make </a:t>
            </a:r>
            <a:r>
              <a:rPr lang="en-US" b="1" dirty="0" smtClean="0"/>
              <a:t>Food Chain</a:t>
            </a:r>
            <a:r>
              <a:rPr lang="en-US" dirty="0" smtClean="0"/>
              <a:t>, a </a:t>
            </a:r>
            <a:r>
              <a:rPr lang="en-US" b="1" dirty="0" smtClean="0"/>
              <a:t>Food Web</a:t>
            </a:r>
            <a:r>
              <a:rPr lang="en-US" dirty="0" smtClean="0"/>
              <a:t>, and </a:t>
            </a:r>
            <a:r>
              <a:rPr lang="en-US" b="1" dirty="0" smtClean="0"/>
              <a:t>Energy Pyramid </a:t>
            </a:r>
            <a:r>
              <a:rPr lang="en-US" dirty="0" smtClean="0"/>
              <a:t>and a </a:t>
            </a:r>
            <a:r>
              <a:rPr lang="en-US" b="1" dirty="0" smtClean="0"/>
              <a:t>Title </a:t>
            </a:r>
            <a:r>
              <a:rPr lang="en-US" dirty="0" smtClean="0"/>
              <a:t>for this Ecosystem</a:t>
            </a:r>
            <a:endParaRPr lang="en-US" dirty="0"/>
          </a:p>
        </p:txBody>
      </p:sp>
      <p:sp>
        <p:nvSpPr>
          <p:cNvPr id="3" name="Content Placeholder 2"/>
          <p:cNvSpPr>
            <a:spLocks noGrp="1"/>
          </p:cNvSpPr>
          <p:nvPr>
            <p:ph idx="1"/>
          </p:nvPr>
        </p:nvSpPr>
        <p:spPr>
          <a:xfrm>
            <a:off x="457200" y="2667000"/>
            <a:ext cx="8229600" cy="3459163"/>
          </a:xfrm>
        </p:spPr>
        <p:txBody>
          <a:bodyPr numCol="3">
            <a:normAutofit/>
          </a:bodyPr>
          <a:lstStyle/>
          <a:p>
            <a:pPr marL="514350" indent="-514350">
              <a:buFont typeface="+mj-lt"/>
              <a:buAutoNum type="arabicPeriod"/>
            </a:pPr>
            <a:r>
              <a:rPr lang="en-US" dirty="0" smtClean="0"/>
              <a:t>Tree</a:t>
            </a:r>
          </a:p>
          <a:p>
            <a:pPr marL="514350" indent="-514350">
              <a:buFont typeface="+mj-lt"/>
              <a:buAutoNum type="arabicPeriod"/>
            </a:pPr>
            <a:r>
              <a:rPr lang="en-US" dirty="0" smtClean="0"/>
              <a:t>Squirrel</a:t>
            </a:r>
          </a:p>
          <a:p>
            <a:pPr marL="514350" indent="-514350">
              <a:buFont typeface="+mj-lt"/>
              <a:buAutoNum type="arabicPeriod"/>
            </a:pPr>
            <a:r>
              <a:rPr lang="en-US" dirty="0" smtClean="0"/>
              <a:t>Fox</a:t>
            </a:r>
            <a:endParaRPr lang="en-US" dirty="0"/>
          </a:p>
          <a:p>
            <a:pPr marL="514350" indent="-514350">
              <a:buFont typeface="+mj-lt"/>
              <a:buAutoNum type="arabicPeriod"/>
            </a:pPr>
            <a:r>
              <a:rPr lang="en-US" dirty="0" smtClean="0"/>
              <a:t>Beaver </a:t>
            </a:r>
          </a:p>
          <a:p>
            <a:pPr marL="514350" indent="-514350">
              <a:buFont typeface="+mj-lt"/>
              <a:buAutoNum type="arabicPeriod"/>
            </a:pPr>
            <a:r>
              <a:rPr lang="en-US" dirty="0" smtClean="0"/>
              <a:t>Mountain </a:t>
            </a:r>
            <a:r>
              <a:rPr lang="en-US" dirty="0"/>
              <a:t>Lion</a:t>
            </a:r>
          </a:p>
          <a:p>
            <a:pPr marL="514350" indent="-514350">
              <a:buFont typeface="+mj-lt"/>
              <a:buAutoNum type="arabicPeriod"/>
            </a:pPr>
            <a:r>
              <a:rPr lang="en-US" dirty="0" smtClean="0"/>
              <a:t>Mouse </a:t>
            </a:r>
          </a:p>
          <a:p>
            <a:pPr marL="514350" indent="-514350">
              <a:buFont typeface="+mj-lt"/>
              <a:buAutoNum type="arabicPeriod"/>
            </a:pPr>
            <a:r>
              <a:rPr lang="en-US" dirty="0" smtClean="0"/>
              <a:t>Owl</a:t>
            </a:r>
            <a:endParaRPr lang="en-US" dirty="0"/>
          </a:p>
          <a:p>
            <a:pPr marL="514350" indent="-514350">
              <a:buFont typeface="+mj-lt"/>
              <a:buAutoNum type="arabicPeriod"/>
            </a:pPr>
            <a:r>
              <a:rPr lang="en-US" dirty="0" smtClean="0"/>
              <a:t>Grasses</a:t>
            </a:r>
          </a:p>
          <a:p>
            <a:pPr marL="514350" indent="-514350">
              <a:buFont typeface="+mj-lt"/>
              <a:buAutoNum type="arabicPeriod"/>
            </a:pPr>
            <a:r>
              <a:rPr lang="en-US" dirty="0" smtClean="0"/>
              <a:t> </a:t>
            </a:r>
            <a:r>
              <a:rPr lang="en-US" dirty="0"/>
              <a:t>Hawk</a:t>
            </a:r>
          </a:p>
          <a:p>
            <a:pPr marL="514350" indent="-514350">
              <a:buFont typeface="+mj-lt"/>
              <a:buAutoNum type="arabicPeriod"/>
            </a:pPr>
            <a:r>
              <a:rPr lang="en-US" dirty="0" smtClean="0"/>
              <a:t>Grasshopper </a:t>
            </a:r>
          </a:p>
          <a:p>
            <a:pPr marL="514350" indent="-514350">
              <a:buFont typeface="+mj-lt"/>
              <a:buAutoNum type="arabicPeriod"/>
            </a:pPr>
            <a:r>
              <a:rPr lang="en-US" dirty="0" smtClean="0"/>
              <a:t>Bird</a:t>
            </a:r>
            <a:endParaRPr lang="en-US" dirty="0"/>
          </a:p>
          <a:p>
            <a:pPr marL="0" indent="0">
              <a:buNone/>
            </a:pPr>
            <a:endParaRPr lang="en-US" dirty="0"/>
          </a:p>
          <a:p>
            <a:endParaRPr lang="en-US" dirty="0"/>
          </a:p>
        </p:txBody>
      </p:sp>
    </p:spTree>
    <p:extLst>
      <p:ext uri="{BB962C8B-B14F-4D97-AF65-F5344CB8AC3E}">
        <p14:creationId xmlns:p14="http://schemas.microsoft.com/office/powerpoint/2010/main" val="378430972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Period 4 Quiz Answers</a:t>
            </a:r>
          </a:p>
        </p:txBody>
      </p:sp>
      <p:sp>
        <p:nvSpPr>
          <p:cNvPr id="3" name="Content Placeholder 2"/>
          <p:cNvSpPr>
            <a:spLocks noGrp="1"/>
          </p:cNvSpPr>
          <p:nvPr>
            <p:ph idx="1"/>
          </p:nvPr>
        </p:nvSpPr>
        <p:spPr/>
        <p:txBody>
          <a:bodyPr/>
          <a:lstStyle/>
          <a:p>
            <a:pPr marL="0" indent="0">
              <a:buNone/>
            </a:pPr>
            <a:r>
              <a:rPr lang="en-US" dirty="0" smtClean="0"/>
              <a:t>2. Possible answer: Grass-&gt; Mouse-&gt; Fox-&gt; Mountain Lion</a:t>
            </a:r>
          </a:p>
          <a:p>
            <a:pPr marL="0" indent="0">
              <a:buNone/>
            </a:pPr>
            <a:r>
              <a:rPr lang="en-US" dirty="0" smtClean="0"/>
              <a:t>3. Beaver, Squirrel, Rabbit, Mouse, Grasshopper</a:t>
            </a:r>
          </a:p>
          <a:p>
            <a:pPr marL="0" indent="0">
              <a:buNone/>
            </a:pPr>
            <a:r>
              <a:rPr lang="en-US" dirty="0" smtClean="0"/>
              <a:t>4. Mountain Lion, Hawk, Owl, snake</a:t>
            </a:r>
          </a:p>
          <a:p>
            <a:pPr marL="0" indent="0">
              <a:buNone/>
            </a:pPr>
            <a:r>
              <a:rPr lang="en-US" dirty="0" smtClean="0"/>
              <a:t>5. Worms, Fungi, Bacteria – anywhere, even grass gets decomposed.</a:t>
            </a:r>
          </a:p>
          <a:p>
            <a:pPr marL="0" indent="0">
              <a:buNone/>
            </a:pPr>
            <a:r>
              <a:rPr lang="en-US" dirty="0" smtClean="0"/>
              <a:t>6. Arrows indicate the direction of the flow of energy from what just got eaten to who eat it.</a:t>
            </a:r>
            <a:endParaRPr lang="en-US" dirty="0"/>
          </a:p>
        </p:txBody>
      </p:sp>
    </p:spTree>
    <p:extLst>
      <p:ext uri="{BB962C8B-B14F-4D97-AF65-F5344CB8AC3E}">
        <p14:creationId xmlns:p14="http://schemas.microsoft.com/office/powerpoint/2010/main" val="200638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Period 4 Quiz Answers</a:t>
            </a:r>
          </a:p>
        </p:txBody>
      </p:sp>
      <p:sp>
        <p:nvSpPr>
          <p:cNvPr id="3" name="Content Placeholder 2"/>
          <p:cNvSpPr>
            <a:spLocks noGrp="1"/>
          </p:cNvSpPr>
          <p:nvPr>
            <p:ph idx="1"/>
          </p:nvPr>
        </p:nvSpPr>
        <p:spPr/>
        <p:txBody>
          <a:bodyPr/>
          <a:lstStyle/>
          <a:p>
            <a:pPr marL="0" indent="0">
              <a:buNone/>
            </a:pPr>
            <a:r>
              <a:rPr lang="en-US" dirty="0" smtClean="0"/>
              <a:t>7. Table 1 Classifying Organisms in Trophic Levels.</a:t>
            </a:r>
          </a:p>
          <a:p>
            <a:pPr marL="0" indent="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020441997"/>
              </p:ext>
            </p:extLst>
          </p:nvPr>
        </p:nvGraphicFramePr>
        <p:xfrm>
          <a:off x="457200" y="2667000"/>
          <a:ext cx="8077200" cy="3657601"/>
        </p:xfrm>
        <a:graphic>
          <a:graphicData uri="http://schemas.openxmlformats.org/drawingml/2006/table">
            <a:tbl>
              <a:tblPr firstRow="1" bandRow="1">
                <a:tableStyleId>{5C22544A-7EE6-4342-B048-85BDC9FD1C3A}</a:tableStyleId>
              </a:tblPr>
              <a:tblGrid>
                <a:gridCol w="2019300"/>
                <a:gridCol w="2019300"/>
                <a:gridCol w="2019300"/>
                <a:gridCol w="2019300"/>
              </a:tblGrid>
              <a:tr h="817123">
                <a:tc>
                  <a:txBody>
                    <a:bodyPr/>
                    <a:lstStyle/>
                    <a:p>
                      <a:r>
                        <a:rPr lang="en-US" dirty="0" smtClean="0"/>
                        <a:t>PRODUCERS</a:t>
                      </a:r>
                      <a:endParaRPr lang="en-US" dirty="0"/>
                    </a:p>
                  </a:txBody>
                  <a:tcPr/>
                </a:tc>
                <a:tc>
                  <a:txBody>
                    <a:bodyPr/>
                    <a:lstStyle/>
                    <a:p>
                      <a:r>
                        <a:rPr lang="en-US" dirty="0" smtClean="0"/>
                        <a:t>PRIMARY CONSUMERS</a:t>
                      </a:r>
                      <a:endParaRPr lang="en-US" dirty="0"/>
                    </a:p>
                  </a:txBody>
                  <a:tcPr/>
                </a:tc>
                <a:tc>
                  <a:txBody>
                    <a:bodyPr/>
                    <a:lstStyle/>
                    <a:p>
                      <a:r>
                        <a:rPr lang="en-US" dirty="0" smtClean="0"/>
                        <a:t>SECONDARY CONSUMERS</a:t>
                      </a:r>
                      <a:endParaRPr lang="en-US" dirty="0"/>
                    </a:p>
                  </a:txBody>
                  <a:tcPr/>
                </a:tc>
                <a:tc>
                  <a:txBody>
                    <a:bodyPr/>
                    <a:lstStyle/>
                    <a:p>
                      <a:r>
                        <a:rPr lang="en-US" dirty="0" smtClean="0"/>
                        <a:t>TERTIARY CONSUMERS</a:t>
                      </a:r>
                      <a:endParaRPr lang="en-US" dirty="0"/>
                    </a:p>
                  </a:txBody>
                  <a:tcPr/>
                </a:tc>
              </a:tr>
              <a:tr h="473413">
                <a:tc>
                  <a:txBody>
                    <a:bodyPr/>
                    <a:lstStyle/>
                    <a:p>
                      <a:r>
                        <a:rPr lang="en-US" dirty="0" smtClean="0"/>
                        <a:t>TREES</a:t>
                      </a:r>
                      <a:endParaRPr lang="en-US" dirty="0"/>
                    </a:p>
                  </a:txBody>
                  <a:tcPr/>
                </a:tc>
                <a:tc>
                  <a:txBody>
                    <a:bodyPr/>
                    <a:lstStyle/>
                    <a:p>
                      <a:r>
                        <a:rPr lang="en-US" dirty="0" smtClean="0"/>
                        <a:t>BEAVER</a:t>
                      </a:r>
                      <a:endParaRPr lang="en-US" dirty="0"/>
                    </a:p>
                  </a:txBody>
                  <a:tcPr/>
                </a:tc>
                <a:tc>
                  <a:txBody>
                    <a:bodyPr/>
                    <a:lstStyle/>
                    <a:p>
                      <a:r>
                        <a:rPr lang="en-US" dirty="0" smtClean="0"/>
                        <a:t>FOX</a:t>
                      </a:r>
                      <a:endParaRPr lang="en-US" dirty="0"/>
                    </a:p>
                  </a:txBody>
                  <a:tcPr/>
                </a:tc>
                <a:tc>
                  <a:txBody>
                    <a:bodyPr/>
                    <a:lstStyle/>
                    <a:p>
                      <a:r>
                        <a:rPr lang="en-US" dirty="0" smtClean="0"/>
                        <a:t>MOUNTAIN LION</a:t>
                      </a:r>
                      <a:endParaRPr lang="en-US" dirty="0"/>
                    </a:p>
                  </a:txBody>
                  <a:tcPr/>
                </a:tc>
              </a:tr>
              <a:tr h="473413">
                <a:tc>
                  <a:txBody>
                    <a:bodyPr/>
                    <a:lstStyle/>
                    <a:p>
                      <a:r>
                        <a:rPr lang="en-US" dirty="0" smtClean="0"/>
                        <a:t>GRASS</a:t>
                      </a:r>
                      <a:endParaRPr lang="en-US" dirty="0"/>
                    </a:p>
                  </a:txBody>
                  <a:tcPr/>
                </a:tc>
                <a:tc>
                  <a:txBody>
                    <a:bodyPr/>
                    <a:lstStyle/>
                    <a:p>
                      <a:r>
                        <a:rPr lang="en-US" dirty="0" smtClean="0"/>
                        <a:t>SQUIRREL</a:t>
                      </a:r>
                      <a:endParaRPr lang="en-US" dirty="0"/>
                    </a:p>
                  </a:txBody>
                  <a:tcPr/>
                </a:tc>
                <a:tc>
                  <a:txBody>
                    <a:bodyPr/>
                    <a:lstStyle/>
                    <a:p>
                      <a:r>
                        <a:rPr lang="en-US" dirty="0" smtClean="0"/>
                        <a:t>BIRD</a:t>
                      </a:r>
                      <a:endParaRPr lang="en-US" dirty="0"/>
                    </a:p>
                  </a:txBody>
                  <a:tcPr/>
                </a:tc>
                <a:tc>
                  <a:txBody>
                    <a:bodyPr/>
                    <a:lstStyle/>
                    <a:p>
                      <a:r>
                        <a:rPr lang="en-US" dirty="0" smtClean="0"/>
                        <a:t>HAWK</a:t>
                      </a:r>
                      <a:endParaRPr lang="en-US" dirty="0"/>
                    </a:p>
                  </a:txBody>
                  <a:tcPr/>
                </a:tc>
              </a:tr>
              <a:tr h="473413">
                <a:tc>
                  <a:txBody>
                    <a:bodyPr/>
                    <a:lstStyle/>
                    <a:p>
                      <a:endParaRPr lang="en-US" dirty="0"/>
                    </a:p>
                  </a:txBody>
                  <a:tcPr/>
                </a:tc>
                <a:tc>
                  <a:txBody>
                    <a:bodyPr/>
                    <a:lstStyle/>
                    <a:p>
                      <a:r>
                        <a:rPr lang="en-US" dirty="0" smtClean="0"/>
                        <a:t>RABBIT</a:t>
                      </a:r>
                      <a:endParaRPr lang="en-US" dirty="0"/>
                    </a:p>
                  </a:txBody>
                  <a:tcPr/>
                </a:tc>
                <a:tc>
                  <a:txBody>
                    <a:bodyPr/>
                    <a:lstStyle/>
                    <a:p>
                      <a:r>
                        <a:rPr lang="en-US" dirty="0" smtClean="0"/>
                        <a:t>SNAKE</a:t>
                      </a:r>
                      <a:endParaRPr lang="en-US" dirty="0"/>
                    </a:p>
                  </a:txBody>
                  <a:tcPr/>
                </a:tc>
                <a:tc>
                  <a:txBody>
                    <a:bodyPr/>
                    <a:lstStyle/>
                    <a:p>
                      <a:r>
                        <a:rPr lang="en-US" dirty="0" smtClean="0"/>
                        <a:t>SNAKE</a:t>
                      </a:r>
                      <a:endParaRPr lang="en-US" dirty="0"/>
                    </a:p>
                  </a:txBody>
                  <a:tcPr/>
                </a:tc>
              </a:tr>
              <a:tr h="473413">
                <a:tc>
                  <a:txBody>
                    <a:bodyPr/>
                    <a:lstStyle/>
                    <a:p>
                      <a:endParaRPr lang="en-US" dirty="0"/>
                    </a:p>
                  </a:txBody>
                  <a:tcPr/>
                </a:tc>
                <a:tc>
                  <a:txBody>
                    <a:bodyPr/>
                    <a:lstStyle/>
                    <a:p>
                      <a:r>
                        <a:rPr lang="en-US" dirty="0" smtClean="0"/>
                        <a:t>MOUSE</a:t>
                      </a:r>
                      <a:endParaRPr lang="en-US" dirty="0"/>
                    </a:p>
                  </a:txBody>
                  <a:tcPr/>
                </a:tc>
                <a:tc>
                  <a:txBody>
                    <a:bodyPr/>
                    <a:lstStyle/>
                    <a:p>
                      <a:r>
                        <a:rPr lang="en-US" dirty="0" smtClean="0"/>
                        <a:t>FROG</a:t>
                      </a:r>
                      <a:endParaRPr lang="en-US" dirty="0"/>
                    </a:p>
                  </a:txBody>
                  <a:tcPr/>
                </a:tc>
                <a:tc>
                  <a:txBody>
                    <a:bodyPr/>
                    <a:lstStyle/>
                    <a:p>
                      <a:r>
                        <a:rPr lang="en-US" dirty="0" smtClean="0"/>
                        <a:t>OWL</a:t>
                      </a:r>
                      <a:endParaRPr lang="en-US" dirty="0"/>
                    </a:p>
                  </a:txBody>
                  <a:tcPr/>
                </a:tc>
              </a:tr>
              <a:tr h="473413">
                <a:tc>
                  <a:txBody>
                    <a:bodyPr/>
                    <a:lstStyle/>
                    <a:p>
                      <a:endParaRPr lang="en-US" dirty="0"/>
                    </a:p>
                  </a:txBody>
                  <a:tcPr/>
                </a:tc>
                <a:tc>
                  <a:txBody>
                    <a:bodyPr/>
                    <a:lstStyle/>
                    <a:p>
                      <a:r>
                        <a:rPr lang="en-US" dirty="0" smtClean="0"/>
                        <a:t>GRASSHOPPER</a:t>
                      </a:r>
                      <a:endParaRPr lang="en-US" dirty="0"/>
                    </a:p>
                  </a:txBody>
                  <a:tcPr/>
                </a:tc>
                <a:tc>
                  <a:txBody>
                    <a:bodyPr/>
                    <a:lstStyle/>
                    <a:p>
                      <a:endParaRPr lang="en-US" dirty="0"/>
                    </a:p>
                  </a:txBody>
                  <a:tcPr/>
                </a:tc>
                <a:tc>
                  <a:txBody>
                    <a:bodyPr/>
                    <a:lstStyle/>
                    <a:p>
                      <a:endParaRPr lang="en-US"/>
                    </a:p>
                  </a:txBody>
                  <a:tcPr/>
                </a:tc>
              </a:tr>
              <a:tr h="473413">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90335712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Period 4 Quiz Answers</a:t>
            </a:r>
          </a:p>
        </p:txBody>
      </p:sp>
      <p:sp>
        <p:nvSpPr>
          <p:cNvPr id="3" name="Content Placeholder 2"/>
          <p:cNvSpPr>
            <a:spLocks noGrp="1"/>
          </p:cNvSpPr>
          <p:nvPr>
            <p:ph idx="1"/>
          </p:nvPr>
        </p:nvSpPr>
        <p:spPr/>
        <p:txBody>
          <a:bodyPr/>
          <a:lstStyle/>
          <a:p>
            <a:endParaRPr lang="en-US" dirty="0"/>
          </a:p>
        </p:txBody>
      </p:sp>
      <p:sp>
        <p:nvSpPr>
          <p:cNvPr id="4" name="Isosceles Triangle 3"/>
          <p:cNvSpPr/>
          <p:nvPr/>
        </p:nvSpPr>
        <p:spPr>
          <a:xfrm>
            <a:off x="1485900" y="1143000"/>
            <a:ext cx="6248400" cy="3962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2362200" y="4038600"/>
            <a:ext cx="4495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4" idx="1"/>
            <a:endCxn id="4" idx="5"/>
          </p:cNvCxnSpPr>
          <p:nvPr/>
        </p:nvCxnSpPr>
        <p:spPr>
          <a:xfrm>
            <a:off x="3048000" y="3124200"/>
            <a:ext cx="3124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810000" y="2209800"/>
            <a:ext cx="152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362200" y="4038600"/>
            <a:ext cx="5029200" cy="369332"/>
          </a:xfrm>
          <a:prstGeom prst="rect">
            <a:avLst/>
          </a:prstGeom>
          <a:noFill/>
        </p:spPr>
        <p:txBody>
          <a:bodyPr wrap="square" rtlCol="0">
            <a:spAutoFit/>
          </a:bodyPr>
          <a:lstStyle/>
          <a:p>
            <a:r>
              <a:rPr lang="en-US" dirty="0" smtClean="0"/>
              <a:t>PRODUCERS – TREES, GRASSES</a:t>
            </a:r>
            <a:endParaRPr lang="en-US" dirty="0"/>
          </a:p>
        </p:txBody>
      </p:sp>
      <p:sp>
        <p:nvSpPr>
          <p:cNvPr id="12" name="TextBox 11"/>
          <p:cNvSpPr txBox="1"/>
          <p:nvPr/>
        </p:nvSpPr>
        <p:spPr>
          <a:xfrm>
            <a:off x="2971800" y="3276600"/>
            <a:ext cx="3657600" cy="646331"/>
          </a:xfrm>
          <a:prstGeom prst="rect">
            <a:avLst/>
          </a:prstGeom>
          <a:noFill/>
        </p:spPr>
        <p:txBody>
          <a:bodyPr wrap="square" rtlCol="0">
            <a:spAutoFit/>
          </a:bodyPr>
          <a:lstStyle/>
          <a:p>
            <a:r>
              <a:rPr lang="en-US" dirty="0" smtClean="0"/>
              <a:t>CONSUMER 1 – BEAVER, SQUIRREL, RABBIT, MOUSE, GRASSHOPPER</a:t>
            </a:r>
            <a:endParaRPr lang="en-US" dirty="0"/>
          </a:p>
        </p:txBody>
      </p:sp>
      <p:sp>
        <p:nvSpPr>
          <p:cNvPr id="14" name="TextBox 13"/>
          <p:cNvSpPr txBox="1"/>
          <p:nvPr/>
        </p:nvSpPr>
        <p:spPr>
          <a:xfrm>
            <a:off x="3086100" y="2447707"/>
            <a:ext cx="3429000" cy="646331"/>
          </a:xfrm>
          <a:prstGeom prst="rect">
            <a:avLst/>
          </a:prstGeom>
          <a:noFill/>
        </p:spPr>
        <p:txBody>
          <a:bodyPr wrap="square" rtlCol="0">
            <a:spAutoFit/>
          </a:bodyPr>
          <a:lstStyle/>
          <a:p>
            <a:r>
              <a:rPr lang="en-US" dirty="0" smtClean="0"/>
              <a:t>CONSUMER 2 – FOX, BIRD, SNAKE, FROG</a:t>
            </a:r>
            <a:endParaRPr lang="en-US" dirty="0"/>
          </a:p>
        </p:txBody>
      </p:sp>
      <p:sp>
        <p:nvSpPr>
          <p:cNvPr id="15" name="TextBox 14"/>
          <p:cNvSpPr txBox="1"/>
          <p:nvPr/>
        </p:nvSpPr>
        <p:spPr>
          <a:xfrm>
            <a:off x="3962400" y="1417638"/>
            <a:ext cx="2533650" cy="923330"/>
          </a:xfrm>
          <a:prstGeom prst="rect">
            <a:avLst/>
          </a:prstGeom>
          <a:noFill/>
        </p:spPr>
        <p:txBody>
          <a:bodyPr wrap="square" rtlCol="0">
            <a:spAutoFit/>
          </a:bodyPr>
          <a:lstStyle/>
          <a:p>
            <a:r>
              <a:rPr lang="en-US" dirty="0" smtClean="0"/>
              <a:t>CONSUMER 3 – MOUNTAIN LION, HAWL, OWL</a:t>
            </a:r>
            <a:endParaRPr lang="en-US" dirty="0"/>
          </a:p>
        </p:txBody>
      </p:sp>
    </p:spTree>
    <p:extLst>
      <p:ext uri="{BB962C8B-B14F-4D97-AF65-F5344CB8AC3E}">
        <p14:creationId xmlns:p14="http://schemas.microsoft.com/office/powerpoint/2010/main" val="395705595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417638"/>
          </a:xfrm>
        </p:spPr>
        <p:txBody>
          <a:bodyPr>
            <a:noAutofit/>
          </a:bodyPr>
          <a:lstStyle/>
          <a:p>
            <a:r>
              <a:rPr lang="en-US" sz="2400" dirty="0" smtClean="0"/>
              <a:t>08/25 Biomes 3.2</a:t>
            </a:r>
            <a:br>
              <a:rPr lang="en-US" sz="2400" dirty="0" smtClean="0"/>
            </a:br>
            <a:r>
              <a:rPr lang="en-US" sz="2400" dirty="0" smtClean="0"/>
              <a:t> Obj.: TSW demonstrate comprehension of biotic, abiotic and limiting factors in an ecosystem. p.20 NB. </a:t>
            </a:r>
            <a:endParaRPr lang="en-US" sz="2400" dirty="0"/>
          </a:p>
        </p:txBody>
      </p:sp>
      <p:sp>
        <p:nvSpPr>
          <p:cNvPr id="5" name="Content Placeholder 4"/>
          <p:cNvSpPr>
            <a:spLocks noGrp="1"/>
          </p:cNvSpPr>
          <p:nvPr>
            <p:ph sz="half" idx="2"/>
          </p:nvPr>
        </p:nvSpPr>
        <p:spPr>
          <a:xfrm>
            <a:off x="3276600" y="1371600"/>
            <a:ext cx="5867400" cy="3505200"/>
          </a:xfrm>
        </p:spPr>
        <p:txBody>
          <a:bodyPr>
            <a:normAutofit/>
          </a:bodyPr>
          <a:lstStyle/>
          <a:p>
            <a:pPr marL="514350" indent="-514350">
              <a:buFont typeface="+mj-lt"/>
              <a:buAutoNum type="arabicPeriod"/>
            </a:pPr>
            <a:r>
              <a:rPr lang="en-US" dirty="0" smtClean="0"/>
              <a:t>Compare and contrast an aquatic and terrestrial biome.</a:t>
            </a:r>
          </a:p>
          <a:p>
            <a:pPr marL="514350" indent="-514350">
              <a:buFont typeface="+mj-lt"/>
              <a:buAutoNum type="arabicPeriod"/>
            </a:pPr>
            <a:r>
              <a:rPr lang="en-US" dirty="0" smtClean="0"/>
              <a:t>Give Examples for each of the three types of Symbiotic Relationships.</a:t>
            </a:r>
          </a:p>
          <a:p>
            <a:pPr marL="514350" indent="-514350">
              <a:buFont typeface="+mj-lt"/>
              <a:buAutoNum type="arabicPeriod"/>
            </a:pPr>
            <a:r>
              <a:rPr lang="en-US" dirty="0" smtClean="0"/>
              <a:t>Compare and Contrast Primary and Secondary </a:t>
            </a:r>
            <a:r>
              <a:rPr lang="en-US" dirty="0" smtClean="0">
                <a:hlinkClick r:id="rId2"/>
              </a:rPr>
              <a:t>Succession.</a:t>
            </a:r>
            <a:endParaRPr lang="en-US" dirty="0" smtClean="0"/>
          </a:p>
        </p:txBody>
      </p:sp>
      <p:pic>
        <p:nvPicPr>
          <p:cNvPr id="7" name="Picture 1040" descr="\\Hvf-work\Education\Edu3\BDOL Interactive Chalkboard\01-Image Bank Images\ch03\Annual Precip vs Temp.jpg"/>
          <p:cNvPicPr>
            <a:picLocks noGrp="1" noChangeAspect="1" noChangeArrowheads="1"/>
          </p:cNvPicPr>
          <p:nvPr>
            <p:ph sz="half" idx="1"/>
          </p:nvPr>
        </p:nvPicPr>
        <p:blipFill>
          <a:blip r:embed="rId3" cstate="print"/>
          <a:srcRect/>
          <a:stretch>
            <a:fillRect/>
          </a:stretch>
        </p:blipFill>
        <p:spPr bwMode="auto">
          <a:xfrm>
            <a:off x="0" y="1600200"/>
            <a:ext cx="3202132" cy="2673506"/>
          </a:xfrm>
          <a:prstGeom prst="rect">
            <a:avLst/>
          </a:prstGeom>
          <a:noFill/>
        </p:spPr>
      </p:pic>
      <p:pic>
        <p:nvPicPr>
          <p:cNvPr id="6" name="Picture 28" descr="Fig"/>
          <p:cNvPicPr>
            <a:picLocks noChangeAspect="1" noChangeArrowheads="1"/>
          </p:cNvPicPr>
          <p:nvPr/>
        </p:nvPicPr>
        <p:blipFill>
          <a:blip r:embed="rId4" cstate="print"/>
          <a:srcRect/>
          <a:stretch>
            <a:fillRect/>
          </a:stretch>
        </p:blipFill>
        <p:spPr bwMode="auto">
          <a:xfrm>
            <a:off x="0" y="4607492"/>
            <a:ext cx="5105400" cy="2286794"/>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a:t>
            </a:r>
            <a:r>
              <a:rPr lang="en-US" dirty="0" smtClean="0"/>
              <a:t>. Coffee Grounds</a:t>
            </a:r>
            <a:endParaRPr lang="en-US" dirty="0"/>
          </a:p>
        </p:txBody>
      </p:sp>
      <p:sp>
        <p:nvSpPr>
          <p:cNvPr id="3" name="Content Placeholder 2"/>
          <p:cNvSpPr>
            <a:spLocks noGrp="1"/>
          </p:cNvSpPr>
          <p:nvPr>
            <p:ph idx="1"/>
          </p:nvPr>
        </p:nvSpPr>
        <p:spPr/>
        <p:txBody>
          <a:bodyPr/>
          <a:lstStyle/>
          <a:p>
            <a:r>
              <a:rPr lang="en-US" dirty="0" smtClean="0"/>
              <a:t>Independent Variable: Amount of Coffee Grounds</a:t>
            </a:r>
          </a:p>
          <a:p>
            <a:r>
              <a:rPr lang="en-US" dirty="0" smtClean="0"/>
              <a:t>Dependent Variable: Taste of Coffee</a:t>
            </a:r>
          </a:p>
          <a:p>
            <a:r>
              <a:rPr lang="en-US" dirty="0" smtClean="0"/>
              <a:t>Constants: Same kind of coffee, same percolator, same amount and type of water, same perking time, same electrical sources</a:t>
            </a:r>
            <a:endParaRPr lang="en-US" dirty="0"/>
          </a:p>
        </p:txBody>
      </p:sp>
    </p:spTree>
    <p:extLst>
      <p:ext uri="{BB962C8B-B14F-4D97-AF65-F5344CB8AC3E}">
        <p14:creationId xmlns:p14="http://schemas.microsoft.com/office/powerpoint/2010/main" val="2649504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51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60515" name="Text Box 3"/>
          <p:cNvSpPr txBox="1">
            <a:spLocks noChangeArrowheads="1"/>
          </p:cNvSpPr>
          <p:nvPr/>
        </p:nvSpPr>
        <p:spPr bwMode="auto">
          <a:xfrm>
            <a:off x="565150" y="914400"/>
            <a:ext cx="3575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What is a biome?</a:t>
            </a:r>
          </a:p>
        </p:txBody>
      </p:sp>
      <p:pic>
        <p:nvPicPr>
          <p:cNvPr id="96051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6051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6051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6051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6052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6052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60522" name="Rectangle 10"/>
          <p:cNvSpPr>
            <a:spLocks noChangeArrowheads="1"/>
          </p:cNvSpPr>
          <p:nvPr/>
        </p:nvSpPr>
        <p:spPr bwMode="auto">
          <a:xfrm>
            <a:off x="304800" y="1622425"/>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Biomes located on land are called terrestrial biomes.</a:t>
            </a:r>
            <a:endParaRPr lang="en-US" altLang="en-US" sz="3200" i="1">
              <a:solidFill>
                <a:schemeClr val="tx1"/>
              </a:solidFill>
              <a:latin typeface="Times" pitchFamily="18" charset="0"/>
            </a:endParaRPr>
          </a:p>
        </p:txBody>
      </p:sp>
      <p:pic>
        <p:nvPicPr>
          <p:cNvPr id="960523"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sp>
        <p:nvSpPr>
          <p:cNvPr id="960524" name="Rectangle 12"/>
          <p:cNvSpPr>
            <a:spLocks noChangeArrowheads="1"/>
          </p:cNvSpPr>
          <p:nvPr/>
        </p:nvSpPr>
        <p:spPr bwMode="auto">
          <a:xfrm>
            <a:off x="304800" y="2708275"/>
            <a:ext cx="2895600" cy="31591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Oceans, lakes, streams, ponds, or other bodies of water are aquatic biomes.</a:t>
            </a:r>
            <a:endParaRPr lang="en-US" altLang="en-US" sz="3200" i="1">
              <a:solidFill>
                <a:schemeClr val="tx1"/>
              </a:solidFill>
              <a:latin typeface="Times" pitchFamily="18" charset="0"/>
            </a:endParaRPr>
          </a:p>
        </p:txBody>
      </p:sp>
      <p:pic>
        <p:nvPicPr>
          <p:cNvPr id="960525" name="Picture 13"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60529" name="Picture 17" descr="C03-04P"/>
          <p:cNvPicPr>
            <a:picLocks noChangeAspect="1" noChangeArrowheads="1"/>
          </p:cNvPicPr>
          <p:nvPr/>
        </p:nvPicPr>
        <p:blipFill>
          <a:blip r:embed="rId12" cstate="print"/>
          <a:srcRect/>
          <a:stretch>
            <a:fillRect/>
          </a:stretch>
        </p:blipFill>
        <p:spPr bwMode="auto">
          <a:xfrm>
            <a:off x="3429000" y="2114550"/>
            <a:ext cx="4572000" cy="36576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60524"/>
                                        </p:tgtEl>
                                        <p:attrNameLst>
                                          <p:attrName>style.visibility</p:attrName>
                                        </p:attrNameLst>
                                      </p:cBhvr>
                                      <p:to>
                                        <p:strVal val="visible"/>
                                      </p:to>
                                    </p:set>
                                    <p:animEffect transition="in" filter="box(out)">
                                      <p:cBhvr>
                                        <p:cTn id="7" dur="500"/>
                                        <p:tgtEl>
                                          <p:spTgt spid="960524"/>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60529"/>
                                        </p:tgtEl>
                                        <p:attrNameLst>
                                          <p:attrName>style.visibility</p:attrName>
                                        </p:attrNameLst>
                                      </p:cBhvr>
                                      <p:to>
                                        <p:strVal val="visible"/>
                                      </p:to>
                                    </p:set>
                                    <p:animEffect transition="in" filter="box(out)">
                                      <p:cBhvr>
                                        <p:cTn id="11" dur="500"/>
                                        <p:tgtEl>
                                          <p:spTgt spid="960529"/>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60516"/>
                                        </p:tgtEl>
                                        <p:attrNameLst>
                                          <p:attrName>style.visibility</p:attrName>
                                        </p:attrNameLst>
                                      </p:cBhvr>
                                      <p:to>
                                        <p:strVal val="visible"/>
                                      </p:to>
                                    </p:set>
                                    <p:animEffect transition="in" filter="box(out)">
                                      <p:cBhvr>
                                        <p:cTn id="15" dur="500"/>
                                        <p:tgtEl>
                                          <p:spTgt spid="960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524"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61539" name="Text Box 3"/>
          <p:cNvSpPr txBox="1">
            <a:spLocks noChangeArrowheads="1"/>
          </p:cNvSpPr>
          <p:nvPr/>
        </p:nvSpPr>
        <p:spPr bwMode="auto">
          <a:xfrm>
            <a:off x="565150" y="838200"/>
            <a:ext cx="3117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Marine biomes</a:t>
            </a:r>
          </a:p>
        </p:txBody>
      </p:sp>
      <p:pic>
        <p:nvPicPr>
          <p:cNvPr id="96154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6154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6154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6154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61544"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61545"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61546" name="Rectangle 10"/>
          <p:cNvSpPr>
            <a:spLocks noChangeArrowheads="1"/>
          </p:cNvSpPr>
          <p:nvPr/>
        </p:nvSpPr>
        <p:spPr bwMode="auto">
          <a:xfrm>
            <a:off x="457200" y="1641475"/>
            <a:ext cx="80772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The portion of the marine biome that is shallow enough for sunlight to penetrate is called the </a:t>
            </a:r>
            <a:r>
              <a:rPr lang="en-US" altLang="en-US" sz="3200">
                <a:solidFill>
                  <a:srgbClr val="FF0066"/>
                </a:solidFill>
                <a:latin typeface="Times" pitchFamily="18" charset="0"/>
              </a:rPr>
              <a:t>photic zone</a:t>
            </a:r>
            <a:r>
              <a:rPr lang="en-US" altLang="en-US" sz="3200">
                <a:solidFill>
                  <a:schemeClr val="tx1"/>
                </a:solidFill>
                <a:latin typeface="Times" pitchFamily="18" charset="0"/>
              </a:rPr>
              <a:t>.</a:t>
            </a:r>
            <a:endParaRPr lang="en-US" altLang="en-US" sz="3200" i="1">
              <a:solidFill>
                <a:schemeClr val="tx1"/>
              </a:solidFill>
              <a:latin typeface="Times" pitchFamily="18" charset="0"/>
            </a:endParaRPr>
          </a:p>
        </p:txBody>
      </p:sp>
      <p:pic>
        <p:nvPicPr>
          <p:cNvPr id="961547"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61548" name="Picture 12"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61555" name="Picture 19" descr="C03-05P"/>
          <p:cNvPicPr>
            <a:picLocks noChangeAspect="1" noChangeArrowheads="1"/>
          </p:cNvPicPr>
          <p:nvPr/>
        </p:nvPicPr>
        <p:blipFill>
          <a:blip r:embed="rId12" cstate="print"/>
          <a:srcRect/>
          <a:stretch>
            <a:fillRect/>
          </a:stretch>
        </p:blipFill>
        <p:spPr bwMode="auto">
          <a:xfrm>
            <a:off x="685800" y="3371850"/>
            <a:ext cx="7315200" cy="2343150"/>
          </a:xfrm>
          <a:prstGeom prst="rect">
            <a:avLst/>
          </a:prstGeom>
          <a:noFill/>
        </p:spPr>
      </p:pic>
      <p:pic>
        <p:nvPicPr>
          <p:cNvPr id="961556" name="Picture 20" descr="audio image blue">
            <a:hlinkClick r:id="" action="ppaction://noaction">
              <a:snd r:embed="rId13" name="03-photic zone.WAV"/>
            </a:hlinkClick>
          </p:cNvPr>
          <p:cNvPicPr>
            <a:picLocks noChangeAspect="1" noChangeArrowheads="1"/>
          </p:cNvPicPr>
          <p:nvPr/>
        </p:nvPicPr>
        <p:blipFill>
          <a:blip r:embed="rId14" cstate="print"/>
          <a:srcRect/>
          <a:stretch>
            <a:fillRect/>
          </a:stretch>
        </p:blipFill>
        <p:spPr bwMode="auto">
          <a:xfrm>
            <a:off x="4572000" y="26162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61546"/>
                                        </p:tgtEl>
                                        <p:attrNameLst>
                                          <p:attrName>style.visibility</p:attrName>
                                        </p:attrNameLst>
                                      </p:cBhvr>
                                      <p:to>
                                        <p:strVal val="visible"/>
                                      </p:to>
                                    </p:set>
                                    <p:animEffect transition="in" filter="box(out)">
                                      <p:cBhvr>
                                        <p:cTn id="7" dur="500"/>
                                        <p:tgtEl>
                                          <p:spTgt spid="96154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61556"/>
                                        </p:tgtEl>
                                        <p:attrNameLst>
                                          <p:attrName>style.visibility</p:attrName>
                                        </p:attrNameLst>
                                      </p:cBhvr>
                                      <p:to>
                                        <p:strVal val="visible"/>
                                      </p:to>
                                    </p:set>
                                    <p:animEffect transition="in" filter="box(out)">
                                      <p:cBhvr>
                                        <p:cTn id="12" dur="500"/>
                                        <p:tgtEl>
                                          <p:spTgt spid="961556"/>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61540"/>
                                        </p:tgtEl>
                                        <p:attrNameLst>
                                          <p:attrName>style.visibility</p:attrName>
                                        </p:attrNameLst>
                                      </p:cBhvr>
                                      <p:to>
                                        <p:strVal val="visible"/>
                                      </p:to>
                                    </p:set>
                                    <p:animEffect transition="in" filter="box(out)">
                                      <p:cBhvr>
                                        <p:cTn id="16" dur="500"/>
                                        <p:tgtEl>
                                          <p:spTgt spid="961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1546"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6418" name="Rectangle 2050"/>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56419" name="Text Box 2051"/>
          <p:cNvSpPr txBox="1">
            <a:spLocks noChangeArrowheads="1"/>
          </p:cNvSpPr>
          <p:nvPr/>
        </p:nvSpPr>
        <p:spPr bwMode="auto">
          <a:xfrm>
            <a:off x="565150" y="838200"/>
            <a:ext cx="3117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Marine biomes</a:t>
            </a:r>
          </a:p>
        </p:txBody>
      </p:sp>
      <p:pic>
        <p:nvPicPr>
          <p:cNvPr id="956420" name="Picture 2052"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56421" name="Picture 205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56422" name="Picture 205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56423" name="Picture 205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56424" name="Picture 205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56425" name="Picture 2057"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56427" name="Rectangle 2059"/>
          <p:cNvSpPr>
            <a:spLocks noChangeArrowheads="1"/>
          </p:cNvSpPr>
          <p:nvPr/>
        </p:nvSpPr>
        <p:spPr bwMode="auto">
          <a:xfrm>
            <a:off x="533400" y="1600200"/>
            <a:ext cx="2514600" cy="35972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Deeper water that never receives sunlight makes up the </a:t>
            </a:r>
            <a:r>
              <a:rPr lang="en-US" altLang="en-US" sz="3200">
                <a:solidFill>
                  <a:srgbClr val="FF0066"/>
                </a:solidFill>
                <a:latin typeface="Times" pitchFamily="18" charset="0"/>
              </a:rPr>
              <a:t>aphotic zone</a:t>
            </a:r>
            <a:r>
              <a:rPr lang="en-US" altLang="en-US" sz="3200">
                <a:solidFill>
                  <a:schemeClr val="tx1"/>
                </a:solidFill>
                <a:latin typeface="Times" pitchFamily="18" charset="0"/>
              </a:rPr>
              <a:t>.</a:t>
            </a:r>
            <a:endParaRPr lang="en-US" altLang="en-US" sz="3200" i="1">
              <a:solidFill>
                <a:schemeClr val="tx1"/>
              </a:solidFill>
              <a:latin typeface="Times" pitchFamily="18" charset="0"/>
            </a:endParaRPr>
          </a:p>
        </p:txBody>
      </p:sp>
      <p:pic>
        <p:nvPicPr>
          <p:cNvPr id="956428" name="Picture 206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56430" name="Picture 2062"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56431" name="Picture 2063" descr="ocean"/>
          <p:cNvPicPr>
            <a:picLocks noChangeAspect="1" noChangeArrowheads="1"/>
          </p:cNvPicPr>
          <p:nvPr/>
        </p:nvPicPr>
        <p:blipFill>
          <a:blip r:embed="rId12" cstate="print"/>
          <a:srcRect/>
          <a:stretch>
            <a:fillRect/>
          </a:stretch>
        </p:blipFill>
        <p:spPr bwMode="auto">
          <a:xfrm>
            <a:off x="3048000" y="1600200"/>
            <a:ext cx="4876800" cy="3657600"/>
          </a:xfrm>
          <a:prstGeom prst="rect">
            <a:avLst/>
          </a:prstGeom>
          <a:noFill/>
        </p:spPr>
      </p:pic>
      <p:pic>
        <p:nvPicPr>
          <p:cNvPr id="956433" name="Picture 2065" descr="audio image blue">
            <a:hlinkClick r:id="" action="ppaction://noaction">
              <a:snd r:embed="rId13" name="03-aphotic zone.WAV"/>
            </a:hlinkClick>
          </p:cNvPr>
          <p:cNvPicPr>
            <a:picLocks noChangeAspect="1" noChangeArrowheads="1"/>
          </p:cNvPicPr>
          <p:nvPr/>
        </p:nvPicPr>
        <p:blipFill>
          <a:blip r:embed="rId14" cstate="print"/>
          <a:srcRect/>
          <a:stretch>
            <a:fillRect/>
          </a:stretch>
        </p:blipFill>
        <p:spPr bwMode="auto">
          <a:xfrm>
            <a:off x="1892300" y="48260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56427"/>
                                        </p:tgtEl>
                                        <p:attrNameLst>
                                          <p:attrName>style.visibility</p:attrName>
                                        </p:attrNameLst>
                                      </p:cBhvr>
                                      <p:to>
                                        <p:strVal val="visible"/>
                                      </p:to>
                                    </p:set>
                                    <p:animEffect transition="in" filter="box(out)">
                                      <p:cBhvr>
                                        <p:cTn id="7" dur="500"/>
                                        <p:tgtEl>
                                          <p:spTgt spid="95642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56433"/>
                                        </p:tgtEl>
                                        <p:attrNameLst>
                                          <p:attrName>style.visibility</p:attrName>
                                        </p:attrNameLst>
                                      </p:cBhvr>
                                      <p:to>
                                        <p:strVal val="visible"/>
                                      </p:to>
                                    </p:set>
                                    <p:animEffect transition="in" filter="box(out)">
                                      <p:cBhvr>
                                        <p:cTn id="12" dur="500"/>
                                        <p:tgtEl>
                                          <p:spTgt spid="956433"/>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56420"/>
                                        </p:tgtEl>
                                        <p:attrNameLst>
                                          <p:attrName>style.visibility</p:attrName>
                                        </p:attrNameLst>
                                      </p:cBhvr>
                                      <p:to>
                                        <p:strVal val="visible"/>
                                      </p:to>
                                    </p:set>
                                    <p:animEffect transition="in" filter="box(out)">
                                      <p:cBhvr>
                                        <p:cTn id="16" dur="500"/>
                                        <p:tgtEl>
                                          <p:spTgt spid="956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6427"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850"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Section 2 Check</a:t>
            </a:r>
          </a:p>
        </p:txBody>
      </p:sp>
      <p:pic>
        <p:nvPicPr>
          <p:cNvPr id="974851"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74852"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74853"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74854"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74855"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74856" name="Picture 8" descr="Section Check"/>
          <p:cNvPicPr>
            <a:picLocks noChangeAspect="1" noChangeArrowheads="1"/>
          </p:cNvPicPr>
          <p:nvPr/>
        </p:nvPicPr>
        <p:blipFill>
          <a:blip r:embed="rId8" cstate="print"/>
          <a:srcRect/>
          <a:stretch>
            <a:fillRect/>
          </a:stretch>
        </p:blipFill>
        <p:spPr bwMode="auto">
          <a:xfrm>
            <a:off x="3371850" y="38100"/>
            <a:ext cx="2400300" cy="377825"/>
          </a:xfrm>
          <a:prstGeom prst="rect">
            <a:avLst/>
          </a:prstGeom>
          <a:noFill/>
        </p:spPr>
      </p:pic>
      <p:pic>
        <p:nvPicPr>
          <p:cNvPr id="974857"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74858" name="Picture 10" descr="Sec"/>
          <p:cNvPicPr>
            <a:picLocks noChangeAspect="1" noChangeArrowheads="1"/>
          </p:cNvPicPr>
          <p:nvPr/>
        </p:nvPicPr>
        <p:blipFill>
          <a:blip r:embed="rId11" cstate="print"/>
          <a:srcRect/>
          <a:stretch>
            <a:fillRect/>
          </a:stretch>
        </p:blipFill>
        <p:spPr bwMode="auto">
          <a:xfrm>
            <a:off x="0" y="0"/>
            <a:ext cx="1752600" cy="762000"/>
          </a:xfrm>
          <a:prstGeom prst="rect">
            <a:avLst/>
          </a:prstGeom>
          <a:noFill/>
        </p:spPr>
      </p:pic>
      <p:sp>
        <p:nvSpPr>
          <p:cNvPr id="974859" name="Text Box 11"/>
          <p:cNvSpPr txBox="1">
            <a:spLocks noChangeArrowheads="1"/>
          </p:cNvSpPr>
          <p:nvPr/>
        </p:nvSpPr>
        <p:spPr bwMode="auto">
          <a:xfrm>
            <a:off x="1066800" y="914400"/>
            <a:ext cx="3733800" cy="2282825"/>
          </a:xfrm>
          <a:prstGeom prst="rect">
            <a:avLst/>
          </a:prstGeom>
          <a:noFill/>
          <a:ln w="9525">
            <a:noFill/>
            <a:miter lim="800000"/>
            <a:headEnd/>
            <a:tailEnd/>
          </a:ln>
          <a:effectLst/>
        </p:spPr>
        <p:txBody>
          <a:bodyPr>
            <a:spAutoFit/>
          </a:bodyPr>
          <a:lstStyle/>
          <a:p>
            <a:r>
              <a:rPr lang="en-US" altLang="en-US" sz="3200">
                <a:solidFill>
                  <a:schemeClr val="tx1"/>
                </a:solidFill>
                <a:latin typeface="Times" pitchFamily="18" charset="0"/>
              </a:rPr>
              <a:t>The photic zone is the part of the marine biome that is shallow enough for sunlight to penetrate.  </a:t>
            </a:r>
          </a:p>
        </p:txBody>
      </p:sp>
      <p:pic>
        <p:nvPicPr>
          <p:cNvPr id="974860" name="Picture 12" descr="coral reef"/>
          <p:cNvPicPr>
            <a:picLocks noChangeAspect="1" noChangeArrowheads="1"/>
          </p:cNvPicPr>
          <p:nvPr/>
        </p:nvPicPr>
        <p:blipFill>
          <a:blip r:embed="rId12" cstate="print"/>
          <a:srcRect/>
          <a:stretch>
            <a:fillRect/>
          </a:stretch>
        </p:blipFill>
        <p:spPr bwMode="auto">
          <a:xfrm>
            <a:off x="5029200" y="838200"/>
            <a:ext cx="3200400" cy="2400300"/>
          </a:xfrm>
          <a:prstGeom prst="rect">
            <a:avLst/>
          </a:prstGeom>
          <a:noFill/>
        </p:spPr>
      </p:pic>
      <p:pic>
        <p:nvPicPr>
          <p:cNvPr id="974861" name="Picture 13" descr="ocean"/>
          <p:cNvPicPr>
            <a:picLocks noChangeAspect="1" noChangeArrowheads="1"/>
          </p:cNvPicPr>
          <p:nvPr/>
        </p:nvPicPr>
        <p:blipFill>
          <a:blip r:embed="rId13" cstate="print"/>
          <a:srcRect/>
          <a:stretch>
            <a:fillRect/>
          </a:stretch>
        </p:blipFill>
        <p:spPr bwMode="auto">
          <a:xfrm>
            <a:off x="609600" y="3505200"/>
            <a:ext cx="2971800" cy="2228850"/>
          </a:xfrm>
          <a:prstGeom prst="rect">
            <a:avLst/>
          </a:prstGeom>
          <a:noFill/>
        </p:spPr>
      </p:pic>
      <p:sp>
        <p:nvSpPr>
          <p:cNvPr id="974862" name="Text Box 14"/>
          <p:cNvSpPr txBox="1">
            <a:spLocks noChangeArrowheads="1"/>
          </p:cNvSpPr>
          <p:nvPr/>
        </p:nvSpPr>
        <p:spPr bwMode="auto">
          <a:xfrm>
            <a:off x="3886200" y="3717925"/>
            <a:ext cx="3886200" cy="1844675"/>
          </a:xfrm>
          <a:prstGeom prst="rect">
            <a:avLst/>
          </a:prstGeom>
          <a:noFill/>
          <a:ln w="9525">
            <a:noFill/>
            <a:miter lim="800000"/>
            <a:headEnd/>
            <a:tailEnd/>
          </a:ln>
          <a:effectLst/>
        </p:spPr>
        <p:txBody>
          <a:bodyPr>
            <a:spAutoFit/>
          </a:bodyPr>
          <a:lstStyle/>
          <a:p>
            <a:r>
              <a:rPr lang="en-US" altLang="en-US" sz="3200">
                <a:solidFill>
                  <a:schemeClr val="tx1"/>
                </a:solidFill>
                <a:latin typeface="Times" pitchFamily="18" charset="0"/>
              </a:rPr>
              <a:t>Deeper water that never receives sunlight makes up the aphotic zone.</a:t>
            </a:r>
            <a:endParaRPr lang="en-US" altLang="en-US">
              <a:latin typeface="Times" pitchFamily="18" charset="0"/>
            </a:endParaRPr>
          </a:p>
        </p:txBody>
      </p:sp>
      <p:pic>
        <p:nvPicPr>
          <p:cNvPr id="974864" name="Picture 16" descr="california"/>
          <p:cNvPicPr>
            <a:picLocks noChangeAspect="1" noChangeArrowheads="1"/>
          </p:cNvPicPr>
          <p:nvPr/>
        </p:nvPicPr>
        <p:blipFill>
          <a:blip r:embed="rId14" cstate="print"/>
          <a:srcRect/>
          <a:stretch>
            <a:fillRect/>
          </a:stretch>
        </p:blipFill>
        <p:spPr bwMode="auto">
          <a:xfrm>
            <a:off x="762000" y="6248400"/>
            <a:ext cx="533400" cy="533400"/>
          </a:xfrm>
          <a:prstGeom prst="rect">
            <a:avLst/>
          </a:prstGeom>
          <a:noFill/>
        </p:spPr>
      </p:pic>
      <p:sp>
        <p:nvSpPr>
          <p:cNvPr id="974865" name="Text Box 17"/>
          <p:cNvSpPr txBox="1">
            <a:spLocks noChangeArrowheads="1"/>
          </p:cNvSpPr>
          <p:nvPr/>
        </p:nvSpPr>
        <p:spPr bwMode="auto">
          <a:xfrm>
            <a:off x="1295400" y="6257925"/>
            <a:ext cx="1897063"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6b</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74864"/>
                                        </p:tgtEl>
                                        <p:attrNameLst>
                                          <p:attrName>style.visibility</p:attrName>
                                        </p:attrNameLst>
                                      </p:cBhvr>
                                      <p:to>
                                        <p:strVal val="visible"/>
                                      </p:to>
                                    </p:set>
                                    <p:animEffect transition="in" filter="box(out)">
                                      <p:cBhvr>
                                        <p:cTn id="7" dur="500"/>
                                        <p:tgtEl>
                                          <p:spTgt spid="974864"/>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74865"/>
                                        </p:tgtEl>
                                        <p:attrNameLst>
                                          <p:attrName>style.visibility</p:attrName>
                                        </p:attrNameLst>
                                      </p:cBhvr>
                                      <p:to>
                                        <p:strVal val="visible"/>
                                      </p:to>
                                    </p:set>
                                    <p:animEffect transition="in" filter="box(out)">
                                      <p:cBhvr>
                                        <p:cTn id="10" dur="500"/>
                                        <p:tgtEl>
                                          <p:spTgt spid="974865"/>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74860"/>
                                        </p:tgtEl>
                                        <p:attrNameLst>
                                          <p:attrName>style.visibility</p:attrName>
                                        </p:attrNameLst>
                                      </p:cBhvr>
                                      <p:to>
                                        <p:strVal val="visible"/>
                                      </p:to>
                                    </p:set>
                                    <p:animEffect transition="in" filter="box(out)">
                                      <p:cBhvr>
                                        <p:cTn id="14" dur="500"/>
                                        <p:tgtEl>
                                          <p:spTgt spid="974860"/>
                                        </p:tgtEl>
                                      </p:cBhvr>
                                    </p:animEffect>
                                  </p:childTnLst>
                                </p:cTn>
                              </p:par>
                            </p:childTnLst>
                          </p:cTn>
                        </p:par>
                        <p:par>
                          <p:cTn id="15" fill="hold">
                            <p:stCondLst>
                              <p:cond delay="1000"/>
                            </p:stCondLst>
                            <p:childTnLst>
                              <p:par>
                                <p:cTn id="16" presetID="4" presetClass="entr" presetSubtype="32" fill="hold" nodeType="afterEffect">
                                  <p:stCondLst>
                                    <p:cond delay="0"/>
                                  </p:stCondLst>
                                  <p:childTnLst>
                                    <p:set>
                                      <p:cBhvr>
                                        <p:cTn id="17" dur="1" fill="hold">
                                          <p:stCondLst>
                                            <p:cond delay="0"/>
                                          </p:stCondLst>
                                        </p:cTn>
                                        <p:tgtEl>
                                          <p:spTgt spid="974861"/>
                                        </p:tgtEl>
                                        <p:attrNameLst>
                                          <p:attrName>style.visibility</p:attrName>
                                        </p:attrNameLst>
                                      </p:cBhvr>
                                      <p:to>
                                        <p:strVal val="visible"/>
                                      </p:to>
                                    </p:set>
                                    <p:animEffect transition="in" filter="box(out)">
                                      <p:cBhvr>
                                        <p:cTn id="18" dur="500"/>
                                        <p:tgtEl>
                                          <p:spTgt spid="974861"/>
                                        </p:tgtEl>
                                      </p:cBhvr>
                                    </p:animEffect>
                                  </p:childTnLst>
                                </p:cTn>
                              </p:par>
                            </p:childTnLst>
                          </p:cTn>
                        </p:par>
                        <p:par>
                          <p:cTn id="19" fill="hold">
                            <p:stCondLst>
                              <p:cond delay="1500"/>
                            </p:stCondLst>
                            <p:childTnLst>
                              <p:par>
                                <p:cTn id="20" presetID="4" presetClass="entr" presetSubtype="32" fill="hold" grpId="0" nodeType="afterEffect">
                                  <p:stCondLst>
                                    <p:cond delay="0"/>
                                  </p:stCondLst>
                                  <p:childTnLst>
                                    <p:set>
                                      <p:cBhvr>
                                        <p:cTn id="21" dur="1" fill="hold">
                                          <p:stCondLst>
                                            <p:cond delay="0"/>
                                          </p:stCondLst>
                                        </p:cTn>
                                        <p:tgtEl>
                                          <p:spTgt spid="974862"/>
                                        </p:tgtEl>
                                        <p:attrNameLst>
                                          <p:attrName>style.visibility</p:attrName>
                                        </p:attrNameLst>
                                      </p:cBhvr>
                                      <p:to>
                                        <p:strVal val="visible"/>
                                      </p:to>
                                    </p:set>
                                    <p:animEffect transition="in" filter="box(out)">
                                      <p:cBhvr>
                                        <p:cTn id="22" dur="500"/>
                                        <p:tgtEl>
                                          <p:spTgt spid="974862"/>
                                        </p:tgtEl>
                                      </p:cBhvr>
                                    </p:animEffect>
                                  </p:childTnLst>
                                </p:cTn>
                              </p:par>
                            </p:childTnLst>
                          </p:cTn>
                        </p:par>
                        <p:par>
                          <p:cTn id="23" fill="hold">
                            <p:stCondLst>
                              <p:cond delay="2000"/>
                            </p:stCondLst>
                            <p:childTnLst>
                              <p:par>
                                <p:cTn id="24" presetID="4" presetClass="entr" presetSubtype="32" fill="hold" nodeType="afterEffect">
                                  <p:stCondLst>
                                    <p:cond delay="0"/>
                                  </p:stCondLst>
                                  <p:childTnLst>
                                    <p:set>
                                      <p:cBhvr>
                                        <p:cTn id="25" dur="1" fill="hold">
                                          <p:stCondLst>
                                            <p:cond delay="0"/>
                                          </p:stCondLst>
                                        </p:cTn>
                                        <p:tgtEl>
                                          <p:spTgt spid="974855"/>
                                        </p:tgtEl>
                                        <p:attrNameLst>
                                          <p:attrName>style.visibility</p:attrName>
                                        </p:attrNameLst>
                                      </p:cBhvr>
                                      <p:to>
                                        <p:strVal val="visible"/>
                                      </p:to>
                                    </p:set>
                                    <p:animEffect transition="in" filter="box(out)">
                                      <p:cBhvr>
                                        <p:cTn id="26" dur="500"/>
                                        <p:tgtEl>
                                          <p:spTgt spid="974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4862" grpId="0" autoUpdateAnimBg="0"/>
      <p:bldP spid="97486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3.2 Summary – pages 70-83</a:t>
            </a:r>
          </a:p>
        </p:txBody>
      </p:sp>
      <p:sp>
        <p:nvSpPr>
          <p:cNvPr id="904195" name="Text Box 3"/>
          <p:cNvSpPr txBox="1">
            <a:spLocks noChangeArrowheads="1"/>
          </p:cNvSpPr>
          <p:nvPr/>
        </p:nvSpPr>
        <p:spPr bwMode="auto">
          <a:xfrm>
            <a:off x="565150" y="838200"/>
            <a:ext cx="39052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Freshwater biomes</a:t>
            </a:r>
          </a:p>
        </p:txBody>
      </p:sp>
      <p:pic>
        <p:nvPicPr>
          <p:cNvPr id="90419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419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419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419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420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0420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04202" name="Rectangle 10"/>
          <p:cNvSpPr>
            <a:spLocks noChangeArrowheads="1"/>
          </p:cNvSpPr>
          <p:nvPr/>
        </p:nvSpPr>
        <p:spPr bwMode="auto">
          <a:xfrm>
            <a:off x="533400" y="1470025"/>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pitchFamily="18" charset="0"/>
              </a:rPr>
              <a:t>Another abiotic factor that limits life in deep lakes is light.</a:t>
            </a:r>
            <a:endParaRPr lang="en-US" altLang="en-US" sz="3200" i="1">
              <a:solidFill>
                <a:schemeClr val="tx1"/>
              </a:solidFill>
              <a:latin typeface="Times" pitchFamily="18" charset="0"/>
            </a:endParaRPr>
          </a:p>
        </p:txBody>
      </p:sp>
      <p:pic>
        <p:nvPicPr>
          <p:cNvPr id="904203" name="Picture 11"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04219" name="Picture 27" descr="Biomes"/>
          <p:cNvPicPr>
            <a:picLocks noChangeAspect="1" noChangeArrowheads="1"/>
          </p:cNvPicPr>
          <p:nvPr/>
        </p:nvPicPr>
        <p:blipFill>
          <a:blip r:embed="rId11" cstate="print"/>
          <a:srcRect/>
          <a:stretch>
            <a:fillRect/>
          </a:stretch>
        </p:blipFill>
        <p:spPr bwMode="auto">
          <a:xfrm>
            <a:off x="3581400" y="0"/>
            <a:ext cx="1981200" cy="482600"/>
          </a:xfrm>
          <a:prstGeom prst="rect">
            <a:avLst/>
          </a:prstGeom>
          <a:noFill/>
        </p:spPr>
      </p:pic>
      <p:pic>
        <p:nvPicPr>
          <p:cNvPr id="904220" name="Picture 28" descr="Fig"/>
          <p:cNvPicPr>
            <a:picLocks noChangeAspect="1" noChangeArrowheads="1"/>
          </p:cNvPicPr>
          <p:nvPr/>
        </p:nvPicPr>
        <p:blipFill>
          <a:blip r:embed="rId12" cstate="print"/>
          <a:srcRect/>
          <a:stretch>
            <a:fillRect/>
          </a:stretch>
        </p:blipFill>
        <p:spPr bwMode="auto">
          <a:xfrm>
            <a:off x="685800" y="2514600"/>
            <a:ext cx="7315200" cy="3276600"/>
          </a:xfrm>
          <a:prstGeom prst="rect">
            <a:avLst/>
          </a:prstGeom>
          <a:noFill/>
        </p:spPr>
      </p:pic>
      <p:sp>
        <p:nvSpPr>
          <p:cNvPr id="904221" name="Text Box 29"/>
          <p:cNvSpPr txBox="1">
            <a:spLocks noChangeArrowheads="1"/>
          </p:cNvSpPr>
          <p:nvPr/>
        </p:nvSpPr>
        <p:spPr bwMode="auto">
          <a:xfrm>
            <a:off x="4122738" y="4254500"/>
            <a:ext cx="836612" cy="284163"/>
          </a:xfrm>
          <a:prstGeom prst="rect">
            <a:avLst/>
          </a:prstGeom>
          <a:noFill/>
          <a:ln w="9525">
            <a:noFill/>
            <a:miter lim="800000"/>
            <a:headEnd/>
            <a:tailEnd/>
          </a:ln>
          <a:effectLst/>
        </p:spPr>
        <p:txBody>
          <a:bodyPr wrap="none">
            <a:spAutoFit/>
          </a:bodyPr>
          <a:lstStyle/>
          <a:p>
            <a:r>
              <a:rPr lang="en-US" altLang="en-US" sz="1400" b="1" dirty="0">
                <a:solidFill>
                  <a:schemeClr val="bg2"/>
                </a:solidFill>
                <a:latin typeface="Times" pitchFamily="18" charset="0"/>
              </a:rPr>
              <a:t>Greatest</a:t>
            </a:r>
          </a:p>
        </p:txBody>
      </p:sp>
      <p:sp>
        <p:nvSpPr>
          <p:cNvPr id="904222" name="Text Box 30"/>
          <p:cNvSpPr txBox="1">
            <a:spLocks noChangeArrowheads="1"/>
          </p:cNvSpPr>
          <p:nvPr/>
        </p:nvSpPr>
        <p:spPr bwMode="auto">
          <a:xfrm>
            <a:off x="2771775" y="4745038"/>
            <a:ext cx="1266825" cy="327025"/>
          </a:xfrm>
          <a:prstGeom prst="rect">
            <a:avLst/>
          </a:prstGeom>
          <a:noFill/>
          <a:ln w="9525">
            <a:noFill/>
            <a:miter lim="800000"/>
            <a:headEnd/>
            <a:tailEnd/>
          </a:ln>
          <a:effectLst/>
        </p:spPr>
        <p:txBody>
          <a:bodyPr wrap="none">
            <a:spAutoFit/>
          </a:bodyPr>
          <a:lstStyle/>
          <a:p>
            <a:r>
              <a:rPr lang="en-US" altLang="en-US" sz="1400" b="1">
                <a:solidFill>
                  <a:schemeClr val="bg2"/>
                </a:solidFill>
                <a:latin typeface="Times" pitchFamily="18" charset="0"/>
              </a:rPr>
              <a:t>Warmer layer</a:t>
            </a:r>
          </a:p>
        </p:txBody>
      </p:sp>
      <p:sp>
        <p:nvSpPr>
          <p:cNvPr id="904223" name="Text Box 31"/>
          <p:cNvSpPr txBox="1">
            <a:spLocks noChangeArrowheads="1"/>
          </p:cNvSpPr>
          <p:nvPr/>
        </p:nvSpPr>
        <p:spPr bwMode="auto">
          <a:xfrm>
            <a:off x="2976563" y="5060950"/>
            <a:ext cx="1138237" cy="327025"/>
          </a:xfrm>
          <a:prstGeom prst="rect">
            <a:avLst/>
          </a:prstGeom>
          <a:noFill/>
          <a:ln w="9525">
            <a:noFill/>
            <a:miter lim="800000"/>
            <a:headEnd/>
            <a:tailEnd/>
          </a:ln>
          <a:effectLst/>
        </p:spPr>
        <p:txBody>
          <a:bodyPr wrap="none">
            <a:spAutoFit/>
          </a:bodyPr>
          <a:lstStyle/>
          <a:p>
            <a:r>
              <a:rPr lang="en-US" altLang="en-US" sz="1400" b="1">
                <a:solidFill>
                  <a:schemeClr val="bg2"/>
                </a:solidFill>
                <a:latin typeface="Times" pitchFamily="18" charset="0"/>
              </a:rPr>
              <a:t>Colder layer</a:t>
            </a:r>
          </a:p>
        </p:txBody>
      </p:sp>
      <p:sp>
        <p:nvSpPr>
          <p:cNvPr id="904224" name="Text Box 32"/>
          <p:cNvSpPr txBox="1">
            <a:spLocks noChangeArrowheads="1"/>
          </p:cNvSpPr>
          <p:nvPr/>
        </p:nvSpPr>
        <p:spPr bwMode="auto">
          <a:xfrm>
            <a:off x="4048125" y="5481638"/>
            <a:ext cx="600075" cy="284162"/>
          </a:xfrm>
          <a:prstGeom prst="rect">
            <a:avLst/>
          </a:prstGeom>
          <a:noFill/>
          <a:ln w="9525">
            <a:noFill/>
            <a:miter lim="800000"/>
            <a:headEnd/>
            <a:tailEnd/>
          </a:ln>
          <a:effectLst/>
        </p:spPr>
        <p:txBody>
          <a:bodyPr wrap="none">
            <a:spAutoFit/>
          </a:bodyPr>
          <a:lstStyle/>
          <a:p>
            <a:r>
              <a:rPr lang="en-US" altLang="en-US" sz="1400" b="1">
                <a:solidFill>
                  <a:schemeClr val="bg2"/>
                </a:solidFill>
                <a:latin typeface="Times" pitchFamily="18" charset="0"/>
              </a:rPr>
              <a:t>Least</a:t>
            </a:r>
          </a:p>
        </p:txBody>
      </p:sp>
      <p:sp>
        <p:nvSpPr>
          <p:cNvPr id="904225" name="Text Box 33"/>
          <p:cNvSpPr txBox="1">
            <a:spLocks noChangeArrowheads="1"/>
          </p:cNvSpPr>
          <p:nvPr/>
        </p:nvSpPr>
        <p:spPr bwMode="auto">
          <a:xfrm>
            <a:off x="4953000" y="4491038"/>
            <a:ext cx="1235075" cy="668337"/>
          </a:xfrm>
          <a:prstGeom prst="rect">
            <a:avLst/>
          </a:prstGeom>
          <a:noFill/>
          <a:ln w="9525">
            <a:noFill/>
            <a:miter lim="800000"/>
            <a:headEnd/>
            <a:tailEnd/>
          </a:ln>
          <a:effectLst/>
        </p:spPr>
        <p:txBody>
          <a:bodyPr>
            <a:spAutoFit/>
          </a:bodyPr>
          <a:lstStyle/>
          <a:p>
            <a:pPr algn="ctr"/>
            <a:r>
              <a:rPr lang="en-US" altLang="en-US" sz="1400" b="1">
                <a:solidFill>
                  <a:schemeClr val="bg2"/>
                </a:solidFill>
                <a:latin typeface="Times" pitchFamily="18" charset="0"/>
              </a:rPr>
              <a:t>Greatest species diversity</a:t>
            </a:r>
          </a:p>
        </p:txBody>
      </p:sp>
      <p:sp>
        <p:nvSpPr>
          <p:cNvPr id="904230" name="Line 38"/>
          <p:cNvSpPr>
            <a:spLocks noChangeShapeType="1"/>
          </p:cNvSpPr>
          <p:nvPr/>
        </p:nvSpPr>
        <p:spPr bwMode="auto">
          <a:xfrm>
            <a:off x="4572000" y="4529138"/>
            <a:ext cx="0" cy="1143000"/>
          </a:xfrm>
          <a:prstGeom prst="line">
            <a:avLst/>
          </a:prstGeom>
          <a:noFill/>
          <a:ln w="9525">
            <a:solidFill>
              <a:schemeClr val="bg2"/>
            </a:solidFill>
            <a:round/>
            <a:headEnd/>
            <a:tailEnd/>
          </a:ln>
          <a:effectLst/>
        </p:spPr>
        <p:txBody>
          <a:bodyPr wrap="none" anchor="ctr">
            <a:spAutoFit/>
          </a:bodyPr>
          <a:lstStyle/>
          <a:p>
            <a:endParaRPr lang="en-US"/>
          </a:p>
        </p:txBody>
      </p:sp>
      <p:sp>
        <p:nvSpPr>
          <p:cNvPr id="904233" name="Text Box 41"/>
          <p:cNvSpPr txBox="1">
            <a:spLocks noChangeArrowheads="1"/>
          </p:cNvSpPr>
          <p:nvPr/>
        </p:nvSpPr>
        <p:spPr bwMode="auto">
          <a:xfrm rot="16200000">
            <a:off x="3984625" y="4929188"/>
            <a:ext cx="974725" cy="257175"/>
          </a:xfrm>
          <a:prstGeom prst="rect">
            <a:avLst/>
          </a:prstGeom>
          <a:noFill/>
          <a:ln w="9525">
            <a:noFill/>
            <a:miter lim="800000"/>
            <a:headEnd/>
            <a:tailEnd/>
          </a:ln>
          <a:effectLst/>
        </p:spPr>
        <p:txBody>
          <a:bodyPr>
            <a:spAutoFit/>
          </a:bodyPr>
          <a:lstStyle/>
          <a:p>
            <a:r>
              <a:rPr lang="en-US" altLang="en-US" sz="1200" b="1">
                <a:solidFill>
                  <a:schemeClr val="bg2"/>
                </a:solidFill>
                <a:latin typeface="Times" pitchFamily="18" charset="0"/>
              </a:rPr>
              <a:t>Oxygen and</a:t>
            </a:r>
          </a:p>
        </p:txBody>
      </p:sp>
      <p:sp>
        <p:nvSpPr>
          <p:cNvPr id="904235" name="Text Box 43"/>
          <p:cNvSpPr txBox="1">
            <a:spLocks noChangeArrowheads="1"/>
          </p:cNvSpPr>
          <p:nvPr/>
        </p:nvSpPr>
        <p:spPr bwMode="auto">
          <a:xfrm rot="16200000">
            <a:off x="4012407" y="4901406"/>
            <a:ext cx="1370012" cy="257175"/>
          </a:xfrm>
          <a:prstGeom prst="rect">
            <a:avLst/>
          </a:prstGeom>
          <a:noFill/>
          <a:ln w="9525">
            <a:noFill/>
            <a:miter lim="800000"/>
            <a:headEnd/>
            <a:tailEnd/>
          </a:ln>
          <a:effectLst/>
        </p:spPr>
        <p:txBody>
          <a:bodyPr>
            <a:spAutoFit/>
          </a:bodyPr>
          <a:lstStyle/>
          <a:p>
            <a:r>
              <a:rPr lang="en-US" altLang="en-US" sz="1200" b="1">
                <a:solidFill>
                  <a:schemeClr val="bg2"/>
                </a:solidFill>
                <a:latin typeface="Times" pitchFamily="18" charset="0"/>
              </a:rPr>
              <a:t>light penetration</a:t>
            </a:r>
          </a:p>
        </p:txBody>
      </p:sp>
      <p:sp>
        <p:nvSpPr>
          <p:cNvPr id="904236" name="Line 44"/>
          <p:cNvSpPr>
            <a:spLocks noChangeShapeType="1"/>
          </p:cNvSpPr>
          <p:nvPr/>
        </p:nvSpPr>
        <p:spPr bwMode="auto">
          <a:xfrm>
            <a:off x="6096000" y="4533900"/>
            <a:ext cx="0" cy="533400"/>
          </a:xfrm>
          <a:prstGeom prst="line">
            <a:avLst/>
          </a:prstGeom>
          <a:noFill/>
          <a:ln w="19050">
            <a:solidFill>
              <a:schemeClr val="bg2"/>
            </a:solidFill>
            <a:round/>
            <a:headEnd/>
            <a:tailEnd/>
          </a:ln>
          <a:effectLst/>
        </p:spPr>
        <p:txBody>
          <a:bodyPr wrap="none" anchor="ctr">
            <a:spAutoFit/>
          </a:bodyPr>
          <a:lstStyle/>
          <a:p>
            <a:endParaRPr lang="en-US"/>
          </a:p>
        </p:txBody>
      </p:sp>
      <p:sp>
        <p:nvSpPr>
          <p:cNvPr id="904237" name="Line 45"/>
          <p:cNvSpPr>
            <a:spLocks noChangeShapeType="1"/>
          </p:cNvSpPr>
          <p:nvPr/>
        </p:nvSpPr>
        <p:spPr bwMode="auto">
          <a:xfrm>
            <a:off x="6096000" y="4533900"/>
            <a:ext cx="381000" cy="0"/>
          </a:xfrm>
          <a:prstGeom prst="line">
            <a:avLst/>
          </a:prstGeom>
          <a:noFill/>
          <a:ln w="19050">
            <a:solidFill>
              <a:schemeClr val="bg2"/>
            </a:solidFill>
            <a:round/>
            <a:headEnd/>
            <a:tailEnd/>
          </a:ln>
          <a:effectLst/>
        </p:spPr>
        <p:txBody>
          <a:bodyPr wrap="none" anchor="ctr">
            <a:spAutoFit/>
          </a:bodyPr>
          <a:lstStyle/>
          <a:p>
            <a:endParaRPr lang="en-US"/>
          </a:p>
        </p:txBody>
      </p:sp>
      <p:sp>
        <p:nvSpPr>
          <p:cNvPr id="904238" name="Line 46"/>
          <p:cNvSpPr>
            <a:spLocks noChangeShapeType="1"/>
          </p:cNvSpPr>
          <p:nvPr/>
        </p:nvSpPr>
        <p:spPr bwMode="auto">
          <a:xfrm>
            <a:off x="6096000" y="5072063"/>
            <a:ext cx="381000" cy="0"/>
          </a:xfrm>
          <a:prstGeom prst="line">
            <a:avLst/>
          </a:prstGeom>
          <a:noFill/>
          <a:ln w="19050">
            <a:solidFill>
              <a:schemeClr val="bg2"/>
            </a:solidFill>
            <a:round/>
            <a:headEnd/>
            <a:tailEnd/>
          </a:ln>
          <a:effectLst/>
        </p:spPr>
        <p:txBody>
          <a:bodyPr wrap="none" anchor="ctr">
            <a:spAutoFit/>
          </a:bodyPr>
          <a:lstStyle/>
          <a:p>
            <a:endParaRPr lang="en-US"/>
          </a:p>
        </p:txBody>
      </p:sp>
      <p:sp>
        <p:nvSpPr>
          <p:cNvPr id="904239" name="Line 47"/>
          <p:cNvSpPr>
            <a:spLocks noChangeShapeType="1"/>
          </p:cNvSpPr>
          <p:nvPr/>
        </p:nvSpPr>
        <p:spPr bwMode="auto">
          <a:xfrm>
            <a:off x="5943600" y="4775200"/>
            <a:ext cx="152400" cy="0"/>
          </a:xfrm>
          <a:prstGeom prst="line">
            <a:avLst/>
          </a:prstGeom>
          <a:noFill/>
          <a:ln w="19050">
            <a:solidFill>
              <a:schemeClr val="bg2"/>
            </a:solidFill>
            <a:round/>
            <a:headEnd/>
            <a:tailEnd/>
          </a:ln>
          <a:effectLst/>
        </p:spPr>
        <p:txBody>
          <a:bodyPr wrap="none" anchor="ctr">
            <a:spAutoFit/>
          </a:bodyPr>
          <a:lstStyle/>
          <a:p>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04196"/>
                                        </p:tgtEl>
                                        <p:attrNameLst>
                                          <p:attrName>style.visibility</p:attrName>
                                        </p:attrNameLst>
                                      </p:cBhvr>
                                      <p:to>
                                        <p:strVal val="visible"/>
                                      </p:to>
                                    </p:set>
                                    <p:animEffect transition="in" filter="box(out)">
                                      <p:cBhvr>
                                        <p:cTn id="7" dur="500"/>
                                        <p:tgtEl>
                                          <p:spTgt spid="904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690"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sp>
        <p:nvSpPr>
          <p:cNvPr id="882691" name="Text Box 1027"/>
          <p:cNvSpPr txBox="1">
            <a:spLocks noChangeArrowheads="1"/>
          </p:cNvSpPr>
          <p:nvPr/>
        </p:nvSpPr>
        <p:spPr bwMode="auto">
          <a:xfrm>
            <a:off x="565150" y="914400"/>
            <a:ext cx="8123378"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Succession:  Changes over </a:t>
            </a:r>
            <a:r>
              <a:rPr lang="en-US" altLang="en-US" sz="3600" b="1" dirty="0" smtClean="0">
                <a:solidFill>
                  <a:schemeClr val="tx2"/>
                </a:solidFill>
                <a:latin typeface="Times" charset="0"/>
              </a:rPr>
              <a:t>Time p. 47NB</a:t>
            </a:r>
            <a:endParaRPr lang="en-US" altLang="en-US" sz="3600" b="1" dirty="0">
              <a:solidFill>
                <a:schemeClr val="tx2"/>
              </a:solidFill>
              <a:latin typeface="Times" charset="0"/>
            </a:endParaRPr>
          </a:p>
        </p:txBody>
      </p:sp>
      <p:pic>
        <p:nvPicPr>
          <p:cNvPr id="882692" name="Picture 1028"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2693"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2694"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2695"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2696" name="Picture 1032"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2697" name="Picture 1033"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2698" name="Picture 1034"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2699" name="Picture 1035"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82700" name="Rectangle 1036"/>
          <p:cNvSpPr>
            <a:spLocks noChangeArrowheads="1"/>
          </p:cNvSpPr>
          <p:nvPr/>
        </p:nvSpPr>
        <p:spPr bwMode="auto">
          <a:xfrm>
            <a:off x="533400" y="1660525"/>
            <a:ext cx="7924800" cy="184467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Ecologists refer to the orderly, natural changes and species replacements that take place in the communities of an ecosystem as </a:t>
            </a:r>
            <a:r>
              <a:rPr lang="en-US" altLang="en-US" sz="3200" dirty="0">
                <a:solidFill>
                  <a:srgbClr val="FF0066"/>
                </a:solidFill>
                <a:latin typeface="Times" charset="0"/>
              </a:rPr>
              <a:t>succession</a:t>
            </a:r>
            <a:r>
              <a:rPr lang="en-US" altLang="en-US" sz="3200" dirty="0">
                <a:solidFill>
                  <a:schemeClr val="tx1"/>
                </a:solidFill>
                <a:latin typeface="Times" charset="0"/>
              </a:rPr>
              <a:t>.</a:t>
            </a:r>
            <a:endParaRPr lang="en-US" altLang="en-US" sz="3200" i="1" dirty="0">
              <a:solidFill>
                <a:schemeClr val="tx1"/>
              </a:solidFill>
              <a:latin typeface="Times" charset="0"/>
            </a:endParaRPr>
          </a:p>
        </p:txBody>
      </p:sp>
      <p:sp>
        <p:nvSpPr>
          <p:cNvPr id="882701" name="Rectangle 1037"/>
          <p:cNvSpPr>
            <a:spLocks noChangeArrowheads="1"/>
          </p:cNvSpPr>
          <p:nvPr/>
        </p:nvSpPr>
        <p:spPr bwMode="auto">
          <a:xfrm>
            <a:off x="533400" y="3698875"/>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Succession occurs in stages.  At each stage, different species of plants and animals may be present.</a:t>
            </a:r>
            <a:endParaRPr lang="en-US" altLang="en-US" sz="3200" i="1">
              <a:solidFill>
                <a:schemeClr val="tx1"/>
              </a:solidFill>
              <a:latin typeface="Times" charset="0"/>
            </a:endParaRPr>
          </a:p>
        </p:txBody>
      </p:sp>
      <p:pic>
        <p:nvPicPr>
          <p:cNvPr id="882704" name="Picture 1040" descr="audio image blue">
            <a:hlinkClick r:id="" action="ppaction://noaction">
              <a:snd r:embed="rId12" name="03-succession.WAV"/>
            </a:hlinkClick>
          </p:cNvPr>
          <p:cNvPicPr>
            <a:picLocks noChangeAspect="1" noChangeArrowheads="1"/>
          </p:cNvPicPr>
          <p:nvPr/>
        </p:nvPicPr>
        <p:blipFill>
          <a:blip r:embed="rId13" cstate="print"/>
          <a:srcRect/>
          <a:stretch>
            <a:fillRect/>
          </a:stretch>
        </p:blipFill>
        <p:spPr bwMode="auto">
          <a:xfrm>
            <a:off x="6324600" y="32766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2700"/>
                                        </p:tgtEl>
                                        <p:attrNameLst>
                                          <p:attrName>style.visibility</p:attrName>
                                        </p:attrNameLst>
                                      </p:cBhvr>
                                      <p:to>
                                        <p:strVal val="visible"/>
                                      </p:to>
                                    </p:set>
                                    <p:animEffect transition="in" filter="box(out)">
                                      <p:cBhvr>
                                        <p:cTn id="7" dur="500"/>
                                        <p:tgtEl>
                                          <p:spTgt spid="88270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82704"/>
                                        </p:tgtEl>
                                        <p:attrNameLst>
                                          <p:attrName>style.visibility</p:attrName>
                                        </p:attrNameLst>
                                      </p:cBhvr>
                                      <p:to>
                                        <p:strVal val="visible"/>
                                      </p:to>
                                    </p:set>
                                    <p:animEffect transition="in" filter="box(out)">
                                      <p:cBhvr>
                                        <p:cTn id="12" dur="500"/>
                                        <p:tgtEl>
                                          <p:spTgt spid="88270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82701"/>
                                        </p:tgtEl>
                                        <p:attrNameLst>
                                          <p:attrName>style.visibility</p:attrName>
                                        </p:attrNameLst>
                                      </p:cBhvr>
                                      <p:to>
                                        <p:strVal val="visible"/>
                                      </p:to>
                                    </p:set>
                                    <p:animEffect transition="in" filter="box(out)">
                                      <p:cBhvr>
                                        <p:cTn id="17" dur="500"/>
                                        <p:tgtEl>
                                          <p:spTgt spid="882701"/>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82692"/>
                                        </p:tgtEl>
                                        <p:attrNameLst>
                                          <p:attrName>style.visibility</p:attrName>
                                        </p:attrNameLst>
                                      </p:cBhvr>
                                      <p:to>
                                        <p:strVal val="visible"/>
                                      </p:to>
                                    </p:set>
                                    <p:animEffect transition="in" filter="box(out)">
                                      <p:cBhvr>
                                        <p:cTn id="21" dur="500"/>
                                        <p:tgtEl>
                                          <p:spTgt spid="882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2700" grpId="0" autoUpdateAnimBg="0"/>
      <p:bldP spid="882701" grpId="0"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sp>
        <p:nvSpPr>
          <p:cNvPr id="883715" name="Text Box 3"/>
          <p:cNvSpPr txBox="1">
            <a:spLocks noChangeArrowheads="1"/>
          </p:cNvSpPr>
          <p:nvPr/>
        </p:nvSpPr>
        <p:spPr bwMode="auto">
          <a:xfrm>
            <a:off x="565150" y="914400"/>
            <a:ext cx="6432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Succession:  Changes over Time</a:t>
            </a:r>
          </a:p>
        </p:txBody>
      </p:sp>
      <p:pic>
        <p:nvPicPr>
          <p:cNvPr id="88371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371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371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371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372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372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3722" name="Picture 1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3723" name="Picture 11"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83724" name="Rectangle 12"/>
          <p:cNvSpPr>
            <a:spLocks noChangeArrowheads="1"/>
          </p:cNvSpPr>
          <p:nvPr/>
        </p:nvSpPr>
        <p:spPr bwMode="auto">
          <a:xfrm>
            <a:off x="533400" y="1660525"/>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As succession progresses, new organisms move in.</a:t>
            </a:r>
            <a:endParaRPr lang="en-US" altLang="en-US" sz="3200" i="1" dirty="0">
              <a:solidFill>
                <a:schemeClr val="tx1"/>
              </a:solidFill>
              <a:latin typeface="Times" charset="0"/>
            </a:endParaRPr>
          </a:p>
        </p:txBody>
      </p:sp>
      <p:sp>
        <p:nvSpPr>
          <p:cNvPr id="883725" name="Rectangle 13"/>
          <p:cNvSpPr>
            <a:spLocks noChangeArrowheads="1"/>
          </p:cNvSpPr>
          <p:nvPr/>
        </p:nvSpPr>
        <p:spPr bwMode="auto">
          <a:xfrm>
            <a:off x="533400" y="2898775"/>
            <a:ext cx="7924800" cy="5302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Others may die out or move out.</a:t>
            </a:r>
            <a:endParaRPr lang="en-US" altLang="en-US" sz="3200" i="1">
              <a:solidFill>
                <a:schemeClr val="tx1"/>
              </a:solidFill>
              <a:latin typeface="Times" charset="0"/>
            </a:endParaRPr>
          </a:p>
        </p:txBody>
      </p:sp>
      <p:sp>
        <p:nvSpPr>
          <p:cNvPr id="883726" name="Rectangle 14"/>
          <p:cNvSpPr>
            <a:spLocks noChangeArrowheads="1"/>
          </p:cNvSpPr>
          <p:nvPr/>
        </p:nvSpPr>
        <p:spPr bwMode="auto">
          <a:xfrm>
            <a:off x="533400" y="3733800"/>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There are two types of succession</a:t>
            </a:r>
            <a:r>
              <a:rPr lang="en-US" altLang="en-US" sz="3200" i="1" dirty="0">
                <a:solidFill>
                  <a:schemeClr val="tx1"/>
                </a:solidFill>
                <a:latin typeface="Times" charset="0"/>
              </a:rPr>
              <a:t>—</a:t>
            </a:r>
            <a:r>
              <a:rPr lang="en-US" altLang="en-US" sz="3200" dirty="0">
                <a:solidFill>
                  <a:schemeClr val="tx1"/>
                </a:solidFill>
                <a:latin typeface="Times" charset="0"/>
              </a:rPr>
              <a:t>primary and secondary.</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83725"/>
                                        </p:tgtEl>
                                        <p:attrNameLst>
                                          <p:attrName>style.visibility</p:attrName>
                                        </p:attrNameLst>
                                      </p:cBhvr>
                                      <p:to>
                                        <p:strVal val="visible"/>
                                      </p:to>
                                    </p:set>
                                    <p:animEffect transition="in" filter="box(out)">
                                      <p:cBhvr>
                                        <p:cTn id="7" dur="500"/>
                                        <p:tgtEl>
                                          <p:spTgt spid="88372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3726"/>
                                        </p:tgtEl>
                                        <p:attrNameLst>
                                          <p:attrName>style.visibility</p:attrName>
                                        </p:attrNameLst>
                                      </p:cBhvr>
                                      <p:to>
                                        <p:strVal val="visible"/>
                                      </p:to>
                                    </p:set>
                                    <p:animEffect transition="in" filter="box(out)">
                                      <p:cBhvr>
                                        <p:cTn id="12" dur="500"/>
                                        <p:tgtEl>
                                          <p:spTgt spid="883726"/>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83716"/>
                                        </p:tgtEl>
                                        <p:attrNameLst>
                                          <p:attrName>style.visibility</p:attrName>
                                        </p:attrNameLst>
                                      </p:cBhvr>
                                      <p:to>
                                        <p:strVal val="visible"/>
                                      </p:to>
                                    </p:set>
                                    <p:animEffect transition="in" filter="box(out)">
                                      <p:cBhvr>
                                        <p:cTn id="16" dur="500"/>
                                        <p:tgtEl>
                                          <p:spTgt spid="883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3725" grpId="0" autoUpdateAnimBg="0"/>
      <p:bldP spid="883726"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pic>
        <p:nvPicPr>
          <p:cNvPr id="88474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474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474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474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4744"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4745"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4746" name="Picture 1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4747" name="Picture 11"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84748" name="Rectangle 12"/>
          <p:cNvSpPr>
            <a:spLocks noChangeArrowheads="1"/>
          </p:cNvSpPr>
          <p:nvPr/>
        </p:nvSpPr>
        <p:spPr bwMode="auto">
          <a:xfrm>
            <a:off x="533400" y="1793875"/>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The colonization of barren land by communities of organisms is called </a:t>
            </a:r>
            <a:r>
              <a:rPr lang="en-US" altLang="en-US" sz="3200" dirty="0">
                <a:solidFill>
                  <a:srgbClr val="FF0066"/>
                </a:solidFill>
                <a:latin typeface="Times" charset="0"/>
              </a:rPr>
              <a:t>primary succession</a:t>
            </a:r>
            <a:r>
              <a:rPr lang="en-US" altLang="en-US" sz="3200" dirty="0">
                <a:solidFill>
                  <a:schemeClr val="tx1"/>
                </a:solidFill>
                <a:latin typeface="Times" charset="0"/>
              </a:rPr>
              <a:t>.</a:t>
            </a:r>
            <a:endParaRPr lang="en-US" altLang="en-US" sz="3200" i="1" dirty="0">
              <a:solidFill>
                <a:schemeClr val="tx1"/>
              </a:solidFill>
              <a:latin typeface="Times" charset="0"/>
            </a:endParaRPr>
          </a:p>
        </p:txBody>
      </p:sp>
      <p:sp>
        <p:nvSpPr>
          <p:cNvPr id="884749" name="Rectangle 13"/>
          <p:cNvSpPr>
            <a:spLocks noChangeArrowheads="1"/>
          </p:cNvSpPr>
          <p:nvPr/>
        </p:nvSpPr>
        <p:spPr bwMode="auto">
          <a:xfrm>
            <a:off x="533400" y="3527425"/>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Primary succession takes place on land where there are no living organisms.</a:t>
            </a:r>
            <a:endParaRPr lang="en-US" altLang="en-US" sz="3200" i="1" dirty="0">
              <a:solidFill>
                <a:schemeClr val="tx1"/>
              </a:solidFill>
              <a:latin typeface="Times" charset="0"/>
            </a:endParaRPr>
          </a:p>
        </p:txBody>
      </p:sp>
      <p:pic>
        <p:nvPicPr>
          <p:cNvPr id="884753" name="Picture 17" descr="audio image blue">
            <a:hlinkClick r:id="" action="ppaction://noaction">
              <a:snd r:embed="rId12" name="03-primary succession.WAV"/>
            </a:hlinkClick>
          </p:cNvPr>
          <p:cNvPicPr>
            <a:picLocks noChangeAspect="1" noChangeArrowheads="1"/>
          </p:cNvPicPr>
          <p:nvPr/>
        </p:nvPicPr>
        <p:blipFill>
          <a:blip r:embed="rId13" cstate="print"/>
          <a:srcRect/>
          <a:stretch>
            <a:fillRect/>
          </a:stretch>
        </p:blipFill>
        <p:spPr bwMode="auto">
          <a:xfrm>
            <a:off x="5029200" y="2971800"/>
            <a:ext cx="354013" cy="354013"/>
          </a:xfrm>
          <a:prstGeom prst="rect">
            <a:avLst/>
          </a:prstGeom>
          <a:noFill/>
        </p:spPr>
      </p:pic>
      <p:sp>
        <p:nvSpPr>
          <p:cNvPr id="884755" name="Text Box 19"/>
          <p:cNvSpPr txBox="1">
            <a:spLocks noChangeArrowheads="1"/>
          </p:cNvSpPr>
          <p:nvPr/>
        </p:nvSpPr>
        <p:spPr bwMode="auto">
          <a:xfrm>
            <a:off x="565150" y="876300"/>
            <a:ext cx="3956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Primary succession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4748"/>
                                        </p:tgtEl>
                                        <p:attrNameLst>
                                          <p:attrName>style.visibility</p:attrName>
                                        </p:attrNameLst>
                                      </p:cBhvr>
                                      <p:to>
                                        <p:strVal val="visible"/>
                                      </p:to>
                                    </p:set>
                                    <p:animEffect transition="in" filter="box(out)">
                                      <p:cBhvr>
                                        <p:cTn id="7" dur="500"/>
                                        <p:tgtEl>
                                          <p:spTgt spid="88474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84753"/>
                                        </p:tgtEl>
                                        <p:attrNameLst>
                                          <p:attrName>style.visibility</p:attrName>
                                        </p:attrNameLst>
                                      </p:cBhvr>
                                      <p:to>
                                        <p:strVal val="visible"/>
                                      </p:to>
                                    </p:set>
                                    <p:animEffect transition="in" filter="box(out)">
                                      <p:cBhvr>
                                        <p:cTn id="12" dur="500"/>
                                        <p:tgtEl>
                                          <p:spTgt spid="88475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84749"/>
                                        </p:tgtEl>
                                        <p:attrNameLst>
                                          <p:attrName>style.visibility</p:attrName>
                                        </p:attrNameLst>
                                      </p:cBhvr>
                                      <p:to>
                                        <p:strVal val="visible"/>
                                      </p:to>
                                    </p:set>
                                    <p:animEffect transition="in" filter="box(out)">
                                      <p:cBhvr>
                                        <p:cTn id="17" dur="500"/>
                                        <p:tgtEl>
                                          <p:spTgt spid="884749"/>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84740"/>
                                        </p:tgtEl>
                                        <p:attrNameLst>
                                          <p:attrName>style.visibility</p:attrName>
                                        </p:attrNameLst>
                                      </p:cBhvr>
                                      <p:to>
                                        <p:strVal val="visible"/>
                                      </p:to>
                                    </p:set>
                                    <p:animEffect transition="in" filter="box(out)">
                                      <p:cBhvr>
                                        <p:cTn id="21" dur="500"/>
                                        <p:tgtEl>
                                          <p:spTgt spid="884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748" grpId="0" autoUpdateAnimBg="0"/>
      <p:bldP spid="884749" grpId="0"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sp>
        <p:nvSpPr>
          <p:cNvPr id="885763" name="Text Box 3"/>
          <p:cNvSpPr txBox="1">
            <a:spLocks noChangeArrowheads="1"/>
          </p:cNvSpPr>
          <p:nvPr/>
        </p:nvSpPr>
        <p:spPr bwMode="auto">
          <a:xfrm>
            <a:off x="565150" y="876300"/>
            <a:ext cx="3956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Primary succession</a:t>
            </a:r>
          </a:p>
        </p:txBody>
      </p:sp>
      <p:pic>
        <p:nvPicPr>
          <p:cNvPr id="88576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576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576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576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576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576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5770" name="Picture 1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5771" name="Picture 11"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85772" name="Rectangle 12"/>
          <p:cNvSpPr>
            <a:spLocks noChangeArrowheads="1"/>
          </p:cNvSpPr>
          <p:nvPr/>
        </p:nvSpPr>
        <p:spPr bwMode="auto">
          <a:xfrm>
            <a:off x="533400" y="1546225"/>
            <a:ext cx="7924800" cy="96837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The first species to take hold in an area like this are called pioneer species.</a:t>
            </a:r>
            <a:endParaRPr lang="en-US" altLang="en-US" sz="3200" i="1" dirty="0">
              <a:solidFill>
                <a:schemeClr val="tx1"/>
              </a:solidFill>
              <a:latin typeface="Times" charset="0"/>
            </a:endParaRPr>
          </a:p>
        </p:txBody>
      </p:sp>
      <p:sp>
        <p:nvSpPr>
          <p:cNvPr id="885773" name="Rectangle 13"/>
          <p:cNvSpPr>
            <a:spLocks noChangeArrowheads="1"/>
          </p:cNvSpPr>
          <p:nvPr/>
        </p:nvSpPr>
        <p:spPr bwMode="auto">
          <a:xfrm>
            <a:off x="533400" y="4899025"/>
            <a:ext cx="7924800" cy="1077218"/>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An example of pioneer species is a </a:t>
            </a:r>
            <a:r>
              <a:rPr lang="en-US" altLang="en-US" sz="3200" b="1" dirty="0">
                <a:solidFill>
                  <a:schemeClr val="tx1"/>
                </a:solidFill>
                <a:latin typeface="Times" charset="0"/>
              </a:rPr>
              <a:t>lichen</a:t>
            </a:r>
            <a:r>
              <a:rPr lang="en-US" altLang="en-US" sz="3200" dirty="0">
                <a:solidFill>
                  <a:schemeClr val="tx1"/>
                </a:solidFill>
                <a:latin typeface="Times" charset="0"/>
              </a:rPr>
              <a:t>, which is a combination of </a:t>
            </a:r>
            <a:r>
              <a:rPr lang="en-US" altLang="en-US" sz="3200" dirty="0" smtClean="0">
                <a:latin typeface="Times" charset="0"/>
              </a:rPr>
              <a:t>alga &amp; fungi</a:t>
            </a:r>
            <a:r>
              <a:rPr lang="en-US" altLang="en-US" sz="3200" dirty="0" smtClean="0">
                <a:solidFill>
                  <a:schemeClr val="tx1"/>
                </a:solidFill>
                <a:latin typeface="Times" charset="0"/>
              </a:rPr>
              <a:t>.</a:t>
            </a:r>
            <a:endParaRPr lang="en-US" altLang="en-US" sz="3200" i="1" dirty="0">
              <a:solidFill>
                <a:schemeClr val="tx1"/>
              </a:solidFill>
              <a:latin typeface="Times" charset="0"/>
            </a:endParaRPr>
          </a:p>
        </p:txBody>
      </p:sp>
      <p:pic>
        <p:nvPicPr>
          <p:cNvPr id="885779" name="Picture 19" descr="C03-02P"/>
          <p:cNvPicPr>
            <a:picLocks noChangeAspect="1" noChangeArrowheads="1"/>
          </p:cNvPicPr>
          <p:nvPr/>
        </p:nvPicPr>
        <p:blipFill>
          <a:blip r:embed="rId12" cstate="print"/>
          <a:srcRect/>
          <a:stretch>
            <a:fillRect/>
          </a:stretch>
        </p:blipFill>
        <p:spPr bwMode="auto">
          <a:xfrm>
            <a:off x="1295400" y="2627313"/>
            <a:ext cx="6324600" cy="2211387"/>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85773"/>
                                        </p:tgtEl>
                                        <p:attrNameLst>
                                          <p:attrName>style.visibility</p:attrName>
                                        </p:attrNameLst>
                                      </p:cBhvr>
                                      <p:to>
                                        <p:strVal val="visible"/>
                                      </p:to>
                                    </p:set>
                                    <p:animEffect transition="in" filter="box(out)">
                                      <p:cBhvr>
                                        <p:cTn id="7" dur="500"/>
                                        <p:tgtEl>
                                          <p:spTgt spid="88577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5764"/>
                                        </p:tgtEl>
                                        <p:attrNameLst>
                                          <p:attrName>style.visibility</p:attrName>
                                        </p:attrNameLst>
                                      </p:cBhvr>
                                      <p:to>
                                        <p:strVal val="visible"/>
                                      </p:to>
                                    </p:set>
                                    <p:animEffect transition="in" filter="box(out)">
                                      <p:cBhvr>
                                        <p:cTn id="11" dur="500"/>
                                        <p:tgtEl>
                                          <p:spTgt spid="885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5773"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pic>
        <p:nvPicPr>
          <p:cNvPr id="88781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781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781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781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781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781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7818" name="Picture 1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7819" name="Picture 11"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87820" name="Rectangle 12"/>
          <p:cNvSpPr>
            <a:spLocks noChangeArrowheads="1"/>
          </p:cNvSpPr>
          <p:nvPr/>
        </p:nvSpPr>
        <p:spPr bwMode="auto">
          <a:xfrm>
            <a:off x="533400" y="1793875"/>
            <a:ext cx="7924800" cy="1569660"/>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Decaying </a:t>
            </a:r>
            <a:r>
              <a:rPr lang="en-US" altLang="en-US" sz="3200" b="1" dirty="0">
                <a:solidFill>
                  <a:schemeClr val="tx1"/>
                </a:solidFill>
                <a:latin typeface="Times" charset="0"/>
              </a:rPr>
              <a:t>lichens</a:t>
            </a:r>
            <a:r>
              <a:rPr lang="en-US" altLang="en-US" sz="3200" dirty="0">
                <a:solidFill>
                  <a:schemeClr val="tx1"/>
                </a:solidFill>
                <a:latin typeface="Times" charset="0"/>
              </a:rPr>
              <a:t>, along with bits of sediment in cracks and crevices of rock, make up the first stage of soil development.</a:t>
            </a:r>
            <a:endParaRPr lang="en-US" altLang="en-US" sz="3200" i="1" dirty="0">
              <a:solidFill>
                <a:schemeClr val="tx1"/>
              </a:solidFill>
              <a:latin typeface="Times" charset="0"/>
            </a:endParaRPr>
          </a:p>
        </p:txBody>
      </p:sp>
      <p:sp>
        <p:nvSpPr>
          <p:cNvPr id="887821" name="Rectangle 13"/>
          <p:cNvSpPr>
            <a:spLocks noChangeArrowheads="1"/>
          </p:cNvSpPr>
          <p:nvPr/>
        </p:nvSpPr>
        <p:spPr bwMode="auto">
          <a:xfrm>
            <a:off x="457200" y="3886200"/>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New soil makes it possible for small weedy plants, small ferns, fungi, and insects to become established.</a:t>
            </a:r>
            <a:endParaRPr lang="en-US" altLang="en-US" sz="3200" i="1" dirty="0">
              <a:solidFill>
                <a:schemeClr val="tx1"/>
              </a:solidFill>
              <a:latin typeface="Times" charset="0"/>
            </a:endParaRPr>
          </a:p>
        </p:txBody>
      </p:sp>
      <p:sp>
        <p:nvSpPr>
          <p:cNvPr id="887823" name="Text Box 15"/>
          <p:cNvSpPr txBox="1">
            <a:spLocks noChangeArrowheads="1"/>
          </p:cNvSpPr>
          <p:nvPr/>
        </p:nvSpPr>
        <p:spPr bwMode="auto">
          <a:xfrm>
            <a:off x="565150" y="876300"/>
            <a:ext cx="3956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Primary succession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87821"/>
                                        </p:tgtEl>
                                        <p:attrNameLst>
                                          <p:attrName>style.visibility</p:attrName>
                                        </p:attrNameLst>
                                      </p:cBhvr>
                                      <p:to>
                                        <p:strVal val="visible"/>
                                      </p:to>
                                    </p:set>
                                    <p:animEffect transition="in" filter="box(out)">
                                      <p:cBhvr>
                                        <p:cTn id="7" dur="500"/>
                                        <p:tgtEl>
                                          <p:spTgt spid="88782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7812"/>
                                        </p:tgtEl>
                                        <p:attrNameLst>
                                          <p:attrName>style.visibility</p:attrName>
                                        </p:attrNameLst>
                                      </p:cBhvr>
                                      <p:to>
                                        <p:strVal val="visible"/>
                                      </p:to>
                                    </p:set>
                                    <p:animEffect transition="in" filter="box(out)">
                                      <p:cBhvr>
                                        <p:cTn id="11" dur="500"/>
                                        <p:tgtEl>
                                          <p:spTgt spid="887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21"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sz="2700" dirty="0" smtClean="0"/>
              <a:t/>
            </a:r>
            <a:br>
              <a:rPr lang="en-US" sz="2700" dirty="0" smtClean="0"/>
            </a:br>
            <a:r>
              <a:rPr lang="en-US" sz="2700" dirty="0" smtClean="0"/>
              <a:t/>
            </a:r>
            <a:br>
              <a:rPr lang="en-US" sz="2700" dirty="0" smtClean="0"/>
            </a:br>
            <a:r>
              <a:rPr lang="en-US" dirty="0" smtClean="0"/>
              <a:t> </a:t>
            </a:r>
            <a:r>
              <a:rPr lang="en-US" sz="2700" dirty="0" smtClean="0"/>
              <a:t>08/21 </a:t>
            </a:r>
            <a:r>
              <a:rPr lang="en-US" sz="2700" b="1" dirty="0" smtClean="0">
                <a:hlinkClick r:id="rId2"/>
              </a:rPr>
              <a:t>Interactions within Ecosystems  </a:t>
            </a:r>
            <a:r>
              <a:rPr lang="en-US" sz="2700" b="1" dirty="0" smtClean="0"/>
              <a:t>CH 2.1</a:t>
            </a:r>
            <a:r>
              <a:rPr lang="en-US" dirty="0" smtClean="0"/>
              <a:t/>
            </a:r>
            <a:br>
              <a:rPr lang="en-US" dirty="0" smtClean="0"/>
            </a:br>
            <a:r>
              <a:rPr lang="en-US" sz="2700" dirty="0" smtClean="0"/>
              <a:t>Obj. TSW explain interactions of organisms with one another and with their environments by choosing a biome (CH 3.2) and listing at least ten biotic and 5 </a:t>
            </a:r>
            <a:r>
              <a:rPr lang="en-US" sz="2700" dirty="0" err="1" smtClean="0"/>
              <a:t>abiotic</a:t>
            </a:r>
            <a:r>
              <a:rPr lang="en-US" sz="2700" dirty="0" smtClean="0"/>
              <a:t> factors.   P. NB 12</a:t>
            </a:r>
            <a:r>
              <a:rPr lang="en-US" dirty="0" smtClean="0"/>
              <a:t/>
            </a:r>
            <a:br>
              <a:rPr lang="en-US" dirty="0" smtClean="0"/>
            </a:br>
            <a:endParaRPr lang="en-US" dirty="0"/>
          </a:p>
        </p:txBody>
      </p:sp>
      <p:sp>
        <p:nvSpPr>
          <p:cNvPr id="7" name="Content Placeholder 6"/>
          <p:cNvSpPr>
            <a:spLocks noGrp="1"/>
          </p:cNvSpPr>
          <p:nvPr>
            <p:ph sz="quarter" idx="4"/>
          </p:nvPr>
        </p:nvSpPr>
        <p:spPr>
          <a:xfrm>
            <a:off x="4648200" y="1676400"/>
            <a:ext cx="4495800" cy="4678363"/>
          </a:xfrm>
        </p:spPr>
        <p:txBody>
          <a:bodyPr/>
          <a:lstStyle/>
          <a:p>
            <a:pPr marL="457200" indent="-457200">
              <a:buFont typeface="+mj-lt"/>
              <a:buAutoNum type="arabicPeriod"/>
            </a:pPr>
            <a:r>
              <a:rPr lang="en-US" dirty="0" smtClean="0"/>
              <a:t>Compare &amp; Contrast Niche &amp; Habitat?</a:t>
            </a:r>
          </a:p>
          <a:p>
            <a:pPr marL="457200" indent="-457200">
              <a:buFont typeface="+mj-lt"/>
              <a:buAutoNum type="arabicPeriod"/>
            </a:pPr>
            <a:r>
              <a:rPr lang="en-US" dirty="0" smtClean="0"/>
              <a:t>What might happen if the zebras were removed from this ecosystem?</a:t>
            </a:r>
          </a:p>
          <a:p>
            <a:pPr marL="457200" indent="-457200">
              <a:buFont typeface="+mj-lt"/>
              <a:buAutoNum type="arabicPeriod"/>
            </a:pPr>
            <a:r>
              <a:rPr lang="en-US" dirty="0" smtClean="0"/>
              <a:t>Distinguish between </a:t>
            </a:r>
            <a:r>
              <a:rPr lang="en-US" b="1" dirty="0" smtClean="0"/>
              <a:t>biotic</a:t>
            </a:r>
            <a:r>
              <a:rPr lang="en-US" dirty="0" smtClean="0"/>
              <a:t> &amp; </a:t>
            </a:r>
            <a:r>
              <a:rPr lang="en-US" b="1" dirty="0" err="1" smtClean="0"/>
              <a:t>abiotic</a:t>
            </a:r>
            <a:r>
              <a:rPr lang="en-US" dirty="0" smtClean="0"/>
              <a:t> factors in the environment.</a:t>
            </a:r>
            <a:endParaRPr lang="en-US" dirty="0"/>
          </a:p>
        </p:txBody>
      </p:sp>
      <p:pic>
        <p:nvPicPr>
          <p:cNvPr id="8" name="Picture 1038" descr="SFT-02"/>
          <p:cNvPicPr>
            <a:picLocks noGrp="1" noChangeAspect="1" noChangeArrowheads="1"/>
          </p:cNvPicPr>
          <p:nvPr>
            <p:ph sz="half" idx="2"/>
          </p:nvPr>
        </p:nvPicPr>
        <p:blipFill>
          <a:blip r:embed="rId3" cstate="print"/>
          <a:srcRect/>
          <a:stretch>
            <a:fillRect/>
          </a:stretch>
        </p:blipFill>
        <p:spPr bwMode="auto">
          <a:xfrm>
            <a:off x="0" y="1676400"/>
            <a:ext cx="4591640" cy="3873440"/>
          </a:xfrm>
          <a:prstGeom prst="rect">
            <a:avLst/>
          </a:prstGeom>
          <a:noFill/>
        </p:spPr>
      </p:pic>
      <p:pic>
        <p:nvPicPr>
          <p:cNvPr id="8194" name="Picture 2" descr="http://www.africa-nature-photography.com/images/Captive-Male-Lion-L.jpg"/>
          <p:cNvPicPr>
            <a:picLocks noChangeAspect="1" noChangeArrowheads="1"/>
          </p:cNvPicPr>
          <p:nvPr/>
        </p:nvPicPr>
        <p:blipFill>
          <a:blip r:embed="rId4" cstate="print"/>
          <a:srcRect/>
          <a:stretch>
            <a:fillRect/>
          </a:stretch>
        </p:blipFill>
        <p:spPr bwMode="auto">
          <a:xfrm>
            <a:off x="1676400" y="2895600"/>
            <a:ext cx="838200" cy="558800"/>
          </a:xfrm>
          <a:prstGeom prst="rect">
            <a:avLst/>
          </a:prstGeom>
          <a:noFill/>
        </p:spPr>
      </p:pic>
      <p:pic>
        <p:nvPicPr>
          <p:cNvPr id="9218" name="Picture 2" descr="http://www.istockphoto.com/file_thumbview_approve/14547694/1/14547694-wild-secretary-bird-on-the-african-savanna.jpg"/>
          <p:cNvPicPr>
            <a:picLocks noChangeAspect="1" noChangeArrowheads="1"/>
          </p:cNvPicPr>
          <p:nvPr/>
        </p:nvPicPr>
        <p:blipFill>
          <a:blip r:embed="rId5" cstate="print"/>
          <a:srcRect/>
          <a:stretch>
            <a:fillRect/>
          </a:stretch>
        </p:blipFill>
        <p:spPr bwMode="auto">
          <a:xfrm>
            <a:off x="2971800" y="2667000"/>
            <a:ext cx="818106" cy="542925"/>
          </a:xfrm>
          <a:prstGeom prst="rect">
            <a:avLst/>
          </a:prstGeom>
          <a:noFill/>
        </p:spPr>
      </p:pic>
      <p:sp>
        <p:nvSpPr>
          <p:cNvPr id="3" name="TextBox 2"/>
          <p:cNvSpPr txBox="1"/>
          <p:nvPr/>
        </p:nvSpPr>
        <p:spPr>
          <a:xfrm>
            <a:off x="4591640" y="4800600"/>
            <a:ext cx="4552360" cy="1569660"/>
          </a:xfrm>
          <a:prstGeom prst="rect">
            <a:avLst/>
          </a:prstGeom>
          <a:noFill/>
        </p:spPr>
        <p:txBody>
          <a:bodyPr wrap="square" rtlCol="0">
            <a:spAutoFit/>
          </a:bodyPr>
          <a:lstStyle/>
          <a:p>
            <a:r>
              <a:rPr lang="en-US" sz="2400" dirty="0" smtClean="0"/>
              <a:t>HW – Read CH 2</a:t>
            </a:r>
          </a:p>
          <a:p>
            <a:r>
              <a:rPr lang="en-US" sz="2400" dirty="0" smtClean="0"/>
              <a:t>HW – 1 page Notes CH 2 P. 15 NB</a:t>
            </a:r>
          </a:p>
          <a:p>
            <a:r>
              <a:rPr lang="en-US" sz="2400" dirty="0" smtClean="0"/>
              <a:t>Due Friday</a:t>
            </a:r>
          </a:p>
          <a:p>
            <a:endParaRPr lang="en-US" sz="2400"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4"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pic>
        <p:nvPicPr>
          <p:cNvPr id="888836" name="Picture 1028"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8837"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8838"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8839"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8840" name="Picture 1032"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8841" name="Picture 1033"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8842" name="Picture 1034"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88843" name="Picture 1035"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88844" name="Rectangle 1036"/>
          <p:cNvSpPr>
            <a:spLocks noChangeArrowheads="1"/>
          </p:cNvSpPr>
          <p:nvPr/>
        </p:nvSpPr>
        <p:spPr bwMode="auto">
          <a:xfrm>
            <a:off x="533400" y="1793875"/>
            <a:ext cx="7924800" cy="5302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As these organisms die, more soil builds.</a:t>
            </a:r>
            <a:endParaRPr lang="en-US" altLang="en-US" sz="3200" i="1">
              <a:solidFill>
                <a:schemeClr val="tx1"/>
              </a:solidFill>
              <a:latin typeface="Times" charset="0"/>
            </a:endParaRPr>
          </a:p>
        </p:txBody>
      </p:sp>
      <p:sp>
        <p:nvSpPr>
          <p:cNvPr id="888856" name="Rectangle 1048"/>
          <p:cNvSpPr>
            <a:spLocks noChangeArrowheads="1"/>
          </p:cNvSpPr>
          <p:nvPr/>
        </p:nvSpPr>
        <p:spPr bwMode="auto">
          <a:xfrm>
            <a:off x="6400800" y="3614738"/>
            <a:ext cx="346075" cy="476250"/>
          </a:xfrm>
          <a:prstGeom prst="rect">
            <a:avLst/>
          </a:prstGeom>
          <a:noFill/>
          <a:ln w="9525">
            <a:noFill/>
            <a:miter lim="800000"/>
            <a:headEnd/>
            <a:tailEnd/>
          </a:ln>
          <a:effectLst/>
        </p:spPr>
        <p:txBody>
          <a:bodyPr wrap="none">
            <a:spAutoFit/>
          </a:bodyPr>
          <a:lstStyle/>
          <a:p>
            <a:r>
              <a:rPr lang="en-US" altLang="en-US">
                <a:solidFill>
                  <a:schemeClr val="bg2"/>
                </a:solidFill>
                <a:latin typeface="Verdana" pitchFamily="34" charset="0"/>
              </a:rPr>
              <a:t>­</a:t>
            </a:r>
          </a:p>
        </p:txBody>
      </p:sp>
      <p:pic>
        <p:nvPicPr>
          <p:cNvPr id="888859" name="Picture 1051" descr="Fig"/>
          <p:cNvPicPr>
            <a:picLocks noChangeAspect="1" noChangeArrowheads="1"/>
          </p:cNvPicPr>
          <p:nvPr/>
        </p:nvPicPr>
        <p:blipFill>
          <a:blip r:embed="rId12" cstate="print"/>
          <a:srcRect/>
          <a:stretch>
            <a:fillRect/>
          </a:stretch>
        </p:blipFill>
        <p:spPr bwMode="auto">
          <a:xfrm>
            <a:off x="609600" y="3124200"/>
            <a:ext cx="7315200" cy="2476500"/>
          </a:xfrm>
          <a:prstGeom prst="rect">
            <a:avLst/>
          </a:prstGeom>
          <a:noFill/>
        </p:spPr>
      </p:pic>
      <p:sp>
        <p:nvSpPr>
          <p:cNvPr id="888860" name="Text Box 1052"/>
          <p:cNvSpPr txBox="1">
            <a:spLocks noChangeArrowheads="1"/>
          </p:cNvSpPr>
          <p:nvPr/>
        </p:nvSpPr>
        <p:spPr bwMode="auto">
          <a:xfrm>
            <a:off x="1060450" y="5148263"/>
            <a:ext cx="1573213" cy="427037"/>
          </a:xfrm>
          <a:prstGeom prst="rect">
            <a:avLst/>
          </a:prstGeom>
          <a:noFill/>
          <a:ln w="9525">
            <a:noFill/>
            <a:miter lim="800000"/>
            <a:headEnd/>
            <a:tailEnd/>
          </a:ln>
          <a:effectLst/>
        </p:spPr>
        <p:txBody>
          <a:bodyPr wrap="none">
            <a:spAutoFit/>
          </a:bodyPr>
          <a:lstStyle/>
          <a:p>
            <a:r>
              <a:rPr lang="en-US" altLang="en-US" sz="2000">
                <a:solidFill>
                  <a:schemeClr val="tx1"/>
                </a:solidFill>
                <a:latin typeface="Times" charset="0"/>
              </a:rPr>
              <a:t>Exposed rock</a:t>
            </a:r>
          </a:p>
        </p:txBody>
      </p:sp>
      <p:sp>
        <p:nvSpPr>
          <p:cNvPr id="888861" name="Text Box 1053"/>
          <p:cNvSpPr txBox="1">
            <a:spLocks noChangeArrowheads="1"/>
          </p:cNvSpPr>
          <p:nvPr/>
        </p:nvSpPr>
        <p:spPr bwMode="auto">
          <a:xfrm>
            <a:off x="4784725" y="5133975"/>
            <a:ext cx="2147888" cy="427038"/>
          </a:xfrm>
          <a:prstGeom prst="rect">
            <a:avLst/>
          </a:prstGeom>
          <a:noFill/>
          <a:ln w="9525">
            <a:noFill/>
            <a:miter lim="800000"/>
            <a:headEnd/>
            <a:tailEnd/>
          </a:ln>
          <a:effectLst/>
        </p:spPr>
        <p:txBody>
          <a:bodyPr wrap="none">
            <a:spAutoFit/>
          </a:bodyPr>
          <a:lstStyle/>
          <a:p>
            <a:r>
              <a:rPr lang="en-US" altLang="en-US" sz="2000" dirty="0">
                <a:solidFill>
                  <a:schemeClr val="tx1"/>
                </a:solidFill>
                <a:latin typeface="Times" charset="0"/>
              </a:rPr>
              <a:t>Primary succession</a:t>
            </a:r>
          </a:p>
        </p:txBody>
      </p:sp>
      <p:sp>
        <p:nvSpPr>
          <p:cNvPr id="888862" name="Text Box 1054"/>
          <p:cNvSpPr txBox="1">
            <a:spLocks noChangeArrowheads="1"/>
          </p:cNvSpPr>
          <p:nvPr/>
        </p:nvSpPr>
        <p:spPr bwMode="auto">
          <a:xfrm>
            <a:off x="4987925" y="3959225"/>
            <a:ext cx="1031875" cy="427038"/>
          </a:xfrm>
          <a:prstGeom prst="rect">
            <a:avLst/>
          </a:prstGeom>
          <a:noFill/>
          <a:ln w="9525">
            <a:noFill/>
            <a:miter lim="800000"/>
            <a:headEnd/>
            <a:tailEnd/>
          </a:ln>
          <a:effectLst/>
        </p:spPr>
        <p:txBody>
          <a:bodyPr>
            <a:spAutoFit/>
          </a:bodyPr>
          <a:lstStyle/>
          <a:p>
            <a:r>
              <a:rPr lang="en-US" altLang="en-US" sz="2000" b="1">
                <a:solidFill>
                  <a:schemeClr val="bg2"/>
                </a:solidFill>
                <a:latin typeface="Times" charset="0"/>
              </a:rPr>
              <a:t>Moss</a:t>
            </a:r>
            <a:endParaRPr lang="en-US" altLang="en-US" sz="2400" b="1">
              <a:solidFill>
                <a:schemeClr val="bg2"/>
              </a:solidFill>
              <a:latin typeface="Times" charset="0"/>
            </a:endParaRPr>
          </a:p>
        </p:txBody>
      </p:sp>
      <p:sp>
        <p:nvSpPr>
          <p:cNvPr id="888863" name="Text Box 1055"/>
          <p:cNvSpPr txBox="1">
            <a:spLocks noChangeArrowheads="1"/>
          </p:cNvSpPr>
          <p:nvPr/>
        </p:nvSpPr>
        <p:spPr bwMode="auto">
          <a:xfrm>
            <a:off x="5470525" y="4222750"/>
            <a:ext cx="1293813" cy="427038"/>
          </a:xfrm>
          <a:prstGeom prst="rect">
            <a:avLst/>
          </a:prstGeom>
          <a:noFill/>
          <a:ln w="9525">
            <a:noFill/>
            <a:miter lim="800000"/>
            <a:headEnd/>
            <a:tailEnd/>
          </a:ln>
          <a:effectLst/>
        </p:spPr>
        <p:txBody>
          <a:bodyPr>
            <a:spAutoFit/>
          </a:bodyPr>
          <a:lstStyle/>
          <a:p>
            <a:r>
              <a:rPr lang="en-US" altLang="en-US" sz="2000" b="1">
                <a:solidFill>
                  <a:schemeClr val="bg2"/>
                </a:solidFill>
                <a:latin typeface="Times" charset="0"/>
              </a:rPr>
              <a:t>Lichen</a:t>
            </a:r>
            <a:endParaRPr lang="en-US" altLang="en-US" sz="2400" b="1">
              <a:solidFill>
                <a:schemeClr val="bg2"/>
              </a:solidFill>
              <a:latin typeface="Times" charset="0"/>
            </a:endParaRPr>
          </a:p>
        </p:txBody>
      </p:sp>
      <p:sp>
        <p:nvSpPr>
          <p:cNvPr id="888867" name="Text Box 1059"/>
          <p:cNvSpPr txBox="1">
            <a:spLocks noChangeArrowheads="1"/>
          </p:cNvSpPr>
          <p:nvPr/>
        </p:nvSpPr>
        <p:spPr bwMode="auto">
          <a:xfrm>
            <a:off x="6689725" y="3946525"/>
            <a:ext cx="1387475" cy="701675"/>
          </a:xfrm>
          <a:prstGeom prst="rect">
            <a:avLst/>
          </a:prstGeom>
          <a:noFill/>
          <a:ln w="9525">
            <a:noFill/>
            <a:miter lim="800000"/>
            <a:headEnd/>
            <a:tailEnd/>
          </a:ln>
          <a:effectLst/>
        </p:spPr>
        <p:txBody>
          <a:bodyPr>
            <a:spAutoFit/>
          </a:bodyPr>
          <a:lstStyle/>
          <a:p>
            <a:r>
              <a:rPr lang="en-US" altLang="en-US" sz="2000" b="1">
                <a:solidFill>
                  <a:schemeClr val="bg2"/>
                </a:solidFill>
                <a:latin typeface="Times" charset="0"/>
              </a:rPr>
              <a:t>Pioneer species</a:t>
            </a:r>
          </a:p>
        </p:txBody>
      </p:sp>
      <p:sp>
        <p:nvSpPr>
          <p:cNvPr id="888870" name="Line 1062"/>
          <p:cNvSpPr>
            <a:spLocks noChangeShapeType="1"/>
          </p:cNvSpPr>
          <p:nvPr/>
        </p:nvSpPr>
        <p:spPr bwMode="auto">
          <a:xfrm flipH="1">
            <a:off x="5486400" y="4495800"/>
            <a:ext cx="152400" cy="304800"/>
          </a:xfrm>
          <a:prstGeom prst="line">
            <a:avLst/>
          </a:prstGeom>
          <a:noFill/>
          <a:ln w="19050">
            <a:solidFill>
              <a:schemeClr val="bg2"/>
            </a:solidFill>
            <a:round/>
            <a:headEnd/>
            <a:tailEnd/>
          </a:ln>
          <a:effectLst/>
        </p:spPr>
        <p:txBody>
          <a:bodyPr anchor="ctr">
            <a:spAutoFit/>
          </a:bodyPr>
          <a:lstStyle/>
          <a:p>
            <a:endParaRPr lang="en-US"/>
          </a:p>
        </p:txBody>
      </p:sp>
      <p:sp>
        <p:nvSpPr>
          <p:cNvPr id="888871" name="Line 1063"/>
          <p:cNvSpPr>
            <a:spLocks noChangeShapeType="1"/>
          </p:cNvSpPr>
          <p:nvPr/>
        </p:nvSpPr>
        <p:spPr bwMode="auto">
          <a:xfrm>
            <a:off x="5181600" y="4267200"/>
            <a:ext cx="76200" cy="457200"/>
          </a:xfrm>
          <a:prstGeom prst="line">
            <a:avLst/>
          </a:prstGeom>
          <a:noFill/>
          <a:ln w="19050">
            <a:solidFill>
              <a:schemeClr val="bg2"/>
            </a:solidFill>
            <a:round/>
            <a:headEnd/>
            <a:tailEnd/>
          </a:ln>
          <a:effectLst/>
        </p:spPr>
        <p:txBody>
          <a:bodyPr wrap="none" anchor="ctr">
            <a:spAutoFit/>
          </a:bodyPr>
          <a:lstStyle/>
          <a:p>
            <a:endParaRPr lang="en-US"/>
          </a:p>
        </p:txBody>
      </p:sp>
      <p:sp>
        <p:nvSpPr>
          <p:cNvPr id="888877" name="Line 1069"/>
          <p:cNvSpPr>
            <a:spLocks noChangeShapeType="1"/>
          </p:cNvSpPr>
          <p:nvPr/>
        </p:nvSpPr>
        <p:spPr bwMode="auto">
          <a:xfrm>
            <a:off x="6553200" y="4038600"/>
            <a:ext cx="0" cy="533400"/>
          </a:xfrm>
          <a:prstGeom prst="line">
            <a:avLst/>
          </a:prstGeom>
          <a:noFill/>
          <a:ln w="19050">
            <a:solidFill>
              <a:schemeClr val="bg2"/>
            </a:solidFill>
            <a:round/>
            <a:headEnd/>
            <a:tailEnd/>
          </a:ln>
          <a:effectLst/>
        </p:spPr>
        <p:txBody>
          <a:bodyPr wrap="none" anchor="ctr">
            <a:spAutoFit/>
          </a:bodyPr>
          <a:lstStyle/>
          <a:p>
            <a:endParaRPr lang="en-US"/>
          </a:p>
        </p:txBody>
      </p:sp>
      <p:sp>
        <p:nvSpPr>
          <p:cNvPr id="888878" name="Line 1070"/>
          <p:cNvSpPr>
            <a:spLocks noChangeShapeType="1"/>
          </p:cNvSpPr>
          <p:nvPr/>
        </p:nvSpPr>
        <p:spPr bwMode="auto">
          <a:xfrm>
            <a:off x="6319838" y="4038600"/>
            <a:ext cx="228600" cy="0"/>
          </a:xfrm>
          <a:prstGeom prst="line">
            <a:avLst/>
          </a:prstGeom>
          <a:noFill/>
          <a:ln w="19050">
            <a:solidFill>
              <a:schemeClr val="bg2"/>
            </a:solidFill>
            <a:round/>
            <a:headEnd/>
            <a:tailEnd/>
          </a:ln>
          <a:effectLst/>
        </p:spPr>
        <p:txBody>
          <a:bodyPr anchor="ctr">
            <a:spAutoFit/>
          </a:bodyPr>
          <a:lstStyle/>
          <a:p>
            <a:endParaRPr lang="en-US"/>
          </a:p>
        </p:txBody>
      </p:sp>
      <p:sp>
        <p:nvSpPr>
          <p:cNvPr id="888879" name="Line 1071"/>
          <p:cNvSpPr>
            <a:spLocks noChangeShapeType="1"/>
          </p:cNvSpPr>
          <p:nvPr/>
        </p:nvSpPr>
        <p:spPr bwMode="auto">
          <a:xfrm>
            <a:off x="6319838" y="4572000"/>
            <a:ext cx="228600" cy="0"/>
          </a:xfrm>
          <a:prstGeom prst="line">
            <a:avLst/>
          </a:prstGeom>
          <a:noFill/>
          <a:ln w="19050">
            <a:solidFill>
              <a:schemeClr val="bg2"/>
            </a:solidFill>
            <a:round/>
            <a:headEnd/>
            <a:tailEnd/>
          </a:ln>
          <a:effectLst/>
        </p:spPr>
        <p:txBody>
          <a:bodyPr anchor="ctr">
            <a:spAutoFit/>
          </a:bodyPr>
          <a:lstStyle/>
          <a:p>
            <a:endParaRPr lang="en-US"/>
          </a:p>
        </p:txBody>
      </p:sp>
      <p:sp>
        <p:nvSpPr>
          <p:cNvPr id="888880" name="Line 1072"/>
          <p:cNvSpPr>
            <a:spLocks noChangeShapeType="1"/>
          </p:cNvSpPr>
          <p:nvPr/>
        </p:nvSpPr>
        <p:spPr bwMode="auto">
          <a:xfrm>
            <a:off x="6553200" y="4267200"/>
            <a:ext cx="228600" cy="0"/>
          </a:xfrm>
          <a:prstGeom prst="line">
            <a:avLst/>
          </a:prstGeom>
          <a:noFill/>
          <a:ln w="19050">
            <a:solidFill>
              <a:schemeClr val="bg2"/>
            </a:solidFill>
            <a:round/>
            <a:headEnd/>
            <a:tailEnd/>
          </a:ln>
          <a:effectLst/>
        </p:spPr>
        <p:txBody>
          <a:bodyPr wrap="none" anchor="ctr">
            <a:spAutoFit/>
          </a:bodyPr>
          <a:lstStyle/>
          <a:p>
            <a:endParaRPr lang="en-US"/>
          </a:p>
        </p:txBody>
      </p:sp>
      <p:sp>
        <p:nvSpPr>
          <p:cNvPr id="888881" name="Text Box 1073"/>
          <p:cNvSpPr txBox="1">
            <a:spLocks noChangeArrowheads="1"/>
          </p:cNvSpPr>
          <p:nvPr/>
        </p:nvSpPr>
        <p:spPr bwMode="auto">
          <a:xfrm>
            <a:off x="565150" y="876300"/>
            <a:ext cx="3956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Primary succession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88836"/>
                                        </p:tgtEl>
                                        <p:attrNameLst>
                                          <p:attrName>style.visibility</p:attrName>
                                        </p:attrNameLst>
                                      </p:cBhvr>
                                      <p:to>
                                        <p:strVal val="visible"/>
                                      </p:to>
                                    </p:set>
                                    <p:animEffect transition="in" filter="box(out)">
                                      <p:cBhvr>
                                        <p:cTn id="7" dur="500"/>
                                        <p:tgtEl>
                                          <p:spTgt spid="888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96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pic>
        <p:nvPicPr>
          <p:cNvPr id="93696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3696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696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696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696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3696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36970" name="Picture 1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36971" name="Picture 11"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936973" name="Rectangle 13"/>
          <p:cNvSpPr>
            <a:spLocks noChangeArrowheads="1"/>
          </p:cNvSpPr>
          <p:nvPr/>
        </p:nvSpPr>
        <p:spPr bwMode="auto">
          <a:xfrm>
            <a:off x="0" y="1493838"/>
            <a:ext cx="9144000" cy="1477328"/>
          </a:xfrm>
          <a:prstGeom prst="rect">
            <a:avLst/>
          </a:prstGeom>
          <a:noFill/>
          <a:ln w="9525">
            <a:noFill/>
            <a:miter lim="800000"/>
            <a:headEnd/>
            <a:tailEnd/>
          </a:ln>
          <a:effectLst/>
        </p:spPr>
        <p:txBody>
          <a:bodyPr wrap="square">
            <a:spAutoFit/>
          </a:bodyPr>
          <a:lstStyle/>
          <a:p>
            <a:pPr marL="342900" indent="-342900">
              <a:buFontTx/>
              <a:buChar char="•"/>
            </a:pPr>
            <a:r>
              <a:rPr lang="en-US" altLang="en-US" sz="3000" dirty="0">
                <a:solidFill>
                  <a:schemeClr val="tx1"/>
                </a:solidFill>
                <a:latin typeface="Times" charset="0"/>
              </a:rPr>
              <a:t>A stable, mature community that undergoes little or no change in species is a </a:t>
            </a:r>
            <a:r>
              <a:rPr lang="en-US" altLang="en-US" sz="3000" dirty="0">
                <a:solidFill>
                  <a:srgbClr val="FF0066"/>
                </a:solidFill>
                <a:latin typeface="Times" charset="0"/>
              </a:rPr>
              <a:t>climax community</a:t>
            </a:r>
            <a:r>
              <a:rPr lang="en-US" altLang="en-US" sz="3000" dirty="0" smtClean="0">
                <a:solidFill>
                  <a:schemeClr val="tx1"/>
                </a:solidFill>
                <a:latin typeface="Times" charset="0"/>
              </a:rPr>
              <a:t>. Contains the most Biodiversity. Soil has to be made.*</a:t>
            </a:r>
            <a:endParaRPr lang="en-US" altLang="en-US" sz="3000" i="1" dirty="0">
              <a:solidFill>
                <a:schemeClr val="tx1"/>
              </a:solidFill>
              <a:latin typeface="Times" charset="0"/>
            </a:endParaRPr>
          </a:p>
        </p:txBody>
      </p:sp>
      <p:pic>
        <p:nvPicPr>
          <p:cNvPr id="936981" name="Picture 21" descr="Fig"/>
          <p:cNvPicPr>
            <a:picLocks noChangeAspect="1" noChangeArrowheads="1"/>
          </p:cNvPicPr>
          <p:nvPr/>
        </p:nvPicPr>
        <p:blipFill>
          <a:blip r:embed="rId12" cstate="print"/>
          <a:srcRect/>
          <a:stretch>
            <a:fillRect/>
          </a:stretch>
        </p:blipFill>
        <p:spPr bwMode="auto">
          <a:xfrm>
            <a:off x="762000" y="2971800"/>
            <a:ext cx="6858000" cy="3032125"/>
          </a:xfrm>
          <a:prstGeom prst="rect">
            <a:avLst/>
          </a:prstGeom>
          <a:noFill/>
        </p:spPr>
      </p:pic>
      <p:sp>
        <p:nvSpPr>
          <p:cNvPr id="936982" name="Text Box 22"/>
          <p:cNvSpPr txBox="1">
            <a:spLocks noChangeArrowheads="1"/>
          </p:cNvSpPr>
          <p:nvPr/>
        </p:nvSpPr>
        <p:spPr bwMode="auto">
          <a:xfrm>
            <a:off x="1406525" y="5395913"/>
            <a:ext cx="2403475" cy="427037"/>
          </a:xfrm>
          <a:prstGeom prst="rect">
            <a:avLst/>
          </a:prstGeom>
          <a:noFill/>
          <a:ln w="9525">
            <a:noFill/>
            <a:miter lim="800000"/>
            <a:headEnd/>
            <a:tailEnd/>
          </a:ln>
          <a:effectLst/>
        </p:spPr>
        <p:txBody>
          <a:bodyPr wrap="none">
            <a:spAutoFit/>
          </a:bodyPr>
          <a:lstStyle/>
          <a:p>
            <a:r>
              <a:rPr lang="en-US" altLang="en-US" sz="2000" dirty="0">
                <a:solidFill>
                  <a:schemeClr val="tx1"/>
                </a:solidFill>
                <a:latin typeface="Times" charset="0"/>
              </a:rPr>
              <a:t>Secondary succession</a:t>
            </a:r>
          </a:p>
        </p:txBody>
      </p:sp>
      <p:sp>
        <p:nvSpPr>
          <p:cNvPr id="936983" name="Text Box 23"/>
          <p:cNvSpPr txBox="1">
            <a:spLocks noChangeArrowheads="1"/>
          </p:cNvSpPr>
          <p:nvPr/>
        </p:nvSpPr>
        <p:spPr bwMode="auto">
          <a:xfrm>
            <a:off x="5105400" y="5403850"/>
            <a:ext cx="2147888" cy="427038"/>
          </a:xfrm>
          <a:prstGeom prst="rect">
            <a:avLst/>
          </a:prstGeom>
          <a:noFill/>
          <a:ln w="9525">
            <a:noFill/>
            <a:miter lim="800000"/>
            <a:headEnd/>
            <a:tailEnd/>
          </a:ln>
          <a:effectLst/>
        </p:spPr>
        <p:txBody>
          <a:bodyPr wrap="none">
            <a:spAutoFit/>
          </a:bodyPr>
          <a:lstStyle/>
          <a:p>
            <a:r>
              <a:rPr lang="en-US" altLang="en-US" sz="2000">
                <a:solidFill>
                  <a:schemeClr val="tx1"/>
                </a:solidFill>
                <a:latin typeface="Times" charset="0"/>
              </a:rPr>
              <a:t>Climax community</a:t>
            </a:r>
          </a:p>
        </p:txBody>
      </p:sp>
      <p:sp>
        <p:nvSpPr>
          <p:cNvPr id="936984" name="Line 24"/>
          <p:cNvSpPr>
            <a:spLocks noChangeShapeType="1"/>
          </p:cNvSpPr>
          <p:nvPr/>
        </p:nvSpPr>
        <p:spPr bwMode="auto">
          <a:xfrm>
            <a:off x="3962400" y="5592763"/>
            <a:ext cx="1066800" cy="0"/>
          </a:xfrm>
          <a:prstGeom prst="line">
            <a:avLst/>
          </a:prstGeom>
          <a:noFill/>
          <a:ln w="28575">
            <a:solidFill>
              <a:schemeClr val="tx1"/>
            </a:solidFill>
            <a:round/>
            <a:headEnd/>
            <a:tailEnd type="triangle" w="med" len="med"/>
          </a:ln>
          <a:effectLst/>
        </p:spPr>
        <p:txBody>
          <a:bodyPr anchor="ctr">
            <a:spAutoFit/>
          </a:bodyPr>
          <a:lstStyle/>
          <a:p>
            <a:endParaRPr lang="en-US"/>
          </a:p>
        </p:txBody>
      </p:sp>
      <p:sp>
        <p:nvSpPr>
          <p:cNvPr id="936986" name="Text Box 26"/>
          <p:cNvSpPr txBox="1">
            <a:spLocks noChangeArrowheads="1"/>
          </p:cNvSpPr>
          <p:nvPr/>
        </p:nvSpPr>
        <p:spPr bwMode="auto">
          <a:xfrm>
            <a:off x="565150" y="876300"/>
            <a:ext cx="3956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Primary succession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6973"/>
                                        </p:tgtEl>
                                        <p:attrNameLst>
                                          <p:attrName>style.visibility</p:attrName>
                                        </p:attrNameLst>
                                      </p:cBhvr>
                                      <p:to>
                                        <p:strVal val="visible"/>
                                      </p:to>
                                    </p:set>
                                    <p:animEffect transition="in" filter="box(out)">
                                      <p:cBhvr>
                                        <p:cTn id="7" dur="500"/>
                                        <p:tgtEl>
                                          <p:spTgt spid="93697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6981"/>
                                        </p:tgtEl>
                                        <p:attrNameLst>
                                          <p:attrName>style.visibility</p:attrName>
                                        </p:attrNameLst>
                                      </p:cBhvr>
                                      <p:to>
                                        <p:strVal val="visible"/>
                                      </p:to>
                                    </p:set>
                                    <p:animEffect transition="in" filter="box(out)">
                                      <p:cBhvr>
                                        <p:cTn id="11" dur="500"/>
                                        <p:tgtEl>
                                          <p:spTgt spid="936981"/>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36964"/>
                                        </p:tgtEl>
                                        <p:attrNameLst>
                                          <p:attrName>style.visibility</p:attrName>
                                        </p:attrNameLst>
                                      </p:cBhvr>
                                      <p:to>
                                        <p:strVal val="visible"/>
                                      </p:to>
                                    </p:set>
                                    <p:animEffect transition="in" filter="box(out)">
                                      <p:cBhvr>
                                        <p:cTn id="15" dur="500"/>
                                        <p:tgtEl>
                                          <p:spTgt spid="936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6973" grpId="0"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sp>
        <p:nvSpPr>
          <p:cNvPr id="890883" name="Text Box 3"/>
          <p:cNvSpPr txBox="1">
            <a:spLocks noChangeArrowheads="1"/>
          </p:cNvSpPr>
          <p:nvPr/>
        </p:nvSpPr>
        <p:spPr bwMode="auto">
          <a:xfrm>
            <a:off x="565150" y="914400"/>
            <a:ext cx="43624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Secondary succession</a:t>
            </a:r>
          </a:p>
        </p:txBody>
      </p:sp>
      <p:pic>
        <p:nvPicPr>
          <p:cNvPr id="890884"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088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0886"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088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088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9088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90890" name="Picture 1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890891" name="Picture 11"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890892" name="Rectangle 12"/>
          <p:cNvSpPr>
            <a:spLocks noChangeArrowheads="1"/>
          </p:cNvSpPr>
          <p:nvPr/>
        </p:nvSpPr>
        <p:spPr bwMode="auto">
          <a:xfrm>
            <a:off x="533400" y="1660525"/>
            <a:ext cx="7924800" cy="18446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a:solidFill>
                  <a:srgbClr val="FF0066"/>
                </a:solidFill>
                <a:latin typeface="Times" charset="0"/>
              </a:rPr>
              <a:t>Secondary succession</a:t>
            </a:r>
            <a:r>
              <a:rPr lang="en-US" altLang="en-US" sz="3200" dirty="0">
                <a:solidFill>
                  <a:schemeClr val="tx1"/>
                </a:solidFill>
                <a:latin typeface="Times" charset="0"/>
              </a:rPr>
              <a:t> is the sequence of changes that takes place after an existing community is severely disrupted in some way.</a:t>
            </a:r>
            <a:endParaRPr lang="en-US" altLang="en-US" sz="3200" i="1" dirty="0">
              <a:solidFill>
                <a:schemeClr val="tx1"/>
              </a:solidFill>
              <a:latin typeface="Times" charset="0"/>
            </a:endParaRPr>
          </a:p>
        </p:txBody>
      </p:sp>
      <p:sp>
        <p:nvSpPr>
          <p:cNvPr id="890893" name="Rectangle 13"/>
          <p:cNvSpPr>
            <a:spLocks noChangeArrowheads="1"/>
          </p:cNvSpPr>
          <p:nvPr/>
        </p:nvSpPr>
        <p:spPr bwMode="auto">
          <a:xfrm>
            <a:off x="533400" y="3775075"/>
            <a:ext cx="7924800" cy="140652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Secondary succession, however, occurs in areas that previously contained life, and on land that still contains soil.</a:t>
            </a:r>
            <a:endParaRPr lang="en-US" altLang="en-US" sz="3200" i="1" dirty="0">
              <a:solidFill>
                <a:schemeClr val="tx1"/>
              </a:solidFill>
              <a:latin typeface="Times" charset="0"/>
            </a:endParaRPr>
          </a:p>
        </p:txBody>
      </p:sp>
      <p:pic>
        <p:nvPicPr>
          <p:cNvPr id="890896" name="Picture 16" descr="audio image blue">
            <a:hlinkClick r:id="" action="ppaction://noaction">
              <a:snd r:embed="rId12" name="03-secondary succession.WAV"/>
            </a:hlinkClick>
          </p:cNvPr>
          <p:cNvPicPr>
            <a:picLocks noChangeAspect="1" noChangeArrowheads="1"/>
          </p:cNvPicPr>
          <p:nvPr/>
        </p:nvPicPr>
        <p:blipFill>
          <a:blip r:embed="rId13" cstate="print"/>
          <a:srcRect/>
          <a:stretch>
            <a:fillRect/>
          </a:stretch>
        </p:blipFill>
        <p:spPr bwMode="auto">
          <a:xfrm>
            <a:off x="3810000" y="32766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0892"/>
                                        </p:tgtEl>
                                        <p:attrNameLst>
                                          <p:attrName>style.visibility</p:attrName>
                                        </p:attrNameLst>
                                      </p:cBhvr>
                                      <p:to>
                                        <p:strVal val="visible"/>
                                      </p:to>
                                    </p:set>
                                    <p:animEffect transition="in" filter="box(out)">
                                      <p:cBhvr>
                                        <p:cTn id="7" dur="500"/>
                                        <p:tgtEl>
                                          <p:spTgt spid="89089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90896"/>
                                        </p:tgtEl>
                                        <p:attrNameLst>
                                          <p:attrName>style.visibility</p:attrName>
                                        </p:attrNameLst>
                                      </p:cBhvr>
                                      <p:to>
                                        <p:strVal val="visible"/>
                                      </p:to>
                                    </p:set>
                                    <p:animEffect transition="in" filter="box(out)">
                                      <p:cBhvr>
                                        <p:cTn id="12" dur="500"/>
                                        <p:tgtEl>
                                          <p:spTgt spid="89089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90893"/>
                                        </p:tgtEl>
                                        <p:attrNameLst>
                                          <p:attrName>style.visibility</p:attrName>
                                        </p:attrNameLst>
                                      </p:cBhvr>
                                      <p:to>
                                        <p:strVal val="visible"/>
                                      </p:to>
                                    </p:set>
                                    <p:animEffect transition="in" filter="box(out)">
                                      <p:cBhvr>
                                        <p:cTn id="17" dur="500"/>
                                        <p:tgtEl>
                                          <p:spTgt spid="890893"/>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90884"/>
                                        </p:tgtEl>
                                        <p:attrNameLst>
                                          <p:attrName>style.visibility</p:attrName>
                                        </p:attrNameLst>
                                      </p:cBhvr>
                                      <p:to>
                                        <p:strVal val="visible"/>
                                      </p:to>
                                    </p:set>
                                    <p:animEffect transition="in" filter="box(out)">
                                      <p:cBhvr>
                                        <p:cTn id="21" dur="500"/>
                                        <p:tgtEl>
                                          <p:spTgt spid="890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892" grpId="0" autoUpdateAnimBg="0"/>
      <p:bldP spid="890893" grpId="0"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39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3.1 Summary – pages 65-69</a:t>
            </a:r>
          </a:p>
        </p:txBody>
      </p:sp>
      <p:sp>
        <p:nvSpPr>
          <p:cNvPr id="955395" name="Text Box 3"/>
          <p:cNvSpPr txBox="1">
            <a:spLocks noChangeArrowheads="1"/>
          </p:cNvSpPr>
          <p:nvPr/>
        </p:nvSpPr>
        <p:spPr bwMode="auto">
          <a:xfrm>
            <a:off x="565150" y="914400"/>
            <a:ext cx="43624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Secondary succession</a:t>
            </a:r>
          </a:p>
        </p:txBody>
      </p:sp>
      <p:pic>
        <p:nvPicPr>
          <p:cNvPr id="95539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5539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5539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5539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5540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5540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55402" name="Picture 10" descr="Sec"/>
          <p:cNvPicPr>
            <a:picLocks noChangeAspect="1" noChangeArrowheads="1"/>
          </p:cNvPicPr>
          <p:nvPr/>
        </p:nvPicPr>
        <p:blipFill>
          <a:blip r:embed="rId10" cstate="print"/>
          <a:srcRect/>
          <a:stretch>
            <a:fillRect/>
          </a:stretch>
        </p:blipFill>
        <p:spPr bwMode="auto">
          <a:xfrm>
            <a:off x="0" y="0"/>
            <a:ext cx="1828800" cy="838200"/>
          </a:xfrm>
          <a:prstGeom prst="rect">
            <a:avLst/>
          </a:prstGeom>
          <a:noFill/>
        </p:spPr>
      </p:pic>
      <p:pic>
        <p:nvPicPr>
          <p:cNvPr id="955403" name="Picture 11" descr="Sec"/>
          <p:cNvPicPr>
            <a:picLocks noChangeAspect="1" noChangeArrowheads="1"/>
          </p:cNvPicPr>
          <p:nvPr/>
        </p:nvPicPr>
        <p:blipFill>
          <a:blip r:embed="rId11" cstate="print"/>
          <a:srcRect/>
          <a:stretch>
            <a:fillRect/>
          </a:stretch>
        </p:blipFill>
        <p:spPr bwMode="auto">
          <a:xfrm>
            <a:off x="3232150" y="0"/>
            <a:ext cx="2679700" cy="482600"/>
          </a:xfrm>
          <a:prstGeom prst="rect">
            <a:avLst/>
          </a:prstGeom>
          <a:noFill/>
        </p:spPr>
      </p:pic>
      <p:sp>
        <p:nvSpPr>
          <p:cNvPr id="955406" name="Rectangle 14"/>
          <p:cNvSpPr>
            <a:spLocks noChangeArrowheads="1"/>
          </p:cNvSpPr>
          <p:nvPr/>
        </p:nvSpPr>
        <p:spPr bwMode="auto">
          <a:xfrm>
            <a:off x="533400" y="1600200"/>
            <a:ext cx="3276600" cy="4035425"/>
          </a:xfrm>
          <a:prstGeom prst="rect">
            <a:avLst/>
          </a:prstGeom>
          <a:noFill/>
          <a:ln w="9525">
            <a:noFill/>
            <a:miter lim="800000"/>
            <a:headEnd/>
            <a:tailEnd/>
          </a:ln>
          <a:effectLst/>
        </p:spPr>
        <p:txBody>
          <a:bodyPr>
            <a:spAutoFit/>
          </a:bodyPr>
          <a:lstStyle/>
          <a:p>
            <a:pPr marL="342900" indent="-342900">
              <a:buFontTx/>
              <a:buChar char="•"/>
            </a:pPr>
            <a:r>
              <a:rPr lang="en-US" altLang="en-US" sz="3200" dirty="0">
                <a:solidFill>
                  <a:schemeClr val="tx1"/>
                </a:solidFill>
                <a:latin typeface="Times" charset="0"/>
              </a:rPr>
              <a:t>Because soil already exists, secondary succession may take less time than primary succession to reach a climax community.</a:t>
            </a:r>
            <a:endParaRPr lang="en-US" altLang="en-US" sz="3200" i="1" dirty="0">
              <a:solidFill>
                <a:schemeClr val="tx1"/>
              </a:solidFill>
              <a:latin typeface="Times" charset="0"/>
            </a:endParaRPr>
          </a:p>
        </p:txBody>
      </p:sp>
      <p:pic>
        <p:nvPicPr>
          <p:cNvPr id="955408" name="Picture 16" descr="burned forest"/>
          <p:cNvPicPr>
            <a:picLocks noChangeAspect="1" noChangeArrowheads="1"/>
          </p:cNvPicPr>
          <p:nvPr/>
        </p:nvPicPr>
        <p:blipFill>
          <a:blip r:embed="rId12" cstate="print"/>
          <a:srcRect/>
          <a:stretch>
            <a:fillRect/>
          </a:stretch>
        </p:blipFill>
        <p:spPr bwMode="auto">
          <a:xfrm>
            <a:off x="4419600" y="1524000"/>
            <a:ext cx="3581400" cy="4281488"/>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55396"/>
                                        </p:tgtEl>
                                        <p:attrNameLst>
                                          <p:attrName>style.visibility</p:attrName>
                                        </p:attrNameLst>
                                      </p:cBhvr>
                                      <p:to>
                                        <p:strVal val="visible"/>
                                      </p:to>
                                    </p:set>
                                    <p:animEffect transition="in" filter="box(out)">
                                      <p:cBhvr>
                                        <p:cTn id="7" dur="500"/>
                                        <p:tgtEl>
                                          <p:spTgt spid="955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36" descr="\\Hvf-work\Education\Edu3\BDOL Interactive Chalkboard\Transparencies\BCT .jpg images\BCT-03.1PrimarySuccession.jpg"/>
          <p:cNvPicPr>
            <a:picLocks noChangeAspect="1" noChangeArrowheads="1"/>
          </p:cNvPicPr>
          <p:nvPr/>
        </p:nvPicPr>
        <p:blipFill>
          <a:blip r:embed="rId2" cstate="print"/>
          <a:srcRect/>
          <a:stretch>
            <a:fillRect/>
          </a:stretch>
        </p:blipFill>
        <p:spPr bwMode="auto">
          <a:xfrm>
            <a:off x="1143000" y="990600"/>
            <a:ext cx="6934200" cy="4495800"/>
          </a:xfrm>
          <a:prstGeom prst="rect">
            <a:avLst/>
          </a:prstGeom>
          <a:noFill/>
        </p:spPr>
      </p:pic>
      <p:sp>
        <p:nvSpPr>
          <p:cNvPr id="3" name="TextBox 2"/>
          <p:cNvSpPr txBox="1"/>
          <p:nvPr/>
        </p:nvSpPr>
        <p:spPr>
          <a:xfrm>
            <a:off x="0" y="533400"/>
            <a:ext cx="9144000" cy="461665"/>
          </a:xfrm>
          <a:prstGeom prst="rect">
            <a:avLst/>
          </a:prstGeom>
          <a:noFill/>
        </p:spPr>
        <p:txBody>
          <a:bodyPr wrap="square" rtlCol="0">
            <a:spAutoFit/>
          </a:bodyPr>
          <a:lstStyle/>
          <a:p>
            <a:pPr algn="ctr"/>
            <a:r>
              <a:rPr lang="en-US" sz="2400" dirty="0" smtClean="0"/>
              <a:t>Primary or Secondary Succession?  Why?</a:t>
            </a:r>
            <a:endParaRPr lang="en-US" sz="2400" dirty="0"/>
          </a:p>
        </p:txBody>
      </p:sp>
      <p:sp>
        <p:nvSpPr>
          <p:cNvPr id="4" name="TextBox 3"/>
          <p:cNvSpPr txBox="1"/>
          <p:nvPr/>
        </p:nvSpPr>
        <p:spPr>
          <a:xfrm>
            <a:off x="609600" y="5562600"/>
            <a:ext cx="7620000" cy="646331"/>
          </a:xfrm>
          <a:prstGeom prst="rect">
            <a:avLst/>
          </a:prstGeom>
          <a:noFill/>
        </p:spPr>
        <p:txBody>
          <a:bodyPr wrap="square" rtlCol="0">
            <a:spAutoFit/>
          </a:bodyPr>
          <a:lstStyle/>
          <a:p>
            <a:r>
              <a:rPr lang="en-US" dirty="0" smtClean="0"/>
              <a:t>If you released a new species of deer into each of the stages, which stage would the deer be most successful?</a:t>
            </a:r>
            <a:endParaRPr lang="en-US" dirty="0"/>
          </a:p>
        </p:txBody>
      </p:sp>
      <p:sp>
        <p:nvSpPr>
          <p:cNvPr id="5" name="TextBox 4"/>
          <p:cNvSpPr txBox="1"/>
          <p:nvPr/>
        </p:nvSpPr>
        <p:spPr>
          <a:xfrm>
            <a:off x="1295400" y="5029200"/>
            <a:ext cx="990600" cy="369332"/>
          </a:xfrm>
          <a:prstGeom prst="rect">
            <a:avLst/>
          </a:prstGeom>
          <a:noFill/>
        </p:spPr>
        <p:txBody>
          <a:bodyPr wrap="square" rtlCol="0">
            <a:spAutoFit/>
          </a:bodyPr>
          <a:lstStyle/>
          <a:p>
            <a:r>
              <a:rPr lang="en-US" dirty="0" smtClean="0"/>
              <a:t>10 years</a:t>
            </a:r>
            <a:endParaRPr lang="en-US" dirty="0"/>
          </a:p>
        </p:txBody>
      </p:sp>
      <p:sp>
        <p:nvSpPr>
          <p:cNvPr id="6" name="TextBox 5"/>
          <p:cNvSpPr txBox="1"/>
          <p:nvPr/>
        </p:nvSpPr>
        <p:spPr>
          <a:xfrm>
            <a:off x="2590800" y="4495800"/>
            <a:ext cx="1371600" cy="381000"/>
          </a:xfrm>
          <a:prstGeom prst="rect">
            <a:avLst/>
          </a:prstGeom>
          <a:noFill/>
        </p:spPr>
        <p:txBody>
          <a:bodyPr wrap="square" rtlCol="0">
            <a:spAutoFit/>
          </a:bodyPr>
          <a:lstStyle/>
          <a:p>
            <a:r>
              <a:rPr lang="en-US" dirty="0" smtClean="0"/>
              <a:t>50 years</a:t>
            </a:r>
            <a:endParaRPr lang="en-US" dirty="0"/>
          </a:p>
        </p:txBody>
      </p:sp>
      <p:sp>
        <p:nvSpPr>
          <p:cNvPr id="7" name="TextBox 6"/>
          <p:cNvSpPr txBox="1"/>
          <p:nvPr/>
        </p:nvSpPr>
        <p:spPr>
          <a:xfrm>
            <a:off x="3810000" y="5029200"/>
            <a:ext cx="1295400" cy="369332"/>
          </a:xfrm>
          <a:prstGeom prst="rect">
            <a:avLst/>
          </a:prstGeom>
          <a:noFill/>
        </p:spPr>
        <p:txBody>
          <a:bodyPr wrap="square" rtlCol="0">
            <a:spAutoFit/>
          </a:bodyPr>
          <a:lstStyle/>
          <a:p>
            <a:r>
              <a:rPr lang="en-US" dirty="0" smtClean="0"/>
              <a:t>100 years</a:t>
            </a:r>
            <a:endParaRPr lang="en-US" dirty="0"/>
          </a:p>
        </p:txBody>
      </p:sp>
      <p:sp>
        <p:nvSpPr>
          <p:cNvPr id="8" name="TextBox 7"/>
          <p:cNvSpPr txBox="1"/>
          <p:nvPr/>
        </p:nvSpPr>
        <p:spPr>
          <a:xfrm>
            <a:off x="5410200" y="4495800"/>
            <a:ext cx="1295400" cy="369332"/>
          </a:xfrm>
          <a:prstGeom prst="rect">
            <a:avLst/>
          </a:prstGeom>
          <a:noFill/>
        </p:spPr>
        <p:txBody>
          <a:bodyPr wrap="square" rtlCol="0">
            <a:spAutoFit/>
          </a:bodyPr>
          <a:lstStyle/>
          <a:p>
            <a:r>
              <a:rPr lang="en-US" dirty="0" smtClean="0"/>
              <a:t>200 years</a:t>
            </a:r>
            <a:endParaRPr lang="en-US" dirty="0"/>
          </a:p>
        </p:txBody>
      </p:sp>
      <p:sp>
        <p:nvSpPr>
          <p:cNvPr id="9" name="TextBox 8"/>
          <p:cNvSpPr txBox="1"/>
          <p:nvPr/>
        </p:nvSpPr>
        <p:spPr>
          <a:xfrm>
            <a:off x="6934200" y="5029200"/>
            <a:ext cx="1371600" cy="369332"/>
          </a:xfrm>
          <a:prstGeom prst="rect">
            <a:avLst/>
          </a:prstGeom>
          <a:noFill/>
        </p:spPr>
        <p:txBody>
          <a:bodyPr wrap="square" rtlCol="0">
            <a:spAutoFit/>
          </a:bodyPr>
          <a:lstStyle/>
          <a:p>
            <a:r>
              <a:rPr lang="en-US" dirty="0" smtClean="0"/>
              <a:t>300 years</a:t>
            </a:r>
            <a:endParaRPr lang="en-US" dirty="0"/>
          </a:p>
        </p:txBody>
      </p:sp>
      <p:sp>
        <p:nvSpPr>
          <p:cNvPr id="10" name="TextBox 9"/>
          <p:cNvSpPr txBox="1"/>
          <p:nvPr/>
        </p:nvSpPr>
        <p:spPr>
          <a:xfrm>
            <a:off x="6172200" y="1295400"/>
            <a:ext cx="2286000" cy="369332"/>
          </a:xfrm>
          <a:prstGeom prst="rect">
            <a:avLst/>
          </a:prstGeom>
          <a:noFill/>
        </p:spPr>
        <p:txBody>
          <a:bodyPr wrap="square" rtlCol="0">
            <a:spAutoFit/>
          </a:bodyPr>
          <a:lstStyle/>
          <a:p>
            <a:r>
              <a:rPr lang="en-US" dirty="0" smtClean="0">
                <a:solidFill>
                  <a:srgbClr val="FF0000"/>
                </a:solidFill>
              </a:rPr>
              <a:t>Climax Community</a:t>
            </a: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Primary Succession</a:t>
            </a:r>
            <a:endParaRPr lang="en-US" dirty="0"/>
          </a:p>
        </p:txBody>
      </p:sp>
      <p:sp>
        <p:nvSpPr>
          <p:cNvPr id="3" name="Content Placeholder 2"/>
          <p:cNvSpPr>
            <a:spLocks noGrp="1"/>
          </p:cNvSpPr>
          <p:nvPr>
            <p:ph idx="1"/>
          </p:nvPr>
        </p:nvSpPr>
        <p:spPr>
          <a:xfrm>
            <a:off x="457200" y="838200"/>
            <a:ext cx="8229600" cy="4830763"/>
          </a:xfrm>
        </p:spPr>
        <p:txBody>
          <a:bodyPr/>
          <a:lstStyle/>
          <a:p>
            <a:r>
              <a:rPr lang="en-US" dirty="0" smtClean="0"/>
              <a:t>No Natural or Human Disruption</a:t>
            </a:r>
          </a:p>
          <a:p>
            <a:r>
              <a:rPr lang="en-US" dirty="0" smtClean="0"/>
              <a:t>Soil was made from Barren Rock</a:t>
            </a:r>
          </a:p>
          <a:p>
            <a:r>
              <a:rPr lang="en-US" dirty="0" smtClean="0"/>
              <a:t>Newly formed island</a:t>
            </a:r>
          </a:p>
          <a:p>
            <a:r>
              <a:rPr lang="en-US" dirty="0" smtClean="0"/>
              <a:t>The deer would be most successful in a climax community.</a:t>
            </a:r>
            <a:endParaRPr lang="en-US" dirty="0"/>
          </a:p>
        </p:txBody>
      </p:sp>
      <p:pic>
        <p:nvPicPr>
          <p:cNvPr id="4" name="Picture 1036" descr="\\Hvf-work\Education\Edu3\BDOL Interactive Chalkboard\Transparencies\BCT .jpg images\BCT-03.1PrimarySuccession.jpg"/>
          <p:cNvPicPr>
            <a:picLocks noChangeAspect="1" noChangeArrowheads="1"/>
          </p:cNvPicPr>
          <p:nvPr/>
        </p:nvPicPr>
        <p:blipFill>
          <a:blip r:embed="rId2" cstate="print"/>
          <a:srcRect/>
          <a:stretch>
            <a:fillRect/>
          </a:stretch>
        </p:blipFill>
        <p:spPr bwMode="auto">
          <a:xfrm>
            <a:off x="4191000" y="3429000"/>
            <a:ext cx="4648200" cy="3013668"/>
          </a:xfrm>
          <a:prstGeom prst="rect">
            <a:avLst/>
          </a:prstGeom>
          <a:noFill/>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2" descr="\\Hvf-work\Education\Edu3\BDOL Interactive Chalkboard\Transparencies\RST .jpg images\RST-03.1SecondarySuccession.jpg"/>
          <p:cNvPicPr>
            <a:picLocks noChangeAspect="1" noChangeArrowheads="1"/>
          </p:cNvPicPr>
          <p:nvPr/>
        </p:nvPicPr>
        <p:blipFill>
          <a:blip r:embed="rId2" cstate="print"/>
          <a:srcRect/>
          <a:stretch>
            <a:fillRect/>
          </a:stretch>
        </p:blipFill>
        <p:spPr bwMode="auto">
          <a:xfrm>
            <a:off x="1828800" y="762000"/>
            <a:ext cx="5410200" cy="4953000"/>
          </a:xfrm>
          <a:prstGeom prst="rect">
            <a:avLst/>
          </a:prstGeom>
          <a:noFill/>
        </p:spPr>
      </p:pic>
      <p:sp>
        <p:nvSpPr>
          <p:cNvPr id="3" name="TextBox 2"/>
          <p:cNvSpPr txBox="1"/>
          <p:nvPr/>
        </p:nvSpPr>
        <p:spPr>
          <a:xfrm>
            <a:off x="0" y="304800"/>
            <a:ext cx="9144000" cy="461665"/>
          </a:xfrm>
          <a:prstGeom prst="rect">
            <a:avLst/>
          </a:prstGeom>
          <a:noFill/>
        </p:spPr>
        <p:txBody>
          <a:bodyPr wrap="square" rtlCol="0">
            <a:spAutoFit/>
          </a:bodyPr>
          <a:lstStyle/>
          <a:p>
            <a:pPr algn="ctr"/>
            <a:r>
              <a:rPr lang="en-US" sz="2400" dirty="0" smtClean="0"/>
              <a:t>Primary or Secondary Succession?  Why?</a:t>
            </a:r>
            <a:endParaRPr lang="en-US" sz="2400"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Secondary Succession</a:t>
            </a:r>
            <a:endParaRPr lang="en-US" dirty="0"/>
          </a:p>
        </p:txBody>
      </p:sp>
      <p:sp>
        <p:nvSpPr>
          <p:cNvPr id="3" name="Content Placeholder 2"/>
          <p:cNvSpPr>
            <a:spLocks noGrp="1"/>
          </p:cNvSpPr>
          <p:nvPr>
            <p:ph idx="1"/>
          </p:nvPr>
        </p:nvSpPr>
        <p:spPr/>
        <p:txBody>
          <a:bodyPr/>
          <a:lstStyle/>
          <a:p>
            <a:r>
              <a:rPr lang="en-US" dirty="0" smtClean="0"/>
              <a:t>Natural Disaster – Fire, Flood, Draught </a:t>
            </a:r>
          </a:p>
          <a:p>
            <a:r>
              <a:rPr lang="en-US" dirty="0" smtClean="0"/>
              <a:t>Human Activity- Mining, Forestry</a:t>
            </a:r>
          </a:p>
          <a:p>
            <a:r>
              <a:rPr lang="en-US" dirty="0" smtClean="0"/>
              <a:t>Soil existed before.</a:t>
            </a:r>
            <a:endParaRPr lang="en-US"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36" y="30162"/>
            <a:ext cx="9144000" cy="1570038"/>
          </a:xfrm>
        </p:spPr>
        <p:txBody>
          <a:bodyPr>
            <a:noAutofit/>
          </a:bodyPr>
          <a:lstStyle/>
          <a:p>
            <a:r>
              <a:rPr lang="en-US" sz="2400" dirty="0" smtClean="0"/>
              <a:t>12/13 Cycles in Nature &amp; Succession CH 2 &amp; 3</a:t>
            </a:r>
            <a:br>
              <a:rPr lang="en-US" sz="2400" dirty="0" smtClean="0"/>
            </a:br>
            <a:r>
              <a:rPr lang="en-US" sz="2400" dirty="0" smtClean="0"/>
              <a:t>Obj. TSW learn how abiotic factors cycle in ecosystems and how succession can lead to a stable climax community. P. 62 NB</a:t>
            </a:r>
            <a:endParaRPr lang="en-US" sz="2400" dirty="0"/>
          </a:p>
        </p:txBody>
      </p:sp>
      <p:pic>
        <p:nvPicPr>
          <p:cNvPr id="7" name="Content Placeholder 6"/>
          <p:cNvPicPr>
            <a:picLocks noGrp="1" noChangeAspect="1"/>
          </p:cNvPicPr>
          <p:nvPr>
            <p:ph sz="half" idx="1"/>
          </p:nvPr>
        </p:nvPicPr>
        <p:blipFill>
          <a:blip r:embed="rId2"/>
          <a:stretch>
            <a:fillRect/>
          </a:stretch>
        </p:blipFill>
        <p:spPr>
          <a:xfrm>
            <a:off x="-10236" y="1495122"/>
            <a:ext cx="4038600" cy="2716193"/>
          </a:xfrm>
          <a:prstGeom prst="rect">
            <a:avLst/>
          </a:prstGeom>
        </p:spPr>
      </p:pic>
      <p:sp>
        <p:nvSpPr>
          <p:cNvPr id="4" name="Content Placeholder 3"/>
          <p:cNvSpPr>
            <a:spLocks noGrp="1"/>
          </p:cNvSpPr>
          <p:nvPr>
            <p:ph sz="half" idx="2"/>
          </p:nvPr>
        </p:nvSpPr>
        <p:spPr>
          <a:xfrm>
            <a:off x="4038600" y="1495122"/>
            <a:ext cx="5095164" cy="4631041"/>
          </a:xfrm>
        </p:spPr>
        <p:txBody>
          <a:bodyPr>
            <a:normAutofit/>
          </a:bodyPr>
          <a:lstStyle/>
          <a:p>
            <a:pPr marL="514350" indent="-514350">
              <a:buFont typeface="+mj-lt"/>
              <a:buAutoNum type="arabicPeriod"/>
            </a:pPr>
            <a:r>
              <a:rPr lang="en-US" sz="2400" dirty="0" smtClean="0"/>
              <a:t>CH 2  What are the 4 cycles in Nature?</a:t>
            </a:r>
          </a:p>
          <a:p>
            <a:pPr marL="514350" indent="-514350">
              <a:buFont typeface="+mj-lt"/>
              <a:buAutoNum type="arabicPeriod"/>
            </a:pPr>
            <a:r>
              <a:rPr lang="en-US" sz="2400" dirty="0" smtClean="0"/>
              <a:t>CH 2 How do the abiotic factors in each cycle enter the biotic organisms?</a:t>
            </a:r>
          </a:p>
          <a:p>
            <a:pPr marL="514350" indent="-514350">
              <a:buFont typeface="+mj-lt"/>
              <a:buAutoNum type="arabicPeriod"/>
            </a:pPr>
            <a:r>
              <a:rPr lang="en-US" sz="2400" dirty="0" smtClean="0"/>
              <a:t>CH 3 Explain how the two types of succession are different.</a:t>
            </a:r>
          </a:p>
          <a:p>
            <a:pPr marL="0" indent="0">
              <a:buNone/>
            </a:pPr>
            <a:r>
              <a:rPr lang="en-US" sz="2400" dirty="0" smtClean="0"/>
              <a:t>HW – Read CH 3, 1 page Notes P.65 NB</a:t>
            </a:r>
            <a:endParaRPr lang="en-US" sz="2400" dirty="0"/>
          </a:p>
        </p:txBody>
      </p:sp>
      <p:pic>
        <p:nvPicPr>
          <p:cNvPr id="5" name="Picture 4"/>
          <p:cNvPicPr>
            <a:picLocks noChangeAspect="1"/>
          </p:cNvPicPr>
          <p:nvPr/>
        </p:nvPicPr>
        <p:blipFill>
          <a:blip r:embed="rId3"/>
          <a:stretch>
            <a:fillRect/>
          </a:stretch>
        </p:blipFill>
        <p:spPr>
          <a:xfrm>
            <a:off x="4085229" y="4703150"/>
            <a:ext cx="5115636" cy="2154850"/>
          </a:xfrm>
          <a:prstGeom prst="rect">
            <a:avLst/>
          </a:prstGeom>
        </p:spPr>
      </p:pic>
      <p:pic>
        <p:nvPicPr>
          <p:cNvPr id="6" name="Picture 5"/>
          <p:cNvPicPr>
            <a:picLocks noChangeAspect="1"/>
          </p:cNvPicPr>
          <p:nvPr/>
        </p:nvPicPr>
        <p:blipFill>
          <a:blip r:embed="rId4"/>
          <a:stretch>
            <a:fillRect/>
          </a:stretch>
        </p:blipFill>
        <p:spPr>
          <a:xfrm>
            <a:off x="-10236" y="4164414"/>
            <a:ext cx="3591636" cy="2692449"/>
          </a:xfrm>
          <a:prstGeom prst="rect">
            <a:avLst/>
          </a:prstGeom>
        </p:spPr>
      </p:pic>
    </p:spTree>
    <p:extLst>
      <p:ext uri="{BB962C8B-B14F-4D97-AF65-F5344CB8AC3E}">
        <p14:creationId xmlns:p14="http://schemas.microsoft.com/office/powerpoint/2010/main" val="138288277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dirty="0" smtClean="0"/>
              <a:t>Problem Solving Lab 3.1  P. 67 NB P. 68 BB</a:t>
            </a:r>
            <a:endParaRPr lang="en-US" dirty="0"/>
          </a:p>
        </p:txBody>
      </p:sp>
      <p:pic>
        <p:nvPicPr>
          <p:cNvPr id="4" name="Content Placeholder 3"/>
          <p:cNvPicPr>
            <a:picLocks noGrp="1"/>
          </p:cNvPicPr>
          <p:nvPr>
            <p:ph idx="1"/>
          </p:nvPr>
        </p:nvPicPr>
        <p:blipFill>
          <a:blip r:embed="rId2" cstate="print"/>
          <a:srcRect l="55078" t="55896" r="3114" b="14151"/>
          <a:stretch>
            <a:fillRect/>
          </a:stretch>
        </p:blipFill>
        <p:spPr bwMode="auto">
          <a:xfrm>
            <a:off x="1905000" y="1066800"/>
            <a:ext cx="5097231" cy="2921496"/>
          </a:xfrm>
          <a:prstGeom prst="rect">
            <a:avLst/>
          </a:prstGeom>
          <a:noFill/>
          <a:ln w="9525">
            <a:noFill/>
            <a:miter lim="800000"/>
            <a:headEnd/>
            <a:tailEnd/>
          </a:ln>
        </p:spPr>
      </p:pic>
      <p:sp>
        <p:nvSpPr>
          <p:cNvPr id="5" name="TextBox 4"/>
          <p:cNvSpPr txBox="1"/>
          <p:nvPr/>
        </p:nvSpPr>
        <p:spPr>
          <a:xfrm>
            <a:off x="533400" y="4114800"/>
            <a:ext cx="7315200" cy="2308324"/>
          </a:xfrm>
          <a:prstGeom prst="rect">
            <a:avLst/>
          </a:prstGeom>
          <a:noFill/>
        </p:spPr>
        <p:txBody>
          <a:bodyPr wrap="square" rtlCol="0">
            <a:spAutoFit/>
          </a:bodyPr>
          <a:lstStyle/>
          <a:p>
            <a:r>
              <a:rPr lang="en-US" dirty="0" smtClean="0"/>
              <a:t>1.Line 2 is primary succession because it begins with no species. </a:t>
            </a:r>
          </a:p>
          <a:p>
            <a:r>
              <a:rPr lang="en-US" dirty="0" smtClean="0"/>
              <a:t>Line 1 is Secondary Succession because it has some existing species, also it has a drop from a climax community.</a:t>
            </a:r>
          </a:p>
          <a:p>
            <a:pPr marL="342900" indent="-342900">
              <a:buAutoNum type="arabicPeriod" startAt="2"/>
            </a:pPr>
            <a:r>
              <a:rPr lang="en-US" dirty="0" smtClean="0"/>
              <a:t>C = Climax Community   they exist before a disturbance</a:t>
            </a:r>
          </a:p>
          <a:p>
            <a:pPr marL="342900" indent="-342900"/>
            <a:r>
              <a:rPr lang="en-US" dirty="0" smtClean="0"/>
              <a:t>D – is Pioneer Species have low species diversity.</a:t>
            </a:r>
          </a:p>
          <a:p>
            <a:pPr marL="342900" indent="-342900"/>
            <a:r>
              <a:rPr lang="en-US" dirty="0" smtClean="0"/>
              <a:t>3.  A sudden, disruptive event such as a fire followed by a community recovery.</a:t>
            </a:r>
          </a:p>
          <a:p>
            <a:pPr marL="342900" indent="-342900">
              <a:buAutoNum type="arabicPeriod" startAt="2"/>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i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ox(i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ox(in)">
                                      <p:cBhvr>
                                        <p:cTn id="17" dur="500"/>
                                        <p:tgtEl>
                                          <p:spTgt spid="5">
                                            <p:txEl>
                                              <p:pRg st="2" end="2"/>
                                            </p:txEl>
                                          </p:spTgt>
                                        </p:tgtEl>
                                      </p:cBhvr>
                                    </p:animEffect>
                                  </p:childTnLst>
                                </p:cTn>
                              </p:par>
                              <p:par>
                                <p:cTn id="18" presetID="4" presetClass="entr" presetSubtype="16"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box(in)">
                                      <p:cBhvr>
                                        <p:cTn id="20" dur="5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box(in)">
                                      <p:cBhvr>
                                        <p:cTn id="25"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36032</TotalTime>
  <Words>13382</Words>
  <Application>Microsoft Office PowerPoint</Application>
  <PresentationFormat>On-screen Show (4:3)</PresentationFormat>
  <Paragraphs>2045</Paragraphs>
  <Slides>311</Slides>
  <Notes>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311</vt:i4>
      </vt:variant>
    </vt:vector>
  </HeadingPairs>
  <TitlesOfParts>
    <vt:vector size="321" baseType="lpstr">
      <vt:lpstr>Arial</vt:lpstr>
      <vt:lpstr>Calibri</vt:lpstr>
      <vt:lpstr>Frutiger-BlackItalic</vt:lpstr>
      <vt:lpstr>JansonText-Roman</vt:lpstr>
      <vt:lpstr>LucidaSans-Bold</vt:lpstr>
      <vt:lpstr>Times</vt:lpstr>
      <vt:lpstr>Times New Roman</vt:lpstr>
      <vt:lpstr>Verdana</vt:lpstr>
      <vt:lpstr>Wingdings</vt:lpstr>
      <vt:lpstr>Office Theme</vt:lpstr>
      <vt:lpstr>Ecology</vt:lpstr>
      <vt:lpstr>Scientific Method 8/17  Obj. The student will learn about the scientific method by watching a video and answering questions about it on a worksheet. P. 8 NB</vt:lpstr>
      <vt:lpstr>Bikini Bottom – Patty Power</vt:lpstr>
      <vt:lpstr>Slimatosis</vt:lpstr>
      <vt:lpstr>1. Paper Air Plane  Page 13 Biology Book will help</vt:lpstr>
      <vt:lpstr>2. Math Problems</vt:lpstr>
      <vt:lpstr>3. Puzzle Assembly</vt:lpstr>
      <vt:lpstr>4. Coffee Grounds</vt:lpstr>
      <vt:lpstr>   08/21 Interactions within Ecosystems  CH 2.1 Obj. TSW explain interactions of organisms with one another and with their environments by choosing a biome (CH 3.2) and listing at least ten biotic and 5 abiotic factors.   P. NB 12 </vt:lpstr>
      <vt:lpstr>Section 2.1 Summary – pages 35 - 45</vt:lpstr>
      <vt:lpstr>Section 2.1 Summary – pages 35 - 45</vt:lpstr>
      <vt:lpstr>Section 2.1 Summary – pages 35 - 45</vt:lpstr>
      <vt:lpstr>#3. Biotic &amp; Abiotic Factors in an Ecosystem/ Biome</vt:lpstr>
      <vt:lpstr>Microinvertbrates USGS- Water Quality</vt:lpstr>
      <vt:lpstr>Lab – Scientific Method Finding Monsters in the Pond Water  p. 15 NB</vt:lpstr>
      <vt:lpstr>Cont. Lab  Onion &amp; Cheek Cells  p.   NB</vt:lpstr>
      <vt:lpstr>Conclusion P. 15 NB</vt:lpstr>
      <vt:lpstr>8/22 Trophic Levels &amp; Energy Flow 2.1 - 2.2  Obj. TSW use a virtual Natural Selection animation to learn about Producers, Consumers and their relationship in the energy pyramid. P. 14 NB </vt:lpstr>
      <vt:lpstr>Answers to Warm Up 12/01</vt:lpstr>
      <vt:lpstr>Section 2.2 Summary – pages 46 - 57</vt:lpstr>
      <vt:lpstr>Section 2.2 Summary – pages 46 - 57</vt:lpstr>
      <vt:lpstr>Biomes P. 17 NB, P. 75 BB Use Bottom Half of page Move to a lab station with a group of 4 people .</vt:lpstr>
      <vt:lpstr>Section 2.1 Summary – pages 35 - 45</vt:lpstr>
      <vt:lpstr>Section 2.1 Summary – pages 35 - 45</vt:lpstr>
      <vt:lpstr> Section 2.1 Summary – pages 35 - 45</vt:lpstr>
      <vt:lpstr>Section 2.1 Summary – pages 35 - 45</vt:lpstr>
      <vt:lpstr>Section 2.1 Summary – pages 35 - 45</vt:lpstr>
      <vt:lpstr>Ecological Levels of Organization p. 17NB</vt:lpstr>
      <vt:lpstr>Ecological Levels of Organization p. 19 NB</vt:lpstr>
      <vt:lpstr>Work at your seats with your shoulder buddy. Problem Solving Lab 2.1 P. 19 NB; 37 BB Draw the Graph </vt:lpstr>
      <vt:lpstr>pHET – Natural Selection Activity Page 19 NB </vt:lpstr>
      <vt:lpstr>Pyramid</vt:lpstr>
      <vt:lpstr>PowerPoint Presentation</vt:lpstr>
      <vt:lpstr>Make a Food Chain How can you make a Food Web?</vt:lpstr>
      <vt:lpstr>8/23 Energy Flow in Nature CH 2.2   Obj.  TSW demonstrate how energy flows through the energy pyramid and types of Species Interactions in an Energy Pyramid Activity. P.16 NB</vt:lpstr>
      <vt:lpstr>Answers to 8/23 WU</vt:lpstr>
      <vt:lpstr>PowerPoint Presentation</vt:lpstr>
      <vt:lpstr>PowerPoint Presentation</vt:lpstr>
      <vt:lpstr>PowerPoint Presentation</vt:lpstr>
      <vt:lpstr>Four Corner Activity Stand in the corner for the answer you believe for each statement.</vt:lpstr>
      <vt:lpstr>Energy is lost to the Environment.  P.53 NB </vt:lpstr>
      <vt:lpstr> Energy increases as it is passed from one organism to another. P. 53 NB </vt:lpstr>
      <vt:lpstr> Energy is not lost between organisms in a food chain. P. 53NB </vt:lpstr>
      <vt:lpstr>Activity – Popcorn Energy Transfer in the Ecosystem</vt:lpstr>
      <vt:lpstr>PowerPoint Presentation</vt:lpstr>
      <vt:lpstr>Foldable!  P. 65 NB</vt:lpstr>
      <vt:lpstr>PowerPoint Presentation</vt:lpstr>
      <vt:lpstr>Section 2.1 Summary – pages 35 - 45</vt:lpstr>
      <vt:lpstr>Competition</vt:lpstr>
      <vt:lpstr> Section 2.1 Summary – pages 35 - 45</vt:lpstr>
      <vt:lpstr>Mutualism</vt:lpstr>
      <vt:lpstr> Section 2.1 Summary – pages 35 - 45</vt:lpstr>
      <vt:lpstr>Parasitism –Watch Body Invaders Video</vt:lpstr>
      <vt:lpstr>Section 2.1 Summary – pages 35 - 45</vt:lpstr>
      <vt:lpstr>Section 2.1 Summary – pages 35 - 45</vt:lpstr>
      <vt:lpstr>Commensalism</vt:lpstr>
      <vt:lpstr>Parachuting Cats in Borneo p. 61 NB</vt:lpstr>
      <vt:lpstr>08/24 Communities and Biomes 2.1 - 3.1  Obj. TSW examine how organisms interact within an environment that affects an organism’s ability to survive. P.18 NB</vt:lpstr>
      <vt:lpstr>Answers to WU</vt:lpstr>
      <vt:lpstr>CH 2 Principles of Ecology</vt:lpstr>
      <vt:lpstr>CH 2 Principles of Ecology </vt:lpstr>
      <vt:lpstr>Bill Nye – Food Web Notes p. 77 NB</vt:lpstr>
      <vt:lpstr>Activity – Cycles in Nature</vt:lpstr>
      <vt:lpstr>Cycles in Nature 3 groups/cycle</vt:lpstr>
      <vt:lpstr>PowerPoint Presentation</vt:lpstr>
      <vt:lpstr>Matter of Fact Notes</vt:lpstr>
      <vt:lpstr>PowerPoint Presentation</vt:lpstr>
      <vt:lpstr>Section 2.2 Summary – pages 46 - 57</vt:lpstr>
      <vt:lpstr>PowerPoint Presentation</vt:lpstr>
      <vt:lpstr>PowerPoint Presentation</vt:lpstr>
      <vt:lpstr>Cycles in Nature: Conclusion Questions</vt:lpstr>
      <vt:lpstr>Principles of Ecology 12/09 Obj.  TSW demonstrate their comprehension and understanding of GMO’s by watching the video and taking notes.  P.58 NB</vt:lpstr>
      <vt:lpstr>Answers to WU</vt:lpstr>
      <vt:lpstr>Period 4 Quiz Answers</vt:lpstr>
      <vt:lpstr> Ecosystem Activity Directions: Make Food Chain, a Food Web, and Energy Pyramid and a Title for this Ecosystem</vt:lpstr>
      <vt:lpstr>Period 4 Quiz Answers</vt:lpstr>
      <vt:lpstr>Period 4 Quiz Answers</vt:lpstr>
      <vt:lpstr>Period 4 Quiz Answers</vt:lpstr>
      <vt:lpstr>08/25 Biomes 3.2  Obj.: TSW demonstrate comprehension of biotic, abiotic and limiting factors in an ecosystem. p.20 NB. </vt:lpstr>
      <vt:lpstr>Section 3.2 Summary – pages 70-83</vt:lpstr>
      <vt:lpstr>Section 3.2 Summary – pages 70-83</vt:lpstr>
      <vt:lpstr>Section 3.2 Summary – pages 70-83</vt:lpstr>
      <vt:lpstr>Section 2 Check</vt:lpstr>
      <vt:lpstr>Section 3.2 Summary – pages 70-83</vt:lpstr>
      <vt:lpstr>Section 3.1 Summary – pages 65-69</vt:lpstr>
      <vt:lpstr>Section 3.1 Summary – pages 65-69</vt:lpstr>
      <vt:lpstr>Section 3.1 Summary – pages 65-69</vt:lpstr>
      <vt:lpstr>Section 3.1 Summary – pages 65-69</vt:lpstr>
      <vt:lpstr>Section 3.1 Summary – pages 65-69</vt:lpstr>
      <vt:lpstr>Section 3.1 Summary – pages 65-69</vt:lpstr>
      <vt:lpstr>Section 3.1 Summary – pages 65-69</vt:lpstr>
      <vt:lpstr>Section 3.1 Summary – pages 65-69</vt:lpstr>
      <vt:lpstr>Section 3.1 Summary – pages 65-69</vt:lpstr>
      <vt:lpstr>PowerPoint Presentation</vt:lpstr>
      <vt:lpstr>Primary Succession</vt:lpstr>
      <vt:lpstr>PowerPoint Presentation</vt:lpstr>
      <vt:lpstr>Secondary Succession</vt:lpstr>
      <vt:lpstr>12/13 Cycles in Nature &amp; Succession CH 2 &amp; 3 Obj. TSW learn how abiotic factors cycle in ecosystems and how succession can lead to a stable climax community. P. 62 NB</vt:lpstr>
      <vt:lpstr>Problem Solving Lab 3.1  P. 67 NB P. 68 BB</vt:lpstr>
      <vt:lpstr>What type of succession is this?</vt:lpstr>
      <vt:lpstr>What type of Succession is this?</vt:lpstr>
      <vt:lpstr>12/14 Succession CH 3 Obj. TSW learn about characteristics of symbiosis in succession. P. 64 NB</vt:lpstr>
      <vt:lpstr>Succession Mt. St. Helens</vt:lpstr>
      <vt:lpstr>Succession – Mt. St. Helens</vt:lpstr>
      <vt:lpstr>Succession</vt:lpstr>
      <vt:lpstr>Succession</vt:lpstr>
      <vt:lpstr>Section 2.2 Summary – pages 46 - 57</vt:lpstr>
      <vt:lpstr>Section 2.2 Summary – pages 46 - 57</vt:lpstr>
      <vt:lpstr>Section 2.2 Summary – pages 46 - 57</vt:lpstr>
      <vt:lpstr>Section 2.2 Summary – pages 46 - 57</vt:lpstr>
      <vt:lpstr>Section 2.2 Summary – pages 46 - 57</vt:lpstr>
      <vt:lpstr>Section 2.2 Summary – pages 46 - 57</vt:lpstr>
      <vt:lpstr>Section 2.2 Summary – pages 46 - 57</vt:lpstr>
      <vt:lpstr>Pyramid of Biomass</vt:lpstr>
      <vt:lpstr>Pyramid of Energy</vt:lpstr>
      <vt:lpstr>Pyramid of Numbers</vt:lpstr>
      <vt:lpstr>PowerPoint Presentation</vt:lpstr>
      <vt:lpstr>PowerPoint Presentation</vt:lpstr>
      <vt:lpstr>Section 2 Check</vt:lpstr>
      <vt:lpstr>Oh, Deer!</vt:lpstr>
      <vt:lpstr>Period 4 Oh Deer Data</vt:lpstr>
      <vt:lpstr>Period 1 Honors Biology P. 43 NB What are some limiting factors in this environment?</vt:lpstr>
      <vt:lpstr>Demonstration – Greenhouse Effect Carbon Cycle – Wed.</vt:lpstr>
      <vt:lpstr>PowerPoint Presentation</vt:lpstr>
      <vt:lpstr>PowerPoint Presentation</vt:lpstr>
      <vt:lpstr>Section 3.1 Summary – pages 65-69</vt:lpstr>
      <vt:lpstr>Water is lost to the abiotic parts of the biosphere from the biotic parts by the process of:</vt:lpstr>
      <vt:lpstr>Transpiration Cougars are predators  that often eat weakened or diseased animals. This is a description of the __ of cougars.</vt:lpstr>
      <vt:lpstr>Niche Where is the Biosphere?</vt:lpstr>
      <vt:lpstr>Earth’s crust A relationship between cats and mice could best be described as:</vt:lpstr>
      <vt:lpstr>Predator – Prey If coyotes eat a cat that eats a mouse that eats grass, the coyote would be:</vt:lpstr>
      <vt:lpstr>  Third- order Consumer A pod of Killer whales (Orca’s) is known as:  </vt:lpstr>
      <vt:lpstr>Population Draw an Energy Pyramid including grasses, flowers, grasshoppers, birds,  and a fox. Which level has the smallest number of organisms?</vt:lpstr>
      <vt:lpstr>PowerPoint Presentation</vt:lpstr>
      <vt:lpstr>5 Ways Abiotic factors affect Biotic factors.  P.135NB </vt:lpstr>
      <vt:lpstr>PowerPoint Presentation</vt:lpstr>
      <vt:lpstr>PowerPoint Presentation</vt:lpstr>
      <vt:lpstr>PowerPoint Presentation</vt:lpstr>
      <vt:lpstr>PowerPoint Presentation</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Section 3.2 Summary – pages 70-83</vt:lpstr>
      <vt:lpstr>PowerPoint Presentation</vt:lpstr>
      <vt:lpstr>PowerPoint Presentation</vt:lpstr>
      <vt:lpstr>12/15 Human Population 4.2  Obj.:TSW understand effects of growth in the U.S. and other countries and their ecological implications by having a class discussion. P.66 NB</vt:lpstr>
      <vt:lpstr> Section 4.2 Summary – page 100-103</vt:lpstr>
      <vt:lpstr>PowerPoint Presentation</vt:lpstr>
      <vt:lpstr>Age Structure Graph</vt:lpstr>
      <vt:lpstr>#3. Relationship between a growing population and the environment.</vt:lpstr>
      <vt:lpstr>Carbon Cycle p. 69NB</vt:lpstr>
      <vt:lpstr>How do Lichen get to the barren rock to start making soil? P. 69 NB</vt:lpstr>
      <vt:lpstr>PowerPoint Presentation</vt:lpstr>
      <vt:lpstr>Ecosystem Poster Project</vt:lpstr>
      <vt:lpstr>WS – Ecology p. 57NB</vt:lpstr>
      <vt:lpstr>CH 2 Principles of Ecology</vt:lpstr>
      <vt:lpstr>PowerPoint Presentation</vt:lpstr>
      <vt:lpstr>Homework</vt:lpstr>
      <vt:lpstr>                                                                                                                                                      NB</vt:lpstr>
      <vt:lpstr>Answers to WU #1</vt:lpstr>
      <vt:lpstr>Section 4.1 Summary – pages 91-99</vt:lpstr>
      <vt:lpstr>Section 4.1 Summary – pages 91-99</vt:lpstr>
      <vt:lpstr>Section 4.1 Summary – pages 91-99</vt:lpstr>
      <vt:lpstr>Answers to WU #2</vt:lpstr>
      <vt:lpstr>Section 4.1 Summary – pages 91-99</vt:lpstr>
      <vt:lpstr>Section 4.1 Summary – pages 91-99</vt:lpstr>
      <vt:lpstr>Section 4.1 Summary – pages 91-99</vt:lpstr>
      <vt:lpstr>Section 3.1 Summary – pages 65-69</vt:lpstr>
      <vt:lpstr>Section 3.1 Summary – pages 65-69</vt:lpstr>
      <vt:lpstr>Section 4.1 Summary – pages 91-99</vt:lpstr>
      <vt:lpstr>Chapter Summary – 4.1</vt:lpstr>
      <vt:lpstr>Section 4.1 Summary – pages 91-99</vt:lpstr>
      <vt:lpstr>Section 4.1 Summary – pages 91-99</vt:lpstr>
      <vt:lpstr>Section 4.1 Summary – pages 91-99</vt:lpstr>
      <vt:lpstr>Section 4.1 Summary – pages 91-99</vt:lpstr>
      <vt:lpstr>Problem Solving Lab 4.2  p. 101BB P. 49NB</vt:lpstr>
      <vt:lpstr>Human Population Growth p. 73 NB</vt:lpstr>
      <vt:lpstr>PowerPoint Presentation</vt:lpstr>
      <vt:lpstr>Problem Solving Lab 3.1  P. 57 NB P. 68 BB</vt:lpstr>
      <vt:lpstr> (BIOLOGY) HW 1page notes CH 4 P. 43NB</vt:lpstr>
      <vt:lpstr>p</vt:lpstr>
      <vt:lpstr>CH 2 HW Principles of Ecology Chapter Assessment p.31HW</vt:lpstr>
      <vt:lpstr>Demonstration Succession/ Carrying Capacity</vt:lpstr>
      <vt:lpstr>CH 3 Communities &amp; Biomes RFSG P135</vt:lpstr>
      <vt:lpstr>CH 3 Communities &amp; Biomes RFSG p. 47 Section 3.2</vt:lpstr>
      <vt:lpstr>CH 3 Communities &amp; Biomes RFSG P. 139 NB</vt:lpstr>
      <vt:lpstr>Review for CH 2 Quiz</vt:lpstr>
      <vt:lpstr>Decomposer</vt:lpstr>
      <vt:lpstr>Heterotroph</vt:lpstr>
      <vt:lpstr>Trophic Level</vt:lpstr>
      <vt:lpstr>Habitat</vt:lpstr>
      <vt:lpstr>Parasitism</vt:lpstr>
      <vt:lpstr>Biological Community</vt:lpstr>
      <vt:lpstr>Biosphere</vt:lpstr>
      <vt:lpstr>PowerPoint Presentation</vt:lpstr>
      <vt:lpstr>PowerPoint Presentation</vt:lpstr>
      <vt:lpstr>Chapter Assessment</vt:lpstr>
      <vt:lpstr>PowerPoint Presentation</vt:lpstr>
      <vt:lpstr>Chapter Assessment</vt:lpstr>
      <vt:lpstr>PowerPoint Presentation</vt:lpstr>
      <vt:lpstr>Chapter Assessment</vt:lpstr>
      <vt:lpstr>PowerPoint Presentation</vt:lpstr>
      <vt:lpstr>Chapter Assessment</vt:lpstr>
      <vt:lpstr>PowerPoint Presentation</vt:lpstr>
      <vt:lpstr>Chapter Assessment</vt:lpstr>
      <vt:lpstr>PowerPoint Presentation</vt:lpstr>
      <vt:lpstr>Chapter Assessment</vt:lpstr>
      <vt:lpstr>PowerPoint Presentation</vt:lpstr>
      <vt:lpstr>Chapter Assessment</vt:lpstr>
      <vt:lpstr>PowerPoint Presentation</vt:lpstr>
      <vt:lpstr>Biological Diversity and Succession 5.1 5/11  Obj. Stds. will know biodiversity is the sum total of different kinds of organisms and is affected by alteration of habitats by completing their warm up. P.72NB</vt:lpstr>
      <vt:lpstr>Symbiosis – species interactions p.73NB Place a (+) in the species box if that species benefits. Place a (–) in the box if that species is harmed. Place a (O) in the box if that species neither benefits or is harmed.</vt:lpstr>
      <vt:lpstr>PowerPoint Presentation</vt:lpstr>
      <vt:lpstr>Section 5.1 Summary – pages 111-120</vt:lpstr>
      <vt:lpstr>Section 5.1 Summary – pages 111-120</vt:lpstr>
      <vt:lpstr>Section 5.1 Summary – pages 111-120</vt:lpstr>
      <vt:lpstr>Section 5.1 Summary – pages 111-120</vt:lpstr>
      <vt:lpstr>Section 5.1 Summary – pages 111-120</vt:lpstr>
      <vt:lpstr>Section 5.1 Summary – pages 111-120</vt:lpstr>
      <vt:lpstr>Cycles of Nature Posters</vt:lpstr>
      <vt:lpstr>Section 5.1 Summary – pages 111-120</vt:lpstr>
      <vt:lpstr>PowerPoint Presentation</vt:lpstr>
      <vt:lpstr>Section 5.1 Summary – pages 111-120</vt:lpstr>
      <vt:lpstr>Section 5.1 Summary – pages 111-120</vt:lpstr>
      <vt:lpstr>Section 5.1 Summary – pages 111-120</vt:lpstr>
      <vt:lpstr>Section 5.1 Summary – pages 111-120</vt:lpstr>
      <vt:lpstr>Section 5.1 Summary – pages 111-120</vt:lpstr>
      <vt:lpstr>Section 5.1 Summary – pages 111-120</vt:lpstr>
      <vt:lpstr>Section 5.1 Summary – pages 111-120</vt:lpstr>
      <vt:lpstr>Section 5.1 Summary – pages 111-120</vt:lpstr>
      <vt:lpstr>Section 5.1 Summary – pages 111-120</vt:lpstr>
      <vt:lpstr>Section 5.2 Summary – pages 121-125</vt:lpstr>
      <vt:lpstr>Section 5.2 Summary – pages 121-125</vt:lpstr>
      <vt:lpstr>#3. Invasive species</vt:lpstr>
      <vt:lpstr>#3. Global Warming – Climate Change</vt:lpstr>
      <vt:lpstr>#3. Overharvesting of Resources</vt:lpstr>
      <vt:lpstr>CH 4 Population Biology Critical Thinking – the Effect of Predators on Prey Populations</vt:lpstr>
      <vt:lpstr>CH 4 Population Biology Critical Thinking – the Effect of Predators on Prey Populations</vt:lpstr>
      <vt:lpstr>PowerPoint Presentation</vt:lpstr>
      <vt:lpstr>Conservation of Biodiversity 5.1 &amp; 5.2 5/12 Obj. TSW understand the importance of conservation Biology for the protection of biodiversity by going over the Concept Map and doing critical thinking problems. P. 74 NB</vt:lpstr>
      <vt:lpstr>Warm Up Answers</vt:lpstr>
      <vt:lpstr>CH 5 Biological Diversity &amp; Conservation –  Critical Thinking  DDT &amp; The Food Chain</vt:lpstr>
      <vt:lpstr>CH 5 Biological Diversity &amp; Conservation –  Critical Thinking  DDT &amp; The Food Chain</vt:lpstr>
      <vt:lpstr>PowerPoint Presentation</vt:lpstr>
      <vt:lpstr>Biodiversity Activity Page 43 NB Read your article, take notes on the white board.  Present your findings about the Biodiversity in your Ecosystem</vt:lpstr>
      <vt:lpstr>Ecology Vocab A to Z</vt:lpstr>
      <vt:lpstr>5/4  Ecosystems 2.1 Obj. TSW demonstrate that a vital part of an ecosystem is the stability of its producers, consumers and decomposers in their Ecology Study Guide and class discussion &amp; Problem Solving Lab.  P.46NB</vt:lpstr>
      <vt:lpstr>What is Ecology</vt:lpstr>
      <vt:lpstr>What is the biosphere?</vt:lpstr>
      <vt:lpstr>Biodiversity</vt:lpstr>
      <vt:lpstr>Studying Biodiversity: Islets</vt:lpstr>
      <vt:lpstr>Importance of Biodiversity</vt:lpstr>
      <vt:lpstr>Loss of Biodiversity</vt:lpstr>
      <vt:lpstr>Ecosystem</vt:lpstr>
      <vt:lpstr>Abiotic and Biotic Factors</vt:lpstr>
      <vt:lpstr>Communities vs Populations</vt:lpstr>
      <vt:lpstr>Limiting Factors</vt:lpstr>
      <vt:lpstr>5/16 Global Warming  CH 5  Obj. TSW have a greater understanding of what global warming is and it’s possible effects on us through a class discussion on solutions.  P. 76 NB</vt:lpstr>
      <vt:lpstr>Global Warming</vt:lpstr>
      <vt:lpstr>The Greenhouse Effect on Natural Systems  p. 79 NB</vt:lpstr>
      <vt:lpstr>Climate Change in the Golden State</vt:lpstr>
      <vt:lpstr>Water Vapor – A GHG</vt:lpstr>
      <vt:lpstr>Carbon Dioxide – a GHG</vt:lpstr>
      <vt:lpstr>Methane – a GHG</vt:lpstr>
      <vt:lpstr>Nitrous Oxide: A GHG</vt:lpstr>
      <vt:lpstr>CA Global Warming Solutions Act of 2006</vt:lpstr>
      <vt:lpstr>Footprint network</vt:lpstr>
      <vt:lpstr>The Greenhouse Effect on Natural Systems p. 79 NB </vt:lpstr>
      <vt:lpstr>PowerPoint Presentation</vt:lpstr>
      <vt:lpstr>PowerPoint Presentation</vt:lpstr>
      <vt:lpstr>Chapter 5 Assessment p.131BB 5/17  Obj. Stds. Will understand how humans impact biodiversity by completing their warm up questions &amp; going over answers on their study guide. P.78 NB</vt:lpstr>
      <vt:lpstr>Warm Up Answers</vt:lpstr>
      <vt:lpstr>CH 4 RFSG   Population Biology p. 143NB</vt:lpstr>
      <vt:lpstr>CH 4 HW P. 143 NB</vt:lpstr>
      <vt:lpstr>PowerPoint Presentation</vt:lpstr>
      <vt:lpstr>5/8 Standards Practice Countdown p. CA17, CA22  Obj.  TSW demonstrate their knowledge &amp; understanding of Ecological concepts by playing jeopardy. P. 58NB</vt:lpstr>
      <vt:lpstr>Warm up Answers</vt:lpstr>
      <vt:lpstr>PowerPoint Presentation</vt:lpstr>
      <vt:lpstr>PowerPoint Presentation</vt:lpstr>
      <vt:lpstr>PowerPoint Presentation</vt:lpstr>
      <vt:lpstr>Review for Ecology Benchmark</vt:lpstr>
      <vt:lpstr>Tree</vt:lpstr>
      <vt:lpstr>Lichens-&gt; mosses-&gt; grasses-&gt; shrubs </vt:lpstr>
      <vt:lpstr>PowerPoint Presentation</vt:lpstr>
      <vt:lpstr>The maximum # of organisms that could be supported by a given environment indefinitely </vt:lpstr>
      <vt:lpstr>Smaller organisms need less energy per gram of body weight than do larger organisms </vt:lpstr>
      <vt:lpstr>Deaths begin to exceed births </vt:lpstr>
      <vt:lpstr>No longer useful when it is converted to heat </vt:lpstr>
      <vt:lpstr>Decreases</vt:lpstr>
      <vt:lpstr>PowerPoint Presentation</vt:lpstr>
      <vt:lpstr>Fox</vt:lpstr>
      <vt:lpstr>Grasses</vt:lpstr>
      <vt:lpstr>Primary</vt:lpstr>
      <vt:lpstr>5/9 Ecology Review  Obj. Stds. Will perform excellently on their Ecology benchmark with 90% Proficient &amp; Advanced. P.52 NB</vt:lpstr>
      <vt:lpstr>PowerPoint Presentation</vt:lpstr>
      <vt:lpstr>Ecology Review Sheet</vt:lpstr>
      <vt:lpstr>Ecology Review Sheet</vt:lpstr>
      <vt:lpstr>Ecology Review Sheet</vt:lpstr>
      <vt:lpstr>Ecology Review Sheet</vt:lpstr>
      <vt:lpstr>Ecology Review Sheet</vt:lpstr>
    </vt:vector>
  </TitlesOfParts>
  <Company>Washington Unified School District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Interactions within Ecosystems</dc:title>
  <dc:creator>Administrator</dc:creator>
  <cp:lastModifiedBy>Jennifer Mc Allister</cp:lastModifiedBy>
  <cp:revision>1672</cp:revision>
  <cp:lastPrinted>2017-08-25T22:22:36Z</cp:lastPrinted>
  <dcterms:created xsi:type="dcterms:W3CDTF">2009-02-20T15:17:43Z</dcterms:created>
  <dcterms:modified xsi:type="dcterms:W3CDTF">2017-08-25T22:26:22Z</dcterms:modified>
</cp:coreProperties>
</file>