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5"/>
  </p:notesMasterIdLst>
  <p:handoutMasterIdLst>
    <p:handoutMasterId r:id="rId256"/>
  </p:handoutMasterIdLst>
  <p:sldIdLst>
    <p:sldId id="542" r:id="rId2"/>
    <p:sldId id="445" r:id="rId3"/>
    <p:sldId id="450" r:id="rId4"/>
    <p:sldId id="524" r:id="rId5"/>
    <p:sldId id="451" r:id="rId6"/>
    <p:sldId id="452" r:id="rId7"/>
    <p:sldId id="453" r:id="rId8"/>
    <p:sldId id="454" r:id="rId9"/>
    <p:sldId id="455" r:id="rId10"/>
    <p:sldId id="456" r:id="rId11"/>
    <p:sldId id="457" r:id="rId12"/>
    <p:sldId id="458" r:id="rId13"/>
    <p:sldId id="459" r:id="rId14"/>
    <p:sldId id="460" r:id="rId15"/>
    <p:sldId id="461" r:id="rId16"/>
    <p:sldId id="462" r:id="rId17"/>
    <p:sldId id="525" r:id="rId18"/>
    <p:sldId id="526" r:id="rId19"/>
    <p:sldId id="257" r:id="rId20"/>
    <p:sldId id="504" r:id="rId21"/>
    <p:sldId id="263" r:id="rId22"/>
    <p:sldId id="551" r:id="rId23"/>
    <p:sldId id="424" r:id="rId24"/>
    <p:sldId id="262" r:id="rId25"/>
    <p:sldId id="265" r:id="rId26"/>
    <p:sldId id="261" r:id="rId27"/>
    <p:sldId id="264" r:id="rId28"/>
    <p:sldId id="446" r:id="rId29"/>
    <p:sldId id="447" r:id="rId30"/>
    <p:sldId id="448" r:id="rId31"/>
    <p:sldId id="449" r:id="rId32"/>
    <p:sldId id="544" r:id="rId33"/>
    <p:sldId id="463" r:id="rId34"/>
    <p:sldId id="464" r:id="rId35"/>
    <p:sldId id="465" r:id="rId36"/>
    <p:sldId id="466" r:id="rId37"/>
    <p:sldId id="467" r:id="rId38"/>
    <p:sldId id="468" r:id="rId39"/>
    <p:sldId id="469" r:id="rId40"/>
    <p:sldId id="470" r:id="rId41"/>
    <p:sldId id="471" r:id="rId42"/>
    <p:sldId id="472" r:id="rId43"/>
    <p:sldId id="473" r:id="rId44"/>
    <p:sldId id="474" r:id="rId45"/>
    <p:sldId id="475" r:id="rId46"/>
    <p:sldId id="476" r:id="rId47"/>
    <p:sldId id="431" r:id="rId48"/>
    <p:sldId id="430" r:id="rId49"/>
    <p:sldId id="266" r:id="rId50"/>
    <p:sldId id="267" r:id="rId51"/>
    <p:sldId id="477" r:id="rId52"/>
    <p:sldId id="478" r:id="rId53"/>
    <p:sldId id="479" r:id="rId54"/>
    <p:sldId id="480" r:id="rId55"/>
    <p:sldId id="481" r:id="rId56"/>
    <p:sldId id="427" r:id="rId57"/>
    <p:sldId id="482" r:id="rId58"/>
    <p:sldId id="527" r:id="rId59"/>
    <p:sldId id="550" r:id="rId60"/>
    <p:sldId id="425" r:id="rId61"/>
    <p:sldId id="528" r:id="rId62"/>
    <p:sldId id="529" r:id="rId63"/>
    <p:sldId id="303" r:id="rId64"/>
    <p:sldId id="325" r:id="rId65"/>
    <p:sldId id="306" r:id="rId66"/>
    <p:sldId id="432" r:id="rId67"/>
    <p:sldId id="274" r:id="rId68"/>
    <p:sldId id="301" r:id="rId69"/>
    <p:sldId id="505" r:id="rId70"/>
    <p:sldId id="276" r:id="rId71"/>
    <p:sldId id="277" r:id="rId72"/>
    <p:sldId id="280" r:id="rId73"/>
    <p:sldId id="531" r:id="rId74"/>
    <p:sldId id="546" r:id="rId75"/>
    <p:sldId id="532" r:id="rId76"/>
    <p:sldId id="530" r:id="rId77"/>
    <p:sldId id="284" r:id="rId78"/>
    <p:sldId id="275" r:id="rId79"/>
    <p:sldId id="278" r:id="rId80"/>
    <p:sldId id="484" r:id="rId81"/>
    <p:sldId id="273" r:id="rId82"/>
    <p:sldId id="279" r:id="rId83"/>
    <p:sldId id="272" r:id="rId84"/>
    <p:sldId id="545" r:id="rId85"/>
    <p:sldId id="268" r:id="rId86"/>
    <p:sldId id="269" r:id="rId87"/>
    <p:sldId id="506" r:id="rId88"/>
    <p:sldId id="426" r:id="rId89"/>
    <p:sldId id="485" r:id="rId90"/>
    <p:sldId id="326" r:id="rId91"/>
    <p:sldId id="507" r:id="rId92"/>
    <p:sldId id="287" r:id="rId93"/>
    <p:sldId id="288" r:id="rId94"/>
    <p:sldId id="283" r:id="rId95"/>
    <p:sldId id="281" r:id="rId96"/>
    <p:sldId id="282" r:id="rId97"/>
    <p:sldId id="436" r:id="rId98"/>
    <p:sldId id="547" r:id="rId99"/>
    <p:sldId id="328" r:id="rId100"/>
    <p:sldId id="330" r:id="rId101"/>
    <p:sldId id="331" r:id="rId102"/>
    <p:sldId id="332" r:id="rId103"/>
    <p:sldId id="333" r:id="rId104"/>
    <p:sldId id="334" r:id="rId105"/>
    <p:sldId id="335" r:id="rId106"/>
    <p:sldId id="336" r:id="rId107"/>
    <p:sldId id="337" r:id="rId108"/>
    <p:sldId id="338" r:id="rId109"/>
    <p:sldId id="339" r:id="rId110"/>
    <p:sldId id="340" r:id="rId111"/>
    <p:sldId id="341" r:id="rId112"/>
    <p:sldId id="342" r:id="rId113"/>
    <p:sldId id="343" r:id="rId114"/>
    <p:sldId id="344" r:id="rId115"/>
    <p:sldId id="345" r:id="rId116"/>
    <p:sldId id="346" r:id="rId117"/>
    <p:sldId id="347" r:id="rId118"/>
    <p:sldId id="348" r:id="rId119"/>
    <p:sldId id="349" r:id="rId120"/>
    <p:sldId id="350" r:id="rId121"/>
    <p:sldId id="351" r:id="rId122"/>
    <p:sldId id="352" r:id="rId123"/>
    <p:sldId id="353" r:id="rId124"/>
    <p:sldId id="428" r:id="rId125"/>
    <p:sldId id="435" r:id="rId126"/>
    <p:sldId id="354" r:id="rId127"/>
    <p:sldId id="533" r:id="rId128"/>
    <p:sldId id="437" r:id="rId129"/>
    <p:sldId id="434" r:id="rId130"/>
    <p:sldId id="512" r:id="rId131"/>
    <p:sldId id="356" r:id="rId132"/>
    <p:sldId id="357" r:id="rId133"/>
    <p:sldId id="358" r:id="rId134"/>
    <p:sldId id="359" r:id="rId135"/>
    <p:sldId id="360" r:id="rId136"/>
    <p:sldId id="361" r:id="rId137"/>
    <p:sldId id="362" r:id="rId138"/>
    <p:sldId id="363" r:id="rId139"/>
    <p:sldId id="364" r:id="rId140"/>
    <p:sldId id="365" r:id="rId141"/>
    <p:sldId id="366" r:id="rId142"/>
    <p:sldId id="367" r:id="rId143"/>
    <p:sldId id="368" r:id="rId144"/>
    <p:sldId id="369" r:id="rId145"/>
    <p:sldId id="370" r:id="rId146"/>
    <p:sldId id="371" r:id="rId147"/>
    <p:sldId id="372" r:id="rId148"/>
    <p:sldId id="373" r:id="rId149"/>
    <p:sldId id="374" r:id="rId150"/>
    <p:sldId id="375" r:id="rId151"/>
    <p:sldId id="548" r:id="rId152"/>
    <p:sldId id="549" r:id="rId153"/>
    <p:sldId id="377" r:id="rId154"/>
    <p:sldId id="379" r:id="rId155"/>
    <p:sldId id="380" r:id="rId156"/>
    <p:sldId id="399" r:id="rId157"/>
    <p:sldId id="381" r:id="rId158"/>
    <p:sldId id="382" r:id="rId159"/>
    <p:sldId id="383" r:id="rId160"/>
    <p:sldId id="384" r:id="rId161"/>
    <p:sldId id="385" r:id="rId162"/>
    <p:sldId id="386" r:id="rId163"/>
    <p:sldId id="387" r:id="rId164"/>
    <p:sldId id="388" r:id="rId165"/>
    <p:sldId id="558" r:id="rId166"/>
    <p:sldId id="508" r:id="rId167"/>
    <p:sldId id="510" r:id="rId168"/>
    <p:sldId id="560" r:id="rId169"/>
    <p:sldId id="509" r:id="rId170"/>
    <p:sldId id="559" r:id="rId171"/>
    <p:sldId id="513" r:id="rId172"/>
    <p:sldId id="486" r:id="rId173"/>
    <p:sldId id="487" r:id="rId174"/>
    <p:sldId id="488" r:id="rId175"/>
    <p:sldId id="355" r:id="rId176"/>
    <p:sldId id="489" r:id="rId177"/>
    <p:sldId id="438" r:id="rId178"/>
    <p:sldId id="439" r:id="rId179"/>
    <p:sldId id="440" r:id="rId180"/>
    <p:sldId id="389" r:id="rId181"/>
    <p:sldId id="534" r:id="rId182"/>
    <p:sldId id="490" r:id="rId183"/>
    <p:sldId id="511" r:id="rId184"/>
    <p:sldId id="535" r:id="rId185"/>
    <p:sldId id="536" r:id="rId186"/>
    <p:sldId id="398" r:id="rId187"/>
    <p:sldId id="403" r:id="rId188"/>
    <p:sldId id="405" r:id="rId189"/>
    <p:sldId id="492" r:id="rId190"/>
    <p:sldId id="493" r:id="rId191"/>
    <p:sldId id="404" r:id="rId192"/>
    <p:sldId id="401" r:id="rId193"/>
    <p:sldId id="538" r:id="rId194"/>
    <p:sldId id="514" r:id="rId195"/>
    <p:sldId id="494" r:id="rId196"/>
    <p:sldId id="390" r:id="rId197"/>
    <p:sldId id="402" r:id="rId198"/>
    <p:sldId id="394" r:id="rId199"/>
    <p:sldId id="397" r:id="rId200"/>
    <p:sldId id="552" r:id="rId201"/>
    <p:sldId id="537" r:id="rId202"/>
    <p:sldId id="406" r:id="rId203"/>
    <p:sldId id="407" r:id="rId204"/>
    <p:sldId id="391" r:id="rId205"/>
    <p:sldId id="392" r:id="rId206"/>
    <p:sldId id="393" r:id="rId207"/>
    <p:sldId id="395" r:id="rId208"/>
    <p:sldId id="396" r:id="rId209"/>
    <p:sldId id="408" r:id="rId210"/>
    <p:sldId id="409" r:id="rId211"/>
    <p:sldId id="554" r:id="rId212"/>
    <p:sldId id="555" r:id="rId213"/>
    <p:sldId id="556" r:id="rId214"/>
    <p:sldId id="553" r:id="rId215"/>
    <p:sldId id="400" r:id="rId216"/>
    <p:sldId id="429" r:id="rId217"/>
    <p:sldId id="410" r:id="rId218"/>
    <p:sldId id="411" r:id="rId219"/>
    <p:sldId id="412" r:id="rId220"/>
    <p:sldId id="413" r:id="rId221"/>
    <p:sldId id="414" r:id="rId222"/>
    <p:sldId id="415" r:id="rId223"/>
    <p:sldId id="416" r:id="rId224"/>
    <p:sldId id="417" r:id="rId225"/>
    <p:sldId id="418" r:id="rId226"/>
    <p:sldId id="523" r:id="rId227"/>
    <p:sldId id="540" r:id="rId228"/>
    <p:sldId id="541" r:id="rId229"/>
    <p:sldId id="495" r:id="rId230"/>
    <p:sldId id="496" r:id="rId231"/>
    <p:sldId id="497" r:id="rId232"/>
    <p:sldId id="498" r:id="rId233"/>
    <p:sldId id="419" r:id="rId234"/>
    <p:sldId id="543" r:id="rId235"/>
    <p:sldId id="499" r:id="rId236"/>
    <p:sldId id="500" r:id="rId237"/>
    <p:sldId id="501" r:id="rId238"/>
    <p:sldId id="502" r:id="rId239"/>
    <p:sldId id="491" r:id="rId240"/>
    <p:sldId id="539" r:id="rId241"/>
    <p:sldId id="515" r:id="rId242"/>
    <p:sldId id="516" r:id="rId243"/>
    <p:sldId id="517" r:id="rId244"/>
    <p:sldId id="557" r:id="rId245"/>
    <p:sldId id="518" r:id="rId246"/>
    <p:sldId id="519" r:id="rId247"/>
    <p:sldId id="420" r:id="rId248"/>
    <p:sldId id="520" r:id="rId249"/>
    <p:sldId id="521" r:id="rId250"/>
    <p:sldId id="522" r:id="rId251"/>
    <p:sldId id="421" r:id="rId252"/>
    <p:sldId id="422" r:id="rId253"/>
    <p:sldId id="423" r:id="rId254"/>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A4D7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81" autoAdjust="0"/>
    <p:restoredTop sz="94624" autoAdjust="0"/>
  </p:normalViewPr>
  <p:slideViewPr>
    <p:cSldViewPr>
      <p:cViewPr varScale="1">
        <p:scale>
          <a:sx n="68" d="100"/>
          <a:sy n="68" d="100"/>
        </p:scale>
        <p:origin x="432" y="60"/>
      </p:cViewPr>
      <p:guideLst>
        <p:guide orient="horz" pos="2160"/>
        <p:guide pos="2880"/>
      </p:guideLst>
    </p:cSldViewPr>
  </p:slideViewPr>
  <p:notesTextViewPr>
    <p:cViewPr>
      <p:scale>
        <a:sx n="3" d="2"/>
        <a:sy n="3" d="2"/>
      </p:scale>
      <p:origin x="0" y="0"/>
    </p:cViewPr>
  </p:notesTextViewPr>
  <p:sorterViewPr>
    <p:cViewPr>
      <p:scale>
        <a:sx n="100" d="100"/>
        <a:sy n="100" d="100"/>
      </p:scale>
      <p:origin x="0" y="-5546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slide" Target="slides/slide253.xml"/><Relationship Id="rId259" Type="http://schemas.openxmlformats.org/officeDocument/2006/relationships/theme" Target="theme/theme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handoutMaster" Target="handoutMasters/handout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presProps" Target="presProp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794D90F4-4206-4428-A2F0-6C7502E1BE1E}" type="datetimeFigureOut">
              <a:rPr lang="en-US" smtClean="0"/>
              <a:t>9/12/2014</a:t>
            </a:fld>
            <a:endParaRPr lang="en-US"/>
          </a:p>
        </p:txBody>
      </p:sp>
      <p:sp>
        <p:nvSpPr>
          <p:cNvPr id="4" name="Footer Placeholder 3"/>
          <p:cNvSpPr>
            <a:spLocks noGrp="1"/>
          </p:cNvSpPr>
          <p:nvPr>
            <p:ph type="ftr" sz="quarter" idx="2"/>
          </p:nvPr>
        </p:nvSpPr>
        <p:spPr>
          <a:xfrm>
            <a:off x="0" y="8847138"/>
            <a:ext cx="297180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7138"/>
            <a:ext cx="2971800" cy="466725"/>
          </a:xfrm>
          <a:prstGeom prst="rect">
            <a:avLst/>
          </a:prstGeom>
        </p:spPr>
        <p:txBody>
          <a:bodyPr vert="horz" lIns="91440" tIns="45720" rIns="91440" bIns="45720" rtlCol="0" anchor="b"/>
          <a:lstStyle>
            <a:lvl1pPr algn="r">
              <a:defRPr sz="1200"/>
            </a:lvl1pPr>
          </a:lstStyle>
          <a:p>
            <a:fld id="{0DC84A13-5B89-465E-A141-BFAC747AC31B}" type="slidenum">
              <a:rPr lang="en-US" smtClean="0"/>
              <a:t>‹#›</a:t>
            </a:fld>
            <a:endParaRPr lang="en-US"/>
          </a:p>
        </p:txBody>
      </p:sp>
    </p:spTree>
    <p:extLst>
      <p:ext uri="{BB962C8B-B14F-4D97-AF65-F5344CB8AC3E}">
        <p14:creationId xmlns:p14="http://schemas.microsoft.com/office/powerpoint/2010/main" val="89575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4" y="2"/>
            <a:ext cx="2971800" cy="465693"/>
          </a:xfrm>
          <a:prstGeom prst="rect">
            <a:avLst/>
          </a:prstGeom>
        </p:spPr>
        <p:txBody>
          <a:bodyPr vert="horz" lIns="91440" tIns="45720" rIns="91440" bIns="45720" rtlCol="0"/>
          <a:lstStyle>
            <a:lvl1pPr algn="r">
              <a:defRPr sz="1200"/>
            </a:lvl1pPr>
          </a:lstStyle>
          <a:p>
            <a:fld id="{D3F766F5-0445-4511-8221-741B9B1F747B}" type="datetimeFigureOut">
              <a:rPr lang="en-US" smtClean="0"/>
              <a:pPr/>
              <a:t>9/12/2014</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6"/>
            <a:ext cx="5486400" cy="41912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6544"/>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846544"/>
            <a:ext cx="2971800" cy="465693"/>
          </a:xfrm>
          <a:prstGeom prst="rect">
            <a:avLst/>
          </a:prstGeom>
        </p:spPr>
        <p:txBody>
          <a:bodyPr vert="horz" lIns="91440" tIns="45720" rIns="91440" bIns="45720" rtlCol="0" anchor="b"/>
          <a:lstStyle>
            <a:lvl1pPr algn="r">
              <a:defRPr sz="1200"/>
            </a:lvl1pPr>
          </a:lstStyle>
          <a:p>
            <a:fld id="{D043BA61-7FA8-41A2-B3D7-25E0C2520388}" type="slidenum">
              <a:rPr lang="en-US" smtClean="0"/>
              <a:pPr/>
              <a:t>‹#›</a:t>
            </a:fld>
            <a:endParaRPr lang="en-US"/>
          </a:p>
        </p:txBody>
      </p:sp>
    </p:spTree>
    <p:extLst>
      <p:ext uri="{BB962C8B-B14F-4D97-AF65-F5344CB8AC3E}">
        <p14:creationId xmlns:p14="http://schemas.microsoft.com/office/powerpoint/2010/main" val="3645280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43BA61-7FA8-41A2-B3D7-25E0C2520388}" type="slidenum">
              <a:rPr lang="en-US" smtClean="0"/>
              <a:pPr/>
              <a:t>34</a:t>
            </a:fld>
            <a:endParaRPr lang="en-US"/>
          </a:p>
        </p:txBody>
      </p:sp>
    </p:spTree>
    <p:extLst>
      <p:ext uri="{BB962C8B-B14F-4D97-AF65-F5344CB8AC3E}">
        <p14:creationId xmlns:p14="http://schemas.microsoft.com/office/powerpoint/2010/main" val="1624647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B2C69-C05B-46BD-A343-CBDE49FE9B92}" type="slidenum">
              <a:rPr lang="en-US" smtClean="0"/>
              <a:pPr/>
              <a:t>189</a:t>
            </a:fld>
            <a:endParaRPr lang="en-US"/>
          </a:p>
        </p:txBody>
      </p:sp>
    </p:spTree>
    <p:extLst>
      <p:ext uri="{BB962C8B-B14F-4D97-AF65-F5344CB8AC3E}">
        <p14:creationId xmlns:p14="http://schemas.microsoft.com/office/powerpoint/2010/main" val="238191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B2C69-C05B-46BD-A343-CBDE49FE9B92}" type="slidenum">
              <a:rPr lang="en-US" smtClean="0"/>
              <a:pPr/>
              <a:t>190</a:t>
            </a:fld>
            <a:endParaRPr lang="en-US"/>
          </a:p>
        </p:txBody>
      </p:sp>
    </p:spTree>
    <p:extLst>
      <p:ext uri="{BB962C8B-B14F-4D97-AF65-F5344CB8AC3E}">
        <p14:creationId xmlns:p14="http://schemas.microsoft.com/office/powerpoint/2010/main" val="1754416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37B750-208C-40B7-AF54-E08C00786D94}" type="datetimeFigureOut">
              <a:rPr lang="en-US" smtClean="0"/>
              <a:pPr/>
              <a:t>9/12/2014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2801F-8B40-42ED-817D-C0118681806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37B750-208C-40B7-AF54-E08C00786D94}" type="datetimeFigureOut">
              <a:rPr lang="en-US" smtClean="0"/>
              <a:pPr/>
              <a:t>9/12/2014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2801F-8B40-42ED-817D-C0118681806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37B750-208C-40B7-AF54-E08C00786D94}" type="datetimeFigureOut">
              <a:rPr lang="en-US" smtClean="0"/>
              <a:pPr/>
              <a:t>9/12/2014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2801F-8B40-42ED-817D-C0118681806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6248400" y="6858000"/>
            <a:ext cx="28956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381000" cy="457200"/>
          </a:xfrm>
        </p:spPr>
        <p:txBody>
          <a:bodyPr/>
          <a:lstStyle>
            <a:lvl1pPr>
              <a:defRPr/>
            </a:lvl1pPr>
          </a:lstStyle>
          <a:p>
            <a:fld id="{16BFB2CE-7C04-4111-BFC0-974D75F8F9C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37B750-208C-40B7-AF54-E08C00786D94}" type="datetimeFigureOut">
              <a:rPr lang="en-US" smtClean="0"/>
              <a:pPr/>
              <a:t>9/12/2014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2801F-8B40-42ED-817D-C0118681806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37B750-208C-40B7-AF54-E08C00786D94}" type="datetimeFigureOut">
              <a:rPr lang="en-US" smtClean="0"/>
              <a:pPr/>
              <a:t>9/12/2014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2801F-8B40-42ED-817D-C0118681806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37B750-208C-40B7-AF54-E08C00786D94}" type="datetimeFigureOut">
              <a:rPr lang="en-US" smtClean="0"/>
              <a:pPr/>
              <a:t>9/12/2014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2801F-8B40-42ED-817D-C0118681806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37B750-208C-40B7-AF54-E08C00786D94}" type="datetimeFigureOut">
              <a:rPr lang="en-US" smtClean="0"/>
              <a:pPr/>
              <a:t>9/12/2014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E2801F-8B40-42ED-817D-C0118681806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37B750-208C-40B7-AF54-E08C00786D94}" type="datetimeFigureOut">
              <a:rPr lang="en-US" smtClean="0"/>
              <a:pPr/>
              <a:t>9/12/2014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E2801F-8B40-42ED-817D-C0118681806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37B750-208C-40B7-AF54-E08C00786D94}" type="datetimeFigureOut">
              <a:rPr lang="en-US" smtClean="0"/>
              <a:pPr/>
              <a:t>9/12/2014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E2801F-8B40-42ED-817D-C0118681806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37B750-208C-40B7-AF54-E08C00786D94}" type="datetimeFigureOut">
              <a:rPr lang="en-US" smtClean="0"/>
              <a:pPr/>
              <a:t>9/12/2014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2801F-8B40-42ED-817D-C0118681806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37B750-208C-40B7-AF54-E08C00786D94}" type="datetimeFigureOut">
              <a:rPr lang="en-US" smtClean="0"/>
              <a:pPr/>
              <a:t>9/12/2014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2801F-8B40-42ED-817D-C0118681806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7B750-208C-40B7-AF54-E08C00786D94}" type="datetimeFigureOut">
              <a:rPr lang="en-US" smtClean="0"/>
              <a:pPr/>
              <a:t>9/12/2014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2801F-8B40-42ED-817D-C0118681806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9.jpeg"/><Relationship Id="rId5" Type="http://schemas.openxmlformats.org/officeDocument/2006/relationships/image" Target="../media/image7.png"/><Relationship Id="rId10" Type="http://schemas.openxmlformats.org/officeDocument/2006/relationships/image" Target="../media/image18.jpeg"/><Relationship Id="rId4" Type="http://schemas.openxmlformats.org/officeDocument/2006/relationships/slide" Target="slide19.xml"/><Relationship Id="rId9" Type="http://schemas.openxmlformats.org/officeDocument/2006/relationships/image" Target="../media/image9.png"/></Relationships>
</file>

<file path=ppt/slides/_rels/slide10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8.wav"/><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92.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3.jpeg"/><Relationship Id="rId5" Type="http://schemas.openxmlformats.org/officeDocument/2006/relationships/image" Target="../media/image7.png"/><Relationship Id="rId10" Type="http://schemas.openxmlformats.org/officeDocument/2006/relationships/image" Target="../media/image102.jpeg"/><Relationship Id="rId4" Type="http://schemas.openxmlformats.org/officeDocument/2006/relationships/slide" Target="slide65.xml"/><Relationship Id="rId9" Type="http://schemas.openxmlformats.org/officeDocument/2006/relationships/image" Target="../media/image12.png"/><Relationship Id="rId14" Type="http://schemas.openxmlformats.org/officeDocument/2006/relationships/image" Target="../media/image15.png"/></Relationships>
</file>

<file path=ppt/slides/_rels/slide10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93.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3.jpeg"/><Relationship Id="rId5" Type="http://schemas.openxmlformats.org/officeDocument/2006/relationships/image" Target="../media/image7.png"/><Relationship Id="rId10" Type="http://schemas.openxmlformats.org/officeDocument/2006/relationships/image" Target="../media/image102.jpeg"/><Relationship Id="rId4" Type="http://schemas.openxmlformats.org/officeDocument/2006/relationships/slide" Target="slide65.xml"/><Relationship Id="rId9" Type="http://schemas.openxmlformats.org/officeDocument/2006/relationships/image" Target="../media/image12.png"/></Relationships>
</file>

<file path=ppt/slides/_rels/slide10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03.jpeg"/><Relationship Id="rId2" Type="http://schemas.openxmlformats.org/officeDocument/2006/relationships/image" Target="../media/image100.jpe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02.jpeg"/><Relationship Id="rId5" Type="http://schemas.openxmlformats.org/officeDocument/2006/relationships/slide" Target="slide65.xml"/><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05.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3.jpeg"/><Relationship Id="rId5" Type="http://schemas.openxmlformats.org/officeDocument/2006/relationships/image" Target="../media/image7.png"/><Relationship Id="rId10" Type="http://schemas.openxmlformats.org/officeDocument/2006/relationships/image" Target="../media/image102.jpeg"/><Relationship Id="rId4" Type="http://schemas.openxmlformats.org/officeDocument/2006/relationships/slide" Target="slide65.xml"/><Relationship Id="rId9" Type="http://schemas.openxmlformats.org/officeDocument/2006/relationships/image" Target="../media/image12.png"/></Relationships>
</file>

<file path=ppt/slides/_rels/slide10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03.jpeg"/><Relationship Id="rId2" Type="http://schemas.openxmlformats.org/officeDocument/2006/relationships/image" Target="../media/image101.jpe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02.jpeg"/><Relationship Id="rId5" Type="http://schemas.openxmlformats.org/officeDocument/2006/relationships/slide" Target="slide65.xml"/><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06.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3.jpeg"/><Relationship Id="rId5" Type="http://schemas.openxmlformats.org/officeDocument/2006/relationships/image" Target="../media/image7.png"/><Relationship Id="rId10" Type="http://schemas.openxmlformats.org/officeDocument/2006/relationships/image" Target="../media/image102.jpeg"/><Relationship Id="rId4" Type="http://schemas.openxmlformats.org/officeDocument/2006/relationships/slide" Target="slide65.xml"/><Relationship Id="rId9" Type="http://schemas.openxmlformats.org/officeDocument/2006/relationships/image" Target="../media/image12.png"/></Relationships>
</file>

<file path=ppt/slides/_rels/slide10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9.wav"/><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07.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3.jpeg"/><Relationship Id="rId5" Type="http://schemas.openxmlformats.org/officeDocument/2006/relationships/image" Target="../media/image7.png"/><Relationship Id="rId10" Type="http://schemas.openxmlformats.org/officeDocument/2006/relationships/image" Target="../media/image102.jpeg"/><Relationship Id="rId4" Type="http://schemas.openxmlformats.org/officeDocument/2006/relationships/slide" Target="slide65.xml"/><Relationship Id="rId9" Type="http://schemas.openxmlformats.org/officeDocument/2006/relationships/image" Target="../media/image12.png"/><Relationship Id="rId14" Type="http://schemas.openxmlformats.org/officeDocument/2006/relationships/image" Target="../media/image15.png"/></Relationships>
</file>

<file path=ppt/slides/_rels/slide10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0.wav"/><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08.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3.jpeg"/><Relationship Id="rId5" Type="http://schemas.openxmlformats.org/officeDocument/2006/relationships/image" Target="../media/image7.png"/><Relationship Id="rId10" Type="http://schemas.openxmlformats.org/officeDocument/2006/relationships/image" Target="../media/image102.jpeg"/><Relationship Id="rId4" Type="http://schemas.openxmlformats.org/officeDocument/2006/relationships/slide" Target="slide65.xml"/><Relationship Id="rId9" Type="http://schemas.openxmlformats.org/officeDocument/2006/relationships/image" Target="../media/image12.png"/><Relationship Id="rId14" Type="http://schemas.openxmlformats.org/officeDocument/2006/relationships/image" Target="../media/image15.png"/></Relationships>
</file>

<file path=ppt/slides/_rels/slide10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94.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3.jpeg"/><Relationship Id="rId5" Type="http://schemas.openxmlformats.org/officeDocument/2006/relationships/image" Target="../media/image7.png"/><Relationship Id="rId10" Type="http://schemas.openxmlformats.org/officeDocument/2006/relationships/image" Target="../media/image102.jpeg"/><Relationship Id="rId4" Type="http://schemas.openxmlformats.org/officeDocument/2006/relationships/slide" Target="slide65.xml"/><Relationship Id="rId9" Type="http://schemas.openxmlformats.org/officeDocument/2006/relationships/image" Target="../media/image12.png"/></Relationships>
</file>

<file path=ppt/slides/_rels/slide10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1.wav"/><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09.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3.jpeg"/><Relationship Id="rId5" Type="http://schemas.openxmlformats.org/officeDocument/2006/relationships/image" Target="../media/image7.png"/><Relationship Id="rId10" Type="http://schemas.openxmlformats.org/officeDocument/2006/relationships/image" Target="../media/image102.jpeg"/><Relationship Id="rId4" Type="http://schemas.openxmlformats.org/officeDocument/2006/relationships/slide" Target="slide65.xml"/><Relationship Id="rId9" Type="http://schemas.openxmlformats.org/officeDocument/2006/relationships/image" Target="../media/image12.pn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9.png"/><Relationship Id="rId7"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hyperlink" Target="http://www.google.com/imgres?imgurl=http://www.godine.co.uk/blog/wp-content/uploads/2009/07/steak.jpg&amp;imgrefurl=http://www.godine.co.uk/blog/cooking-steak-meat&amp;usg=__Zzc5IgMqo8Xr4uvHLATkEQZBOYs=&amp;h=300&amp;w=382&amp;sz=24&amp;hl=en&amp;start=6&amp;sig2=YoDkMq_2kIs2MS_8hKMQjw&amp;zoom=1&amp;um=1&amp;itbs=1&amp;tbnid=ghr4yxWixEOqMM:&amp;tbnh=97&amp;tbnw=123&amp;prev=/images?q=Steak&amp;um=1&amp;hl=en&amp;safe=active&amp;sa=N&amp;rls=com.microsoft:en-us&amp;tbs=isch:1&amp;ei=znGGTLz6H5H4swOh0ZT3Bw"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11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09.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3.jpeg"/><Relationship Id="rId5" Type="http://schemas.openxmlformats.org/officeDocument/2006/relationships/image" Target="../media/image7.png"/><Relationship Id="rId10" Type="http://schemas.openxmlformats.org/officeDocument/2006/relationships/image" Target="../media/image102.jpeg"/><Relationship Id="rId4" Type="http://schemas.openxmlformats.org/officeDocument/2006/relationships/slide" Target="slide65.xml"/><Relationship Id="rId9" Type="http://schemas.openxmlformats.org/officeDocument/2006/relationships/image" Target="../media/image12.png"/></Relationships>
</file>

<file path=ppt/slides/_rels/slide1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0.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03.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8\8-1-GB4FARI.AVI" TargetMode="External"/><Relationship Id="rId6" Type="http://schemas.openxmlformats.org/officeDocument/2006/relationships/image" Target="../media/image7.png"/><Relationship Id="rId11" Type="http://schemas.openxmlformats.org/officeDocument/2006/relationships/image" Target="../media/image102.jpeg"/><Relationship Id="rId5" Type="http://schemas.openxmlformats.org/officeDocument/2006/relationships/slide" Target="slide65.xml"/><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1.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03.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8\8-1-GB4FARH.AVI" TargetMode="External"/><Relationship Id="rId6" Type="http://schemas.openxmlformats.org/officeDocument/2006/relationships/image" Target="../media/image7.png"/><Relationship Id="rId11" Type="http://schemas.openxmlformats.org/officeDocument/2006/relationships/image" Target="../media/image102.jpeg"/><Relationship Id="rId5" Type="http://schemas.openxmlformats.org/officeDocument/2006/relationships/slide" Target="slide65.xml"/><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2.wav"/><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95.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3.jpeg"/><Relationship Id="rId5" Type="http://schemas.openxmlformats.org/officeDocument/2006/relationships/image" Target="../media/image7.png"/><Relationship Id="rId10" Type="http://schemas.openxmlformats.org/officeDocument/2006/relationships/image" Target="../media/image102.jpeg"/><Relationship Id="rId4" Type="http://schemas.openxmlformats.org/officeDocument/2006/relationships/slide" Target="slide65.xml"/><Relationship Id="rId9" Type="http://schemas.openxmlformats.org/officeDocument/2006/relationships/image" Target="../media/image12.png"/><Relationship Id="rId14" Type="http://schemas.openxmlformats.org/officeDocument/2006/relationships/image" Target="../media/image15.png"/></Relationships>
</file>

<file path=ppt/slides/_rels/slide11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95.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3.jpeg"/><Relationship Id="rId5" Type="http://schemas.openxmlformats.org/officeDocument/2006/relationships/image" Target="../media/image7.png"/><Relationship Id="rId10" Type="http://schemas.openxmlformats.org/officeDocument/2006/relationships/image" Target="../media/image102.jpeg"/><Relationship Id="rId4" Type="http://schemas.openxmlformats.org/officeDocument/2006/relationships/slide" Target="slide65.xml"/><Relationship Id="rId9" Type="http://schemas.openxmlformats.org/officeDocument/2006/relationships/image" Target="../media/image12.png"/></Relationships>
</file>

<file path=ppt/slides/_rels/slide11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3.wav"/><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95.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3.jpeg"/><Relationship Id="rId5" Type="http://schemas.openxmlformats.org/officeDocument/2006/relationships/image" Target="../media/image7.png"/><Relationship Id="rId10" Type="http://schemas.openxmlformats.org/officeDocument/2006/relationships/image" Target="../media/image102.jpeg"/><Relationship Id="rId4" Type="http://schemas.openxmlformats.org/officeDocument/2006/relationships/slide" Target="slide65.xml"/><Relationship Id="rId9" Type="http://schemas.openxmlformats.org/officeDocument/2006/relationships/image" Target="../media/image12.png"/><Relationship Id="rId14" Type="http://schemas.openxmlformats.org/officeDocument/2006/relationships/image" Target="../media/image15.png"/></Relationships>
</file>

<file path=ppt/slides/_rels/slide1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9.jpe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04.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02.jpeg"/><Relationship Id="rId5" Type="http://schemas.openxmlformats.org/officeDocument/2006/relationships/slide" Target="slide65.xml"/><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 Target="slide65.xml"/><Relationship Id="rId7" Type="http://schemas.openxmlformats.org/officeDocument/2006/relationships/image" Target="../media/image10.png"/><Relationship Id="rId12"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12.jpe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hyperlink" Target="RESOURCES.ppt" TargetMode="External"/></Relationships>
</file>

<file path=ppt/slides/_rels/slide1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6.jpeg"/><Relationship Id="rId3" Type="http://schemas.openxmlformats.org/officeDocument/2006/relationships/image" Target="../media/image50.png"/><Relationship Id="rId7" Type="http://schemas.openxmlformats.org/officeDocument/2006/relationships/image" Target="../media/image8.png"/><Relationship Id="rId12"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slide" Target="slide65.xml"/><Relationship Id="rId10" Type="http://schemas.openxmlformats.org/officeDocument/2006/relationships/hyperlink" Target="RESOURCES.ppt" TargetMode="External"/><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49.jpeg"/></Relationships>
</file>

<file path=ppt/slides/_rels/slide1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 Target="slide65.xml"/><Relationship Id="rId7" Type="http://schemas.openxmlformats.org/officeDocument/2006/relationships/image" Target="../media/image10.png"/><Relationship Id="rId12"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12.jpe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hyperlink" Target="RESOURCES.ppt"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5.wav"/><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4.jpeg"/><Relationship Id="rId5" Type="http://schemas.openxmlformats.org/officeDocument/2006/relationships/image" Target="../media/image7.png"/><Relationship Id="rId10" Type="http://schemas.openxmlformats.org/officeDocument/2006/relationships/image" Target="../media/image13.jpeg"/><Relationship Id="rId4" Type="http://schemas.openxmlformats.org/officeDocument/2006/relationships/slide" Target="slide65.xml"/><Relationship Id="rId9" Type="http://schemas.openxmlformats.org/officeDocument/2006/relationships/image" Target="../media/image12.png"/><Relationship Id="rId14" Type="http://schemas.openxmlformats.org/officeDocument/2006/relationships/image" Target="../media/image15.png"/></Relationships>
</file>

<file path=ppt/slides/_rels/slide1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49.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02.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slide" Target="slide65.xml"/><Relationship Id="rId9" Type="http://schemas.openxmlformats.org/officeDocument/2006/relationships/hyperlink" Target="RESOURCES.ppt" TargetMode="External"/></Relationships>
</file>

<file path=ppt/slides/_rels/slide12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15.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4.jpeg"/><Relationship Id="rId5" Type="http://schemas.openxmlformats.org/officeDocument/2006/relationships/image" Target="../media/image7.png"/><Relationship Id="rId10" Type="http://schemas.openxmlformats.org/officeDocument/2006/relationships/image" Target="../media/image113.jpeg"/><Relationship Id="rId4" Type="http://schemas.openxmlformats.org/officeDocument/2006/relationships/slide" Target="slide65.xml"/><Relationship Id="rId9" Type="http://schemas.openxmlformats.org/officeDocument/2006/relationships/image" Target="../media/image12.png"/></Relationships>
</file>

<file path=ppt/slides/_rels/slide12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15.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4.jpeg"/><Relationship Id="rId5" Type="http://schemas.openxmlformats.org/officeDocument/2006/relationships/image" Target="../media/image7.png"/><Relationship Id="rId10" Type="http://schemas.openxmlformats.org/officeDocument/2006/relationships/image" Target="../media/image113.jpeg"/><Relationship Id="rId4" Type="http://schemas.openxmlformats.org/officeDocument/2006/relationships/slide" Target="slide65.xml"/><Relationship Id="rId9" Type="http://schemas.openxmlformats.org/officeDocument/2006/relationships/image" Target="../media/image12.png"/></Relationships>
</file>

<file path=ppt/slides/_rels/slide12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15.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4.jpeg"/><Relationship Id="rId5" Type="http://schemas.openxmlformats.org/officeDocument/2006/relationships/image" Target="../media/image7.png"/><Relationship Id="rId10" Type="http://schemas.openxmlformats.org/officeDocument/2006/relationships/image" Target="../media/image113.jpeg"/><Relationship Id="rId4" Type="http://schemas.openxmlformats.org/officeDocument/2006/relationships/slide" Target="slide65.xml"/><Relationship Id="rId9" Type="http://schemas.openxmlformats.org/officeDocument/2006/relationships/image" Target="../media/image12.png"/></Relationships>
</file>

<file path=ppt/slides/_rels/slide12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audio" Target="../media/audio6.wav"/><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4.jpeg"/><Relationship Id="rId5" Type="http://schemas.openxmlformats.org/officeDocument/2006/relationships/image" Target="../media/image7.png"/><Relationship Id="rId10" Type="http://schemas.openxmlformats.org/officeDocument/2006/relationships/image" Target="../media/image13.jpeg"/><Relationship Id="rId4" Type="http://schemas.openxmlformats.org/officeDocument/2006/relationships/slide" Target="slide65.xml"/><Relationship Id="rId9" Type="http://schemas.openxmlformats.org/officeDocument/2006/relationships/image" Target="../media/image12.png"/><Relationship Id="rId14" Type="http://schemas.openxmlformats.org/officeDocument/2006/relationships/audio" Target="../media/audio7.wav"/></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5.xml"/><Relationship Id="rId6" Type="http://schemas.openxmlformats.org/officeDocument/2006/relationships/hyperlink" Target="http://www.npr.org/blogs/krulwich/2009/10/23/114075029/flu-attack-how-a-virus-invades-your-body" TargetMode="External"/><Relationship Id="rId5" Type="http://schemas.openxmlformats.org/officeDocument/2006/relationships/image" Target="../media/image84.jpeg"/><Relationship Id="rId4" Type="http://schemas.openxmlformats.org/officeDocument/2006/relationships/image" Target="../media/image93.jpeg"/></Relationships>
</file>

<file path=ppt/slides/_rels/slide13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audio" Target="../media/audio14.wav"/><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0.jpeg"/><Relationship Id="rId5" Type="http://schemas.openxmlformats.org/officeDocument/2006/relationships/image" Target="../media/image7.png"/><Relationship Id="rId10" Type="http://schemas.openxmlformats.org/officeDocument/2006/relationships/image" Target="../media/image119.jpeg"/><Relationship Id="rId4" Type="http://schemas.openxmlformats.org/officeDocument/2006/relationships/slide" Target="slide65.xml"/><Relationship Id="rId9" Type="http://schemas.openxmlformats.org/officeDocument/2006/relationships/image" Target="../media/image12.png"/></Relationships>
</file>

<file path=ppt/slides/_rels/slide13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audio" Target="../media/audio15.wav"/><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0.jpeg"/><Relationship Id="rId5" Type="http://schemas.openxmlformats.org/officeDocument/2006/relationships/image" Target="../media/image7.png"/><Relationship Id="rId10" Type="http://schemas.openxmlformats.org/officeDocument/2006/relationships/image" Target="../media/image119.jpeg"/><Relationship Id="rId4" Type="http://schemas.openxmlformats.org/officeDocument/2006/relationships/slide" Target="slide65.xml"/><Relationship Id="rId9" Type="http://schemas.openxmlformats.org/officeDocument/2006/relationships/image" Target="../media/image12.png"/></Relationships>
</file>

<file path=ppt/slides/_rels/slide1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16.wav"/><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20.jpeg"/><Relationship Id="rId2" Type="http://schemas.openxmlformats.org/officeDocument/2006/relationships/image" Target="../media/image118.jpe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19.jpeg"/><Relationship Id="rId5" Type="http://schemas.openxmlformats.org/officeDocument/2006/relationships/slide" Target="slide65.xml"/><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hyperlink" Target="RESOURCES.ppt" TargetMode="External"/><Relationship Id="rId14" Type="http://schemas.openxmlformats.org/officeDocument/2006/relationships/image" Target="../media/image15.png"/></Relationships>
</file>

<file path=ppt/slides/_rels/slide1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20.jpeg"/><Relationship Id="rId2" Type="http://schemas.openxmlformats.org/officeDocument/2006/relationships/image" Target="../media/image121.jpe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19.jpeg"/><Relationship Id="rId5" Type="http://schemas.openxmlformats.org/officeDocument/2006/relationships/slide" Target="slide65.xml"/><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20.jpeg"/><Relationship Id="rId2" Type="http://schemas.openxmlformats.org/officeDocument/2006/relationships/image" Target="../media/image122.jpe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19.jpeg"/><Relationship Id="rId5" Type="http://schemas.openxmlformats.org/officeDocument/2006/relationships/slide" Target="slide65.xml"/><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3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23.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0.jpeg"/><Relationship Id="rId5" Type="http://schemas.openxmlformats.org/officeDocument/2006/relationships/image" Target="../media/image7.png"/><Relationship Id="rId10" Type="http://schemas.openxmlformats.org/officeDocument/2006/relationships/image" Target="../media/image119.jpeg"/><Relationship Id="rId4" Type="http://schemas.openxmlformats.org/officeDocument/2006/relationships/slide" Target="slide65.xml"/><Relationship Id="rId9" Type="http://schemas.openxmlformats.org/officeDocument/2006/relationships/image" Target="../media/image12.png"/></Relationships>
</file>

<file path=ppt/slides/_rels/slide1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20.jpeg"/><Relationship Id="rId2" Type="http://schemas.openxmlformats.org/officeDocument/2006/relationships/image" Target="../media/image124.jpe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19.jpeg"/><Relationship Id="rId5" Type="http://schemas.openxmlformats.org/officeDocument/2006/relationships/slide" Target="slide65.xml"/><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3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17.wav"/><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20.jpeg"/><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8\18-1-GB4FBJX.AVI" TargetMode="External"/><Relationship Id="rId6" Type="http://schemas.openxmlformats.org/officeDocument/2006/relationships/image" Target="../media/image7.png"/><Relationship Id="rId11" Type="http://schemas.openxmlformats.org/officeDocument/2006/relationships/image" Target="../media/image119.jpeg"/><Relationship Id="rId5" Type="http://schemas.openxmlformats.org/officeDocument/2006/relationships/slide" Target="slide65.xml"/><Relationship Id="rId15" Type="http://schemas.openxmlformats.org/officeDocument/2006/relationships/image" Target="../media/image125.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hyperlink" Target="RESOURCES.ppt" TargetMode="External"/><Relationship Id="rId1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4.jpeg"/><Relationship Id="rId5" Type="http://schemas.openxmlformats.org/officeDocument/2006/relationships/image" Target="../media/image7.png"/><Relationship Id="rId10" Type="http://schemas.openxmlformats.org/officeDocument/2006/relationships/image" Target="../media/image13.jpeg"/><Relationship Id="rId4" Type="http://schemas.openxmlformats.org/officeDocument/2006/relationships/slide" Target="slide65.xml"/><Relationship Id="rId9" Type="http://schemas.openxmlformats.org/officeDocument/2006/relationships/image" Target="../media/image12.png"/></Relationships>
</file>

<file path=ppt/slides/_rels/slide14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20.jpeg"/><Relationship Id="rId2" Type="http://schemas.openxmlformats.org/officeDocument/2006/relationships/image" Target="../media/image126.jpe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19.jpeg"/><Relationship Id="rId5" Type="http://schemas.openxmlformats.org/officeDocument/2006/relationships/slide" Target="slide65.xml"/><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4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27.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0.jpeg"/><Relationship Id="rId5" Type="http://schemas.openxmlformats.org/officeDocument/2006/relationships/image" Target="../media/image7.png"/><Relationship Id="rId10" Type="http://schemas.openxmlformats.org/officeDocument/2006/relationships/image" Target="../media/image119.jpeg"/><Relationship Id="rId4" Type="http://schemas.openxmlformats.org/officeDocument/2006/relationships/slide" Target="slide65.xml"/><Relationship Id="rId9" Type="http://schemas.openxmlformats.org/officeDocument/2006/relationships/image" Target="../media/image12.png"/></Relationships>
</file>

<file path=ppt/slides/_rels/slide14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8.wav"/><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28.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0.jpeg"/><Relationship Id="rId5" Type="http://schemas.openxmlformats.org/officeDocument/2006/relationships/image" Target="../media/image7.png"/><Relationship Id="rId10" Type="http://schemas.openxmlformats.org/officeDocument/2006/relationships/image" Target="../media/image119.jpeg"/><Relationship Id="rId4" Type="http://schemas.openxmlformats.org/officeDocument/2006/relationships/slide" Target="slide65.xml"/><Relationship Id="rId9" Type="http://schemas.openxmlformats.org/officeDocument/2006/relationships/image" Target="../media/image12.png"/><Relationship Id="rId14" Type="http://schemas.openxmlformats.org/officeDocument/2006/relationships/image" Target="../media/image15.png"/></Relationships>
</file>

<file path=ppt/slides/_rels/slide1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20.jpeg"/><Relationship Id="rId2" Type="http://schemas.openxmlformats.org/officeDocument/2006/relationships/image" Target="../media/image129.jpe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19.jpeg"/><Relationship Id="rId5" Type="http://schemas.openxmlformats.org/officeDocument/2006/relationships/slide" Target="slide65.xml"/><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4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30.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0.jpeg"/><Relationship Id="rId5" Type="http://schemas.openxmlformats.org/officeDocument/2006/relationships/image" Target="../media/image7.png"/><Relationship Id="rId10" Type="http://schemas.openxmlformats.org/officeDocument/2006/relationships/image" Target="../media/image119.jpeg"/><Relationship Id="rId4" Type="http://schemas.openxmlformats.org/officeDocument/2006/relationships/slide" Target="slide65.xml"/><Relationship Id="rId9" Type="http://schemas.openxmlformats.org/officeDocument/2006/relationships/image" Target="../media/image12.png"/></Relationships>
</file>

<file path=ppt/slides/_rels/slide14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31.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0.jpeg"/><Relationship Id="rId5" Type="http://schemas.openxmlformats.org/officeDocument/2006/relationships/image" Target="../media/image7.png"/><Relationship Id="rId10" Type="http://schemas.openxmlformats.org/officeDocument/2006/relationships/image" Target="../media/image119.jpeg"/><Relationship Id="rId4" Type="http://schemas.openxmlformats.org/officeDocument/2006/relationships/slide" Target="slide65.xml"/><Relationship Id="rId9" Type="http://schemas.openxmlformats.org/officeDocument/2006/relationships/image" Target="../media/image12.png"/></Relationships>
</file>

<file path=ppt/slides/_rels/slide14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32.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0.jpeg"/><Relationship Id="rId5" Type="http://schemas.openxmlformats.org/officeDocument/2006/relationships/image" Target="../media/image7.png"/><Relationship Id="rId10" Type="http://schemas.openxmlformats.org/officeDocument/2006/relationships/image" Target="../media/image119.jpeg"/><Relationship Id="rId4" Type="http://schemas.openxmlformats.org/officeDocument/2006/relationships/slide" Target="slide65.xml"/><Relationship Id="rId9" Type="http://schemas.openxmlformats.org/officeDocument/2006/relationships/image" Target="../media/image12.png"/></Relationships>
</file>

<file path=ppt/slides/_rels/slide14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65.xml"/><Relationship Id="rId7" Type="http://schemas.openxmlformats.org/officeDocument/2006/relationships/image" Target="../media/image10.png"/><Relationship Id="rId12" Type="http://schemas.openxmlformats.org/officeDocument/2006/relationships/image" Target="../media/image134.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17.jpeg"/><Relationship Id="rId5" Type="http://schemas.openxmlformats.org/officeDocument/2006/relationships/image" Target="../media/image8.png"/><Relationship Id="rId10" Type="http://schemas.openxmlformats.org/officeDocument/2006/relationships/image" Target="../media/image133.jpeg"/><Relationship Id="rId4" Type="http://schemas.openxmlformats.org/officeDocument/2006/relationships/image" Target="../media/image7.png"/><Relationship Id="rId9" Type="http://schemas.openxmlformats.org/officeDocument/2006/relationships/image" Target="../media/image12.png"/></Relationships>
</file>

<file path=ppt/slides/_rels/slide14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65.xml"/><Relationship Id="rId7" Type="http://schemas.openxmlformats.org/officeDocument/2006/relationships/image" Target="../media/image10.png"/><Relationship Id="rId12" Type="http://schemas.openxmlformats.org/officeDocument/2006/relationships/image" Target="../media/image134.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35.jpeg"/><Relationship Id="rId5" Type="http://schemas.openxmlformats.org/officeDocument/2006/relationships/image" Target="../media/image8.png"/><Relationship Id="rId10" Type="http://schemas.openxmlformats.org/officeDocument/2006/relationships/image" Target="../media/image133.jpeg"/><Relationship Id="rId4" Type="http://schemas.openxmlformats.org/officeDocument/2006/relationships/image" Target="../media/image7.png"/><Relationship Id="rId9" Type="http://schemas.openxmlformats.org/officeDocument/2006/relationships/image" Target="../media/image12.png"/></Relationships>
</file>

<file path=ppt/slides/_rels/slide14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65.xml"/><Relationship Id="rId7" Type="http://schemas.openxmlformats.org/officeDocument/2006/relationships/image" Target="../media/image10.png"/><Relationship Id="rId12" Type="http://schemas.openxmlformats.org/officeDocument/2006/relationships/image" Target="../media/image134.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36.jpeg"/><Relationship Id="rId5" Type="http://schemas.openxmlformats.org/officeDocument/2006/relationships/image" Target="../media/image8.png"/><Relationship Id="rId10" Type="http://schemas.openxmlformats.org/officeDocument/2006/relationships/image" Target="../media/image133.jpeg"/><Relationship Id="rId4" Type="http://schemas.openxmlformats.org/officeDocument/2006/relationships/image" Target="../media/image7.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4.jpeg"/><Relationship Id="rId5" Type="http://schemas.openxmlformats.org/officeDocument/2006/relationships/image" Target="../media/image7.png"/><Relationship Id="rId10" Type="http://schemas.openxmlformats.org/officeDocument/2006/relationships/image" Target="../media/image13.jpeg"/><Relationship Id="rId4" Type="http://schemas.openxmlformats.org/officeDocument/2006/relationships/slide" Target="slide65.xml"/><Relationship Id="rId9" Type="http://schemas.openxmlformats.org/officeDocument/2006/relationships/image" Target="../media/image12.png"/></Relationships>
</file>

<file path=ppt/slides/_rels/slide15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65.xml"/><Relationship Id="rId7" Type="http://schemas.openxmlformats.org/officeDocument/2006/relationships/image" Target="../media/image10.png"/><Relationship Id="rId12" Type="http://schemas.openxmlformats.org/officeDocument/2006/relationships/image" Target="../media/image137.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34.jpeg"/><Relationship Id="rId5" Type="http://schemas.openxmlformats.org/officeDocument/2006/relationships/image" Target="../media/image8.png"/><Relationship Id="rId10" Type="http://schemas.openxmlformats.org/officeDocument/2006/relationships/image" Target="../media/image133.jpeg"/><Relationship Id="rId4" Type="http://schemas.openxmlformats.org/officeDocument/2006/relationships/image" Target="../media/image7.png"/><Relationship Id="rId9" Type="http://schemas.openxmlformats.org/officeDocument/2006/relationships/image" Target="../media/image12.png"/></Relationships>
</file>

<file path=ppt/slides/_rels/slide15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6" Type="http://schemas.openxmlformats.org/officeDocument/2006/relationships/hyperlink" Target="http://player.discoveryeducation.com/index.cfm?guidAssetId=CB05EF29-1E21-41DF-9321-C8D8B9C0AF8D" TargetMode="External"/><Relationship Id="rId5" Type="http://schemas.openxmlformats.org/officeDocument/2006/relationships/image" Target="../media/image140.jpeg"/><Relationship Id="rId4" Type="http://schemas.openxmlformats.org/officeDocument/2006/relationships/image" Target="../media/image139.jpeg"/></Relationships>
</file>

<file path=ppt/slides/_rels/slide15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9.jpeg"/><Relationship Id="rId3" Type="http://schemas.openxmlformats.org/officeDocument/2006/relationships/image" Target="../media/image6.png"/><Relationship Id="rId7" Type="http://schemas.openxmlformats.org/officeDocument/2006/relationships/slide" Target="slide158.xml"/><Relationship Id="rId12" Type="http://schemas.openxmlformats.org/officeDocument/2006/relationships/image" Target="../media/image142.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41.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slide" Target="slide65.xml"/><Relationship Id="rId9" Type="http://schemas.openxmlformats.org/officeDocument/2006/relationships/hyperlink" Target="RESOURCES.ppt" TargetMode="External"/></Relationships>
</file>

<file path=ppt/slides/_rels/slide15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19.wav"/><Relationship Id="rId3" Type="http://schemas.openxmlformats.org/officeDocument/2006/relationships/image" Target="../media/image6.png"/><Relationship Id="rId7" Type="http://schemas.openxmlformats.org/officeDocument/2006/relationships/slide" Target="slide158.xml"/><Relationship Id="rId12" Type="http://schemas.openxmlformats.org/officeDocument/2006/relationships/image" Target="../media/image142.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41.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slide" Target="slide65.xml"/><Relationship Id="rId9" Type="http://schemas.openxmlformats.org/officeDocument/2006/relationships/hyperlink" Target="RESOURCES.ppt" TargetMode="External"/><Relationship Id="rId14" Type="http://schemas.openxmlformats.org/officeDocument/2006/relationships/image" Target="../media/image15.png"/></Relationships>
</file>

<file path=ppt/slides/_rels/slide15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slide" Target="slide158.xml"/><Relationship Id="rId12" Type="http://schemas.openxmlformats.org/officeDocument/2006/relationships/image" Target="../media/image142.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41.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slide" Target="slide65.xml"/><Relationship Id="rId9" Type="http://schemas.openxmlformats.org/officeDocument/2006/relationships/hyperlink" Target="RESOURCES.ppt" TargetMode="External"/></Relationships>
</file>

<file path=ppt/slides/_rels/slide15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slide" Target="slide158.xml"/><Relationship Id="rId12" Type="http://schemas.openxmlformats.org/officeDocument/2006/relationships/image" Target="../media/image142.jpeg"/><Relationship Id="rId2" Type="http://schemas.openxmlformats.org/officeDocument/2006/relationships/image" Target="../media/image140.jpe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41.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slide" Target="slide65.xml"/><Relationship Id="rId9" Type="http://schemas.openxmlformats.org/officeDocument/2006/relationships/hyperlink" Target="RESOURCES.ppt" TargetMode="External"/></Relationships>
</file>

<file path=ppt/slides/_rels/slide15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slide" Target="slide85.xml"/><Relationship Id="rId12" Type="http://schemas.openxmlformats.org/officeDocument/2006/relationships/image" Target="../media/image143.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41.jpe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slide" Target="slide19.xml"/><Relationship Id="rId9" Type="http://schemas.openxmlformats.org/officeDocument/2006/relationships/image" Target="../media/image88.jpeg"/></Relationships>
</file>

<file path=ppt/slides/_rels/slide15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slide" Target="slide158.xml"/><Relationship Id="rId12" Type="http://schemas.openxmlformats.org/officeDocument/2006/relationships/image" Target="../media/image142.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41.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slide" Target="slide65.xml"/><Relationship Id="rId9" Type="http://schemas.openxmlformats.org/officeDocument/2006/relationships/hyperlink" Target="RESOURCES.ppt" TargetMode="External"/></Relationships>
</file>

<file path=ppt/slides/_rels/slide158.xml.rels><?xml version="1.0" encoding="UTF-8" standalone="yes"?>
<Relationships xmlns="http://schemas.openxmlformats.org/package/2006/relationships"><Relationship Id="rId8" Type="http://schemas.openxmlformats.org/officeDocument/2006/relationships/slide" Target="slide158.xml"/><Relationship Id="rId13" Type="http://schemas.openxmlformats.org/officeDocument/2006/relationships/image" Target="../media/image142.jpe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41.jpeg"/><Relationship Id="rId2" Type="http://schemas.openxmlformats.org/officeDocument/2006/relationships/image" Target="../media/image138.jpe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slide" Target="slide65.xml"/><Relationship Id="rId10" Type="http://schemas.openxmlformats.org/officeDocument/2006/relationships/hyperlink" Target="RESOURCES.ppt" TargetMode="External"/><Relationship Id="rId4" Type="http://schemas.openxmlformats.org/officeDocument/2006/relationships/image" Target="../media/image6.png"/><Relationship Id="rId9" Type="http://schemas.openxmlformats.org/officeDocument/2006/relationships/image" Target="../media/image9.png"/></Relationships>
</file>

<file path=ppt/slides/_rels/slide15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slide" Target="slide158.xml"/><Relationship Id="rId12" Type="http://schemas.openxmlformats.org/officeDocument/2006/relationships/image" Target="../media/image142.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41.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slide" Target="slide65.xml"/><Relationship Id="rId9" Type="http://schemas.openxmlformats.org/officeDocument/2006/relationships/hyperlink" Target="RESOURCES.ppt" TargetMode="External"/></Relationships>
</file>

<file path=ppt/slides/_rels/slide16.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9.jpeg"/><Relationship Id="rId5" Type="http://schemas.openxmlformats.org/officeDocument/2006/relationships/image" Target="../media/image7.png"/><Relationship Id="rId10" Type="http://schemas.openxmlformats.org/officeDocument/2006/relationships/image" Target="../media/image18.jpeg"/><Relationship Id="rId4" Type="http://schemas.openxmlformats.org/officeDocument/2006/relationships/slide" Target="slide19.xml"/><Relationship Id="rId9" Type="http://schemas.openxmlformats.org/officeDocument/2006/relationships/image" Target="../media/image9.png"/></Relationships>
</file>

<file path=ppt/slides/_rels/slide160.xml.rels><?xml version="1.0" encoding="UTF-8" standalone="yes"?>
<Relationships xmlns="http://schemas.openxmlformats.org/package/2006/relationships"><Relationship Id="rId8" Type="http://schemas.openxmlformats.org/officeDocument/2006/relationships/slide" Target="slide158.xml"/><Relationship Id="rId13" Type="http://schemas.openxmlformats.org/officeDocument/2006/relationships/image" Target="../media/image49.jpe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41.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slide" Target="slide65.xml"/><Relationship Id="rId10" Type="http://schemas.openxmlformats.org/officeDocument/2006/relationships/hyperlink" Target="RESOURCES.ppt" TargetMode="External"/><Relationship Id="rId4" Type="http://schemas.openxmlformats.org/officeDocument/2006/relationships/image" Target="../media/image6.png"/><Relationship Id="rId9" Type="http://schemas.openxmlformats.org/officeDocument/2006/relationships/image" Target="../media/image9.png"/></Relationships>
</file>

<file path=ppt/slides/_rels/slide161.xml.rels><?xml version="1.0" encoding="UTF-8" standalone="yes"?>
<Relationships xmlns="http://schemas.openxmlformats.org/package/2006/relationships"><Relationship Id="rId8" Type="http://schemas.openxmlformats.org/officeDocument/2006/relationships/slide" Target="slide158.xml"/><Relationship Id="rId13" Type="http://schemas.openxmlformats.org/officeDocument/2006/relationships/image" Target="../media/image49.jpe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41.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slide" Target="slide65.xml"/><Relationship Id="rId10" Type="http://schemas.openxmlformats.org/officeDocument/2006/relationships/hyperlink" Target="RESOURCES.ppt" TargetMode="External"/><Relationship Id="rId4" Type="http://schemas.openxmlformats.org/officeDocument/2006/relationships/image" Target="../media/image6.png"/><Relationship Id="rId9" Type="http://schemas.openxmlformats.org/officeDocument/2006/relationships/image" Target="../media/image9.png"/></Relationships>
</file>

<file path=ppt/slides/_rels/slide162.xml.rels><?xml version="1.0" encoding="UTF-8" standalone="yes"?>
<Relationships xmlns="http://schemas.openxmlformats.org/package/2006/relationships"><Relationship Id="rId8" Type="http://schemas.openxmlformats.org/officeDocument/2006/relationships/slide" Target="slide158.xml"/><Relationship Id="rId13" Type="http://schemas.openxmlformats.org/officeDocument/2006/relationships/image" Target="../media/image49.jpe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41.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slide" Target="slide65.xml"/><Relationship Id="rId10" Type="http://schemas.openxmlformats.org/officeDocument/2006/relationships/hyperlink" Target="RESOURCES.ppt" TargetMode="External"/><Relationship Id="rId4" Type="http://schemas.openxmlformats.org/officeDocument/2006/relationships/image" Target="../media/image6.png"/><Relationship Id="rId9" Type="http://schemas.openxmlformats.org/officeDocument/2006/relationships/image" Target="../media/image9.png"/></Relationships>
</file>

<file path=ppt/slides/_rels/slide163.xml.rels><?xml version="1.0" encoding="UTF-8" standalone="yes"?>
<Relationships xmlns="http://schemas.openxmlformats.org/package/2006/relationships"><Relationship Id="rId8" Type="http://schemas.openxmlformats.org/officeDocument/2006/relationships/slide" Target="slide158.xml"/><Relationship Id="rId13" Type="http://schemas.openxmlformats.org/officeDocument/2006/relationships/image" Target="../media/image138.jpe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41.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slide" Target="slide65.xml"/><Relationship Id="rId10" Type="http://schemas.openxmlformats.org/officeDocument/2006/relationships/hyperlink" Target="RESOURCES.ppt" TargetMode="External"/><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49.jpeg"/></Relationships>
</file>

<file path=ppt/slides/_rels/slide164.xml.rels><?xml version="1.0" encoding="UTF-8" standalone="yes"?>
<Relationships xmlns="http://schemas.openxmlformats.org/package/2006/relationships"><Relationship Id="rId8" Type="http://schemas.openxmlformats.org/officeDocument/2006/relationships/slide" Target="slide158.xml"/><Relationship Id="rId13" Type="http://schemas.openxmlformats.org/officeDocument/2006/relationships/image" Target="../media/image138.jpe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41.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slide" Target="slide65.xml"/><Relationship Id="rId10" Type="http://schemas.openxmlformats.org/officeDocument/2006/relationships/hyperlink" Target="RESOURCES.ppt" TargetMode="External"/><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49.jpeg"/></Relationships>
</file>

<file path=ppt/slides/_rels/slide165.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www.google.com/url?sa=i&amp;rct=j&amp;q=enzymes+lock+&amp;+key+model&amp;source=images&amp;cd=&amp;cad=rja&amp;docid=6emOyQd9xzmmZM&amp;tbnid=gu9USW7VuCYBVM:&amp;ved=0CAUQjRw&amp;url=http://www.elmhurst.edu/~chm/vchembook/571lockkey.html&amp;ei=ptgsUu6kMaH-iwKej4CIBw&amp;bvm=bv.51773540,d.cGE&amp;psig=AFQjCNEVAKz8LkxILfXICA--0ezfLPDrWQ&amp;ust=1378757152719551" TargetMode="External"/><Relationship Id="rId2" Type="http://schemas.openxmlformats.org/officeDocument/2006/relationships/image" Target="../media/image144.gif"/><Relationship Id="rId1" Type="http://schemas.openxmlformats.org/officeDocument/2006/relationships/slideLayout" Target="../slideLayouts/slideLayout2.xml"/><Relationship Id="rId4" Type="http://schemas.openxmlformats.org/officeDocument/2006/relationships/image" Target="../media/image145.gif"/></Relationships>
</file>

<file path=ppt/slides/_rels/slide16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hyperlink" Target="http://www.google.com/url?sa=i&amp;rct=j&amp;q=enzymes+lock+&amp;+key+model&amp;source=images&amp;cd=&amp;cad=rja&amp;docid=zoTU1wXhdCBqkM&amp;tbnid=uRTswaY7GSDrzM:&amp;ved=0CAUQjRw&amp;url=http://www.freethought-forum.com/forum/showthread.php?t=11574&amp;garpg=12&amp;ei=99gsUuylCsisiALFjYG4Cg&amp;bvm=bv.51773540,d.cGE&amp;psig=AFQjCNEVAKz8LkxILfXICA--0ezfLPDrWQ&amp;ust=1378757152719551"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8-p0CxW87pg" TargetMode="External"/><Relationship Id="rId2" Type="http://schemas.openxmlformats.org/officeDocument/2006/relationships/hyperlink" Target="http://www.youtube.com/watch?v=ruIpTQAIbLE"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08.jpeg"/><Relationship Id="rId1" Type="http://schemas.openxmlformats.org/officeDocument/2006/relationships/slideLayout" Target="../slideLayouts/slideLayout5.xml"/><Relationship Id="rId5" Type="http://schemas.openxmlformats.org/officeDocument/2006/relationships/image" Target="../media/image147.jpeg"/><Relationship Id="rId4" Type="http://schemas.openxmlformats.org/officeDocument/2006/relationships/hyperlink" Target="http://www.google.com/url?sa=i&amp;rct=j&amp;q=biomolecules&amp;source=images&amp;cd=&amp;cad=rja&amp;docid=7u-iPGqE15HwxM&amp;tbnid=Y_t8-shx_xApYM:&amp;ved=0CAUQjRw&amp;url=http://www.biologyexams4u.com/2011/10/molecules-of-life-biomolecules.html&amp;ei=GegpUpzsD6GCiwLd0YD4Dw&amp;bvm=bv.51773540,d.cGE&amp;psig=AFQjCNHO4Yhl3QqesbZWVGthXCpdtVgS9g&amp;ust=1378564485547739"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18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www.youtube.com/watch?v=2xNwZCk2CHY"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image" Target="../media/image149.png"/><Relationship Id="rId1" Type="http://schemas.openxmlformats.org/officeDocument/2006/relationships/slideLayout" Target="../slideLayouts/slideLayout5.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183.xml.rels><?xml version="1.0" encoding="UTF-8" standalone="yes"?>
<Relationships xmlns="http://schemas.openxmlformats.org/package/2006/relationships"><Relationship Id="rId3" Type="http://schemas.openxmlformats.org/officeDocument/2006/relationships/hyperlink" Target="http://app.discoveryeducation.com/search?Ntt=cellular+respiration" TargetMode="External"/><Relationship Id="rId2" Type="http://schemas.openxmlformats.org/officeDocument/2006/relationships/hyperlink" Target="http://app.discoveryeducation.com/search?Ntt=photosynthesis&amp;N=18343&amp;N=4294949582" TargetMode="External"/><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hyperlink" Target="http://www.google.com/url?sa=i&amp;rct=j&amp;q=stomata&amp;source=images&amp;cd=&amp;cad=rja&amp;docid=RRDYL-pamF7uOM&amp;tbnid=cBlbYPH2LqT1KM:&amp;ved=0CAUQjRw&amp;url=http://www.imagejuicy.com/images/plants/r/rhoeo/2/&amp;ei=UfYtUvCCIsOFiALp1oCoCg&amp;bvm=bv.51773540,d.cGE&amp;psig=AFQjCNES2fScRD9Hyrt5clnZ7mfK7RYIsA&amp;ust=1378830251561987"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hyperlink" Target="http://www.google.com/url?sa=i&amp;rct=j&amp;q=exothermic+reaction&amp;source=images&amp;cd=&amp;cad=rja&amp;docid=Q-4FrxBZ9FujQM&amp;tbnid=5B5gs6i1jEuhUM:&amp;ved=0CAUQjRw&amp;url=http://www.gcsescience.com/rc24-energy-level-diagram.htm&amp;ei=3vXzUonvIc31oASBpIL4CQ&amp;bvm=bv.60983673,d.cGU&amp;psig=AFQjCNFBJSNLBtDSv5BhsgbeFTR-DUAD1w&amp;ust=1391806300425643" TargetMode="Externa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www.google.com/url?sa=i&amp;rct=j&amp;q=endothermic%20reaction%20graph&amp;source=images&amp;cd=&amp;cad=rja&amp;docid=w8KTDhiD5vSvuM&amp;tbnid=_jiz_uwMvVgdkM:&amp;ved=0CAUQjRw&amp;url=http://www.kentchemistry.com/links/Kinetics/PEDiagrams.htm&amp;ei=cfbzUvTNBM7soAT61IDwBA&amp;bvm=bv.60983673,d.cGU&amp;psig=AFQjCNGXq0qRK3VG7-rLLLyzwQMHSV8qVw&amp;ust=1391806448006820" TargetMode="Externa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5" Type="http://schemas.openxmlformats.org/officeDocument/2006/relationships/image" Target="../media/image158.gif"/><Relationship Id="rId4" Type="http://schemas.openxmlformats.org/officeDocument/2006/relationships/hyperlink" Target="http://www.google.com/url?sa=i&amp;rct=j&amp;q=light+energy&amp;source=images&amp;cd=&amp;cad=rja&amp;docid=aoim8rBScBMNOM&amp;tbnid=PJ16jyEvGLp-hM:&amp;ved=0CAUQjRw&amp;url=http://dnr.louisiana.gov/assets/TAD/education/ECEP/sources/b/b.htm&amp;ei=f98sUomhLOakiQKtxYDgBA&amp;bvm=bv.51773540,d.cGE&amp;psig=AFQjCNH4CxHpycCtZdyoZJJ22EhHz9XnLw&amp;ust=1378758893479596" TargetMode="External"/></Relationships>
</file>

<file path=ppt/slides/_rels/slide187.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0.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9.jpeg"/><Relationship Id="rId5" Type="http://schemas.openxmlformats.org/officeDocument/2006/relationships/image" Target="../media/image7.png"/><Relationship Id="rId10" Type="http://schemas.openxmlformats.org/officeDocument/2006/relationships/image" Target="../media/image18.jpeg"/><Relationship Id="rId4" Type="http://schemas.openxmlformats.org/officeDocument/2006/relationships/slide" Target="slide19.xml"/><Relationship Id="rId9" Type="http://schemas.openxmlformats.org/officeDocument/2006/relationships/image" Target="../media/image9.png"/></Relationships>
</file>

<file path=ppt/slides/_rels/slide18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2.jpeg"/><Relationship Id="rId3" Type="http://schemas.openxmlformats.org/officeDocument/2006/relationships/image" Target="../media/image6.png"/><Relationship Id="rId7" Type="http://schemas.openxmlformats.org/officeDocument/2006/relationships/slide" Target="slide157.xml"/><Relationship Id="rId12" Type="http://schemas.openxmlformats.org/officeDocument/2006/relationships/image" Target="../media/image161.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42.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slide" Target="slide65.xml"/><Relationship Id="rId9" Type="http://schemas.openxmlformats.org/officeDocument/2006/relationships/hyperlink" Target="RESOURCES.ppt"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64.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hyperlink" Target="cellsalive.com" TargetMode="External"/><Relationship Id="rId4" Type="http://schemas.openxmlformats.org/officeDocument/2006/relationships/image" Target="../media/image28.jpeg"/></Relationships>
</file>

<file path=ppt/slides/_rels/slide19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3.emf"/></Relationships>
</file>

<file path=ppt/slides/_rels/slide19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2.jpeg"/><Relationship Id="rId3" Type="http://schemas.openxmlformats.org/officeDocument/2006/relationships/image" Target="../media/image6.png"/><Relationship Id="rId7" Type="http://schemas.openxmlformats.org/officeDocument/2006/relationships/slide" Target="slide157.xml"/><Relationship Id="rId12" Type="http://schemas.openxmlformats.org/officeDocument/2006/relationships/image" Target="../media/image161.jpeg"/><Relationship Id="rId2" Type="http://schemas.openxmlformats.org/officeDocument/2006/relationships/image" Target="../media/image10.png"/><Relationship Id="rId16" Type="http://schemas.openxmlformats.org/officeDocument/2006/relationships/audio" Target="../media/audio21.wav"/><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42.jpe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slide" Target="slide65.xml"/><Relationship Id="rId9" Type="http://schemas.openxmlformats.org/officeDocument/2006/relationships/hyperlink" Target="RESOURCES.ppt" TargetMode="External"/><Relationship Id="rId14" Type="http://schemas.openxmlformats.org/officeDocument/2006/relationships/audio" Target="../media/audio20.wav"/></Relationships>
</file>

<file path=ppt/slides/_rels/slide192.xml.rels><?xml version="1.0" encoding="UTF-8" standalone="yes"?>
<Relationships xmlns="http://schemas.openxmlformats.org/package/2006/relationships"><Relationship Id="rId8" Type="http://schemas.openxmlformats.org/officeDocument/2006/relationships/slide" Target="slide85.xml"/><Relationship Id="rId13" Type="http://schemas.openxmlformats.org/officeDocument/2006/relationships/image" Target="../media/image148.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6.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9.jpeg"/><Relationship Id="rId5" Type="http://schemas.openxmlformats.org/officeDocument/2006/relationships/image" Target="../media/image7.png"/><Relationship Id="rId10" Type="http://schemas.openxmlformats.org/officeDocument/2006/relationships/image" Target="../media/image18.jpeg"/><Relationship Id="rId4" Type="http://schemas.openxmlformats.org/officeDocument/2006/relationships/slide" Target="slide19.xml"/><Relationship Id="rId9" Type="http://schemas.openxmlformats.org/officeDocument/2006/relationships/image" Target="../media/image9.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hyperlink" Target="http://www.google.com/url?sa=i&amp;rct=j&amp;q=stomata&amp;source=images&amp;cd=&amp;cad=rja&amp;docid=7pB5rellK_hUoM&amp;tbnid=38001Ob8d2R7gM:&amp;ved=0CAUQjRw&amp;url=http://www.psmicrographs.co.uk/lavender-leaf-stomata/science-image/80200158&amp;ei=MvYtUq2nMoSLjALBv4H4Cw&amp;bvm=bv.51773540,d.cGE&amp;psig=AFQjCNES2fScRD9Hyrt5clnZ7mfK7RYIsA&amp;ust=1378830251561987" TargetMode="Externa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8" Type="http://schemas.openxmlformats.org/officeDocument/2006/relationships/slide" Target="slide158.xml"/><Relationship Id="rId13" Type="http://schemas.openxmlformats.org/officeDocument/2006/relationships/image" Target="../media/image161.jpe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42.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9\9-2-GB4FASF.AVI" TargetMode="Externa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slide" Target="slide65.xml"/><Relationship Id="rId15" Type="http://schemas.openxmlformats.org/officeDocument/2006/relationships/image" Target="../media/image168.png"/><Relationship Id="rId10" Type="http://schemas.openxmlformats.org/officeDocument/2006/relationships/hyperlink" Target="RESOURCES.ppt" TargetMode="External"/><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62.jpeg"/></Relationships>
</file>

<file path=ppt/slides/_rels/slide197.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9.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9.jpeg"/><Relationship Id="rId5" Type="http://schemas.openxmlformats.org/officeDocument/2006/relationships/image" Target="../media/image7.png"/><Relationship Id="rId10" Type="http://schemas.openxmlformats.org/officeDocument/2006/relationships/image" Target="../media/image18.jpeg"/><Relationship Id="rId4" Type="http://schemas.openxmlformats.org/officeDocument/2006/relationships/slide" Target="slide19.xml"/><Relationship Id="rId9" Type="http://schemas.openxmlformats.org/officeDocument/2006/relationships/image" Target="../media/image9.png"/></Relationships>
</file>

<file path=ppt/slides/_rels/slide198.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0.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9.jpeg"/><Relationship Id="rId5" Type="http://schemas.openxmlformats.org/officeDocument/2006/relationships/image" Target="../media/image7.png"/><Relationship Id="rId10" Type="http://schemas.openxmlformats.org/officeDocument/2006/relationships/image" Target="../media/image18.jpeg"/><Relationship Id="rId4" Type="http://schemas.openxmlformats.org/officeDocument/2006/relationships/slide" Target="slide19.xml"/><Relationship Id="rId9" Type="http://schemas.openxmlformats.org/officeDocument/2006/relationships/image" Target="../media/image9.png"/></Relationships>
</file>

<file path=ppt/slides/_rels/slide19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cellsalive.com" TargetMode="External"/><Relationship Id="rId7" Type="http://schemas.openxmlformats.org/officeDocument/2006/relationships/image" Target="../media/image4.jpeg"/><Relationship Id="rId2" Type="http://schemas.openxmlformats.org/officeDocument/2006/relationships/hyperlink" Target="Glencoe.com" TargetMode="Externa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9.jpeg"/><Relationship Id="rId3" Type="http://schemas.openxmlformats.org/officeDocument/2006/relationships/slide" Target="slide65.xml"/><Relationship Id="rId7" Type="http://schemas.openxmlformats.org/officeDocument/2006/relationships/image" Target="../media/image9.png"/><Relationship Id="rId12" Type="http://schemas.openxmlformats.org/officeDocument/2006/relationships/image" Target="../media/image161.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slide" Target="slide157.xml"/><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hyperlink" Target="RESOURCES.ppt" TargetMode="External"/><Relationship Id="rId4" Type="http://schemas.openxmlformats.org/officeDocument/2006/relationships/image" Target="../media/image7.png"/><Relationship Id="rId9" Type="http://schemas.openxmlformats.org/officeDocument/2006/relationships/image" Target="../media/image50.png"/></Relationships>
</file>

<file path=ppt/slides/_rels/slide20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9.jpeg"/><Relationship Id="rId3" Type="http://schemas.openxmlformats.org/officeDocument/2006/relationships/slide" Target="slide65.xml"/><Relationship Id="rId7" Type="http://schemas.openxmlformats.org/officeDocument/2006/relationships/image" Target="../media/image9.png"/><Relationship Id="rId12" Type="http://schemas.openxmlformats.org/officeDocument/2006/relationships/image" Target="../media/image16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157.xml"/><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hyperlink" Target="RESOURCES.ppt" TargetMode="External"/><Relationship Id="rId4" Type="http://schemas.openxmlformats.org/officeDocument/2006/relationships/image" Target="../media/image7.png"/><Relationship Id="rId9" Type="http://schemas.openxmlformats.org/officeDocument/2006/relationships/image" Target="../media/image50.png"/></Relationships>
</file>

<file path=ppt/slides/_rels/slide20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72.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9.jpe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slide" Target="slide19.xml"/><Relationship Id="rId9" Type="http://schemas.openxmlformats.org/officeDocument/2006/relationships/slide" Target="slide85.xml"/></Relationships>
</file>

<file path=ppt/slides/_rels/slide20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72.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9.jpe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slide" Target="slide19.xml"/><Relationship Id="rId9" Type="http://schemas.openxmlformats.org/officeDocument/2006/relationships/slide" Target="slide85.xml"/></Relationships>
</file>

<file path=ppt/slides/_rels/slide20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72.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9.jpe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slide" Target="slide19.xml"/><Relationship Id="rId9" Type="http://schemas.openxmlformats.org/officeDocument/2006/relationships/slide" Target="slide85.xml"/></Relationships>
</file>

<file path=ppt/slides/_rels/slide20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9.jpeg"/><Relationship Id="rId3" Type="http://schemas.openxmlformats.org/officeDocument/2006/relationships/image" Target="../media/image6.png"/><Relationship Id="rId7" Type="http://schemas.openxmlformats.org/officeDocument/2006/relationships/slide" Target="slide158.xml"/><Relationship Id="rId12" Type="http://schemas.openxmlformats.org/officeDocument/2006/relationships/image" Target="../media/image174.png"/><Relationship Id="rId17" Type="http://schemas.openxmlformats.org/officeDocument/2006/relationships/image" Target="../media/image49.jpeg"/><Relationship Id="rId2" Type="http://schemas.openxmlformats.org/officeDocument/2006/relationships/image" Target="../media/image173.jpeg"/><Relationship Id="rId16" Type="http://schemas.openxmlformats.org/officeDocument/2006/relationships/image" Target="../media/image177.jpe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76.jpeg"/><Relationship Id="rId10" Type="http://schemas.openxmlformats.org/officeDocument/2006/relationships/hyperlink" Target="RESOURCES.ppt" TargetMode="External"/><Relationship Id="rId4" Type="http://schemas.openxmlformats.org/officeDocument/2006/relationships/slide" Target="slide65.xml"/><Relationship Id="rId9" Type="http://schemas.openxmlformats.org/officeDocument/2006/relationships/image" Target="../media/image10.png"/><Relationship Id="rId14" Type="http://schemas.openxmlformats.org/officeDocument/2006/relationships/image" Target="../media/image175.jpeg"/></Relationships>
</file>

<file path=ppt/slides/_rels/slide20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74.png"/><Relationship Id="rId3" Type="http://schemas.openxmlformats.org/officeDocument/2006/relationships/image" Target="../media/image6.png"/><Relationship Id="rId7" Type="http://schemas.openxmlformats.org/officeDocument/2006/relationships/slide" Target="slide158.xml"/><Relationship Id="rId12" Type="http://schemas.openxmlformats.org/officeDocument/2006/relationships/image" Target="../media/image159.jpeg"/><Relationship Id="rId2"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hyperlink" Target="RESOURCES.ppt" TargetMode="External"/><Relationship Id="rId4" Type="http://schemas.openxmlformats.org/officeDocument/2006/relationships/slide" Target="slide65.xml"/><Relationship Id="rId9" Type="http://schemas.openxmlformats.org/officeDocument/2006/relationships/image" Target="../media/image10.png"/><Relationship Id="rId14" Type="http://schemas.openxmlformats.org/officeDocument/2006/relationships/image" Target="../media/image49.jpeg"/></Relationships>
</file>

<file path=ppt/slides/_rels/slide20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hyperlink" Target="http://science.pppst.com/biology.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8.jpeg"/><Relationship Id="rId5" Type="http://schemas.openxmlformats.org/officeDocument/2006/relationships/image" Target="../media/image7.png"/><Relationship Id="rId10" Type="http://schemas.openxmlformats.org/officeDocument/2006/relationships/image" Target="../media/image31.jpeg"/><Relationship Id="rId4" Type="http://schemas.openxmlformats.org/officeDocument/2006/relationships/slide" Target="slide19.xml"/><Relationship Id="rId9" Type="http://schemas.openxmlformats.org/officeDocument/2006/relationships/image" Target="../media/image9.png"/></Relationships>
</file>

<file path=ppt/slides/_rels/slide210.xml.rels><?xml version="1.0" encoding="UTF-8" standalone="yes"?>
<Relationships xmlns="http://schemas.openxmlformats.org/package/2006/relationships"><Relationship Id="rId2" Type="http://schemas.openxmlformats.org/officeDocument/2006/relationships/hyperlink" Target="http://player.discoveryeducation.com/index.cfm?guidAssetId=97f84673-df0f-4d40-95ba-0ab8c33f0799" TargetMode="Externa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slide" Target="slide85.xml"/><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8.jpeg"/><Relationship Id="rId5" Type="http://schemas.openxmlformats.org/officeDocument/2006/relationships/image" Target="../media/image7.png"/><Relationship Id="rId10" Type="http://schemas.openxmlformats.org/officeDocument/2006/relationships/image" Target="../media/image179.jpeg"/><Relationship Id="rId4" Type="http://schemas.openxmlformats.org/officeDocument/2006/relationships/slide" Target="slide19.xml"/><Relationship Id="rId9" Type="http://schemas.openxmlformats.org/officeDocument/2006/relationships/image" Target="../media/image10.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8" Type="http://schemas.openxmlformats.org/officeDocument/2006/relationships/slide" Target="slide157.xml"/><Relationship Id="rId13" Type="http://schemas.openxmlformats.org/officeDocument/2006/relationships/image" Target="../media/image181.jpe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79.jpeg"/><Relationship Id="rId2" Type="http://schemas.openxmlformats.org/officeDocument/2006/relationships/image" Target="../media/image180.jpe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slide" Target="slide65.xml"/><Relationship Id="rId10" Type="http://schemas.openxmlformats.org/officeDocument/2006/relationships/hyperlink" Target="RESOURCES.ppt" TargetMode="External"/><Relationship Id="rId4" Type="http://schemas.openxmlformats.org/officeDocument/2006/relationships/image" Target="../media/image6.png"/><Relationship Id="rId9" Type="http://schemas.openxmlformats.org/officeDocument/2006/relationships/image" Target="../media/image9.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0.png"/><Relationship Id="rId3" Type="http://schemas.openxmlformats.org/officeDocument/2006/relationships/slide" Target="slide65.xml"/><Relationship Id="rId7" Type="http://schemas.openxmlformats.org/officeDocument/2006/relationships/image" Target="../media/image9.png"/><Relationship Id="rId12" Type="http://schemas.openxmlformats.org/officeDocument/2006/relationships/image" Target="../media/image182.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slide" Target="slide157.xml"/><Relationship Id="rId11" Type="http://schemas.openxmlformats.org/officeDocument/2006/relationships/image" Target="../media/image181.jpeg"/><Relationship Id="rId5" Type="http://schemas.openxmlformats.org/officeDocument/2006/relationships/image" Target="../media/image8.png"/><Relationship Id="rId10" Type="http://schemas.openxmlformats.org/officeDocument/2006/relationships/image" Target="../media/image179.jpeg"/><Relationship Id="rId4" Type="http://schemas.openxmlformats.org/officeDocument/2006/relationships/image" Target="../media/image7.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slide" Target="slide85.xml"/><Relationship Id="rId12" Type="http://schemas.openxmlformats.org/officeDocument/2006/relationships/image" Target="../media/image178.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9.jpe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slide" Target="slide19.xml"/><Relationship Id="rId9" Type="http://schemas.openxmlformats.org/officeDocument/2006/relationships/image" Target="../media/image88.jpeg"/></Relationships>
</file>

<file path=ppt/slides/_rels/slide225.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5.jpeg"/><Relationship Id="rId7" Type="http://schemas.openxmlformats.org/officeDocument/2006/relationships/image" Target="../media/image170.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6" Type="http://schemas.openxmlformats.org/officeDocument/2006/relationships/image" Target="../media/image1.jpeg"/><Relationship Id="rId5" Type="http://schemas.openxmlformats.org/officeDocument/2006/relationships/image" Target="../media/image3.jpeg"/><Relationship Id="rId10" Type="http://schemas.openxmlformats.org/officeDocument/2006/relationships/image" Target="../media/image108.jpeg"/><Relationship Id="rId4" Type="http://schemas.openxmlformats.org/officeDocument/2006/relationships/image" Target="../media/image81.jpeg"/><Relationship Id="rId9" Type="http://schemas.openxmlformats.org/officeDocument/2006/relationships/image" Target="../media/image35.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83.gif"/><Relationship Id="rId2" Type="http://schemas.openxmlformats.org/officeDocument/2006/relationships/image" Target="../media/image178.jpeg"/><Relationship Id="rId1" Type="http://schemas.openxmlformats.org/officeDocument/2006/relationships/slideLayout" Target="../slideLayouts/slideLayout12.xml"/><Relationship Id="rId5" Type="http://schemas.openxmlformats.org/officeDocument/2006/relationships/image" Target="../media/image185.gif"/><Relationship Id="rId4" Type="http://schemas.openxmlformats.org/officeDocument/2006/relationships/image" Target="../media/image184.jpe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185.gif"/><Relationship Id="rId1" Type="http://schemas.openxmlformats.org/officeDocument/2006/relationships/slideLayout" Target="../slideLayouts/slideLayout1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3.xml.rels><?xml version="1.0" encoding="UTF-8" standalone="yes"?>
<Relationships xmlns="http://schemas.openxmlformats.org/package/2006/relationships"><Relationship Id="rId3" Type="http://schemas.openxmlformats.org/officeDocument/2006/relationships/hyperlink" Target="Glencoe.com" TargetMode="External"/><Relationship Id="rId2" Type="http://schemas.openxmlformats.org/officeDocument/2006/relationships/hyperlink" Target="cellsalive.com" TargetMode="External"/><Relationship Id="rId1" Type="http://schemas.openxmlformats.org/officeDocument/2006/relationships/slideLayout" Target="../slideLayouts/slideLayout5.xml"/><Relationship Id="rId6" Type="http://schemas.openxmlformats.org/officeDocument/2006/relationships/image" Target="../media/image187.png"/><Relationship Id="rId5" Type="http://schemas.openxmlformats.org/officeDocument/2006/relationships/image" Target="../media/image35.jpeg"/><Relationship Id="rId4" Type="http://schemas.openxmlformats.org/officeDocument/2006/relationships/image" Target="../media/image186.jpe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88.gif"/><Relationship Id="rId2" Type="http://schemas.openxmlformats.org/officeDocument/2006/relationships/image" Target="../media/image144.gif"/><Relationship Id="rId1" Type="http://schemas.openxmlformats.org/officeDocument/2006/relationships/slideLayout" Target="../slideLayouts/slideLayout4.xml"/><Relationship Id="rId5" Type="http://schemas.openxmlformats.org/officeDocument/2006/relationships/image" Target="../media/image187.png"/><Relationship Id="rId4" Type="http://schemas.openxmlformats.org/officeDocument/2006/relationships/image" Target="../media/image189.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8.jpeg"/><Relationship Id="rId5" Type="http://schemas.openxmlformats.org/officeDocument/2006/relationships/image" Target="../media/image7.png"/><Relationship Id="rId10" Type="http://schemas.openxmlformats.org/officeDocument/2006/relationships/image" Target="../media/image35.jpeg"/><Relationship Id="rId4" Type="http://schemas.openxmlformats.org/officeDocument/2006/relationships/slide" Target="slide19.xml"/><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36.jpeg"/><Relationship Id="rId4" Type="http://schemas.openxmlformats.org/officeDocument/2006/relationships/slide" Target="slide19.xml"/><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85.xml"/><Relationship Id="rId3" Type="http://schemas.openxmlformats.org/officeDocument/2006/relationships/image" Target="../media/image38.jpeg"/><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image" Target="../media/image37.jpe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41.png"/><Relationship Id="rId5" Type="http://schemas.openxmlformats.org/officeDocument/2006/relationships/image" Target="../media/image6.png"/><Relationship Id="rId15" Type="http://schemas.openxmlformats.org/officeDocument/2006/relationships/image" Target="../media/image19.jpeg"/><Relationship Id="rId10" Type="http://schemas.openxmlformats.org/officeDocument/2006/relationships/image" Target="../media/image7.png"/><Relationship Id="rId4" Type="http://schemas.openxmlformats.org/officeDocument/2006/relationships/image" Target="../media/image39.png"/><Relationship Id="rId9" Type="http://schemas.openxmlformats.org/officeDocument/2006/relationships/slide" Target="slide19.xml"/><Relationship Id="rId1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9.jpeg"/><Relationship Id="rId3" Type="http://schemas.openxmlformats.org/officeDocument/2006/relationships/image" Target="../media/image8.png"/><Relationship Id="rId7" Type="http://schemas.openxmlformats.org/officeDocument/2006/relationships/image" Target="../media/image42.png"/><Relationship Id="rId12" Type="http://schemas.openxmlformats.org/officeDocument/2006/relationships/image" Target="../media/image43.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slide" Target="slide19.xml"/><Relationship Id="rId10" Type="http://schemas.openxmlformats.org/officeDocument/2006/relationships/slide" Target="slide85.xml"/><Relationship Id="rId4" Type="http://schemas.openxmlformats.org/officeDocument/2006/relationships/image" Target="../media/image10.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65.xml"/><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3.jpe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hyperlink" Target="RESOURCES.ppt"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9.jpeg"/><Relationship Id="rId3" Type="http://schemas.openxmlformats.org/officeDocument/2006/relationships/image" Target="../media/image6.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slide" Target="slide19.xml"/><Relationship Id="rId11" Type="http://schemas.openxmlformats.org/officeDocument/2006/relationships/slide" Target="slide85.xml"/><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9.jpeg"/><Relationship Id="rId3" Type="http://schemas.openxmlformats.org/officeDocument/2006/relationships/image" Target="../media/image6.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slide" Target="slide19.xml"/><Relationship Id="rId11" Type="http://schemas.openxmlformats.org/officeDocument/2006/relationships/slide" Target="slide85.xml"/><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19.xml"/><Relationship Id="rId7" Type="http://schemas.openxmlformats.org/officeDocument/2006/relationships/image" Target="../media/image48.png"/><Relationship Id="rId12"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9.jpeg"/><Relationship Id="rId5" Type="http://schemas.openxmlformats.org/officeDocument/2006/relationships/image" Target="../media/image8.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slide" Target="slide8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slide" Target="slide19.xml"/><Relationship Id="rId7" Type="http://schemas.openxmlformats.org/officeDocument/2006/relationships/image" Target="../media/image12.png"/><Relationship Id="rId12"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48.png"/><Relationship Id="rId5" Type="http://schemas.openxmlformats.org/officeDocument/2006/relationships/image" Target="../media/image8.png"/><Relationship Id="rId10" Type="http://schemas.openxmlformats.org/officeDocument/2006/relationships/image" Target="../media/image19.jpeg"/><Relationship Id="rId4" Type="http://schemas.openxmlformats.org/officeDocument/2006/relationships/image" Target="../media/image7.png"/><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slide" Target="slide19.xml"/><Relationship Id="rId7" Type="http://schemas.openxmlformats.org/officeDocument/2006/relationships/image" Target="../media/image12.png"/><Relationship Id="rId12"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48.png"/><Relationship Id="rId5" Type="http://schemas.openxmlformats.org/officeDocument/2006/relationships/image" Target="../media/image8.png"/><Relationship Id="rId10" Type="http://schemas.openxmlformats.org/officeDocument/2006/relationships/image" Target="../media/image19.jpeg"/><Relationship Id="rId4" Type="http://schemas.openxmlformats.org/officeDocument/2006/relationships/image" Target="../media/image7.png"/><Relationship Id="rId9"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 Target="slide65.xml"/><Relationship Id="rId7" Type="http://schemas.openxmlformats.org/officeDocument/2006/relationships/image" Target="../media/image10.png"/><Relationship Id="rId12"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3.jpe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hyperlink" Target="RESOURCES.ppt"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 Target="slide65.xml"/><Relationship Id="rId7" Type="http://schemas.openxmlformats.org/officeDocument/2006/relationships/image" Target="../media/image10.png"/><Relationship Id="rId12"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3.jpe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hyperlink" Target="RESOURCES.ppt"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 Target="slide65.xml"/><Relationship Id="rId7" Type="http://schemas.openxmlformats.org/officeDocument/2006/relationships/image" Target="../media/image10.png"/><Relationship Id="rId12"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3.jpe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hyperlink" Target="RESOURCES.pp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9.jpeg"/><Relationship Id="rId3" Type="http://schemas.openxmlformats.org/officeDocument/2006/relationships/slide" Target="slide65.xml"/><Relationship Id="rId7" Type="http://schemas.openxmlformats.org/officeDocument/2006/relationships/image" Target="../media/image10.png"/><Relationship Id="rId12"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3.jpe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hyperlink" Target="RESOURCES.ppt"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9.jpeg"/><Relationship Id="rId3" Type="http://schemas.openxmlformats.org/officeDocument/2006/relationships/slide" Target="slide65.xml"/><Relationship Id="rId7" Type="http://schemas.openxmlformats.org/officeDocument/2006/relationships/image" Target="../media/image10.png"/><Relationship Id="rId12"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jpe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hyperlink" Target="RESOURCES.ppt"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9.jpe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3.jpe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hyperlink" Target="RESOURCES.ppt" TargetMode="External"/><Relationship Id="rId4" Type="http://schemas.openxmlformats.org/officeDocument/2006/relationships/slide" Target="slide65.xml"/><Relationship Id="rId9" Type="http://schemas.openxmlformats.org/officeDocument/2006/relationships/image" Target="../media/image50.png"/></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9.jpeg"/><Relationship Id="rId3" Type="http://schemas.openxmlformats.org/officeDocument/2006/relationships/slide" Target="slide65.xml"/><Relationship Id="rId7" Type="http://schemas.openxmlformats.org/officeDocument/2006/relationships/image" Target="../media/image10.png"/><Relationship Id="rId12"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jpe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hyperlink" Target="RESOURCES.ppt"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 Target="slide65.xml"/><Relationship Id="rId7" Type="http://schemas.openxmlformats.org/officeDocument/2006/relationships/image" Target="../media/image10.png"/><Relationship Id="rId12"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3.jpe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hyperlink" Target="RESOURCES.ppt"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9.jpeg"/><Relationship Id="rId3" Type="http://schemas.openxmlformats.org/officeDocument/2006/relationships/slide" Target="slide65.xml"/><Relationship Id="rId7" Type="http://schemas.openxmlformats.org/officeDocument/2006/relationships/image" Target="../media/image10.png"/><Relationship Id="rId12" Type="http://schemas.openxmlformats.org/officeDocument/2006/relationships/image" Target="../media/image5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jpe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hyperlink" Target="RESOURCES.ppt"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cellsalive.com" TargetMode="External"/><Relationship Id="rId3" Type="http://schemas.openxmlformats.org/officeDocument/2006/relationships/hyperlink" Target="http://www.youtube.com/watch?v=cL9Wu2kWwSY" TargetMode="External"/><Relationship Id="rId7" Type="http://schemas.openxmlformats.org/officeDocument/2006/relationships/image" Target="../media/image56.jpeg"/><Relationship Id="rId2" Type="http://schemas.openxmlformats.org/officeDocument/2006/relationships/image" Target="../media/image52.jpeg"/><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audio" Target="../media/audio1.wav"/><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4.jpeg"/><Relationship Id="rId5" Type="http://schemas.openxmlformats.org/officeDocument/2006/relationships/image" Target="../media/image7.png"/><Relationship Id="rId15" Type="http://schemas.openxmlformats.org/officeDocument/2006/relationships/image" Target="../media/image16.jpeg"/><Relationship Id="rId10" Type="http://schemas.openxmlformats.org/officeDocument/2006/relationships/image" Target="../media/image13.jpeg"/><Relationship Id="rId4" Type="http://schemas.openxmlformats.org/officeDocument/2006/relationships/slide" Target="slide65.xml"/><Relationship Id="rId9" Type="http://schemas.openxmlformats.org/officeDocument/2006/relationships/image" Target="../media/image12.png"/><Relationship Id="rId14" Type="http://schemas.openxmlformats.org/officeDocument/2006/relationships/hyperlink" Target="http://www.google.com/url?sa=i&amp;rct=j&amp;q=activation+energy+enzymes+graph&amp;source=images&amp;cd=&amp;cad=rja&amp;docid=WrOFNgHm0iUNRM&amp;tbnid=M4UWUjy10qzKzM:&amp;ved=0CAUQjRw&amp;url=http://legacy.hopkinsville.kctcs.edu/instructors/Jason-Arnold/VLI/Module%202/m2cellfunctionandenergetics/m2cellfunctionandenergetics4.html&amp;ei=P-fmUsyENMj9oATXpoHwBA&amp;bvm=bv.59930103,d.cGU&amp;psig=AFQjCNE1W_GiSbWUXZ-gSz6A6l6aLXOj1w&amp;ust=1390950587823588"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jpeg"/><Relationship Id="rId7" Type="http://schemas.openxmlformats.org/officeDocument/2006/relationships/hyperlink" Target="cellsalive.com" TargetMode="External"/><Relationship Id="rId2" Type="http://schemas.openxmlformats.org/officeDocument/2006/relationships/hyperlink" Target="http://www.susanahalpine.com/anim/Life/memb.htm" TargetMode="External"/><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images.google.com/imgres?imgurl=http://lineartgallery.com/web/Artist/Strachan/art_mosaics/art_mosaic_photos/art_mosaic_frog.jpg&amp;imgrefurl=http://www.lineartgallery.com/web/Artist/Strachan/art_mosaics/art_mosaic_bullfrog.htm&amp;usg=__Vmj54MUmf6YWWvSbgu5zLRyAwVU=&amp;h=325&amp;w=325&amp;sz=38&amp;hl=en&amp;start=4&amp;um=1&amp;tbnid=acTkGTjlwJN0qM:&amp;tbnh=118&amp;tbnw=118&amp;prev=/images?q=mosaic+picture&amp;hl=en&amp;safe=active&amp;rls=com.microsoft:en-us&amp;sa=N&amp;um=1" TargetMode="Externa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slide" Target="slide65.xml"/><Relationship Id="rId1" Type="http://schemas.openxmlformats.org/officeDocument/2006/relationships/slideLayout" Target="../slideLayouts/slideLayout2.xml"/><Relationship Id="rId6" Type="http://schemas.openxmlformats.org/officeDocument/2006/relationships/hyperlink" Target="RESOURCES.ppt" TargetMode="External"/><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audio" Target="../media/audio2.wav"/><Relationship Id="rId4" Type="http://schemas.openxmlformats.org/officeDocument/2006/relationships/image" Target="../media/image8.png"/><Relationship Id="rId9"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google.com/url?sa=i&amp;rct=j&amp;q=macroinvertebrates&amp;source=images&amp;cd=&amp;cad=rja&amp;docid=K0rDFiUjwKwM0M&amp;tbnid=AUZVib3PiT1hPM:&amp;ved=0CAUQjRw&amp;url=http://energy.wilkes.edu/pages/237.asp&amp;ei=8FDpUoG0FMyGogTn6YHwDg&amp;bvm=bv.60157871,d.cGU&amp;psig=AFQjCNHgaCX2Xnhz2XiIO-fuuMiGtgaITQ&amp;ust=1391108692633556"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www.google.com/url?sa=i&amp;rct=j&amp;q=stentor+species&amp;source=images&amp;cd=&amp;cad=rja&amp;docid=Cc8A85FWtAAtaM&amp;tbnid=GY53lpHwmX9nlM:&amp;ved=0CAUQjRw&amp;url=http://protist.i.hosei.ac.jp/pdb/images/Ciliophora/Stentor/coeruleus/coeruleus.html&amp;ei=UmbpUuP6B8vtoATk2IIg&amp;bvm=bv.60157871,d.cGU&amp;psig=AFQjCNHf1VPd8BvuRBWolUEW7LXW_-ik_w&amp;ust=1391114182271480" TargetMode="External"/><Relationship Id="rId3" Type="http://schemas.openxmlformats.org/officeDocument/2006/relationships/image" Target="../media/image69.jpeg"/><Relationship Id="rId7" Type="http://schemas.openxmlformats.org/officeDocument/2006/relationships/image" Target="../media/image71.gif"/><Relationship Id="rId2" Type="http://schemas.openxmlformats.org/officeDocument/2006/relationships/hyperlink" Target="http://www.google.com/url?sa=i&amp;rct=j&amp;q=protists%20in%20pond%20water&amp;source=images&amp;cd=&amp;cad=rja&amp;docid=UhNYqubs0sc_kM&amp;tbnid=tXuU1Hx1WdAFCM:&amp;ved=0CAUQjRw&amp;url=http://carolguze.com/text/102-18-diversityoflife2.shtml&amp;ei=XVHpUoTXAo2FoQSCr4GACg&amp;bvm=bv.60157871,d.cGU&amp;psig=AFQjCNHBIv9pCZZKakQ79hCIdOQfKzynvg&amp;ust=1391108782703373" TargetMode="External"/><Relationship Id="rId1" Type="http://schemas.openxmlformats.org/officeDocument/2006/relationships/slideLayout" Target="../slideLayouts/slideLayout2.xml"/><Relationship Id="rId6" Type="http://schemas.openxmlformats.org/officeDocument/2006/relationships/hyperlink" Target="http://www.google.com/url?sa=i&amp;rct=j&amp;q=protists%20in%20pond%20water&amp;source=images&amp;cd=&amp;cad=rja&amp;docid=pLTyUe6PoDoZUM&amp;tbnid=7XOXCIScmPJnFM:&amp;ved=0CAUQjRw&amp;url=http://www.fcps.edu/islandcreekes/ecology/pond.htm&amp;ei=S1HpUuOiLJK8oQSz4oLABA&amp;bvm=bv.60157871,d.cGU&amp;psig=AFQjCNHBIv9pCZZKakQ79hCIdOQfKzynvg&amp;ust=1391108782703373" TargetMode="External"/><Relationship Id="rId5" Type="http://schemas.openxmlformats.org/officeDocument/2006/relationships/image" Target="../media/image70.png"/><Relationship Id="rId4" Type="http://schemas.openxmlformats.org/officeDocument/2006/relationships/hyperlink" Target="http://www.google.com/url?sa=i&amp;rct=j&amp;q=protists%20in%20pond%20water&amp;source=images&amp;cd=&amp;cad=rja&amp;docid=PeifMSSSge8GpM&amp;tbnid=lWdzuZeq6n-aCM:&amp;ved=0CAUQjRw&amp;url=http://www.docstoc.com/docs/102504081/Protista---PowerPoint&amp;ei=N1HpUoCjM9L1oATvk4KAAQ&amp;bvm=bv.60157871,d.cGU&amp;psig=AFQjCNHBIv9pCZZKakQ79hCIdOQfKzynvg&amp;ust=1391108782703373" TargetMode="External"/><Relationship Id="rId9" Type="http://schemas.openxmlformats.org/officeDocument/2006/relationships/image" Target="../media/image72.jpeg"/></Relationships>
</file>

<file path=ppt/slides/_rels/slide63.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73.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9.jpeg"/><Relationship Id="rId5" Type="http://schemas.openxmlformats.org/officeDocument/2006/relationships/image" Target="../media/image7.png"/><Relationship Id="rId10" Type="http://schemas.openxmlformats.org/officeDocument/2006/relationships/image" Target="../media/image18.jpeg"/><Relationship Id="rId4" Type="http://schemas.openxmlformats.org/officeDocument/2006/relationships/slide" Target="slide19.xml"/><Relationship Id="rId9" Type="http://schemas.openxmlformats.org/officeDocument/2006/relationships/image" Target="../media/image9.png"/></Relationships>
</file>

<file path=ppt/slides/_rels/slide64.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74.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9.jpeg"/><Relationship Id="rId5" Type="http://schemas.openxmlformats.org/officeDocument/2006/relationships/image" Target="../media/image7.png"/><Relationship Id="rId10" Type="http://schemas.openxmlformats.org/officeDocument/2006/relationships/image" Target="../media/image18.jpeg"/><Relationship Id="rId4" Type="http://schemas.openxmlformats.org/officeDocument/2006/relationships/slide" Target="slide19.xml"/><Relationship Id="rId9" Type="http://schemas.openxmlformats.org/officeDocument/2006/relationships/image" Target="../media/image9.png"/></Relationships>
</file>

<file path=ppt/slides/_rels/slide6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65.xml"/><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76.jpeg"/><Relationship Id="rId5" Type="http://schemas.openxmlformats.org/officeDocument/2006/relationships/image" Target="../media/image8.png"/><Relationship Id="rId10" Type="http://schemas.openxmlformats.org/officeDocument/2006/relationships/image" Target="../media/image75.jpeg"/><Relationship Id="rId4" Type="http://schemas.openxmlformats.org/officeDocument/2006/relationships/image" Target="../media/image7.png"/><Relationship Id="rId9" Type="http://schemas.openxmlformats.org/officeDocument/2006/relationships/image" Target="../media/image1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30.png"/><Relationship Id="rId12"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77.jpe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slide" Target="slide19.xml"/><Relationship Id="rId9" Type="http://schemas.openxmlformats.org/officeDocument/2006/relationships/slide" Target="slide86.xml"/></Relationships>
</file>

<file path=ppt/slides/_rels/slide68.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78.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9.jpeg"/><Relationship Id="rId5" Type="http://schemas.openxmlformats.org/officeDocument/2006/relationships/image" Target="../media/image7.png"/><Relationship Id="rId10" Type="http://schemas.openxmlformats.org/officeDocument/2006/relationships/image" Target="../media/image18.jpeg"/><Relationship Id="rId4" Type="http://schemas.openxmlformats.org/officeDocument/2006/relationships/slide" Target="slide19.xml"/><Relationship Id="rId9" Type="http://schemas.openxmlformats.org/officeDocument/2006/relationships/image" Target="../media/image9.png"/></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audio" Target="../media/audio3.wav"/><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4.jpeg"/><Relationship Id="rId5" Type="http://schemas.openxmlformats.org/officeDocument/2006/relationships/image" Target="../media/image7.png"/><Relationship Id="rId10" Type="http://schemas.openxmlformats.org/officeDocument/2006/relationships/image" Target="../media/image13.jpeg"/><Relationship Id="rId4" Type="http://schemas.openxmlformats.org/officeDocument/2006/relationships/slide" Target="slide65.xml"/><Relationship Id="rId9"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30.png"/><Relationship Id="rId12"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58.jpe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slide" Target="slide19.xml"/><Relationship Id="rId9" Type="http://schemas.openxmlformats.org/officeDocument/2006/relationships/slide" Target="slide86.xml"/></Relationships>
</file>

<file path=ppt/slides/_rels/slide7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30.png"/><Relationship Id="rId12"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61.jpe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slide" Target="slide19.xml"/><Relationship Id="rId9" Type="http://schemas.openxmlformats.org/officeDocument/2006/relationships/slide" Target="slide86.xml"/></Relationships>
</file>

<file path=ppt/slides/_rels/slide7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57.jpe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slide" Target="slide19.xml"/><Relationship Id="rId9" Type="http://schemas.openxmlformats.org/officeDocument/2006/relationships/slide" Target="slide8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jpeg"/></Relationships>
</file>

<file path=ppt/slides/_rels/slide7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30.png"/><Relationship Id="rId12"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1.jpe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slide" Target="slide19.xml"/><Relationship Id="rId9" Type="http://schemas.openxmlformats.org/officeDocument/2006/relationships/slide" Target="slide86.xml"/></Relationships>
</file>

<file path=ppt/slides/_rels/slide7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30.png"/><Relationship Id="rId12"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3.jpe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slide" Target="slide19.xml"/><Relationship Id="rId9" Type="http://schemas.openxmlformats.org/officeDocument/2006/relationships/slide" Target="slide86.xml"/></Relationships>
</file>

<file path=ppt/slides/_rels/slide8.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9.jpeg"/><Relationship Id="rId5" Type="http://schemas.openxmlformats.org/officeDocument/2006/relationships/image" Target="../media/image7.png"/><Relationship Id="rId10" Type="http://schemas.openxmlformats.org/officeDocument/2006/relationships/image" Target="../media/image18.jpeg"/><Relationship Id="rId4" Type="http://schemas.openxmlformats.org/officeDocument/2006/relationships/slide" Target="slide19.xml"/><Relationship Id="rId9"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83.jpeg"/></Relationships>
</file>

<file path=ppt/slides/_rels/slide8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30.png"/><Relationship Id="rId12" Type="http://schemas.openxmlformats.org/officeDocument/2006/relationships/image" Target="../media/image84.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8.jpe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slide" Target="slide19.xml"/><Relationship Id="rId9" Type="http://schemas.openxmlformats.org/officeDocument/2006/relationships/slide" Target="slide86.xml"/></Relationships>
</file>

<file path=ppt/slides/_rels/slide8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30.png"/><Relationship Id="rId12"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5.jpe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slide" Target="slide19.xml"/><Relationship Id="rId9" Type="http://schemas.openxmlformats.org/officeDocument/2006/relationships/slide" Target="slide86.xml"/></Relationships>
</file>

<file path=ppt/slides/_rels/slide83.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88.jpeg"/><Relationship Id="rId5" Type="http://schemas.openxmlformats.org/officeDocument/2006/relationships/slide" Target="slide19.xml"/><Relationship Id="rId10" Type="http://schemas.openxmlformats.org/officeDocument/2006/relationships/image" Target="../media/image87.jpeg"/><Relationship Id="rId4" Type="http://schemas.openxmlformats.org/officeDocument/2006/relationships/image" Target="../media/image86.png"/><Relationship Id="rId9" Type="http://schemas.openxmlformats.org/officeDocument/2006/relationships/image" Target="../media/image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82.png"/><Relationship Id="rId3" Type="http://schemas.openxmlformats.org/officeDocument/2006/relationships/image" Target="../media/image6.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image" Target="../media/image89.png"/><Relationship Id="rId16"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86.xml"/><Relationship Id="rId5" Type="http://schemas.openxmlformats.org/officeDocument/2006/relationships/image" Target="../media/image10.png"/><Relationship Id="rId15" Type="http://schemas.openxmlformats.org/officeDocument/2006/relationships/image" Target="../media/image91.jpe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48.png"/><Relationship Id="rId14" Type="http://schemas.openxmlformats.org/officeDocument/2006/relationships/image" Target="../media/image90.jpeg"/></Relationships>
</file>

<file path=ppt/slides/_rels/slide8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9.jpeg"/><Relationship Id="rId3" Type="http://schemas.openxmlformats.org/officeDocument/2006/relationships/image" Target="../media/image8.png"/><Relationship Id="rId7" Type="http://schemas.openxmlformats.org/officeDocument/2006/relationships/image" Target="../media/image30.png"/><Relationship Id="rId12" Type="http://schemas.openxmlformats.org/officeDocument/2006/relationships/image" Target="../media/image8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slide" Target="slide19.xml"/><Relationship Id="rId10" Type="http://schemas.openxmlformats.org/officeDocument/2006/relationships/slide" Target="slide86.xml"/><Relationship Id="rId4" Type="http://schemas.openxmlformats.org/officeDocument/2006/relationships/image" Target="../media/image10.png"/><Relationship Id="rId9" Type="http://schemas.openxmlformats.org/officeDocument/2006/relationships/image" Target="../media/image1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jpeg"/><Relationship Id="rId3" Type="http://schemas.openxmlformats.org/officeDocument/2006/relationships/image" Target="../media/image20.jpeg"/><Relationship Id="rId7" Type="http://schemas.openxmlformats.org/officeDocument/2006/relationships/image" Target="../media/image7.png"/><Relationship Id="rId12" Type="http://schemas.openxmlformats.org/officeDocument/2006/relationships/image" Target="../media/image13.jpeg"/><Relationship Id="rId2" Type="http://schemas.openxmlformats.org/officeDocument/2006/relationships/hyperlink" Target="http://www.google.com/imgres?imgurl=http://hartkeisonline.com/wp-content/uploads/butter.jpg&amp;imgrefurl=http://hartkeisonline.com/2010/02/17/butter-the-healthy-fat-they-dont-want-you-to-know-about/&amp;usg=__Lo2OSEKS9CjJXtJe7O54Kw7h-rU=&amp;h=300&amp;w=400&amp;sz=8&amp;hl=en&amp;start=1&amp;sig2=KGlATxcDbMR3F6q05u4I4Q&amp;zoom=1&amp;um=1&amp;itbs=1&amp;tbnid=vnNFiAXEPi3BEM:&amp;tbnh=93&amp;tbnw=124&amp;prev=/images?q=butter&amp;um=1&amp;hl=en&amp;safe=active&amp;sa=N&amp;rls=com.microsoft:en-us&amp;tbs=isch:1&amp;ei=uHCGTOaPE4XCsAP2vfn2Bw" TargetMode="External"/><Relationship Id="rId16"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slide" Target="slide65.xml"/><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hyperlink" Target="RESOURCES.ppt" TargetMode="External"/><Relationship Id="rId4" Type="http://schemas.openxmlformats.org/officeDocument/2006/relationships/image" Target="../media/image10.png"/><Relationship Id="rId9" Type="http://schemas.openxmlformats.org/officeDocument/2006/relationships/image" Target="../media/image9.png"/><Relationship Id="rId14" Type="http://schemas.openxmlformats.org/officeDocument/2006/relationships/audio" Target="../media/audio4.wav"/></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5.xml"/><Relationship Id="rId5" Type="http://schemas.openxmlformats.org/officeDocument/2006/relationships/image" Target="../media/image95.jpeg"/><Relationship Id="rId4" Type="http://schemas.openxmlformats.org/officeDocument/2006/relationships/image" Target="../media/image94.jpeg"/></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98.jpeg"/><Relationship Id="rId2" Type="http://schemas.openxmlformats.org/officeDocument/2006/relationships/hyperlink" Target="http://www.google.com/url?sa=i&amp;rct=j&amp;q=elodea+cell&amp;source=images&amp;cd=&amp;cad=rja&amp;docid=IK6oNpkV5N70UM&amp;tbnid=zZTgS-7OC4LJkM:&amp;ved=0CAUQjRw&amp;url=http://www.webcastle.com/Projects/Biology/My%20Drawings/&amp;ei=awDwUrakOYi7oQSJz4HwCg&amp;bvm=bv.60444564,d.cGU&amp;psig=AFQjCNGy4lLB-C-nSg1uHzvkhC3-aU3x9Q&amp;ust=1391546855925143"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nion%20cells%20under%20microscope&amp;source=images&amp;cd=&amp;cad=rja&amp;docid=jcL0_zDpfOg0PM&amp;tbnid=dgteC71R4_h3qM:&amp;ved=0CAUQjRw&amp;url=http://serenalegeremicroscopy.weebly.com/using-the-compound-microscope-in-class.html&amp;ei=AgHwUqi9HpDtoATX5YDwDg&amp;bvm=bv.60444564,d.cGU&amp;psig=AFQjCNHoqtXA4LUGuSBVNmsiBINFmuSCxg&amp;ust=1391547006154171" TargetMode="External"/><Relationship Id="rId5" Type="http://schemas.openxmlformats.org/officeDocument/2006/relationships/image" Target="../media/image97.jpeg"/><Relationship Id="rId4" Type="http://schemas.openxmlformats.org/officeDocument/2006/relationships/hyperlink" Target="http://www.google.com/url?sa=i&amp;rct=j&amp;q=cheek%20cells&amp;source=images&amp;cd=&amp;cad=rja&amp;docid=wbaoVej_d3b3aM&amp;tbnid=K7a7ZUZdcVym0M:&amp;ved=0CAUQjRw&amp;url=http://faculty.kutztown.edu/friehauf/science_outreach/cells.html&amp;ei=lADwUrX_ONPYoATbtIHgAg&amp;bvm=bv.60444564,d.cGU&amp;psig=AFQjCNHqGQVCmx8JU0zqTtQT6c6o47SwDg&amp;ust=1391546896077014"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9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04.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3.jpeg"/><Relationship Id="rId5" Type="http://schemas.openxmlformats.org/officeDocument/2006/relationships/image" Target="../media/image7.png"/><Relationship Id="rId10" Type="http://schemas.openxmlformats.org/officeDocument/2006/relationships/image" Target="../media/image102.jpeg"/><Relationship Id="rId4" Type="http://schemas.openxmlformats.org/officeDocument/2006/relationships/slide" Target="slide65.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Leaf Disk Assay Lab</a:t>
            </a:r>
            <a:endParaRPr lang="en-US" dirty="0"/>
          </a:p>
        </p:txBody>
      </p:sp>
      <p:sp>
        <p:nvSpPr>
          <p:cNvPr id="3" name="Content Placeholder 2"/>
          <p:cNvSpPr>
            <a:spLocks noGrp="1"/>
          </p:cNvSpPr>
          <p:nvPr>
            <p:ph idx="1"/>
          </p:nvPr>
        </p:nvSpPr>
        <p:spPr/>
        <p:txBody>
          <a:bodyPr/>
          <a:lstStyle/>
          <a:p>
            <a:r>
              <a:rPr lang="en-US" dirty="0" smtClean="0"/>
              <a:t>Honors Biology</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112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901129" name="Text Box 9"/>
          <p:cNvSpPr txBox="1">
            <a:spLocks noChangeArrowheads="1"/>
          </p:cNvSpPr>
          <p:nvPr/>
        </p:nvSpPr>
        <p:spPr bwMode="auto">
          <a:xfrm>
            <a:off x="2673350" y="762000"/>
            <a:ext cx="3803650" cy="585788"/>
          </a:xfrm>
          <a:prstGeom prst="rect">
            <a:avLst/>
          </a:prstGeom>
          <a:noFill/>
          <a:ln w="9525">
            <a:noFill/>
            <a:miter lim="800000"/>
            <a:headEnd/>
            <a:tailEnd/>
          </a:ln>
          <a:effectLst/>
        </p:spPr>
        <p:txBody>
          <a:bodyPr wrap="none">
            <a:spAutoFit/>
          </a:bodyPr>
          <a:lstStyle/>
          <a:p>
            <a:pPr algn="ctr"/>
            <a:r>
              <a:rPr lang="en-US" sz="3600" b="0">
                <a:solidFill>
                  <a:schemeClr val="tx2"/>
                </a:solidFill>
              </a:rPr>
              <a:t>Glycerol Chemistry</a:t>
            </a:r>
          </a:p>
        </p:txBody>
      </p:sp>
      <p:pic>
        <p:nvPicPr>
          <p:cNvPr id="901130"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1131" name="Picture 11" descr="Chpt06"/>
          <p:cNvPicPr>
            <a:picLocks noChangeAspect="1" noChangeArrowheads="1"/>
          </p:cNvPicPr>
          <p:nvPr/>
        </p:nvPicPr>
        <p:blipFill>
          <a:blip r:embed="rId11" cstate="print"/>
          <a:srcRect/>
          <a:stretch>
            <a:fillRect/>
          </a:stretch>
        </p:blipFill>
        <p:spPr bwMode="auto">
          <a:xfrm>
            <a:off x="0" y="0"/>
            <a:ext cx="2743200" cy="663575"/>
          </a:xfrm>
          <a:prstGeom prst="rect">
            <a:avLst/>
          </a:prstGeom>
          <a:noFill/>
        </p:spPr>
      </p:pic>
      <p:pic>
        <p:nvPicPr>
          <p:cNvPr id="901132" name="Picture 12" descr="Glycerol Chemistry"/>
          <p:cNvPicPr>
            <a:picLocks noChangeAspect="1" noChangeArrowheads="1"/>
          </p:cNvPicPr>
          <p:nvPr/>
        </p:nvPicPr>
        <p:blipFill>
          <a:blip r:embed="rId12" cstate="print"/>
          <a:srcRect/>
          <a:stretch>
            <a:fillRect/>
          </a:stretch>
        </p:blipFill>
        <p:spPr bwMode="auto">
          <a:xfrm>
            <a:off x="533400" y="1449388"/>
            <a:ext cx="7543800" cy="42529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878596" name="Text Box 4"/>
          <p:cNvSpPr txBox="1">
            <a:spLocks noChangeArrowheads="1"/>
          </p:cNvSpPr>
          <p:nvPr/>
        </p:nvSpPr>
        <p:spPr bwMode="auto">
          <a:xfrm>
            <a:off x="565150" y="914400"/>
            <a:ext cx="5518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an isotonic solution</a:t>
            </a:r>
          </a:p>
        </p:txBody>
      </p:sp>
      <p:pic>
        <p:nvPicPr>
          <p:cNvPr id="87859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5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2" name="Picture 10"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78606" name="Rectangle 14"/>
          <p:cNvSpPr>
            <a:spLocks noChangeArrowheads="1"/>
          </p:cNvSpPr>
          <p:nvPr/>
        </p:nvSpPr>
        <p:spPr bwMode="auto">
          <a:xfrm>
            <a:off x="838200" y="1603375"/>
            <a:ext cx="4038600" cy="4035425"/>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b="0">
                <a:latin typeface="Times" charset="0"/>
              </a:rPr>
              <a:t>In an </a:t>
            </a:r>
            <a:r>
              <a:rPr lang="en-US" altLang="en-US" sz="3200" b="0">
                <a:solidFill>
                  <a:srgbClr val="FF0066"/>
                </a:solidFill>
                <a:latin typeface="Times" charset="0"/>
              </a:rPr>
              <a:t>isotonic solution</a:t>
            </a:r>
            <a:r>
              <a:rPr lang="en-US" altLang="en-US" sz="3200" b="0">
                <a:latin typeface="Times" charset="0"/>
              </a:rPr>
              <a:t>, the concentration of dissolved substances in the solution is the same as the concentration of dissolved substances inside the cell.</a:t>
            </a:r>
            <a:endParaRPr lang="en-US" altLang="en-US" sz="3200" b="0" i="1">
              <a:latin typeface="Times" charset="0"/>
            </a:endParaRPr>
          </a:p>
        </p:txBody>
      </p:sp>
      <p:pic>
        <p:nvPicPr>
          <p:cNvPr id="878608" name="Picture 16" descr="Sec"/>
          <p:cNvPicPr>
            <a:picLocks noChangeAspect="1" noChangeArrowheads="1"/>
          </p:cNvPicPr>
          <p:nvPr/>
        </p:nvPicPr>
        <p:blipFill>
          <a:blip r:embed="rId10" cstate="print"/>
          <a:srcRect/>
          <a:stretch>
            <a:fillRect/>
          </a:stretch>
        </p:blipFill>
        <p:spPr bwMode="auto">
          <a:xfrm>
            <a:off x="0" y="0"/>
            <a:ext cx="1752600" cy="838200"/>
          </a:xfrm>
          <a:prstGeom prst="rect">
            <a:avLst/>
          </a:prstGeom>
          <a:noFill/>
        </p:spPr>
      </p:pic>
      <p:pic>
        <p:nvPicPr>
          <p:cNvPr id="878610" name="Picture 18" descr="Sec"/>
          <p:cNvPicPr>
            <a:picLocks noChangeAspect="1" noChangeArrowheads="1"/>
          </p:cNvPicPr>
          <p:nvPr/>
        </p:nvPicPr>
        <p:blipFill>
          <a:blip r:embed="rId11" cstate="print"/>
          <a:srcRect/>
          <a:stretch>
            <a:fillRect/>
          </a:stretch>
        </p:blipFill>
        <p:spPr bwMode="auto">
          <a:xfrm>
            <a:off x="2813050" y="0"/>
            <a:ext cx="3517900" cy="482600"/>
          </a:xfrm>
          <a:prstGeom prst="rect">
            <a:avLst/>
          </a:prstGeom>
          <a:noFill/>
        </p:spPr>
      </p:pic>
      <p:pic>
        <p:nvPicPr>
          <p:cNvPr id="878616" name="Picture 24" descr="Fig"/>
          <p:cNvPicPr>
            <a:picLocks noChangeAspect="1" noChangeArrowheads="1"/>
          </p:cNvPicPr>
          <p:nvPr/>
        </p:nvPicPr>
        <p:blipFill>
          <a:blip r:embed="rId12" cstate="print"/>
          <a:srcRect/>
          <a:stretch>
            <a:fillRect/>
          </a:stretch>
        </p:blipFill>
        <p:spPr bwMode="auto">
          <a:xfrm>
            <a:off x="4927600" y="1752600"/>
            <a:ext cx="3225800" cy="3759200"/>
          </a:xfrm>
          <a:prstGeom prst="rect">
            <a:avLst/>
          </a:prstGeom>
          <a:noFill/>
        </p:spPr>
      </p:pic>
      <p:sp>
        <p:nvSpPr>
          <p:cNvPr id="878617" name="Text Box 25"/>
          <p:cNvSpPr txBox="1">
            <a:spLocks noChangeArrowheads="1"/>
          </p:cNvSpPr>
          <p:nvPr/>
        </p:nvSpPr>
        <p:spPr bwMode="auto">
          <a:xfrm>
            <a:off x="5461000" y="2632075"/>
            <a:ext cx="615950" cy="339725"/>
          </a:xfrm>
          <a:prstGeom prst="rect">
            <a:avLst/>
          </a:prstGeom>
          <a:noFill/>
          <a:ln w="9525">
            <a:noFill/>
            <a:miter lim="800000"/>
            <a:headEnd/>
            <a:tailEnd/>
          </a:ln>
          <a:effectLst/>
        </p:spPr>
        <p:txBody>
          <a:bodyPr wrap="none">
            <a:spAutoFit/>
          </a:bodyPr>
          <a:lstStyle/>
          <a:p>
            <a:pPr>
              <a:lnSpc>
                <a:spcPct val="90000"/>
              </a:lnSpc>
            </a:pPr>
            <a:r>
              <a:rPr lang="en-US" altLang="en-US" sz="1800" dirty="0">
                <a:latin typeface="Times" charset="0"/>
              </a:rPr>
              <a:t>H</a:t>
            </a:r>
            <a:r>
              <a:rPr lang="en-US" altLang="en-US" sz="1800" baseline="-25000" dirty="0">
                <a:latin typeface="Times" charset="0"/>
              </a:rPr>
              <a:t>2</a:t>
            </a:r>
            <a:r>
              <a:rPr lang="en-US" altLang="en-US" sz="1800" dirty="0">
                <a:latin typeface="Times" charset="0"/>
              </a:rPr>
              <a:t>O</a:t>
            </a:r>
          </a:p>
        </p:txBody>
      </p:sp>
      <p:sp>
        <p:nvSpPr>
          <p:cNvPr id="878618" name="Text Box 26"/>
          <p:cNvSpPr txBox="1">
            <a:spLocks noChangeArrowheads="1"/>
          </p:cNvSpPr>
          <p:nvPr/>
        </p:nvSpPr>
        <p:spPr bwMode="auto">
          <a:xfrm>
            <a:off x="6254750" y="2911475"/>
            <a:ext cx="615950" cy="339725"/>
          </a:xfrm>
          <a:prstGeom prst="rect">
            <a:avLst/>
          </a:prstGeom>
          <a:noFill/>
          <a:ln w="9525">
            <a:noFill/>
            <a:miter lim="800000"/>
            <a:headEnd/>
            <a:tailEnd/>
          </a:ln>
          <a:effectLst/>
        </p:spPr>
        <p:txBody>
          <a:bodyPr wrap="none">
            <a:spAutoFit/>
          </a:bodyPr>
          <a:lstStyle/>
          <a:p>
            <a:pPr>
              <a:lnSpc>
                <a:spcPct val="90000"/>
              </a:lnSpc>
            </a:pPr>
            <a:r>
              <a:rPr lang="en-US" altLang="en-US" sz="1800" dirty="0">
                <a:latin typeface="Times" charset="0"/>
              </a:rPr>
              <a:t>H</a:t>
            </a:r>
            <a:r>
              <a:rPr lang="en-US" altLang="en-US" sz="1800" baseline="-25000" dirty="0">
                <a:latin typeface="Times" charset="0"/>
              </a:rPr>
              <a:t>2</a:t>
            </a:r>
            <a:r>
              <a:rPr lang="en-US" altLang="en-US" sz="1800" dirty="0">
                <a:latin typeface="Times" charset="0"/>
              </a:rPr>
              <a:t>O</a:t>
            </a:r>
          </a:p>
        </p:txBody>
      </p:sp>
      <p:sp>
        <p:nvSpPr>
          <p:cNvPr id="878619" name="Text Box 27"/>
          <p:cNvSpPr txBox="1">
            <a:spLocks noChangeArrowheads="1"/>
          </p:cNvSpPr>
          <p:nvPr/>
        </p:nvSpPr>
        <p:spPr bwMode="auto">
          <a:xfrm>
            <a:off x="5715000" y="4937125"/>
            <a:ext cx="1435100" cy="422275"/>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r>
              <a:rPr lang="en-US" altLang="en-US" sz="1200">
                <a:solidFill>
                  <a:schemeClr val="bg2"/>
                </a:solidFill>
                <a:latin typeface="Times" charset="0"/>
              </a:rPr>
              <a:t>Dissolved Molecule</a:t>
            </a:r>
          </a:p>
        </p:txBody>
      </p:sp>
      <p:pic>
        <p:nvPicPr>
          <p:cNvPr id="878620" name="Picture 28" descr="audio image blue">
            <a:hlinkClick r:id="" action="ppaction://noaction">
              <a:snd r:embed="rId13" name="08-isotonic solution.WAV"/>
            </a:hlinkClick>
          </p:cNvPr>
          <p:cNvPicPr>
            <a:picLocks noChangeAspect="1" noChangeArrowheads="1"/>
          </p:cNvPicPr>
          <p:nvPr/>
        </p:nvPicPr>
        <p:blipFill>
          <a:blip r:embed="rId14" cstate="print"/>
          <a:srcRect/>
          <a:stretch>
            <a:fillRect/>
          </a:stretch>
        </p:blipFill>
        <p:spPr bwMode="auto">
          <a:xfrm>
            <a:off x="3683000" y="5207000"/>
            <a:ext cx="354013" cy="354013"/>
          </a:xfrm>
          <a:prstGeom prst="rect">
            <a:avLst/>
          </a:prstGeom>
          <a:noFill/>
        </p:spPr>
      </p:pic>
      <p:sp>
        <p:nvSpPr>
          <p:cNvPr id="18" name="TextBox 17"/>
          <p:cNvSpPr txBox="1"/>
          <p:nvPr/>
        </p:nvSpPr>
        <p:spPr>
          <a:xfrm>
            <a:off x="4343400" y="1371600"/>
            <a:ext cx="4191000" cy="369332"/>
          </a:xfrm>
          <a:prstGeom prst="rect">
            <a:avLst/>
          </a:prstGeom>
          <a:noFill/>
        </p:spPr>
        <p:txBody>
          <a:bodyPr wrap="square" rtlCol="0">
            <a:spAutoFit/>
          </a:bodyPr>
          <a:lstStyle/>
          <a:p>
            <a:r>
              <a:rPr lang="en-US" dirty="0" smtClean="0"/>
              <a:t>Water movement is Equal</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78620"/>
                                        </p:tgtEl>
                                        <p:attrNameLst>
                                          <p:attrName>style.visibility</p:attrName>
                                        </p:attrNameLst>
                                      </p:cBhvr>
                                      <p:to>
                                        <p:strVal val="visible"/>
                                      </p:to>
                                    </p:set>
                                    <p:animEffect transition="in" filter="box(out)">
                                      <p:cBhvr>
                                        <p:cTn id="7" dur="500"/>
                                        <p:tgtEl>
                                          <p:spTgt spid="878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8597"/>
                                        </p:tgtEl>
                                        <p:attrNameLst>
                                          <p:attrName>style.visibility</p:attrName>
                                        </p:attrNameLst>
                                      </p:cBhvr>
                                      <p:to>
                                        <p:strVal val="visible"/>
                                      </p:to>
                                    </p:set>
                                    <p:animEffect transition="in" filter="box(out)">
                                      <p:cBhvr>
                                        <p:cTn id="11"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882691" name="Text Box 3"/>
          <p:cNvSpPr txBox="1">
            <a:spLocks noChangeArrowheads="1"/>
          </p:cNvSpPr>
          <p:nvPr/>
        </p:nvSpPr>
        <p:spPr bwMode="auto">
          <a:xfrm>
            <a:off x="565150" y="914400"/>
            <a:ext cx="5518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an isotonic solution</a:t>
            </a:r>
          </a:p>
        </p:txBody>
      </p:sp>
      <p:pic>
        <p:nvPicPr>
          <p:cNvPr id="8826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2697"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82701" name="Rectangle 13"/>
          <p:cNvSpPr>
            <a:spLocks noChangeArrowheads="1"/>
          </p:cNvSpPr>
          <p:nvPr/>
        </p:nvSpPr>
        <p:spPr bwMode="auto">
          <a:xfrm>
            <a:off x="4648200" y="2022475"/>
            <a:ext cx="2514600" cy="3194721"/>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b="0" dirty="0">
                <a:latin typeface="Times" charset="0"/>
              </a:rPr>
              <a:t>A plant cell has its </a:t>
            </a:r>
            <a:r>
              <a:rPr lang="en-US" altLang="en-US" sz="3200" b="1" dirty="0">
                <a:latin typeface="Times" charset="0"/>
              </a:rPr>
              <a:t>normal shape </a:t>
            </a:r>
            <a:r>
              <a:rPr lang="en-US" altLang="en-US" sz="3200" b="0" dirty="0">
                <a:latin typeface="Times" charset="0"/>
              </a:rPr>
              <a:t>and pressure in an </a:t>
            </a:r>
            <a:r>
              <a:rPr lang="en-US" altLang="en-US" sz="3200" b="1" dirty="0">
                <a:latin typeface="Times" charset="0"/>
              </a:rPr>
              <a:t>isotonic solution</a:t>
            </a:r>
            <a:r>
              <a:rPr lang="en-US" altLang="en-US" sz="3200" b="0" dirty="0">
                <a:latin typeface="Times" charset="0"/>
              </a:rPr>
              <a:t>.</a:t>
            </a:r>
            <a:endParaRPr lang="en-US" altLang="en-US" sz="3200" b="0" i="1" dirty="0">
              <a:latin typeface="Times" charset="0"/>
            </a:endParaRPr>
          </a:p>
        </p:txBody>
      </p:sp>
      <p:pic>
        <p:nvPicPr>
          <p:cNvPr id="882703" name="Picture 15"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882705" name="Picture 17" descr="Sec"/>
          <p:cNvPicPr>
            <a:picLocks noChangeAspect="1" noChangeArrowheads="1"/>
          </p:cNvPicPr>
          <p:nvPr/>
        </p:nvPicPr>
        <p:blipFill>
          <a:blip r:embed="rId11" cstate="print"/>
          <a:srcRect/>
          <a:stretch>
            <a:fillRect/>
          </a:stretch>
        </p:blipFill>
        <p:spPr bwMode="auto">
          <a:xfrm>
            <a:off x="2813050" y="0"/>
            <a:ext cx="3517900" cy="482600"/>
          </a:xfrm>
          <a:prstGeom prst="rect">
            <a:avLst/>
          </a:prstGeom>
          <a:noFill/>
        </p:spPr>
      </p:pic>
      <p:pic>
        <p:nvPicPr>
          <p:cNvPr id="882707" name="Picture 19" descr="Fig"/>
          <p:cNvPicPr>
            <a:picLocks noChangeAspect="1" noChangeArrowheads="1"/>
          </p:cNvPicPr>
          <p:nvPr/>
        </p:nvPicPr>
        <p:blipFill>
          <a:blip r:embed="rId12" cstate="print"/>
          <a:srcRect/>
          <a:stretch>
            <a:fillRect/>
          </a:stretch>
        </p:blipFill>
        <p:spPr bwMode="auto">
          <a:xfrm>
            <a:off x="990600" y="1600200"/>
            <a:ext cx="2524125" cy="42672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2692"/>
                                        </p:tgtEl>
                                        <p:attrNameLst>
                                          <p:attrName>style.visibility</p:attrName>
                                        </p:attrNameLst>
                                      </p:cBhvr>
                                      <p:to>
                                        <p:strVal val="visible"/>
                                      </p:to>
                                    </p:set>
                                    <p:animEffect transition="in" filter="box(out)">
                                      <p:cBhvr>
                                        <p:cTn id="7"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687" name="Picture 23" descr="Fig"/>
          <p:cNvPicPr>
            <a:picLocks noChangeAspect="1" noChangeArrowheads="1"/>
          </p:cNvPicPr>
          <p:nvPr/>
        </p:nvPicPr>
        <p:blipFill>
          <a:blip r:embed="rId2" cstate="print"/>
          <a:srcRect/>
          <a:stretch>
            <a:fillRect/>
          </a:stretch>
        </p:blipFill>
        <p:spPr bwMode="auto">
          <a:xfrm>
            <a:off x="4724400" y="1600200"/>
            <a:ext cx="3084513" cy="4267200"/>
          </a:xfrm>
          <a:prstGeom prst="rect">
            <a:avLst/>
          </a:prstGeom>
          <a:noFill/>
        </p:spPr>
      </p:pic>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881667" name="Text Box 3"/>
          <p:cNvSpPr txBox="1">
            <a:spLocks noChangeArrowheads="1"/>
          </p:cNvSpPr>
          <p:nvPr/>
        </p:nvSpPr>
        <p:spPr bwMode="auto">
          <a:xfrm>
            <a:off x="565150" y="914400"/>
            <a:ext cx="5695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hypotonic solution</a:t>
            </a:r>
          </a:p>
        </p:txBody>
      </p:sp>
      <p:pic>
        <p:nvPicPr>
          <p:cNvPr id="881668"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88166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881670"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88167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881672"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1673"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881677" name="Rectangle 13"/>
          <p:cNvSpPr>
            <a:spLocks noChangeArrowheads="1"/>
          </p:cNvSpPr>
          <p:nvPr/>
        </p:nvSpPr>
        <p:spPr bwMode="auto">
          <a:xfrm>
            <a:off x="533400" y="1698625"/>
            <a:ext cx="3581400" cy="2751522"/>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b="0" dirty="0">
                <a:latin typeface="Times" charset="0"/>
              </a:rPr>
              <a:t>In a </a:t>
            </a:r>
            <a:r>
              <a:rPr lang="en-US" altLang="en-US" sz="3200" b="1" dirty="0">
                <a:latin typeface="Times" charset="0"/>
              </a:rPr>
              <a:t>hypotonic solution</a:t>
            </a:r>
            <a:r>
              <a:rPr lang="en-US" altLang="en-US" sz="3200" b="0" dirty="0">
                <a:latin typeface="Times" charset="0"/>
              </a:rPr>
              <a:t>, water enters a cell by osmosis, causing the </a:t>
            </a:r>
            <a:r>
              <a:rPr lang="en-US" altLang="en-US" sz="3200" b="1" dirty="0">
                <a:latin typeface="Times" charset="0"/>
              </a:rPr>
              <a:t>cell to swell</a:t>
            </a:r>
            <a:r>
              <a:rPr lang="en-US" altLang="en-US" sz="3200" b="0" dirty="0" smtClean="0">
                <a:latin typeface="Times" charset="0"/>
              </a:rPr>
              <a:t>.</a:t>
            </a:r>
          </a:p>
          <a:p>
            <a:pPr marL="342900" indent="-342900">
              <a:lnSpc>
                <a:spcPct val="90000"/>
              </a:lnSpc>
              <a:buFontTx/>
              <a:buChar char="•"/>
            </a:pPr>
            <a:r>
              <a:rPr lang="en-US" altLang="en-US" sz="3200" i="1" dirty="0" err="1" smtClean="0">
                <a:latin typeface="Times" charset="0"/>
              </a:rPr>
              <a:t>Lysed</a:t>
            </a:r>
            <a:r>
              <a:rPr lang="en-US" altLang="en-US" sz="3200" i="1" dirty="0" smtClean="0">
                <a:latin typeface="Times" charset="0"/>
              </a:rPr>
              <a:t>- to explode</a:t>
            </a:r>
            <a:endParaRPr lang="en-US" altLang="en-US" sz="3200" b="0" i="1" dirty="0">
              <a:latin typeface="Times" charset="0"/>
            </a:endParaRPr>
          </a:p>
        </p:txBody>
      </p:sp>
      <p:pic>
        <p:nvPicPr>
          <p:cNvPr id="881680" name="Picture 16"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881682" name="Picture 18" descr="Sec"/>
          <p:cNvPicPr>
            <a:picLocks noChangeAspect="1" noChangeArrowheads="1"/>
          </p:cNvPicPr>
          <p:nvPr/>
        </p:nvPicPr>
        <p:blipFill>
          <a:blip r:embed="rId12" cstate="print"/>
          <a:srcRect/>
          <a:stretch>
            <a:fillRect/>
          </a:stretch>
        </p:blipFill>
        <p:spPr bwMode="auto">
          <a:xfrm>
            <a:off x="2813050" y="0"/>
            <a:ext cx="3517900" cy="482600"/>
          </a:xfrm>
          <a:prstGeom prst="rect">
            <a:avLst/>
          </a:prstGeom>
          <a:noFill/>
        </p:spPr>
      </p:pic>
      <p:sp>
        <p:nvSpPr>
          <p:cNvPr id="881684" name="Text Box 20"/>
          <p:cNvSpPr txBox="1">
            <a:spLocks noChangeArrowheads="1"/>
          </p:cNvSpPr>
          <p:nvPr/>
        </p:nvSpPr>
        <p:spPr bwMode="auto">
          <a:xfrm>
            <a:off x="4902200" y="30480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5" name="Text Box 21"/>
          <p:cNvSpPr txBox="1">
            <a:spLocks noChangeArrowheads="1"/>
          </p:cNvSpPr>
          <p:nvPr/>
        </p:nvSpPr>
        <p:spPr bwMode="auto">
          <a:xfrm>
            <a:off x="5676900" y="33274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6" name="Text Box 22"/>
          <p:cNvSpPr txBox="1">
            <a:spLocks noChangeArrowheads="1"/>
          </p:cNvSpPr>
          <p:nvPr/>
        </p:nvSpPr>
        <p:spPr bwMode="auto">
          <a:xfrm>
            <a:off x="5029200" y="5280025"/>
            <a:ext cx="1435100" cy="422275"/>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r>
              <a:rPr lang="en-US" altLang="en-US" sz="1200">
                <a:solidFill>
                  <a:schemeClr val="bg2"/>
                </a:solidFill>
                <a:latin typeface="Times" charset="0"/>
              </a:rPr>
              <a:t>Dissolved Molecule</a:t>
            </a:r>
            <a:endParaRPr lang="en-US" altLang="en-US" sz="2800">
              <a:solidFill>
                <a:srgbClr val="FA2828"/>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68"/>
                                        </p:tgtEl>
                                        <p:attrNameLst>
                                          <p:attrName>style.visibility</p:attrName>
                                        </p:attrNameLst>
                                      </p:cBhvr>
                                      <p:to>
                                        <p:strVal val="visible"/>
                                      </p:to>
                                    </p:set>
                                    <p:animEffect transition="in" filter="box(out)">
                                      <p:cBhvr>
                                        <p:cTn id="7" dur="500"/>
                                        <p:tgtEl>
                                          <p:spTgt spid="88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883715" name="Text Box 1027"/>
          <p:cNvSpPr txBox="1">
            <a:spLocks noChangeArrowheads="1"/>
          </p:cNvSpPr>
          <p:nvPr/>
        </p:nvSpPr>
        <p:spPr bwMode="auto">
          <a:xfrm>
            <a:off x="565150" y="914400"/>
            <a:ext cx="5695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hypotonic solution</a:t>
            </a:r>
          </a:p>
        </p:txBody>
      </p:sp>
      <p:pic>
        <p:nvPicPr>
          <p:cNvPr id="88371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0"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1"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83725" name="Rectangle 1037"/>
          <p:cNvSpPr>
            <a:spLocks noChangeArrowheads="1"/>
          </p:cNvSpPr>
          <p:nvPr/>
        </p:nvSpPr>
        <p:spPr bwMode="auto">
          <a:xfrm>
            <a:off x="4114800" y="2270125"/>
            <a:ext cx="3810000" cy="1844675"/>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b="0">
                <a:latin typeface="Times" charset="0"/>
              </a:rPr>
              <a:t>Plant cells swell beyond their normal size as pressure increases.</a:t>
            </a:r>
            <a:endParaRPr lang="en-US" altLang="en-US" sz="3200" b="0" i="1">
              <a:latin typeface="Times" charset="0"/>
            </a:endParaRPr>
          </a:p>
        </p:txBody>
      </p:sp>
      <p:pic>
        <p:nvPicPr>
          <p:cNvPr id="883727" name="Picture 1039"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883729" name="Picture 1041" descr="Sec"/>
          <p:cNvPicPr>
            <a:picLocks noChangeAspect="1" noChangeArrowheads="1"/>
          </p:cNvPicPr>
          <p:nvPr/>
        </p:nvPicPr>
        <p:blipFill>
          <a:blip r:embed="rId11" cstate="print"/>
          <a:srcRect/>
          <a:stretch>
            <a:fillRect/>
          </a:stretch>
        </p:blipFill>
        <p:spPr bwMode="auto">
          <a:xfrm>
            <a:off x="2813050" y="0"/>
            <a:ext cx="3517900" cy="482600"/>
          </a:xfrm>
          <a:prstGeom prst="rect">
            <a:avLst/>
          </a:prstGeom>
          <a:noFill/>
        </p:spPr>
      </p:pic>
      <p:pic>
        <p:nvPicPr>
          <p:cNvPr id="883731" name="Picture 1043" descr="Fig"/>
          <p:cNvPicPr>
            <a:picLocks noChangeAspect="1" noChangeArrowheads="1"/>
          </p:cNvPicPr>
          <p:nvPr/>
        </p:nvPicPr>
        <p:blipFill>
          <a:blip r:embed="rId12" cstate="print"/>
          <a:srcRect/>
          <a:stretch>
            <a:fillRect/>
          </a:stretch>
        </p:blipFill>
        <p:spPr bwMode="auto">
          <a:xfrm>
            <a:off x="838200" y="1752600"/>
            <a:ext cx="2641600" cy="4038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16"/>
                                        </p:tgtEl>
                                        <p:attrNameLst>
                                          <p:attrName>style.visibility</p:attrName>
                                        </p:attrNameLst>
                                      </p:cBhvr>
                                      <p:to>
                                        <p:strVal val="visible"/>
                                      </p:to>
                                    </p:set>
                                    <p:animEffect transition="in" filter="box(out)">
                                      <p:cBhvr>
                                        <p:cTn id="7" dur="500"/>
                                        <p:tgtEl>
                                          <p:spTgt spid="8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58" name="Picture 22" descr="Fig"/>
          <p:cNvPicPr>
            <a:picLocks noChangeAspect="1" noChangeArrowheads="1"/>
          </p:cNvPicPr>
          <p:nvPr/>
        </p:nvPicPr>
        <p:blipFill>
          <a:blip r:embed="rId2" cstate="print"/>
          <a:srcRect/>
          <a:stretch>
            <a:fillRect/>
          </a:stretch>
        </p:blipFill>
        <p:spPr bwMode="auto">
          <a:xfrm>
            <a:off x="4946650" y="1701800"/>
            <a:ext cx="2749550" cy="3962400"/>
          </a:xfrm>
          <a:prstGeom prst="rect">
            <a:avLst/>
          </a:prstGeom>
          <a:noFill/>
        </p:spPr>
      </p:pic>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884739" name="Text Box 3"/>
          <p:cNvSpPr txBox="1">
            <a:spLocks noChangeArrowheads="1"/>
          </p:cNvSpPr>
          <p:nvPr/>
        </p:nvSpPr>
        <p:spPr bwMode="auto">
          <a:xfrm>
            <a:off x="565150" y="1014413"/>
            <a:ext cx="58737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hypertonic solution</a:t>
            </a:r>
          </a:p>
        </p:txBody>
      </p:sp>
      <p:pic>
        <p:nvPicPr>
          <p:cNvPr id="884740"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88474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884742"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88474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884744"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4745"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884749" name="Rectangle 13"/>
          <p:cNvSpPr>
            <a:spLocks noChangeArrowheads="1"/>
          </p:cNvSpPr>
          <p:nvPr/>
        </p:nvSpPr>
        <p:spPr bwMode="auto">
          <a:xfrm>
            <a:off x="838200" y="1831975"/>
            <a:ext cx="3657600" cy="2308324"/>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b="0" dirty="0">
                <a:latin typeface="Times" charset="0"/>
              </a:rPr>
              <a:t>In a </a:t>
            </a:r>
            <a:r>
              <a:rPr lang="en-US" altLang="en-US" sz="3200" b="1" dirty="0">
                <a:latin typeface="Times" charset="0"/>
              </a:rPr>
              <a:t>hypertonic solution</a:t>
            </a:r>
            <a:r>
              <a:rPr lang="en-US" altLang="en-US" sz="3200" b="0" dirty="0">
                <a:latin typeface="Times" charset="0"/>
              </a:rPr>
              <a:t>, water leaves a cell by osmosis, causing the </a:t>
            </a:r>
            <a:r>
              <a:rPr lang="en-US" altLang="en-US" sz="3200" b="1" dirty="0">
                <a:latin typeface="Times" charset="0"/>
              </a:rPr>
              <a:t>cell to shrink</a:t>
            </a:r>
            <a:r>
              <a:rPr lang="en-US" altLang="en-US" sz="3200" b="0" dirty="0">
                <a:latin typeface="Times" charset="0"/>
              </a:rPr>
              <a:t>.</a:t>
            </a:r>
            <a:endParaRPr lang="en-US" altLang="en-US" sz="3200" b="0" i="1" dirty="0">
              <a:latin typeface="Times" charset="0"/>
            </a:endParaRPr>
          </a:p>
        </p:txBody>
      </p:sp>
      <p:pic>
        <p:nvPicPr>
          <p:cNvPr id="884751" name="Picture 15"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884753" name="Picture 17" descr="Sec"/>
          <p:cNvPicPr>
            <a:picLocks noChangeAspect="1" noChangeArrowheads="1"/>
          </p:cNvPicPr>
          <p:nvPr/>
        </p:nvPicPr>
        <p:blipFill>
          <a:blip r:embed="rId12" cstate="print"/>
          <a:srcRect/>
          <a:stretch>
            <a:fillRect/>
          </a:stretch>
        </p:blipFill>
        <p:spPr bwMode="auto">
          <a:xfrm>
            <a:off x="2813050" y="0"/>
            <a:ext cx="3517900" cy="482600"/>
          </a:xfrm>
          <a:prstGeom prst="rect">
            <a:avLst/>
          </a:prstGeom>
          <a:noFill/>
        </p:spPr>
      </p:pic>
      <p:sp>
        <p:nvSpPr>
          <p:cNvPr id="884755" name="Text Box 19"/>
          <p:cNvSpPr txBox="1">
            <a:spLocks noChangeArrowheads="1"/>
          </p:cNvSpPr>
          <p:nvPr/>
        </p:nvSpPr>
        <p:spPr bwMode="auto">
          <a:xfrm>
            <a:off x="5930900" y="30734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H</a:t>
            </a:r>
            <a:r>
              <a:rPr lang="en-US" altLang="en-US" baseline="-25000" dirty="0">
                <a:solidFill>
                  <a:srgbClr val="FF0000"/>
                </a:solidFill>
                <a:latin typeface="Times" charset="0"/>
              </a:rPr>
              <a:t>2</a:t>
            </a:r>
            <a:r>
              <a:rPr lang="en-US" altLang="en-US" dirty="0">
                <a:solidFill>
                  <a:srgbClr val="FF0000"/>
                </a:solidFill>
                <a:latin typeface="Times" charset="0"/>
              </a:rPr>
              <a:t>O</a:t>
            </a:r>
          </a:p>
        </p:txBody>
      </p:sp>
      <p:sp>
        <p:nvSpPr>
          <p:cNvPr id="884756" name="Text Box 20"/>
          <p:cNvSpPr txBox="1">
            <a:spLocks noChangeArrowheads="1"/>
          </p:cNvSpPr>
          <p:nvPr/>
        </p:nvSpPr>
        <p:spPr bwMode="auto">
          <a:xfrm>
            <a:off x="5105400" y="33909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H</a:t>
            </a:r>
            <a:r>
              <a:rPr lang="en-US" altLang="en-US" baseline="-25000" dirty="0">
                <a:solidFill>
                  <a:srgbClr val="FF0000"/>
                </a:solidFill>
                <a:latin typeface="Times" charset="0"/>
              </a:rPr>
              <a:t>2</a:t>
            </a:r>
            <a:r>
              <a:rPr lang="en-US" altLang="en-US" dirty="0">
                <a:solidFill>
                  <a:srgbClr val="FF0000"/>
                </a:solidFill>
                <a:latin typeface="Times" charset="0"/>
              </a:rPr>
              <a:t>O</a:t>
            </a:r>
          </a:p>
        </p:txBody>
      </p:sp>
      <p:sp>
        <p:nvSpPr>
          <p:cNvPr id="884757" name="Text Box 21"/>
          <p:cNvSpPr txBox="1">
            <a:spLocks noChangeArrowheads="1"/>
          </p:cNvSpPr>
          <p:nvPr/>
        </p:nvSpPr>
        <p:spPr bwMode="auto">
          <a:xfrm>
            <a:off x="5267325" y="5048250"/>
            <a:ext cx="1435100" cy="412750"/>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pPr>
              <a:lnSpc>
                <a:spcPct val="65000"/>
              </a:lnSpc>
            </a:pPr>
            <a:r>
              <a:rPr lang="en-US" altLang="en-US" sz="1200">
                <a:solidFill>
                  <a:schemeClr val="bg2"/>
                </a:solidFill>
                <a:latin typeface="Times" charset="0"/>
              </a:rPr>
              <a:t>Dissolved Molecule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4740"/>
                                        </p:tgtEl>
                                        <p:attrNameLst>
                                          <p:attrName>style.visibility</p:attrName>
                                        </p:attrNameLst>
                                      </p:cBhvr>
                                      <p:to>
                                        <p:strVal val="visible"/>
                                      </p:to>
                                    </p:set>
                                    <p:animEffect transition="in" filter="box(out)">
                                      <p:cBhvr>
                                        <p:cTn id="7" dur="500"/>
                                        <p:tgtEl>
                                          <p:spTgt spid="88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885763" name="Text Box 1027"/>
          <p:cNvSpPr txBox="1">
            <a:spLocks noChangeArrowheads="1"/>
          </p:cNvSpPr>
          <p:nvPr/>
        </p:nvSpPr>
        <p:spPr bwMode="auto">
          <a:xfrm>
            <a:off x="565150" y="914400"/>
            <a:ext cx="5873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hypertonic solution</a:t>
            </a:r>
          </a:p>
        </p:txBody>
      </p:sp>
      <p:pic>
        <p:nvPicPr>
          <p:cNvPr id="885764"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5769"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85773" name="Rectangle 1037"/>
          <p:cNvSpPr>
            <a:spLocks noChangeArrowheads="1"/>
          </p:cNvSpPr>
          <p:nvPr/>
        </p:nvSpPr>
        <p:spPr bwMode="auto">
          <a:xfrm>
            <a:off x="533400" y="1698625"/>
            <a:ext cx="3352800" cy="3159125"/>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b="0">
                <a:latin typeface="Times" charset="0"/>
              </a:rPr>
              <a:t>Plant cells lose pressure as the plasma membrane shrinks away from the cell wall.</a:t>
            </a:r>
            <a:endParaRPr lang="en-US" altLang="en-US" sz="3200" b="0" i="1">
              <a:latin typeface="Times" charset="0"/>
            </a:endParaRPr>
          </a:p>
        </p:txBody>
      </p:sp>
      <p:pic>
        <p:nvPicPr>
          <p:cNvPr id="885775" name="Picture 1039"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885777" name="Picture 1041" descr="Sec"/>
          <p:cNvPicPr>
            <a:picLocks noChangeAspect="1" noChangeArrowheads="1"/>
          </p:cNvPicPr>
          <p:nvPr/>
        </p:nvPicPr>
        <p:blipFill>
          <a:blip r:embed="rId11" cstate="print"/>
          <a:srcRect/>
          <a:stretch>
            <a:fillRect/>
          </a:stretch>
        </p:blipFill>
        <p:spPr bwMode="auto">
          <a:xfrm>
            <a:off x="2813050" y="0"/>
            <a:ext cx="3517900" cy="482600"/>
          </a:xfrm>
          <a:prstGeom prst="rect">
            <a:avLst/>
          </a:prstGeom>
          <a:noFill/>
        </p:spPr>
      </p:pic>
      <p:pic>
        <p:nvPicPr>
          <p:cNvPr id="885779" name="Picture 1043" descr="Fig"/>
          <p:cNvPicPr>
            <a:picLocks noChangeAspect="1" noChangeArrowheads="1"/>
          </p:cNvPicPr>
          <p:nvPr/>
        </p:nvPicPr>
        <p:blipFill>
          <a:blip r:embed="rId12" cstate="print"/>
          <a:srcRect/>
          <a:stretch>
            <a:fillRect/>
          </a:stretch>
        </p:blipFill>
        <p:spPr bwMode="auto">
          <a:xfrm>
            <a:off x="4543425" y="1676400"/>
            <a:ext cx="2847975" cy="39624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5764"/>
                                        </p:tgtEl>
                                        <p:attrNameLst>
                                          <p:attrName>style.visibility</p:attrName>
                                        </p:attrNameLst>
                                      </p:cBhvr>
                                      <p:to>
                                        <p:strVal val="visible"/>
                                      </p:to>
                                    </p:set>
                                    <p:animEffect transition="in" filter="box(out)">
                                      <p:cBhvr>
                                        <p:cTn id="7"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886787" name="Text Box 1027"/>
          <p:cNvSpPr txBox="1">
            <a:spLocks noChangeArrowheads="1"/>
          </p:cNvSpPr>
          <p:nvPr/>
        </p:nvSpPr>
        <p:spPr bwMode="auto">
          <a:xfrm>
            <a:off x="565150" y="914400"/>
            <a:ext cx="403296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smtClean="0">
                <a:solidFill>
                  <a:schemeClr val="tx2"/>
                </a:solidFill>
                <a:latin typeface="Times" charset="0"/>
              </a:rPr>
              <a:t>#2.Passive </a:t>
            </a:r>
            <a:r>
              <a:rPr lang="en-US" altLang="en-US" sz="3600" dirty="0">
                <a:solidFill>
                  <a:schemeClr val="tx2"/>
                </a:solidFill>
                <a:latin typeface="Times" charset="0"/>
              </a:rPr>
              <a:t>Transport</a:t>
            </a:r>
          </a:p>
        </p:txBody>
      </p:sp>
      <p:pic>
        <p:nvPicPr>
          <p:cNvPr id="886788"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6789"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6790"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6791"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6792"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6793"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86797" name="Rectangle 1037"/>
          <p:cNvSpPr>
            <a:spLocks noChangeArrowheads="1"/>
          </p:cNvSpPr>
          <p:nvPr/>
        </p:nvSpPr>
        <p:spPr bwMode="auto">
          <a:xfrm>
            <a:off x="533400" y="1447800"/>
            <a:ext cx="8610600" cy="978729"/>
          </a:xfrm>
          <a:prstGeom prst="rect">
            <a:avLst/>
          </a:prstGeom>
          <a:noFill/>
          <a:ln w="9525">
            <a:noFill/>
            <a:miter lim="800000"/>
            <a:headEnd/>
            <a:tailEnd/>
          </a:ln>
          <a:effectLst/>
        </p:spPr>
        <p:txBody>
          <a:bodyPr wrap="square">
            <a:spAutoFit/>
          </a:bodyPr>
          <a:lstStyle/>
          <a:p>
            <a:pPr marL="342900" indent="-342900">
              <a:lnSpc>
                <a:spcPct val="90000"/>
              </a:lnSpc>
              <a:buFontTx/>
              <a:buChar char="•"/>
            </a:pPr>
            <a:r>
              <a:rPr lang="en-US" altLang="en-US" sz="3200" b="0" dirty="0">
                <a:latin typeface="Times" charset="0"/>
              </a:rPr>
              <a:t>When a cell uses </a:t>
            </a:r>
            <a:r>
              <a:rPr lang="en-US" altLang="en-US" sz="3200" b="1" dirty="0">
                <a:latin typeface="Times" charset="0"/>
              </a:rPr>
              <a:t>no energy </a:t>
            </a:r>
            <a:r>
              <a:rPr lang="en-US" altLang="en-US" sz="3200" b="0" dirty="0">
                <a:latin typeface="Times" charset="0"/>
              </a:rPr>
              <a:t>to move particles across a membrane </a:t>
            </a:r>
            <a:r>
              <a:rPr lang="en-US" altLang="en-US" sz="3200" b="0" dirty="0">
                <a:solidFill>
                  <a:srgbClr val="FF0066"/>
                </a:solidFill>
                <a:latin typeface="Times" charset="0"/>
              </a:rPr>
              <a:t>passive transport</a:t>
            </a:r>
            <a:r>
              <a:rPr lang="en-US" altLang="en-US" sz="3200" b="0" dirty="0">
                <a:latin typeface="Times" charset="0"/>
              </a:rPr>
              <a:t> occurs.</a:t>
            </a:r>
            <a:endParaRPr lang="en-US" altLang="en-US" sz="3200" b="0" i="1" dirty="0">
              <a:latin typeface="Times" charset="0"/>
            </a:endParaRPr>
          </a:p>
        </p:txBody>
      </p:sp>
      <p:pic>
        <p:nvPicPr>
          <p:cNvPr id="886800" name="Picture 104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6803" name="Picture 1043" descr="Sec"/>
          <p:cNvPicPr>
            <a:picLocks noChangeAspect="1" noChangeArrowheads="1"/>
          </p:cNvPicPr>
          <p:nvPr/>
        </p:nvPicPr>
        <p:blipFill>
          <a:blip r:embed="rId11" cstate="print"/>
          <a:srcRect/>
          <a:stretch>
            <a:fillRect/>
          </a:stretch>
        </p:blipFill>
        <p:spPr bwMode="auto">
          <a:xfrm>
            <a:off x="2813050" y="0"/>
            <a:ext cx="3517900" cy="482600"/>
          </a:xfrm>
          <a:prstGeom prst="rect">
            <a:avLst/>
          </a:prstGeom>
          <a:noFill/>
        </p:spPr>
      </p:pic>
      <p:pic>
        <p:nvPicPr>
          <p:cNvPr id="886804" name="Picture 1044" descr="fig"/>
          <p:cNvPicPr>
            <a:picLocks noChangeAspect="1" noChangeArrowheads="1"/>
          </p:cNvPicPr>
          <p:nvPr/>
        </p:nvPicPr>
        <p:blipFill>
          <a:blip r:embed="rId12" cstate="print"/>
          <a:srcRect/>
          <a:stretch>
            <a:fillRect/>
          </a:stretch>
        </p:blipFill>
        <p:spPr bwMode="auto">
          <a:xfrm>
            <a:off x="3581400" y="2514600"/>
            <a:ext cx="2262187" cy="3503613"/>
          </a:xfrm>
          <a:prstGeom prst="rect">
            <a:avLst/>
          </a:prstGeom>
          <a:noFill/>
        </p:spPr>
      </p:pic>
      <p:sp>
        <p:nvSpPr>
          <p:cNvPr id="886806" name="Text Box 1046"/>
          <p:cNvSpPr txBox="1">
            <a:spLocks noChangeArrowheads="1"/>
          </p:cNvSpPr>
          <p:nvPr/>
        </p:nvSpPr>
        <p:spPr bwMode="auto">
          <a:xfrm>
            <a:off x="5835650" y="4171950"/>
            <a:ext cx="184150" cy="476250"/>
          </a:xfrm>
          <a:prstGeom prst="rect">
            <a:avLst/>
          </a:prstGeom>
          <a:noFill/>
          <a:ln w="9525">
            <a:noFill/>
            <a:miter lim="800000"/>
            <a:headEnd/>
            <a:tailEnd/>
          </a:ln>
          <a:effectLst/>
        </p:spPr>
        <p:txBody>
          <a:bodyPr wrap="none">
            <a:spAutoFit/>
          </a:bodyPr>
          <a:lstStyle/>
          <a:p>
            <a:pPr>
              <a:lnSpc>
                <a:spcPct val="90000"/>
              </a:lnSpc>
            </a:pPr>
            <a:endParaRPr lang="en-US" altLang="en-US" sz="2800" b="0">
              <a:solidFill>
                <a:srgbClr val="FA2828"/>
              </a:solidFill>
              <a:latin typeface="Times" charset="0"/>
            </a:endParaRPr>
          </a:p>
        </p:txBody>
      </p:sp>
      <p:sp>
        <p:nvSpPr>
          <p:cNvPr id="886807" name="Text Box 1047"/>
          <p:cNvSpPr txBox="1">
            <a:spLocks noChangeArrowheads="1"/>
          </p:cNvSpPr>
          <p:nvPr/>
        </p:nvSpPr>
        <p:spPr bwMode="auto">
          <a:xfrm>
            <a:off x="5835650" y="4171950"/>
            <a:ext cx="184150" cy="476250"/>
          </a:xfrm>
          <a:prstGeom prst="rect">
            <a:avLst/>
          </a:prstGeom>
          <a:noFill/>
          <a:ln w="9525">
            <a:noFill/>
            <a:miter lim="800000"/>
            <a:headEnd/>
            <a:tailEnd/>
          </a:ln>
          <a:effectLst/>
        </p:spPr>
        <p:txBody>
          <a:bodyPr wrap="none">
            <a:spAutoFit/>
          </a:bodyPr>
          <a:lstStyle/>
          <a:p>
            <a:pPr>
              <a:lnSpc>
                <a:spcPct val="90000"/>
              </a:lnSpc>
            </a:pPr>
            <a:endParaRPr lang="en-US" altLang="en-US" sz="2800" b="0">
              <a:solidFill>
                <a:srgbClr val="FA2828"/>
              </a:solidFill>
              <a:latin typeface="Times" charset="0"/>
            </a:endParaRPr>
          </a:p>
        </p:txBody>
      </p:sp>
      <p:sp>
        <p:nvSpPr>
          <p:cNvPr id="886808" name="Text Box 1048"/>
          <p:cNvSpPr txBox="1">
            <a:spLocks noChangeArrowheads="1"/>
          </p:cNvSpPr>
          <p:nvPr/>
        </p:nvSpPr>
        <p:spPr bwMode="auto">
          <a:xfrm>
            <a:off x="5638800" y="3962400"/>
            <a:ext cx="2514600" cy="74930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endParaRPr lang="en-US" altLang="en-US" sz="2400" b="0">
              <a:latin typeface="Times" charset="0"/>
            </a:endParaRPr>
          </a:p>
        </p:txBody>
      </p:sp>
      <p:sp>
        <p:nvSpPr>
          <p:cNvPr id="886809" name="Line 1049"/>
          <p:cNvSpPr>
            <a:spLocks noChangeShapeType="1"/>
          </p:cNvSpPr>
          <p:nvPr/>
        </p:nvSpPr>
        <p:spPr bwMode="auto">
          <a:xfrm flipH="1">
            <a:off x="3276600" y="3962400"/>
            <a:ext cx="457200" cy="0"/>
          </a:xfrm>
          <a:prstGeom prst="line">
            <a:avLst/>
          </a:prstGeom>
          <a:noFill/>
          <a:ln w="9525">
            <a:noFill/>
            <a:round/>
            <a:headEnd/>
            <a:tailEnd/>
          </a:ln>
          <a:effectLst/>
        </p:spPr>
        <p:txBody>
          <a:bodyPr anchor="ctr">
            <a:spAutoFit/>
          </a:bodyPr>
          <a:lstStyle/>
          <a:p>
            <a:endParaRPr lang="en-US"/>
          </a:p>
        </p:txBody>
      </p:sp>
      <p:sp>
        <p:nvSpPr>
          <p:cNvPr id="886810" name="Line 1050"/>
          <p:cNvSpPr>
            <a:spLocks noChangeShapeType="1"/>
          </p:cNvSpPr>
          <p:nvPr/>
        </p:nvSpPr>
        <p:spPr bwMode="auto">
          <a:xfrm flipH="1">
            <a:off x="3276600" y="3962400"/>
            <a:ext cx="4572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6811" name="Line 1051"/>
          <p:cNvSpPr>
            <a:spLocks noChangeShapeType="1"/>
          </p:cNvSpPr>
          <p:nvPr/>
        </p:nvSpPr>
        <p:spPr bwMode="auto">
          <a:xfrm flipH="1">
            <a:off x="3276600" y="5029200"/>
            <a:ext cx="457200" cy="0"/>
          </a:xfrm>
          <a:prstGeom prst="line">
            <a:avLst/>
          </a:prstGeom>
          <a:noFill/>
          <a:ln w="28575">
            <a:solidFill>
              <a:schemeClr val="tx1"/>
            </a:solidFill>
            <a:round/>
            <a:headEnd/>
            <a:tailEnd/>
          </a:ln>
          <a:effectLst/>
        </p:spPr>
        <p:txBody>
          <a:bodyPr anchor="ctr">
            <a:spAutoFit/>
          </a:bodyPr>
          <a:lstStyle/>
          <a:p>
            <a:endParaRPr lang="en-US"/>
          </a:p>
        </p:txBody>
      </p:sp>
      <p:sp>
        <p:nvSpPr>
          <p:cNvPr id="886812" name="Line 1052"/>
          <p:cNvSpPr>
            <a:spLocks noChangeShapeType="1"/>
          </p:cNvSpPr>
          <p:nvPr/>
        </p:nvSpPr>
        <p:spPr bwMode="auto">
          <a:xfrm>
            <a:off x="3276600" y="3962400"/>
            <a:ext cx="0" cy="1066800"/>
          </a:xfrm>
          <a:prstGeom prst="line">
            <a:avLst/>
          </a:prstGeom>
          <a:noFill/>
          <a:ln w="28575">
            <a:solidFill>
              <a:schemeClr val="tx1"/>
            </a:solidFill>
            <a:round/>
            <a:headEnd/>
            <a:tailEnd/>
          </a:ln>
          <a:effectLst/>
        </p:spPr>
        <p:txBody>
          <a:bodyPr wrap="none" anchor="ctr">
            <a:spAutoFit/>
          </a:bodyPr>
          <a:lstStyle/>
          <a:p>
            <a:endParaRPr lang="en-US"/>
          </a:p>
        </p:txBody>
      </p:sp>
      <p:sp>
        <p:nvSpPr>
          <p:cNvPr id="886813" name="Line 1053"/>
          <p:cNvSpPr>
            <a:spLocks noChangeShapeType="1"/>
          </p:cNvSpPr>
          <p:nvPr/>
        </p:nvSpPr>
        <p:spPr bwMode="auto">
          <a:xfrm flipH="1">
            <a:off x="2895600" y="44958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6814" name="Text Box 1054"/>
          <p:cNvSpPr txBox="1">
            <a:spLocks noChangeArrowheads="1"/>
          </p:cNvSpPr>
          <p:nvPr/>
        </p:nvSpPr>
        <p:spPr bwMode="auto">
          <a:xfrm>
            <a:off x="1371600" y="4267200"/>
            <a:ext cx="1905000" cy="74930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pic>
        <p:nvPicPr>
          <p:cNvPr id="886816" name="Picture 1056" descr="audio image blue">
            <a:hlinkClick r:id="" action="ppaction://noaction">
              <a:snd r:embed="rId13" name="08-passive transport.WAV"/>
            </a:hlinkClick>
          </p:cNvPr>
          <p:cNvPicPr>
            <a:picLocks noChangeAspect="1" noChangeArrowheads="1"/>
          </p:cNvPicPr>
          <p:nvPr/>
        </p:nvPicPr>
        <p:blipFill>
          <a:blip r:embed="rId14" cstate="print"/>
          <a:srcRect/>
          <a:stretch>
            <a:fillRect/>
          </a:stretch>
        </p:blipFill>
        <p:spPr bwMode="auto">
          <a:xfrm>
            <a:off x="8204200" y="2019300"/>
            <a:ext cx="354013" cy="354013"/>
          </a:xfrm>
          <a:prstGeom prst="rect">
            <a:avLst/>
          </a:prstGeom>
          <a:noFill/>
        </p:spPr>
      </p:pic>
      <p:sp>
        <p:nvSpPr>
          <p:cNvPr id="24" name="TextBox 23"/>
          <p:cNvSpPr txBox="1"/>
          <p:nvPr/>
        </p:nvSpPr>
        <p:spPr>
          <a:xfrm>
            <a:off x="457200" y="2590800"/>
            <a:ext cx="2743200" cy="1200329"/>
          </a:xfrm>
          <a:prstGeom prst="rect">
            <a:avLst/>
          </a:prstGeom>
          <a:noFill/>
        </p:spPr>
        <p:txBody>
          <a:bodyPr wrap="square" rtlCol="0">
            <a:spAutoFit/>
          </a:bodyPr>
          <a:lstStyle/>
          <a:p>
            <a:pPr>
              <a:buFont typeface="Arial" pitchFamily="34" charset="0"/>
              <a:buChar char="•"/>
            </a:pPr>
            <a:r>
              <a:rPr lang="en-US" sz="2400" dirty="0" smtClean="0"/>
              <a:t>Osmosis</a:t>
            </a:r>
          </a:p>
          <a:p>
            <a:pPr>
              <a:buFont typeface="Arial" pitchFamily="34" charset="0"/>
              <a:buChar char="•"/>
            </a:pPr>
            <a:r>
              <a:rPr lang="en-US" sz="2400" dirty="0" smtClean="0"/>
              <a:t>Diffusion</a:t>
            </a:r>
          </a:p>
          <a:p>
            <a:pPr>
              <a:buFont typeface="Arial" pitchFamily="34" charset="0"/>
              <a:buChar char="•"/>
            </a:pPr>
            <a:r>
              <a:rPr lang="en-US" sz="2400" dirty="0" smtClean="0"/>
              <a:t>Facilitated Diffusion</a:t>
            </a:r>
            <a:endParaRPr lang="en-US" sz="2400" dirty="0"/>
          </a:p>
        </p:txBody>
      </p:sp>
      <p:sp>
        <p:nvSpPr>
          <p:cNvPr id="25" name="TextBox 24"/>
          <p:cNvSpPr txBox="1"/>
          <p:nvPr/>
        </p:nvSpPr>
        <p:spPr>
          <a:xfrm>
            <a:off x="5867400" y="2514600"/>
            <a:ext cx="3276600" cy="1200329"/>
          </a:xfrm>
          <a:prstGeom prst="rect">
            <a:avLst/>
          </a:prstGeom>
          <a:noFill/>
        </p:spPr>
        <p:txBody>
          <a:bodyPr wrap="square" rtlCol="0">
            <a:spAutoFit/>
          </a:bodyPr>
          <a:lstStyle/>
          <a:p>
            <a:r>
              <a:rPr lang="en-US" sz="2400" dirty="0" smtClean="0"/>
              <a:t>Moves from High Concentration to Low Concentration</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86816"/>
                                        </p:tgtEl>
                                        <p:attrNameLst>
                                          <p:attrName>style.visibility</p:attrName>
                                        </p:attrNameLst>
                                      </p:cBhvr>
                                      <p:to>
                                        <p:strVal val="visible"/>
                                      </p:to>
                                    </p:set>
                                    <p:animEffect transition="in" filter="box(out)">
                                      <p:cBhvr>
                                        <p:cTn id="7" dur="500"/>
                                        <p:tgtEl>
                                          <p:spTgt spid="8868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6788"/>
                                        </p:tgtEl>
                                        <p:attrNameLst>
                                          <p:attrName>style.visibility</p:attrName>
                                        </p:attrNameLst>
                                      </p:cBhvr>
                                      <p:to>
                                        <p:strVal val="visible"/>
                                      </p:to>
                                    </p:set>
                                    <p:animEffect transition="in" filter="box(out)">
                                      <p:cBhvr>
                                        <p:cTn id="11" dur="500"/>
                                        <p:tgtEl>
                                          <p:spTgt spid="886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887811" name="Text Box 1027"/>
          <p:cNvSpPr txBox="1">
            <a:spLocks noChangeArrowheads="1"/>
          </p:cNvSpPr>
          <p:nvPr/>
        </p:nvSpPr>
        <p:spPr bwMode="auto">
          <a:xfrm>
            <a:off x="565150" y="914400"/>
            <a:ext cx="603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Passive Transport by proteins</a:t>
            </a:r>
          </a:p>
        </p:txBody>
      </p:sp>
      <p:pic>
        <p:nvPicPr>
          <p:cNvPr id="88781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6"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7"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87818" name="Rectangle 1034"/>
          <p:cNvSpPr>
            <a:spLocks noChangeArrowheads="1"/>
          </p:cNvSpPr>
          <p:nvPr/>
        </p:nvSpPr>
        <p:spPr bwMode="auto">
          <a:xfrm>
            <a:off x="533400" y="1717675"/>
            <a:ext cx="7924800" cy="1406525"/>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b="0">
                <a:latin typeface="Times" charset="0"/>
              </a:rPr>
              <a:t>Passive transport of materials across the membrane using transport proteins is called </a:t>
            </a:r>
            <a:r>
              <a:rPr lang="en-US" altLang="en-US" sz="3200" b="0">
                <a:solidFill>
                  <a:srgbClr val="FF0066"/>
                </a:solidFill>
                <a:latin typeface="Times" charset="0"/>
              </a:rPr>
              <a:t>facilitated diffusion</a:t>
            </a:r>
            <a:r>
              <a:rPr lang="en-US" altLang="en-US" sz="3200" b="0">
                <a:latin typeface="Times" charset="0"/>
              </a:rPr>
              <a:t>.</a:t>
            </a:r>
            <a:endParaRPr lang="en-US" altLang="en-US" sz="3200" b="0" i="1">
              <a:latin typeface="Times" charset="0"/>
            </a:endParaRPr>
          </a:p>
        </p:txBody>
      </p:sp>
      <p:pic>
        <p:nvPicPr>
          <p:cNvPr id="887821" name="Picture 1037"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24" name="Picture 1040" descr="Sec"/>
          <p:cNvPicPr>
            <a:picLocks noChangeAspect="1" noChangeArrowheads="1"/>
          </p:cNvPicPr>
          <p:nvPr/>
        </p:nvPicPr>
        <p:blipFill>
          <a:blip r:embed="rId11" cstate="print"/>
          <a:srcRect/>
          <a:stretch>
            <a:fillRect/>
          </a:stretch>
        </p:blipFill>
        <p:spPr bwMode="auto">
          <a:xfrm>
            <a:off x="2813050" y="0"/>
            <a:ext cx="3517900" cy="482600"/>
          </a:xfrm>
          <a:prstGeom prst="rect">
            <a:avLst/>
          </a:prstGeom>
          <a:noFill/>
        </p:spPr>
      </p:pic>
      <p:pic>
        <p:nvPicPr>
          <p:cNvPr id="887825" name="Picture 1041" descr="Fig"/>
          <p:cNvPicPr>
            <a:picLocks noChangeAspect="1" noChangeArrowheads="1"/>
          </p:cNvPicPr>
          <p:nvPr/>
        </p:nvPicPr>
        <p:blipFill>
          <a:blip r:embed="rId12" cstate="print"/>
          <a:srcRect/>
          <a:stretch>
            <a:fillRect/>
          </a:stretch>
        </p:blipFill>
        <p:spPr bwMode="auto">
          <a:xfrm>
            <a:off x="3581400" y="3048000"/>
            <a:ext cx="2111375" cy="2927350"/>
          </a:xfrm>
          <a:prstGeom prst="rect">
            <a:avLst/>
          </a:prstGeom>
          <a:noFill/>
        </p:spPr>
      </p:pic>
      <p:sp>
        <p:nvSpPr>
          <p:cNvPr id="887826" name="Line 1042"/>
          <p:cNvSpPr>
            <a:spLocks noChangeShapeType="1"/>
          </p:cNvSpPr>
          <p:nvPr/>
        </p:nvSpPr>
        <p:spPr bwMode="auto">
          <a:xfrm flipH="1">
            <a:off x="3352800" y="41910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27" name="Line 1043"/>
          <p:cNvSpPr>
            <a:spLocks noChangeShapeType="1"/>
          </p:cNvSpPr>
          <p:nvPr/>
        </p:nvSpPr>
        <p:spPr bwMode="auto">
          <a:xfrm flipH="1">
            <a:off x="3352800" y="51054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28" name="Line 1044"/>
          <p:cNvSpPr>
            <a:spLocks noChangeShapeType="1"/>
          </p:cNvSpPr>
          <p:nvPr/>
        </p:nvSpPr>
        <p:spPr bwMode="auto">
          <a:xfrm>
            <a:off x="3352800" y="4191000"/>
            <a:ext cx="0" cy="914400"/>
          </a:xfrm>
          <a:prstGeom prst="line">
            <a:avLst/>
          </a:prstGeom>
          <a:noFill/>
          <a:ln w="28575">
            <a:solidFill>
              <a:schemeClr val="tx1"/>
            </a:solidFill>
            <a:round/>
            <a:headEnd/>
            <a:tailEnd/>
          </a:ln>
          <a:effectLst/>
        </p:spPr>
        <p:txBody>
          <a:bodyPr anchor="ctr">
            <a:spAutoFit/>
          </a:bodyPr>
          <a:lstStyle/>
          <a:p>
            <a:endParaRPr lang="en-US"/>
          </a:p>
        </p:txBody>
      </p:sp>
      <p:sp>
        <p:nvSpPr>
          <p:cNvPr id="887829" name="Line 1045"/>
          <p:cNvSpPr>
            <a:spLocks noChangeShapeType="1"/>
          </p:cNvSpPr>
          <p:nvPr/>
        </p:nvSpPr>
        <p:spPr bwMode="auto">
          <a:xfrm flipH="1">
            <a:off x="2895600" y="4648200"/>
            <a:ext cx="4572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30" name="Text Box 1046"/>
          <p:cNvSpPr txBox="1">
            <a:spLocks noChangeArrowheads="1"/>
          </p:cNvSpPr>
          <p:nvPr/>
        </p:nvSpPr>
        <p:spPr bwMode="auto">
          <a:xfrm>
            <a:off x="1295400" y="4406900"/>
            <a:ext cx="2057400" cy="74930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sp>
        <p:nvSpPr>
          <p:cNvPr id="887831" name="Text Box 1047"/>
          <p:cNvSpPr txBox="1">
            <a:spLocks noChangeArrowheads="1"/>
          </p:cNvSpPr>
          <p:nvPr/>
        </p:nvSpPr>
        <p:spPr bwMode="auto">
          <a:xfrm>
            <a:off x="5499100" y="3340100"/>
            <a:ext cx="1503363" cy="74930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Channel proteins</a:t>
            </a:r>
          </a:p>
        </p:txBody>
      </p:sp>
      <p:sp>
        <p:nvSpPr>
          <p:cNvPr id="887832" name="Line 1048"/>
          <p:cNvSpPr>
            <a:spLocks noChangeShapeType="1"/>
          </p:cNvSpPr>
          <p:nvPr/>
        </p:nvSpPr>
        <p:spPr bwMode="auto">
          <a:xfrm flipH="1">
            <a:off x="4724400" y="3581400"/>
            <a:ext cx="914400" cy="457200"/>
          </a:xfrm>
          <a:prstGeom prst="line">
            <a:avLst/>
          </a:prstGeom>
          <a:noFill/>
          <a:ln w="28575">
            <a:solidFill>
              <a:schemeClr val="tx1"/>
            </a:solidFill>
            <a:round/>
            <a:headEnd/>
            <a:tailEnd/>
          </a:ln>
          <a:effectLst/>
        </p:spPr>
        <p:txBody>
          <a:bodyPr wrap="none" anchor="ctr">
            <a:spAutoFit/>
          </a:bodyPr>
          <a:lstStyle/>
          <a:p>
            <a:endParaRPr lang="en-US"/>
          </a:p>
        </p:txBody>
      </p:sp>
      <p:sp>
        <p:nvSpPr>
          <p:cNvPr id="887833" name="Text Box 1049"/>
          <p:cNvSpPr txBox="1">
            <a:spLocks noChangeArrowheads="1"/>
          </p:cNvSpPr>
          <p:nvPr/>
        </p:nvSpPr>
        <p:spPr bwMode="auto">
          <a:xfrm>
            <a:off x="5334000" y="4343400"/>
            <a:ext cx="2362200" cy="74930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endParaRPr lang="en-US" altLang="en-US" sz="2400" b="0">
              <a:latin typeface="Times" charset="0"/>
            </a:endParaRPr>
          </a:p>
        </p:txBody>
      </p:sp>
      <p:pic>
        <p:nvPicPr>
          <p:cNvPr id="887835" name="Picture 1051" descr="audio image blue">
            <a:hlinkClick r:id="" action="ppaction://noaction">
              <a:snd r:embed="rId13" name="08-facilitated diffusiion.WAV"/>
            </a:hlinkClick>
          </p:cNvPr>
          <p:cNvPicPr>
            <a:picLocks noChangeAspect="1" noChangeArrowheads="1"/>
          </p:cNvPicPr>
          <p:nvPr/>
        </p:nvPicPr>
        <p:blipFill>
          <a:blip r:embed="rId14" cstate="print"/>
          <a:srcRect/>
          <a:stretch>
            <a:fillRect/>
          </a:stretch>
        </p:blipFill>
        <p:spPr bwMode="auto">
          <a:xfrm>
            <a:off x="4318000" y="2692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87835"/>
                                        </p:tgtEl>
                                        <p:attrNameLst>
                                          <p:attrName>style.visibility</p:attrName>
                                        </p:attrNameLst>
                                      </p:cBhvr>
                                      <p:to>
                                        <p:strVal val="visible"/>
                                      </p:to>
                                    </p:set>
                                    <p:animEffect transition="in" filter="box(out)">
                                      <p:cBhvr>
                                        <p:cTn id="7" dur="500"/>
                                        <p:tgtEl>
                                          <p:spTgt spid="88783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2"/>
                                        </p:tgtEl>
                                        <p:attrNameLst>
                                          <p:attrName>style.visibility</p:attrName>
                                        </p:attrNameLst>
                                      </p:cBhvr>
                                      <p:to>
                                        <p:strVal val="visible"/>
                                      </p:to>
                                    </p:set>
                                    <p:animEffect transition="in" filter="box(out)">
                                      <p:cBhvr>
                                        <p:cTn id="11" dur="500"/>
                                        <p:tgtEl>
                                          <p:spTgt spid="88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888835" name="Text Box 3"/>
          <p:cNvSpPr txBox="1">
            <a:spLocks noChangeArrowheads="1"/>
          </p:cNvSpPr>
          <p:nvPr/>
        </p:nvSpPr>
        <p:spPr bwMode="auto">
          <a:xfrm>
            <a:off x="565150" y="914400"/>
            <a:ext cx="588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Passive transport by proteins</a:t>
            </a:r>
          </a:p>
        </p:txBody>
      </p:sp>
      <p:pic>
        <p:nvPicPr>
          <p:cNvPr id="88883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883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883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883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884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8841"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88842" name="Rectangle 10"/>
          <p:cNvSpPr>
            <a:spLocks noChangeArrowheads="1"/>
          </p:cNvSpPr>
          <p:nvPr/>
        </p:nvSpPr>
        <p:spPr bwMode="auto">
          <a:xfrm>
            <a:off x="533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b="0" dirty="0">
                <a:latin typeface="Times" charset="0"/>
              </a:rPr>
              <a:t>The movement is with the concentration </a:t>
            </a:r>
            <a:r>
              <a:rPr lang="en-US" altLang="en-US" sz="3200" b="0" dirty="0" smtClean="0">
                <a:latin typeface="Times" charset="0"/>
              </a:rPr>
              <a:t>gradient (High to Low), </a:t>
            </a:r>
            <a:r>
              <a:rPr lang="en-US" altLang="en-US" sz="3200" b="0" dirty="0">
                <a:latin typeface="Times" charset="0"/>
              </a:rPr>
              <a:t>and requires no energy input from the cell.</a:t>
            </a:r>
            <a:endParaRPr lang="en-US" altLang="en-US" sz="3200" b="0" i="1" dirty="0">
              <a:latin typeface="Times" charset="0"/>
            </a:endParaRPr>
          </a:p>
        </p:txBody>
      </p:sp>
      <p:pic>
        <p:nvPicPr>
          <p:cNvPr id="888845" name="Picture 13"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8848" name="Picture 16" descr="Sec"/>
          <p:cNvPicPr>
            <a:picLocks noChangeAspect="1" noChangeArrowheads="1"/>
          </p:cNvPicPr>
          <p:nvPr/>
        </p:nvPicPr>
        <p:blipFill>
          <a:blip r:embed="rId11" cstate="print"/>
          <a:srcRect/>
          <a:stretch>
            <a:fillRect/>
          </a:stretch>
        </p:blipFill>
        <p:spPr bwMode="auto">
          <a:xfrm>
            <a:off x="2813050" y="0"/>
            <a:ext cx="3517900" cy="482600"/>
          </a:xfrm>
          <a:prstGeom prst="rect">
            <a:avLst/>
          </a:prstGeom>
          <a:noFill/>
        </p:spPr>
      </p:pic>
      <p:sp>
        <p:nvSpPr>
          <p:cNvPr id="888858" name="Line 26"/>
          <p:cNvSpPr>
            <a:spLocks noChangeShapeType="1"/>
          </p:cNvSpPr>
          <p:nvPr/>
        </p:nvSpPr>
        <p:spPr bwMode="auto">
          <a:xfrm>
            <a:off x="5105400" y="3886200"/>
            <a:ext cx="685800" cy="228600"/>
          </a:xfrm>
          <a:prstGeom prst="line">
            <a:avLst/>
          </a:prstGeom>
          <a:noFill/>
          <a:ln w="9525">
            <a:solidFill>
              <a:schemeClr val="bg2"/>
            </a:solidFill>
            <a:round/>
            <a:headEnd/>
            <a:tailEnd/>
          </a:ln>
          <a:effectLst/>
        </p:spPr>
        <p:txBody>
          <a:bodyPr wrap="none" anchor="ctr">
            <a:spAutoFit/>
          </a:bodyPr>
          <a:lstStyle/>
          <a:p>
            <a:endParaRPr lang="en-US"/>
          </a:p>
        </p:txBody>
      </p:sp>
      <p:sp>
        <p:nvSpPr>
          <p:cNvPr id="888859" name="Line 27"/>
          <p:cNvSpPr>
            <a:spLocks noChangeShapeType="1"/>
          </p:cNvSpPr>
          <p:nvPr/>
        </p:nvSpPr>
        <p:spPr bwMode="auto">
          <a:xfrm flipH="1">
            <a:off x="3276600" y="3886200"/>
            <a:ext cx="381000" cy="228600"/>
          </a:xfrm>
          <a:prstGeom prst="line">
            <a:avLst/>
          </a:prstGeom>
          <a:noFill/>
          <a:ln w="9525">
            <a:solidFill>
              <a:schemeClr val="bg2"/>
            </a:solidFill>
            <a:round/>
            <a:headEnd/>
            <a:tailEnd/>
          </a:ln>
          <a:effectLst/>
        </p:spPr>
        <p:txBody>
          <a:bodyPr wrap="none" anchor="ctr">
            <a:spAutoFit/>
          </a:bodyPr>
          <a:lstStyle/>
          <a:p>
            <a:endParaRPr lang="en-US"/>
          </a:p>
        </p:txBody>
      </p:sp>
      <p:pic>
        <p:nvPicPr>
          <p:cNvPr id="888861" name="Picture 29" descr="Fig"/>
          <p:cNvPicPr>
            <a:picLocks noChangeAspect="1" noChangeArrowheads="1"/>
          </p:cNvPicPr>
          <p:nvPr/>
        </p:nvPicPr>
        <p:blipFill>
          <a:blip r:embed="rId12" cstate="print"/>
          <a:srcRect/>
          <a:stretch>
            <a:fillRect/>
          </a:stretch>
        </p:blipFill>
        <p:spPr bwMode="auto">
          <a:xfrm>
            <a:off x="1676400" y="3170238"/>
            <a:ext cx="5667375" cy="2849562"/>
          </a:xfrm>
          <a:prstGeom prst="rect">
            <a:avLst/>
          </a:prstGeom>
          <a:noFill/>
          <a:ln w="9525">
            <a:noFill/>
            <a:miter lim="800000"/>
            <a:headEnd/>
            <a:tailEnd/>
          </a:ln>
        </p:spPr>
      </p:pic>
      <p:sp>
        <p:nvSpPr>
          <p:cNvPr id="888862" name="Text Box 30"/>
          <p:cNvSpPr txBox="1">
            <a:spLocks noChangeArrowheads="1"/>
          </p:cNvSpPr>
          <p:nvPr/>
        </p:nvSpPr>
        <p:spPr bwMode="auto">
          <a:xfrm>
            <a:off x="7200900" y="4419600"/>
            <a:ext cx="1600200" cy="587375"/>
          </a:xfrm>
          <a:prstGeom prst="rect">
            <a:avLst/>
          </a:prstGeom>
          <a:noFill/>
          <a:ln w="9525">
            <a:noFill/>
            <a:miter lim="800000"/>
            <a:headEnd/>
            <a:tailEnd/>
          </a:ln>
          <a:effectLst/>
        </p:spPr>
        <p:txBody>
          <a:bodyPr>
            <a:spAutoFit/>
          </a:bodyPr>
          <a:lstStyle/>
          <a:p>
            <a:pPr algn="ctr">
              <a:lnSpc>
                <a:spcPct val="90000"/>
              </a:lnSpc>
            </a:pPr>
            <a:r>
              <a:rPr lang="en-US" altLang="en-US" sz="1800">
                <a:latin typeface="Times" charset="0"/>
              </a:rPr>
              <a:t>Concentration gradient</a:t>
            </a:r>
            <a:endParaRPr lang="en-US" altLang="en-US" sz="1800">
              <a:solidFill>
                <a:srgbClr val="FA2828"/>
              </a:solidFill>
              <a:latin typeface="Times" charset="0"/>
            </a:endParaRPr>
          </a:p>
        </p:txBody>
      </p:sp>
      <p:sp>
        <p:nvSpPr>
          <p:cNvPr id="888863" name="Line 31"/>
          <p:cNvSpPr>
            <a:spLocks noChangeShapeType="1"/>
          </p:cNvSpPr>
          <p:nvPr/>
        </p:nvSpPr>
        <p:spPr bwMode="auto">
          <a:xfrm>
            <a:off x="1600200" y="4267200"/>
            <a:ext cx="0" cy="914400"/>
          </a:xfrm>
          <a:prstGeom prst="line">
            <a:avLst/>
          </a:prstGeom>
          <a:noFill/>
          <a:ln w="28575">
            <a:solidFill>
              <a:schemeClr val="tx1"/>
            </a:solidFill>
            <a:round/>
            <a:headEnd/>
            <a:tailEnd/>
          </a:ln>
          <a:effectLst/>
        </p:spPr>
        <p:txBody>
          <a:bodyPr anchor="ctr">
            <a:spAutoFit/>
          </a:bodyPr>
          <a:lstStyle/>
          <a:p>
            <a:endParaRPr lang="en-US"/>
          </a:p>
        </p:txBody>
      </p:sp>
      <p:sp>
        <p:nvSpPr>
          <p:cNvPr id="888864" name="Text Box 32"/>
          <p:cNvSpPr txBox="1">
            <a:spLocks noChangeArrowheads="1"/>
          </p:cNvSpPr>
          <p:nvPr/>
        </p:nvSpPr>
        <p:spPr bwMode="auto">
          <a:xfrm>
            <a:off x="152400" y="4533900"/>
            <a:ext cx="1600200" cy="587375"/>
          </a:xfrm>
          <a:prstGeom prst="rect">
            <a:avLst/>
          </a:prstGeom>
          <a:noFill/>
          <a:ln w="9525">
            <a:noFill/>
            <a:miter lim="800000"/>
            <a:headEnd/>
            <a:tailEnd/>
          </a:ln>
          <a:effectLst/>
        </p:spPr>
        <p:txBody>
          <a:bodyPr>
            <a:spAutoFit/>
          </a:bodyPr>
          <a:lstStyle/>
          <a:p>
            <a:pPr algn="ctr">
              <a:lnSpc>
                <a:spcPct val="90000"/>
              </a:lnSpc>
            </a:pPr>
            <a:r>
              <a:rPr lang="en-US" altLang="en-US" sz="1800">
                <a:latin typeface="Times" charset="0"/>
              </a:rPr>
              <a:t>Plasma membrane</a:t>
            </a:r>
          </a:p>
        </p:txBody>
      </p:sp>
      <p:sp>
        <p:nvSpPr>
          <p:cNvPr id="888865" name="Line 33"/>
          <p:cNvSpPr>
            <a:spLocks noChangeShapeType="1"/>
          </p:cNvSpPr>
          <p:nvPr/>
        </p:nvSpPr>
        <p:spPr bwMode="auto">
          <a:xfrm flipH="1">
            <a:off x="1447800" y="47244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6" name="Line 34"/>
          <p:cNvSpPr>
            <a:spLocks noChangeShapeType="1"/>
          </p:cNvSpPr>
          <p:nvPr/>
        </p:nvSpPr>
        <p:spPr bwMode="auto">
          <a:xfrm>
            <a:off x="1600200" y="42672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7" name="Line 35"/>
          <p:cNvSpPr>
            <a:spLocks noChangeShapeType="1"/>
          </p:cNvSpPr>
          <p:nvPr/>
        </p:nvSpPr>
        <p:spPr bwMode="auto">
          <a:xfrm>
            <a:off x="1600200" y="51816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8" name="Text Box 36"/>
          <p:cNvSpPr txBox="1">
            <a:spLocks noChangeArrowheads="1"/>
          </p:cNvSpPr>
          <p:nvPr/>
        </p:nvSpPr>
        <p:spPr bwMode="auto">
          <a:xfrm>
            <a:off x="2425700" y="5480050"/>
            <a:ext cx="787400" cy="339725"/>
          </a:xfrm>
          <a:prstGeom prst="rect">
            <a:avLst/>
          </a:prstGeom>
          <a:noFill/>
          <a:ln w="9525">
            <a:noFill/>
            <a:miter lim="800000"/>
            <a:headEnd/>
            <a:tailEnd/>
          </a:ln>
          <a:effectLst/>
        </p:spPr>
        <p:txBody>
          <a:bodyPr wrap="none">
            <a:spAutoFit/>
          </a:bodyPr>
          <a:lstStyle/>
          <a:p>
            <a:pPr>
              <a:lnSpc>
                <a:spcPct val="90000"/>
              </a:lnSpc>
            </a:pPr>
            <a:r>
              <a:rPr lang="en-US" altLang="en-US" sz="1800">
                <a:solidFill>
                  <a:schemeClr val="bg2"/>
                </a:solidFill>
                <a:latin typeface="Times" charset="0"/>
              </a:rPr>
              <a:t>Step 1</a:t>
            </a:r>
          </a:p>
        </p:txBody>
      </p:sp>
      <p:sp>
        <p:nvSpPr>
          <p:cNvPr id="888869" name="Text Box 37"/>
          <p:cNvSpPr txBox="1">
            <a:spLocks noChangeArrowheads="1"/>
          </p:cNvSpPr>
          <p:nvPr/>
        </p:nvSpPr>
        <p:spPr bwMode="auto">
          <a:xfrm>
            <a:off x="5638800" y="5480050"/>
            <a:ext cx="787400" cy="339725"/>
          </a:xfrm>
          <a:prstGeom prst="rect">
            <a:avLst/>
          </a:prstGeom>
          <a:noFill/>
          <a:ln w="9525">
            <a:noFill/>
            <a:miter lim="800000"/>
            <a:headEnd/>
            <a:tailEnd/>
          </a:ln>
          <a:effectLst/>
        </p:spPr>
        <p:txBody>
          <a:bodyPr wrap="none">
            <a:spAutoFit/>
          </a:bodyPr>
          <a:lstStyle/>
          <a:p>
            <a:pPr>
              <a:lnSpc>
                <a:spcPct val="90000"/>
              </a:lnSpc>
            </a:pPr>
            <a:r>
              <a:rPr lang="en-US" altLang="en-US" sz="1800">
                <a:solidFill>
                  <a:schemeClr val="bg2"/>
                </a:solidFill>
                <a:latin typeface="Times" charset="0"/>
              </a:rPr>
              <a:t>Step 2</a:t>
            </a:r>
          </a:p>
        </p:txBody>
      </p:sp>
      <p:sp>
        <p:nvSpPr>
          <p:cNvPr id="888870" name="Text Box 38"/>
          <p:cNvSpPr txBox="1">
            <a:spLocks noChangeArrowheads="1"/>
          </p:cNvSpPr>
          <p:nvPr/>
        </p:nvSpPr>
        <p:spPr bwMode="auto">
          <a:xfrm>
            <a:off x="3489325" y="3692525"/>
            <a:ext cx="1790700" cy="339725"/>
          </a:xfrm>
          <a:prstGeom prst="rect">
            <a:avLst/>
          </a:prstGeom>
          <a:noFill/>
          <a:ln w="9525">
            <a:noFill/>
            <a:miter lim="800000"/>
            <a:headEnd/>
            <a:tailEnd/>
          </a:ln>
          <a:effectLst/>
        </p:spPr>
        <p:txBody>
          <a:bodyPr wrap="none">
            <a:spAutoFit/>
          </a:bodyPr>
          <a:lstStyle/>
          <a:p>
            <a:pPr>
              <a:lnSpc>
                <a:spcPct val="90000"/>
              </a:lnSpc>
            </a:pPr>
            <a:r>
              <a:rPr lang="en-US" altLang="en-US" sz="1800">
                <a:solidFill>
                  <a:schemeClr val="bg2"/>
                </a:solidFill>
                <a:latin typeface="Times" charset="0"/>
              </a:rPr>
              <a:t>Carrier proteins</a:t>
            </a:r>
          </a:p>
        </p:txBody>
      </p:sp>
      <p:sp>
        <p:nvSpPr>
          <p:cNvPr id="888872" name="Line 40"/>
          <p:cNvSpPr>
            <a:spLocks noChangeShapeType="1"/>
          </p:cNvSpPr>
          <p:nvPr/>
        </p:nvSpPr>
        <p:spPr bwMode="auto">
          <a:xfrm flipV="1">
            <a:off x="3200400" y="3886200"/>
            <a:ext cx="381000" cy="228600"/>
          </a:xfrm>
          <a:prstGeom prst="line">
            <a:avLst/>
          </a:prstGeom>
          <a:noFill/>
          <a:ln w="28575">
            <a:solidFill>
              <a:schemeClr val="bg2"/>
            </a:solidFill>
            <a:round/>
            <a:headEnd/>
            <a:tailEnd/>
          </a:ln>
          <a:effectLst/>
        </p:spPr>
        <p:txBody>
          <a:bodyPr wrap="none" anchor="ctr">
            <a:spAutoFit/>
          </a:bodyPr>
          <a:lstStyle/>
          <a:p>
            <a:endParaRPr lang="en-US"/>
          </a:p>
        </p:txBody>
      </p:sp>
      <p:sp>
        <p:nvSpPr>
          <p:cNvPr id="888879" name="Line 47"/>
          <p:cNvSpPr>
            <a:spLocks noChangeShapeType="1"/>
          </p:cNvSpPr>
          <p:nvPr/>
        </p:nvSpPr>
        <p:spPr bwMode="auto">
          <a:xfrm>
            <a:off x="5181600" y="3886200"/>
            <a:ext cx="533400" cy="228600"/>
          </a:xfrm>
          <a:prstGeom prst="line">
            <a:avLst/>
          </a:prstGeom>
          <a:noFill/>
          <a:ln w="28575">
            <a:solidFill>
              <a:schemeClr val="bg2"/>
            </a:solidFill>
            <a:round/>
            <a:headEnd/>
            <a:tailEnd/>
          </a:ln>
          <a:effectLst/>
        </p:spPr>
        <p:txBody>
          <a:bodyPr wrap="none">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box(out)">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890883" name="Text Box 3"/>
          <p:cNvSpPr txBox="1">
            <a:spLocks noChangeArrowheads="1"/>
          </p:cNvSpPr>
          <p:nvPr/>
        </p:nvSpPr>
        <p:spPr bwMode="auto">
          <a:xfrm>
            <a:off x="565150" y="914400"/>
            <a:ext cx="3549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Active Transport</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0889"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90890" name="Rectangle 10"/>
          <p:cNvSpPr>
            <a:spLocks noChangeArrowheads="1"/>
          </p:cNvSpPr>
          <p:nvPr/>
        </p:nvSpPr>
        <p:spPr bwMode="auto">
          <a:xfrm>
            <a:off x="533400" y="1736725"/>
            <a:ext cx="7924800" cy="1865126"/>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b="0" dirty="0">
                <a:latin typeface="Times" charset="0"/>
              </a:rPr>
              <a:t>Movement of materials through a membrane against a concentration </a:t>
            </a:r>
            <a:r>
              <a:rPr lang="en-US" altLang="en-US" sz="3200" b="0" dirty="0" smtClean="0">
                <a:latin typeface="Times" charset="0"/>
              </a:rPr>
              <a:t>gradient (Low to High) </a:t>
            </a:r>
            <a:r>
              <a:rPr lang="en-US" altLang="en-US" sz="3200" b="0" dirty="0">
                <a:latin typeface="Times" charset="0"/>
              </a:rPr>
              <a:t>is called </a:t>
            </a:r>
            <a:r>
              <a:rPr lang="en-US" altLang="en-US" sz="3200" b="0" dirty="0">
                <a:solidFill>
                  <a:srgbClr val="FF0066"/>
                </a:solidFill>
                <a:latin typeface="Times" charset="0"/>
              </a:rPr>
              <a:t>active transport</a:t>
            </a:r>
            <a:r>
              <a:rPr lang="en-US" altLang="en-US" sz="3200" b="0" dirty="0">
                <a:latin typeface="Times" charset="0"/>
              </a:rPr>
              <a:t> and </a:t>
            </a:r>
            <a:r>
              <a:rPr lang="en-US" altLang="en-US" sz="3200" b="1" dirty="0">
                <a:latin typeface="Times" charset="0"/>
              </a:rPr>
              <a:t>requires energy </a:t>
            </a:r>
            <a:r>
              <a:rPr lang="en-US" altLang="en-US" sz="3200" b="0" dirty="0">
                <a:latin typeface="Times" charset="0"/>
              </a:rPr>
              <a:t>from the cell.</a:t>
            </a:r>
            <a:endParaRPr lang="en-US" altLang="en-US" sz="3200" b="0" i="1" dirty="0">
              <a:latin typeface="Times" charset="0"/>
            </a:endParaRPr>
          </a:p>
        </p:txBody>
      </p:sp>
      <p:pic>
        <p:nvPicPr>
          <p:cNvPr id="890892"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0895" name="Picture 15" descr="Sec"/>
          <p:cNvPicPr>
            <a:picLocks noChangeAspect="1" noChangeArrowheads="1"/>
          </p:cNvPicPr>
          <p:nvPr/>
        </p:nvPicPr>
        <p:blipFill>
          <a:blip r:embed="rId11" cstate="print"/>
          <a:srcRect/>
          <a:stretch>
            <a:fillRect/>
          </a:stretch>
        </p:blipFill>
        <p:spPr bwMode="auto">
          <a:xfrm>
            <a:off x="2813050" y="0"/>
            <a:ext cx="3517900" cy="482600"/>
          </a:xfrm>
          <a:prstGeom prst="rect">
            <a:avLst/>
          </a:prstGeom>
          <a:noFill/>
        </p:spPr>
      </p:pic>
      <p:pic>
        <p:nvPicPr>
          <p:cNvPr id="890896" name="Picture 16" descr="Fig"/>
          <p:cNvPicPr>
            <a:picLocks noChangeAspect="1" noChangeArrowheads="1"/>
          </p:cNvPicPr>
          <p:nvPr/>
        </p:nvPicPr>
        <p:blipFill>
          <a:blip r:embed="rId12" cstate="print"/>
          <a:srcRect/>
          <a:stretch>
            <a:fillRect/>
          </a:stretch>
        </p:blipFill>
        <p:spPr bwMode="auto">
          <a:xfrm>
            <a:off x="2819400" y="3505200"/>
            <a:ext cx="3656012" cy="2741613"/>
          </a:xfrm>
          <a:prstGeom prst="rect">
            <a:avLst/>
          </a:prstGeom>
          <a:noFill/>
        </p:spPr>
      </p:pic>
      <p:sp>
        <p:nvSpPr>
          <p:cNvPr id="890897" name="Line 17"/>
          <p:cNvSpPr>
            <a:spLocks noChangeShapeType="1"/>
          </p:cNvSpPr>
          <p:nvPr/>
        </p:nvSpPr>
        <p:spPr bwMode="auto">
          <a:xfrm flipH="1">
            <a:off x="2590800" y="4267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898" name="Line 18"/>
          <p:cNvSpPr>
            <a:spLocks noChangeShapeType="1"/>
          </p:cNvSpPr>
          <p:nvPr/>
        </p:nvSpPr>
        <p:spPr bwMode="auto">
          <a:xfrm flipH="1">
            <a:off x="2590800" y="5029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899" name="Line 19"/>
          <p:cNvSpPr>
            <a:spLocks noChangeShapeType="1"/>
          </p:cNvSpPr>
          <p:nvPr/>
        </p:nvSpPr>
        <p:spPr bwMode="auto">
          <a:xfrm>
            <a:off x="2590800" y="4267200"/>
            <a:ext cx="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0900" name="Line 20"/>
          <p:cNvSpPr>
            <a:spLocks noChangeShapeType="1"/>
          </p:cNvSpPr>
          <p:nvPr/>
        </p:nvSpPr>
        <p:spPr bwMode="auto">
          <a:xfrm flipH="1">
            <a:off x="2362200" y="4648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902" name="Text Box 22"/>
          <p:cNvSpPr txBox="1">
            <a:spLocks noChangeArrowheads="1"/>
          </p:cNvSpPr>
          <p:nvPr/>
        </p:nvSpPr>
        <p:spPr bwMode="auto">
          <a:xfrm>
            <a:off x="784225" y="4476750"/>
            <a:ext cx="1958975" cy="603250"/>
          </a:xfrm>
          <a:prstGeom prst="rect">
            <a:avLst/>
          </a:prstGeom>
          <a:noFill/>
          <a:ln w="9525">
            <a:noFill/>
            <a:miter lim="800000"/>
            <a:headEnd/>
            <a:tailEnd/>
          </a:ln>
          <a:effectLst/>
        </p:spPr>
        <p:txBody>
          <a:bodyPr>
            <a:spAutoFit/>
          </a:bodyPr>
          <a:lstStyle/>
          <a:p>
            <a:pPr algn="ctr"/>
            <a:r>
              <a:rPr lang="en-US" altLang="en-US" sz="2400">
                <a:latin typeface="Times" charset="0"/>
              </a:rPr>
              <a:t>Plasma membrane</a:t>
            </a:r>
          </a:p>
        </p:txBody>
      </p:sp>
      <p:sp>
        <p:nvSpPr>
          <p:cNvPr id="890904" name="Text Box 24"/>
          <p:cNvSpPr txBox="1">
            <a:spLocks noChangeArrowheads="1"/>
          </p:cNvSpPr>
          <p:nvPr/>
        </p:nvSpPr>
        <p:spPr bwMode="auto">
          <a:xfrm>
            <a:off x="6337300" y="4445000"/>
            <a:ext cx="2209800" cy="603250"/>
          </a:xfrm>
          <a:prstGeom prst="rect">
            <a:avLst/>
          </a:prstGeom>
          <a:noFill/>
          <a:ln w="9525">
            <a:noFill/>
            <a:miter lim="800000"/>
            <a:headEnd/>
            <a:tailEnd/>
          </a:ln>
          <a:effectLst/>
        </p:spPr>
        <p:txBody>
          <a:bodyPr>
            <a:spAutoFit/>
          </a:bodyPr>
          <a:lstStyle/>
          <a:p>
            <a:pPr algn="ctr"/>
            <a:r>
              <a:rPr lang="en-US" altLang="en-US" sz="2400">
                <a:latin typeface="Times" charset="0"/>
              </a:rPr>
              <a:t>Concentration gradient</a:t>
            </a:r>
          </a:p>
        </p:txBody>
      </p:sp>
      <p:sp>
        <p:nvSpPr>
          <p:cNvPr id="890905" name="Text Box 25"/>
          <p:cNvSpPr txBox="1">
            <a:spLocks noChangeArrowheads="1"/>
          </p:cNvSpPr>
          <p:nvPr/>
        </p:nvSpPr>
        <p:spPr bwMode="auto">
          <a:xfrm>
            <a:off x="4064000" y="3638550"/>
            <a:ext cx="1143000" cy="476250"/>
          </a:xfrm>
          <a:prstGeom prst="rect">
            <a:avLst/>
          </a:prstGeom>
          <a:noFill/>
          <a:ln w="9525">
            <a:noFill/>
            <a:miter lim="800000"/>
            <a:headEnd/>
            <a:tailEnd/>
          </a:ln>
          <a:effectLst/>
        </p:spPr>
        <p:txBody>
          <a:bodyPr>
            <a:spAutoFit/>
          </a:bodyPr>
          <a:lstStyle/>
          <a:p>
            <a:r>
              <a:rPr lang="en-US" altLang="en-US" sz="1800">
                <a:latin typeface="Times" charset="0"/>
              </a:rPr>
              <a:t>Carrier proteins</a:t>
            </a:r>
          </a:p>
        </p:txBody>
      </p:sp>
      <p:sp>
        <p:nvSpPr>
          <p:cNvPr id="890909" name="Text Box 29"/>
          <p:cNvSpPr txBox="1">
            <a:spLocks noChangeArrowheads="1"/>
          </p:cNvSpPr>
          <p:nvPr/>
        </p:nvSpPr>
        <p:spPr bwMode="auto">
          <a:xfrm>
            <a:off x="3886200" y="4857750"/>
            <a:ext cx="1371600" cy="476250"/>
          </a:xfrm>
          <a:prstGeom prst="rect">
            <a:avLst/>
          </a:prstGeom>
          <a:noFill/>
          <a:ln w="9525">
            <a:noFill/>
            <a:miter lim="800000"/>
            <a:headEnd/>
            <a:tailEnd/>
          </a:ln>
          <a:effectLst/>
        </p:spPr>
        <p:txBody>
          <a:bodyPr>
            <a:spAutoFit/>
          </a:bodyPr>
          <a:lstStyle/>
          <a:p>
            <a:pPr algn="ctr"/>
            <a:r>
              <a:rPr lang="en-US" altLang="en-US" sz="1800">
                <a:latin typeface="Times" charset="0"/>
              </a:rPr>
              <a:t>Cellular energy</a:t>
            </a:r>
          </a:p>
        </p:txBody>
      </p:sp>
      <p:sp>
        <p:nvSpPr>
          <p:cNvPr id="890910" name="Text Box 30"/>
          <p:cNvSpPr txBox="1">
            <a:spLocks noChangeArrowheads="1"/>
          </p:cNvSpPr>
          <p:nvPr/>
        </p:nvSpPr>
        <p:spPr bwMode="auto">
          <a:xfrm>
            <a:off x="3060700"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1</a:t>
            </a:r>
          </a:p>
        </p:txBody>
      </p:sp>
      <p:sp>
        <p:nvSpPr>
          <p:cNvPr id="890911" name="Text Box 31"/>
          <p:cNvSpPr txBox="1">
            <a:spLocks noChangeArrowheads="1"/>
          </p:cNvSpPr>
          <p:nvPr/>
        </p:nvSpPr>
        <p:spPr bwMode="auto">
          <a:xfrm>
            <a:off x="5241925"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2</a:t>
            </a:r>
          </a:p>
        </p:txBody>
      </p:sp>
      <p:sp>
        <p:nvSpPr>
          <p:cNvPr id="890913" name="Line 33"/>
          <p:cNvSpPr>
            <a:spLocks noChangeShapeType="1"/>
          </p:cNvSpPr>
          <p:nvPr/>
        </p:nvSpPr>
        <p:spPr bwMode="auto">
          <a:xfrm flipH="1">
            <a:off x="3962400" y="4114800"/>
            <a:ext cx="5334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890914" name="Line 34"/>
          <p:cNvSpPr>
            <a:spLocks noChangeShapeType="1"/>
          </p:cNvSpPr>
          <p:nvPr/>
        </p:nvSpPr>
        <p:spPr bwMode="auto">
          <a:xfrm>
            <a:off x="4572000" y="4114800"/>
            <a:ext cx="685800" cy="304800"/>
          </a:xfrm>
          <a:prstGeom prst="line">
            <a:avLst/>
          </a:prstGeom>
          <a:noFill/>
          <a:ln w="28575">
            <a:solidFill>
              <a:schemeClr val="tx1"/>
            </a:solidFill>
            <a:round/>
            <a:headEnd/>
            <a:tailEnd/>
          </a:ln>
          <a:effectLst/>
        </p:spPr>
        <p:txBody>
          <a:bodyPr wrap="none" anchor="ctr">
            <a:spAutoFit/>
          </a:bodyPr>
          <a:lstStyle/>
          <a:p>
            <a:endParaRPr lang="en-US"/>
          </a:p>
        </p:txBody>
      </p:sp>
      <p:pic>
        <p:nvPicPr>
          <p:cNvPr id="890916" name="Picture 36" descr="audio image blue">
            <a:hlinkClick r:id="" action="ppaction://noaction">
              <a:snd r:embed="rId13" name="08-active transport.WAV"/>
            </a:hlinkClick>
          </p:cNvPr>
          <p:cNvPicPr>
            <a:picLocks noChangeAspect="1" noChangeArrowheads="1"/>
          </p:cNvPicPr>
          <p:nvPr/>
        </p:nvPicPr>
        <p:blipFill>
          <a:blip r:embed="rId14" cstate="print"/>
          <a:srcRect/>
          <a:stretch>
            <a:fillRect/>
          </a:stretch>
        </p:blipFill>
        <p:spPr bwMode="auto">
          <a:xfrm>
            <a:off x="1447800" y="3886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90916"/>
                                        </p:tgtEl>
                                        <p:attrNameLst>
                                          <p:attrName>style.visibility</p:attrName>
                                        </p:attrNameLst>
                                      </p:cBhvr>
                                      <p:to>
                                        <p:strVal val="visible"/>
                                      </p:to>
                                    </p:set>
                                    <p:animEffect transition="in" filter="box(out)">
                                      <p:cBhvr>
                                        <p:cTn id="7" dur="500"/>
                                        <p:tgtEl>
                                          <p:spTgt spid="8909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84"/>
                                        </p:tgtEl>
                                        <p:attrNameLst>
                                          <p:attrName>style.visibility</p:attrName>
                                        </p:attrNameLst>
                                      </p:cBhvr>
                                      <p:to>
                                        <p:strVal val="visible"/>
                                      </p:to>
                                    </p:set>
                                    <p:animEffect transition="in" filter="box(out)">
                                      <p:cBhvr>
                                        <p:cTn id="1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070" name="Picture 22" descr="Fig"/>
          <p:cNvPicPr>
            <a:picLocks noChangeAspect="1" noChangeArrowheads="1"/>
          </p:cNvPicPr>
          <p:nvPr/>
        </p:nvPicPr>
        <p:blipFill>
          <a:blip r:embed="rId2" cstate="print"/>
          <a:srcRect/>
          <a:stretch>
            <a:fillRect/>
          </a:stretch>
        </p:blipFill>
        <p:spPr bwMode="auto">
          <a:xfrm>
            <a:off x="4326760" y="3352800"/>
            <a:ext cx="4817240" cy="1676400"/>
          </a:xfrm>
          <a:prstGeom prst="rect">
            <a:avLst/>
          </a:prstGeom>
          <a:noFill/>
        </p:spPr>
      </p:pic>
      <p:sp>
        <p:nvSpPr>
          <p:cNvPr id="898050"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6.3 Section Summary 6.3 – pages 157-163</a:t>
            </a:r>
          </a:p>
        </p:txBody>
      </p:sp>
      <p:sp>
        <p:nvSpPr>
          <p:cNvPr id="898052" name="Rectangle 4"/>
          <p:cNvSpPr>
            <a:spLocks noChangeArrowheads="1"/>
          </p:cNvSpPr>
          <p:nvPr/>
        </p:nvSpPr>
        <p:spPr bwMode="auto">
          <a:xfrm>
            <a:off x="381000" y="685800"/>
            <a:ext cx="7924800" cy="579438"/>
          </a:xfrm>
          <a:prstGeom prst="rect">
            <a:avLst/>
          </a:prstGeom>
          <a:noFill/>
          <a:ln w="9525">
            <a:noFill/>
            <a:miter lim="800000"/>
            <a:headEnd/>
            <a:tailEnd/>
          </a:ln>
          <a:effectLst/>
        </p:spPr>
        <p:txBody>
          <a:bodyPr anchor="ctr"/>
          <a:lstStyle/>
          <a:p>
            <a:pPr>
              <a:buFontTx/>
              <a:buNone/>
            </a:pPr>
            <a:r>
              <a:rPr lang="en-US" altLang="en-US" sz="3600" b="1" dirty="0">
                <a:solidFill>
                  <a:schemeClr val="tx2"/>
                </a:solidFill>
                <a:latin typeface="Times" charset="0"/>
              </a:rPr>
              <a:t>The structure of proteins</a:t>
            </a:r>
            <a:r>
              <a:rPr lang="en-US" altLang="en-US" sz="4000" b="1" dirty="0">
                <a:solidFill>
                  <a:srgbClr val="FFFF00"/>
                </a:solidFill>
                <a:latin typeface="Times" charset="0"/>
              </a:rPr>
              <a:t> </a:t>
            </a:r>
          </a:p>
        </p:txBody>
      </p:sp>
      <p:pic>
        <p:nvPicPr>
          <p:cNvPr id="898057" name="Picture 9"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898059" name="Picture 11" descr="6"/>
          <p:cNvPicPr>
            <a:picLocks noChangeAspect="1" noChangeArrowheads="1"/>
          </p:cNvPicPr>
          <p:nvPr/>
        </p:nvPicPr>
        <p:blipFill>
          <a:blip r:embed="rId4" cstate="print"/>
          <a:srcRect/>
          <a:stretch>
            <a:fillRect/>
          </a:stretch>
        </p:blipFill>
        <p:spPr bwMode="auto">
          <a:xfrm>
            <a:off x="0" y="0"/>
            <a:ext cx="1828800" cy="811213"/>
          </a:xfrm>
          <a:prstGeom prst="rect">
            <a:avLst/>
          </a:prstGeom>
          <a:noFill/>
        </p:spPr>
      </p:pic>
      <p:pic>
        <p:nvPicPr>
          <p:cNvPr id="898060" name="Picture 12" descr="Section 3 title"/>
          <p:cNvPicPr>
            <a:picLocks noChangeAspect="1" noChangeArrowheads="1"/>
          </p:cNvPicPr>
          <p:nvPr/>
        </p:nvPicPr>
        <p:blipFill>
          <a:blip r:embed="rId5" cstate="print"/>
          <a:srcRect/>
          <a:stretch>
            <a:fillRect/>
          </a:stretch>
        </p:blipFill>
        <p:spPr bwMode="auto">
          <a:xfrm>
            <a:off x="1828800" y="0"/>
            <a:ext cx="6477000" cy="482600"/>
          </a:xfrm>
          <a:prstGeom prst="rect">
            <a:avLst/>
          </a:prstGeom>
          <a:noFill/>
        </p:spPr>
      </p:pic>
      <p:sp>
        <p:nvSpPr>
          <p:cNvPr id="898061" name="Rectangle 13"/>
          <p:cNvSpPr>
            <a:spLocks noChangeArrowheads="1"/>
          </p:cNvSpPr>
          <p:nvPr/>
        </p:nvSpPr>
        <p:spPr bwMode="auto">
          <a:xfrm>
            <a:off x="457200" y="1219200"/>
            <a:ext cx="8229600" cy="968375"/>
          </a:xfrm>
          <a:prstGeom prst="rect">
            <a:avLst/>
          </a:prstGeom>
          <a:noFill/>
          <a:ln w="9525">
            <a:noFill/>
            <a:miter lim="800000"/>
            <a:headEnd/>
            <a:tailEnd/>
          </a:ln>
          <a:effectLst/>
        </p:spPr>
        <p:txBody>
          <a:bodyPr>
            <a:spAutoFit/>
          </a:bodyPr>
          <a:lstStyle/>
          <a:p>
            <a:pPr marL="342900" indent="-342900"/>
            <a:r>
              <a:rPr lang="en-US" altLang="en-US" sz="2800" dirty="0" smtClean="0">
                <a:latin typeface="Times" charset="0"/>
              </a:rPr>
              <a:t>*</a:t>
            </a:r>
            <a:r>
              <a:rPr lang="en-US" altLang="en-US" sz="2800" b="1" dirty="0" smtClean="0">
                <a:latin typeface="Times" charset="0"/>
              </a:rPr>
              <a:t>The </a:t>
            </a:r>
            <a:r>
              <a:rPr lang="en-US" altLang="en-US" sz="2800" b="1" dirty="0">
                <a:latin typeface="Times" charset="0"/>
              </a:rPr>
              <a:t>basic building blocks of proteins are called</a:t>
            </a:r>
            <a:r>
              <a:rPr lang="en-US" altLang="en-US" sz="2800" b="1" dirty="0">
                <a:solidFill>
                  <a:srgbClr val="FFFFCC"/>
                </a:solidFill>
                <a:latin typeface="Times" charset="0"/>
              </a:rPr>
              <a:t> </a:t>
            </a:r>
            <a:r>
              <a:rPr lang="en-US" altLang="en-US" sz="2800" b="1" dirty="0">
                <a:solidFill>
                  <a:srgbClr val="FF0066"/>
                </a:solidFill>
                <a:latin typeface="Times" charset="0"/>
              </a:rPr>
              <a:t>amino acids</a:t>
            </a:r>
            <a:r>
              <a:rPr lang="en-US" altLang="en-US" sz="2800" dirty="0">
                <a:solidFill>
                  <a:srgbClr val="FFFFCC"/>
                </a:solidFill>
                <a:latin typeface="Times" charset="0"/>
              </a:rPr>
              <a:t>.</a:t>
            </a:r>
          </a:p>
        </p:txBody>
      </p:sp>
      <p:sp>
        <p:nvSpPr>
          <p:cNvPr id="898062" name="Rectangle 14"/>
          <p:cNvSpPr>
            <a:spLocks noChangeArrowheads="1"/>
          </p:cNvSpPr>
          <p:nvPr/>
        </p:nvSpPr>
        <p:spPr bwMode="auto">
          <a:xfrm>
            <a:off x="457200" y="1981200"/>
            <a:ext cx="8229600" cy="2246769"/>
          </a:xfrm>
          <a:prstGeom prst="rect">
            <a:avLst/>
          </a:prstGeom>
          <a:noFill/>
          <a:ln w="9525">
            <a:noFill/>
            <a:miter lim="800000"/>
            <a:headEnd/>
            <a:tailEnd/>
          </a:ln>
          <a:effectLst/>
        </p:spPr>
        <p:txBody>
          <a:bodyPr>
            <a:spAutoFit/>
          </a:bodyPr>
          <a:lstStyle/>
          <a:p>
            <a:pPr marL="342900" indent="-342900"/>
            <a:r>
              <a:rPr lang="en-US" altLang="en-US" sz="2800" dirty="0">
                <a:latin typeface="Times" charset="0"/>
              </a:rPr>
              <a:t>There are about </a:t>
            </a:r>
            <a:r>
              <a:rPr lang="en-US" altLang="en-US" sz="2800" dirty="0">
                <a:solidFill>
                  <a:srgbClr val="FF0000"/>
                </a:solidFill>
                <a:latin typeface="Times" charset="0"/>
              </a:rPr>
              <a:t>20 common amino acids</a:t>
            </a:r>
            <a:r>
              <a:rPr lang="en-US" altLang="en-US" sz="2800" dirty="0">
                <a:latin typeface="Times" charset="0"/>
              </a:rPr>
              <a:t> that can make literally thousands of proteins</a:t>
            </a:r>
            <a:r>
              <a:rPr lang="en-US" altLang="en-US" sz="2800" dirty="0" smtClean="0">
                <a:latin typeface="Times" charset="0"/>
              </a:rPr>
              <a:t>.</a:t>
            </a:r>
          </a:p>
          <a:p>
            <a:pPr marL="342900" indent="-342900"/>
            <a:r>
              <a:rPr lang="en-US" altLang="en-US" sz="2800" dirty="0" smtClean="0">
                <a:latin typeface="Times" charset="0"/>
              </a:rPr>
              <a:t>Notice, amino acids contain the element </a:t>
            </a:r>
            <a:r>
              <a:rPr lang="en-US" altLang="en-US" sz="2800" dirty="0" smtClean="0">
                <a:solidFill>
                  <a:srgbClr val="FF0000"/>
                </a:solidFill>
                <a:latin typeface="Times" charset="0"/>
              </a:rPr>
              <a:t>Nitrogen</a:t>
            </a:r>
            <a:r>
              <a:rPr lang="en-US" altLang="en-US" sz="2800" dirty="0" smtClean="0">
                <a:latin typeface="Times" charset="0"/>
              </a:rPr>
              <a:t>, as do Nucleic Acids</a:t>
            </a:r>
          </a:p>
          <a:p>
            <a:pPr marL="342900" indent="-342900"/>
            <a:endParaRPr lang="en-US" altLang="en-US" sz="2800" dirty="0">
              <a:latin typeface="Times" charset="0"/>
            </a:endParaRPr>
          </a:p>
        </p:txBody>
      </p:sp>
      <p:sp>
        <p:nvSpPr>
          <p:cNvPr id="10" name="TextBox 9"/>
          <p:cNvSpPr txBox="1"/>
          <p:nvPr/>
        </p:nvSpPr>
        <p:spPr>
          <a:xfrm>
            <a:off x="685800" y="3810000"/>
            <a:ext cx="2877647" cy="369332"/>
          </a:xfrm>
          <a:prstGeom prst="rect">
            <a:avLst/>
          </a:prstGeom>
          <a:noFill/>
        </p:spPr>
        <p:txBody>
          <a:bodyPr wrap="none" rtlCol="0">
            <a:spAutoFit/>
          </a:bodyPr>
          <a:lstStyle/>
          <a:p>
            <a:r>
              <a:rPr lang="en-US" dirty="0" smtClean="0"/>
              <a:t>Meat, Muscle, Leather, Wool</a:t>
            </a:r>
            <a:endParaRPr lang="en-US" dirty="0"/>
          </a:p>
        </p:txBody>
      </p:sp>
      <p:pic>
        <p:nvPicPr>
          <p:cNvPr id="134146" name="Picture 2" descr="http://t0.gstatic.com/images?q=tbn:ghr4yxWixEOqMM:http://www.godine.co.uk/blog/wp-content/uploads/2009/07/steak.jpg">
            <a:hlinkClick r:id="rId6"/>
          </p:cNvPr>
          <p:cNvPicPr>
            <a:picLocks noChangeAspect="1" noChangeArrowheads="1"/>
          </p:cNvPicPr>
          <p:nvPr/>
        </p:nvPicPr>
        <p:blipFill>
          <a:blip r:embed="rId7" cstate="print"/>
          <a:srcRect/>
          <a:stretch>
            <a:fillRect/>
          </a:stretch>
        </p:blipFill>
        <p:spPr bwMode="auto">
          <a:xfrm>
            <a:off x="3657600" y="4419600"/>
            <a:ext cx="2898742" cy="2286000"/>
          </a:xfrm>
          <a:prstGeom prst="rect">
            <a:avLst/>
          </a:prstGeom>
          <a:noFill/>
        </p:spPr>
      </p:pic>
      <p:pic>
        <p:nvPicPr>
          <p:cNvPr id="134148" name="Picture 4" descr="Sheep 1"/>
          <p:cNvPicPr>
            <a:picLocks noChangeAspect="1" noChangeArrowheads="1"/>
          </p:cNvPicPr>
          <p:nvPr/>
        </p:nvPicPr>
        <p:blipFill>
          <a:blip r:embed="rId8" cstate="print"/>
          <a:srcRect/>
          <a:stretch>
            <a:fillRect/>
          </a:stretch>
        </p:blipFill>
        <p:spPr bwMode="auto">
          <a:xfrm>
            <a:off x="0" y="4114800"/>
            <a:ext cx="3657600" cy="27432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61"/>
                                        </p:tgtEl>
                                        <p:attrNameLst>
                                          <p:attrName>style.visibility</p:attrName>
                                        </p:attrNameLst>
                                      </p:cBhvr>
                                      <p:to>
                                        <p:strVal val="visible"/>
                                      </p:to>
                                    </p:set>
                                    <p:animEffect transition="in" filter="box(out)">
                                      <p:cBhvr>
                                        <p:cTn id="7" dur="500"/>
                                        <p:tgtEl>
                                          <p:spTgt spid="89806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8062"/>
                                        </p:tgtEl>
                                        <p:attrNameLst>
                                          <p:attrName>style.visibility</p:attrName>
                                        </p:attrNameLst>
                                      </p:cBhvr>
                                      <p:to>
                                        <p:strVal val="visible"/>
                                      </p:to>
                                    </p:set>
                                    <p:animEffect transition="in" filter="box(out)">
                                      <p:cBhvr>
                                        <p:cTn id="12" dur="500"/>
                                        <p:tgtEl>
                                          <p:spTgt spid="89806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98070"/>
                                        </p:tgtEl>
                                        <p:attrNameLst>
                                          <p:attrName>style.visibility</p:attrName>
                                        </p:attrNameLst>
                                      </p:cBhvr>
                                      <p:to>
                                        <p:strVal val="visible"/>
                                      </p:to>
                                    </p:set>
                                    <p:animEffect transition="in" filter="box(out)">
                                      <p:cBhvr>
                                        <p:cTn id="17" dur="500"/>
                                        <p:tgtEl>
                                          <p:spTgt spid="898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61" grpId="0" autoUpdateAnimBg="0"/>
      <p:bldP spid="898062"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893955" name="Text Box 3"/>
          <p:cNvSpPr txBox="1">
            <a:spLocks noChangeArrowheads="1"/>
          </p:cNvSpPr>
          <p:nvPr/>
        </p:nvSpPr>
        <p:spPr bwMode="auto">
          <a:xfrm>
            <a:off x="565150" y="914400"/>
            <a:ext cx="5708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8939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39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39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39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39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3961"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93962" name="Rectangle 10"/>
          <p:cNvSpPr>
            <a:spLocks noChangeArrowheads="1"/>
          </p:cNvSpPr>
          <p:nvPr/>
        </p:nvSpPr>
        <p:spPr bwMode="auto">
          <a:xfrm>
            <a:off x="533400" y="1717675"/>
            <a:ext cx="7924800" cy="1406525"/>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b="0">
                <a:latin typeface="Times" charset="0"/>
              </a:rPr>
              <a:t>In active transport, a transport protein called a carrier protein first binds with a particle of the substance to be transported.</a:t>
            </a:r>
            <a:endParaRPr lang="en-US" altLang="en-US" sz="3200" b="0" i="1">
              <a:latin typeface="Times" charset="0"/>
            </a:endParaRPr>
          </a:p>
        </p:txBody>
      </p:sp>
      <p:pic>
        <p:nvPicPr>
          <p:cNvPr id="89396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3967" name="Picture 15" descr="Sec"/>
          <p:cNvPicPr>
            <a:picLocks noChangeAspect="1" noChangeArrowheads="1"/>
          </p:cNvPicPr>
          <p:nvPr/>
        </p:nvPicPr>
        <p:blipFill>
          <a:blip r:embed="rId11" cstate="print"/>
          <a:srcRect/>
          <a:stretch>
            <a:fillRect/>
          </a:stretch>
        </p:blipFill>
        <p:spPr bwMode="auto">
          <a:xfrm>
            <a:off x="2813050" y="0"/>
            <a:ext cx="3517900" cy="482600"/>
          </a:xfrm>
          <a:prstGeom prst="rect">
            <a:avLst/>
          </a:prstGeom>
          <a:noFill/>
        </p:spPr>
      </p:pic>
      <p:pic>
        <p:nvPicPr>
          <p:cNvPr id="893968" name="Picture 16" descr="Fig"/>
          <p:cNvPicPr>
            <a:picLocks noChangeAspect="1" noChangeArrowheads="1"/>
          </p:cNvPicPr>
          <p:nvPr/>
        </p:nvPicPr>
        <p:blipFill>
          <a:blip r:embed="rId12" cstate="print"/>
          <a:srcRect/>
          <a:stretch>
            <a:fillRect/>
          </a:stretch>
        </p:blipFill>
        <p:spPr bwMode="auto">
          <a:xfrm>
            <a:off x="2820988" y="3276600"/>
            <a:ext cx="3656012" cy="2741613"/>
          </a:xfrm>
          <a:prstGeom prst="rect">
            <a:avLst/>
          </a:prstGeom>
          <a:noFill/>
        </p:spPr>
      </p:pic>
      <p:sp>
        <p:nvSpPr>
          <p:cNvPr id="893969" name="Line 17"/>
          <p:cNvSpPr>
            <a:spLocks noChangeShapeType="1"/>
          </p:cNvSpPr>
          <p:nvPr/>
        </p:nvSpPr>
        <p:spPr bwMode="auto">
          <a:xfrm flipH="1">
            <a:off x="2590800" y="4267200"/>
            <a:ext cx="228600" cy="0"/>
          </a:xfrm>
          <a:prstGeom prst="line">
            <a:avLst/>
          </a:prstGeom>
          <a:noFill/>
          <a:ln w="28575">
            <a:solidFill>
              <a:schemeClr val="tx1"/>
            </a:solidFill>
            <a:round/>
            <a:headEnd/>
            <a:tailEnd/>
          </a:ln>
          <a:effectLst/>
        </p:spPr>
        <p:txBody>
          <a:bodyPr anchor="ctr">
            <a:spAutoFit/>
          </a:bodyPr>
          <a:lstStyle/>
          <a:p>
            <a:endParaRPr lang="en-US"/>
          </a:p>
        </p:txBody>
      </p:sp>
      <p:sp>
        <p:nvSpPr>
          <p:cNvPr id="893970" name="Line 18"/>
          <p:cNvSpPr>
            <a:spLocks noChangeShapeType="1"/>
          </p:cNvSpPr>
          <p:nvPr/>
        </p:nvSpPr>
        <p:spPr bwMode="auto">
          <a:xfrm flipH="1">
            <a:off x="2590800" y="5029200"/>
            <a:ext cx="228600" cy="0"/>
          </a:xfrm>
          <a:prstGeom prst="line">
            <a:avLst/>
          </a:prstGeom>
          <a:noFill/>
          <a:ln w="28575">
            <a:solidFill>
              <a:schemeClr val="tx1"/>
            </a:solidFill>
            <a:round/>
            <a:headEnd/>
            <a:tailEnd/>
          </a:ln>
          <a:effectLst/>
        </p:spPr>
        <p:txBody>
          <a:bodyPr anchor="ctr">
            <a:spAutoFit/>
          </a:bodyPr>
          <a:lstStyle/>
          <a:p>
            <a:endParaRPr lang="en-US"/>
          </a:p>
        </p:txBody>
      </p:sp>
      <p:sp>
        <p:nvSpPr>
          <p:cNvPr id="893971" name="Line 19"/>
          <p:cNvSpPr>
            <a:spLocks noChangeShapeType="1"/>
          </p:cNvSpPr>
          <p:nvPr/>
        </p:nvSpPr>
        <p:spPr bwMode="auto">
          <a:xfrm flipH="1">
            <a:off x="2362200" y="4648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3972" name="Text Box 20"/>
          <p:cNvSpPr txBox="1">
            <a:spLocks noChangeArrowheads="1"/>
          </p:cNvSpPr>
          <p:nvPr/>
        </p:nvSpPr>
        <p:spPr bwMode="auto">
          <a:xfrm>
            <a:off x="838200" y="4425950"/>
            <a:ext cx="1958975" cy="74930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sp>
        <p:nvSpPr>
          <p:cNvPr id="893973" name="Text Box 21"/>
          <p:cNvSpPr txBox="1">
            <a:spLocks noChangeArrowheads="1"/>
          </p:cNvSpPr>
          <p:nvPr/>
        </p:nvSpPr>
        <p:spPr bwMode="auto">
          <a:xfrm>
            <a:off x="6324600" y="4343400"/>
            <a:ext cx="2286000" cy="74930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sp>
        <p:nvSpPr>
          <p:cNvPr id="893974" name="Text Box 22"/>
          <p:cNvSpPr txBox="1">
            <a:spLocks noChangeArrowheads="1"/>
          </p:cNvSpPr>
          <p:nvPr/>
        </p:nvSpPr>
        <p:spPr bwMode="auto">
          <a:xfrm>
            <a:off x="4098925" y="3638550"/>
            <a:ext cx="1082675" cy="530225"/>
          </a:xfrm>
          <a:prstGeom prst="rect">
            <a:avLst/>
          </a:prstGeom>
          <a:noFill/>
          <a:ln w="9525">
            <a:noFill/>
            <a:miter lim="800000"/>
            <a:headEnd/>
            <a:tailEnd/>
          </a:ln>
          <a:effectLst/>
        </p:spPr>
        <p:txBody>
          <a:bodyPr>
            <a:spAutoFit/>
          </a:bodyPr>
          <a:lstStyle/>
          <a:p>
            <a:pPr>
              <a:lnSpc>
                <a:spcPct val="80000"/>
              </a:lnSpc>
            </a:pPr>
            <a:r>
              <a:rPr lang="en-US" altLang="en-US" sz="1800">
                <a:latin typeface="Times" charset="0"/>
              </a:rPr>
              <a:t>Carrier proteins</a:t>
            </a:r>
          </a:p>
        </p:txBody>
      </p:sp>
      <p:sp>
        <p:nvSpPr>
          <p:cNvPr id="893977" name="Text Box 25"/>
          <p:cNvSpPr txBox="1">
            <a:spLocks noChangeArrowheads="1"/>
          </p:cNvSpPr>
          <p:nvPr/>
        </p:nvSpPr>
        <p:spPr bwMode="auto">
          <a:xfrm>
            <a:off x="4038600" y="4857750"/>
            <a:ext cx="1114425" cy="530225"/>
          </a:xfrm>
          <a:prstGeom prst="rect">
            <a:avLst/>
          </a:prstGeom>
          <a:noFill/>
          <a:ln w="9525">
            <a:noFill/>
            <a:miter lim="800000"/>
            <a:headEnd/>
            <a:tailEnd/>
          </a:ln>
          <a:effectLst/>
        </p:spPr>
        <p:txBody>
          <a:bodyPr>
            <a:spAutoFit/>
          </a:bodyPr>
          <a:lstStyle/>
          <a:p>
            <a:pPr algn="ctr">
              <a:lnSpc>
                <a:spcPct val="80000"/>
              </a:lnSpc>
            </a:pPr>
            <a:r>
              <a:rPr lang="en-US" altLang="en-US" sz="1800">
                <a:latin typeface="Times" charset="0"/>
              </a:rPr>
              <a:t>Cellular energy</a:t>
            </a:r>
          </a:p>
        </p:txBody>
      </p:sp>
      <p:sp>
        <p:nvSpPr>
          <p:cNvPr id="893978" name="Text Box 26"/>
          <p:cNvSpPr txBox="1">
            <a:spLocks noChangeArrowheads="1"/>
          </p:cNvSpPr>
          <p:nvPr/>
        </p:nvSpPr>
        <p:spPr bwMode="auto">
          <a:xfrm>
            <a:off x="3060700"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1</a:t>
            </a:r>
          </a:p>
        </p:txBody>
      </p:sp>
      <p:sp>
        <p:nvSpPr>
          <p:cNvPr id="893979" name="Text Box 27"/>
          <p:cNvSpPr txBox="1">
            <a:spLocks noChangeArrowheads="1"/>
          </p:cNvSpPr>
          <p:nvPr/>
        </p:nvSpPr>
        <p:spPr bwMode="auto">
          <a:xfrm>
            <a:off x="5241925"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2</a:t>
            </a:r>
          </a:p>
        </p:txBody>
      </p:sp>
      <p:sp>
        <p:nvSpPr>
          <p:cNvPr id="893980" name="Line 28"/>
          <p:cNvSpPr>
            <a:spLocks noChangeShapeType="1"/>
          </p:cNvSpPr>
          <p:nvPr/>
        </p:nvSpPr>
        <p:spPr bwMode="auto">
          <a:xfrm>
            <a:off x="2590800" y="4267200"/>
            <a:ext cx="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3981" name="Line 29"/>
          <p:cNvSpPr>
            <a:spLocks noChangeShapeType="1"/>
          </p:cNvSpPr>
          <p:nvPr/>
        </p:nvSpPr>
        <p:spPr bwMode="auto">
          <a:xfrm flipH="1">
            <a:off x="3962400" y="4114800"/>
            <a:ext cx="4572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893982" name="Line 30"/>
          <p:cNvSpPr>
            <a:spLocks noChangeShapeType="1"/>
          </p:cNvSpPr>
          <p:nvPr/>
        </p:nvSpPr>
        <p:spPr bwMode="auto">
          <a:xfrm>
            <a:off x="4572000" y="4114800"/>
            <a:ext cx="6858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26" name="TextBox 25"/>
          <p:cNvSpPr txBox="1"/>
          <p:nvPr/>
        </p:nvSpPr>
        <p:spPr>
          <a:xfrm>
            <a:off x="457200" y="3200400"/>
            <a:ext cx="1905000" cy="830997"/>
          </a:xfrm>
          <a:prstGeom prst="rect">
            <a:avLst/>
          </a:prstGeom>
          <a:noFill/>
        </p:spPr>
        <p:txBody>
          <a:bodyPr wrap="square" rtlCol="0">
            <a:spAutoFit/>
          </a:bodyPr>
          <a:lstStyle/>
          <a:p>
            <a:r>
              <a:rPr lang="en-US" sz="2400" dirty="0" err="1" smtClean="0"/>
              <a:t>Exocytosis</a:t>
            </a:r>
            <a:endParaRPr lang="en-US" sz="2400" dirty="0" smtClean="0"/>
          </a:p>
          <a:p>
            <a:r>
              <a:rPr lang="en-US" sz="2400" dirty="0" err="1" smtClean="0"/>
              <a:t>Endocytosis</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3956"/>
                                        </p:tgtEl>
                                        <p:attrNameLst>
                                          <p:attrName>style.visibility</p:attrName>
                                        </p:attrNameLst>
                                      </p:cBhvr>
                                      <p:to>
                                        <p:strVal val="visible"/>
                                      </p:to>
                                    </p:set>
                                    <p:animEffect transition="in" filter="box(out)">
                                      <p:cBhvr>
                                        <p:cTn id="7" dur="500"/>
                                        <p:tgtEl>
                                          <p:spTgt spid="89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1001475" name="Text Box 3"/>
          <p:cNvSpPr txBox="1">
            <a:spLocks noChangeArrowheads="1"/>
          </p:cNvSpPr>
          <p:nvPr/>
        </p:nvSpPr>
        <p:spPr bwMode="auto">
          <a:xfrm>
            <a:off x="565150" y="914400"/>
            <a:ext cx="5708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1001476"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01477"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01478"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01479"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01480"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01481"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01483" name="Picture 11"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1001484" name="Picture 12" descr="Sec"/>
          <p:cNvPicPr>
            <a:picLocks noChangeAspect="1" noChangeArrowheads="1"/>
          </p:cNvPicPr>
          <p:nvPr/>
        </p:nvPicPr>
        <p:blipFill>
          <a:blip r:embed="rId12" cstate="print"/>
          <a:srcRect/>
          <a:stretch>
            <a:fillRect/>
          </a:stretch>
        </p:blipFill>
        <p:spPr bwMode="auto">
          <a:xfrm>
            <a:off x="2813050" y="0"/>
            <a:ext cx="3517900" cy="482600"/>
          </a:xfrm>
          <a:prstGeom prst="rect">
            <a:avLst/>
          </a:prstGeom>
          <a:noFill/>
        </p:spPr>
      </p:pic>
      <p:pic>
        <p:nvPicPr>
          <p:cNvPr id="1001498" name="8-1-GB4FARI.AVI">
            <a:hlinkClick r:id="" action="ppaction://media"/>
          </p:cNvPr>
          <p:cNvPicPr>
            <a:picLocks noRot="1" noChangeAspect="1" noChangeArrowheads="1"/>
          </p:cNvPicPr>
          <p:nvPr>
            <a:videoFile r:link="rId1"/>
          </p:nvPr>
        </p:nvPicPr>
        <p:blipFill>
          <a:blip r:embed="rId13" cstate="print"/>
          <a:srcRect/>
          <a:stretch>
            <a:fillRect/>
          </a:stretch>
        </p:blipFill>
        <p:spPr bwMode="auto">
          <a:xfrm>
            <a:off x="3124200" y="2057400"/>
            <a:ext cx="3048000" cy="2286000"/>
          </a:xfrm>
          <a:prstGeom prst="rect">
            <a:avLst/>
          </a:prstGeom>
          <a:noFill/>
        </p:spPr>
      </p:pic>
      <p:sp>
        <p:nvSpPr>
          <p:cNvPr id="1001499" name="Text Box 27"/>
          <p:cNvSpPr txBox="1">
            <a:spLocks noChangeArrowheads="1"/>
          </p:cNvSpPr>
          <p:nvPr/>
        </p:nvSpPr>
        <p:spPr bwMode="auto">
          <a:xfrm>
            <a:off x="3505200" y="4311650"/>
            <a:ext cx="2435225" cy="336550"/>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b="0">
                <a:solidFill>
                  <a:schemeClr val="hlink"/>
                </a:solidFill>
                <a:latin typeface="Times" charset="0"/>
              </a:rPr>
              <a:t>Click image to view movie.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1476"/>
                                        </p:tgtEl>
                                        <p:attrNameLst>
                                          <p:attrName>style.visibility</p:attrName>
                                        </p:attrNameLst>
                                      </p:cBhvr>
                                      <p:to>
                                        <p:strVal val="visible"/>
                                      </p:to>
                                    </p:set>
                                    <p:animEffect transition="in" filter="box(out)">
                                      <p:cBhvr>
                                        <p:cTn id="7" dur="500"/>
                                        <p:tgtEl>
                                          <p:spTgt spid="100147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0149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01498"/>
                                        </p:tgtEl>
                                      </p:cBhvr>
                                    </p:cmd>
                                  </p:childTnLst>
                                </p:cTn>
                              </p:par>
                            </p:childTnLst>
                          </p:cTn>
                        </p:par>
                      </p:childTnLst>
                    </p:cTn>
                  </p:par>
                </p:childTnLst>
              </p:cTn>
              <p:nextCondLst>
                <p:cond evt="onClick" delay="0">
                  <p:tgtEl>
                    <p:spTgt spid="1001498"/>
                  </p:tgtEl>
                </p:cond>
              </p:nextCondLst>
            </p:seq>
            <p:video>
              <p:cMediaNode>
                <p:cTn id="13" fill="remove" display="0">
                  <p:stCondLst>
                    <p:cond delay="indefinite"/>
                  </p:stCondLst>
                  <p:endCondLst>
                    <p:cond evt="onNext" delay="0">
                      <p:tgtEl>
                        <p:sldTgt/>
                      </p:tgtEl>
                    </p:cond>
                    <p:cond evt="onPrev" delay="0">
                      <p:tgtEl>
                        <p:sldTgt/>
                      </p:tgtEl>
                    </p:cond>
                  </p:endCondLst>
                </p:cTn>
                <p:tgtEl>
                  <p:spTgt spid="1001498"/>
                </p:tgtEl>
              </p:cMediaNode>
            </p:vide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1000451" name="Text Box 3"/>
          <p:cNvSpPr txBox="1">
            <a:spLocks noChangeArrowheads="1"/>
          </p:cNvSpPr>
          <p:nvPr/>
        </p:nvSpPr>
        <p:spPr bwMode="auto">
          <a:xfrm>
            <a:off x="565150" y="838200"/>
            <a:ext cx="5708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1000452"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00453"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00454"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00455"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00456"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00457"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00459" name="Picture 11"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1000460" name="Picture 12" descr="Sec"/>
          <p:cNvPicPr>
            <a:picLocks noChangeAspect="1" noChangeArrowheads="1"/>
          </p:cNvPicPr>
          <p:nvPr/>
        </p:nvPicPr>
        <p:blipFill>
          <a:blip r:embed="rId12" cstate="print"/>
          <a:srcRect/>
          <a:stretch>
            <a:fillRect/>
          </a:stretch>
        </p:blipFill>
        <p:spPr bwMode="auto">
          <a:xfrm>
            <a:off x="2813050" y="0"/>
            <a:ext cx="3517900" cy="482600"/>
          </a:xfrm>
          <a:prstGeom prst="rect">
            <a:avLst/>
          </a:prstGeom>
          <a:noFill/>
        </p:spPr>
      </p:pic>
      <p:sp>
        <p:nvSpPr>
          <p:cNvPr id="1000476" name="Text Box 28"/>
          <p:cNvSpPr txBox="1">
            <a:spLocks noChangeArrowheads="1"/>
          </p:cNvSpPr>
          <p:nvPr/>
        </p:nvSpPr>
        <p:spPr bwMode="auto">
          <a:xfrm>
            <a:off x="3429000" y="4540250"/>
            <a:ext cx="2435225" cy="336550"/>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b="0">
                <a:solidFill>
                  <a:schemeClr val="hlink"/>
                </a:solidFill>
                <a:latin typeface="Times" charset="0"/>
              </a:rPr>
              <a:t>Click image to view movie.</a:t>
            </a:r>
          </a:p>
        </p:txBody>
      </p:sp>
      <p:pic>
        <p:nvPicPr>
          <p:cNvPr id="1000477" name="8-1-GB4FARH.AVI">
            <a:hlinkClick r:id="" action="ppaction://media"/>
          </p:cNvPr>
          <p:cNvPicPr>
            <a:picLocks noRot="1" noChangeAspect="1" noChangeArrowheads="1"/>
          </p:cNvPicPr>
          <p:nvPr>
            <a:videoFile r:link="rId1"/>
          </p:nvPr>
        </p:nvPicPr>
        <p:blipFill>
          <a:blip r:embed="rId13" cstate="print"/>
          <a:srcRect/>
          <a:stretch>
            <a:fillRect/>
          </a:stretch>
        </p:blipFill>
        <p:spPr bwMode="auto">
          <a:xfrm>
            <a:off x="3124200" y="2178050"/>
            <a:ext cx="3048000" cy="2286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0452"/>
                                        </p:tgtEl>
                                        <p:attrNameLst>
                                          <p:attrName>style.visibility</p:attrName>
                                        </p:attrNameLst>
                                      </p:cBhvr>
                                      <p:to>
                                        <p:strVal val="visible"/>
                                      </p:to>
                                    </p:set>
                                    <p:animEffect transition="in" filter="box(out)">
                                      <p:cBhvr>
                                        <p:cTn id="7" dur="500"/>
                                        <p:tgtEl>
                                          <p:spTgt spid="10004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0047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00477"/>
                                        </p:tgtEl>
                                      </p:cBhvr>
                                    </p:cmd>
                                  </p:childTnLst>
                                </p:cTn>
                              </p:par>
                            </p:childTnLst>
                          </p:cTn>
                        </p:par>
                      </p:childTnLst>
                    </p:cTn>
                  </p:par>
                </p:childTnLst>
              </p:cTn>
              <p:nextCondLst>
                <p:cond evt="onClick" delay="0">
                  <p:tgtEl>
                    <p:spTgt spid="1000477"/>
                  </p:tgtEl>
                </p:cond>
              </p:nextCondLst>
            </p:seq>
            <p:video>
              <p:cMediaNode>
                <p:cTn id="13" fill="remove" display="0">
                  <p:stCondLst>
                    <p:cond delay="indefinite"/>
                  </p:stCondLst>
                  <p:endCondLst>
                    <p:cond evt="onNext" delay="0">
                      <p:tgtEl>
                        <p:sldTgt/>
                      </p:tgtEl>
                    </p:cond>
                    <p:cond evt="onPrev" delay="0">
                      <p:tgtEl>
                        <p:sldTgt/>
                      </p:tgtEl>
                    </p:cond>
                  </p:endCondLst>
                </p:cTn>
                <p:tgtEl>
                  <p:spTgt spid="1000477"/>
                </p:tgtEl>
              </p:cMediaNode>
            </p:vide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897027" name="Text Box 3"/>
          <p:cNvSpPr txBox="1">
            <a:spLocks noChangeArrowheads="1"/>
          </p:cNvSpPr>
          <p:nvPr/>
        </p:nvSpPr>
        <p:spPr bwMode="auto">
          <a:xfrm>
            <a:off x="228600" y="914400"/>
            <a:ext cx="871501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Transport of Large </a:t>
            </a:r>
            <a:r>
              <a:rPr lang="en-US" altLang="en-US" sz="3600" dirty="0" smtClean="0">
                <a:solidFill>
                  <a:schemeClr val="tx2"/>
                </a:solidFill>
                <a:latin typeface="Times" charset="0"/>
              </a:rPr>
              <a:t>Particles- Active Transport</a:t>
            </a:r>
            <a:endParaRPr lang="en-US" altLang="en-US" sz="3600" dirty="0">
              <a:solidFill>
                <a:schemeClr val="tx2"/>
              </a:solidFill>
              <a:latin typeface="Times" charset="0"/>
            </a:endParaRPr>
          </a:p>
        </p:txBody>
      </p:sp>
      <p:pic>
        <p:nvPicPr>
          <p:cNvPr id="89702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703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7033"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97034" name="Rectangle 10"/>
          <p:cNvSpPr>
            <a:spLocks noChangeArrowheads="1"/>
          </p:cNvSpPr>
          <p:nvPr/>
        </p:nvSpPr>
        <p:spPr bwMode="auto">
          <a:xfrm>
            <a:off x="533400" y="1641475"/>
            <a:ext cx="7924800" cy="1421928"/>
          </a:xfrm>
          <a:prstGeom prst="rect">
            <a:avLst/>
          </a:prstGeom>
          <a:noFill/>
          <a:ln w="9525">
            <a:noFill/>
            <a:miter lim="800000"/>
            <a:headEnd/>
            <a:tailEnd/>
          </a:ln>
          <a:effectLst/>
        </p:spPr>
        <p:txBody>
          <a:bodyPr>
            <a:spAutoFit/>
          </a:bodyPr>
          <a:lstStyle/>
          <a:p>
            <a:pPr marL="342900" indent="-342900">
              <a:lnSpc>
                <a:spcPct val="90000"/>
              </a:lnSpc>
              <a:buClr>
                <a:schemeClr val="tx1"/>
              </a:buClr>
              <a:buFontTx/>
              <a:buChar char="•"/>
            </a:pPr>
            <a:r>
              <a:rPr lang="en-US" altLang="en-US" sz="3200" b="0" dirty="0" err="1">
                <a:solidFill>
                  <a:srgbClr val="FF0066"/>
                </a:solidFill>
                <a:latin typeface="Times" charset="0"/>
              </a:rPr>
              <a:t>Endocytosis</a:t>
            </a:r>
            <a:r>
              <a:rPr lang="en-US" altLang="en-US" sz="3200" b="0" dirty="0">
                <a:latin typeface="Times" charset="0"/>
              </a:rPr>
              <a:t> is a process by which a cell surrounds and </a:t>
            </a:r>
            <a:r>
              <a:rPr lang="en-US" altLang="en-US" sz="3200" b="1" dirty="0">
                <a:latin typeface="Times" charset="0"/>
              </a:rPr>
              <a:t>takes in material </a:t>
            </a:r>
            <a:r>
              <a:rPr lang="en-US" altLang="en-US" sz="3200" b="0" dirty="0">
                <a:latin typeface="Times" charset="0"/>
              </a:rPr>
              <a:t>from its environment. </a:t>
            </a:r>
          </a:p>
        </p:txBody>
      </p:sp>
      <p:pic>
        <p:nvPicPr>
          <p:cNvPr id="897036"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7043" name="Picture 19" descr="Sec"/>
          <p:cNvPicPr>
            <a:picLocks noChangeAspect="1" noChangeArrowheads="1"/>
          </p:cNvPicPr>
          <p:nvPr/>
        </p:nvPicPr>
        <p:blipFill>
          <a:blip r:embed="rId11" cstate="print"/>
          <a:srcRect/>
          <a:stretch>
            <a:fillRect/>
          </a:stretch>
        </p:blipFill>
        <p:spPr bwMode="auto">
          <a:xfrm>
            <a:off x="2813050" y="0"/>
            <a:ext cx="3517900" cy="482600"/>
          </a:xfrm>
          <a:prstGeom prst="rect">
            <a:avLst/>
          </a:prstGeom>
          <a:noFill/>
        </p:spPr>
      </p:pic>
      <p:pic>
        <p:nvPicPr>
          <p:cNvPr id="897044" name="Picture 20" descr="Fig"/>
          <p:cNvPicPr>
            <a:picLocks noChangeAspect="1" noChangeArrowheads="1"/>
          </p:cNvPicPr>
          <p:nvPr/>
        </p:nvPicPr>
        <p:blipFill>
          <a:blip r:embed="rId12" cstate="print"/>
          <a:srcRect/>
          <a:stretch>
            <a:fillRect/>
          </a:stretch>
        </p:blipFill>
        <p:spPr bwMode="auto">
          <a:xfrm>
            <a:off x="1871663" y="2971800"/>
            <a:ext cx="5054600" cy="2743200"/>
          </a:xfrm>
          <a:prstGeom prst="rect">
            <a:avLst/>
          </a:prstGeom>
          <a:noFill/>
          <a:ln w="9525">
            <a:noFill/>
            <a:miter lim="800000"/>
            <a:headEnd/>
            <a:tailEnd/>
          </a:ln>
        </p:spPr>
      </p:pic>
      <p:sp>
        <p:nvSpPr>
          <p:cNvPr id="897045" name="Text Box 21"/>
          <p:cNvSpPr txBox="1">
            <a:spLocks noChangeArrowheads="1"/>
          </p:cNvSpPr>
          <p:nvPr/>
        </p:nvSpPr>
        <p:spPr bwMode="auto">
          <a:xfrm>
            <a:off x="990600" y="5715000"/>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solidFill>
                  <a:srgbClr val="FF0000"/>
                </a:solidFill>
                <a:latin typeface="Times" charset="0"/>
              </a:rPr>
              <a:t>Endocytosis</a:t>
            </a:r>
            <a:endParaRPr lang="en-US" altLang="en-US" sz="2400" dirty="0">
              <a:solidFill>
                <a:srgbClr val="FF0000"/>
              </a:solidFill>
              <a:latin typeface="Times" charset="0"/>
            </a:endParaRPr>
          </a:p>
        </p:txBody>
      </p:sp>
      <p:sp>
        <p:nvSpPr>
          <p:cNvPr id="897050" name="Text Box 26"/>
          <p:cNvSpPr txBox="1">
            <a:spLocks noChangeArrowheads="1"/>
          </p:cNvSpPr>
          <p:nvPr/>
        </p:nvSpPr>
        <p:spPr bwMode="auto">
          <a:xfrm>
            <a:off x="6248400" y="5715000"/>
            <a:ext cx="1554162"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Exocytosis</a:t>
            </a:r>
            <a:endParaRPr lang="en-US" altLang="en-US" sz="2400" dirty="0">
              <a:latin typeface="Times" charset="0"/>
            </a:endParaRPr>
          </a:p>
        </p:txBody>
      </p:sp>
      <p:sp>
        <p:nvSpPr>
          <p:cNvPr id="897053" name="Line 29"/>
          <p:cNvSpPr>
            <a:spLocks noChangeShapeType="1"/>
          </p:cNvSpPr>
          <p:nvPr/>
        </p:nvSpPr>
        <p:spPr bwMode="auto">
          <a:xfrm flipH="1" flipV="1">
            <a:off x="6629400" y="5105400"/>
            <a:ext cx="152400" cy="457200"/>
          </a:xfrm>
          <a:prstGeom prst="line">
            <a:avLst/>
          </a:prstGeom>
          <a:noFill/>
          <a:ln w="28575">
            <a:solidFill>
              <a:schemeClr val="tx1"/>
            </a:solidFill>
            <a:round/>
            <a:headEnd/>
            <a:tailEnd/>
          </a:ln>
          <a:effectLst/>
        </p:spPr>
        <p:txBody>
          <a:bodyPr anchor="ctr">
            <a:spAutoFit/>
          </a:bodyPr>
          <a:lstStyle/>
          <a:p>
            <a:endParaRPr lang="en-US"/>
          </a:p>
        </p:txBody>
      </p:sp>
      <p:sp>
        <p:nvSpPr>
          <p:cNvPr id="897054" name="Text Box 30"/>
          <p:cNvSpPr txBox="1">
            <a:spLocks noChangeArrowheads="1"/>
          </p:cNvSpPr>
          <p:nvPr/>
        </p:nvSpPr>
        <p:spPr bwMode="auto">
          <a:xfrm>
            <a:off x="3179763" y="4248150"/>
            <a:ext cx="1403350" cy="420688"/>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897059" name="Text Box 35"/>
          <p:cNvSpPr txBox="1">
            <a:spLocks noChangeArrowheads="1"/>
          </p:cNvSpPr>
          <p:nvPr/>
        </p:nvSpPr>
        <p:spPr bwMode="auto">
          <a:xfrm>
            <a:off x="4038600" y="2667000"/>
            <a:ext cx="1217613" cy="420687"/>
          </a:xfrm>
          <a:prstGeom prst="rect">
            <a:avLst/>
          </a:prstGeom>
          <a:noFill/>
          <a:ln w="9525">
            <a:noFill/>
            <a:miter lim="800000"/>
            <a:headEnd/>
            <a:tailEnd/>
          </a:ln>
          <a:effectLst/>
        </p:spPr>
        <p:txBody>
          <a:bodyPr wrap="none">
            <a:spAutoFit/>
          </a:bodyPr>
          <a:lstStyle/>
          <a:p>
            <a:pPr>
              <a:lnSpc>
                <a:spcPct val="90000"/>
              </a:lnSpc>
            </a:pPr>
            <a:r>
              <a:rPr lang="en-US" altLang="en-US" sz="2400" dirty="0">
                <a:latin typeface="Times" charset="0"/>
              </a:rPr>
              <a:t>Nucleus</a:t>
            </a:r>
          </a:p>
        </p:txBody>
      </p:sp>
      <p:sp>
        <p:nvSpPr>
          <p:cNvPr id="897060" name="Line 36"/>
          <p:cNvSpPr>
            <a:spLocks noChangeShapeType="1"/>
          </p:cNvSpPr>
          <p:nvPr/>
        </p:nvSpPr>
        <p:spPr bwMode="auto">
          <a:xfrm>
            <a:off x="4800600" y="3168650"/>
            <a:ext cx="762000" cy="717550"/>
          </a:xfrm>
          <a:prstGeom prst="line">
            <a:avLst/>
          </a:prstGeom>
          <a:noFill/>
          <a:ln w="28575">
            <a:solidFill>
              <a:schemeClr val="tx1"/>
            </a:solidFill>
            <a:round/>
            <a:headEnd/>
            <a:tailEnd/>
          </a:ln>
          <a:effectLst/>
        </p:spPr>
        <p:txBody>
          <a:bodyPr anchor="ctr">
            <a:spAutoFit/>
          </a:bodyPr>
          <a:lstStyle/>
          <a:p>
            <a:endParaRPr lang="en-US"/>
          </a:p>
        </p:txBody>
      </p:sp>
      <p:sp>
        <p:nvSpPr>
          <p:cNvPr id="897061" name="Text Box 37"/>
          <p:cNvSpPr txBox="1">
            <a:spLocks noChangeArrowheads="1"/>
          </p:cNvSpPr>
          <p:nvPr/>
        </p:nvSpPr>
        <p:spPr bwMode="auto">
          <a:xfrm>
            <a:off x="6961188" y="3846513"/>
            <a:ext cx="1116012" cy="420687"/>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897064" name="Line 40"/>
          <p:cNvSpPr>
            <a:spLocks noChangeShapeType="1"/>
          </p:cNvSpPr>
          <p:nvPr/>
        </p:nvSpPr>
        <p:spPr bwMode="auto">
          <a:xfrm flipH="1">
            <a:off x="5757863" y="4083050"/>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897073" name="Oval 49"/>
          <p:cNvSpPr>
            <a:spLocks noChangeArrowheads="1"/>
          </p:cNvSpPr>
          <p:nvPr/>
        </p:nvSpPr>
        <p:spPr bwMode="auto">
          <a:xfrm>
            <a:off x="1820863" y="4737100"/>
            <a:ext cx="762000" cy="838200"/>
          </a:xfrm>
          <a:prstGeom prst="ellipse">
            <a:avLst/>
          </a:prstGeom>
          <a:noFill/>
          <a:ln w="50800">
            <a:solidFill>
              <a:schemeClr val="tx2"/>
            </a:solidFill>
            <a:round/>
            <a:headEnd/>
            <a:tailEnd/>
          </a:ln>
          <a:effectLst/>
        </p:spPr>
        <p:txBody>
          <a:bodyPr anchor="ctr">
            <a:spAutoFit/>
          </a:bodyPr>
          <a:lstStyle/>
          <a:p>
            <a:endParaRPr lang="en-US"/>
          </a:p>
        </p:txBody>
      </p:sp>
      <p:pic>
        <p:nvPicPr>
          <p:cNvPr id="897075" name="Picture 51" descr="audio image blue">
            <a:hlinkClick r:id="" action="ppaction://noaction">
              <a:snd r:embed="rId13" name="08-endocytosis.WAV"/>
            </a:hlinkClick>
          </p:cNvPr>
          <p:cNvPicPr>
            <a:picLocks noChangeAspect="1" noChangeArrowheads="1"/>
          </p:cNvPicPr>
          <p:nvPr/>
        </p:nvPicPr>
        <p:blipFill>
          <a:blip r:embed="rId14" cstate="print"/>
          <a:srcRect/>
          <a:stretch>
            <a:fillRect/>
          </a:stretch>
        </p:blipFill>
        <p:spPr bwMode="auto">
          <a:xfrm>
            <a:off x="3187700" y="2616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45"/>
                                        </p:tgtEl>
                                        <p:attrNameLst>
                                          <p:attrName>style.visibility</p:attrName>
                                        </p:attrNameLst>
                                      </p:cBhvr>
                                      <p:to>
                                        <p:strVal val="visible"/>
                                      </p:to>
                                    </p:set>
                                    <p:animEffect transition="in" filter="box(out)">
                                      <p:cBhvr>
                                        <p:cTn id="7" dur="500"/>
                                        <p:tgtEl>
                                          <p:spTgt spid="89704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897073"/>
                                        </p:tgtEl>
                                        <p:attrNameLst>
                                          <p:attrName>style.visibility</p:attrName>
                                        </p:attrNameLst>
                                      </p:cBhvr>
                                      <p:to>
                                        <p:strVal val="visible"/>
                                      </p:to>
                                    </p:set>
                                    <p:animEffect transition="in" filter="box(out)">
                                      <p:cBhvr>
                                        <p:cTn id="11" dur="500"/>
                                        <p:tgtEl>
                                          <p:spTgt spid="89707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97075"/>
                                        </p:tgtEl>
                                        <p:attrNameLst>
                                          <p:attrName>style.visibility</p:attrName>
                                        </p:attrNameLst>
                                      </p:cBhvr>
                                      <p:to>
                                        <p:strVal val="visible"/>
                                      </p:to>
                                    </p:set>
                                    <p:animEffect transition="in" filter="box(out)">
                                      <p:cBhvr>
                                        <p:cTn id="16" dur="500"/>
                                        <p:tgtEl>
                                          <p:spTgt spid="89707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45" grpId="0" autoUpdateAnimBg="0"/>
      <p:bldP spid="89707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898051" name="Text Box 3"/>
          <p:cNvSpPr txBox="1">
            <a:spLocks noChangeArrowheads="1"/>
          </p:cNvSpPr>
          <p:nvPr/>
        </p:nvSpPr>
        <p:spPr bwMode="auto">
          <a:xfrm>
            <a:off x="565150" y="914400"/>
            <a:ext cx="5784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Transport of Large Particles</a:t>
            </a:r>
          </a:p>
        </p:txBody>
      </p:sp>
      <p:pic>
        <p:nvPicPr>
          <p:cNvPr id="8980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80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80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80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80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8057"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8060"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898062" name="Rectangle 14"/>
          <p:cNvSpPr>
            <a:spLocks noChangeArrowheads="1"/>
          </p:cNvSpPr>
          <p:nvPr/>
        </p:nvSpPr>
        <p:spPr bwMode="auto">
          <a:xfrm>
            <a:off x="533400" y="1698625"/>
            <a:ext cx="7924800" cy="968375"/>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b="0">
                <a:latin typeface="Times" charset="0"/>
              </a:rPr>
              <a:t>The material is engulfed and enclosed by a portion of the cell’s plasma membrane. </a:t>
            </a:r>
          </a:p>
        </p:txBody>
      </p:sp>
      <p:pic>
        <p:nvPicPr>
          <p:cNvPr id="898064" name="Picture 16" descr="Sec"/>
          <p:cNvPicPr>
            <a:picLocks noChangeAspect="1" noChangeArrowheads="1"/>
          </p:cNvPicPr>
          <p:nvPr/>
        </p:nvPicPr>
        <p:blipFill>
          <a:blip r:embed="rId11" cstate="print"/>
          <a:srcRect/>
          <a:stretch>
            <a:fillRect/>
          </a:stretch>
        </p:blipFill>
        <p:spPr bwMode="auto">
          <a:xfrm>
            <a:off x="2813050" y="0"/>
            <a:ext cx="3517900" cy="482600"/>
          </a:xfrm>
          <a:prstGeom prst="rect">
            <a:avLst/>
          </a:prstGeom>
          <a:noFill/>
        </p:spPr>
      </p:pic>
      <p:pic>
        <p:nvPicPr>
          <p:cNvPr id="898070" name="Picture 22" descr="Fig"/>
          <p:cNvPicPr>
            <a:picLocks noChangeAspect="1" noChangeArrowheads="1"/>
          </p:cNvPicPr>
          <p:nvPr/>
        </p:nvPicPr>
        <p:blipFill>
          <a:blip r:embed="rId12" cstate="print"/>
          <a:srcRect/>
          <a:stretch>
            <a:fillRect/>
          </a:stretch>
        </p:blipFill>
        <p:spPr bwMode="auto">
          <a:xfrm>
            <a:off x="1676400" y="3048000"/>
            <a:ext cx="5054600" cy="2743200"/>
          </a:xfrm>
          <a:prstGeom prst="rect">
            <a:avLst/>
          </a:prstGeom>
          <a:noFill/>
          <a:ln w="9525">
            <a:noFill/>
            <a:miter lim="800000"/>
            <a:headEnd/>
            <a:tailEnd/>
          </a:ln>
        </p:spPr>
      </p:pic>
      <p:sp>
        <p:nvSpPr>
          <p:cNvPr id="898073" name="Text Box 25"/>
          <p:cNvSpPr txBox="1">
            <a:spLocks noChangeArrowheads="1"/>
          </p:cNvSpPr>
          <p:nvPr/>
        </p:nvSpPr>
        <p:spPr bwMode="auto">
          <a:xfrm>
            <a:off x="6096000" y="5867400"/>
            <a:ext cx="1554163"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Exocytosis</a:t>
            </a:r>
            <a:endParaRPr lang="en-US" altLang="en-US" sz="2400" dirty="0">
              <a:latin typeface="Times" charset="0"/>
            </a:endParaRPr>
          </a:p>
        </p:txBody>
      </p:sp>
      <p:sp>
        <p:nvSpPr>
          <p:cNvPr id="898074" name="Line 26"/>
          <p:cNvSpPr>
            <a:spLocks noChangeShapeType="1"/>
          </p:cNvSpPr>
          <p:nvPr/>
        </p:nvSpPr>
        <p:spPr bwMode="auto">
          <a:xfrm flipH="1" flipV="1">
            <a:off x="6400800" y="5181600"/>
            <a:ext cx="152400" cy="533400"/>
          </a:xfrm>
          <a:prstGeom prst="line">
            <a:avLst/>
          </a:prstGeom>
          <a:noFill/>
          <a:ln w="28575">
            <a:solidFill>
              <a:schemeClr val="tx1"/>
            </a:solidFill>
            <a:round/>
            <a:headEnd/>
            <a:tailEnd/>
          </a:ln>
          <a:effectLst/>
        </p:spPr>
        <p:txBody>
          <a:bodyPr wrap="none" anchor="ctr">
            <a:spAutoFit/>
          </a:bodyPr>
          <a:lstStyle/>
          <a:p>
            <a:endParaRPr lang="en-US"/>
          </a:p>
        </p:txBody>
      </p:sp>
      <p:sp>
        <p:nvSpPr>
          <p:cNvPr id="898075" name="Text Box 27"/>
          <p:cNvSpPr txBox="1">
            <a:spLocks noChangeArrowheads="1"/>
          </p:cNvSpPr>
          <p:nvPr/>
        </p:nvSpPr>
        <p:spPr bwMode="auto">
          <a:xfrm>
            <a:off x="3429000" y="4487863"/>
            <a:ext cx="1403350" cy="420687"/>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898076" name="Text Box 28"/>
          <p:cNvSpPr txBox="1">
            <a:spLocks noChangeArrowheads="1"/>
          </p:cNvSpPr>
          <p:nvPr/>
        </p:nvSpPr>
        <p:spPr bwMode="auto">
          <a:xfrm>
            <a:off x="4038600" y="2667000"/>
            <a:ext cx="1217613" cy="420687"/>
          </a:xfrm>
          <a:prstGeom prst="rect">
            <a:avLst/>
          </a:prstGeom>
          <a:noFill/>
          <a:ln w="9525">
            <a:noFill/>
            <a:miter lim="800000"/>
            <a:headEnd/>
            <a:tailEnd/>
          </a:ln>
          <a:effectLst/>
        </p:spPr>
        <p:txBody>
          <a:bodyPr wrap="none">
            <a:spAutoFit/>
          </a:bodyPr>
          <a:lstStyle/>
          <a:p>
            <a:pPr>
              <a:lnSpc>
                <a:spcPct val="90000"/>
              </a:lnSpc>
            </a:pPr>
            <a:r>
              <a:rPr lang="en-US" altLang="en-US" sz="2400" dirty="0">
                <a:latin typeface="Times" charset="0"/>
              </a:rPr>
              <a:t>Nucleus</a:t>
            </a:r>
          </a:p>
        </p:txBody>
      </p:sp>
      <p:sp>
        <p:nvSpPr>
          <p:cNvPr id="898077" name="Line 29"/>
          <p:cNvSpPr>
            <a:spLocks noChangeShapeType="1"/>
          </p:cNvSpPr>
          <p:nvPr/>
        </p:nvSpPr>
        <p:spPr bwMode="auto">
          <a:xfrm>
            <a:off x="4800600" y="3200400"/>
            <a:ext cx="68580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8078" name="Text Box 30"/>
          <p:cNvSpPr txBox="1">
            <a:spLocks noChangeArrowheads="1"/>
          </p:cNvSpPr>
          <p:nvPr/>
        </p:nvSpPr>
        <p:spPr bwMode="auto">
          <a:xfrm>
            <a:off x="6765925" y="4030663"/>
            <a:ext cx="1116013" cy="420687"/>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898079" name="Line 31"/>
          <p:cNvSpPr>
            <a:spLocks noChangeShapeType="1"/>
          </p:cNvSpPr>
          <p:nvPr/>
        </p:nvSpPr>
        <p:spPr bwMode="auto">
          <a:xfrm flipH="1">
            <a:off x="5562600" y="4267200"/>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898080" name="Text Box 32"/>
          <p:cNvSpPr txBox="1">
            <a:spLocks noChangeArrowheads="1"/>
          </p:cNvSpPr>
          <p:nvPr/>
        </p:nvSpPr>
        <p:spPr bwMode="auto">
          <a:xfrm>
            <a:off x="533400" y="5791200"/>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Endocytosis</a:t>
            </a:r>
            <a:endParaRPr lang="en-US" altLang="en-US" sz="2400" dirty="0">
              <a:latin typeface="Times" charset="0"/>
            </a:endParaRPr>
          </a:p>
        </p:txBody>
      </p:sp>
      <p:sp>
        <p:nvSpPr>
          <p:cNvPr id="898081" name="Line 33"/>
          <p:cNvSpPr>
            <a:spLocks noChangeShapeType="1"/>
          </p:cNvSpPr>
          <p:nvPr/>
        </p:nvSpPr>
        <p:spPr bwMode="auto">
          <a:xfrm flipH="1">
            <a:off x="1371600" y="5562600"/>
            <a:ext cx="533400" cy="76200"/>
          </a:xfrm>
          <a:prstGeom prst="line">
            <a:avLst/>
          </a:prstGeom>
          <a:noFill/>
          <a:ln w="28575">
            <a:solidFill>
              <a:schemeClr val="tx1"/>
            </a:solidFill>
            <a:round/>
            <a:headEnd/>
            <a:tailEnd/>
          </a:ln>
          <a:effectLst/>
        </p:spPr>
        <p:txBody>
          <a:bodyPr anchor="ctr">
            <a:spAutoFit/>
          </a:bodyPr>
          <a:lstStyle/>
          <a:p>
            <a:endParaRPr lang="en-US"/>
          </a:p>
        </p:txBody>
      </p:sp>
      <p:sp>
        <p:nvSpPr>
          <p:cNvPr id="898082" name="Oval 34"/>
          <p:cNvSpPr>
            <a:spLocks noChangeArrowheads="1"/>
          </p:cNvSpPr>
          <p:nvPr/>
        </p:nvSpPr>
        <p:spPr bwMode="auto">
          <a:xfrm>
            <a:off x="2057400" y="4343400"/>
            <a:ext cx="990600" cy="1219200"/>
          </a:xfrm>
          <a:prstGeom prst="ellipse">
            <a:avLst/>
          </a:prstGeom>
          <a:noFill/>
          <a:ln w="50800">
            <a:solidFill>
              <a:schemeClr val="tx2"/>
            </a:solidFill>
            <a:round/>
            <a:headEnd/>
            <a:tailEnd/>
          </a:ln>
          <a:effectLst/>
        </p:spPr>
        <p:txBody>
          <a:bodyPr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82"/>
                                        </p:tgtEl>
                                        <p:attrNameLst>
                                          <p:attrName>style.visibility</p:attrName>
                                        </p:attrNameLst>
                                      </p:cBhvr>
                                      <p:to>
                                        <p:strVal val="visible"/>
                                      </p:to>
                                    </p:set>
                                    <p:animEffect transition="in" filter="box(out)">
                                      <p:cBhvr>
                                        <p:cTn id="7" dur="500"/>
                                        <p:tgtEl>
                                          <p:spTgt spid="89808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8052"/>
                                        </p:tgtEl>
                                        <p:attrNameLst>
                                          <p:attrName>style.visibility</p:attrName>
                                        </p:attrNameLst>
                                      </p:cBhvr>
                                      <p:to>
                                        <p:strVal val="visible"/>
                                      </p:to>
                                    </p:set>
                                    <p:animEffect transition="in" filter="box(out)">
                                      <p:cBhvr>
                                        <p:cTn id="11" dur="500"/>
                                        <p:tgtEl>
                                          <p:spTgt spid="898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8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900099" name="Text Box 3"/>
          <p:cNvSpPr txBox="1">
            <a:spLocks noChangeArrowheads="1"/>
          </p:cNvSpPr>
          <p:nvPr/>
        </p:nvSpPr>
        <p:spPr bwMode="auto">
          <a:xfrm>
            <a:off x="236625" y="914400"/>
            <a:ext cx="890737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Transport of Large </a:t>
            </a:r>
            <a:r>
              <a:rPr lang="en-US" altLang="en-US" sz="3600" dirty="0" smtClean="0">
                <a:solidFill>
                  <a:schemeClr val="tx2"/>
                </a:solidFill>
                <a:latin typeface="Times" charset="0"/>
              </a:rPr>
              <a:t>Particles – Active Transport</a:t>
            </a:r>
            <a:endParaRPr lang="en-US" altLang="en-US" sz="3600" dirty="0">
              <a:solidFill>
                <a:schemeClr val="tx2"/>
              </a:solidFill>
              <a:latin typeface="Times" charset="0"/>
            </a:endParaRPr>
          </a:p>
        </p:txBody>
      </p:sp>
      <p:pic>
        <p:nvPicPr>
          <p:cNvPr id="9001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0105"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010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00109" name="Rectangle 13"/>
          <p:cNvSpPr>
            <a:spLocks noChangeArrowheads="1"/>
          </p:cNvSpPr>
          <p:nvPr/>
        </p:nvSpPr>
        <p:spPr bwMode="auto">
          <a:xfrm>
            <a:off x="533400" y="1698625"/>
            <a:ext cx="8153400" cy="978729"/>
          </a:xfrm>
          <a:prstGeom prst="rect">
            <a:avLst/>
          </a:prstGeom>
          <a:noFill/>
          <a:ln w="9525">
            <a:noFill/>
            <a:miter lim="800000"/>
            <a:headEnd/>
            <a:tailEnd/>
          </a:ln>
          <a:effectLst/>
        </p:spPr>
        <p:txBody>
          <a:bodyPr>
            <a:spAutoFit/>
          </a:bodyPr>
          <a:lstStyle/>
          <a:p>
            <a:pPr marL="342900" indent="-342900">
              <a:lnSpc>
                <a:spcPct val="90000"/>
              </a:lnSpc>
              <a:buClr>
                <a:schemeClr val="tx1"/>
              </a:buClr>
              <a:buFontTx/>
              <a:buChar char="•"/>
            </a:pPr>
            <a:r>
              <a:rPr lang="en-US" altLang="en-US" sz="3200" b="0" dirty="0" err="1">
                <a:solidFill>
                  <a:srgbClr val="FF0066"/>
                </a:solidFill>
                <a:latin typeface="Times" charset="0"/>
              </a:rPr>
              <a:t>Exocytosis</a:t>
            </a:r>
            <a:r>
              <a:rPr lang="en-US" altLang="en-US" sz="3200" b="0" dirty="0">
                <a:latin typeface="Times" charset="0"/>
              </a:rPr>
              <a:t> is the expulsion or secretion of </a:t>
            </a:r>
            <a:r>
              <a:rPr lang="en-US" altLang="en-US" sz="3200" b="1" dirty="0">
                <a:latin typeface="Times" charset="0"/>
              </a:rPr>
              <a:t>materials from a cell</a:t>
            </a:r>
            <a:r>
              <a:rPr lang="en-US" altLang="en-US" sz="3200" b="0" dirty="0">
                <a:latin typeface="Times" charset="0"/>
              </a:rPr>
              <a:t>. </a:t>
            </a:r>
          </a:p>
        </p:txBody>
      </p:sp>
      <p:pic>
        <p:nvPicPr>
          <p:cNvPr id="900111" name="Picture 15" descr="Sec"/>
          <p:cNvPicPr>
            <a:picLocks noChangeAspect="1" noChangeArrowheads="1"/>
          </p:cNvPicPr>
          <p:nvPr/>
        </p:nvPicPr>
        <p:blipFill>
          <a:blip r:embed="rId11" cstate="print"/>
          <a:srcRect/>
          <a:stretch>
            <a:fillRect/>
          </a:stretch>
        </p:blipFill>
        <p:spPr bwMode="auto">
          <a:xfrm>
            <a:off x="2813050" y="0"/>
            <a:ext cx="3517900" cy="482600"/>
          </a:xfrm>
          <a:prstGeom prst="rect">
            <a:avLst/>
          </a:prstGeom>
          <a:noFill/>
        </p:spPr>
      </p:pic>
      <p:pic>
        <p:nvPicPr>
          <p:cNvPr id="900112" name="Picture 16" descr="Fig"/>
          <p:cNvPicPr>
            <a:picLocks noChangeAspect="1" noChangeArrowheads="1"/>
          </p:cNvPicPr>
          <p:nvPr/>
        </p:nvPicPr>
        <p:blipFill>
          <a:blip r:embed="rId12" cstate="print"/>
          <a:srcRect/>
          <a:stretch>
            <a:fillRect/>
          </a:stretch>
        </p:blipFill>
        <p:spPr bwMode="auto">
          <a:xfrm>
            <a:off x="1828800" y="3051175"/>
            <a:ext cx="5054600" cy="2743200"/>
          </a:xfrm>
          <a:prstGeom prst="rect">
            <a:avLst/>
          </a:prstGeom>
          <a:noFill/>
          <a:ln w="9525">
            <a:noFill/>
            <a:miter lim="800000"/>
            <a:headEnd/>
            <a:tailEnd/>
          </a:ln>
        </p:spPr>
      </p:pic>
      <p:sp>
        <p:nvSpPr>
          <p:cNvPr id="900113" name="Text Box 17"/>
          <p:cNvSpPr txBox="1">
            <a:spLocks noChangeArrowheads="1"/>
          </p:cNvSpPr>
          <p:nvPr/>
        </p:nvSpPr>
        <p:spPr bwMode="auto">
          <a:xfrm>
            <a:off x="2209800" y="5867400"/>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Endocytosis</a:t>
            </a:r>
            <a:endParaRPr lang="en-US" altLang="en-US" sz="2400" dirty="0">
              <a:latin typeface="Times" charset="0"/>
            </a:endParaRPr>
          </a:p>
        </p:txBody>
      </p:sp>
      <p:sp>
        <p:nvSpPr>
          <p:cNvPr id="900114" name="Line 18"/>
          <p:cNvSpPr>
            <a:spLocks noChangeShapeType="1"/>
          </p:cNvSpPr>
          <p:nvPr/>
        </p:nvSpPr>
        <p:spPr bwMode="auto">
          <a:xfrm>
            <a:off x="2057400" y="5489575"/>
            <a:ext cx="381000" cy="152400"/>
          </a:xfrm>
          <a:prstGeom prst="line">
            <a:avLst/>
          </a:prstGeom>
          <a:noFill/>
          <a:ln w="28575">
            <a:solidFill>
              <a:schemeClr val="tx1"/>
            </a:solidFill>
            <a:round/>
            <a:headEnd/>
            <a:tailEnd/>
          </a:ln>
          <a:effectLst/>
        </p:spPr>
        <p:txBody>
          <a:bodyPr wrap="none" anchor="ctr">
            <a:spAutoFit/>
          </a:bodyPr>
          <a:lstStyle/>
          <a:p>
            <a:endParaRPr lang="en-US"/>
          </a:p>
        </p:txBody>
      </p:sp>
      <p:sp>
        <p:nvSpPr>
          <p:cNvPr id="900115" name="Text Box 19"/>
          <p:cNvSpPr txBox="1">
            <a:spLocks noChangeArrowheads="1"/>
          </p:cNvSpPr>
          <p:nvPr/>
        </p:nvSpPr>
        <p:spPr bwMode="auto">
          <a:xfrm>
            <a:off x="6019800" y="5791200"/>
            <a:ext cx="1554163" cy="420688"/>
          </a:xfrm>
          <a:prstGeom prst="rect">
            <a:avLst/>
          </a:prstGeom>
          <a:noFill/>
          <a:ln w="9525">
            <a:noFill/>
            <a:miter lim="800000"/>
            <a:headEnd/>
            <a:tailEnd/>
          </a:ln>
          <a:effectLst/>
        </p:spPr>
        <p:txBody>
          <a:bodyPr wrap="none">
            <a:spAutoFit/>
          </a:bodyPr>
          <a:lstStyle/>
          <a:p>
            <a:pPr>
              <a:lnSpc>
                <a:spcPct val="90000"/>
              </a:lnSpc>
            </a:pPr>
            <a:r>
              <a:rPr lang="en-US" altLang="en-US" sz="2400" dirty="0" err="1">
                <a:solidFill>
                  <a:srgbClr val="FF0000"/>
                </a:solidFill>
                <a:latin typeface="Times" charset="0"/>
              </a:rPr>
              <a:t>Exocytosis</a:t>
            </a:r>
            <a:endParaRPr lang="en-US" altLang="en-US" sz="2400" dirty="0">
              <a:solidFill>
                <a:srgbClr val="FF0000"/>
              </a:solidFill>
              <a:latin typeface="Times" charset="0"/>
            </a:endParaRPr>
          </a:p>
        </p:txBody>
      </p:sp>
      <p:sp>
        <p:nvSpPr>
          <p:cNvPr id="900117" name="Text Box 21"/>
          <p:cNvSpPr txBox="1">
            <a:spLocks noChangeArrowheads="1"/>
          </p:cNvSpPr>
          <p:nvPr/>
        </p:nvSpPr>
        <p:spPr bwMode="auto">
          <a:xfrm>
            <a:off x="3581400" y="4414838"/>
            <a:ext cx="1403350" cy="420687"/>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900118" name="Text Box 22"/>
          <p:cNvSpPr txBox="1">
            <a:spLocks noChangeArrowheads="1"/>
          </p:cNvSpPr>
          <p:nvPr/>
        </p:nvSpPr>
        <p:spPr bwMode="auto">
          <a:xfrm>
            <a:off x="4175125" y="2743200"/>
            <a:ext cx="1217613" cy="420688"/>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Nucleus</a:t>
            </a:r>
          </a:p>
        </p:txBody>
      </p:sp>
      <p:sp>
        <p:nvSpPr>
          <p:cNvPr id="900119" name="Line 23"/>
          <p:cNvSpPr>
            <a:spLocks noChangeShapeType="1"/>
          </p:cNvSpPr>
          <p:nvPr/>
        </p:nvSpPr>
        <p:spPr bwMode="auto">
          <a:xfrm>
            <a:off x="4953000" y="3127375"/>
            <a:ext cx="68580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900120" name="Text Box 24"/>
          <p:cNvSpPr txBox="1">
            <a:spLocks noChangeArrowheads="1"/>
          </p:cNvSpPr>
          <p:nvPr/>
        </p:nvSpPr>
        <p:spPr bwMode="auto">
          <a:xfrm>
            <a:off x="6918325" y="3805238"/>
            <a:ext cx="1116013" cy="420687"/>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900121" name="Line 25"/>
          <p:cNvSpPr>
            <a:spLocks noChangeShapeType="1"/>
          </p:cNvSpPr>
          <p:nvPr/>
        </p:nvSpPr>
        <p:spPr bwMode="auto">
          <a:xfrm flipH="1">
            <a:off x="5715000" y="4194175"/>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900125" name="Oval 29"/>
          <p:cNvSpPr>
            <a:spLocks noChangeArrowheads="1"/>
          </p:cNvSpPr>
          <p:nvPr/>
        </p:nvSpPr>
        <p:spPr bwMode="auto">
          <a:xfrm>
            <a:off x="6172200" y="4648200"/>
            <a:ext cx="762000" cy="838200"/>
          </a:xfrm>
          <a:prstGeom prst="ellipse">
            <a:avLst/>
          </a:prstGeom>
          <a:noFill/>
          <a:ln w="50800">
            <a:solidFill>
              <a:schemeClr val="tx2"/>
            </a:solidFill>
            <a:round/>
            <a:headEnd/>
            <a:tailEnd/>
          </a:ln>
          <a:effectLst/>
        </p:spPr>
        <p:txBody>
          <a:bodyPr anchor="ctr">
            <a:spAutoFit/>
          </a:bodyPr>
          <a:lstStyle/>
          <a:p>
            <a:endParaRPr lang="en-US"/>
          </a:p>
        </p:txBody>
      </p:sp>
      <p:pic>
        <p:nvPicPr>
          <p:cNvPr id="900127" name="Picture 31" descr="audio image blue">
            <a:hlinkClick r:id="" action="ppaction://noaction">
              <a:snd r:embed="rId13" name="08-exocytosis.WAV"/>
            </a:hlinkClick>
          </p:cNvPr>
          <p:cNvPicPr>
            <a:picLocks noChangeAspect="1" noChangeArrowheads="1"/>
          </p:cNvPicPr>
          <p:nvPr/>
        </p:nvPicPr>
        <p:blipFill>
          <a:blip r:embed="rId14" cstate="print"/>
          <a:srcRect/>
          <a:stretch>
            <a:fillRect/>
          </a:stretch>
        </p:blipFill>
        <p:spPr bwMode="auto">
          <a:xfrm>
            <a:off x="4495800" y="2235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15"/>
                                        </p:tgtEl>
                                        <p:attrNameLst>
                                          <p:attrName>style.visibility</p:attrName>
                                        </p:attrNameLst>
                                      </p:cBhvr>
                                      <p:to>
                                        <p:strVal val="visible"/>
                                      </p:to>
                                    </p:set>
                                    <p:animEffect transition="in" filter="box(out)">
                                      <p:cBhvr>
                                        <p:cTn id="7" dur="500"/>
                                        <p:tgtEl>
                                          <p:spTgt spid="90011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00125"/>
                                        </p:tgtEl>
                                        <p:attrNameLst>
                                          <p:attrName>style.visibility</p:attrName>
                                        </p:attrNameLst>
                                      </p:cBhvr>
                                      <p:to>
                                        <p:strVal val="visible"/>
                                      </p:to>
                                    </p:set>
                                    <p:animEffect transition="in" filter="box(out)">
                                      <p:cBhvr>
                                        <p:cTn id="11" dur="500"/>
                                        <p:tgtEl>
                                          <p:spTgt spid="90012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0127"/>
                                        </p:tgtEl>
                                        <p:attrNameLst>
                                          <p:attrName>style.visibility</p:attrName>
                                        </p:attrNameLst>
                                      </p:cBhvr>
                                      <p:to>
                                        <p:strVal val="visible"/>
                                      </p:to>
                                    </p:set>
                                    <p:animEffect transition="in" filter="box(out)">
                                      <p:cBhvr>
                                        <p:cTn id="16" dur="500"/>
                                        <p:tgtEl>
                                          <p:spTgt spid="90012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0100"/>
                                        </p:tgtEl>
                                        <p:attrNameLst>
                                          <p:attrName>style.visibility</p:attrName>
                                        </p:attrNameLst>
                                      </p:cBhvr>
                                      <p:to>
                                        <p:strVal val="visible"/>
                                      </p:to>
                                    </p:set>
                                    <p:animEffect transition="in" filter="box(out)">
                                      <p:cBhvr>
                                        <p:cTn id="20"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15" grpId="0" autoUpdateAnimBg="0"/>
      <p:bldP spid="90012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400" b="1"/>
              <a:t>Section 1 Check</a:t>
            </a:r>
          </a:p>
        </p:txBody>
      </p:sp>
      <p:sp>
        <p:nvSpPr>
          <p:cNvPr id="960515" name="Rectangle 3"/>
          <p:cNvSpPr>
            <a:spLocks noChangeArrowheads="1"/>
          </p:cNvSpPr>
          <p:nvPr/>
        </p:nvSpPr>
        <p:spPr bwMode="auto">
          <a:xfrm>
            <a:off x="584200" y="8382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1</a:t>
            </a:r>
          </a:p>
        </p:txBody>
      </p:sp>
      <p:sp>
        <p:nvSpPr>
          <p:cNvPr id="960516" name="Text Box 4"/>
          <p:cNvSpPr txBox="1">
            <a:spLocks noChangeArrowheads="1"/>
          </p:cNvSpPr>
          <p:nvPr/>
        </p:nvSpPr>
        <p:spPr bwMode="auto">
          <a:xfrm>
            <a:off x="5602288" y="5413375"/>
            <a:ext cx="2093912" cy="530225"/>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b="0">
                <a:latin typeface="Times" charset="0"/>
              </a:rPr>
              <a:t>D. </a:t>
            </a:r>
            <a:r>
              <a:rPr lang="en-US" altLang="en-US" sz="3200" b="0">
                <a:latin typeface="Times" charset="0"/>
                <a:cs typeface="Times New Roman" pitchFamily="18" charset="0"/>
              </a:rPr>
              <a:t>osmosis</a:t>
            </a:r>
            <a:r>
              <a:rPr lang="en-US" altLang="en-US" sz="3200" b="0">
                <a:latin typeface="Times" charset="0"/>
              </a:rPr>
              <a:t> </a:t>
            </a:r>
          </a:p>
        </p:txBody>
      </p:sp>
      <p:sp>
        <p:nvSpPr>
          <p:cNvPr id="960517" name="Text Box 5"/>
          <p:cNvSpPr txBox="1">
            <a:spLocks noChangeArrowheads="1"/>
          </p:cNvSpPr>
          <p:nvPr/>
        </p:nvSpPr>
        <p:spPr bwMode="auto">
          <a:xfrm>
            <a:off x="685800" y="5405438"/>
            <a:ext cx="2478088" cy="530225"/>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b="0">
                <a:latin typeface="Times" charset="0"/>
              </a:rPr>
              <a:t>C. </a:t>
            </a:r>
            <a:r>
              <a:rPr lang="en-US" altLang="en-US" sz="3200" b="0">
                <a:latin typeface="Times" charset="0"/>
                <a:cs typeface="Times New Roman" pitchFamily="18" charset="0"/>
              </a:rPr>
              <a:t>exocytosis</a:t>
            </a:r>
            <a:r>
              <a:rPr lang="en-US" altLang="en-US" sz="3200" b="0">
                <a:latin typeface="Times" charset="0"/>
              </a:rPr>
              <a:t> </a:t>
            </a:r>
          </a:p>
        </p:txBody>
      </p:sp>
      <p:pic>
        <p:nvPicPr>
          <p:cNvPr id="960520" name="Picture 8" descr="Section Check"/>
          <p:cNvPicPr>
            <a:picLocks noChangeAspect="1" noChangeArrowheads="1"/>
          </p:cNvPicPr>
          <p:nvPr/>
        </p:nvPicPr>
        <p:blipFill>
          <a:blip r:embed="rId2" cstate="print"/>
          <a:srcRect/>
          <a:stretch>
            <a:fillRect/>
          </a:stretch>
        </p:blipFill>
        <p:spPr bwMode="auto">
          <a:xfrm>
            <a:off x="3371850" y="38100"/>
            <a:ext cx="2400300" cy="377825"/>
          </a:xfrm>
          <a:prstGeom prst="rect">
            <a:avLst/>
          </a:prstGeom>
          <a:noFill/>
        </p:spPr>
      </p:pic>
      <p:pic>
        <p:nvPicPr>
          <p:cNvPr id="960521" name="Picture 9"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60522" name="Picture 10"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60523" name="Picture 11"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60524" name="Picture 12"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60525" name="Picture 13"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0526" name="Picture 14"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0527" name="Picture 15"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sp>
        <p:nvSpPr>
          <p:cNvPr id="960528" name="Rectangle 16"/>
          <p:cNvSpPr>
            <a:spLocks noChangeArrowheads="1"/>
          </p:cNvSpPr>
          <p:nvPr/>
        </p:nvSpPr>
        <p:spPr bwMode="auto">
          <a:xfrm>
            <a:off x="0" y="1470025"/>
            <a:ext cx="2971800" cy="3597275"/>
          </a:xfrm>
          <a:prstGeom prst="rect">
            <a:avLst/>
          </a:prstGeom>
          <a:noFill/>
          <a:ln w="9525">
            <a:noFill/>
            <a:miter lim="800000"/>
            <a:headEnd/>
            <a:tailEnd/>
          </a:ln>
          <a:effectLst/>
        </p:spPr>
        <p:txBody>
          <a:bodyPr>
            <a:spAutoFit/>
          </a:bodyPr>
          <a:lstStyle/>
          <a:p>
            <a:pPr marL="609600" indent="-609600">
              <a:lnSpc>
                <a:spcPct val="90000"/>
              </a:lnSpc>
            </a:pPr>
            <a:r>
              <a:rPr lang="en-US" altLang="en-US" sz="3200" b="0">
                <a:latin typeface="Times" charset="0"/>
                <a:cs typeface="Times New Roman" pitchFamily="18" charset="0"/>
              </a:rPr>
              <a:t>      The diffusion of water across a selectively permeable membrane is called __________.  </a:t>
            </a:r>
          </a:p>
        </p:txBody>
      </p:sp>
      <p:pic>
        <p:nvPicPr>
          <p:cNvPr id="960530" name="Picture 18" descr="Fig"/>
          <p:cNvPicPr>
            <a:picLocks noChangeAspect="1" noChangeArrowheads="1"/>
          </p:cNvPicPr>
          <p:nvPr/>
        </p:nvPicPr>
        <p:blipFill>
          <a:blip r:embed="rId12" cstate="print"/>
          <a:srcRect/>
          <a:stretch>
            <a:fillRect/>
          </a:stretch>
        </p:blipFill>
        <p:spPr bwMode="auto">
          <a:xfrm>
            <a:off x="3581400" y="1066800"/>
            <a:ext cx="5105400" cy="3240088"/>
          </a:xfrm>
          <a:prstGeom prst="rect">
            <a:avLst/>
          </a:prstGeom>
          <a:noFill/>
        </p:spPr>
      </p:pic>
      <p:sp>
        <p:nvSpPr>
          <p:cNvPr id="960531" name="Text Box 19"/>
          <p:cNvSpPr txBox="1">
            <a:spLocks noChangeArrowheads="1"/>
          </p:cNvSpPr>
          <p:nvPr/>
        </p:nvSpPr>
        <p:spPr bwMode="auto">
          <a:xfrm>
            <a:off x="7464425" y="3735388"/>
            <a:ext cx="1214438" cy="220662"/>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p:txBody>
      </p:sp>
      <p:sp>
        <p:nvSpPr>
          <p:cNvPr id="960532" name="Text Box 20"/>
          <p:cNvSpPr txBox="1">
            <a:spLocks noChangeArrowheads="1"/>
          </p:cNvSpPr>
          <p:nvPr/>
        </p:nvSpPr>
        <p:spPr bwMode="auto">
          <a:xfrm>
            <a:off x="7480300" y="3946525"/>
            <a:ext cx="1295400" cy="220663"/>
          </a:xfrm>
          <a:prstGeom prst="rect">
            <a:avLst/>
          </a:prstGeom>
          <a:noFill/>
          <a:ln w="9525">
            <a:noFill/>
            <a:miter lim="800000"/>
            <a:headEnd/>
            <a:tailEnd/>
          </a:ln>
          <a:effectLst/>
        </p:spPr>
        <p:txBody>
          <a:bodyPr>
            <a:spAutoFit/>
          </a:bodyPr>
          <a:lstStyle/>
          <a:p>
            <a:r>
              <a:rPr lang="en-US" altLang="en-US" sz="1200">
                <a:solidFill>
                  <a:schemeClr val="bg2"/>
                </a:solidFill>
                <a:latin typeface="Times" charset="0"/>
              </a:rPr>
              <a:t>Sugar molecule</a:t>
            </a:r>
          </a:p>
        </p:txBody>
      </p:sp>
      <p:sp>
        <p:nvSpPr>
          <p:cNvPr id="960533" name="Text Box 21"/>
          <p:cNvSpPr txBox="1">
            <a:spLocks noChangeArrowheads="1"/>
          </p:cNvSpPr>
          <p:nvPr/>
        </p:nvSpPr>
        <p:spPr bwMode="auto">
          <a:xfrm>
            <a:off x="4495800" y="3943350"/>
            <a:ext cx="1387475" cy="730250"/>
          </a:xfrm>
          <a:prstGeom prst="rect">
            <a:avLst/>
          </a:prstGeom>
          <a:noFill/>
          <a:ln w="9525">
            <a:noFill/>
            <a:miter lim="800000"/>
            <a:headEnd/>
            <a:tailEnd/>
          </a:ln>
          <a:effectLst/>
        </p:spPr>
        <p:txBody>
          <a:bodyPr>
            <a:spAutoFit/>
          </a:bodyPr>
          <a:lstStyle/>
          <a:p>
            <a:r>
              <a:rPr lang="en-US" altLang="en-US" sz="2000" b="0">
                <a:latin typeface="Times" charset="0"/>
              </a:rPr>
              <a:t>Selectively permeable membrane</a:t>
            </a:r>
          </a:p>
        </p:txBody>
      </p:sp>
      <p:sp>
        <p:nvSpPr>
          <p:cNvPr id="960534" name="Line 22"/>
          <p:cNvSpPr>
            <a:spLocks noChangeShapeType="1"/>
          </p:cNvSpPr>
          <p:nvPr/>
        </p:nvSpPr>
        <p:spPr bwMode="auto">
          <a:xfrm flipH="1">
            <a:off x="5638800" y="3316288"/>
            <a:ext cx="457200" cy="304800"/>
          </a:xfrm>
          <a:prstGeom prst="line">
            <a:avLst/>
          </a:prstGeom>
          <a:noFill/>
          <a:ln w="28575">
            <a:solidFill>
              <a:srgbClr val="FF0000"/>
            </a:solidFill>
            <a:round/>
            <a:headEnd/>
            <a:tailEnd/>
          </a:ln>
          <a:effectLst/>
        </p:spPr>
        <p:txBody>
          <a:bodyPr wrap="none">
            <a:spAutoFit/>
          </a:bodyPr>
          <a:lstStyle/>
          <a:p>
            <a:endParaRPr lang="en-US"/>
          </a:p>
        </p:txBody>
      </p:sp>
      <p:sp>
        <p:nvSpPr>
          <p:cNvPr id="960535" name="Line 23"/>
          <p:cNvSpPr>
            <a:spLocks noChangeShapeType="1"/>
          </p:cNvSpPr>
          <p:nvPr/>
        </p:nvSpPr>
        <p:spPr bwMode="auto">
          <a:xfrm flipH="1">
            <a:off x="5181600" y="3621088"/>
            <a:ext cx="457200" cy="304800"/>
          </a:xfrm>
          <a:prstGeom prst="line">
            <a:avLst/>
          </a:prstGeom>
          <a:noFill/>
          <a:ln w="28575">
            <a:solidFill>
              <a:schemeClr val="tx1"/>
            </a:solidFill>
            <a:round/>
            <a:headEnd/>
            <a:tailEnd/>
          </a:ln>
          <a:effectLst/>
        </p:spPr>
        <p:txBody>
          <a:bodyPr>
            <a:spAutoFit/>
          </a:bodyPr>
          <a:lstStyle/>
          <a:p>
            <a:endParaRPr lang="en-US"/>
          </a:p>
        </p:txBody>
      </p:sp>
      <p:pic>
        <p:nvPicPr>
          <p:cNvPr id="960540" name="Picture 28"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960541" name="Text Box 29"/>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0540"/>
                                        </p:tgtEl>
                                        <p:attrNameLst>
                                          <p:attrName>style.visibility</p:attrName>
                                        </p:attrNameLst>
                                      </p:cBhvr>
                                      <p:to>
                                        <p:strVal val="visible"/>
                                      </p:to>
                                    </p:set>
                                    <p:animEffect transition="in" filter="box(out)">
                                      <p:cBhvr>
                                        <p:cTn id="7" dur="500"/>
                                        <p:tgtEl>
                                          <p:spTgt spid="96054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0541"/>
                                        </p:tgtEl>
                                        <p:attrNameLst>
                                          <p:attrName>style.visibility</p:attrName>
                                        </p:attrNameLst>
                                      </p:cBhvr>
                                      <p:to>
                                        <p:strVal val="visible"/>
                                      </p:to>
                                    </p:set>
                                    <p:animEffect transition="in" filter="box(out)">
                                      <p:cBhvr>
                                        <p:cTn id="10" dur="500"/>
                                        <p:tgtEl>
                                          <p:spTgt spid="960541"/>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960517"/>
                                        </p:tgtEl>
                                        <p:attrNameLst>
                                          <p:attrName>style.visibility</p:attrName>
                                        </p:attrNameLst>
                                      </p:cBhvr>
                                      <p:to>
                                        <p:strVal val="visible"/>
                                      </p:to>
                                    </p:set>
                                    <p:animEffect transition="in" filter="box(out)">
                                      <p:cBhvr>
                                        <p:cTn id="14" dur="500"/>
                                        <p:tgtEl>
                                          <p:spTgt spid="960517"/>
                                        </p:tgtEl>
                                      </p:cBhvr>
                                    </p:animEffect>
                                  </p:childTnLst>
                                </p:cTn>
                              </p:par>
                            </p:childTnLst>
                          </p:cTn>
                        </p:par>
                        <p:par>
                          <p:cTn id="15" fill="hold">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960516"/>
                                        </p:tgtEl>
                                        <p:attrNameLst>
                                          <p:attrName>style.visibility</p:attrName>
                                        </p:attrNameLst>
                                      </p:cBhvr>
                                      <p:to>
                                        <p:strVal val="visible"/>
                                      </p:to>
                                    </p:set>
                                    <p:animEffect transition="in" filter="box(out)">
                                      <p:cBhvr>
                                        <p:cTn id="18" dur="500"/>
                                        <p:tgtEl>
                                          <p:spTgt spid="960516"/>
                                        </p:tgtEl>
                                      </p:cBhvr>
                                    </p:animEffect>
                                  </p:childTnLst>
                                </p:cTn>
                              </p:par>
                            </p:childTnLst>
                          </p:cTn>
                        </p:par>
                        <p:par>
                          <p:cTn id="19" fill="hold">
                            <p:stCondLst>
                              <p:cond delay="1500"/>
                            </p:stCondLst>
                            <p:childTnLst>
                              <p:par>
                                <p:cTn id="20" presetID="4" presetClass="entr" presetSubtype="32" fill="hold" nodeType="afterEffect">
                                  <p:stCondLst>
                                    <p:cond delay="0"/>
                                  </p:stCondLst>
                                  <p:childTnLst>
                                    <p:set>
                                      <p:cBhvr>
                                        <p:cTn id="21" dur="1" fill="hold">
                                          <p:stCondLst>
                                            <p:cond delay="0"/>
                                          </p:stCondLst>
                                        </p:cTn>
                                        <p:tgtEl>
                                          <p:spTgt spid="960521"/>
                                        </p:tgtEl>
                                        <p:attrNameLst>
                                          <p:attrName>style.visibility</p:attrName>
                                        </p:attrNameLst>
                                      </p:cBhvr>
                                      <p:to>
                                        <p:strVal val="visible"/>
                                      </p:to>
                                    </p:set>
                                    <p:animEffect transition="in" filter="box(out)">
                                      <p:cBhvr>
                                        <p:cTn id="22" dur="500"/>
                                        <p:tgtEl>
                                          <p:spTgt spid="960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16" grpId="0" autoUpdateAnimBg="0"/>
      <p:bldP spid="960517" grpId="0" autoUpdateAnimBg="0"/>
      <p:bldP spid="96054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1 Check</a:t>
            </a:r>
          </a:p>
        </p:txBody>
      </p:sp>
      <p:sp>
        <p:nvSpPr>
          <p:cNvPr id="961539" name="Rectangle 3"/>
          <p:cNvSpPr>
            <a:spLocks noChangeArrowheads="1"/>
          </p:cNvSpPr>
          <p:nvPr/>
        </p:nvSpPr>
        <p:spPr bwMode="auto">
          <a:xfrm>
            <a:off x="-12700" y="1447800"/>
            <a:ext cx="8699500" cy="968375"/>
          </a:xfrm>
          <a:prstGeom prst="rect">
            <a:avLst/>
          </a:prstGeom>
          <a:noFill/>
          <a:ln w="9525">
            <a:noFill/>
            <a:miter lim="800000"/>
            <a:headEnd/>
            <a:tailEnd/>
          </a:ln>
          <a:effectLst/>
        </p:spPr>
        <p:txBody>
          <a:bodyPr>
            <a:spAutoFit/>
          </a:bodyPr>
          <a:lstStyle/>
          <a:p>
            <a:pPr marL="609600" indent="-609600">
              <a:lnSpc>
                <a:spcPct val="90000"/>
              </a:lnSpc>
            </a:pPr>
            <a:r>
              <a:rPr lang="en-US" altLang="en-US" sz="3200" b="0">
                <a:latin typeface="Times" charset="0"/>
                <a:cs typeface="Times New Roman" pitchFamily="18" charset="0"/>
              </a:rPr>
              <a:t>      What is the expected result of having an animal cell in a hypertonic solution?</a:t>
            </a:r>
          </a:p>
        </p:txBody>
      </p:sp>
      <p:sp>
        <p:nvSpPr>
          <p:cNvPr id="961540" name="Rectangle 4"/>
          <p:cNvSpPr>
            <a:spLocks noChangeArrowheads="1"/>
          </p:cNvSpPr>
          <p:nvPr/>
        </p:nvSpPr>
        <p:spPr bwMode="auto">
          <a:xfrm>
            <a:off x="533400" y="7620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2</a:t>
            </a:r>
          </a:p>
        </p:txBody>
      </p:sp>
      <p:sp>
        <p:nvSpPr>
          <p:cNvPr id="961541" name="Text Box 5"/>
          <p:cNvSpPr txBox="1">
            <a:spLocks noChangeArrowheads="1"/>
          </p:cNvSpPr>
          <p:nvPr/>
        </p:nvSpPr>
        <p:spPr bwMode="auto">
          <a:xfrm>
            <a:off x="609600" y="5260975"/>
            <a:ext cx="6157913" cy="530225"/>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b="0">
                <a:latin typeface="Times" charset="0"/>
              </a:rPr>
              <a:t>D. </a:t>
            </a:r>
            <a:r>
              <a:rPr lang="en-US" altLang="en-US" sz="3200" b="0">
                <a:latin typeface="Times" charset="0"/>
                <a:cs typeface="Times New Roman" pitchFamily="18" charset="0"/>
              </a:rPr>
              <a:t>The cell retains its normal shape.</a:t>
            </a:r>
            <a:r>
              <a:rPr lang="en-US" altLang="en-US" sz="3200" b="0">
                <a:latin typeface="Times" charset="0"/>
              </a:rPr>
              <a:t> </a:t>
            </a:r>
          </a:p>
        </p:txBody>
      </p:sp>
      <p:sp>
        <p:nvSpPr>
          <p:cNvPr id="961542" name="Text Box 6"/>
          <p:cNvSpPr txBox="1">
            <a:spLocks noChangeArrowheads="1"/>
          </p:cNvSpPr>
          <p:nvPr/>
        </p:nvSpPr>
        <p:spPr bwMode="auto">
          <a:xfrm>
            <a:off x="609600" y="4525963"/>
            <a:ext cx="3810000" cy="530225"/>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b="0">
                <a:latin typeface="Times" charset="0"/>
              </a:rPr>
              <a:t>C. </a:t>
            </a:r>
            <a:r>
              <a:rPr lang="en-US" altLang="en-US" sz="3200" b="0">
                <a:latin typeface="Times" charset="0"/>
                <a:cs typeface="Times New Roman" pitchFamily="18" charset="0"/>
              </a:rPr>
              <a:t>The cell swells up.</a:t>
            </a:r>
            <a:r>
              <a:rPr lang="en-US" altLang="en-US" sz="3200" b="0">
                <a:latin typeface="Times" charset="0"/>
              </a:rPr>
              <a:t> </a:t>
            </a:r>
          </a:p>
        </p:txBody>
      </p:sp>
      <p:sp>
        <p:nvSpPr>
          <p:cNvPr id="961544" name="Text Box 8"/>
          <p:cNvSpPr txBox="1">
            <a:spLocks noChangeArrowheads="1"/>
          </p:cNvSpPr>
          <p:nvPr/>
        </p:nvSpPr>
        <p:spPr bwMode="auto">
          <a:xfrm>
            <a:off x="557213" y="2587625"/>
            <a:ext cx="3978275" cy="530225"/>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b="0">
                <a:latin typeface="Times" charset="0"/>
              </a:rPr>
              <a:t>A. </a:t>
            </a:r>
            <a:r>
              <a:rPr lang="en-US" altLang="en-US" sz="3200" b="0">
                <a:latin typeface="Times" charset="0"/>
                <a:cs typeface="Times New Roman" pitchFamily="18" charset="0"/>
              </a:rPr>
              <a:t>The cell shrivels up.</a:t>
            </a:r>
            <a:endParaRPr lang="en-US" altLang="en-US" sz="3200" b="0">
              <a:latin typeface="Times" charset="0"/>
            </a:endParaRPr>
          </a:p>
        </p:txBody>
      </p:sp>
      <p:pic>
        <p:nvPicPr>
          <p:cNvPr id="96154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6154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6154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61548" name="Picture 12"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61549" name="Picture 13"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61550" name="Picture 14"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61551" name="Picture 15"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1552" name="Picture 16" descr="Sec"/>
          <p:cNvPicPr>
            <a:picLocks noChangeAspect="1" noChangeArrowheads="1"/>
          </p:cNvPicPr>
          <p:nvPr/>
        </p:nvPicPr>
        <p:blipFill>
          <a:blip r:embed="rId11" cstate="print"/>
          <a:srcRect/>
          <a:stretch>
            <a:fillRect/>
          </a:stretch>
        </p:blipFill>
        <p:spPr bwMode="auto">
          <a:xfrm>
            <a:off x="0" y="0"/>
            <a:ext cx="1676400" cy="685800"/>
          </a:xfrm>
          <a:prstGeom prst="rect">
            <a:avLst/>
          </a:prstGeom>
          <a:noFill/>
        </p:spPr>
      </p:pic>
      <p:sp>
        <p:nvSpPr>
          <p:cNvPr id="961553" name="Rectangle 17"/>
          <p:cNvSpPr>
            <a:spLocks noChangeArrowheads="1"/>
          </p:cNvSpPr>
          <p:nvPr/>
        </p:nvSpPr>
        <p:spPr bwMode="auto">
          <a:xfrm>
            <a:off x="584200" y="3298825"/>
            <a:ext cx="7924800" cy="1162050"/>
          </a:xfrm>
          <a:prstGeom prst="rect">
            <a:avLst/>
          </a:prstGeom>
          <a:noFill/>
          <a:ln w="9525">
            <a:noFill/>
            <a:miter lim="800000"/>
            <a:headEnd/>
            <a:tailEnd/>
          </a:ln>
          <a:effectLst/>
        </p:spPr>
        <p:txBody>
          <a:bodyPr>
            <a:spAutoFit/>
          </a:bodyPr>
          <a:lstStyle/>
          <a:p>
            <a:pPr marL="342900" indent="-342900">
              <a:lnSpc>
                <a:spcPct val="90000"/>
              </a:lnSpc>
            </a:pPr>
            <a:r>
              <a:rPr lang="en-US" altLang="en-US" sz="3200" b="0">
                <a:latin typeface="Times" charset="0"/>
                <a:cs typeface="Times New Roman" pitchFamily="18" charset="0"/>
              </a:rPr>
              <a:t>B. The plasma membrane shrinks away from           </a:t>
            </a:r>
          </a:p>
          <a:p>
            <a:pPr marL="342900" indent="-342900">
              <a:lnSpc>
                <a:spcPct val="90000"/>
              </a:lnSpc>
            </a:pPr>
            <a:r>
              <a:rPr lang="en-US" altLang="en-US" sz="3200" b="0">
                <a:latin typeface="Times" charset="0"/>
                <a:cs typeface="Times New Roman" pitchFamily="18" charset="0"/>
              </a:rPr>
              <a:t>     the cell wall.</a:t>
            </a:r>
            <a:r>
              <a:rPr lang="en-US" altLang="en-US" sz="3200" b="0">
                <a:latin typeface="Times" charset="0"/>
              </a:rPr>
              <a:t> </a:t>
            </a:r>
          </a:p>
        </p:txBody>
      </p:sp>
      <p:pic>
        <p:nvPicPr>
          <p:cNvPr id="961556" name="Picture 20"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961557" name="Text Box 21"/>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61540"/>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961556"/>
                                        </p:tgtEl>
                                        <p:attrNameLst>
                                          <p:attrName>style.visibility</p:attrName>
                                        </p:attrNameLst>
                                      </p:cBhvr>
                                      <p:to>
                                        <p:strVal val="visible"/>
                                      </p:to>
                                    </p:set>
                                    <p:animEffect transition="in" filter="box(out)">
                                      <p:cBhvr>
                                        <p:cTn id="9" dur="500"/>
                                        <p:tgtEl>
                                          <p:spTgt spid="961556"/>
                                        </p:tgtEl>
                                      </p:cBhvr>
                                    </p:animEffect>
                                  </p:childTnLst>
                                </p:cTn>
                              </p:par>
                              <p:par>
                                <p:cTn id="10" presetID="4" presetClass="entr" presetSubtype="32" fill="hold" grpId="0" nodeType="withEffect">
                                  <p:stCondLst>
                                    <p:cond delay="0"/>
                                  </p:stCondLst>
                                  <p:childTnLst>
                                    <p:set>
                                      <p:cBhvr>
                                        <p:cTn id="11" dur="1" fill="hold">
                                          <p:stCondLst>
                                            <p:cond delay="0"/>
                                          </p:stCondLst>
                                        </p:cTn>
                                        <p:tgtEl>
                                          <p:spTgt spid="961557"/>
                                        </p:tgtEl>
                                        <p:attrNameLst>
                                          <p:attrName>style.visibility</p:attrName>
                                        </p:attrNameLst>
                                      </p:cBhvr>
                                      <p:to>
                                        <p:strVal val="visible"/>
                                      </p:to>
                                    </p:set>
                                    <p:animEffect transition="in" filter="box(out)">
                                      <p:cBhvr>
                                        <p:cTn id="12" dur="500"/>
                                        <p:tgtEl>
                                          <p:spTgt spid="961557"/>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61539"/>
                                        </p:tgtEl>
                                        <p:attrNameLst>
                                          <p:attrName>style.visibility</p:attrName>
                                        </p:attrNameLst>
                                      </p:cBhvr>
                                      <p:to>
                                        <p:strVal val="visible"/>
                                      </p:to>
                                    </p:set>
                                    <p:animEffect transition="in" filter="box(out)">
                                      <p:cBhvr>
                                        <p:cTn id="16" dur="500"/>
                                        <p:tgtEl>
                                          <p:spTgt spid="9615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61544"/>
                                        </p:tgtEl>
                                        <p:attrNameLst>
                                          <p:attrName>style.visibility</p:attrName>
                                        </p:attrNameLst>
                                      </p:cBhvr>
                                      <p:to>
                                        <p:strVal val="visible"/>
                                      </p:to>
                                    </p:set>
                                    <p:animEffect transition="in" filter="box(out)">
                                      <p:cBhvr>
                                        <p:cTn id="21" dur="500"/>
                                        <p:tgtEl>
                                          <p:spTgt spid="961544"/>
                                        </p:tgtEl>
                                      </p:cBhvr>
                                    </p:animEffect>
                                  </p:childTnLst>
                                </p:cTn>
                              </p:par>
                            </p:childTnLst>
                          </p:cTn>
                        </p:par>
                        <p:par>
                          <p:cTn id="22" fill="hold">
                            <p:stCondLst>
                              <p:cond delay="500"/>
                            </p:stCondLst>
                            <p:childTnLst>
                              <p:par>
                                <p:cTn id="23" presetID="4" presetClass="entr" presetSubtype="32" fill="hold" grpId="0" nodeType="afterEffect">
                                  <p:stCondLst>
                                    <p:cond delay="0"/>
                                  </p:stCondLst>
                                  <p:childTnLst>
                                    <p:set>
                                      <p:cBhvr>
                                        <p:cTn id="24" dur="1" fill="hold">
                                          <p:stCondLst>
                                            <p:cond delay="0"/>
                                          </p:stCondLst>
                                        </p:cTn>
                                        <p:tgtEl>
                                          <p:spTgt spid="961553"/>
                                        </p:tgtEl>
                                        <p:attrNameLst>
                                          <p:attrName>style.visibility</p:attrName>
                                        </p:attrNameLst>
                                      </p:cBhvr>
                                      <p:to>
                                        <p:strVal val="visible"/>
                                      </p:to>
                                    </p:set>
                                    <p:animEffect transition="in" filter="box(out)">
                                      <p:cBhvr>
                                        <p:cTn id="25" dur="500"/>
                                        <p:tgtEl>
                                          <p:spTgt spid="961553"/>
                                        </p:tgtEl>
                                      </p:cBhvr>
                                    </p:animEffect>
                                  </p:childTnLst>
                                </p:cTn>
                              </p:par>
                            </p:childTnLst>
                          </p:cTn>
                        </p:par>
                        <p:par>
                          <p:cTn id="26" fill="hold">
                            <p:stCondLst>
                              <p:cond delay="1000"/>
                            </p:stCondLst>
                            <p:childTnLst>
                              <p:par>
                                <p:cTn id="27" presetID="4" presetClass="entr" presetSubtype="32" fill="hold" grpId="0" nodeType="afterEffect">
                                  <p:stCondLst>
                                    <p:cond delay="0"/>
                                  </p:stCondLst>
                                  <p:childTnLst>
                                    <p:set>
                                      <p:cBhvr>
                                        <p:cTn id="28" dur="1" fill="hold">
                                          <p:stCondLst>
                                            <p:cond delay="0"/>
                                          </p:stCondLst>
                                        </p:cTn>
                                        <p:tgtEl>
                                          <p:spTgt spid="961542"/>
                                        </p:tgtEl>
                                        <p:attrNameLst>
                                          <p:attrName>style.visibility</p:attrName>
                                        </p:attrNameLst>
                                      </p:cBhvr>
                                      <p:to>
                                        <p:strVal val="visible"/>
                                      </p:to>
                                    </p:set>
                                    <p:animEffect transition="in" filter="box(out)">
                                      <p:cBhvr>
                                        <p:cTn id="29" dur="500"/>
                                        <p:tgtEl>
                                          <p:spTgt spid="961542"/>
                                        </p:tgtEl>
                                      </p:cBhvr>
                                    </p:animEffect>
                                  </p:childTnLst>
                                </p:cTn>
                              </p:par>
                            </p:childTnLst>
                          </p:cTn>
                        </p:par>
                        <p:par>
                          <p:cTn id="30" fill="hold">
                            <p:stCondLst>
                              <p:cond delay="1500"/>
                            </p:stCondLst>
                            <p:childTnLst>
                              <p:par>
                                <p:cTn id="31" presetID="4" presetClass="entr" presetSubtype="32" fill="hold" grpId="0" nodeType="afterEffect">
                                  <p:stCondLst>
                                    <p:cond delay="0"/>
                                  </p:stCondLst>
                                  <p:childTnLst>
                                    <p:set>
                                      <p:cBhvr>
                                        <p:cTn id="32" dur="1" fill="hold">
                                          <p:stCondLst>
                                            <p:cond delay="0"/>
                                          </p:stCondLst>
                                        </p:cTn>
                                        <p:tgtEl>
                                          <p:spTgt spid="961541"/>
                                        </p:tgtEl>
                                        <p:attrNameLst>
                                          <p:attrName>style.visibility</p:attrName>
                                        </p:attrNameLst>
                                      </p:cBhvr>
                                      <p:to>
                                        <p:strVal val="visible"/>
                                      </p:to>
                                    </p:set>
                                    <p:animEffect transition="in" filter="box(out)">
                                      <p:cBhvr>
                                        <p:cTn id="33" dur="500"/>
                                        <p:tgtEl>
                                          <p:spTgt spid="961541"/>
                                        </p:tgtEl>
                                      </p:cBhvr>
                                    </p:animEffect>
                                  </p:childTnLst>
                                </p:cTn>
                              </p:par>
                            </p:childTnLst>
                          </p:cTn>
                        </p:par>
                        <p:par>
                          <p:cTn id="34" fill="hold">
                            <p:stCondLst>
                              <p:cond delay="2000"/>
                            </p:stCondLst>
                            <p:childTnLst>
                              <p:par>
                                <p:cTn id="35" presetID="4" presetClass="entr" presetSubtype="32" fill="hold" nodeType="afterEffect">
                                  <p:stCondLst>
                                    <p:cond delay="0"/>
                                  </p:stCondLst>
                                  <p:childTnLst>
                                    <p:set>
                                      <p:cBhvr>
                                        <p:cTn id="36" dur="1" fill="hold">
                                          <p:stCondLst>
                                            <p:cond delay="0"/>
                                          </p:stCondLst>
                                        </p:cTn>
                                        <p:tgtEl>
                                          <p:spTgt spid="961549"/>
                                        </p:tgtEl>
                                        <p:attrNameLst>
                                          <p:attrName>style.visibility</p:attrName>
                                        </p:attrNameLst>
                                      </p:cBhvr>
                                      <p:to>
                                        <p:strVal val="visible"/>
                                      </p:to>
                                    </p:set>
                                    <p:animEffect transition="in" filter="box(out)">
                                      <p:cBhvr>
                                        <p:cTn id="37" dur="500"/>
                                        <p:tgtEl>
                                          <p:spTgt spid="96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39" grpId="0" autoUpdateAnimBg="0"/>
      <p:bldP spid="961540" grpId="0" autoUpdateAnimBg="0"/>
      <p:bldP spid="961541" grpId="0" autoUpdateAnimBg="0"/>
      <p:bldP spid="961542" grpId="0" autoUpdateAnimBg="0"/>
      <p:bldP spid="961544" grpId="0" autoUpdateAnimBg="0"/>
      <p:bldP spid="961553" grpId="0" autoUpdateAnimBg="0"/>
      <p:bldP spid="96155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3" name="Picture 23" descr="Fig"/>
          <p:cNvPicPr>
            <a:picLocks noChangeAspect="1" noChangeArrowheads="1"/>
          </p:cNvPicPr>
          <p:nvPr/>
        </p:nvPicPr>
        <p:blipFill>
          <a:blip r:embed="rId2" cstate="print"/>
          <a:srcRect/>
          <a:stretch>
            <a:fillRect/>
          </a:stretch>
        </p:blipFill>
        <p:spPr bwMode="auto">
          <a:xfrm>
            <a:off x="2057400" y="2971800"/>
            <a:ext cx="2155825" cy="3106163"/>
          </a:xfrm>
          <a:prstGeom prst="rect">
            <a:avLst/>
          </a:prstGeom>
          <a:noFill/>
        </p:spPr>
      </p:pic>
      <p:sp>
        <p:nvSpPr>
          <p:cNvPr id="962562" name="Rectangle 2"/>
          <p:cNvSpPr>
            <a:spLocks noGrp="1" noChangeArrowheads="1"/>
          </p:cNvSpPr>
          <p:nvPr>
            <p:ph type="title"/>
          </p:nvPr>
        </p:nvSpPr>
        <p:spPr>
          <a:xfrm>
            <a:off x="914400" y="6964363"/>
            <a:ext cx="8229600" cy="274637"/>
          </a:xfrm>
        </p:spPr>
        <p:txBody>
          <a:bodyPr>
            <a:normAutofit fontScale="90000"/>
          </a:bodyPr>
          <a:lstStyle/>
          <a:p>
            <a:pPr algn="r"/>
            <a:r>
              <a:rPr lang="en-US" altLang="en-US" sz="1400" b="1"/>
              <a:t>Section 1 Check</a:t>
            </a:r>
          </a:p>
        </p:txBody>
      </p:sp>
      <p:sp>
        <p:nvSpPr>
          <p:cNvPr id="962563" name="Rectangle 3"/>
          <p:cNvSpPr>
            <a:spLocks noChangeArrowheads="1"/>
          </p:cNvSpPr>
          <p:nvPr/>
        </p:nvSpPr>
        <p:spPr bwMode="auto">
          <a:xfrm>
            <a:off x="590550" y="1066800"/>
            <a:ext cx="8020050" cy="1844675"/>
          </a:xfrm>
          <a:prstGeom prst="rect">
            <a:avLst/>
          </a:prstGeom>
          <a:noFill/>
          <a:ln w="9525">
            <a:noFill/>
            <a:miter lim="800000"/>
            <a:headEnd/>
            <a:tailEnd/>
          </a:ln>
          <a:effectLst/>
        </p:spPr>
        <p:txBody>
          <a:bodyPr>
            <a:spAutoFit/>
          </a:bodyPr>
          <a:lstStyle/>
          <a:p>
            <a:pPr>
              <a:lnSpc>
                <a:spcPct val="90000"/>
              </a:lnSpc>
            </a:pPr>
            <a:r>
              <a:rPr lang="en-US" altLang="en-US" sz="3200" b="0">
                <a:solidFill>
                  <a:schemeClr val="tx2"/>
                </a:solidFill>
                <a:latin typeface="Times" charset="0"/>
                <a:cs typeface="Times New Roman" pitchFamily="18" charset="0"/>
              </a:rPr>
              <a:t>The answer is A.</a:t>
            </a:r>
            <a:r>
              <a:rPr lang="en-US" altLang="en-US" sz="3200" b="0">
                <a:latin typeface="Times" charset="0"/>
                <a:cs typeface="Times New Roman" pitchFamily="18" charset="0"/>
              </a:rPr>
              <a:t> In a hypertonic solution, cells experience osmosis of water out of the cell. Animal cells shrivel because of decreased pressure in the cells. </a:t>
            </a:r>
          </a:p>
        </p:txBody>
      </p:sp>
      <p:pic>
        <p:nvPicPr>
          <p:cNvPr id="962564" name="Picture 4" descr="Section Check"/>
          <p:cNvPicPr>
            <a:picLocks noChangeAspect="1" noChangeArrowheads="1"/>
          </p:cNvPicPr>
          <p:nvPr/>
        </p:nvPicPr>
        <p:blipFill>
          <a:blip r:embed="rId3" cstate="print"/>
          <a:srcRect/>
          <a:stretch>
            <a:fillRect/>
          </a:stretch>
        </p:blipFill>
        <p:spPr bwMode="auto">
          <a:xfrm>
            <a:off x="3371850" y="38100"/>
            <a:ext cx="2400300" cy="377825"/>
          </a:xfrm>
          <a:prstGeom prst="rect">
            <a:avLst/>
          </a:prstGeom>
          <a:noFill/>
        </p:spPr>
      </p:pic>
      <p:pic>
        <p:nvPicPr>
          <p:cNvPr id="96256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6256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6256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62568"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2569" name="Picture 9"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62570" name="Picture 10" descr="resources">
            <a:hlinkClick r:id="rId10" action="ppaction://hlinkpres?slideindex=1&amp;slidetitl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62571" name="Picture 11" descr="Sec"/>
          <p:cNvPicPr>
            <a:picLocks noChangeAspect="1" noChangeArrowheads="1"/>
          </p:cNvPicPr>
          <p:nvPr/>
        </p:nvPicPr>
        <p:blipFill>
          <a:blip r:embed="rId12" cstate="print"/>
          <a:srcRect/>
          <a:stretch>
            <a:fillRect/>
          </a:stretch>
        </p:blipFill>
        <p:spPr bwMode="auto">
          <a:xfrm>
            <a:off x="0" y="0"/>
            <a:ext cx="1828800" cy="762000"/>
          </a:xfrm>
          <a:prstGeom prst="rect">
            <a:avLst/>
          </a:prstGeom>
          <a:noFill/>
        </p:spPr>
      </p:pic>
      <p:sp>
        <p:nvSpPr>
          <p:cNvPr id="962576" name="Text Box 16"/>
          <p:cNvSpPr txBox="1">
            <a:spLocks noChangeArrowheads="1"/>
          </p:cNvSpPr>
          <p:nvPr/>
        </p:nvSpPr>
        <p:spPr bwMode="auto">
          <a:xfrm>
            <a:off x="2133600" y="4267200"/>
            <a:ext cx="701675" cy="307777"/>
          </a:xfrm>
          <a:prstGeom prst="rect">
            <a:avLst/>
          </a:prstGeom>
          <a:noFill/>
          <a:ln w="9525">
            <a:noFill/>
            <a:miter lim="800000"/>
            <a:headEnd/>
            <a:tailEnd/>
          </a:ln>
          <a:effectLst/>
        </p:spPr>
        <p:txBody>
          <a:bodyPr>
            <a:spAutoFit/>
          </a:bodyPr>
          <a:lstStyle/>
          <a:p>
            <a:r>
              <a:rPr lang="en-US" altLang="en-US" sz="1400" dirty="0">
                <a:latin typeface="Times" charset="0"/>
              </a:rPr>
              <a:t>H</a:t>
            </a:r>
            <a:r>
              <a:rPr lang="en-US" altLang="en-US" sz="1400" baseline="-25000" dirty="0">
                <a:latin typeface="Times" charset="0"/>
              </a:rPr>
              <a:t>2</a:t>
            </a:r>
            <a:r>
              <a:rPr lang="en-US" altLang="en-US" sz="1400" dirty="0">
                <a:latin typeface="Times" charset="0"/>
              </a:rPr>
              <a:t>O</a:t>
            </a:r>
          </a:p>
        </p:txBody>
      </p:sp>
      <p:sp>
        <p:nvSpPr>
          <p:cNvPr id="962577" name="Text Box 17"/>
          <p:cNvSpPr txBox="1">
            <a:spLocks noChangeArrowheads="1"/>
          </p:cNvSpPr>
          <p:nvPr/>
        </p:nvSpPr>
        <p:spPr bwMode="auto">
          <a:xfrm>
            <a:off x="2705100" y="4051300"/>
            <a:ext cx="701675" cy="307777"/>
          </a:xfrm>
          <a:prstGeom prst="rect">
            <a:avLst/>
          </a:prstGeom>
          <a:noFill/>
          <a:ln w="9525">
            <a:noFill/>
            <a:miter lim="800000"/>
            <a:headEnd/>
            <a:tailEnd/>
          </a:ln>
          <a:effectLst/>
        </p:spPr>
        <p:txBody>
          <a:bodyPr>
            <a:spAutoFit/>
          </a:bodyPr>
          <a:lstStyle/>
          <a:p>
            <a:r>
              <a:rPr lang="en-US" altLang="en-US" sz="1400" dirty="0">
                <a:latin typeface="Times" charset="0"/>
              </a:rPr>
              <a:t>H</a:t>
            </a:r>
            <a:r>
              <a:rPr lang="en-US" altLang="en-US" sz="1400" baseline="-25000" dirty="0">
                <a:latin typeface="Times" charset="0"/>
              </a:rPr>
              <a:t>2</a:t>
            </a:r>
            <a:r>
              <a:rPr lang="en-US" altLang="en-US" sz="1400" dirty="0">
                <a:latin typeface="Times" charset="0"/>
              </a:rPr>
              <a:t>O</a:t>
            </a:r>
          </a:p>
        </p:txBody>
      </p:sp>
      <p:sp>
        <p:nvSpPr>
          <p:cNvPr id="962578" name="Text Box 18"/>
          <p:cNvSpPr txBox="1">
            <a:spLocks noChangeArrowheads="1"/>
          </p:cNvSpPr>
          <p:nvPr/>
        </p:nvSpPr>
        <p:spPr bwMode="auto">
          <a:xfrm>
            <a:off x="2362200" y="5345113"/>
            <a:ext cx="1382713" cy="241300"/>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Water molecule</a:t>
            </a:r>
          </a:p>
        </p:txBody>
      </p:sp>
      <p:sp>
        <p:nvSpPr>
          <p:cNvPr id="962579" name="Text Box 19"/>
          <p:cNvSpPr txBox="1">
            <a:spLocks noChangeArrowheads="1"/>
          </p:cNvSpPr>
          <p:nvPr/>
        </p:nvSpPr>
        <p:spPr bwMode="auto">
          <a:xfrm>
            <a:off x="2366963" y="5511800"/>
            <a:ext cx="1352550" cy="241300"/>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Sugar molecule</a:t>
            </a:r>
          </a:p>
        </p:txBody>
      </p:sp>
      <p:pic>
        <p:nvPicPr>
          <p:cNvPr id="962584" name="Picture 24" descr="Fig"/>
          <p:cNvPicPr>
            <a:picLocks noChangeAspect="1" noChangeArrowheads="1"/>
          </p:cNvPicPr>
          <p:nvPr/>
        </p:nvPicPr>
        <p:blipFill>
          <a:blip r:embed="rId13" cstate="print"/>
          <a:srcRect/>
          <a:stretch>
            <a:fillRect/>
          </a:stretch>
        </p:blipFill>
        <p:spPr bwMode="auto">
          <a:xfrm>
            <a:off x="4953000" y="3124200"/>
            <a:ext cx="1917700" cy="2667000"/>
          </a:xfrm>
          <a:prstGeom prst="rect">
            <a:avLst/>
          </a:prstGeom>
          <a:noFill/>
        </p:spPr>
      </p:pic>
      <p:pic>
        <p:nvPicPr>
          <p:cNvPr id="962590" name="Picture 30" descr="california"/>
          <p:cNvPicPr>
            <a:picLocks noChangeAspect="1" noChangeArrowheads="1"/>
          </p:cNvPicPr>
          <p:nvPr/>
        </p:nvPicPr>
        <p:blipFill>
          <a:blip r:embed="rId14" cstate="print"/>
          <a:srcRect/>
          <a:stretch>
            <a:fillRect/>
          </a:stretch>
        </p:blipFill>
        <p:spPr bwMode="auto">
          <a:xfrm>
            <a:off x="790575" y="6248400"/>
            <a:ext cx="533400" cy="533400"/>
          </a:xfrm>
          <a:prstGeom prst="rect">
            <a:avLst/>
          </a:prstGeom>
          <a:noFill/>
        </p:spPr>
      </p:pic>
      <p:sp>
        <p:nvSpPr>
          <p:cNvPr id="962591" name="Text Box 31"/>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2590"/>
                                        </p:tgtEl>
                                        <p:attrNameLst>
                                          <p:attrName>style.visibility</p:attrName>
                                        </p:attrNameLst>
                                      </p:cBhvr>
                                      <p:to>
                                        <p:strVal val="visible"/>
                                      </p:to>
                                    </p:set>
                                    <p:animEffect transition="in" filter="box(out)">
                                      <p:cBhvr>
                                        <p:cTn id="7" dur="500"/>
                                        <p:tgtEl>
                                          <p:spTgt spid="96259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2591"/>
                                        </p:tgtEl>
                                        <p:attrNameLst>
                                          <p:attrName>style.visibility</p:attrName>
                                        </p:attrNameLst>
                                      </p:cBhvr>
                                      <p:to>
                                        <p:strVal val="visible"/>
                                      </p:to>
                                    </p:set>
                                    <p:animEffect transition="in" filter="box(out)">
                                      <p:cBhvr>
                                        <p:cTn id="10" dur="500"/>
                                        <p:tgtEl>
                                          <p:spTgt spid="96259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2569"/>
                                        </p:tgtEl>
                                        <p:attrNameLst>
                                          <p:attrName>style.visibility</p:attrName>
                                        </p:attrNameLst>
                                      </p:cBhvr>
                                      <p:to>
                                        <p:strVal val="visible"/>
                                      </p:to>
                                    </p:set>
                                    <p:animEffect transition="in" filter="box(out)">
                                      <p:cBhvr>
                                        <p:cTn id="14" dur="500"/>
                                        <p:tgtEl>
                                          <p:spTgt spid="962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1 Check</a:t>
            </a:r>
          </a:p>
        </p:txBody>
      </p:sp>
      <p:sp>
        <p:nvSpPr>
          <p:cNvPr id="963587" name="Rectangle 3"/>
          <p:cNvSpPr>
            <a:spLocks noChangeArrowheads="1"/>
          </p:cNvSpPr>
          <p:nvPr/>
        </p:nvSpPr>
        <p:spPr bwMode="auto">
          <a:xfrm>
            <a:off x="-12700" y="1447800"/>
            <a:ext cx="8699500" cy="1406525"/>
          </a:xfrm>
          <a:prstGeom prst="rect">
            <a:avLst/>
          </a:prstGeom>
          <a:noFill/>
          <a:ln w="9525">
            <a:noFill/>
            <a:miter lim="800000"/>
            <a:headEnd/>
            <a:tailEnd/>
          </a:ln>
          <a:effectLst/>
        </p:spPr>
        <p:txBody>
          <a:bodyPr>
            <a:spAutoFit/>
          </a:bodyPr>
          <a:lstStyle/>
          <a:p>
            <a:pPr marL="609600" indent="-609600">
              <a:lnSpc>
                <a:spcPct val="90000"/>
              </a:lnSpc>
            </a:pPr>
            <a:r>
              <a:rPr lang="en-US" altLang="en-US" sz="3200" b="0">
                <a:latin typeface="Times" charset="0"/>
                <a:cs typeface="Times New Roman" pitchFamily="18" charset="0"/>
              </a:rPr>
              <a:t>      A grocer mists the celery display with water to keep it looking fresh. What type of solution is the celery now in? </a:t>
            </a:r>
          </a:p>
        </p:txBody>
      </p:sp>
      <p:sp>
        <p:nvSpPr>
          <p:cNvPr id="963588" name="Rectangle 4"/>
          <p:cNvSpPr>
            <a:spLocks noChangeArrowheads="1"/>
          </p:cNvSpPr>
          <p:nvPr/>
        </p:nvSpPr>
        <p:spPr bwMode="auto">
          <a:xfrm>
            <a:off x="533400" y="7620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3</a:t>
            </a:r>
          </a:p>
        </p:txBody>
      </p:sp>
      <p:sp>
        <p:nvSpPr>
          <p:cNvPr id="963589" name="Text Box 5"/>
          <p:cNvSpPr txBox="1">
            <a:spLocks noChangeArrowheads="1"/>
          </p:cNvSpPr>
          <p:nvPr/>
        </p:nvSpPr>
        <p:spPr bwMode="auto">
          <a:xfrm>
            <a:off x="609600" y="5108575"/>
            <a:ext cx="2182813" cy="530225"/>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b="0">
                <a:latin typeface="Times" charset="0"/>
              </a:rPr>
              <a:t>D. </a:t>
            </a:r>
            <a:r>
              <a:rPr lang="en-US" altLang="en-US" sz="3200" b="0">
                <a:latin typeface="Times" charset="0"/>
                <a:cs typeface="Times New Roman" pitchFamily="18" charset="0"/>
              </a:rPr>
              <a:t>exotonic </a:t>
            </a:r>
          </a:p>
        </p:txBody>
      </p:sp>
      <p:sp>
        <p:nvSpPr>
          <p:cNvPr id="963590" name="Text Box 6"/>
          <p:cNvSpPr txBox="1">
            <a:spLocks noChangeArrowheads="1"/>
          </p:cNvSpPr>
          <p:nvPr/>
        </p:nvSpPr>
        <p:spPr bwMode="auto">
          <a:xfrm>
            <a:off x="609600" y="4422775"/>
            <a:ext cx="2498725" cy="530225"/>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b="0">
                <a:latin typeface="Times" charset="0"/>
              </a:rPr>
              <a:t>C. </a:t>
            </a:r>
            <a:r>
              <a:rPr lang="en-US" altLang="en-US" sz="3200" b="0">
                <a:latin typeface="Times" charset="0"/>
                <a:cs typeface="Times New Roman" pitchFamily="18" charset="0"/>
              </a:rPr>
              <a:t>hypertonic </a:t>
            </a:r>
          </a:p>
        </p:txBody>
      </p:sp>
      <p:sp>
        <p:nvSpPr>
          <p:cNvPr id="963591" name="Text Box 7"/>
          <p:cNvSpPr txBox="1">
            <a:spLocks noChangeArrowheads="1"/>
          </p:cNvSpPr>
          <p:nvPr/>
        </p:nvSpPr>
        <p:spPr bwMode="auto">
          <a:xfrm>
            <a:off x="609600" y="3679825"/>
            <a:ext cx="8153400" cy="530225"/>
          </a:xfrm>
          <a:prstGeom prst="rect">
            <a:avLst/>
          </a:prstGeom>
          <a:noFill/>
          <a:ln w="9525" algn="ctr">
            <a:noFill/>
            <a:miter lim="800000"/>
            <a:headEnd/>
            <a:tailEnd/>
          </a:ln>
          <a:effectLst/>
        </p:spPr>
        <p:txBody>
          <a:bodyPr>
            <a:spAutoFit/>
          </a:bodyPr>
          <a:lstStyle/>
          <a:p>
            <a:pPr>
              <a:lnSpc>
                <a:spcPct val="90000"/>
              </a:lnSpc>
              <a:tabLst>
                <a:tab pos="228600" algn="l"/>
                <a:tab pos="1943100" algn="l"/>
              </a:tabLst>
            </a:pPr>
            <a:r>
              <a:rPr lang="en-US" altLang="en-US" sz="3200" b="0">
                <a:latin typeface="Times" charset="0"/>
              </a:rPr>
              <a:t>B. </a:t>
            </a:r>
            <a:r>
              <a:rPr lang="en-US" altLang="en-US" sz="3200" b="0">
                <a:latin typeface="Times" charset="0"/>
                <a:cs typeface="Times New Roman" pitchFamily="18" charset="0"/>
              </a:rPr>
              <a:t>hypotonic </a:t>
            </a:r>
          </a:p>
        </p:txBody>
      </p:sp>
      <p:sp>
        <p:nvSpPr>
          <p:cNvPr id="963592" name="Text Box 8"/>
          <p:cNvSpPr txBox="1">
            <a:spLocks noChangeArrowheads="1"/>
          </p:cNvSpPr>
          <p:nvPr/>
        </p:nvSpPr>
        <p:spPr bwMode="auto">
          <a:xfrm>
            <a:off x="557213" y="2994025"/>
            <a:ext cx="2070100" cy="530225"/>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b="0">
                <a:latin typeface="Times" charset="0"/>
              </a:rPr>
              <a:t>A. </a:t>
            </a:r>
            <a:r>
              <a:rPr lang="en-US" altLang="en-US" sz="3200" b="0">
                <a:latin typeface="Times" charset="0"/>
                <a:cs typeface="Times New Roman" pitchFamily="18" charset="0"/>
              </a:rPr>
              <a:t>isotonic </a:t>
            </a:r>
          </a:p>
        </p:txBody>
      </p:sp>
      <p:pic>
        <p:nvPicPr>
          <p:cNvPr id="963593"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63594"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63595"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63596" name="Picture 12"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63597" name="Picture 13"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63598" name="Picture 14"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63599" name="Picture 15"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3600" name="Picture 16" descr="Sec"/>
          <p:cNvPicPr>
            <a:picLocks noChangeAspect="1" noChangeArrowheads="1"/>
          </p:cNvPicPr>
          <p:nvPr/>
        </p:nvPicPr>
        <p:blipFill>
          <a:blip r:embed="rId11" cstate="print"/>
          <a:srcRect/>
          <a:stretch>
            <a:fillRect/>
          </a:stretch>
        </p:blipFill>
        <p:spPr bwMode="auto">
          <a:xfrm>
            <a:off x="0" y="0"/>
            <a:ext cx="1676400" cy="685800"/>
          </a:xfrm>
          <a:prstGeom prst="rect">
            <a:avLst/>
          </a:prstGeom>
          <a:noFill/>
        </p:spPr>
      </p:pic>
      <p:pic>
        <p:nvPicPr>
          <p:cNvPr id="963604" name="Picture 20"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963605" name="Text Box 21"/>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 1j</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63588"/>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963604"/>
                                        </p:tgtEl>
                                        <p:attrNameLst>
                                          <p:attrName>style.visibility</p:attrName>
                                        </p:attrNameLst>
                                      </p:cBhvr>
                                      <p:to>
                                        <p:strVal val="visible"/>
                                      </p:to>
                                    </p:set>
                                    <p:animEffect transition="in" filter="box(out)">
                                      <p:cBhvr>
                                        <p:cTn id="9" dur="500"/>
                                        <p:tgtEl>
                                          <p:spTgt spid="963604"/>
                                        </p:tgtEl>
                                      </p:cBhvr>
                                    </p:animEffect>
                                  </p:childTnLst>
                                </p:cTn>
                              </p:par>
                              <p:par>
                                <p:cTn id="10" presetID="4" presetClass="entr" presetSubtype="32" fill="hold" grpId="0" nodeType="withEffect">
                                  <p:stCondLst>
                                    <p:cond delay="0"/>
                                  </p:stCondLst>
                                  <p:childTnLst>
                                    <p:set>
                                      <p:cBhvr>
                                        <p:cTn id="11" dur="1" fill="hold">
                                          <p:stCondLst>
                                            <p:cond delay="0"/>
                                          </p:stCondLst>
                                        </p:cTn>
                                        <p:tgtEl>
                                          <p:spTgt spid="963605"/>
                                        </p:tgtEl>
                                        <p:attrNameLst>
                                          <p:attrName>style.visibility</p:attrName>
                                        </p:attrNameLst>
                                      </p:cBhvr>
                                      <p:to>
                                        <p:strVal val="visible"/>
                                      </p:to>
                                    </p:set>
                                    <p:animEffect transition="in" filter="box(out)">
                                      <p:cBhvr>
                                        <p:cTn id="12" dur="500"/>
                                        <p:tgtEl>
                                          <p:spTgt spid="963605"/>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63587"/>
                                        </p:tgtEl>
                                        <p:attrNameLst>
                                          <p:attrName>style.visibility</p:attrName>
                                        </p:attrNameLst>
                                      </p:cBhvr>
                                      <p:to>
                                        <p:strVal val="visible"/>
                                      </p:to>
                                    </p:set>
                                    <p:animEffect transition="in" filter="box(out)">
                                      <p:cBhvr>
                                        <p:cTn id="16" dur="500"/>
                                        <p:tgtEl>
                                          <p:spTgt spid="96358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63592"/>
                                        </p:tgtEl>
                                        <p:attrNameLst>
                                          <p:attrName>style.visibility</p:attrName>
                                        </p:attrNameLst>
                                      </p:cBhvr>
                                      <p:to>
                                        <p:strVal val="visible"/>
                                      </p:to>
                                    </p:set>
                                    <p:animEffect transition="in" filter="box(out)">
                                      <p:cBhvr>
                                        <p:cTn id="21" dur="500"/>
                                        <p:tgtEl>
                                          <p:spTgt spid="963592"/>
                                        </p:tgtEl>
                                      </p:cBhvr>
                                    </p:animEffect>
                                  </p:childTnLst>
                                </p:cTn>
                              </p:par>
                            </p:childTnLst>
                          </p:cTn>
                        </p:par>
                        <p:par>
                          <p:cTn id="22" fill="hold">
                            <p:stCondLst>
                              <p:cond delay="500"/>
                            </p:stCondLst>
                            <p:childTnLst>
                              <p:par>
                                <p:cTn id="23" presetID="4" presetClass="entr" presetSubtype="32" fill="hold" grpId="0" nodeType="afterEffect">
                                  <p:stCondLst>
                                    <p:cond delay="0"/>
                                  </p:stCondLst>
                                  <p:childTnLst>
                                    <p:set>
                                      <p:cBhvr>
                                        <p:cTn id="24" dur="1" fill="hold">
                                          <p:stCondLst>
                                            <p:cond delay="0"/>
                                          </p:stCondLst>
                                        </p:cTn>
                                        <p:tgtEl>
                                          <p:spTgt spid="963591"/>
                                        </p:tgtEl>
                                        <p:attrNameLst>
                                          <p:attrName>style.visibility</p:attrName>
                                        </p:attrNameLst>
                                      </p:cBhvr>
                                      <p:to>
                                        <p:strVal val="visible"/>
                                      </p:to>
                                    </p:set>
                                    <p:animEffect transition="in" filter="box(out)">
                                      <p:cBhvr>
                                        <p:cTn id="25" dur="500"/>
                                        <p:tgtEl>
                                          <p:spTgt spid="963591"/>
                                        </p:tgtEl>
                                      </p:cBhvr>
                                    </p:animEffect>
                                  </p:childTnLst>
                                </p:cTn>
                              </p:par>
                            </p:childTnLst>
                          </p:cTn>
                        </p:par>
                        <p:par>
                          <p:cTn id="26" fill="hold">
                            <p:stCondLst>
                              <p:cond delay="1000"/>
                            </p:stCondLst>
                            <p:childTnLst>
                              <p:par>
                                <p:cTn id="27" presetID="4" presetClass="entr" presetSubtype="32" fill="hold" grpId="0" nodeType="afterEffect">
                                  <p:stCondLst>
                                    <p:cond delay="0"/>
                                  </p:stCondLst>
                                  <p:childTnLst>
                                    <p:set>
                                      <p:cBhvr>
                                        <p:cTn id="28" dur="1" fill="hold">
                                          <p:stCondLst>
                                            <p:cond delay="0"/>
                                          </p:stCondLst>
                                        </p:cTn>
                                        <p:tgtEl>
                                          <p:spTgt spid="963590"/>
                                        </p:tgtEl>
                                        <p:attrNameLst>
                                          <p:attrName>style.visibility</p:attrName>
                                        </p:attrNameLst>
                                      </p:cBhvr>
                                      <p:to>
                                        <p:strVal val="visible"/>
                                      </p:to>
                                    </p:set>
                                    <p:animEffect transition="in" filter="box(out)">
                                      <p:cBhvr>
                                        <p:cTn id="29" dur="500"/>
                                        <p:tgtEl>
                                          <p:spTgt spid="963590"/>
                                        </p:tgtEl>
                                      </p:cBhvr>
                                    </p:animEffect>
                                  </p:childTnLst>
                                </p:cTn>
                              </p:par>
                            </p:childTnLst>
                          </p:cTn>
                        </p:par>
                        <p:par>
                          <p:cTn id="30" fill="hold">
                            <p:stCondLst>
                              <p:cond delay="1500"/>
                            </p:stCondLst>
                            <p:childTnLst>
                              <p:par>
                                <p:cTn id="31" presetID="4" presetClass="entr" presetSubtype="32" fill="hold" grpId="0" nodeType="afterEffect">
                                  <p:stCondLst>
                                    <p:cond delay="0"/>
                                  </p:stCondLst>
                                  <p:childTnLst>
                                    <p:set>
                                      <p:cBhvr>
                                        <p:cTn id="32" dur="1" fill="hold">
                                          <p:stCondLst>
                                            <p:cond delay="0"/>
                                          </p:stCondLst>
                                        </p:cTn>
                                        <p:tgtEl>
                                          <p:spTgt spid="963589"/>
                                        </p:tgtEl>
                                        <p:attrNameLst>
                                          <p:attrName>style.visibility</p:attrName>
                                        </p:attrNameLst>
                                      </p:cBhvr>
                                      <p:to>
                                        <p:strVal val="visible"/>
                                      </p:to>
                                    </p:set>
                                    <p:animEffect transition="in" filter="box(out)">
                                      <p:cBhvr>
                                        <p:cTn id="33" dur="500"/>
                                        <p:tgtEl>
                                          <p:spTgt spid="963589"/>
                                        </p:tgtEl>
                                      </p:cBhvr>
                                    </p:animEffect>
                                  </p:childTnLst>
                                </p:cTn>
                              </p:par>
                            </p:childTnLst>
                          </p:cTn>
                        </p:par>
                        <p:par>
                          <p:cTn id="34" fill="hold">
                            <p:stCondLst>
                              <p:cond delay="2000"/>
                            </p:stCondLst>
                            <p:childTnLst>
                              <p:par>
                                <p:cTn id="35" presetID="4" presetClass="entr" presetSubtype="32" fill="hold" nodeType="afterEffect">
                                  <p:stCondLst>
                                    <p:cond delay="0"/>
                                  </p:stCondLst>
                                  <p:childTnLst>
                                    <p:set>
                                      <p:cBhvr>
                                        <p:cTn id="36" dur="1" fill="hold">
                                          <p:stCondLst>
                                            <p:cond delay="0"/>
                                          </p:stCondLst>
                                        </p:cTn>
                                        <p:tgtEl>
                                          <p:spTgt spid="963597"/>
                                        </p:tgtEl>
                                        <p:attrNameLst>
                                          <p:attrName>style.visibility</p:attrName>
                                        </p:attrNameLst>
                                      </p:cBhvr>
                                      <p:to>
                                        <p:strVal val="visible"/>
                                      </p:to>
                                    </p:set>
                                    <p:animEffect transition="in" filter="box(out)">
                                      <p:cBhvr>
                                        <p:cTn id="37" dur="500"/>
                                        <p:tgtEl>
                                          <p:spTgt spid="963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87" grpId="0" autoUpdateAnimBg="0"/>
      <p:bldP spid="963588" grpId="0" autoUpdateAnimBg="0"/>
      <p:bldP spid="963589" grpId="0" autoUpdateAnimBg="0"/>
      <p:bldP spid="963590" grpId="0" autoUpdateAnimBg="0"/>
      <p:bldP spid="963591" grpId="0" autoUpdateAnimBg="0"/>
      <p:bldP spid="963592" grpId="0" autoUpdateAnimBg="0"/>
      <p:bldP spid="96360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6.3 Section Summary 6.3 – pages 157-163</a:t>
            </a:r>
          </a:p>
        </p:txBody>
      </p:sp>
      <p:sp>
        <p:nvSpPr>
          <p:cNvPr id="866307" name="Rectangle 3"/>
          <p:cNvSpPr>
            <a:spLocks noChangeArrowheads="1"/>
          </p:cNvSpPr>
          <p:nvPr/>
        </p:nvSpPr>
        <p:spPr bwMode="auto">
          <a:xfrm>
            <a:off x="457200" y="1577975"/>
            <a:ext cx="8382000" cy="968375"/>
          </a:xfrm>
          <a:prstGeom prst="rect">
            <a:avLst/>
          </a:prstGeom>
          <a:noFill/>
          <a:ln w="9525">
            <a:noFill/>
            <a:miter lim="800000"/>
            <a:headEnd/>
            <a:tailEnd/>
          </a:ln>
          <a:effectLst/>
        </p:spPr>
        <p:txBody>
          <a:bodyPr>
            <a:spAutoFit/>
          </a:bodyPr>
          <a:lstStyle/>
          <a:p>
            <a:pPr marL="342900" indent="-342900">
              <a:buClr>
                <a:schemeClr val="tx1"/>
              </a:buClr>
            </a:pPr>
            <a:r>
              <a:rPr lang="en-US" altLang="en-US" sz="2800" dirty="0">
                <a:solidFill>
                  <a:srgbClr val="FF0066"/>
                </a:solidFill>
                <a:latin typeface="Times" charset="0"/>
              </a:rPr>
              <a:t>Peptide bonds</a:t>
            </a:r>
            <a:r>
              <a:rPr lang="en-US" altLang="en-US" sz="2800" dirty="0">
                <a:latin typeface="Times" charset="0"/>
              </a:rPr>
              <a:t> are covalent bonds formed between amino acids.</a:t>
            </a:r>
          </a:p>
        </p:txBody>
      </p:sp>
      <p:sp>
        <p:nvSpPr>
          <p:cNvPr id="866308" name="Rectangle 4"/>
          <p:cNvSpPr>
            <a:spLocks noChangeArrowheads="1"/>
          </p:cNvSpPr>
          <p:nvPr/>
        </p:nvSpPr>
        <p:spPr bwMode="auto">
          <a:xfrm>
            <a:off x="457200" y="944563"/>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tx2"/>
                </a:solidFill>
                <a:latin typeface="Times" charset="0"/>
              </a:rPr>
              <a:t>The structure of proteins</a:t>
            </a:r>
            <a:r>
              <a:rPr lang="en-US" altLang="en-US" sz="4000" b="1">
                <a:solidFill>
                  <a:srgbClr val="FFFF00"/>
                </a:solidFill>
                <a:latin typeface="Times" charset="0"/>
              </a:rPr>
              <a:t> </a:t>
            </a:r>
          </a:p>
        </p:txBody>
      </p:sp>
      <p:pic>
        <p:nvPicPr>
          <p:cNvPr id="86630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6631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6631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6631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6631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66314"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66315" name="Picture 11" descr="6"/>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66316" name="Picture 12" descr="Section 3 title"/>
          <p:cNvPicPr>
            <a:picLocks noChangeAspect="1" noChangeArrowheads="1"/>
          </p:cNvPicPr>
          <p:nvPr/>
        </p:nvPicPr>
        <p:blipFill>
          <a:blip r:embed="rId11" cstate="print"/>
          <a:srcRect/>
          <a:stretch>
            <a:fillRect/>
          </a:stretch>
        </p:blipFill>
        <p:spPr bwMode="auto">
          <a:xfrm>
            <a:off x="1828800" y="0"/>
            <a:ext cx="6477000" cy="482600"/>
          </a:xfrm>
          <a:prstGeom prst="rect">
            <a:avLst/>
          </a:prstGeom>
          <a:noFill/>
        </p:spPr>
      </p:pic>
      <p:pic>
        <p:nvPicPr>
          <p:cNvPr id="866322" name="Picture 18" descr="Fig"/>
          <p:cNvPicPr>
            <a:picLocks noChangeAspect="1" noChangeArrowheads="1"/>
          </p:cNvPicPr>
          <p:nvPr/>
        </p:nvPicPr>
        <p:blipFill>
          <a:blip r:embed="rId12" cstate="print"/>
          <a:srcRect/>
          <a:stretch>
            <a:fillRect/>
          </a:stretch>
        </p:blipFill>
        <p:spPr bwMode="auto">
          <a:xfrm>
            <a:off x="1193800" y="2722563"/>
            <a:ext cx="6502400" cy="3221037"/>
          </a:xfrm>
          <a:prstGeom prst="rect">
            <a:avLst/>
          </a:prstGeom>
          <a:noFill/>
        </p:spPr>
      </p:pic>
      <p:pic>
        <p:nvPicPr>
          <p:cNvPr id="866324" name="Picture 20" descr="audio image blue">
            <a:hlinkClick r:id="" action="ppaction://noaction">
              <a:snd r:embed="rId13" name="06-peptide bonds.WAV"/>
            </a:hlinkClick>
          </p:cNvPr>
          <p:cNvPicPr>
            <a:picLocks noChangeAspect="1" noChangeArrowheads="1"/>
          </p:cNvPicPr>
          <p:nvPr/>
        </p:nvPicPr>
        <p:blipFill>
          <a:blip r:embed="rId14" cstate="print"/>
          <a:srcRect/>
          <a:stretch>
            <a:fillRect/>
          </a:stretch>
        </p:blipFill>
        <p:spPr bwMode="auto">
          <a:xfrm>
            <a:off x="4495800" y="2133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66324"/>
                                        </p:tgtEl>
                                        <p:attrNameLst>
                                          <p:attrName>style.visibility</p:attrName>
                                        </p:attrNameLst>
                                      </p:cBhvr>
                                      <p:to>
                                        <p:strVal val="visible"/>
                                      </p:to>
                                    </p:set>
                                    <p:animEffect transition="in" filter="box(out)">
                                      <p:cBhvr>
                                        <p:cTn id="7" dur="500"/>
                                        <p:tgtEl>
                                          <p:spTgt spid="8663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66309"/>
                                        </p:tgtEl>
                                        <p:attrNameLst>
                                          <p:attrName>style.visibility</p:attrName>
                                        </p:attrNameLst>
                                      </p:cBhvr>
                                      <p:to>
                                        <p:strVal val="visible"/>
                                      </p:to>
                                    </p:set>
                                    <p:animEffect transition="in" filter="box(out)">
                                      <p:cBhvr>
                                        <p:cTn id="11" dur="500"/>
                                        <p:tgtEl>
                                          <p:spTgt spid="866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914400" y="6964363"/>
            <a:ext cx="8229600" cy="274637"/>
          </a:xfrm>
        </p:spPr>
        <p:txBody>
          <a:bodyPr>
            <a:normAutofit fontScale="90000"/>
          </a:bodyPr>
          <a:lstStyle/>
          <a:p>
            <a:pPr algn="r"/>
            <a:r>
              <a:rPr lang="en-US" altLang="en-US" sz="1400" b="1"/>
              <a:t>Section 1 Check</a:t>
            </a:r>
          </a:p>
        </p:txBody>
      </p:sp>
      <p:sp>
        <p:nvSpPr>
          <p:cNvPr id="964611" name="Rectangle 3"/>
          <p:cNvSpPr>
            <a:spLocks noChangeArrowheads="1"/>
          </p:cNvSpPr>
          <p:nvPr/>
        </p:nvSpPr>
        <p:spPr bwMode="auto">
          <a:xfrm>
            <a:off x="590550" y="1219200"/>
            <a:ext cx="8020050" cy="1406525"/>
          </a:xfrm>
          <a:prstGeom prst="rect">
            <a:avLst/>
          </a:prstGeom>
          <a:noFill/>
          <a:ln w="9525">
            <a:noFill/>
            <a:miter lim="800000"/>
            <a:headEnd/>
            <a:tailEnd/>
          </a:ln>
          <a:effectLst/>
        </p:spPr>
        <p:txBody>
          <a:bodyPr>
            <a:spAutoFit/>
          </a:bodyPr>
          <a:lstStyle/>
          <a:p>
            <a:pPr>
              <a:lnSpc>
                <a:spcPct val="90000"/>
              </a:lnSpc>
            </a:pPr>
            <a:r>
              <a:rPr lang="en-US" altLang="en-US" sz="3200" b="0">
                <a:solidFill>
                  <a:schemeClr val="tx2"/>
                </a:solidFill>
                <a:latin typeface="Times" charset="0"/>
                <a:cs typeface="Times New Roman" pitchFamily="18" charset="0"/>
              </a:rPr>
              <a:t>The answer is B.</a:t>
            </a:r>
            <a:r>
              <a:rPr lang="en-US" altLang="en-US" sz="3200" b="0">
                <a:latin typeface="Times" charset="0"/>
                <a:cs typeface="Times New Roman" pitchFamily="18" charset="0"/>
              </a:rPr>
              <a:t> Plant cells contain a rigid cell wall and do not burst even in a hypotonic solution. </a:t>
            </a:r>
          </a:p>
        </p:txBody>
      </p:sp>
      <p:pic>
        <p:nvPicPr>
          <p:cNvPr id="964612" name="Picture 4" descr="Section Check"/>
          <p:cNvPicPr>
            <a:picLocks noChangeAspect="1" noChangeArrowheads="1"/>
          </p:cNvPicPr>
          <p:nvPr/>
        </p:nvPicPr>
        <p:blipFill>
          <a:blip r:embed="rId2" cstate="print"/>
          <a:srcRect/>
          <a:stretch>
            <a:fillRect/>
          </a:stretch>
        </p:blipFill>
        <p:spPr bwMode="auto">
          <a:xfrm>
            <a:off x="3371850" y="38100"/>
            <a:ext cx="2400300" cy="377825"/>
          </a:xfrm>
          <a:prstGeom prst="rect">
            <a:avLst/>
          </a:prstGeom>
          <a:noFill/>
        </p:spPr>
      </p:pic>
      <p:pic>
        <p:nvPicPr>
          <p:cNvPr id="9646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46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46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46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4617" name="Picture 9"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64618" name="Picture 10"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4619" name="Picture 11"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64623" name="Picture 15"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964624" name="Text Box 16"/>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 1j</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4623"/>
                                        </p:tgtEl>
                                        <p:attrNameLst>
                                          <p:attrName>style.visibility</p:attrName>
                                        </p:attrNameLst>
                                      </p:cBhvr>
                                      <p:to>
                                        <p:strVal val="visible"/>
                                      </p:to>
                                    </p:set>
                                    <p:animEffect transition="in" filter="box(out)">
                                      <p:cBhvr>
                                        <p:cTn id="7" dur="500"/>
                                        <p:tgtEl>
                                          <p:spTgt spid="96462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4624"/>
                                        </p:tgtEl>
                                        <p:attrNameLst>
                                          <p:attrName>style.visibility</p:attrName>
                                        </p:attrNameLst>
                                      </p:cBhvr>
                                      <p:to>
                                        <p:strVal val="visible"/>
                                      </p:to>
                                    </p:set>
                                    <p:animEffect transition="in" filter="box(out)">
                                      <p:cBhvr>
                                        <p:cTn id="10" dur="500"/>
                                        <p:tgtEl>
                                          <p:spTgt spid="96462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4617"/>
                                        </p:tgtEl>
                                        <p:attrNameLst>
                                          <p:attrName>style.visibility</p:attrName>
                                        </p:attrNameLst>
                                      </p:cBhvr>
                                      <p:to>
                                        <p:strVal val="visible"/>
                                      </p:to>
                                    </p:set>
                                    <p:animEffect transition="in" filter="box(out)">
                                      <p:cBhvr>
                                        <p:cTn id="14" dur="500"/>
                                        <p:tgtEl>
                                          <p:spTgt spid="964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2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8.2 Summary – pages 201 - 210</a:t>
            </a:r>
          </a:p>
        </p:txBody>
      </p:sp>
      <p:pic>
        <p:nvPicPr>
          <p:cNvPr id="1005571" name="Picture 3"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05572"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05573"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05574"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05575" name="Picture 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05576"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05577" name="Picture 9" descr="Sec"/>
          <p:cNvPicPr>
            <a:picLocks noChangeAspect="1" noChangeArrowheads="1"/>
          </p:cNvPicPr>
          <p:nvPr/>
        </p:nvPicPr>
        <p:blipFill>
          <a:blip r:embed="rId10" cstate="print"/>
          <a:srcRect/>
          <a:stretch>
            <a:fillRect/>
          </a:stretch>
        </p:blipFill>
        <p:spPr bwMode="auto">
          <a:xfrm>
            <a:off x="2667000" y="0"/>
            <a:ext cx="5359400" cy="482600"/>
          </a:xfrm>
          <a:prstGeom prst="rect">
            <a:avLst/>
          </a:prstGeom>
          <a:noFill/>
        </p:spPr>
      </p:pic>
      <p:pic>
        <p:nvPicPr>
          <p:cNvPr id="1005578" name="Picture 10"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sp>
        <p:nvSpPr>
          <p:cNvPr id="1005591" name="Text Box 23"/>
          <p:cNvSpPr txBox="1">
            <a:spLocks noChangeArrowheads="1"/>
          </p:cNvSpPr>
          <p:nvPr/>
        </p:nvSpPr>
        <p:spPr bwMode="auto">
          <a:xfrm>
            <a:off x="565150" y="838200"/>
            <a:ext cx="5822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sp>
        <p:nvSpPr>
          <p:cNvPr id="1005592" name="Rectangle 24"/>
          <p:cNvSpPr>
            <a:spLocks noChangeArrowheads="1"/>
          </p:cNvSpPr>
          <p:nvPr/>
        </p:nvSpPr>
        <p:spPr bwMode="auto">
          <a:xfrm>
            <a:off x="533400" y="4749800"/>
            <a:ext cx="7696200" cy="968375"/>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b="0">
                <a:latin typeface="Times" charset="0"/>
              </a:rPr>
              <a:t>As a cell’s size increases, its volume increases much faster than its surface area.</a:t>
            </a:r>
          </a:p>
        </p:txBody>
      </p:sp>
      <p:pic>
        <p:nvPicPr>
          <p:cNvPr id="1005593" name="Picture 25" descr="Fig"/>
          <p:cNvPicPr>
            <a:picLocks noChangeAspect="1" noChangeArrowheads="1"/>
          </p:cNvPicPr>
          <p:nvPr/>
        </p:nvPicPr>
        <p:blipFill>
          <a:blip r:embed="rId12" cstate="print"/>
          <a:srcRect/>
          <a:stretch>
            <a:fillRect/>
          </a:stretch>
        </p:blipFill>
        <p:spPr bwMode="auto">
          <a:xfrm>
            <a:off x="1254125" y="1666875"/>
            <a:ext cx="6858000" cy="3133725"/>
          </a:xfrm>
          <a:prstGeom prst="rect">
            <a:avLst/>
          </a:prstGeom>
          <a:noFill/>
        </p:spPr>
      </p:pic>
      <p:sp>
        <p:nvSpPr>
          <p:cNvPr id="1005594" name="Text Box 26"/>
          <p:cNvSpPr txBox="1">
            <a:spLocks noChangeArrowheads="1"/>
          </p:cNvSpPr>
          <p:nvPr/>
        </p:nvSpPr>
        <p:spPr bwMode="auto">
          <a:xfrm>
            <a:off x="457200" y="2797175"/>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a:t>
            </a:r>
            <a:r>
              <a:rPr lang="en-US" altLang="en-US" dirty="0" smtClean="0">
                <a:solidFill>
                  <a:srgbClr val="FF0000"/>
                </a:solidFill>
                <a:latin typeface="Times" charset="0"/>
              </a:rPr>
              <a:t>1 </a:t>
            </a:r>
            <a:r>
              <a:rPr lang="en-US" altLang="en-US" dirty="0">
                <a:solidFill>
                  <a:srgbClr val="FF0000"/>
                </a:solidFill>
                <a:latin typeface="Times" charset="0"/>
              </a:rPr>
              <a:t>mm</a:t>
            </a:r>
            <a:r>
              <a:rPr lang="en-US" altLang="en-US" baseline="30000" dirty="0">
                <a:solidFill>
                  <a:srgbClr val="FF0000"/>
                </a:solidFill>
                <a:latin typeface="Times" charset="0"/>
              </a:rPr>
              <a:t>2</a:t>
            </a:r>
            <a:r>
              <a:rPr lang="en-US" altLang="en-US" dirty="0">
                <a:solidFill>
                  <a:srgbClr val="FF0000"/>
                </a:solidFill>
                <a:latin typeface="Times" charset="0"/>
              </a:rPr>
              <a:t> Volume = </a:t>
            </a:r>
            <a:r>
              <a:rPr lang="en-US" altLang="en-US" dirty="0" smtClean="0">
                <a:solidFill>
                  <a:srgbClr val="FF0000"/>
                </a:solidFill>
                <a:latin typeface="Times" charset="0"/>
              </a:rPr>
              <a:t>1 </a:t>
            </a:r>
            <a:r>
              <a:rPr lang="en-US" altLang="en-US" dirty="0">
                <a:solidFill>
                  <a:srgbClr val="FF0000"/>
                </a:solidFill>
                <a:latin typeface="Times" charset="0"/>
              </a:rPr>
              <a:t>mm</a:t>
            </a:r>
            <a:r>
              <a:rPr lang="en-US" altLang="en-US" baseline="30000" dirty="0">
                <a:solidFill>
                  <a:srgbClr val="FF0000"/>
                </a:solidFill>
                <a:latin typeface="Times" charset="0"/>
              </a:rPr>
              <a:t>3</a:t>
            </a:r>
          </a:p>
        </p:txBody>
      </p:sp>
      <p:sp>
        <p:nvSpPr>
          <p:cNvPr id="1005595" name="Text Box 27"/>
          <p:cNvSpPr txBox="1">
            <a:spLocks noChangeArrowheads="1"/>
          </p:cNvSpPr>
          <p:nvPr/>
        </p:nvSpPr>
        <p:spPr bwMode="auto">
          <a:xfrm>
            <a:off x="2381250" y="3429000"/>
            <a:ext cx="219075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a:t>
            </a:r>
            <a:r>
              <a:rPr lang="en-US" altLang="en-US" dirty="0" smtClean="0">
                <a:solidFill>
                  <a:srgbClr val="FF0000"/>
                </a:solidFill>
                <a:latin typeface="Times" charset="0"/>
              </a:rPr>
              <a:t>4 </a:t>
            </a:r>
            <a:r>
              <a:rPr lang="en-US" altLang="en-US" dirty="0">
                <a:solidFill>
                  <a:srgbClr val="FF0000"/>
                </a:solidFill>
                <a:latin typeface="Times" charset="0"/>
              </a:rPr>
              <a:t>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5596" name="Text Box 28"/>
          <p:cNvSpPr txBox="1">
            <a:spLocks noChangeArrowheads="1"/>
          </p:cNvSpPr>
          <p:nvPr/>
        </p:nvSpPr>
        <p:spPr bwMode="auto">
          <a:xfrm>
            <a:off x="933450"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7" name="Text Box 29"/>
          <p:cNvSpPr txBox="1">
            <a:spLocks noChangeArrowheads="1"/>
          </p:cNvSpPr>
          <p:nvPr/>
        </p:nvSpPr>
        <p:spPr bwMode="auto">
          <a:xfrm>
            <a:off x="1800225"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8" name="Text Box 30"/>
          <p:cNvSpPr txBox="1">
            <a:spLocks noChangeArrowheads="1"/>
          </p:cNvSpPr>
          <p:nvPr/>
        </p:nvSpPr>
        <p:spPr bwMode="auto">
          <a:xfrm>
            <a:off x="2016125"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1005599" name="Text Box 31"/>
          <p:cNvSpPr txBox="1">
            <a:spLocks noChangeArrowheads="1"/>
          </p:cNvSpPr>
          <p:nvPr/>
        </p:nvSpPr>
        <p:spPr bwMode="auto">
          <a:xfrm>
            <a:off x="2724150"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b="0" dirty="0">
              <a:solidFill>
                <a:srgbClr val="FF0000"/>
              </a:solidFill>
              <a:latin typeface="Times" charset="0"/>
            </a:endParaRPr>
          </a:p>
        </p:txBody>
      </p:sp>
      <p:sp>
        <p:nvSpPr>
          <p:cNvPr id="1005600" name="Text Box 32"/>
          <p:cNvSpPr txBox="1">
            <a:spLocks noChangeArrowheads="1"/>
          </p:cNvSpPr>
          <p:nvPr/>
        </p:nvSpPr>
        <p:spPr bwMode="auto">
          <a:xfrm>
            <a:off x="3790950"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b="0" dirty="0">
              <a:solidFill>
                <a:srgbClr val="FF0000"/>
              </a:solidFill>
              <a:latin typeface="Times" charset="0"/>
            </a:endParaRPr>
          </a:p>
        </p:txBody>
      </p:sp>
      <p:sp>
        <p:nvSpPr>
          <p:cNvPr id="1005601" name="Text Box 33"/>
          <p:cNvSpPr txBox="1">
            <a:spLocks noChangeArrowheads="1"/>
          </p:cNvSpPr>
          <p:nvPr/>
        </p:nvSpPr>
        <p:spPr bwMode="auto">
          <a:xfrm>
            <a:off x="4210050"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b="0" dirty="0">
              <a:solidFill>
                <a:srgbClr val="FF0000"/>
              </a:solidFill>
              <a:latin typeface="Times" charset="0"/>
            </a:endParaRPr>
          </a:p>
        </p:txBody>
      </p:sp>
      <p:sp>
        <p:nvSpPr>
          <p:cNvPr id="1005602" name="Text Box 34"/>
          <p:cNvSpPr txBox="1">
            <a:spLocks noChangeArrowheads="1"/>
          </p:cNvSpPr>
          <p:nvPr/>
        </p:nvSpPr>
        <p:spPr bwMode="auto">
          <a:xfrm>
            <a:off x="5226050"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3" name="Text Box 35"/>
          <p:cNvSpPr txBox="1">
            <a:spLocks noChangeArrowheads="1"/>
          </p:cNvSpPr>
          <p:nvPr/>
        </p:nvSpPr>
        <p:spPr bwMode="auto">
          <a:xfrm>
            <a:off x="6826250"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4" name="Text Box 36"/>
          <p:cNvSpPr txBox="1">
            <a:spLocks noChangeArrowheads="1"/>
          </p:cNvSpPr>
          <p:nvPr/>
        </p:nvSpPr>
        <p:spPr bwMode="auto">
          <a:xfrm>
            <a:off x="7791450"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5571"/>
                                        </p:tgtEl>
                                        <p:attrNameLst>
                                          <p:attrName>style.visibility</p:attrName>
                                        </p:attrNameLst>
                                      </p:cBhvr>
                                      <p:to>
                                        <p:strVal val="visible"/>
                                      </p:to>
                                    </p:set>
                                    <p:animEffect transition="in" filter="box(out)">
                                      <p:cBhvr>
                                        <p:cTn id="7" dur="500"/>
                                        <p:tgtEl>
                                          <p:spTgt spid="1005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8.2 Summary – pages 201 - 210</a:t>
            </a:r>
          </a:p>
        </p:txBody>
      </p:sp>
      <p:pic>
        <p:nvPicPr>
          <p:cNvPr id="1006595" name="Picture 3"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06596"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06597"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06598"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06599" name="Picture 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06600"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06601" name="Picture 9" descr="Sec"/>
          <p:cNvPicPr>
            <a:picLocks noChangeAspect="1" noChangeArrowheads="1"/>
          </p:cNvPicPr>
          <p:nvPr/>
        </p:nvPicPr>
        <p:blipFill>
          <a:blip r:embed="rId10" cstate="print"/>
          <a:srcRect/>
          <a:stretch>
            <a:fillRect/>
          </a:stretch>
        </p:blipFill>
        <p:spPr bwMode="auto">
          <a:xfrm>
            <a:off x="2667000" y="0"/>
            <a:ext cx="5359400" cy="482600"/>
          </a:xfrm>
          <a:prstGeom prst="rect">
            <a:avLst/>
          </a:prstGeom>
          <a:noFill/>
        </p:spPr>
      </p:pic>
      <p:pic>
        <p:nvPicPr>
          <p:cNvPr id="1006602" name="Picture 10"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1006603" name="Picture 11" descr="Fig"/>
          <p:cNvPicPr>
            <a:picLocks noChangeAspect="1" noChangeArrowheads="1"/>
          </p:cNvPicPr>
          <p:nvPr/>
        </p:nvPicPr>
        <p:blipFill>
          <a:blip r:embed="rId12" cstate="print"/>
          <a:srcRect/>
          <a:stretch>
            <a:fillRect/>
          </a:stretch>
        </p:blipFill>
        <p:spPr bwMode="auto">
          <a:xfrm>
            <a:off x="1295400" y="1600200"/>
            <a:ext cx="6858000" cy="3133725"/>
          </a:xfrm>
          <a:prstGeom prst="rect">
            <a:avLst/>
          </a:prstGeom>
          <a:noFill/>
        </p:spPr>
      </p:pic>
      <p:sp>
        <p:nvSpPr>
          <p:cNvPr id="1006604" name="Text Box 12"/>
          <p:cNvSpPr txBox="1">
            <a:spLocks noChangeArrowheads="1"/>
          </p:cNvSpPr>
          <p:nvPr/>
        </p:nvSpPr>
        <p:spPr bwMode="auto">
          <a:xfrm>
            <a:off x="457200" y="2797175"/>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5" name="Text Box 13"/>
          <p:cNvSpPr txBox="1">
            <a:spLocks noChangeArrowheads="1"/>
          </p:cNvSpPr>
          <p:nvPr/>
        </p:nvSpPr>
        <p:spPr bwMode="auto">
          <a:xfrm>
            <a:off x="2381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6" name="Text Box 14"/>
          <p:cNvSpPr txBox="1">
            <a:spLocks noChangeArrowheads="1"/>
          </p:cNvSpPr>
          <p:nvPr/>
        </p:nvSpPr>
        <p:spPr bwMode="auto">
          <a:xfrm>
            <a:off x="933450"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7" name="Text Box 15"/>
          <p:cNvSpPr txBox="1">
            <a:spLocks noChangeArrowheads="1"/>
          </p:cNvSpPr>
          <p:nvPr/>
        </p:nvSpPr>
        <p:spPr bwMode="auto">
          <a:xfrm>
            <a:off x="1800225"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8" name="Text Box 16"/>
          <p:cNvSpPr txBox="1">
            <a:spLocks noChangeArrowheads="1"/>
          </p:cNvSpPr>
          <p:nvPr/>
        </p:nvSpPr>
        <p:spPr bwMode="auto">
          <a:xfrm>
            <a:off x="2016125"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 1 mm</a:t>
            </a:r>
          </a:p>
        </p:txBody>
      </p:sp>
      <p:sp>
        <p:nvSpPr>
          <p:cNvPr id="1006609" name="Text Box 17"/>
          <p:cNvSpPr txBox="1">
            <a:spLocks noChangeArrowheads="1"/>
          </p:cNvSpPr>
          <p:nvPr/>
        </p:nvSpPr>
        <p:spPr bwMode="auto">
          <a:xfrm>
            <a:off x="2724150"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b="0" dirty="0">
              <a:solidFill>
                <a:srgbClr val="FF0000"/>
              </a:solidFill>
              <a:latin typeface="Times" charset="0"/>
            </a:endParaRPr>
          </a:p>
        </p:txBody>
      </p:sp>
      <p:sp>
        <p:nvSpPr>
          <p:cNvPr id="1006610" name="Text Box 18"/>
          <p:cNvSpPr txBox="1">
            <a:spLocks noChangeArrowheads="1"/>
          </p:cNvSpPr>
          <p:nvPr/>
        </p:nvSpPr>
        <p:spPr bwMode="auto">
          <a:xfrm>
            <a:off x="3790950"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b="0" dirty="0">
              <a:solidFill>
                <a:srgbClr val="FF0000"/>
              </a:solidFill>
              <a:latin typeface="Times" charset="0"/>
            </a:endParaRPr>
          </a:p>
        </p:txBody>
      </p:sp>
      <p:sp>
        <p:nvSpPr>
          <p:cNvPr id="1006611" name="Text Box 19"/>
          <p:cNvSpPr txBox="1">
            <a:spLocks noChangeArrowheads="1"/>
          </p:cNvSpPr>
          <p:nvPr/>
        </p:nvSpPr>
        <p:spPr bwMode="auto">
          <a:xfrm>
            <a:off x="4210050"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b="0" dirty="0">
              <a:solidFill>
                <a:srgbClr val="FF0000"/>
              </a:solidFill>
              <a:latin typeface="Times" charset="0"/>
            </a:endParaRPr>
          </a:p>
        </p:txBody>
      </p:sp>
      <p:sp>
        <p:nvSpPr>
          <p:cNvPr id="1006612" name="Text Box 20"/>
          <p:cNvSpPr txBox="1">
            <a:spLocks noChangeArrowheads="1"/>
          </p:cNvSpPr>
          <p:nvPr/>
        </p:nvSpPr>
        <p:spPr bwMode="auto">
          <a:xfrm>
            <a:off x="5226050"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3" name="Text Box 21"/>
          <p:cNvSpPr txBox="1">
            <a:spLocks noChangeArrowheads="1"/>
          </p:cNvSpPr>
          <p:nvPr/>
        </p:nvSpPr>
        <p:spPr bwMode="auto">
          <a:xfrm>
            <a:off x="6826250"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4" name="Text Box 22"/>
          <p:cNvSpPr txBox="1">
            <a:spLocks noChangeArrowheads="1"/>
          </p:cNvSpPr>
          <p:nvPr/>
        </p:nvSpPr>
        <p:spPr bwMode="auto">
          <a:xfrm>
            <a:off x="7791450"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7" name="Rectangle 25"/>
          <p:cNvSpPr>
            <a:spLocks noChangeArrowheads="1"/>
          </p:cNvSpPr>
          <p:nvPr/>
        </p:nvSpPr>
        <p:spPr bwMode="auto">
          <a:xfrm>
            <a:off x="609600" y="4800600"/>
            <a:ext cx="7696200" cy="1406525"/>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b="0" dirty="0">
                <a:latin typeface="Times" charset="0"/>
              </a:rPr>
              <a:t>If cell size doubled, the cell would require eight times more nutrients and would have eight times more waste to excrete.</a:t>
            </a:r>
          </a:p>
        </p:txBody>
      </p:sp>
      <p:sp>
        <p:nvSpPr>
          <p:cNvPr id="1006618" name="Text Box 26"/>
          <p:cNvSpPr txBox="1">
            <a:spLocks noChangeArrowheads="1"/>
          </p:cNvSpPr>
          <p:nvPr/>
        </p:nvSpPr>
        <p:spPr bwMode="auto">
          <a:xfrm>
            <a:off x="565150" y="838200"/>
            <a:ext cx="5822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6595"/>
                                        </p:tgtEl>
                                        <p:attrNameLst>
                                          <p:attrName>style.visibility</p:attrName>
                                        </p:attrNameLst>
                                      </p:cBhvr>
                                      <p:to>
                                        <p:strVal val="visible"/>
                                      </p:to>
                                    </p:set>
                                    <p:animEffect transition="in" filter="box(out)">
                                      <p:cBhvr>
                                        <p:cTn id="7" dur="500"/>
                                        <p:tgtEl>
                                          <p:spTgt spid="1006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8.2 Summary – pages 201 - 210</a:t>
            </a:r>
          </a:p>
        </p:txBody>
      </p:sp>
      <p:pic>
        <p:nvPicPr>
          <p:cNvPr id="951300"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130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130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130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1304"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1305"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51307" name="Picture 1035" descr="Sec"/>
          <p:cNvPicPr>
            <a:picLocks noChangeAspect="1" noChangeArrowheads="1"/>
          </p:cNvPicPr>
          <p:nvPr/>
        </p:nvPicPr>
        <p:blipFill>
          <a:blip r:embed="rId10" cstate="print"/>
          <a:srcRect/>
          <a:stretch>
            <a:fillRect/>
          </a:stretch>
        </p:blipFill>
        <p:spPr bwMode="auto">
          <a:xfrm>
            <a:off x="2667000" y="0"/>
            <a:ext cx="5359400" cy="482600"/>
          </a:xfrm>
          <a:prstGeom prst="rect">
            <a:avLst/>
          </a:prstGeom>
          <a:noFill/>
        </p:spPr>
      </p:pic>
      <p:pic>
        <p:nvPicPr>
          <p:cNvPr id="951308" name="Picture 1036"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sp>
        <p:nvSpPr>
          <p:cNvPr id="951332" name="Text Box 1060"/>
          <p:cNvSpPr txBox="1">
            <a:spLocks noChangeArrowheads="1"/>
          </p:cNvSpPr>
          <p:nvPr/>
        </p:nvSpPr>
        <p:spPr bwMode="auto">
          <a:xfrm>
            <a:off x="565150" y="838200"/>
            <a:ext cx="5822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pic>
        <p:nvPicPr>
          <p:cNvPr id="951333" name="Picture 1061" descr="Fig"/>
          <p:cNvPicPr>
            <a:picLocks noChangeAspect="1" noChangeArrowheads="1"/>
          </p:cNvPicPr>
          <p:nvPr/>
        </p:nvPicPr>
        <p:blipFill>
          <a:blip r:embed="rId12" cstate="print"/>
          <a:srcRect/>
          <a:stretch>
            <a:fillRect/>
          </a:stretch>
        </p:blipFill>
        <p:spPr bwMode="auto">
          <a:xfrm>
            <a:off x="1254125" y="1666875"/>
            <a:ext cx="6858000" cy="3133725"/>
          </a:xfrm>
          <a:prstGeom prst="rect">
            <a:avLst/>
          </a:prstGeom>
          <a:noFill/>
        </p:spPr>
      </p:pic>
      <p:sp>
        <p:nvSpPr>
          <p:cNvPr id="951334" name="Text Box 1062"/>
          <p:cNvSpPr txBox="1">
            <a:spLocks noChangeArrowheads="1"/>
          </p:cNvSpPr>
          <p:nvPr/>
        </p:nvSpPr>
        <p:spPr bwMode="auto">
          <a:xfrm>
            <a:off x="457200" y="2797175"/>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5" name="Text Box 1063"/>
          <p:cNvSpPr txBox="1">
            <a:spLocks noChangeArrowheads="1"/>
          </p:cNvSpPr>
          <p:nvPr/>
        </p:nvSpPr>
        <p:spPr bwMode="auto">
          <a:xfrm>
            <a:off x="2381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6" name="Text Box 1064"/>
          <p:cNvSpPr txBox="1">
            <a:spLocks noChangeArrowheads="1"/>
          </p:cNvSpPr>
          <p:nvPr/>
        </p:nvSpPr>
        <p:spPr bwMode="auto">
          <a:xfrm>
            <a:off x="933450"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7" name="Text Box 1065"/>
          <p:cNvSpPr txBox="1">
            <a:spLocks noChangeArrowheads="1"/>
          </p:cNvSpPr>
          <p:nvPr/>
        </p:nvSpPr>
        <p:spPr bwMode="auto">
          <a:xfrm>
            <a:off x="1800225"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8" name="Text Box 1066"/>
          <p:cNvSpPr txBox="1">
            <a:spLocks noChangeArrowheads="1"/>
          </p:cNvSpPr>
          <p:nvPr/>
        </p:nvSpPr>
        <p:spPr bwMode="auto">
          <a:xfrm>
            <a:off x="2016125"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951339" name="Text Box 1067"/>
          <p:cNvSpPr txBox="1">
            <a:spLocks noChangeArrowheads="1"/>
          </p:cNvSpPr>
          <p:nvPr/>
        </p:nvSpPr>
        <p:spPr bwMode="auto">
          <a:xfrm>
            <a:off x="2724150"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b="0" dirty="0">
              <a:solidFill>
                <a:srgbClr val="FF0000"/>
              </a:solidFill>
              <a:latin typeface="Times" charset="0"/>
            </a:endParaRPr>
          </a:p>
        </p:txBody>
      </p:sp>
      <p:sp>
        <p:nvSpPr>
          <p:cNvPr id="951340" name="Text Box 1068"/>
          <p:cNvSpPr txBox="1">
            <a:spLocks noChangeArrowheads="1"/>
          </p:cNvSpPr>
          <p:nvPr/>
        </p:nvSpPr>
        <p:spPr bwMode="auto">
          <a:xfrm>
            <a:off x="3790950"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b="0" dirty="0">
              <a:solidFill>
                <a:srgbClr val="FF0000"/>
              </a:solidFill>
              <a:latin typeface="Times" charset="0"/>
            </a:endParaRPr>
          </a:p>
        </p:txBody>
      </p:sp>
      <p:sp>
        <p:nvSpPr>
          <p:cNvPr id="951341" name="Text Box 1069"/>
          <p:cNvSpPr txBox="1">
            <a:spLocks noChangeArrowheads="1"/>
          </p:cNvSpPr>
          <p:nvPr/>
        </p:nvSpPr>
        <p:spPr bwMode="auto">
          <a:xfrm>
            <a:off x="4210050"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b="0" dirty="0">
              <a:solidFill>
                <a:srgbClr val="FF0000"/>
              </a:solidFill>
              <a:latin typeface="Times" charset="0"/>
            </a:endParaRPr>
          </a:p>
        </p:txBody>
      </p:sp>
      <p:sp>
        <p:nvSpPr>
          <p:cNvPr id="951342" name="Text Box 1070"/>
          <p:cNvSpPr txBox="1">
            <a:spLocks noChangeArrowheads="1"/>
          </p:cNvSpPr>
          <p:nvPr/>
        </p:nvSpPr>
        <p:spPr bwMode="auto">
          <a:xfrm>
            <a:off x="5226050"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3" name="Text Box 1071"/>
          <p:cNvSpPr txBox="1">
            <a:spLocks noChangeArrowheads="1"/>
          </p:cNvSpPr>
          <p:nvPr/>
        </p:nvSpPr>
        <p:spPr bwMode="auto">
          <a:xfrm>
            <a:off x="6826250"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4" name="Text Box 1072"/>
          <p:cNvSpPr txBox="1">
            <a:spLocks noChangeArrowheads="1"/>
          </p:cNvSpPr>
          <p:nvPr/>
        </p:nvSpPr>
        <p:spPr bwMode="auto">
          <a:xfrm>
            <a:off x="7791450"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31" name="Rectangle 1059"/>
          <p:cNvSpPr>
            <a:spLocks noChangeArrowheads="1"/>
          </p:cNvSpPr>
          <p:nvPr/>
        </p:nvSpPr>
        <p:spPr bwMode="auto">
          <a:xfrm>
            <a:off x="609600" y="4876800"/>
            <a:ext cx="7696200" cy="1406525"/>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b="0" dirty="0">
                <a:latin typeface="Times" charset="0"/>
              </a:rPr>
              <a:t>The cell would either starve to death or be poisoned from the buildup of waste products.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Osmosis p. 29 NB</a:t>
            </a:r>
            <a:endParaRPr lang="en-US" dirty="0"/>
          </a:p>
        </p:txBody>
      </p:sp>
      <p:sp>
        <p:nvSpPr>
          <p:cNvPr id="3" name="Content Placeholder 2"/>
          <p:cNvSpPr>
            <a:spLocks noGrp="1"/>
          </p:cNvSpPr>
          <p:nvPr>
            <p:ph idx="1"/>
          </p:nvPr>
        </p:nvSpPr>
        <p:spPr>
          <a:xfrm>
            <a:off x="0" y="838200"/>
            <a:ext cx="9144000" cy="4525963"/>
          </a:xfrm>
        </p:spPr>
        <p:txBody>
          <a:bodyPr>
            <a:normAutofit fontScale="85000" lnSpcReduction="20000"/>
          </a:bodyPr>
          <a:lstStyle/>
          <a:p>
            <a:r>
              <a:rPr lang="en-US" dirty="0" smtClean="0"/>
              <a:t>If we put an egg that the shell has been dissolved in vinegar for 24 hours into </a:t>
            </a:r>
            <a:r>
              <a:rPr lang="en-US" dirty="0" err="1" smtClean="0"/>
              <a:t>Karo</a:t>
            </a:r>
            <a:r>
              <a:rPr lang="en-US" dirty="0" smtClean="0"/>
              <a:t> Syrup, then the egg will __________.  </a:t>
            </a:r>
          </a:p>
          <a:p>
            <a:r>
              <a:rPr lang="en-US" dirty="0" smtClean="0"/>
              <a:t>If we put an egg that the shell has been dissolved in vinegar for 24 hours into water, then the egg will ___________.  </a:t>
            </a:r>
          </a:p>
          <a:p>
            <a:r>
              <a:rPr lang="en-US" dirty="0" smtClean="0"/>
              <a:t>If we put an egg that the shell has been dissolved in vinegar for 24 hours into salt water, then the egg will ___________. </a:t>
            </a:r>
          </a:p>
          <a:p>
            <a:r>
              <a:rPr lang="en-US" dirty="0" smtClean="0"/>
              <a:t>If we put an egg that the shell has been dissolved in vinegar for 24hours into </a:t>
            </a:r>
            <a:r>
              <a:rPr lang="en-US" dirty="0" err="1" smtClean="0"/>
              <a:t>deionized</a:t>
            </a:r>
            <a:r>
              <a:rPr lang="en-US" dirty="0" smtClean="0"/>
              <a:t>  water, then the egg will  ____________.</a:t>
            </a:r>
          </a:p>
          <a:p>
            <a:r>
              <a:rPr lang="en-US" dirty="0" smtClean="0"/>
              <a:t>By the third day you should have an AXES Paragraph written about Osmosis, and how cells are impacted by different solutions.</a:t>
            </a:r>
          </a:p>
          <a:p>
            <a:endParaRPr lang="en-US" dirty="0" smtClean="0"/>
          </a:p>
          <a:p>
            <a:endParaRPr lang="en-US" dirty="0"/>
          </a:p>
        </p:txBody>
      </p:sp>
      <p:pic>
        <p:nvPicPr>
          <p:cNvPr id="4" name="Picture 24" descr="Fig"/>
          <p:cNvPicPr>
            <a:picLocks noChangeAspect="1" noChangeArrowheads="1"/>
          </p:cNvPicPr>
          <p:nvPr/>
        </p:nvPicPr>
        <p:blipFill>
          <a:blip r:embed="rId2" cstate="print"/>
          <a:srcRect/>
          <a:stretch>
            <a:fillRect/>
          </a:stretch>
        </p:blipFill>
        <p:spPr bwMode="auto">
          <a:xfrm>
            <a:off x="5181600" y="4800600"/>
            <a:ext cx="1765472" cy="2057400"/>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3505200" y="4771976"/>
            <a:ext cx="1447800" cy="2086024"/>
          </a:xfrm>
          <a:prstGeom prst="rect">
            <a:avLst/>
          </a:prstGeom>
          <a:noFill/>
        </p:spPr>
      </p:pic>
      <p:pic>
        <p:nvPicPr>
          <p:cNvPr id="6" name="Picture 23" descr="Fig"/>
          <p:cNvPicPr>
            <a:picLocks noChangeAspect="1" noChangeArrowheads="1"/>
          </p:cNvPicPr>
          <p:nvPr/>
        </p:nvPicPr>
        <p:blipFill>
          <a:blip r:embed="rId4" cstate="print"/>
          <a:srcRect/>
          <a:stretch>
            <a:fillRect/>
          </a:stretch>
        </p:blipFill>
        <p:spPr bwMode="auto">
          <a:xfrm>
            <a:off x="1828800" y="4804560"/>
            <a:ext cx="1484313" cy="20534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5" name="Rectangle 4"/>
          <p:cNvSpPr/>
          <p:nvPr/>
        </p:nvSpPr>
        <p:spPr>
          <a:xfrm>
            <a:off x="0" y="1752600"/>
            <a:ext cx="9144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numCol="1">
            <a:normAutofit fontScale="90000"/>
          </a:bodyPr>
          <a:lstStyle/>
          <a:p>
            <a:pPr algn="l"/>
            <a:r>
              <a:rPr lang="en-US" dirty="0" smtClean="0"/>
              <a:t>How Osmosis affects cells in…p.27NB</a:t>
            </a:r>
            <a:br>
              <a:rPr lang="en-US" dirty="0" smtClean="0"/>
            </a:br>
            <a:r>
              <a:rPr lang="en-US" sz="2700" dirty="0" smtClean="0"/>
              <a:t>Directions:  Draw a picture of a cell, and a description of if the cell swells, shrinks or stays the same.  Explain the concentration gradient using  the words solute and solvent.</a:t>
            </a:r>
            <a:endParaRPr lang="en-US" sz="2700" dirty="0"/>
          </a:p>
        </p:txBody>
      </p:sp>
      <p:sp>
        <p:nvSpPr>
          <p:cNvPr id="3" name="Content Placeholder 2"/>
          <p:cNvSpPr>
            <a:spLocks noGrp="1"/>
          </p:cNvSpPr>
          <p:nvPr>
            <p:ph idx="1"/>
          </p:nvPr>
        </p:nvSpPr>
        <p:spPr/>
        <p:txBody>
          <a:bodyPr numCol="3"/>
          <a:lstStyle/>
          <a:p>
            <a:pPr>
              <a:buNone/>
            </a:pPr>
            <a:endParaRPr lang="en-US" dirty="0" smtClean="0"/>
          </a:p>
          <a:p>
            <a:pPr>
              <a:buNone/>
            </a:pPr>
            <a:endParaRPr lang="en-US" dirty="0" smtClean="0"/>
          </a:p>
          <a:p>
            <a:pPr>
              <a:buNone/>
            </a:pPr>
            <a:r>
              <a:rPr lang="en-US" dirty="0" smtClean="0"/>
              <a:t>Isotonic</a:t>
            </a:r>
          </a:p>
          <a:p>
            <a:pPr>
              <a:buNone/>
            </a:pPr>
            <a:r>
              <a:rPr lang="en-US" dirty="0" smtClean="0"/>
              <a:t>Solution												</a:t>
            </a:r>
          </a:p>
          <a:p>
            <a:pPr>
              <a:buNone/>
            </a:pPr>
            <a:r>
              <a:rPr lang="en-US" dirty="0" smtClean="0"/>
              <a:t>Hypotonic</a:t>
            </a:r>
          </a:p>
          <a:p>
            <a:pPr>
              <a:buNone/>
            </a:pPr>
            <a:r>
              <a:rPr lang="en-US" dirty="0" smtClean="0"/>
              <a:t>Solution													   Hypertonic solution</a:t>
            </a:r>
            <a:endParaRPr lang="en-US" dirty="0"/>
          </a:p>
        </p:txBody>
      </p:sp>
      <p:sp>
        <p:nvSpPr>
          <p:cNvPr id="4" name="Rectangle 3"/>
          <p:cNvSpPr/>
          <p:nvPr/>
        </p:nvSpPr>
        <p:spPr>
          <a:xfrm>
            <a:off x="0" y="5410200"/>
            <a:ext cx="9144000" cy="923330"/>
          </a:xfrm>
          <a:prstGeom prst="rect">
            <a:avLst/>
          </a:prstGeom>
        </p:spPr>
        <p:txBody>
          <a:bodyPr wrap="square">
            <a:spAutoFit/>
          </a:bodyPr>
          <a:lstStyle/>
          <a:p>
            <a:r>
              <a:rPr lang="en-US" sz="5400" dirty="0" smtClean="0"/>
              <a:t>How Osmosis affects cells in…</a:t>
            </a:r>
            <a:endParaRPr lang="en-US" sz="5400" dirty="0"/>
          </a:p>
        </p:txBody>
      </p:sp>
      <p:cxnSp>
        <p:nvCxnSpPr>
          <p:cNvPr id="7" name="Straight Connector 6"/>
          <p:cNvCxnSpPr/>
          <p:nvPr/>
        </p:nvCxnSpPr>
        <p:spPr>
          <a:xfrm>
            <a:off x="2514600" y="1752600"/>
            <a:ext cx="0" cy="3429000"/>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867400" y="1752600"/>
            <a:ext cx="0" cy="3429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803" t="18303" r="16940" b="8486"/>
          <a:stretch>
            <a:fillRect/>
          </a:stretch>
        </p:blipFill>
        <p:spPr bwMode="auto">
          <a:xfrm>
            <a:off x="457200" y="0"/>
            <a:ext cx="6477000" cy="6019800"/>
          </a:xfrm>
          <a:prstGeom prst="rect">
            <a:avLst/>
          </a:prstGeom>
          <a:noFill/>
          <a:ln w="9525">
            <a:noFill/>
            <a:miter lim="800000"/>
            <a:headEnd/>
            <a:tailEnd/>
          </a:ln>
        </p:spPr>
      </p:pic>
      <p:sp>
        <p:nvSpPr>
          <p:cNvPr id="3" name="TextBox 2"/>
          <p:cNvSpPr txBox="1"/>
          <p:nvPr/>
        </p:nvSpPr>
        <p:spPr>
          <a:xfrm>
            <a:off x="6934200" y="990600"/>
            <a:ext cx="2209800" cy="4154984"/>
          </a:xfrm>
          <a:prstGeom prst="rect">
            <a:avLst/>
          </a:prstGeom>
          <a:noFill/>
        </p:spPr>
        <p:txBody>
          <a:bodyPr wrap="square" rtlCol="0">
            <a:spAutoFit/>
          </a:bodyPr>
          <a:lstStyle/>
          <a:p>
            <a:pPr>
              <a:buFont typeface="Arial" pitchFamily="34" charset="0"/>
              <a:buChar char="•"/>
            </a:pPr>
            <a:r>
              <a:rPr lang="en-US" sz="2400" dirty="0" smtClean="0"/>
              <a:t>Simple Diffusion</a:t>
            </a:r>
          </a:p>
          <a:p>
            <a:pPr>
              <a:buFont typeface="Arial" pitchFamily="34" charset="0"/>
              <a:buChar char="•"/>
            </a:pPr>
            <a:r>
              <a:rPr lang="en-US" sz="2400" dirty="0" smtClean="0"/>
              <a:t>Energy</a:t>
            </a:r>
          </a:p>
          <a:p>
            <a:pPr>
              <a:buFont typeface="Arial" pitchFamily="34" charset="0"/>
              <a:buChar char="•"/>
            </a:pPr>
            <a:r>
              <a:rPr lang="en-US" sz="2400" dirty="0" smtClean="0"/>
              <a:t>Higher Concentration</a:t>
            </a:r>
          </a:p>
          <a:p>
            <a:pPr>
              <a:buFont typeface="Arial" pitchFamily="34" charset="0"/>
              <a:buChar char="•"/>
            </a:pPr>
            <a:r>
              <a:rPr lang="en-US" sz="2400" dirty="0" smtClean="0"/>
              <a:t>Lower Concentration</a:t>
            </a:r>
          </a:p>
          <a:p>
            <a:pPr>
              <a:buFont typeface="Arial" pitchFamily="34" charset="0"/>
              <a:buChar char="•"/>
            </a:pPr>
            <a:r>
              <a:rPr lang="en-US" sz="2400" dirty="0" smtClean="0"/>
              <a:t>Osmosis</a:t>
            </a:r>
          </a:p>
          <a:p>
            <a:pPr>
              <a:buFont typeface="Arial" pitchFamily="34" charset="0"/>
              <a:buChar char="•"/>
            </a:pPr>
            <a:r>
              <a:rPr lang="en-US" sz="2400" dirty="0" smtClean="0"/>
              <a:t>Passive</a:t>
            </a:r>
          </a:p>
          <a:p>
            <a:pPr>
              <a:buFont typeface="Arial" pitchFamily="34" charset="0"/>
              <a:buChar char="•"/>
            </a:pPr>
            <a:r>
              <a:rPr lang="en-US" sz="2400" dirty="0" smtClean="0"/>
              <a:t>Facilitated Diffusion</a:t>
            </a:r>
            <a:endParaRPr lang="en-US" sz="2400" dirty="0"/>
          </a:p>
        </p:txBody>
      </p:sp>
      <p:sp>
        <p:nvSpPr>
          <p:cNvPr id="4" name="TextBox 3"/>
          <p:cNvSpPr txBox="1"/>
          <p:nvPr/>
        </p:nvSpPr>
        <p:spPr>
          <a:xfrm>
            <a:off x="3810000" y="228600"/>
            <a:ext cx="1219200" cy="369332"/>
          </a:xfrm>
          <a:prstGeom prst="rect">
            <a:avLst/>
          </a:prstGeom>
          <a:noFill/>
        </p:spPr>
        <p:txBody>
          <a:bodyPr wrap="square" rtlCol="0">
            <a:spAutoFit/>
          </a:bodyPr>
          <a:lstStyle/>
          <a:p>
            <a:r>
              <a:rPr lang="en-US" dirty="0" smtClean="0"/>
              <a:t>P. 29NB</a:t>
            </a:r>
            <a:endParaRPr lang="en-US" dirty="0"/>
          </a:p>
        </p:txBody>
      </p:sp>
      <p:sp>
        <p:nvSpPr>
          <p:cNvPr id="5" name="TextBox 4"/>
          <p:cNvSpPr txBox="1"/>
          <p:nvPr/>
        </p:nvSpPr>
        <p:spPr>
          <a:xfrm>
            <a:off x="5943600" y="5105400"/>
            <a:ext cx="3200400" cy="830997"/>
          </a:xfrm>
          <a:prstGeom prst="rect">
            <a:avLst/>
          </a:prstGeom>
          <a:noFill/>
        </p:spPr>
        <p:txBody>
          <a:bodyPr wrap="square" rtlCol="0">
            <a:spAutoFit/>
          </a:bodyPr>
          <a:lstStyle/>
          <a:p>
            <a:r>
              <a:rPr lang="en-US" sz="2400" dirty="0" smtClean="0"/>
              <a:t>Write a 4 sentence summary</a:t>
            </a:r>
            <a:endParaRPr lang="en-US" sz="2400"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HW CH 8 Cellular Transport </a:t>
            </a:r>
            <a:endParaRPr lang="en-US" dirty="0"/>
          </a:p>
        </p:txBody>
      </p:sp>
      <p:graphicFrame>
        <p:nvGraphicFramePr>
          <p:cNvPr id="4" name="Content Placeholder 3"/>
          <p:cNvGraphicFramePr>
            <a:graphicFrameLocks noGrp="1"/>
          </p:cNvGraphicFramePr>
          <p:nvPr>
            <p:ph idx="1"/>
          </p:nvPr>
        </p:nvGraphicFramePr>
        <p:xfrm>
          <a:off x="381000" y="838200"/>
          <a:ext cx="8229600" cy="293624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endParaRPr lang="en-US" dirty="0"/>
                    </a:p>
                  </a:txBody>
                  <a:tcPr/>
                </a:tc>
                <a:tc>
                  <a:txBody>
                    <a:bodyPr/>
                    <a:lstStyle/>
                    <a:p>
                      <a:r>
                        <a:rPr lang="en-US" dirty="0" smtClean="0"/>
                        <a:t>Isotonic</a:t>
                      </a:r>
                      <a:endParaRPr lang="en-US" dirty="0"/>
                    </a:p>
                  </a:txBody>
                  <a:tcPr/>
                </a:tc>
                <a:tc>
                  <a:txBody>
                    <a:bodyPr/>
                    <a:lstStyle/>
                    <a:p>
                      <a:r>
                        <a:rPr lang="en-US" dirty="0" smtClean="0"/>
                        <a:t>Hypotonic</a:t>
                      </a:r>
                      <a:endParaRPr lang="en-US" dirty="0"/>
                    </a:p>
                  </a:txBody>
                  <a:tcPr/>
                </a:tc>
                <a:tc>
                  <a:txBody>
                    <a:bodyPr/>
                    <a:lstStyle/>
                    <a:p>
                      <a:r>
                        <a:rPr lang="en-US" dirty="0" smtClean="0"/>
                        <a:t>Hypertonic</a:t>
                      </a:r>
                      <a:endParaRPr lang="en-US" dirty="0"/>
                    </a:p>
                  </a:txBody>
                  <a:tcPr/>
                </a:tc>
              </a:tr>
              <a:tr h="370840">
                <a:tc>
                  <a:txBody>
                    <a:bodyPr/>
                    <a:lstStyle/>
                    <a:p>
                      <a:r>
                        <a:rPr lang="en-US" dirty="0" smtClean="0"/>
                        <a:t>1. Causes</a:t>
                      </a:r>
                      <a:r>
                        <a:rPr lang="en-US" baseline="0" dirty="0" smtClean="0"/>
                        <a:t> the cell to swell</a:t>
                      </a:r>
                      <a:endParaRPr lang="en-US" dirty="0"/>
                    </a:p>
                  </a:txBody>
                  <a:tcPr/>
                </a:tc>
                <a:tc>
                  <a:txBody>
                    <a:bodyPr/>
                    <a:lstStyle/>
                    <a:p>
                      <a:endParaRPr lang="en-US"/>
                    </a:p>
                  </a:txBody>
                  <a:tcPr/>
                </a:tc>
                <a:tc>
                  <a:txBody>
                    <a:bodyPr/>
                    <a:lstStyle/>
                    <a:p>
                      <a:r>
                        <a:rPr lang="en-US" dirty="0" smtClean="0">
                          <a:sym typeface="Wingdings" pitchFamily="2" charset="2"/>
                        </a:rPr>
                        <a:t>  This is the answer </a:t>
                      </a:r>
                      <a:endParaRPr lang="en-US" dirty="0"/>
                    </a:p>
                  </a:txBody>
                  <a:tcPr/>
                </a:tc>
                <a:tc>
                  <a:txBody>
                    <a:bodyPr/>
                    <a:lstStyle/>
                    <a:p>
                      <a:endParaRPr lang="en-US"/>
                    </a:p>
                  </a:txBody>
                  <a:tcPr/>
                </a:tc>
              </a:tr>
              <a:tr h="370840">
                <a:tc>
                  <a:txBody>
                    <a:bodyPr/>
                    <a:lstStyle/>
                    <a:p>
                      <a:r>
                        <a:rPr lang="en-US" dirty="0" smtClean="0"/>
                        <a:t>2. Doesn’t change the shape of</a:t>
                      </a:r>
                      <a:r>
                        <a:rPr lang="en-US" baseline="0" dirty="0" smtClean="0"/>
                        <a:t> the cell</a:t>
                      </a:r>
                      <a:endParaRPr lang="en-US" dirty="0"/>
                    </a:p>
                  </a:txBody>
                  <a:tcPr/>
                </a:tc>
                <a:tc>
                  <a:txBody>
                    <a:bodyPr/>
                    <a:lstStyle/>
                    <a:p>
                      <a:r>
                        <a:rPr lang="en-US" dirty="0" smtClean="0">
                          <a:sym typeface="Wingdings" pitchFamily="2" charset="2"/>
                        </a:rPr>
                        <a:t></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3.Causes Osmosis</a:t>
                      </a:r>
                      <a:endParaRPr lang="en-US" dirty="0"/>
                    </a:p>
                  </a:txBody>
                  <a:tcPr/>
                </a:tc>
                <a:tc>
                  <a:txBody>
                    <a:bodyPr/>
                    <a:lstStyle/>
                    <a:p>
                      <a:r>
                        <a:rPr lang="en-US" dirty="0" smtClean="0">
                          <a:sym typeface="Wingdings" pitchFamily="2" charset="2"/>
                        </a:rPr>
                        <a:t></a:t>
                      </a:r>
                      <a:endParaRPr lang="en-US" dirty="0"/>
                    </a:p>
                  </a:txBody>
                  <a:tcPr/>
                </a:tc>
                <a:tc>
                  <a:txBody>
                    <a:bodyPr/>
                    <a:lstStyle/>
                    <a:p>
                      <a:r>
                        <a:rPr lang="en-US" dirty="0" smtClean="0">
                          <a:sym typeface="Wingdings" pitchFamily="2" charset="2"/>
                        </a:rPr>
                        <a:t></a:t>
                      </a:r>
                      <a:endParaRPr lang="en-US" dirty="0"/>
                    </a:p>
                  </a:txBody>
                  <a:tcPr/>
                </a:tc>
                <a:tc>
                  <a:txBody>
                    <a:bodyPr/>
                    <a:lstStyle/>
                    <a:p>
                      <a:r>
                        <a:rPr lang="en-US" dirty="0" smtClean="0">
                          <a:sym typeface="Wingdings" pitchFamily="2" charset="2"/>
                        </a:rPr>
                        <a:t></a:t>
                      </a:r>
                      <a:endParaRPr lang="en-US" dirty="0"/>
                    </a:p>
                  </a:txBody>
                  <a:tcPr/>
                </a:tc>
              </a:tr>
              <a:tr h="370840">
                <a:tc>
                  <a:txBody>
                    <a:bodyPr/>
                    <a:lstStyle/>
                    <a:p>
                      <a:r>
                        <a:rPr lang="en-US" dirty="0" smtClean="0"/>
                        <a:t>4. Causes the cell to</a:t>
                      </a:r>
                      <a:r>
                        <a:rPr lang="en-US" baseline="0" dirty="0" smtClean="0"/>
                        <a:t> shrink</a:t>
                      </a:r>
                      <a:endParaRPr lang="en-US" dirty="0"/>
                    </a:p>
                  </a:txBody>
                  <a:tcPr/>
                </a:tc>
                <a:tc>
                  <a:txBody>
                    <a:bodyPr/>
                    <a:lstStyle/>
                    <a:p>
                      <a:endParaRPr lang="en-US"/>
                    </a:p>
                  </a:txBody>
                  <a:tcPr/>
                </a:tc>
                <a:tc>
                  <a:txBody>
                    <a:bodyPr/>
                    <a:lstStyle/>
                    <a:p>
                      <a:endParaRPr lang="en-US"/>
                    </a:p>
                  </a:txBody>
                  <a:tcPr/>
                </a:tc>
                <a:tc>
                  <a:txBody>
                    <a:bodyPr/>
                    <a:lstStyle/>
                    <a:p>
                      <a:r>
                        <a:rPr lang="en-US" dirty="0" smtClean="0">
                          <a:sym typeface="Wingdings" pitchFamily="2" charset="2"/>
                        </a:rPr>
                        <a:t></a:t>
                      </a:r>
                      <a:endParaRPr lang="en-US" dirty="0"/>
                    </a:p>
                  </a:txBody>
                  <a:tcPr/>
                </a:tc>
              </a:tr>
            </a:tbl>
          </a:graphicData>
        </a:graphic>
      </p:graphicFrame>
      <p:sp>
        <p:nvSpPr>
          <p:cNvPr id="5" name="TextBox 4"/>
          <p:cNvSpPr txBox="1"/>
          <p:nvPr/>
        </p:nvSpPr>
        <p:spPr>
          <a:xfrm>
            <a:off x="457200" y="3962400"/>
            <a:ext cx="6934200" cy="2308324"/>
          </a:xfrm>
          <a:prstGeom prst="rect">
            <a:avLst/>
          </a:prstGeom>
          <a:noFill/>
        </p:spPr>
        <p:txBody>
          <a:bodyPr wrap="square" rtlCol="0">
            <a:spAutoFit/>
          </a:bodyPr>
          <a:lstStyle/>
          <a:p>
            <a:pPr marL="342900" indent="-342900">
              <a:buAutoNum type="arabicPeriod" startAt="5"/>
            </a:pPr>
            <a:r>
              <a:rPr lang="en-US" dirty="0" smtClean="0"/>
              <a:t>Channel Protein</a:t>
            </a:r>
          </a:p>
          <a:p>
            <a:pPr marL="342900" indent="-342900">
              <a:buAutoNum type="arabicPeriod" startAt="5"/>
            </a:pPr>
            <a:r>
              <a:rPr lang="en-US" dirty="0" smtClean="0"/>
              <a:t>Energy</a:t>
            </a:r>
          </a:p>
          <a:p>
            <a:pPr marL="342900" indent="-342900">
              <a:buAutoNum type="arabicPeriod" startAt="5"/>
            </a:pPr>
            <a:r>
              <a:rPr lang="en-US" dirty="0" err="1" smtClean="0"/>
              <a:t>Endocytosis</a:t>
            </a:r>
            <a:endParaRPr lang="en-US" dirty="0" smtClean="0"/>
          </a:p>
          <a:p>
            <a:pPr marL="342900" indent="-342900">
              <a:buAutoNum type="arabicPeriod" startAt="5"/>
            </a:pPr>
            <a:r>
              <a:rPr lang="en-US" dirty="0" smtClean="0"/>
              <a:t>Passive Transport</a:t>
            </a:r>
          </a:p>
          <a:p>
            <a:pPr marL="342900" indent="-342900">
              <a:buAutoNum type="arabicPeriod" startAt="5"/>
            </a:pPr>
            <a:r>
              <a:rPr lang="en-US" dirty="0" err="1" smtClean="0"/>
              <a:t>Exocytosis</a:t>
            </a:r>
            <a:endParaRPr lang="en-US" dirty="0" smtClean="0"/>
          </a:p>
          <a:p>
            <a:pPr marL="342900" indent="-342900">
              <a:buAutoNum type="arabicPeriod" startAt="5"/>
            </a:pPr>
            <a:r>
              <a:rPr lang="en-US" dirty="0" smtClean="0"/>
              <a:t>Facilitated Diffusion</a:t>
            </a:r>
          </a:p>
          <a:p>
            <a:pPr marL="342900" indent="-342900">
              <a:buAutoNum type="arabicPeriod" startAt="5"/>
            </a:pPr>
            <a:r>
              <a:rPr lang="en-US" dirty="0" smtClean="0"/>
              <a:t> Active Transport</a:t>
            </a:r>
          </a:p>
          <a:p>
            <a:pPr marL="342900" indent="-342900">
              <a:buAutoNum type="arabicPeriod" startAt="5"/>
            </a:pPr>
            <a:r>
              <a:rPr lang="en-US" dirty="0" smtClean="0"/>
              <a:t>Carrier Protein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linds(horizont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Osmosis -(Movement of water) Demo Pg. 29NB</a:t>
            </a:r>
            <a:endParaRPr lang="en-US" dirty="0"/>
          </a:p>
        </p:txBody>
      </p:sp>
      <p:sp>
        <p:nvSpPr>
          <p:cNvPr id="3" name="Content Placeholder 2"/>
          <p:cNvSpPr>
            <a:spLocks noGrp="1"/>
          </p:cNvSpPr>
          <p:nvPr>
            <p:ph idx="1"/>
          </p:nvPr>
        </p:nvSpPr>
        <p:spPr/>
        <p:txBody>
          <a:bodyPr/>
          <a:lstStyle/>
          <a:p>
            <a:r>
              <a:rPr lang="en-US" dirty="0" smtClean="0"/>
              <a:t>Qualitative Data:</a:t>
            </a:r>
          </a:p>
          <a:p>
            <a:pPr lvl="1"/>
            <a:r>
              <a:rPr lang="en-US" dirty="0" smtClean="0"/>
              <a:t>Egg in </a:t>
            </a:r>
            <a:r>
              <a:rPr lang="en-US" dirty="0" err="1" smtClean="0"/>
              <a:t>Karo</a:t>
            </a:r>
            <a:r>
              <a:rPr lang="en-US" dirty="0" smtClean="0"/>
              <a:t> syrup has shrunk and has a dent in it. Hypertonic Solution.</a:t>
            </a:r>
          </a:p>
          <a:p>
            <a:pPr lvl="1"/>
            <a:r>
              <a:rPr lang="en-US" dirty="0" smtClean="0"/>
              <a:t>Egg in Water has swelled and is stuck in the beaker. Hypotonic Solution.</a:t>
            </a:r>
          </a:p>
          <a:p>
            <a:pPr lvl="1"/>
            <a:r>
              <a:rPr lang="en-US" dirty="0" smtClean="0"/>
              <a:t>Egg in Salt Water* has stayed the same, and moves around in the beaker.  Isotonic Solution.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152400" y="1"/>
            <a:ext cx="6705600" cy="6370975"/>
          </a:xfrm>
          <a:prstGeom prst="rect">
            <a:avLst/>
          </a:prstGeom>
        </p:spPr>
        <p:txBody>
          <a:bodyPr wrap="square">
            <a:spAutoFit/>
          </a:bodyPr>
          <a:lstStyle/>
          <a:p>
            <a:r>
              <a:rPr lang="en-US" sz="2400" b="1" dirty="0" smtClean="0"/>
              <a:t>Conclusion:  </a:t>
            </a:r>
          </a:p>
          <a:p>
            <a:r>
              <a:rPr lang="en-US" sz="2400" b="1" dirty="0" smtClean="0"/>
              <a:t>p. 29</a:t>
            </a:r>
            <a:r>
              <a:rPr lang="en-US" sz="2400" dirty="0" smtClean="0"/>
              <a:t/>
            </a:r>
            <a:br>
              <a:rPr lang="en-US" sz="2400" dirty="0" smtClean="0"/>
            </a:br>
            <a:r>
              <a:rPr lang="en-US" sz="2400" b="1" dirty="0" smtClean="0"/>
              <a:t>An egg soaked in Salt water had no noticeable change.  Therefore, the salt water solution is Isotonic.  An egg soaked in water had part of the yolk sticking out and therefore, the solution was hypotonic because the egg swelled.  An egg soaked in </a:t>
            </a:r>
            <a:r>
              <a:rPr lang="en-US" sz="2400" b="1" dirty="0" err="1" smtClean="0"/>
              <a:t>karo</a:t>
            </a:r>
            <a:r>
              <a:rPr lang="en-US" sz="2400" b="1" dirty="0" smtClean="0"/>
              <a:t> syrup shrunk and attracted a gazillion ants, therefore the solution was hypertonic. </a:t>
            </a:r>
          </a:p>
          <a:p>
            <a:endParaRPr lang="en-US" sz="2400" b="1" dirty="0" smtClean="0"/>
          </a:p>
          <a:p>
            <a:r>
              <a:rPr lang="en-US" sz="2400" b="1" dirty="0" smtClean="0"/>
              <a:t>Put egg in </a:t>
            </a:r>
            <a:r>
              <a:rPr lang="en-US" sz="2400" b="1" dirty="0" err="1" smtClean="0"/>
              <a:t>Karo</a:t>
            </a:r>
            <a:r>
              <a:rPr lang="en-US" sz="2400" b="1" dirty="0" smtClean="0"/>
              <a:t> syrup into water </a:t>
            </a:r>
          </a:p>
          <a:p>
            <a:r>
              <a:rPr lang="en-US" sz="2400" b="1" dirty="0" smtClean="0"/>
              <a:t>Put water Egg into </a:t>
            </a:r>
            <a:r>
              <a:rPr lang="en-US" sz="2400" b="1" dirty="0" err="1" smtClean="0"/>
              <a:t>Karo</a:t>
            </a:r>
            <a:r>
              <a:rPr lang="en-US" sz="2400" b="1" dirty="0" smtClean="0"/>
              <a:t> Syrup</a:t>
            </a:r>
          </a:p>
          <a:p>
            <a:endParaRPr lang="en-US" sz="2400" b="1" dirty="0" smtClean="0"/>
          </a:p>
          <a:p>
            <a:r>
              <a:rPr lang="en-US" sz="2400" b="1" dirty="0" smtClean="0"/>
              <a:t>Concentration gradient</a:t>
            </a:r>
          </a:p>
          <a:p>
            <a:r>
              <a:rPr lang="en-US" sz="2400" b="1" dirty="0" smtClean="0"/>
              <a:t>Solute</a:t>
            </a:r>
          </a:p>
          <a:p>
            <a:r>
              <a:rPr lang="en-US" sz="2400" b="1" dirty="0" smtClean="0"/>
              <a:t>Solvent</a:t>
            </a:r>
          </a:p>
          <a:p>
            <a:r>
              <a:rPr lang="en-US" sz="2400" b="1" dirty="0" smtClean="0"/>
              <a:t>Equilibrium</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6.3 Section Summary 6.3 – pages 157-163</a:t>
            </a:r>
          </a:p>
        </p:txBody>
      </p:sp>
      <p:sp>
        <p:nvSpPr>
          <p:cNvPr id="868355" name="Rectangle 3"/>
          <p:cNvSpPr>
            <a:spLocks noChangeArrowheads="1"/>
          </p:cNvSpPr>
          <p:nvPr/>
        </p:nvSpPr>
        <p:spPr bwMode="auto">
          <a:xfrm>
            <a:off x="457200" y="1882775"/>
            <a:ext cx="8382000" cy="954107"/>
          </a:xfrm>
          <a:prstGeom prst="rect">
            <a:avLst/>
          </a:prstGeom>
          <a:noFill/>
          <a:ln w="9525">
            <a:noFill/>
            <a:miter lim="800000"/>
            <a:headEnd/>
            <a:tailEnd/>
          </a:ln>
          <a:effectLst/>
        </p:spPr>
        <p:txBody>
          <a:bodyPr>
            <a:spAutoFit/>
          </a:bodyPr>
          <a:lstStyle/>
          <a:p>
            <a:pPr marL="342900" indent="-342900"/>
            <a:r>
              <a:rPr lang="en-US" altLang="en-US" sz="2800" dirty="0">
                <a:latin typeface="Times" charset="0"/>
              </a:rPr>
              <a:t>A </a:t>
            </a:r>
            <a:r>
              <a:rPr lang="en-US" altLang="en-US" sz="2800" dirty="0">
                <a:solidFill>
                  <a:srgbClr val="FF0066"/>
                </a:solidFill>
                <a:latin typeface="Times" charset="0"/>
              </a:rPr>
              <a:t>nucleic</a:t>
            </a:r>
            <a:r>
              <a:rPr lang="en-US" altLang="en-US" sz="2800" dirty="0">
                <a:latin typeface="Times" charset="0"/>
              </a:rPr>
              <a:t> (</a:t>
            </a:r>
            <a:r>
              <a:rPr lang="en-US" altLang="en-US" sz="2800" dirty="0" err="1">
                <a:latin typeface="Times" charset="0"/>
              </a:rPr>
              <a:t>noo</a:t>
            </a:r>
            <a:r>
              <a:rPr lang="en-US" altLang="en-US" sz="2800" dirty="0">
                <a:latin typeface="Times" charset="0"/>
              </a:rPr>
              <a:t> KLAY </a:t>
            </a:r>
            <a:r>
              <a:rPr lang="en-US" altLang="en-US" sz="2800" dirty="0" err="1">
                <a:latin typeface="Times" charset="0"/>
              </a:rPr>
              <a:t>ihk</a:t>
            </a:r>
            <a:r>
              <a:rPr lang="en-US" altLang="en-US" sz="2800" dirty="0">
                <a:latin typeface="Times" charset="0"/>
              </a:rPr>
              <a:t>) </a:t>
            </a:r>
            <a:r>
              <a:rPr lang="en-US" altLang="en-US" sz="2800" dirty="0">
                <a:solidFill>
                  <a:srgbClr val="FF0066"/>
                </a:solidFill>
                <a:latin typeface="Times" charset="0"/>
              </a:rPr>
              <a:t>acid</a:t>
            </a:r>
            <a:r>
              <a:rPr lang="en-US" altLang="en-US" sz="2800" dirty="0">
                <a:latin typeface="Times" charset="0"/>
              </a:rPr>
              <a:t> is a complex </a:t>
            </a:r>
            <a:r>
              <a:rPr lang="en-US" altLang="en-US" sz="2800" dirty="0" err="1">
                <a:latin typeface="Times" charset="0"/>
              </a:rPr>
              <a:t>biomolecule</a:t>
            </a:r>
            <a:r>
              <a:rPr lang="en-US" altLang="en-US" sz="2800" dirty="0">
                <a:latin typeface="Times" charset="0"/>
              </a:rPr>
              <a:t> that stores cellular information in the form of a code.</a:t>
            </a:r>
          </a:p>
        </p:txBody>
      </p:sp>
      <p:sp>
        <p:nvSpPr>
          <p:cNvPr id="868356" name="Rectangle 4"/>
          <p:cNvSpPr>
            <a:spLocks noChangeArrowheads="1"/>
          </p:cNvSpPr>
          <p:nvPr/>
        </p:nvSpPr>
        <p:spPr bwMode="auto">
          <a:xfrm>
            <a:off x="457200" y="944563"/>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tx2"/>
                </a:solidFill>
                <a:latin typeface="Times" charset="0"/>
              </a:rPr>
              <a:t>The structure of nucleic acids</a:t>
            </a:r>
            <a:r>
              <a:rPr lang="en-US" altLang="en-US" sz="4000" b="1">
                <a:solidFill>
                  <a:srgbClr val="FFFF00"/>
                </a:solidFill>
                <a:latin typeface="Times" charset="0"/>
              </a:rPr>
              <a:t> </a:t>
            </a:r>
          </a:p>
        </p:txBody>
      </p:sp>
      <p:pic>
        <p:nvPicPr>
          <p:cNvPr id="86835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6835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6835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6836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6836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6836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68363" name="Picture 11" descr="6"/>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68364" name="Picture 12" descr="Section 3 title"/>
          <p:cNvPicPr>
            <a:picLocks noChangeAspect="1" noChangeArrowheads="1"/>
          </p:cNvPicPr>
          <p:nvPr/>
        </p:nvPicPr>
        <p:blipFill>
          <a:blip r:embed="rId11" cstate="print"/>
          <a:srcRect/>
          <a:stretch>
            <a:fillRect/>
          </a:stretch>
        </p:blipFill>
        <p:spPr bwMode="auto">
          <a:xfrm>
            <a:off x="1828800" y="0"/>
            <a:ext cx="6477000" cy="482600"/>
          </a:xfrm>
          <a:prstGeom prst="rect">
            <a:avLst/>
          </a:prstGeom>
          <a:noFill/>
        </p:spPr>
      </p:pic>
      <p:sp>
        <p:nvSpPr>
          <p:cNvPr id="868366" name="Rectangle 14"/>
          <p:cNvSpPr>
            <a:spLocks noChangeArrowheads="1"/>
          </p:cNvSpPr>
          <p:nvPr/>
        </p:nvSpPr>
        <p:spPr bwMode="auto">
          <a:xfrm>
            <a:off x="457200" y="3603625"/>
            <a:ext cx="8382000" cy="968375"/>
          </a:xfrm>
          <a:prstGeom prst="rect">
            <a:avLst/>
          </a:prstGeom>
          <a:noFill/>
          <a:ln w="9525">
            <a:noFill/>
            <a:miter lim="800000"/>
            <a:headEnd/>
            <a:tailEnd/>
          </a:ln>
          <a:effectLst/>
        </p:spPr>
        <p:txBody>
          <a:bodyPr>
            <a:spAutoFit/>
          </a:bodyPr>
          <a:lstStyle/>
          <a:p>
            <a:pPr marL="342900" indent="-342900"/>
            <a:r>
              <a:rPr lang="en-US" altLang="en-US" sz="2800" dirty="0">
                <a:latin typeface="Times" charset="0"/>
              </a:rPr>
              <a:t>Nucleic acids are polymers made of smaller subunits called</a:t>
            </a:r>
            <a:r>
              <a:rPr lang="en-US" altLang="en-US" sz="2800" dirty="0">
                <a:solidFill>
                  <a:srgbClr val="FF0066"/>
                </a:solidFill>
                <a:latin typeface="Times" charset="0"/>
              </a:rPr>
              <a:t> nucleotides</a:t>
            </a:r>
            <a:r>
              <a:rPr lang="en-US" altLang="en-US" sz="2800" dirty="0">
                <a:latin typeface="Times" charset="0"/>
              </a:rPr>
              <a:t>.</a:t>
            </a:r>
          </a:p>
        </p:txBody>
      </p:sp>
      <p:pic>
        <p:nvPicPr>
          <p:cNvPr id="868370" name="Picture 18" descr="audio image blue">
            <a:hlinkClick r:id="" action="ppaction://noaction">
              <a:snd r:embed="rId12" name="06-nucleic acid.WAV"/>
            </a:hlinkClick>
          </p:cNvPr>
          <p:cNvPicPr>
            <a:picLocks noChangeAspect="1" noChangeArrowheads="1"/>
          </p:cNvPicPr>
          <p:nvPr/>
        </p:nvPicPr>
        <p:blipFill>
          <a:blip r:embed="rId13" cstate="print"/>
          <a:srcRect/>
          <a:stretch>
            <a:fillRect/>
          </a:stretch>
        </p:blipFill>
        <p:spPr bwMode="auto">
          <a:xfrm>
            <a:off x="4038600" y="2882900"/>
            <a:ext cx="354013" cy="354013"/>
          </a:xfrm>
          <a:prstGeom prst="rect">
            <a:avLst/>
          </a:prstGeom>
          <a:noFill/>
        </p:spPr>
      </p:pic>
      <p:pic>
        <p:nvPicPr>
          <p:cNvPr id="868371" name="Picture 19" descr="audio image blue">
            <a:hlinkClick r:id="" action="ppaction://noaction">
              <a:snd r:embed="rId14" name="06-nucleotides.WAV"/>
            </a:hlinkClick>
          </p:cNvPr>
          <p:cNvPicPr>
            <a:picLocks noChangeAspect="1" noChangeArrowheads="1"/>
          </p:cNvPicPr>
          <p:nvPr/>
        </p:nvPicPr>
        <p:blipFill>
          <a:blip r:embed="rId13" cstate="print"/>
          <a:srcRect/>
          <a:stretch>
            <a:fillRect/>
          </a:stretch>
        </p:blipFill>
        <p:spPr bwMode="auto">
          <a:xfrm>
            <a:off x="5435600" y="4140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68355"/>
                                        </p:tgtEl>
                                        <p:attrNameLst>
                                          <p:attrName>style.visibility</p:attrName>
                                        </p:attrNameLst>
                                      </p:cBhvr>
                                      <p:to>
                                        <p:strVal val="visible"/>
                                      </p:to>
                                    </p:set>
                                    <p:animEffect transition="in" filter="box(out)">
                                      <p:cBhvr>
                                        <p:cTn id="7" dur="500"/>
                                        <p:tgtEl>
                                          <p:spTgt spid="86835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68370"/>
                                        </p:tgtEl>
                                        <p:attrNameLst>
                                          <p:attrName>style.visibility</p:attrName>
                                        </p:attrNameLst>
                                      </p:cBhvr>
                                      <p:to>
                                        <p:strVal val="visible"/>
                                      </p:to>
                                    </p:set>
                                    <p:animEffect transition="in" filter="box(out)">
                                      <p:cBhvr>
                                        <p:cTn id="12" dur="500"/>
                                        <p:tgtEl>
                                          <p:spTgt spid="86837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68366"/>
                                        </p:tgtEl>
                                        <p:attrNameLst>
                                          <p:attrName>style.visibility</p:attrName>
                                        </p:attrNameLst>
                                      </p:cBhvr>
                                      <p:to>
                                        <p:strVal val="visible"/>
                                      </p:to>
                                    </p:set>
                                    <p:animEffect transition="in" filter="box(out)">
                                      <p:cBhvr>
                                        <p:cTn id="17" dur="500"/>
                                        <p:tgtEl>
                                          <p:spTgt spid="86836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868371"/>
                                        </p:tgtEl>
                                        <p:attrNameLst>
                                          <p:attrName>style.visibility</p:attrName>
                                        </p:attrNameLst>
                                      </p:cBhvr>
                                      <p:to>
                                        <p:strVal val="visible"/>
                                      </p:to>
                                    </p:set>
                                    <p:animEffect transition="in" filter="box(out)">
                                      <p:cBhvr>
                                        <p:cTn id="22" dur="500"/>
                                        <p:tgtEl>
                                          <p:spTgt spid="868371"/>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68357"/>
                                        </p:tgtEl>
                                        <p:attrNameLst>
                                          <p:attrName>style.visibility</p:attrName>
                                        </p:attrNameLst>
                                      </p:cBhvr>
                                      <p:to>
                                        <p:strVal val="visible"/>
                                      </p:to>
                                    </p:set>
                                    <p:animEffect transition="in" filter="box(out)">
                                      <p:cBhvr>
                                        <p:cTn id="26" dur="500"/>
                                        <p:tgtEl>
                                          <p:spTgt spid="868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355" grpId="0" autoUpdateAnimBg="0"/>
      <p:bldP spid="868366"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 &amp; Contrast Cell Transport</a:t>
            </a:r>
            <a:endParaRPr lang="en-US" dirty="0"/>
          </a:p>
        </p:txBody>
      </p:sp>
      <p:sp>
        <p:nvSpPr>
          <p:cNvPr id="3" name="Content Placeholder 2"/>
          <p:cNvSpPr>
            <a:spLocks noGrp="1"/>
          </p:cNvSpPr>
          <p:nvPr>
            <p:ph idx="1"/>
          </p:nvPr>
        </p:nvSpPr>
        <p:spPr/>
        <p:txBody>
          <a:bodyPr numCol="2"/>
          <a:lstStyle/>
          <a:p>
            <a:r>
              <a:rPr lang="en-US" dirty="0" smtClean="0"/>
              <a:t>Passive Transport																																		Active Transport</a:t>
            </a:r>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401762"/>
          </a:xfrm>
        </p:spPr>
        <p:txBody>
          <a:bodyPr>
            <a:normAutofit fontScale="90000"/>
          </a:bodyPr>
          <a:lstStyle/>
          <a:p>
            <a:r>
              <a:rPr lang="en-US" sz="2400" dirty="0" smtClean="0"/>
              <a:t>2/1 Viruses &amp; Bacteria  18.1 &amp; 18.2 Biology Book,</a:t>
            </a:r>
            <a:br>
              <a:rPr lang="en-US" sz="2400" dirty="0" smtClean="0"/>
            </a:br>
            <a:r>
              <a:rPr lang="en-US" sz="2400" dirty="0" smtClean="0"/>
              <a:t>Obj. TSW differentiate the complexity &amp; general structure of prokaryotic cells, eukaryotic cells and viruses in their drawing in their warm up. P. 24 NB</a:t>
            </a:r>
            <a:br>
              <a:rPr lang="en-US" sz="2400" dirty="0" smtClean="0"/>
            </a:br>
            <a:endParaRPr lang="en-US" sz="2400" dirty="0"/>
          </a:p>
        </p:txBody>
      </p:sp>
      <p:sp>
        <p:nvSpPr>
          <p:cNvPr id="3" name="Text Placeholder 2"/>
          <p:cNvSpPr>
            <a:spLocks noGrp="1"/>
          </p:cNvSpPr>
          <p:nvPr>
            <p:ph type="body" idx="1"/>
          </p:nvPr>
        </p:nvSpPr>
        <p:spPr/>
        <p:txBody>
          <a:bodyPr/>
          <a:lstStyle/>
          <a:p>
            <a:endParaRPr lang="en-US" dirty="0"/>
          </a:p>
        </p:txBody>
      </p:sp>
      <p:sp>
        <p:nvSpPr>
          <p:cNvPr id="6" name="Content Placeholder 5"/>
          <p:cNvSpPr>
            <a:spLocks noGrp="1"/>
          </p:cNvSpPr>
          <p:nvPr>
            <p:ph sz="quarter" idx="4"/>
          </p:nvPr>
        </p:nvSpPr>
        <p:spPr>
          <a:xfrm>
            <a:off x="4724400" y="1524000"/>
            <a:ext cx="4041775" cy="3951288"/>
          </a:xfrm>
        </p:spPr>
        <p:txBody>
          <a:bodyPr>
            <a:normAutofit/>
          </a:bodyPr>
          <a:lstStyle/>
          <a:p>
            <a:pPr marL="457200" indent="-457200">
              <a:buFont typeface="+mj-lt"/>
              <a:buAutoNum type="arabicPeriod"/>
            </a:pPr>
            <a:r>
              <a:rPr lang="en-US" dirty="0" smtClean="0"/>
              <a:t>Draw a virus, bacteria and a Eukaryotic cell.</a:t>
            </a:r>
          </a:p>
          <a:p>
            <a:pPr marL="457200" indent="-457200">
              <a:buFont typeface="+mj-lt"/>
              <a:buAutoNum type="arabicPeriod"/>
            </a:pPr>
            <a:r>
              <a:rPr lang="en-US" dirty="0" smtClean="0"/>
              <a:t>Explain how a nucleic acid is different in an Eukaryotic Cell, Prokaryotic Cell and a Virus.</a:t>
            </a:r>
          </a:p>
          <a:p>
            <a:pPr marL="457200" indent="-457200">
              <a:buFont typeface="+mj-lt"/>
              <a:buAutoNum type="arabicPeriod"/>
            </a:pPr>
            <a:r>
              <a:rPr lang="en-US" dirty="0" smtClean="0"/>
              <a:t>Explain how a Eukaryotic Cell, Prokaryotic Cell and Virus are different in structure and complexity .</a:t>
            </a:r>
          </a:p>
          <a:p>
            <a:pPr marL="457200" indent="-457200">
              <a:buFont typeface="+mj-lt"/>
              <a:buAutoNum type="arabicPeriod"/>
            </a:pPr>
            <a:endParaRPr lang="en-US" dirty="0"/>
          </a:p>
        </p:txBody>
      </p:sp>
      <p:pic>
        <p:nvPicPr>
          <p:cNvPr id="7" name="Picture 15" descr="Ch18 bacterial cell"/>
          <p:cNvPicPr>
            <a:picLocks noChangeAspect="1" noChangeArrowheads="1"/>
          </p:cNvPicPr>
          <p:nvPr/>
        </p:nvPicPr>
        <p:blipFill>
          <a:blip r:embed="rId2" cstate="print"/>
          <a:srcRect/>
          <a:stretch>
            <a:fillRect/>
          </a:stretch>
        </p:blipFill>
        <p:spPr bwMode="auto">
          <a:xfrm>
            <a:off x="0" y="1421205"/>
            <a:ext cx="2438400" cy="2312596"/>
          </a:xfrm>
          <a:prstGeom prst="rect">
            <a:avLst/>
          </a:prstGeom>
          <a:noFill/>
        </p:spPr>
      </p:pic>
      <p:pic>
        <p:nvPicPr>
          <p:cNvPr id="8" name="Picture 27" descr="Fig"/>
          <p:cNvPicPr>
            <a:picLocks noChangeAspect="1" noChangeArrowheads="1"/>
          </p:cNvPicPr>
          <p:nvPr/>
        </p:nvPicPr>
        <p:blipFill>
          <a:blip r:embed="rId3" cstate="print"/>
          <a:srcRect/>
          <a:stretch>
            <a:fillRect/>
          </a:stretch>
        </p:blipFill>
        <p:spPr bwMode="auto">
          <a:xfrm>
            <a:off x="0" y="3733800"/>
            <a:ext cx="2438400" cy="2389717"/>
          </a:xfrm>
          <a:prstGeom prst="rect">
            <a:avLst/>
          </a:prstGeom>
          <a:noFill/>
        </p:spPr>
      </p:pic>
      <p:pic>
        <p:nvPicPr>
          <p:cNvPr id="9" name="Picture 19" descr="Fig"/>
          <p:cNvPicPr>
            <a:picLocks noGrp="1" noChangeAspect="1" noChangeArrowheads="1"/>
          </p:cNvPicPr>
          <p:nvPr>
            <p:ph sz="half" idx="2"/>
          </p:nvPr>
        </p:nvPicPr>
        <p:blipFill>
          <a:blip r:embed="rId4" cstate="print"/>
          <a:srcRect/>
          <a:stretch>
            <a:fillRect/>
          </a:stretch>
        </p:blipFill>
        <p:spPr bwMode="auto">
          <a:xfrm>
            <a:off x="2438400" y="1295400"/>
            <a:ext cx="2337845" cy="3951288"/>
          </a:xfrm>
          <a:prstGeom prst="rect">
            <a:avLst/>
          </a:prstGeom>
          <a:noFill/>
        </p:spPr>
      </p:pic>
      <p:pic>
        <p:nvPicPr>
          <p:cNvPr id="10" name="Picture 9" descr="Animal vacuoles"/>
          <p:cNvPicPr>
            <a:picLocks noChangeAspect="1" noChangeArrowheads="1"/>
          </p:cNvPicPr>
          <p:nvPr/>
        </p:nvPicPr>
        <p:blipFill>
          <a:blip r:embed="rId5" cstate="print"/>
          <a:srcRect/>
          <a:stretch>
            <a:fillRect/>
          </a:stretch>
        </p:blipFill>
        <p:spPr bwMode="auto">
          <a:xfrm>
            <a:off x="2438400" y="5181600"/>
            <a:ext cx="2409010" cy="1676400"/>
          </a:xfrm>
          <a:prstGeom prst="rect">
            <a:avLst/>
          </a:prstGeom>
          <a:noFill/>
        </p:spPr>
      </p:pic>
      <p:sp>
        <p:nvSpPr>
          <p:cNvPr id="11" name="TextBox 10">
            <a:hlinkClick r:id="rId6"/>
          </p:cNvPr>
          <p:cNvSpPr txBox="1"/>
          <p:nvPr/>
        </p:nvSpPr>
        <p:spPr>
          <a:xfrm>
            <a:off x="5105400" y="5410200"/>
            <a:ext cx="3581400" cy="923330"/>
          </a:xfrm>
          <a:prstGeom prst="rect">
            <a:avLst/>
          </a:prstGeom>
          <a:noFill/>
        </p:spPr>
        <p:txBody>
          <a:bodyPr wrap="square" rtlCol="0">
            <a:spAutoFit/>
          </a:bodyPr>
          <a:lstStyle/>
          <a:p>
            <a:r>
              <a:rPr lang="en-US" u="sng" dirty="0" smtClean="0">
                <a:hlinkClick r:id="rId6"/>
              </a:rPr>
              <a:t>http://www.npr.org/blogs/krulwich/2009/10/23/114075029/flu-attack-how-a-virus-invades-your-body</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165898" name="Rectangle 10"/>
          <p:cNvSpPr>
            <a:spLocks noChangeArrowheads="1"/>
          </p:cNvSpPr>
          <p:nvPr/>
        </p:nvSpPr>
        <p:spPr bwMode="auto">
          <a:xfrm>
            <a:off x="609600" y="1776413"/>
            <a:ext cx="8153400" cy="1065212"/>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You’ve probably had the flu—influenza—at some time during your life.</a:t>
            </a:r>
          </a:p>
        </p:txBody>
      </p:sp>
      <p:sp>
        <p:nvSpPr>
          <p:cNvPr id="165899" name="Rectangle 11"/>
          <p:cNvSpPr>
            <a:spLocks noChangeArrowheads="1"/>
          </p:cNvSpPr>
          <p:nvPr/>
        </p:nvSpPr>
        <p:spPr bwMode="auto">
          <a:xfrm>
            <a:off x="592138" y="4256088"/>
            <a:ext cx="7866062"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Viruses</a:t>
            </a:r>
            <a:r>
              <a:rPr lang="en-US" altLang="en-US" sz="3200">
                <a:solidFill>
                  <a:schemeClr val="tx1"/>
                </a:solidFill>
                <a:latin typeface="Times" charset="0"/>
              </a:rPr>
              <a:t> are composed of nucleic acids enclosed in a protein coat and are smaller than the smallest bacterium.</a:t>
            </a:r>
          </a:p>
        </p:txBody>
      </p:sp>
      <p:sp>
        <p:nvSpPr>
          <p:cNvPr id="165940" name="Text Box 52"/>
          <p:cNvSpPr txBox="1">
            <a:spLocks noChangeArrowheads="1"/>
          </p:cNvSpPr>
          <p:nvPr/>
        </p:nvSpPr>
        <p:spPr bwMode="auto">
          <a:xfrm>
            <a:off x="565150" y="9144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is a virus?</a:t>
            </a:r>
          </a:p>
        </p:txBody>
      </p:sp>
      <p:pic>
        <p:nvPicPr>
          <p:cNvPr id="165944" name="Picture 5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65945" name="Picture 5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65946" name="Picture 5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65947" name="Picture 5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65948" name="Picture 6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65953" name="Picture 65"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65958" name="Picture 70"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165959" name="Picture 71" descr="Sec"/>
          <p:cNvPicPr>
            <a:picLocks noChangeAspect="1" noChangeArrowheads="1"/>
          </p:cNvPicPr>
          <p:nvPr/>
        </p:nvPicPr>
        <p:blipFill>
          <a:blip r:embed="rId11" cstate="print"/>
          <a:srcRect/>
          <a:stretch>
            <a:fillRect/>
          </a:stretch>
        </p:blipFill>
        <p:spPr bwMode="auto">
          <a:xfrm>
            <a:off x="3797300" y="0"/>
            <a:ext cx="1549400" cy="482600"/>
          </a:xfrm>
          <a:prstGeom prst="rect">
            <a:avLst/>
          </a:prstGeom>
          <a:noFill/>
        </p:spPr>
      </p:pic>
      <p:sp>
        <p:nvSpPr>
          <p:cNvPr id="165960" name="Rectangle 72"/>
          <p:cNvSpPr>
            <a:spLocks noChangeArrowheads="1"/>
          </p:cNvSpPr>
          <p:nvPr/>
        </p:nvSpPr>
        <p:spPr bwMode="auto">
          <a:xfrm>
            <a:off x="592138" y="3017838"/>
            <a:ext cx="6799262"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Nonliving particles called viruses cause influenza.</a:t>
            </a:r>
          </a:p>
        </p:txBody>
      </p:sp>
      <p:pic>
        <p:nvPicPr>
          <p:cNvPr id="165962" name="Picture 74" descr="audio image blue">
            <a:hlinkClick r:id="" action="ppaction://noaction">
              <a:snd r:embed="rId12" name="18-virus.WAV"/>
            </a:hlinkClick>
          </p:cNvPr>
          <p:cNvPicPr>
            <a:picLocks noChangeAspect="1" noChangeArrowheads="1"/>
          </p:cNvPicPr>
          <p:nvPr/>
        </p:nvPicPr>
        <p:blipFill>
          <a:blip r:embed="rId13" cstate="print"/>
          <a:srcRect/>
          <a:stretch>
            <a:fillRect/>
          </a:stretch>
        </p:blipFill>
        <p:spPr bwMode="auto">
          <a:xfrm>
            <a:off x="5618163" y="522763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65898"/>
                                        </p:tgtEl>
                                        <p:attrNameLst>
                                          <p:attrName>style.visibility</p:attrName>
                                        </p:attrNameLst>
                                      </p:cBhvr>
                                      <p:to>
                                        <p:strVal val="visible"/>
                                      </p:to>
                                    </p:set>
                                    <p:animEffect transition="in" filter="box(out)">
                                      <p:cBhvr>
                                        <p:cTn id="7" dur="500"/>
                                        <p:tgtEl>
                                          <p:spTgt spid="1658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5960"/>
                                        </p:tgtEl>
                                        <p:attrNameLst>
                                          <p:attrName>style.visibility</p:attrName>
                                        </p:attrNameLst>
                                      </p:cBhvr>
                                      <p:to>
                                        <p:strVal val="visible"/>
                                      </p:to>
                                    </p:set>
                                    <p:animEffect transition="in" filter="box(out)">
                                      <p:cBhvr>
                                        <p:cTn id="12" dur="500"/>
                                        <p:tgtEl>
                                          <p:spTgt spid="16596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65962"/>
                                        </p:tgtEl>
                                        <p:attrNameLst>
                                          <p:attrName>style.visibility</p:attrName>
                                        </p:attrNameLst>
                                      </p:cBhvr>
                                      <p:to>
                                        <p:strVal val="visible"/>
                                      </p:to>
                                    </p:set>
                                    <p:animEffect transition="in" filter="box(out)">
                                      <p:cBhvr>
                                        <p:cTn id="17" dur="500"/>
                                        <p:tgtEl>
                                          <p:spTgt spid="16596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65944"/>
                                        </p:tgtEl>
                                        <p:attrNameLst>
                                          <p:attrName>style.visibility</p:attrName>
                                        </p:attrNameLst>
                                      </p:cBhvr>
                                      <p:to>
                                        <p:strVal val="visible"/>
                                      </p:to>
                                    </p:set>
                                    <p:animEffect transition="in" filter="box(out)">
                                      <p:cBhvr>
                                        <p:cTn id="21" dur="500"/>
                                        <p:tgtEl>
                                          <p:spTgt spid="16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8" grpId="0" autoUpdateAnimBg="0"/>
      <p:bldP spid="165960"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875523" name="Rectangle 3"/>
          <p:cNvSpPr>
            <a:spLocks noChangeArrowheads="1"/>
          </p:cNvSpPr>
          <p:nvPr/>
        </p:nvSpPr>
        <p:spPr bwMode="auto">
          <a:xfrm>
            <a:off x="609600" y="1595438"/>
            <a:ext cx="73914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Most biologists consider viruses to be nonliving because they don’t exhibit all the criteria for life.</a:t>
            </a:r>
          </a:p>
        </p:txBody>
      </p:sp>
      <p:sp>
        <p:nvSpPr>
          <p:cNvPr id="875524" name="Rectangle 4"/>
          <p:cNvSpPr>
            <a:spLocks noChangeArrowheads="1"/>
          </p:cNvSpPr>
          <p:nvPr/>
        </p:nvSpPr>
        <p:spPr bwMode="auto">
          <a:xfrm>
            <a:off x="592138" y="3103563"/>
            <a:ext cx="8170862" cy="1941512"/>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They don’t carry out respiration, grow, or develop. All viruses can do is replicate—make copies of themselves—and they can’t even do that without the help of living cells.</a:t>
            </a:r>
          </a:p>
        </p:txBody>
      </p:sp>
      <p:sp>
        <p:nvSpPr>
          <p:cNvPr id="875525" name="Text Box 5"/>
          <p:cNvSpPr txBox="1">
            <a:spLocks noChangeArrowheads="1"/>
          </p:cNvSpPr>
          <p:nvPr/>
        </p:nvSpPr>
        <p:spPr bwMode="auto">
          <a:xfrm>
            <a:off x="565150" y="9144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is a virus?</a:t>
            </a:r>
          </a:p>
        </p:txBody>
      </p:sp>
      <p:pic>
        <p:nvPicPr>
          <p:cNvPr id="87552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552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552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552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553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5531" name="Picture 11"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5532"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75533" name="Picture 13" descr="Sec"/>
          <p:cNvPicPr>
            <a:picLocks noChangeAspect="1" noChangeArrowheads="1"/>
          </p:cNvPicPr>
          <p:nvPr/>
        </p:nvPicPr>
        <p:blipFill>
          <a:blip r:embed="rId11" cstate="print"/>
          <a:srcRect/>
          <a:stretch>
            <a:fillRect/>
          </a:stretch>
        </p:blipFill>
        <p:spPr bwMode="auto">
          <a:xfrm>
            <a:off x="3797300" y="0"/>
            <a:ext cx="1549400" cy="482600"/>
          </a:xfrm>
          <a:prstGeom prst="rect">
            <a:avLst/>
          </a:prstGeom>
          <a:noFill/>
        </p:spPr>
      </p:pic>
      <p:sp>
        <p:nvSpPr>
          <p:cNvPr id="875534" name="Rectangle 14"/>
          <p:cNvSpPr>
            <a:spLocks noChangeArrowheads="1"/>
          </p:cNvSpPr>
          <p:nvPr/>
        </p:nvSpPr>
        <p:spPr bwMode="auto">
          <a:xfrm>
            <a:off x="592138" y="5046663"/>
            <a:ext cx="7104062"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cell in which a virus replicates is called the </a:t>
            </a:r>
            <a:r>
              <a:rPr lang="en-US" altLang="en-US" sz="3200">
                <a:solidFill>
                  <a:srgbClr val="FF0066"/>
                </a:solidFill>
                <a:latin typeface="Times" charset="0"/>
              </a:rPr>
              <a:t>host cell</a:t>
            </a:r>
            <a:r>
              <a:rPr lang="en-US" altLang="en-US" sz="3200">
                <a:solidFill>
                  <a:schemeClr val="tx1"/>
                </a:solidFill>
                <a:latin typeface="Times" charset="0"/>
              </a:rPr>
              <a:t>.</a:t>
            </a:r>
          </a:p>
        </p:txBody>
      </p:sp>
      <p:pic>
        <p:nvPicPr>
          <p:cNvPr id="875536" name="Picture 16" descr="audio image blue">
            <a:hlinkClick r:id="" action="ppaction://noaction">
              <a:snd r:embed="rId12" name="18-host cell.WAV"/>
            </a:hlinkClick>
          </p:cNvPr>
          <p:cNvPicPr>
            <a:picLocks noChangeAspect="1" noChangeArrowheads="1"/>
          </p:cNvPicPr>
          <p:nvPr/>
        </p:nvPicPr>
        <p:blipFill>
          <a:blip r:embed="rId13" cstate="print"/>
          <a:srcRect/>
          <a:stretch>
            <a:fillRect/>
          </a:stretch>
        </p:blipFill>
        <p:spPr bwMode="auto">
          <a:xfrm>
            <a:off x="4294188" y="557053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5523"/>
                                        </p:tgtEl>
                                        <p:attrNameLst>
                                          <p:attrName>style.visibility</p:attrName>
                                        </p:attrNameLst>
                                      </p:cBhvr>
                                      <p:to>
                                        <p:strVal val="visible"/>
                                      </p:to>
                                    </p:set>
                                    <p:animEffect transition="in" filter="box(out)">
                                      <p:cBhvr>
                                        <p:cTn id="7" dur="500"/>
                                        <p:tgtEl>
                                          <p:spTgt spid="8755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5524"/>
                                        </p:tgtEl>
                                        <p:attrNameLst>
                                          <p:attrName>style.visibility</p:attrName>
                                        </p:attrNameLst>
                                      </p:cBhvr>
                                      <p:to>
                                        <p:strVal val="visible"/>
                                      </p:to>
                                    </p:set>
                                    <p:animEffect transition="in" filter="box(out)">
                                      <p:cBhvr>
                                        <p:cTn id="12" dur="500"/>
                                        <p:tgtEl>
                                          <p:spTgt spid="8755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5534"/>
                                        </p:tgtEl>
                                        <p:attrNameLst>
                                          <p:attrName>style.visibility</p:attrName>
                                        </p:attrNameLst>
                                      </p:cBhvr>
                                      <p:to>
                                        <p:strVal val="visible"/>
                                      </p:to>
                                    </p:set>
                                    <p:animEffect transition="in" filter="box(out)">
                                      <p:cBhvr>
                                        <p:cTn id="17" dur="500"/>
                                        <p:tgtEl>
                                          <p:spTgt spid="87553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875536"/>
                                        </p:tgtEl>
                                        <p:attrNameLst>
                                          <p:attrName>style.visibility</p:attrName>
                                        </p:attrNameLst>
                                      </p:cBhvr>
                                      <p:to>
                                        <p:strVal val="visible"/>
                                      </p:to>
                                    </p:set>
                                    <p:animEffect transition="in" filter="box(out)">
                                      <p:cBhvr>
                                        <p:cTn id="22" dur="500"/>
                                        <p:tgtEl>
                                          <p:spTgt spid="875536"/>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75526"/>
                                        </p:tgtEl>
                                        <p:attrNameLst>
                                          <p:attrName>style.visibility</p:attrName>
                                        </p:attrNameLst>
                                      </p:cBhvr>
                                      <p:to>
                                        <p:strVal val="visible"/>
                                      </p:to>
                                    </p:set>
                                    <p:animEffect transition="in" filter="box(out)">
                                      <p:cBhvr>
                                        <p:cTn id="26" dur="500"/>
                                        <p:tgtEl>
                                          <p:spTgt spid="875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523" grpId="0" autoUpdateAnimBg="0"/>
      <p:bldP spid="875524" grpId="0" autoUpdateAnimBg="0"/>
      <p:bldP spid="875534"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9643" name="Picture 27" descr="Fig"/>
          <p:cNvPicPr>
            <a:picLocks noChangeAspect="1" noChangeArrowheads="1"/>
          </p:cNvPicPr>
          <p:nvPr/>
        </p:nvPicPr>
        <p:blipFill>
          <a:blip r:embed="rId2" cstate="print"/>
          <a:srcRect/>
          <a:stretch>
            <a:fillRect/>
          </a:stretch>
        </p:blipFill>
        <p:spPr bwMode="auto">
          <a:xfrm>
            <a:off x="547688" y="2262188"/>
            <a:ext cx="3657600" cy="3584575"/>
          </a:xfrm>
          <a:prstGeom prst="rect">
            <a:avLst/>
          </a:prstGeom>
          <a:noFill/>
        </p:spPr>
      </p:pic>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879619" name="Text Box 3"/>
          <p:cNvSpPr txBox="1">
            <a:spLocks noChangeArrowheads="1"/>
          </p:cNvSpPr>
          <p:nvPr/>
        </p:nvSpPr>
        <p:spPr bwMode="auto">
          <a:xfrm>
            <a:off x="565150" y="914400"/>
            <a:ext cx="3194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Viral Structure</a:t>
            </a:r>
          </a:p>
        </p:txBody>
      </p:sp>
      <p:pic>
        <p:nvPicPr>
          <p:cNvPr id="879620"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87962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879622"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87962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879624"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79625"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7962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79627"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879628" name="Rectangle 12"/>
          <p:cNvSpPr>
            <a:spLocks noChangeArrowheads="1"/>
          </p:cNvSpPr>
          <p:nvPr/>
        </p:nvSpPr>
        <p:spPr bwMode="auto">
          <a:xfrm>
            <a:off x="5424488" y="1336675"/>
            <a:ext cx="3414712" cy="31591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virus has an inner core of nucleic acid, either RNA or DNA, and an outer protein coat called a </a:t>
            </a:r>
            <a:r>
              <a:rPr lang="en-US" altLang="en-US" sz="3200">
                <a:solidFill>
                  <a:srgbClr val="FF0066"/>
                </a:solidFill>
                <a:latin typeface="Times" charset="0"/>
              </a:rPr>
              <a:t>capsid</a:t>
            </a:r>
            <a:r>
              <a:rPr lang="en-US" altLang="en-US" sz="3200">
                <a:solidFill>
                  <a:schemeClr val="tx1"/>
                </a:solidFill>
                <a:latin typeface="Times" charset="0"/>
              </a:rPr>
              <a:t>.</a:t>
            </a:r>
          </a:p>
        </p:txBody>
      </p:sp>
      <p:sp>
        <p:nvSpPr>
          <p:cNvPr id="879634" name="Rectangle 18"/>
          <p:cNvSpPr>
            <a:spLocks noChangeArrowheads="1"/>
          </p:cNvSpPr>
          <p:nvPr/>
        </p:nvSpPr>
        <p:spPr bwMode="auto">
          <a:xfrm>
            <a:off x="2166938" y="1727200"/>
            <a:ext cx="14478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Capsid</a:t>
            </a:r>
          </a:p>
        </p:txBody>
      </p:sp>
      <p:sp>
        <p:nvSpPr>
          <p:cNvPr id="879635" name="Rectangle 19"/>
          <p:cNvSpPr>
            <a:spLocks noChangeArrowheads="1"/>
          </p:cNvSpPr>
          <p:nvPr/>
        </p:nvSpPr>
        <p:spPr bwMode="auto">
          <a:xfrm>
            <a:off x="4038600" y="2895600"/>
            <a:ext cx="1828800" cy="749300"/>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Nucleic </a:t>
            </a:r>
          </a:p>
          <a:p>
            <a:pPr marL="342900" indent="-342900">
              <a:lnSpc>
                <a:spcPct val="50000"/>
              </a:lnSpc>
              <a:buClr>
                <a:schemeClr val="tx1"/>
              </a:buClr>
            </a:pPr>
            <a:r>
              <a:rPr lang="en-US" altLang="en-US" sz="2400" b="1" i="1">
                <a:solidFill>
                  <a:schemeClr val="tx1"/>
                </a:solidFill>
                <a:latin typeface="Times" charset="0"/>
              </a:rPr>
              <a:t>acid</a:t>
            </a:r>
          </a:p>
        </p:txBody>
      </p:sp>
      <p:sp>
        <p:nvSpPr>
          <p:cNvPr id="879636" name="Rectangle 20"/>
          <p:cNvSpPr>
            <a:spLocks noChangeArrowheads="1"/>
          </p:cNvSpPr>
          <p:nvPr/>
        </p:nvSpPr>
        <p:spPr bwMode="auto">
          <a:xfrm>
            <a:off x="3967163" y="4614863"/>
            <a:ext cx="1828800" cy="420687"/>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Envelope</a:t>
            </a:r>
          </a:p>
        </p:txBody>
      </p:sp>
      <p:sp>
        <p:nvSpPr>
          <p:cNvPr id="879637" name="Line 21"/>
          <p:cNvSpPr>
            <a:spLocks noChangeShapeType="1"/>
          </p:cNvSpPr>
          <p:nvPr/>
        </p:nvSpPr>
        <p:spPr bwMode="auto">
          <a:xfrm>
            <a:off x="2624138" y="2162175"/>
            <a:ext cx="0" cy="914400"/>
          </a:xfrm>
          <a:prstGeom prst="line">
            <a:avLst/>
          </a:prstGeom>
          <a:noFill/>
          <a:ln w="22225">
            <a:solidFill>
              <a:schemeClr val="tx1"/>
            </a:solidFill>
            <a:round/>
            <a:headEnd/>
            <a:tailEnd/>
          </a:ln>
          <a:effectLst/>
        </p:spPr>
        <p:txBody>
          <a:bodyPr wrap="none" anchor="ctr">
            <a:spAutoFit/>
          </a:bodyPr>
          <a:lstStyle/>
          <a:p>
            <a:endParaRPr lang="en-US"/>
          </a:p>
        </p:txBody>
      </p:sp>
      <p:sp>
        <p:nvSpPr>
          <p:cNvPr id="879638" name="Line 22"/>
          <p:cNvSpPr>
            <a:spLocks noChangeShapeType="1"/>
          </p:cNvSpPr>
          <p:nvPr/>
        </p:nvSpPr>
        <p:spPr bwMode="auto">
          <a:xfrm flipH="1">
            <a:off x="2514600" y="3429000"/>
            <a:ext cx="1600200" cy="609600"/>
          </a:xfrm>
          <a:prstGeom prst="line">
            <a:avLst/>
          </a:prstGeom>
          <a:noFill/>
          <a:ln w="15875">
            <a:solidFill>
              <a:schemeClr val="tx1"/>
            </a:solidFill>
            <a:round/>
            <a:headEnd/>
            <a:tailEnd/>
          </a:ln>
          <a:effectLst/>
        </p:spPr>
        <p:txBody>
          <a:bodyPr wrap="none" anchor="ctr">
            <a:spAutoFit/>
          </a:bodyPr>
          <a:lstStyle/>
          <a:p>
            <a:endParaRPr lang="en-US"/>
          </a:p>
        </p:txBody>
      </p:sp>
      <p:sp>
        <p:nvSpPr>
          <p:cNvPr id="879641" name="Line 25"/>
          <p:cNvSpPr>
            <a:spLocks noChangeShapeType="1"/>
          </p:cNvSpPr>
          <p:nvPr/>
        </p:nvSpPr>
        <p:spPr bwMode="auto">
          <a:xfrm flipH="1" flipV="1">
            <a:off x="3586163" y="4481513"/>
            <a:ext cx="457200" cy="228600"/>
          </a:xfrm>
          <a:prstGeom prst="line">
            <a:avLst/>
          </a:prstGeom>
          <a:noFill/>
          <a:ln w="15875">
            <a:solidFill>
              <a:schemeClr val="tx1"/>
            </a:solidFill>
            <a:round/>
            <a:headEnd/>
            <a:tailEnd/>
          </a:ln>
          <a:effectLst/>
        </p:spPr>
        <p:txBody>
          <a:bodyPr wrap="none" anchor="ctr">
            <a:spAutoFit/>
          </a:bodyPr>
          <a:lstStyle/>
          <a:p>
            <a:endParaRPr lang="en-US"/>
          </a:p>
        </p:txBody>
      </p:sp>
      <p:pic>
        <p:nvPicPr>
          <p:cNvPr id="879644" name="Picture 28" descr="audio image blue">
            <a:hlinkClick r:id="" action="ppaction://noaction">
              <a:snd r:embed="rId13" name="18-capsid.WAV"/>
            </a:hlinkClick>
          </p:cNvPr>
          <p:cNvPicPr>
            <a:picLocks noChangeAspect="1" noChangeArrowheads="1"/>
          </p:cNvPicPr>
          <p:nvPr/>
        </p:nvPicPr>
        <p:blipFill>
          <a:blip r:embed="rId14" cstate="print"/>
          <a:srcRect/>
          <a:stretch>
            <a:fillRect/>
          </a:stretch>
        </p:blipFill>
        <p:spPr bwMode="auto">
          <a:xfrm>
            <a:off x="8375650" y="4079875"/>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28"/>
                                        </p:tgtEl>
                                        <p:attrNameLst>
                                          <p:attrName>style.visibility</p:attrName>
                                        </p:attrNameLst>
                                      </p:cBhvr>
                                      <p:to>
                                        <p:strVal val="visible"/>
                                      </p:to>
                                    </p:set>
                                    <p:animEffect transition="in" filter="box(out)">
                                      <p:cBhvr>
                                        <p:cTn id="7" dur="500"/>
                                        <p:tgtEl>
                                          <p:spTgt spid="8796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44"/>
                                        </p:tgtEl>
                                        <p:attrNameLst>
                                          <p:attrName>style.visibility</p:attrName>
                                        </p:attrNameLst>
                                      </p:cBhvr>
                                      <p:to>
                                        <p:strVal val="visible"/>
                                      </p:to>
                                    </p:set>
                                    <p:animEffect transition="in" filter="box(out)">
                                      <p:cBhvr>
                                        <p:cTn id="12" dur="500"/>
                                        <p:tgtEl>
                                          <p:spTgt spid="87964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9620"/>
                                        </p:tgtEl>
                                        <p:attrNameLst>
                                          <p:attrName>style.visibility</p:attrName>
                                        </p:attrNameLst>
                                      </p:cBhvr>
                                      <p:to>
                                        <p:strVal val="visible"/>
                                      </p:to>
                                    </p:set>
                                    <p:animEffect transition="in" filter="box(out)">
                                      <p:cBhvr>
                                        <p:cTn id="16" dur="500"/>
                                        <p:tgtEl>
                                          <p:spTgt spid="87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8"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6" name="Picture 1050" descr="fig"/>
          <p:cNvPicPr>
            <a:picLocks noChangeAspect="1" noChangeArrowheads="1"/>
          </p:cNvPicPr>
          <p:nvPr/>
        </p:nvPicPr>
        <p:blipFill>
          <a:blip r:embed="rId2" cstate="print"/>
          <a:srcRect/>
          <a:stretch>
            <a:fillRect/>
          </a:stretch>
        </p:blipFill>
        <p:spPr bwMode="auto">
          <a:xfrm>
            <a:off x="5135563" y="1476375"/>
            <a:ext cx="2317750" cy="4140200"/>
          </a:xfrm>
          <a:prstGeom prst="rect">
            <a:avLst/>
          </a:prstGeom>
          <a:noFill/>
        </p:spPr>
      </p:pic>
      <p:sp>
        <p:nvSpPr>
          <p:cNvPr id="880642"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pic>
        <p:nvPicPr>
          <p:cNvPr id="880644" name="Picture 1028"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880645"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880646"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880647"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880648" name="Picture 1032"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0649" name="Picture 1033"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0650"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0651" name="Picture 1035"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880652" name="Rectangle 1036"/>
          <p:cNvSpPr>
            <a:spLocks noChangeArrowheads="1"/>
          </p:cNvSpPr>
          <p:nvPr/>
        </p:nvSpPr>
        <p:spPr bwMode="auto">
          <a:xfrm>
            <a:off x="533400" y="1793875"/>
            <a:ext cx="4741863"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Viral nucleic acid is either DNA or RNA and contains instructions for making copies of the virus.</a:t>
            </a:r>
          </a:p>
        </p:txBody>
      </p:sp>
      <p:sp>
        <p:nvSpPr>
          <p:cNvPr id="880656" name="Rectangle 1040"/>
          <p:cNvSpPr>
            <a:spLocks noChangeArrowheads="1"/>
          </p:cNvSpPr>
          <p:nvPr/>
        </p:nvSpPr>
        <p:spPr bwMode="auto">
          <a:xfrm>
            <a:off x="533400" y="4379913"/>
            <a:ext cx="44196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Some viruses have only four genes, while others have hundreds.</a:t>
            </a:r>
          </a:p>
        </p:txBody>
      </p:sp>
      <p:sp>
        <p:nvSpPr>
          <p:cNvPr id="880657" name="Rectangle 1041"/>
          <p:cNvSpPr>
            <a:spLocks noChangeArrowheads="1"/>
          </p:cNvSpPr>
          <p:nvPr/>
        </p:nvSpPr>
        <p:spPr bwMode="auto">
          <a:xfrm>
            <a:off x="6629400" y="1636713"/>
            <a:ext cx="2590800" cy="420687"/>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Nucleic acid</a:t>
            </a:r>
          </a:p>
        </p:txBody>
      </p:sp>
      <p:sp>
        <p:nvSpPr>
          <p:cNvPr id="880658" name="Rectangle 1042"/>
          <p:cNvSpPr>
            <a:spLocks noChangeArrowheads="1"/>
          </p:cNvSpPr>
          <p:nvPr/>
        </p:nvSpPr>
        <p:spPr bwMode="auto">
          <a:xfrm>
            <a:off x="7772400" y="3552825"/>
            <a:ext cx="12192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Capsid</a:t>
            </a:r>
          </a:p>
        </p:txBody>
      </p:sp>
      <p:sp>
        <p:nvSpPr>
          <p:cNvPr id="880659" name="Line 1043"/>
          <p:cNvSpPr>
            <a:spLocks noChangeShapeType="1"/>
          </p:cNvSpPr>
          <p:nvPr/>
        </p:nvSpPr>
        <p:spPr bwMode="auto">
          <a:xfrm flipH="1">
            <a:off x="5743575" y="1828800"/>
            <a:ext cx="914400" cy="0"/>
          </a:xfrm>
          <a:prstGeom prst="line">
            <a:avLst/>
          </a:prstGeom>
          <a:noFill/>
          <a:ln w="19050">
            <a:solidFill>
              <a:schemeClr val="tx1"/>
            </a:solidFill>
            <a:round/>
            <a:headEnd/>
            <a:tailEnd/>
          </a:ln>
          <a:effectLst/>
        </p:spPr>
        <p:txBody>
          <a:bodyPr wrap="none" anchor="ctr">
            <a:spAutoFit/>
          </a:bodyPr>
          <a:lstStyle/>
          <a:p>
            <a:endParaRPr lang="en-US"/>
          </a:p>
        </p:txBody>
      </p:sp>
      <p:sp>
        <p:nvSpPr>
          <p:cNvPr id="880661" name="Line 1045"/>
          <p:cNvSpPr>
            <a:spLocks noChangeShapeType="1"/>
          </p:cNvSpPr>
          <p:nvPr/>
        </p:nvSpPr>
        <p:spPr bwMode="auto">
          <a:xfrm>
            <a:off x="7648575" y="2514600"/>
            <a:ext cx="0" cy="2590800"/>
          </a:xfrm>
          <a:prstGeom prst="line">
            <a:avLst/>
          </a:prstGeom>
          <a:noFill/>
          <a:ln w="19050">
            <a:solidFill>
              <a:schemeClr val="tx1"/>
            </a:solidFill>
            <a:round/>
            <a:headEnd/>
            <a:tailEnd/>
          </a:ln>
          <a:effectLst/>
        </p:spPr>
        <p:txBody>
          <a:bodyPr wrap="none" anchor="ctr">
            <a:spAutoFit/>
          </a:bodyPr>
          <a:lstStyle/>
          <a:p>
            <a:endParaRPr lang="en-US"/>
          </a:p>
        </p:txBody>
      </p:sp>
      <p:sp>
        <p:nvSpPr>
          <p:cNvPr id="880663" name="Line 1047"/>
          <p:cNvSpPr>
            <a:spLocks noChangeShapeType="1"/>
          </p:cNvSpPr>
          <p:nvPr/>
        </p:nvSpPr>
        <p:spPr bwMode="auto">
          <a:xfrm flipH="1">
            <a:off x="7662863" y="3776663"/>
            <a:ext cx="152400" cy="0"/>
          </a:xfrm>
          <a:prstGeom prst="line">
            <a:avLst/>
          </a:prstGeom>
          <a:noFill/>
          <a:ln w="19050">
            <a:solidFill>
              <a:schemeClr val="tx1"/>
            </a:solidFill>
            <a:round/>
            <a:headEnd/>
            <a:tailEnd/>
          </a:ln>
          <a:effectLst/>
        </p:spPr>
        <p:txBody>
          <a:bodyPr wrap="none" anchor="ctr">
            <a:spAutoFit/>
          </a:bodyPr>
          <a:lstStyle/>
          <a:p>
            <a:endParaRPr lang="en-US"/>
          </a:p>
        </p:txBody>
      </p:sp>
      <p:sp>
        <p:nvSpPr>
          <p:cNvPr id="880664" name="Line 1048"/>
          <p:cNvSpPr>
            <a:spLocks noChangeShapeType="1"/>
          </p:cNvSpPr>
          <p:nvPr/>
        </p:nvSpPr>
        <p:spPr bwMode="auto">
          <a:xfrm flipH="1">
            <a:off x="7419975" y="2514600"/>
            <a:ext cx="228600" cy="0"/>
          </a:xfrm>
          <a:prstGeom prst="line">
            <a:avLst/>
          </a:prstGeom>
          <a:noFill/>
          <a:ln w="19050">
            <a:solidFill>
              <a:schemeClr val="tx1"/>
            </a:solidFill>
            <a:round/>
            <a:headEnd/>
            <a:tailEnd/>
          </a:ln>
          <a:effectLst/>
        </p:spPr>
        <p:txBody>
          <a:bodyPr wrap="none" anchor="ctr">
            <a:spAutoFit/>
          </a:bodyPr>
          <a:lstStyle/>
          <a:p>
            <a:endParaRPr lang="en-US"/>
          </a:p>
        </p:txBody>
      </p:sp>
      <p:sp>
        <p:nvSpPr>
          <p:cNvPr id="880665" name="Line 1049"/>
          <p:cNvSpPr>
            <a:spLocks noChangeShapeType="1"/>
          </p:cNvSpPr>
          <p:nvPr/>
        </p:nvSpPr>
        <p:spPr bwMode="auto">
          <a:xfrm flipH="1">
            <a:off x="7424738" y="5105400"/>
            <a:ext cx="228600" cy="0"/>
          </a:xfrm>
          <a:prstGeom prst="line">
            <a:avLst/>
          </a:prstGeom>
          <a:noFill/>
          <a:ln w="19050">
            <a:solidFill>
              <a:schemeClr val="tx1"/>
            </a:solidFill>
            <a:round/>
            <a:headEnd/>
            <a:tailEnd/>
          </a:ln>
          <a:effectLst/>
        </p:spPr>
        <p:txBody>
          <a:bodyPr wrap="none" anchor="ctr">
            <a:spAutoFit/>
          </a:bodyPr>
          <a:lstStyle/>
          <a:p>
            <a:endParaRPr lang="en-US"/>
          </a:p>
        </p:txBody>
      </p:sp>
      <p:sp>
        <p:nvSpPr>
          <p:cNvPr id="880667" name="Text Box 1051"/>
          <p:cNvSpPr txBox="1">
            <a:spLocks noChangeArrowheads="1"/>
          </p:cNvSpPr>
          <p:nvPr/>
        </p:nvSpPr>
        <p:spPr bwMode="auto">
          <a:xfrm>
            <a:off x="565150" y="914400"/>
            <a:ext cx="3194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Viral Structure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0652"/>
                                        </p:tgtEl>
                                        <p:attrNameLst>
                                          <p:attrName>style.visibility</p:attrName>
                                        </p:attrNameLst>
                                      </p:cBhvr>
                                      <p:to>
                                        <p:strVal val="visible"/>
                                      </p:to>
                                    </p:set>
                                    <p:animEffect transition="in" filter="box(out)">
                                      <p:cBhvr>
                                        <p:cTn id="7" dur="500"/>
                                        <p:tgtEl>
                                          <p:spTgt spid="8806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0656"/>
                                        </p:tgtEl>
                                        <p:attrNameLst>
                                          <p:attrName>style.visibility</p:attrName>
                                        </p:attrNameLst>
                                      </p:cBhvr>
                                      <p:to>
                                        <p:strVal val="visible"/>
                                      </p:to>
                                    </p:set>
                                    <p:animEffect transition="in" filter="box(out)">
                                      <p:cBhvr>
                                        <p:cTn id="12" dur="500"/>
                                        <p:tgtEl>
                                          <p:spTgt spid="88065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0644"/>
                                        </p:tgtEl>
                                        <p:attrNameLst>
                                          <p:attrName>style.visibility</p:attrName>
                                        </p:attrNameLst>
                                      </p:cBhvr>
                                      <p:to>
                                        <p:strVal val="visible"/>
                                      </p:to>
                                    </p:set>
                                    <p:animEffect transition="in" filter="box(out)">
                                      <p:cBhvr>
                                        <p:cTn id="16"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2" grpId="0" autoUpdateAnimBg="0"/>
      <p:bldP spid="880656" grpId="0"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694" name="Picture 1054" descr="Fig"/>
          <p:cNvPicPr>
            <a:picLocks noChangeAspect="1" noChangeArrowheads="1"/>
          </p:cNvPicPr>
          <p:nvPr/>
        </p:nvPicPr>
        <p:blipFill>
          <a:blip r:embed="rId2" cstate="print"/>
          <a:srcRect/>
          <a:stretch>
            <a:fillRect/>
          </a:stretch>
        </p:blipFill>
        <p:spPr bwMode="auto">
          <a:xfrm>
            <a:off x="547688" y="2047875"/>
            <a:ext cx="3886200" cy="3886200"/>
          </a:xfrm>
          <a:prstGeom prst="rect">
            <a:avLst/>
          </a:prstGeom>
          <a:noFill/>
        </p:spPr>
      </p:pic>
      <p:sp>
        <p:nvSpPr>
          <p:cNvPr id="881666"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881667" name="Text Box 1027"/>
          <p:cNvSpPr txBox="1">
            <a:spLocks noChangeArrowheads="1"/>
          </p:cNvSpPr>
          <p:nvPr/>
        </p:nvSpPr>
        <p:spPr bwMode="auto">
          <a:xfrm>
            <a:off x="565150" y="914400"/>
            <a:ext cx="3194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Viral Structure</a:t>
            </a:r>
          </a:p>
        </p:txBody>
      </p:sp>
      <p:pic>
        <p:nvPicPr>
          <p:cNvPr id="881668" name="Picture 1028"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881669"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881670"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881671"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881672" name="Picture 1032"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1673" name="Picture 1033"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1674"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1675" name="Picture 1035"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881676" name="Rectangle 1036"/>
          <p:cNvSpPr>
            <a:spLocks noChangeArrowheads="1"/>
          </p:cNvSpPr>
          <p:nvPr/>
        </p:nvSpPr>
        <p:spPr bwMode="auto">
          <a:xfrm>
            <a:off x="4800600" y="1219200"/>
            <a:ext cx="38100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arrangement of proteins in the capsid of a virus determines the virus’s shape.</a:t>
            </a:r>
          </a:p>
        </p:txBody>
      </p:sp>
      <p:sp>
        <p:nvSpPr>
          <p:cNvPr id="881680" name="Rectangle 1040"/>
          <p:cNvSpPr>
            <a:spLocks noChangeArrowheads="1"/>
          </p:cNvSpPr>
          <p:nvPr/>
        </p:nvSpPr>
        <p:spPr bwMode="auto">
          <a:xfrm>
            <a:off x="2819400" y="1765300"/>
            <a:ext cx="18288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Nucleic acid</a:t>
            </a:r>
          </a:p>
        </p:txBody>
      </p:sp>
      <p:sp>
        <p:nvSpPr>
          <p:cNvPr id="881681" name="Rectangle 1041"/>
          <p:cNvSpPr>
            <a:spLocks noChangeArrowheads="1"/>
          </p:cNvSpPr>
          <p:nvPr/>
        </p:nvSpPr>
        <p:spPr bwMode="auto">
          <a:xfrm>
            <a:off x="533400" y="1651000"/>
            <a:ext cx="18288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Capsid</a:t>
            </a:r>
          </a:p>
        </p:txBody>
      </p:sp>
      <p:sp>
        <p:nvSpPr>
          <p:cNvPr id="881682" name="Line 1042"/>
          <p:cNvSpPr>
            <a:spLocks noChangeShapeType="1"/>
          </p:cNvSpPr>
          <p:nvPr/>
        </p:nvSpPr>
        <p:spPr bwMode="auto">
          <a:xfrm flipH="1">
            <a:off x="3429000" y="2162175"/>
            <a:ext cx="228600" cy="762000"/>
          </a:xfrm>
          <a:prstGeom prst="line">
            <a:avLst/>
          </a:prstGeom>
          <a:noFill/>
          <a:ln w="19050">
            <a:solidFill>
              <a:schemeClr val="tx1"/>
            </a:solidFill>
            <a:round/>
            <a:headEnd/>
            <a:tailEnd/>
          </a:ln>
          <a:effectLst/>
        </p:spPr>
        <p:txBody>
          <a:bodyPr anchor="ctr">
            <a:spAutoFit/>
          </a:bodyPr>
          <a:lstStyle/>
          <a:p>
            <a:endParaRPr lang="en-US"/>
          </a:p>
        </p:txBody>
      </p:sp>
      <p:sp>
        <p:nvSpPr>
          <p:cNvPr id="881685" name="Line 1045"/>
          <p:cNvSpPr>
            <a:spLocks noChangeShapeType="1"/>
          </p:cNvSpPr>
          <p:nvPr/>
        </p:nvSpPr>
        <p:spPr bwMode="auto">
          <a:xfrm flipV="1">
            <a:off x="609600" y="1828800"/>
            <a:ext cx="1752600" cy="762000"/>
          </a:xfrm>
          <a:prstGeom prst="line">
            <a:avLst/>
          </a:prstGeom>
          <a:noFill/>
          <a:ln w="19050">
            <a:solidFill>
              <a:schemeClr val="tx1"/>
            </a:solidFill>
            <a:round/>
            <a:headEnd/>
            <a:tailEnd/>
          </a:ln>
          <a:effectLst/>
        </p:spPr>
        <p:txBody>
          <a:bodyPr anchor="ctr">
            <a:spAutoFit/>
          </a:bodyPr>
          <a:lstStyle/>
          <a:p>
            <a:endParaRPr lang="en-US"/>
          </a:p>
        </p:txBody>
      </p:sp>
      <p:sp>
        <p:nvSpPr>
          <p:cNvPr id="881689" name="Line 1049"/>
          <p:cNvSpPr>
            <a:spLocks noChangeShapeType="1"/>
          </p:cNvSpPr>
          <p:nvPr/>
        </p:nvSpPr>
        <p:spPr bwMode="auto">
          <a:xfrm>
            <a:off x="609600" y="2590800"/>
            <a:ext cx="152400" cy="228600"/>
          </a:xfrm>
          <a:prstGeom prst="line">
            <a:avLst/>
          </a:prstGeom>
          <a:noFill/>
          <a:ln w="19050">
            <a:solidFill>
              <a:schemeClr val="tx1"/>
            </a:solidFill>
            <a:round/>
            <a:headEnd/>
            <a:tailEnd/>
          </a:ln>
          <a:effectLst/>
        </p:spPr>
        <p:txBody>
          <a:bodyPr anchor="ctr">
            <a:spAutoFit/>
          </a:bodyPr>
          <a:lstStyle/>
          <a:p>
            <a:endParaRPr lang="en-US"/>
          </a:p>
        </p:txBody>
      </p:sp>
      <p:sp>
        <p:nvSpPr>
          <p:cNvPr id="881690" name="Line 1050"/>
          <p:cNvSpPr>
            <a:spLocks noChangeShapeType="1"/>
          </p:cNvSpPr>
          <p:nvPr/>
        </p:nvSpPr>
        <p:spPr bwMode="auto">
          <a:xfrm>
            <a:off x="2347913" y="1828800"/>
            <a:ext cx="152400" cy="228600"/>
          </a:xfrm>
          <a:prstGeom prst="line">
            <a:avLst/>
          </a:prstGeom>
          <a:noFill/>
          <a:ln w="19050">
            <a:solidFill>
              <a:schemeClr val="tx1"/>
            </a:solidFill>
            <a:round/>
            <a:headEnd/>
            <a:tailEnd/>
          </a:ln>
          <a:effectLst/>
        </p:spPr>
        <p:txBody>
          <a:bodyPr anchor="ctr">
            <a:spAutoFit/>
          </a:bodyPr>
          <a:lstStyle/>
          <a:p>
            <a:endParaRPr lang="en-US"/>
          </a:p>
        </p:txBody>
      </p:sp>
      <p:sp>
        <p:nvSpPr>
          <p:cNvPr id="881692" name="Line 1052"/>
          <p:cNvSpPr>
            <a:spLocks noChangeShapeType="1"/>
          </p:cNvSpPr>
          <p:nvPr/>
        </p:nvSpPr>
        <p:spPr bwMode="auto">
          <a:xfrm>
            <a:off x="1371600" y="2071688"/>
            <a:ext cx="76200" cy="152400"/>
          </a:xfrm>
          <a:prstGeom prst="line">
            <a:avLst/>
          </a:prstGeom>
          <a:noFill/>
          <a:ln w="19050">
            <a:solidFill>
              <a:schemeClr val="tx1"/>
            </a:solidFill>
            <a:round/>
            <a:headEnd/>
            <a:tailEnd/>
          </a:ln>
          <a:effectLst/>
        </p:spPr>
        <p:txBody>
          <a:bodyPr wrap="none" anchor="ctr">
            <a:spAutoFit/>
          </a:bodyPr>
          <a:lstStyle/>
          <a:p>
            <a:endParaRPr lang="en-US"/>
          </a:p>
        </p:txBody>
      </p:sp>
      <p:sp>
        <p:nvSpPr>
          <p:cNvPr id="881693" name="Rectangle 1053"/>
          <p:cNvSpPr>
            <a:spLocks noChangeArrowheads="1"/>
          </p:cNvSpPr>
          <p:nvPr/>
        </p:nvSpPr>
        <p:spPr bwMode="auto">
          <a:xfrm>
            <a:off x="4800600" y="3775075"/>
            <a:ext cx="38862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Polyhedral viruses resemble small crystals.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1676"/>
                                        </p:tgtEl>
                                        <p:attrNameLst>
                                          <p:attrName>style.visibility</p:attrName>
                                        </p:attrNameLst>
                                      </p:cBhvr>
                                      <p:to>
                                        <p:strVal val="visible"/>
                                      </p:to>
                                    </p:set>
                                    <p:animEffect transition="in" filter="box(out)">
                                      <p:cBhvr>
                                        <p:cTn id="7" dur="500"/>
                                        <p:tgtEl>
                                          <p:spTgt spid="88167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1693"/>
                                        </p:tgtEl>
                                        <p:attrNameLst>
                                          <p:attrName>style.visibility</p:attrName>
                                        </p:attrNameLst>
                                      </p:cBhvr>
                                      <p:to>
                                        <p:strVal val="visible"/>
                                      </p:to>
                                    </p:set>
                                    <p:animEffect transition="in" filter="box(out)">
                                      <p:cBhvr>
                                        <p:cTn id="12" dur="500"/>
                                        <p:tgtEl>
                                          <p:spTgt spid="88169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1668"/>
                                        </p:tgtEl>
                                        <p:attrNameLst>
                                          <p:attrName>style.visibility</p:attrName>
                                        </p:attrNameLst>
                                      </p:cBhvr>
                                      <p:to>
                                        <p:strVal val="visible"/>
                                      </p:to>
                                    </p:set>
                                    <p:animEffect transition="in" filter="box(out)">
                                      <p:cBhvr>
                                        <p:cTn id="16" dur="500"/>
                                        <p:tgtEl>
                                          <p:spTgt spid="88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6" grpId="0" autoUpdateAnimBg="0"/>
      <p:bldP spid="881693"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9"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976900" name="Text Box 4"/>
          <p:cNvSpPr txBox="1">
            <a:spLocks noChangeArrowheads="1"/>
          </p:cNvSpPr>
          <p:nvPr/>
        </p:nvSpPr>
        <p:spPr bwMode="auto">
          <a:xfrm>
            <a:off x="565150" y="914400"/>
            <a:ext cx="5035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Attachment to a host cell</a:t>
            </a:r>
          </a:p>
        </p:txBody>
      </p:sp>
      <p:pic>
        <p:nvPicPr>
          <p:cNvPr id="97690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7690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7690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7690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7690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76906" name="Picture 10"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76907"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76908" name="Picture 12" descr="Sec"/>
          <p:cNvPicPr>
            <a:picLocks noChangeAspect="1" noChangeArrowheads="1"/>
          </p:cNvPicPr>
          <p:nvPr/>
        </p:nvPicPr>
        <p:blipFill>
          <a:blip r:embed="rId11" cstate="print"/>
          <a:srcRect/>
          <a:stretch>
            <a:fillRect/>
          </a:stretch>
        </p:blipFill>
        <p:spPr bwMode="auto">
          <a:xfrm>
            <a:off x="3797300" y="0"/>
            <a:ext cx="1549400" cy="482600"/>
          </a:xfrm>
          <a:prstGeom prst="rect">
            <a:avLst/>
          </a:prstGeom>
          <a:noFill/>
        </p:spPr>
      </p:pic>
      <p:sp>
        <p:nvSpPr>
          <p:cNvPr id="976918" name="Rectangle 22"/>
          <p:cNvSpPr>
            <a:spLocks noChangeArrowheads="1"/>
          </p:cNvSpPr>
          <p:nvPr/>
        </p:nvSpPr>
        <p:spPr bwMode="auto">
          <a:xfrm>
            <a:off x="4343400" y="2057400"/>
            <a:ext cx="41910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In other viruses, the attachment protein is in the capsid or in the envelope.</a:t>
            </a:r>
          </a:p>
        </p:txBody>
      </p:sp>
      <p:pic>
        <p:nvPicPr>
          <p:cNvPr id="976919" name="Picture 23" descr="Fig"/>
          <p:cNvPicPr>
            <a:picLocks noChangeAspect="1" noChangeArrowheads="1"/>
          </p:cNvPicPr>
          <p:nvPr/>
        </p:nvPicPr>
        <p:blipFill>
          <a:blip r:embed="rId12" cstate="print"/>
          <a:srcRect/>
          <a:stretch>
            <a:fillRect/>
          </a:stretch>
        </p:blipFill>
        <p:spPr bwMode="auto">
          <a:xfrm>
            <a:off x="514350" y="1524000"/>
            <a:ext cx="2741613" cy="4419600"/>
          </a:xfrm>
          <a:prstGeom prst="rect">
            <a:avLst/>
          </a:prstGeom>
          <a:noFill/>
        </p:spPr>
      </p:pic>
      <p:sp>
        <p:nvSpPr>
          <p:cNvPr id="976920" name="Rectangle 24"/>
          <p:cNvSpPr>
            <a:spLocks noChangeArrowheads="1"/>
          </p:cNvSpPr>
          <p:nvPr/>
        </p:nvSpPr>
        <p:spPr bwMode="auto">
          <a:xfrm>
            <a:off x="2709863" y="1995488"/>
            <a:ext cx="1143000" cy="366712"/>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Capsid</a:t>
            </a:r>
          </a:p>
        </p:txBody>
      </p:sp>
      <p:sp>
        <p:nvSpPr>
          <p:cNvPr id="976921" name="Rectangle 25"/>
          <p:cNvSpPr>
            <a:spLocks noChangeArrowheads="1"/>
          </p:cNvSpPr>
          <p:nvPr/>
        </p:nvSpPr>
        <p:spPr bwMode="auto">
          <a:xfrm>
            <a:off x="2681288" y="2562225"/>
            <a:ext cx="1081087" cy="609600"/>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Nucleic </a:t>
            </a:r>
          </a:p>
          <a:p>
            <a:pPr marL="342900" indent="-342900">
              <a:lnSpc>
                <a:spcPct val="40000"/>
              </a:lnSpc>
              <a:buClr>
                <a:schemeClr val="tx1"/>
              </a:buClr>
            </a:pPr>
            <a:r>
              <a:rPr lang="en-US" altLang="en-US" sz="2000" b="1" i="1">
                <a:solidFill>
                  <a:schemeClr val="tx1"/>
                </a:solidFill>
                <a:latin typeface="Times" charset="0"/>
              </a:rPr>
              <a:t>acid</a:t>
            </a:r>
          </a:p>
        </p:txBody>
      </p:sp>
      <p:sp>
        <p:nvSpPr>
          <p:cNvPr id="976922" name="Rectangle 26"/>
          <p:cNvSpPr>
            <a:spLocks noChangeArrowheads="1"/>
          </p:cNvSpPr>
          <p:nvPr/>
        </p:nvSpPr>
        <p:spPr bwMode="auto">
          <a:xfrm>
            <a:off x="2667000" y="3581400"/>
            <a:ext cx="1081088" cy="366713"/>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Tail</a:t>
            </a:r>
          </a:p>
        </p:txBody>
      </p:sp>
      <p:sp>
        <p:nvSpPr>
          <p:cNvPr id="976923" name="Rectangle 27"/>
          <p:cNvSpPr>
            <a:spLocks noChangeArrowheads="1"/>
          </p:cNvSpPr>
          <p:nvPr/>
        </p:nvSpPr>
        <p:spPr bwMode="auto">
          <a:xfrm>
            <a:off x="2728913" y="4267200"/>
            <a:ext cx="1385887" cy="366713"/>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Tail fiber</a:t>
            </a:r>
          </a:p>
        </p:txBody>
      </p:sp>
      <p:sp>
        <p:nvSpPr>
          <p:cNvPr id="976924" name="Line 28"/>
          <p:cNvSpPr>
            <a:spLocks noChangeShapeType="1"/>
          </p:cNvSpPr>
          <p:nvPr/>
        </p:nvSpPr>
        <p:spPr bwMode="auto">
          <a:xfrm flipH="1">
            <a:off x="2205038" y="2195513"/>
            <a:ext cx="533400" cy="0"/>
          </a:xfrm>
          <a:prstGeom prst="line">
            <a:avLst/>
          </a:prstGeom>
          <a:noFill/>
          <a:ln w="19050">
            <a:solidFill>
              <a:schemeClr val="tx1"/>
            </a:solidFill>
            <a:round/>
            <a:headEnd/>
            <a:tailEnd/>
          </a:ln>
          <a:effectLst/>
        </p:spPr>
        <p:txBody>
          <a:bodyPr wrap="none" anchor="ctr">
            <a:spAutoFit/>
          </a:bodyPr>
          <a:lstStyle/>
          <a:p>
            <a:endParaRPr lang="en-US"/>
          </a:p>
        </p:txBody>
      </p:sp>
      <p:sp>
        <p:nvSpPr>
          <p:cNvPr id="976925" name="Line 29"/>
          <p:cNvSpPr>
            <a:spLocks noChangeShapeType="1"/>
          </p:cNvSpPr>
          <p:nvPr/>
        </p:nvSpPr>
        <p:spPr bwMode="auto">
          <a:xfrm flipH="1">
            <a:off x="2100263" y="2728913"/>
            <a:ext cx="609600" cy="0"/>
          </a:xfrm>
          <a:prstGeom prst="line">
            <a:avLst/>
          </a:prstGeom>
          <a:noFill/>
          <a:ln w="19050">
            <a:solidFill>
              <a:schemeClr val="tx1"/>
            </a:solidFill>
            <a:round/>
            <a:headEnd/>
            <a:tailEnd/>
          </a:ln>
          <a:effectLst/>
        </p:spPr>
        <p:txBody>
          <a:bodyPr wrap="none" anchor="ctr">
            <a:spAutoFit/>
          </a:bodyPr>
          <a:lstStyle/>
          <a:p>
            <a:endParaRPr lang="en-US"/>
          </a:p>
        </p:txBody>
      </p:sp>
      <p:sp>
        <p:nvSpPr>
          <p:cNvPr id="976926" name="Line 30"/>
          <p:cNvSpPr>
            <a:spLocks noChangeShapeType="1"/>
          </p:cNvSpPr>
          <p:nvPr/>
        </p:nvSpPr>
        <p:spPr bwMode="auto">
          <a:xfrm flipH="1">
            <a:off x="2085975" y="3767138"/>
            <a:ext cx="609600" cy="0"/>
          </a:xfrm>
          <a:prstGeom prst="line">
            <a:avLst/>
          </a:prstGeom>
          <a:noFill/>
          <a:ln w="19050">
            <a:solidFill>
              <a:schemeClr val="tx1"/>
            </a:solidFill>
            <a:round/>
            <a:headEnd/>
            <a:tailEnd/>
          </a:ln>
          <a:effectLst/>
        </p:spPr>
        <p:txBody>
          <a:bodyPr wrap="none" anchor="ctr">
            <a:spAutoFit/>
          </a:bodyPr>
          <a:lstStyle/>
          <a:p>
            <a:endParaRPr lang="en-US"/>
          </a:p>
        </p:txBody>
      </p:sp>
      <p:sp>
        <p:nvSpPr>
          <p:cNvPr id="976927" name="Line 31"/>
          <p:cNvSpPr>
            <a:spLocks noChangeShapeType="1"/>
          </p:cNvSpPr>
          <p:nvPr/>
        </p:nvSpPr>
        <p:spPr bwMode="auto">
          <a:xfrm flipH="1">
            <a:off x="2547938" y="4452938"/>
            <a:ext cx="228600" cy="0"/>
          </a:xfrm>
          <a:prstGeom prst="line">
            <a:avLst/>
          </a:prstGeom>
          <a:noFill/>
          <a:ln w="19050">
            <a:solidFill>
              <a:schemeClr val="tx1"/>
            </a:solidFill>
            <a:round/>
            <a:headEnd/>
            <a:tailEnd/>
          </a:ln>
          <a:effectLst/>
        </p:spPr>
        <p:txBody>
          <a:bodyPr wrap="none"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76918"/>
                                        </p:tgtEl>
                                        <p:attrNameLst>
                                          <p:attrName>style.visibility</p:attrName>
                                        </p:attrNameLst>
                                      </p:cBhvr>
                                      <p:to>
                                        <p:strVal val="visible"/>
                                      </p:to>
                                    </p:set>
                                    <p:animEffect transition="in" filter="box(out)">
                                      <p:cBhvr>
                                        <p:cTn id="7" dur="500"/>
                                        <p:tgtEl>
                                          <p:spTgt spid="97691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76901"/>
                                        </p:tgtEl>
                                        <p:attrNameLst>
                                          <p:attrName>style.visibility</p:attrName>
                                        </p:attrNameLst>
                                      </p:cBhvr>
                                      <p:to>
                                        <p:strVal val="visible"/>
                                      </p:to>
                                    </p:set>
                                    <p:animEffect transition="in" filter="box(out)">
                                      <p:cBhvr>
                                        <p:cTn id="11" dur="500"/>
                                        <p:tgtEl>
                                          <p:spTgt spid="976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918"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8979" name="Picture 35" descr="Fig"/>
          <p:cNvPicPr>
            <a:picLocks noChangeAspect="1" noChangeArrowheads="1"/>
          </p:cNvPicPr>
          <p:nvPr/>
        </p:nvPicPr>
        <p:blipFill>
          <a:blip r:embed="rId2" cstate="print"/>
          <a:srcRect/>
          <a:stretch>
            <a:fillRect/>
          </a:stretch>
        </p:blipFill>
        <p:spPr bwMode="auto">
          <a:xfrm>
            <a:off x="2266950" y="1511300"/>
            <a:ext cx="5105400" cy="4403725"/>
          </a:xfrm>
          <a:prstGeom prst="rect">
            <a:avLst/>
          </a:prstGeom>
          <a:noFill/>
        </p:spPr>
      </p:pic>
      <p:sp>
        <p:nvSpPr>
          <p:cNvPr id="97894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pic>
        <p:nvPicPr>
          <p:cNvPr id="978948"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7894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78950"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7895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78952"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78953"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895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78955"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978959" name="Rectangle 15"/>
          <p:cNvSpPr>
            <a:spLocks noChangeArrowheads="1"/>
          </p:cNvSpPr>
          <p:nvPr/>
        </p:nvSpPr>
        <p:spPr bwMode="auto">
          <a:xfrm>
            <a:off x="1966913" y="1495425"/>
            <a:ext cx="1371600" cy="509588"/>
          </a:xfrm>
          <a:prstGeom prst="rect">
            <a:avLst/>
          </a:prstGeom>
          <a:noFill/>
          <a:ln w="9525">
            <a:noFill/>
            <a:miter lim="800000"/>
            <a:headEnd/>
            <a:tailEnd/>
          </a:ln>
          <a:effectLst/>
        </p:spPr>
        <p:txBody>
          <a:bodyPr>
            <a:spAutoFit/>
          </a:bodyPr>
          <a:lstStyle/>
          <a:p>
            <a:pPr marL="342900" indent="-342900">
              <a:buClr>
                <a:schemeClr val="tx1"/>
              </a:buClr>
            </a:pPr>
            <a:r>
              <a:rPr lang="en-US" altLang="en-US" sz="1600" b="1" i="1">
                <a:solidFill>
                  <a:schemeClr val="tx1"/>
                </a:solidFill>
                <a:latin typeface="Times" charset="0"/>
              </a:rPr>
              <a:t>Nucleic </a:t>
            </a:r>
          </a:p>
          <a:p>
            <a:pPr marL="342900" indent="-342900">
              <a:lnSpc>
                <a:spcPct val="40000"/>
              </a:lnSpc>
              <a:buClr>
                <a:schemeClr val="tx1"/>
              </a:buClr>
            </a:pPr>
            <a:r>
              <a:rPr lang="en-US" altLang="en-US" sz="1600" b="1" i="1">
                <a:solidFill>
                  <a:schemeClr val="tx1"/>
                </a:solidFill>
                <a:latin typeface="Times" charset="0"/>
              </a:rPr>
              <a:t>acid</a:t>
            </a:r>
          </a:p>
        </p:txBody>
      </p:sp>
      <p:sp>
        <p:nvSpPr>
          <p:cNvPr id="978960" name="Rectangle 16"/>
          <p:cNvSpPr>
            <a:spLocks noChangeArrowheads="1"/>
          </p:cNvSpPr>
          <p:nvPr/>
        </p:nvSpPr>
        <p:spPr bwMode="auto">
          <a:xfrm>
            <a:off x="1966913" y="2133600"/>
            <a:ext cx="1414462" cy="509588"/>
          </a:xfrm>
          <a:prstGeom prst="rect">
            <a:avLst/>
          </a:prstGeom>
          <a:noFill/>
          <a:ln w="9525">
            <a:noFill/>
            <a:miter lim="800000"/>
            <a:headEnd/>
            <a:tailEnd/>
          </a:ln>
          <a:effectLst/>
        </p:spPr>
        <p:txBody>
          <a:bodyPr>
            <a:spAutoFit/>
          </a:bodyPr>
          <a:lstStyle/>
          <a:p>
            <a:pPr marL="342900" indent="-342900">
              <a:buClr>
                <a:schemeClr val="tx1"/>
              </a:buClr>
            </a:pPr>
            <a:r>
              <a:rPr lang="en-US" altLang="en-US" sz="1600" b="1" i="1">
                <a:solidFill>
                  <a:schemeClr val="tx1"/>
                </a:solidFill>
                <a:latin typeface="Times" charset="0"/>
              </a:rPr>
              <a:t>Bacterial </a:t>
            </a:r>
          </a:p>
          <a:p>
            <a:pPr marL="342900" indent="-342900">
              <a:lnSpc>
                <a:spcPct val="40000"/>
              </a:lnSpc>
              <a:buClr>
                <a:schemeClr val="tx1"/>
              </a:buClr>
            </a:pPr>
            <a:r>
              <a:rPr lang="en-US" altLang="en-US" sz="1600" b="1" i="1">
                <a:solidFill>
                  <a:schemeClr val="tx1"/>
                </a:solidFill>
                <a:latin typeface="Times" charset="0"/>
              </a:rPr>
              <a:t>host cell</a:t>
            </a:r>
          </a:p>
        </p:txBody>
      </p:sp>
      <p:sp>
        <p:nvSpPr>
          <p:cNvPr id="978961" name="Rectangle 17"/>
          <p:cNvSpPr>
            <a:spLocks noChangeArrowheads="1"/>
          </p:cNvSpPr>
          <p:nvPr/>
        </p:nvSpPr>
        <p:spPr bwMode="auto">
          <a:xfrm>
            <a:off x="2924175" y="1219200"/>
            <a:ext cx="2286000" cy="312738"/>
          </a:xfrm>
          <a:prstGeom prst="rect">
            <a:avLst/>
          </a:prstGeom>
          <a:noFill/>
          <a:ln w="9525">
            <a:noFill/>
            <a:miter lim="800000"/>
            <a:headEnd/>
            <a:tailEnd/>
          </a:ln>
          <a:effectLst/>
        </p:spPr>
        <p:txBody>
          <a:bodyPr>
            <a:spAutoFit/>
          </a:bodyPr>
          <a:lstStyle/>
          <a:p>
            <a:pPr marL="342900" indent="-342900">
              <a:buClr>
                <a:schemeClr val="tx1"/>
              </a:buClr>
            </a:pPr>
            <a:r>
              <a:rPr lang="en-US" altLang="en-US" sz="1600" b="1" i="1">
                <a:solidFill>
                  <a:schemeClr val="tx1"/>
                </a:solidFill>
                <a:latin typeface="Times" charset="0"/>
              </a:rPr>
              <a:t>Bacteriophage</a:t>
            </a:r>
          </a:p>
        </p:txBody>
      </p:sp>
      <p:sp>
        <p:nvSpPr>
          <p:cNvPr id="978962" name="Rectangle 18"/>
          <p:cNvSpPr>
            <a:spLocks noChangeArrowheads="1"/>
          </p:cNvSpPr>
          <p:nvPr/>
        </p:nvSpPr>
        <p:spPr bwMode="auto">
          <a:xfrm>
            <a:off x="4371975" y="1287463"/>
            <a:ext cx="2286000" cy="312737"/>
          </a:xfrm>
          <a:prstGeom prst="rect">
            <a:avLst/>
          </a:prstGeom>
          <a:noFill/>
          <a:ln w="9525">
            <a:noFill/>
            <a:miter lim="800000"/>
            <a:headEnd/>
            <a:tailEnd/>
          </a:ln>
          <a:effectLst/>
        </p:spPr>
        <p:txBody>
          <a:bodyPr>
            <a:spAutoFit/>
          </a:bodyPr>
          <a:lstStyle/>
          <a:p>
            <a:pPr marL="342900" indent="-342900">
              <a:buClr>
                <a:schemeClr val="tx1"/>
              </a:buClr>
            </a:pPr>
            <a:r>
              <a:rPr lang="en-US" altLang="en-US" sz="1600" b="1" i="1">
                <a:solidFill>
                  <a:schemeClr val="tx1"/>
                </a:solidFill>
                <a:latin typeface="Times" charset="0"/>
              </a:rPr>
              <a:t>Bacterial DNA</a:t>
            </a:r>
          </a:p>
        </p:txBody>
      </p:sp>
      <p:sp>
        <p:nvSpPr>
          <p:cNvPr id="978963" name="Rectangle 19"/>
          <p:cNvSpPr>
            <a:spLocks noChangeArrowheads="1"/>
          </p:cNvSpPr>
          <p:nvPr/>
        </p:nvSpPr>
        <p:spPr bwMode="auto">
          <a:xfrm>
            <a:off x="4905375" y="2595563"/>
            <a:ext cx="1143000" cy="312737"/>
          </a:xfrm>
          <a:prstGeom prst="rect">
            <a:avLst/>
          </a:prstGeom>
          <a:noFill/>
          <a:ln w="9525">
            <a:noFill/>
            <a:miter lim="800000"/>
            <a:headEnd/>
            <a:tailEnd/>
          </a:ln>
          <a:effectLst/>
        </p:spPr>
        <p:txBody>
          <a:bodyPr>
            <a:spAutoFit/>
          </a:bodyPr>
          <a:lstStyle/>
          <a:p>
            <a:pPr marL="342900" indent="-342900">
              <a:buClr>
                <a:schemeClr val="tx1"/>
              </a:buClr>
            </a:pPr>
            <a:r>
              <a:rPr lang="en-US" altLang="en-US" sz="1600" b="1">
                <a:solidFill>
                  <a:schemeClr val="tx1"/>
                </a:solidFill>
                <a:latin typeface="Times" charset="0"/>
              </a:rPr>
              <a:t>B. Entry</a:t>
            </a:r>
          </a:p>
        </p:txBody>
      </p:sp>
      <p:sp>
        <p:nvSpPr>
          <p:cNvPr id="978964" name="Rectangle 20"/>
          <p:cNvSpPr>
            <a:spLocks noChangeArrowheads="1"/>
          </p:cNvSpPr>
          <p:nvPr/>
        </p:nvSpPr>
        <p:spPr bwMode="auto">
          <a:xfrm>
            <a:off x="4905375" y="2900363"/>
            <a:ext cx="2514600" cy="668337"/>
          </a:xfrm>
          <a:prstGeom prst="rect">
            <a:avLst/>
          </a:prstGeom>
          <a:noFill/>
          <a:ln w="9525">
            <a:noFill/>
            <a:miter lim="800000"/>
            <a:headEnd/>
            <a:tailEnd/>
          </a:ln>
          <a:effectLst/>
        </p:spPr>
        <p:txBody>
          <a:bodyPr>
            <a:spAutoFit/>
          </a:bodyPr>
          <a:lstStyle/>
          <a:p>
            <a:pPr marL="342900" indent="-342900">
              <a:buClr>
                <a:schemeClr val="tx1"/>
              </a:buClr>
            </a:pPr>
            <a:r>
              <a:rPr lang="en-US" altLang="en-US" sz="1400">
                <a:solidFill>
                  <a:schemeClr val="tx1"/>
                </a:solidFill>
                <a:latin typeface="Times" charset="0"/>
              </a:rPr>
              <a:t>The bacteriophage </a:t>
            </a:r>
          </a:p>
          <a:p>
            <a:pPr marL="342900" indent="-342900">
              <a:lnSpc>
                <a:spcPct val="50000"/>
              </a:lnSpc>
              <a:buClr>
                <a:schemeClr val="tx1"/>
              </a:buClr>
            </a:pPr>
            <a:r>
              <a:rPr lang="en-US" altLang="en-US" sz="1400">
                <a:solidFill>
                  <a:schemeClr val="tx1"/>
                </a:solidFill>
                <a:latin typeface="Times" charset="0"/>
              </a:rPr>
              <a:t>injects its nucleic acid </a:t>
            </a:r>
          </a:p>
          <a:p>
            <a:pPr marL="342900" indent="-342900">
              <a:lnSpc>
                <a:spcPct val="50000"/>
              </a:lnSpc>
              <a:buClr>
                <a:schemeClr val="tx1"/>
              </a:buClr>
            </a:pPr>
            <a:r>
              <a:rPr lang="en-US" altLang="en-US" sz="1400">
                <a:solidFill>
                  <a:schemeClr val="tx1"/>
                </a:solidFill>
                <a:latin typeface="Times" charset="0"/>
              </a:rPr>
              <a:t>into the bacterial cell.</a:t>
            </a:r>
          </a:p>
        </p:txBody>
      </p:sp>
      <p:sp>
        <p:nvSpPr>
          <p:cNvPr id="978965" name="Rectangle 21"/>
          <p:cNvSpPr>
            <a:spLocks noChangeArrowheads="1"/>
          </p:cNvSpPr>
          <p:nvPr/>
        </p:nvSpPr>
        <p:spPr bwMode="auto">
          <a:xfrm>
            <a:off x="3338513" y="2714625"/>
            <a:ext cx="1676400" cy="312738"/>
          </a:xfrm>
          <a:prstGeom prst="rect">
            <a:avLst/>
          </a:prstGeom>
          <a:noFill/>
          <a:ln w="9525">
            <a:noFill/>
            <a:miter lim="800000"/>
            <a:headEnd/>
            <a:tailEnd/>
          </a:ln>
          <a:effectLst/>
        </p:spPr>
        <p:txBody>
          <a:bodyPr>
            <a:spAutoFit/>
          </a:bodyPr>
          <a:lstStyle/>
          <a:p>
            <a:pPr marL="342900" indent="-342900">
              <a:buClr>
                <a:schemeClr val="tx1"/>
              </a:buClr>
            </a:pPr>
            <a:r>
              <a:rPr lang="en-US" altLang="en-US" sz="1600" b="1">
                <a:solidFill>
                  <a:schemeClr val="tx1"/>
                </a:solidFill>
                <a:latin typeface="Times" charset="0"/>
              </a:rPr>
              <a:t>A. Attachment</a:t>
            </a:r>
          </a:p>
        </p:txBody>
      </p:sp>
      <p:sp>
        <p:nvSpPr>
          <p:cNvPr id="978966" name="Rectangle 22"/>
          <p:cNvSpPr>
            <a:spLocks noChangeArrowheads="1"/>
          </p:cNvSpPr>
          <p:nvPr/>
        </p:nvSpPr>
        <p:spPr bwMode="auto">
          <a:xfrm>
            <a:off x="6048375" y="4916488"/>
            <a:ext cx="2133600" cy="312737"/>
          </a:xfrm>
          <a:prstGeom prst="rect">
            <a:avLst/>
          </a:prstGeom>
          <a:noFill/>
          <a:ln w="9525">
            <a:noFill/>
            <a:miter lim="800000"/>
            <a:headEnd/>
            <a:tailEnd/>
          </a:ln>
          <a:effectLst/>
        </p:spPr>
        <p:txBody>
          <a:bodyPr>
            <a:spAutoFit/>
          </a:bodyPr>
          <a:lstStyle/>
          <a:p>
            <a:pPr marL="342900" indent="-342900">
              <a:buClr>
                <a:schemeClr val="tx1"/>
              </a:buClr>
            </a:pPr>
            <a:r>
              <a:rPr lang="en-US" altLang="en-US" sz="1600" b="1">
                <a:solidFill>
                  <a:schemeClr val="tx1"/>
                </a:solidFill>
                <a:latin typeface="Times" charset="0"/>
              </a:rPr>
              <a:t>C. Replication</a:t>
            </a:r>
          </a:p>
        </p:txBody>
      </p:sp>
      <p:sp>
        <p:nvSpPr>
          <p:cNvPr id="978967" name="Rectangle 23"/>
          <p:cNvSpPr>
            <a:spLocks noChangeArrowheads="1"/>
          </p:cNvSpPr>
          <p:nvPr/>
        </p:nvSpPr>
        <p:spPr bwMode="auto">
          <a:xfrm>
            <a:off x="2314575" y="5105400"/>
            <a:ext cx="2133600" cy="312738"/>
          </a:xfrm>
          <a:prstGeom prst="rect">
            <a:avLst/>
          </a:prstGeom>
          <a:noFill/>
          <a:ln w="9525">
            <a:noFill/>
            <a:miter lim="800000"/>
            <a:headEnd/>
            <a:tailEnd/>
          </a:ln>
          <a:effectLst/>
        </p:spPr>
        <p:txBody>
          <a:bodyPr>
            <a:spAutoFit/>
          </a:bodyPr>
          <a:lstStyle/>
          <a:p>
            <a:pPr marL="342900" indent="-342900">
              <a:buClr>
                <a:schemeClr val="tx1"/>
              </a:buClr>
            </a:pPr>
            <a:r>
              <a:rPr lang="en-US" altLang="en-US" sz="1600" b="1">
                <a:solidFill>
                  <a:schemeClr val="tx1"/>
                </a:solidFill>
                <a:latin typeface="Times" charset="0"/>
              </a:rPr>
              <a:t>D. Assembly</a:t>
            </a:r>
          </a:p>
        </p:txBody>
      </p:sp>
      <p:sp>
        <p:nvSpPr>
          <p:cNvPr id="978968" name="Rectangle 24"/>
          <p:cNvSpPr>
            <a:spLocks noChangeArrowheads="1"/>
          </p:cNvSpPr>
          <p:nvPr/>
        </p:nvSpPr>
        <p:spPr bwMode="auto">
          <a:xfrm>
            <a:off x="3562350" y="3962400"/>
            <a:ext cx="2133600" cy="312738"/>
          </a:xfrm>
          <a:prstGeom prst="rect">
            <a:avLst/>
          </a:prstGeom>
          <a:noFill/>
          <a:ln w="9525">
            <a:noFill/>
            <a:miter lim="800000"/>
            <a:headEnd/>
            <a:tailEnd/>
          </a:ln>
          <a:effectLst/>
        </p:spPr>
        <p:txBody>
          <a:bodyPr>
            <a:spAutoFit/>
          </a:bodyPr>
          <a:lstStyle/>
          <a:p>
            <a:pPr marL="342900" indent="-342900">
              <a:buClr>
                <a:schemeClr val="tx1"/>
              </a:buClr>
            </a:pPr>
            <a:r>
              <a:rPr lang="en-US" altLang="en-US" sz="1600" b="1">
                <a:solidFill>
                  <a:schemeClr val="tx1"/>
                </a:solidFill>
                <a:latin typeface="Times" charset="0"/>
              </a:rPr>
              <a:t>E. Lysis and Release</a:t>
            </a:r>
          </a:p>
        </p:txBody>
      </p:sp>
      <p:sp>
        <p:nvSpPr>
          <p:cNvPr id="978969" name="Rectangle 25"/>
          <p:cNvSpPr>
            <a:spLocks noChangeArrowheads="1"/>
          </p:cNvSpPr>
          <p:nvPr/>
        </p:nvSpPr>
        <p:spPr bwMode="auto">
          <a:xfrm>
            <a:off x="6096000" y="5208588"/>
            <a:ext cx="2362200" cy="709612"/>
          </a:xfrm>
          <a:prstGeom prst="rect">
            <a:avLst/>
          </a:prstGeom>
          <a:noFill/>
          <a:ln w="9525">
            <a:noFill/>
            <a:miter lim="800000"/>
            <a:headEnd/>
            <a:tailEnd/>
          </a:ln>
          <a:effectLst/>
        </p:spPr>
        <p:txBody>
          <a:bodyPr>
            <a:spAutoFit/>
          </a:bodyPr>
          <a:lstStyle/>
          <a:p>
            <a:pPr marL="342900" indent="-342900">
              <a:buClr>
                <a:schemeClr val="tx1"/>
              </a:buClr>
            </a:pPr>
            <a:r>
              <a:rPr lang="en-US" altLang="en-US" sz="1400">
                <a:solidFill>
                  <a:schemeClr val="tx1"/>
                </a:solidFill>
                <a:latin typeface="Times" charset="0"/>
              </a:rPr>
              <a:t>The host’s metabolic </a:t>
            </a:r>
          </a:p>
          <a:p>
            <a:pPr marL="342900" indent="-342900">
              <a:lnSpc>
                <a:spcPct val="60000"/>
              </a:lnSpc>
              <a:buClr>
                <a:schemeClr val="tx1"/>
              </a:buClr>
            </a:pPr>
            <a:r>
              <a:rPr lang="en-US" altLang="en-US" sz="1400">
                <a:solidFill>
                  <a:schemeClr val="tx1"/>
                </a:solidFill>
                <a:latin typeface="Times" charset="0"/>
              </a:rPr>
              <a:t>machinery makes viral </a:t>
            </a:r>
          </a:p>
          <a:p>
            <a:pPr marL="342900" indent="-342900">
              <a:lnSpc>
                <a:spcPct val="60000"/>
              </a:lnSpc>
              <a:buClr>
                <a:schemeClr val="tx1"/>
              </a:buClr>
            </a:pPr>
            <a:r>
              <a:rPr lang="en-US" altLang="en-US" sz="1400">
                <a:solidFill>
                  <a:schemeClr val="tx1"/>
                </a:solidFill>
                <a:latin typeface="Times" charset="0"/>
              </a:rPr>
              <a:t>nucleic acid and proteins. </a:t>
            </a:r>
          </a:p>
        </p:txBody>
      </p:sp>
      <p:sp>
        <p:nvSpPr>
          <p:cNvPr id="978970" name="Rectangle 26"/>
          <p:cNvSpPr>
            <a:spLocks noChangeArrowheads="1"/>
          </p:cNvSpPr>
          <p:nvPr/>
        </p:nvSpPr>
        <p:spPr bwMode="auto">
          <a:xfrm>
            <a:off x="2314575" y="5403850"/>
            <a:ext cx="2362200" cy="496888"/>
          </a:xfrm>
          <a:prstGeom prst="rect">
            <a:avLst/>
          </a:prstGeom>
          <a:noFill/>
          <a:ln w="9525">
            <a:noFill/>
            <a:miter lim="800000"/>
            <a:headEnd/>
            <a:tailEnd/>
          </a:ln>
          <a:effectLst/>
        </p:spPr>
        <p:txBody>
          <a:bodyPr>
            <a:spAutoFit/>
          </a:bodyPr>
          <a:lstStyle/>
          <a:p>
            <a:pPr marL="342900" indent="-342900">
              <a:buClr>
                <a:schemeClr val="tx1"/>
              </a:buClr>
            </a:pPr>
            <a:r>
              <a:rPr lang="en-US" altLang="en-US" sz="1400">
                <a:solidFill>
                  <a:schemeClr val="tx1"/>
                </a:solidFill>
                <a:latin typeface="Times" charset="0"/>
              </a:rPr>
              <a:t>New virus particles </a:t>
            </a:r>
          </a:p>
          <a:p>
            <a:pPr marL="342900" indent="-342900">
              <a:lnSpc>
                <a:spcPct val="60000"/>
              </a:lnSpc>
              <a:buClr>
                <a:schemeClr val="tx1"/>
              </a:buClr>
            </a:pPr>
            <a:r>
              <a:rPr lang="en-US" altLang="en-US" sz="1400">
                <a:solidFill>
                  <a:schemeClr val="tx1"/>
                </a:solidFill>
                <a:latin typeface="Times" charset="0"/>
              </a:rPr>
              <a:t>are assembled. </a:t>
            </a:r>
          </a:p>
        </p:txBody>
      </p:sp>
      <p:sp>
        <p:nvSpPr>
          <p:cNvPr id="978971" name="Rectangle 27"/>
          <p:cNvSpPr>
            <a:spLocks noChangeArrowheads="1"/>
          </p:cNvSpPr>
          <p:nvPr/>
        </p:nvSpPr>
        <p:spPr bwMode="auto">
          <a:xfrm>
            <a:off x="3562350" y="4267200"/>
            <a:ext cx="2362200" cy="496888"/>
          </a:xfrm>
          <a:prstGeom prst="rect">
            <a:avLst/>
          </a:prstGeom>
          <a:noFill/>
          <a:ln w="9525">
            <a:noFill/>
            <a:miter lim="800000"/>
            <a:headEnd/>
            <a:tailEnd/>
          </a:ln>
          <a:effectLst/>
        </p:spPr>
        <p:txBody>
          <a:bodyPr>
            <a:spAutoFit/>
          </a:bodyPr>
          <a:lstStyle/>
          <a:p>
            <a:pPr marL="342900" indent="-342900">
              <a:buClr>
                <a:schemeClr val="tx1"/>
              </a:buClr>
            </a:pPr>
            <a:r>
              <a:rPr lang="en-US" altLang="en-US" sz="1400">
                <a:solidFill>
                  <a:schemeClr val="tx1"/>
                </a:solidFill>
                <a:latin typeface="Times" charset="0"/>
              </a:rPr>
              <a:t>The host cell breaks open and </a:t>
            </a:r>
          </a:p>
          <a:p>
            <a:pPr marL="342900" indent="-342900">
              <a:lnSpc>
                <a:spcPct val="60000"/>
              </a:lnSpc>
              <a:buClr>
                <a:schemeClr val="tx1"/>
              </a:buClr>
            </a:pPr>
            <a:r>
              <a:rPr lang="en-US" altLang="en-US" sz="1400">
                <a:solidFill>
                  <a:schemeClr val="tx1"/>
                </a:solidFill>
                <a:latin typeface="Times" charset="0"/>
              </a:rPr>
              <a:t>releases new virus particles. </a:t>
            </a:r>
          </a:p>
        </p:txBody>
      </p:sp>
      <p:sp>
        <p:nvSpPr>
          <p:cNvPr id="978972" name="Line 28"/>
          <p:cNvSpPr>
            <a:spLocks noChangeShapeType="1"/>
          </p:cNvSpPr>
          <p:nvPr/>
        </p:nvSpPr>
        <p:spPr bwMode="auto">
          <a:xfrm flipH="1">
            <a:off x="4410075" y="1566863"/>
            <a:ext cx="109538" cy="242887"/>
          </a:xfrm>
          <a:prstGeom prst="line">
            <a:avLst/>
          </a:prstGeom>
          <a:noFill/>
          <a:ln w="19050">
            <a:solidFill>
              <a:schemeClr val="tx1"/>
            </a:solidFill>
            <a:round/>
            <a:headEnd/>
            <a:tailEnd/>
          </a:ln>
          <a:effectLst/>
        </p:spPr>
        <p:txBody>
          <a:bodyPr anchor="ctr">
            <a:spAutoFit/>
          </a:bodyPr>
          <a:lstStyle/>
          <a:p>
            <a:endParaRPr lang="en-US"/>
          </a:p>
        </p:txBody>
      </p:sp>
      <p:sp>
        <p:nvSpPr>
          <p:cNvPr id="978973" name="Line 29"/>
          <p:cNvSpPr>
            <a:spLocks noChangeShapeType="1"/>
          </p:cNvSpPr>
          <p:nvPr/>
        </p:nvSpPr>
        <p:spPr bwMode="auto">
          <a:xfrm flipH="1">
            <a:off x="3381375" y="1600200"/>
            <a:ext cx="76200" cy="76200"/>
          </a:xfrm>
          <a:prstGeom prst="line">
            <a:avLst/>
          </a:prstGeom>
          <a:noFill/>
          <a:ln w="9525">
            <a:noFill/>
            <a:round/>
            <a:headEnd/>
            <a:tailEnd/>
          </a:ln>
          <a:effectLst/>
        </p:spPr>
        <p:txBody>
          <a:bodyPr wrap="none" anchor="ctr">
            <a:spAutoFit/>
          </a:bodyPr>
          <a:lstStyle/>
          <a:p>
            <a:endParaRPr lang="en-US"/>
          </a:p>
        </p:txBody>
      </p:sp>
      <p:sp>
        <p:nvSpPr>
          <p:cNvPr id="978976" name="Line 32"/>
          <p:cNvSpPr>
            <a:spLocks noChangeShapeType="1"/>
          </p:cNvSpPr>
          <p:nvPr/>
        </p:nvSpPr>
        <p:spPr bwMode="auto">
          <a:xfrm flipV="1">
            <a:off x="3319463" y="1501775"/>
            <a:ext cx="228600" cy="131763"/>
          </a:xfrm>
          <a:prstGeom prst="line">
            <a:avLst/>
          </a:prstGeom>
          <a:noFill/>
          <a:ln w="19050">
            <a:solidFill>
              <a:schemeClr val="tx1"/>
            </a:solidFill>
            <a:round/>
            <a:headEnd/>
            <a:tailEnd/>
          </a:ln>
          <a:effectLst/>
        </p:spPr>
        <p:txBody>
          <a:bodyPr wrap="none" anchor="ctr">
            <a:spAutoFit/>
          </a:bodyPr>
          <a:lstStyle/>
          <a:p>
            <a:endParaRPr lang="en-US"/>
          </a:p>
        </p:txBody>
      </p:sp>
      <p:sp>
        <p:nvSpPr>
          <p:cNvPr id="978977" name="Line 33"/>
          <p:cNvSpPr>
            <a:spLocks noChangeShapeType="1"/>
          </p:cNvSpPr>
          <p:nvPr/>
        </p:nvSpPr>
        <p:spPr bwMode="auto">
          <a:xfrm>
            <a:off x="2776538" y="1681163"/>
            <a:ext cx="457200" cy="0"/>
          </a:xfrm>
          <a:prstGeom prst="line">
            <a:avLst/>
          </a:prstGeom>
          <a:noFill/>
          <a:ln w="19050">
            <a:solidFill>
              <a:schemeClr val="tx1"/>
            </a:solidFill>
            <a:round/>
            <a:headEnd/>
            <a:tailEnd/>
          </a:ln>
          <a:effectLst/>
        </p:spPr>
        <p:txBody>
          <a:bodyPr wrap="none" anchor="ctr">
            <a:spAutoFit/>
          </a:bodyPr>
          <a:lstStyle/>
          <a:p>
            <a:endParaRPr lang="en-US"/>
          </a:p>
        </p:txBody>
      </p:sp>
      <p:sp>
        <p:nvSpPr>
          <p:cNvPr id="978978" name="Line 34"/>
          <p:cNvSpPr>
            <a:spLocks noChangeShapeType="1"/>
          </p:cNvSpPr>
          <p:nvPr/>
        </p:nvSpPr>
        <p:spPr bwMode="auto">
          <a:xfrm>
            <a:off x="2909888" y="2286000"/>
            <a:ext cx="304800" cy="0"/>
          </a:xfrm>
          <a:prstGeom prst="line">
            <a:avLst/>
          </a:prstGeom>
          <a:noFill/>
          <a:ln w="19050">
            <a:solidFill>
              <a:schemeClr val="tx1"/>
            </a:solidFill>
            <a:round/>
            <a:headEnd/>
            <a:tailEnd/>
          </a:ln>
          <a:effectLst/>
        </p:spPr>
        <p:txBody>
          <a:bodyPr wrap="none" anchor="ctr">
            <a:spAutoFit/>
          </a:bodyPr>
          <a:lstStyle/>
          <a:p>
            <a:endParaRPr lang="en-US"/>
          </a:p>
        </p:txBody>
      </p:sp>
      <p:sp>
        <p:nvSpPr>
          <p:cNvPr id="978980" name="Text Box 36"/>
          <p:cNvSpPr txBox="1">
            <a:spLocks noChangeArrowheads="1"/>
          </p:cNvSpPr>
          <p:nvPr/>
        </p:nvSpPr>
        <p:spPr bwMode="auto">
          <a:xfrm>
            <a:off x="565150" y="914400"/>
            <a:ext cx="2279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Lytic cycle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78948"/>
                                        </p:tgtEl>
                                        <p:attrNameLst>
                                          <p:attrName>style.visibility</p:attrName>
                                        </p:attrNameLst>
                                      </p:cBhvr>
                                      <p:to>
                                        <p:strVal val="visible"/>
                                      </p:to>
                                    </p:set>
                                    <p:animEffect transition="in" filter="box(out)">
                                      <p:cBhvr>
                                        <p:cTn id="7" dur="500"/>
                                        <p:tgtEl>
                                          <p:spTgt spid="978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1044483" name="Text Box 3"/>
          <p:cNvSpPr txBox="1">
            <a:spLocks noChangeArrowheads="1"/>
          </p:cNvSpPr>
          <p:nvPr/>
        </p:nvSpPr>
        <p:spPr bwMode="auto">
          <a:xfrm>
            <a:off x="565150" y="914400"/>
            <a:ext cx="2279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Lytic cycle</a:t>
            </a:r>
          </a:p>
        </p:txBody>
      </p:sp>
      <p:pic>
        <p:nvPicPr>
          <p:cNvPr id="104448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4448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4448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4448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44488"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44489"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444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1044491"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1044493" name="Rectangle 13"/>
          <p:cNvSpPr>
            <a:spLocks noChangeArrowheads="1"/>
          </p:cNvSpPr>
          <p:nvPr/>
        </p:nvSpPr>
        <p:spPr bwMode="auto">
          <a:xfrm>
            <a:off x="609600" y="1676400"/>
            <a:ext cx="38100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new viruses can then infect and kill other host cells. This process is called a </a:t>
            </a:r>
            <a:r>
              <a:rPr lang="en-US" altLang="en-US" sz="3200">
                <a:solidFill>
                  <a:srgbClr val="FF0066"/>
                </a:solidFill>
                <a:latin typeface="Times" charset="0"/>
              </a:rPr>
              <a:t>lytic</a:t>
            </a:r>
            <a:r>
              <a:rPr lang="en-US" altLang="en-US" sz="3200">
                <a:solidFill>
                  <a:schemeClr val="tx1"/>
                </a:solidFill>
                <a:latin typeface="Times" charset="0"/>
              </a:rPr>
              <a:t> (LIH tik) </a:t>
            </a:r>
            <a:r>
              <a:rPr lang="en-US" altLang="en-US" sz="3200">
                <a:solidFill>
                  <a:srgbClr val="FF0066"/>
                </a:solidFill>
                <a:latin typeface="Times" charset="0"/>
              </a:rPr>
              <a:t>cycle</a:t>
            </a:r>
            <a:r>
              <a:rPr lang="en-US" altLang="en-US" sz="3200">
                <a:solidFill>
                  <a:schemeClr val="tx1"/>
                </a:solidFill>
                <a:latin typeface="Times" charset="0"/>
              </a:rPr>
              <a:t>.</a:t>
            </a:r>
          </a:p>
        </p:txBody>
      </p:sp>
      <p:pic>
        <p:nvPicPr>
          <p:cNvPr id="1044494" name="Picture 14" descr="audio image blue">
            <a:hlinkClick r:id="" action="ppaction://noaction">
              <a:snd r:embed="rId13" name="18-lytic cycle.WAV"/>
            </a:hlinkClick>
          </p:cNvPr>
          <p:cNvPicPr>
            <a:picLocks noChangeAspect="1" noChangeArrowheads="1"/>
          </p:cNvPicPr>
          <p:nvPr/>
        </p:nvPicPr>
        <p:blipFill>
          <a:blip r:embed="rId14" cstate="print"/>
          <a:srcRect/>
          <a:stretch>
            <a:fillRect/>
          </a:stretch>
        </p:blipFill>
        <p:spPr bwMode="auto">
          <a:xfrm>
            <a:off x="2667000" y="3962400"/>
            <a:ext cx="354013" cy="354013"/>
          </a:xfrm>
          <a:prstGeom prst="rect">
            <a:avLst/>
          </a:prstGeom>
          <a:noFill/>
        </p:spPr>
      </p:pic>
      <p:pic>
        <p:nvPicPr>
          <p:cNvPr id="1044496" name="18-1-GB4FBJX.AVI">
            <a:hlinkClick r:id="" action="ppaction://media"/>
          </p:cNvPr>
          <p:cNvPicPr>
            <a:picLocks noRot="1" noChangeAspect="1" noChangeArrowheads="1"/>
          </p:cNvPicPr>
          <p:nvPr>
            <a:videoFile r:link="rId1"/>
          </p:nvPr>
        </p:nvPicPr>
        <p:blipFill>
          <a:blip r:embed="rId15" cstate="print"/>
          <a:srcRect/>
          <a:stretch>
            <a:fillRect/>
          </a:stretch>
        </p:blipFill>
        <p:spPr bwMode="auto">
          <a:xfrm>
            <a:off x="4876800" y="1524000"/>
            <a:ext cx="3048000" cy="2286000"/>
          </a:xfrm>
          <a:prstGeom prst="rect">
            <a:avLst/>
          </a:prstGeom>
          <a:noFill/>
        </p:spPr>
      </p:pic>
      <p:sp>
        <p:nvSpPr>
          <p:cNvPr id="1044497" name="Text Box 17"/>
          <p:cNvSpPr txBox="1">
            <a:spLocks noChangeArrowheads="1"/>
          </p:cNvSpPr>
          <p:nvPr/>
        </p:nvSpPr>
        <p:spPr bwMode="auto">
          <a:xfrm>
            <a:off x="5241925" y="4043363"/>
            <a:ext cx="2346325" cy="312737"/>
          </a:xfrm>
          <a:prstGeom prst="rect">
            <a:avLst/>
          </a:prstGeom>
          <a:noFill/>
          <a:ln w="9525">
            <a:noFill/>
            <a:miter lim="800000"/>
            <a:headEnd/>
            <a:tailEnd/>
          </a:ln>
          <a:effectLst/>
        </p:spPr>
        <p:txBody>
          <a:bodyPr wrap="none">
            <a:spAutoFit/>
          </a:bodyPr>
          <a:lstStyle/>
          <a:p>
            <a:r>
              <a:rPr lang="en-US" sz="1600">
                <a:solidFill>
                  <a:schemeClr val="tx2"/>
                </a:solidFill>
                <a:latin typeface="Times New Roman" pitchFamily="18" charset="0"/>
              </a:rPr>
              <a:t>Click image to play movie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4493"/>
                                        </p:tgtEl>
                                        <p:attrNameLst>
                                          <p:attrName>style.visibility</p:attrName>
                                        </p:attrNameLst>
                                      </p:cBhvr>
                                      <p:to>
                                        <p:strVal val="visible"/>
                                      </p:to>
                                    </p:set>
                                    <p:animEffect transition="in" filter="box(out)">
                                      <p:cBhvr>
                                        <p:cTn id="7" dur="500"/>
                                        <p:tgtEl>
                                          <p:spTgt spid="104449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44494"/>
                                        </p:tgtEl>
                                        <p:attrNameLst>
                                          <p:attrName>style.visibility</p:attrName>
                                        </p:attrNameLst>
                                      </p:cBhvr>
                                      <p:to>
                                        <p:strVal val="visible"/>
                                      </p:to>
                                    </p:set>
                                    <p:animEffect transition="in" filter="box(out)">
                                      <p:cBhvr>
                                        <p:cTn id="12" dur="500"/>
                                        <p:tgtEl>
                                          <p:spTgt spid="104449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44484"/>
                                        </p:tgtEl>
                                        <p:attrNameLst>
                                          <p:attrName>style.visibility</p:attrName>
                                        </p:attrNameLst>
                                      </p:cBhvr>
                                      <p:to>
                                        <p:strVal val="visible"/>
                                      </p:to>
                                    </p:set>
                                    <p:animEffect transition="in" filter="box(out)">
                                      <p:cBhvr>
                                        <p:cTn id="16" dur="500"/>
                                        <p:tgtEl>
                                          <p:spTgt spid="10444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4449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44496"/>
                                        </p:tgtEl>
                                      </p:cBhvr>
                                    </p:cmd>
                                  </p:childTnLst>
                                </p:cTn>
                              </p:par>
                            </p:childTnLst>
                          </p:cTn>
                        </p:par>
                      </p:childTnLst>
                    </p:cTn>
                  </p:par>
                </p:childTnLst>
              </p:cTn>
              <p:nextCondLst>
                <p:cond evt="onClick" delay="0">
                  <p:tgtEl>
                    <p:spTgt spid="1044496"/>
                  </p:tgtEl>
                </p:cond>
              </p:nextCondLst>
            </p:seq>
            <p:video>
              <p:cMediaNode>
                <p:cTn id="22" fill="hold" display="0">
                  <p:stCondLst>
                    <p:cond delay="indefinite"/>
                  </p:stCondLst>
                  <p:endCondLst>
                    <p:cond evt="onNext" delay="0">
                      <p:tgtEl>
                        <p:sldTgt/>
                      </p:tgtEl>
                    </p:cond>
                    <p:cond evt="onPrev" delay="0">
                      <p:tgtEl>
                        <p:sldTgt/>
                      </p:tgtEl>
                    </p:cond>
                  </p:endCondLst>
                </p:cTn>
                <p:tgtEl>
                  <p:spTgt spid="1044496"/>
                </p:tgtEl>
              </p:cMediaNode>
            </p:video>
          </p:childTnLst>
        </p:cTn>
      </p:par>
    </p:tnLst>
    <p:bldLst>
      <p:bldP spid="104449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6.3 Section Summary 6.3 – pages 157-163</a:t>
            </a:r>
          </a:p>
        </p:txBody>
      </p:sp>
      <p:sp>
        <p:nvSpPr>
          <p:cNvPr id="878596" name="Rectangle 4"/>
          <p:cNvSpPr>
            <a:spLocks noChangeArrowheads="1"/>
          </p:cNvSpPr>
          <p:nvPr/>
        </p:nvSpPr>
        <p:spPr bwMode="auto">
          <a:xfrm>
            <a:off x="457200" y="1152525"/>
            <a:ext cx="7924800" cy="579438"/>
          </a:xfrm>
          <a:prstGeom prst="rect">
            <a:avLst/>
          </a:prstGeom>
          <a:noFill/>
          <a:ln w="9525">
            <a:noFill/>
            <a:miter lim="800000"/>
            <a:headEnd/>
            <a:tailEnd/>
          </a:ln>
          <a:effectLst/>
        </p:spPr>
        <p:txBody>
          <a:bodyPr anchor="ctr"/>
          <a:lstStyle/>
          <a:p>
            <a:pPr>
              <a:buFontTx/>
              <a:buNone/>
            </a:pPr>
            <a:r>
              <a:rPr lang="en-US" altLang="en-US" sz="3600" b="1">
                <a:solidFill>
                  <a:schemeClr val="tx2"/>
                </a:solidFill>
                <a:latin typeface="Times" charset="0"/>
              </a:rPr>
              <a:t>The structure of nucleic acids</a:t>
            </a:r>
            <a:r>
              <a:rPr lang="en-US" altLang="en-US" sz="4000" b="1">
                <a:solidFill>
                  <a:srgbClr val="FFFF00"/>
                </a:solidFill>
                <a:latin typeface="Times" charset="0"/>
              </a:rPr>
              <a:t> </a:t>
            </a:r>
          </a:p>
        </p:txBody>
      </p:sp>
      <p:pic>
        <p:nvPicPr>
          <p:cNvPr id="87859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5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3" name="Picture 11" descr="6"/>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78604" name="Picture 12" descr="Section 3 title"/>
          <p:cNvPicPr>
            <a:picLocks noChangeAspect="1" noChangeArrowheads="1"/>
          </p:cNvPicPr>
          <p:nvPr/>
        </p:nvPicPr>
        <p:blipFill>
          <a:blip r:embed="rId11" cstate="print"/>
          <a:srcRect/>
          <a:stretch>
            <a:fillRect/>
          </a:stretch>
        </p:blipFill>
        <p:spPr bwMode="auto">
          <a:xfrm>
            <a:off x="1828800" y="0"/>
            <a:ext cx="6477000" cy="482600"/>
          </a:xfrm>
          <a:prstGeom prst="rect">
            <a:avLst/>
          </a:prstGeom>
          <a:noFill/>
        </p:spPr>
      </p:pic>
      <p:sp>
        <p:nvSpPr>
          <p:cNvPr id="878605" name="Rectangle 13"/>
          <p:cNvSpPr>
            <a:spLocks noChangeArrowheads="1"/>
          </p:cNvSpPr>
          <p:nvPr/>
        </p:nvSpPr>
        <p:spPr bwMode="auto">
          <a:xfrm>
            <a:off x="457200" y="1808163"/>
            <a:ext cx="8229600" cy="1384995"/>
          </a:xfrm>
          <a:prstGeom prst="rect">
            <a:avLst/>
          </a:prstGeom>
          <a:noFill/>
          <a:ln w="9525">
            <a:noFill/>
            <a:miter lim="800000"/>
            <a:headEnd/>
            <a:tailEnd/>
          </a:ln>
          <a:effectLst/>
        </p:spPr>
        <p:txBody>
          <a:bodyPr>
            <a:spAutoFit/>
          </a:bodyPr>
          <a:lstStyle/>
          <a:p>
            <a:pPr marL="342900" indent="-342900"/>
            <a:r>
              <a:rPr lang="en-US" altLang="en-US" sz="2800" dirty="0">
                <a:latin typeface="Times" charset="0"/>
              </a:rPr>
              <a:t>The information coded in DNA contains the instructions used to form all of an organism’s enzymes and structural proteins.</a:t>
            </a:r>
          </a:p>
        </p:txBody>
      </p:sp>
      <p:sp>
        <p:nvSpPr>
          <p:cNvPr id="878607" name="Rectangle 15"/>
          <p:cNvSpPr>
            <a:spLocks noChangeArrowheads="1"/>
          </p:cNvSpPr>
          <p:nvPr/>
        </p:nvSpPr>
        <p:spPr bwMode="auto">
          <a:xfrm>
            <a:off x="457200" y="3392488"/>
            <a:ext cx="8382000" cy="1384995"/>
          </a:xfrm>
          <a:prstGeom prst="rect">
            <a:avLst/>
          </a:prstGeom>
          <a:noFill/>
          <a:ln w="9525">
            <a:noFill/>
            <a:miter lim="800000"/>
            <a:headEnd/>
            <a:tailEnd/>
          </a:ln>
          <a:effectLst/>
        </p:spPr>
        <p:txBody>
          <a:bodyPr>
            <a:spAutoFit/>
          </a:bodyPr>
          <a:lstStyle/>
          <a:p>
            <a:pPr marL="342900" indent="-342900"/>
            <a:r>
              <a:rPr lang="en-US" altLang="en-US" sz="2800" dirty="0">
                <a:latin typeface="Times" charset="0"/>
              </a:rPr>
              <a:t>Another important nucleic acid is RNA, which stands for ribonucleic acid.  RNA is a nucleic acid that forms a copy of DNA for use in making proteins.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8605"/>
                                        </p:tgtEl>
                                        <p:attrNameLst>
                                          <p:attrName>style.visibility</p:attrName>
                                        </p:attrNameLst>
                                      </p:cBhvr>
                                      <p:to>
                                        <p:strVal val="visible"/>
                                      </p:to>
                                    </p:set>
                                    <p:animEffect transition="in" filter="box(out)">
                                      <p:cBhvr>
                                        <p:cTn id="7" dur="500"/>
                                        <p:tgtEl>
                                          <p:spTgt spid="87860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8607"/>
                                        </p:tgtEl>
                                        <p:attrNameLst>
                                          <p:attrName>style.visibility</p:attrName>
                                        </p:attrNameLst>
                                      </p:cBhvr>
                                      <p:to>
                                        <p:strVal val="visible"/>
                                      </p:to>
                                    </p:set>
                                    <p:animEffect transition="in" filter="box(out)">
                                      <p:cBhvr>
                                        <p:cTn id="12" dur="500"/>
                                        <p:tgtEl>
                                          <p:spTgt spid="87860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8597"/>
                                        </p:tgtEl>
                                        <p:attrNameLst>
                                          <p:attrName>style.visibility</p:attrName>
                                        </p:attrNameLst>
                                      </p:cBhvr>
                                      <p:to>
                                        <p:strVal val="visible"/>
                                      </p:to>
                                    </p:set>
                                    <p:animEffect transition="in" filter="box(out)">
                                      <p:cBhvr>
                                        <p:cTn id="16"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605" grpId="0" autoUpdateAnimBg="0"/>
      <p:bldP spid="878607"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002" name="Picture 34" descr="Fig"/>
          <p:cNvPicPr>
            <a:picLocks noChangeAspect="1" noChangeArrowheads="1"/>
          </p:cNvPicPr>
          <p:nvPr/>
        </p:nvPicPr>
        <p:blipFill>
          <a:blip r:embed="rId2" cstate="print"/>
          <a:srcRect/>
          <a:stretch>
            <a:fillRect/>
          </a:stretch>
        </p:blipFill>
        <p:spPr bwMode="auto">
          <a:xfrm>
            <a:off x="1289050" y="1455738"/>
            <a:ext cx="6502400" cy="4419600"/>
          </a:xfrm>
          <a:prstGeom prst="rect">
            <a:avLst/>
          </a:prstGeom>
          <a:noFill/>
        </p:spPr>
      </p:pic>
      <p:sp>
        <p:nvSpPr>
          <p:cNvPr id="9799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pic>
        <p:nvPicPr>
          <p:cNvPr id="979972"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79973"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79974"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79975"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79976"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79977"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9978"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79979"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979984" name="Rectangle 16"/>
          <p:cNvSpPr>
            <a:spLocks noChangeArrowheads="1"/>
          </p:cNvSpPr>
          <p:nvPr/>
        </p:nvSpPr>
        <p:spPr bwMode="auto">
          <a:xfrm>
            <a:off x="3367088" y="3581400"/>
            <a:ext cx="2667000" cy="339725"/>
          </a:xfrm>
          <a:prstGeom prst="rect">
            <a:avLst/>
          </a:prstGeom>
          <a:noFill/>
          <a:ln w="9525">
            <a:noFill/>
            <a:miter lim="800000"/>
            <a:headEnd/>
            <a:tailEnd/>
          </a:ln>
          <a:effectLst/>
        </p:spPr>
        <p:txBody>
          <a:bodyPr>
            <a:spAutoFit/>
          </a:bodyPr>
          <a:lstStyle/>
          <a:p>
            <a:pPr marL="342900" indent="-342900">
              <a:buClr>
                <a:schemeClr val="tx1"/>
              </a:buClr>
            </a:pPr>
            <a:r>
              <a:rPr lang="en-US" altLang="en-US" sz="1800" b="1">
                <a:solidFill>
                  <a:schemeClr val="bg2"/>
                </a:solidFill>
                <a:latin typeface="Times" charset="0"/>
              </a:rPr>
              <a:t>LYSOGENIC CYCLE</a:t>
            </a:r>
          </a:p>
        </p:txBody>
      </p:sp>
      <p:sp>
        <p:nvSpPr>
          <p:cNvPr id="979985" name="Rectangle 17"/>
          <p:cNvSpPr>
            <a:spLocks noChangeArrowheads="1"/>
          </p:cNvSpPr>
          <p:nvPr/>
        </p:nvSpPr>
        <p:spPr bwMode="auto">
          <a:xfrm>
            <a:off x="3657600" y="3932238"/>
            <a:ext cx="1828800" cy="339725"/>
          </a:xfrm>
          <a:prstGeom prst="rect">
            <a:avLst/>
          </a:prstGeom>
          <a:noFill/>
          <a:ln w="9525">
            <a:noFill/>
            <a:miter lim="800000"/>
            <a:headEnd/>
            <a:tailEnd/>
          </a:ln>
          <a:effectLst/>
        </p:spPr>
        <p:txBody>
          <a:bodyPr>
            <a:spAutoFit/>
          </a:bodyPr>
          <a:lstStyle/>
          <a:p>
            <a:pPr marL="342900" indent="-342900">
              <a:buClr>
                <a:schemeClr val="tx1"/>
              </a:buClr>
            </a:pPr>
            <a:r>
              <a:rPr lang="en-US" altLang="en-US" sz="1800" b="1">
                <a:solidFill>
                  <a:schemeClr val="bg2"/>
                </a:solidFill>
                <a:latin typeface="Times" charset="0"/>
              </a:rPr>
              <a:t>LYTIC CYCLE</a:t>
            </a:r>
          </a:p>
        </p:txBody>
      </p:sp>
      <p:sp>
        <p:nvSpPr>
          <p:cNvPr id="979986" name="Rectangle 18"/>
          <p:cNvSpPr>
            <a:spLocks noChangeArrowheads="1"/>
          </p:cNvSpPr>
          <p:nvPr/>
        </p:nvSpPr>
        <p:spPr bwMode="auto">
          <a:xfrm>
            <a:off x="5357813" y="3962400"/>
            <a:ext cx="1524000" cy="403225"/>
          </a:xfrm>
          <a:prstGeom prst="rect">
            <a:avLst/>
          </a:prstGeom>
          <a:noFill/>
          <a:ln w="9525">
            <a:noFill/>
            <a:miter lim="800000"/>
            <a:headEnd/>
            <a:tailEnd/>
          </a:ln>
          <a:effectLst/>
        </p:spPr>
        <p:txBody>
          <a:bodyPr>
            <a:spAutoFit/>
          </a:bodyPr>
          <a:lstStyle/>
          <a:p>
            <a:pPr marL="342900" indent="-342900">
              <a:buClr>
                <a:schemeClr val="tx1"/>
              </a:buClr>
            </a:pPr>
            <a:r>
              <a:rPr lang="en-US" altLang="en-US" sz="1200" b="1" i="1">
                <a:solidFill>
                  <a:schemeClr val="bg2"/>
                </a:solidFill>
                <a:latin typeface="Times" charset="0"/>
              </a:rPr>
              <a:t>The provirus leaves </a:t>
            </a:r>
          </a:p>
          <a:p>
            <a:pPr marL="342900" indent="-342900">
              <a:lnSpc>
                <a:spcPct val="40000"/>
              </a:lnSpc>
              <a:buClr>
                <a:schemeClr val="tx1"/>
              </a:buClr>
            </a:pPr>
            <a:r>
              <a:rPr lang="en-US" altLang="en-US" sz="1200" b="1" i="1">
                <a:solidFill>
                  <a:schemeClr val="bg2"/>
                </a:solidFill>
                <a:latin typeface="Times" charset="0"/>
              </a:rPr>
              <a:t>the chromosome.</a:t>
            </a:r>
          </a:p>
        </p:txBody>
      </p:sp>
      <p:sp>
        <p:nvSpPr>
          <p:cNvPr id="979987" name="Rectangle 19"/>
          <p:cNvSpPr>
            <a:spLocks noChangeArrowheads="1"/>
          </p:cNvSpPr>
          <p:nvPr/>
        </p:nvSpPr>
        <p:spPr bwMode="auto">
          <a:xfrm>
            <a:off x="4133850" y="4491038"/>
            <a:ext cx="1676400" cy="385762"/>
          </a:xfrm>
          <a:prstGeom prst="rect">
            <a:avLst/>
          </a:prstGeom>
          <a:noFill/>
          <a:ln w="9525">
            <a:noFill/>
            <a:miter lim="800000"/>
            <a:headEnd/>
            <a:tailEnd/>
          </a:ln>
          <a:effectLst/>
        </p:spPr>
        <p:txBody>
          <a:bodyPr>
            <a:spAutoFit/>
          </a:bodyPr>
          <a:lstStyle/>
          <a:p>
            <a:pPr marL="342900" indent="-342900">
              <a:buClr>
                <a:schemeClr val="tx1"/>
              </a:buClr>
            </a:pPr>
            <a:r>
              <a:rPr lang="en-US" altLang="en-US" sz="1200" b="1" i="1">
                <a:solidFill>
                  <a:schemeClr val="bg2"/>
                </a:solidFill>
                <a:latin typeface="Times" charset="0"/>
              </a:rPr>
              <a:t>Viral nucleic acid and</a:t>
            </a:r>
          </a:p>
          <a:p>
            <a:pPr marL="342900" indent="-342900">
              <a:lnSpc>
                <a:spcPct val="30000"/>
              </a:lnSpc>
              <a:buClr>
                <a:schemeClr val="tx1"/>
              </a:buClr>
            </a:pPr>
            <a:r>
              <a:rPr lang="en-US" altLang="en-US" sz="1200" b="1" i="1">
                <a:solidFill>
                  <a:schemeClr val="bg2"/>
                </a:solidFill>
                <a:latin typeface="Times" charset="0"/>
              </a:rPr>
              <a:t> proteins are made. </a:t>
            </a:r>
          </a:p>
        </p:txBody>
      </p:sp>
      <p:sp>
        <p:nvSpPr>
          <p:cNvPr id="979988" name="Rectangle 20"/>
          <p:cNvSpPr>
            <a:spLocks noChangeArrowheads="1"/>
          </p:cNvSpPr>
          <p:nvPr/>
        </p:nvSpPr>
        <p:spPr bwMode="auto">
          <a:xfrm>
            <a:off x="3109913" y="4267200"/>
            <a:ext cx="1690687" cy="568325"/>
          </a:xfrm>
          <a:prstGeom prst="rect">
            <a:avLst/>
          </a:prstGeom>
          <a:noFill/>
          <a:ln w="9525">
            <a:noFill/>
            <a:miter lim="800000"/>
            <a:headEnd/>
            <a:tailEnd/>
          </a:ln>
          <a:effectLst/>
        </p:spPr>
        <p:txBody>
          <a:bodyPr>
            <a:spAutoFit/>
          </a:bodyPr>
          <a:lstStyle/>
          <a:p>
            <a:pPr marL="342900" indent="-342900">
              <a:buClr>
                <a:schemeClr val="tx1"/>
              </a:buClr>
            </a:pPr>
            <a:r>
              <a:rPr lang="en-US" altLang="en-US" sz="1200" b="1" i="1">
                <a:solidFill>
                  <a:schemeClr val="bg2"/>
                </a:solidFill>
                <a:latin typeface="Times" charset="0"/>
              </a:rPr>
              <a:t>The cell breaks </a:t>
            </a:r>
          </a:p>
          <a:p>
            <a:pPr marL="342900" indent="-342900">
              <a:lnSpc>
                <a:spcPct val="30000"/>
              </a:lnSpc>
              <a:buClr>
                <a:schemeClr val="tx1"/>
              </a:buClr>
            </a:pPr>
            <a:r>
              <a:rPr lang="en-US" altLang="en-US" sz="1200" b="1" i="1">
                <a:solidFill>
                  <a:schemeClr val="bg2"/>
                </a:solidFill>
                <a:latin typeface="Times" charset="0"/>
              </a:rPr>
              <a:t>open releasing </a:t>
            </a:r>
          </a:p>
          <a:p>
            <a:pPr marL="342900" indent="-342900">
              <a:lnSpc>
                <a:spcPct val="60000"/>
              </a:lnSpc>
              <a:buClr>
                <a:schemeClr val="tx1"/>
              </a:buClr>
            </a:pPr>
            <a:r>
              <a:rPr lang="en-US" altLang="en-US" sz="1200" b="1" i="1">
                <a:solidFill>
                  <a:schemeClr val="bg2"/>
                </a:solidFill>
                <a:latin typeface="Times" charset="0"/>
              </a:rPr>
              <a:t>viruses.</a:t>
            </a:r>
          </a:p>
        </p:txBody>
      </p:sp>
      <p:sp>
        <p:nvSpPr>
          <p:cNvPr id="979989" name="Rectangle 21"/>
          <p:cNvSpPr>
            <a:spLocks noChangeArrowheads="1"/>
          </p:cNvSpPr>
          <p:nvPr/>
        </p:nvSpPr>
        <p:spPr bwMode="auto">
          <a:xfrm>
            <a:off x="2028825" y="2944813"/>
            <a:ext cx="1690688" cy="604837"/>
          </a:xfrm>
          <a:prstGeom prst="rect">
            <a:avLst/>
          </a:prstGeom>
          <a:noFill/>
          <a:ln w="9525">
            <a:noFill/>
            <a:miter lim="800000"/>
            <a:headEnd/>
            <a:tailEnd/>
          </a:ln>
          <a:effectLst/>
        </p:spPr>
        <p:txBody>
          <a:bodyPr>
            <a:spAutoFit/>
          </a:bodyPr>
          <a:lstStyle/>
          <a:p>
            <a:pPr marL="342900" indent="-342900">
              <a:buClr>
                <a:schemeClr val="tx1"/>
              </a:buClr>
            </a:pPr>
            <a:r>
              <a:rPr lang="en-US" altLang="en-US" sz="1200" b="1" i="1">
                <a:solidFill>
                  <a:schemeClr val="bg2"/>
                </a:solidFill>
                <a:latin typeface="Times" charset="0"/>
              </a:rPr>
              <a:t>A lysogenic virus </a:t>
            </a:r>
          </a:p>
          <a:p>
            <a:pPr marL="342900" indent="-342900">
              <a:lnSpc>
                <a:spcPct val="50000"/>
              </a:lnSpc>
              <a:buClr>
                <a:schemeClr val="tx1"/>
              </a:buClr>
            </a:pPr>
            <a:r>
              <a:rPr lang="en-US" altLang="en-US" sz="1200" b="1" i="1">
                <a:solidFill>
                  <a:schemeClr val="bg2"/>
                </a:solidFill>
                <a:latin typeface="Times" charset="0"/>
              </a:rPr>
              <a:t>injects its nucleic </a:t>
            </a:r>
          </a:p>
          <a:p>
            <a:pPr marL="342900" indent="-342900">
              <a:lnSpc>
                <a:spcPct val="60000"/>
              </a:lnSpc>
              <a:buClr>
                <a:schemeClr val="tx1"/>
              </a:buClr>
            </a:pPr>
            <a:r>
              <a:rPr lang="en-US" altLang="en-US" sz="1200" b="1" i="1">
                <a:solidFill>
                  <a:schemeClr val="bg2"/>
                </a:solidFill>
                <a:latin typeface="Times" charset="0"/>
              </a:rPr>
              <a:t>acid into a bacterium.</a:t>
            </a:r>
          </a:p>
        </p:txBody>
      </p:sp>
      <p:sp>
        <p:nvSpPr>
          <p:cNvPr id="979990" name="Rectangle 22"/>
          <p:cNvSpPr>
            <a:spLocks noChangeArrowheads="1"/>
          </p:cNvSpPr>
          <p:nvPr/>
        </p:nvSpPr>
        <p:spPr bwMode="auto">
          <a:xfrm>
            <a:off x="2819400" y="2568575"/>
            <a:ext cx="2757488" cy="365125"/>
          </a:xfrm>
          <a:prstGeom prst="rect">
            <a:avLst/>
          </a:prstGeom>
          <a:noFill/>
          <a:ln w="9525">
            <a:noFill/>
            <a:miter lim="800000"/>
            <a:headEnd/>
            <a:tailEnd/>
          </a:ln>
          <a:effectLst/>
        </p:spPr>
        <p:txBody>
          <a:bodyPr>
            <a:spAutoFit/>
          </a:bodyPr>
          <a:lstStyle/>
          <a:p>
            <a:pPr marL="342900" indent="-342900">
              <a:buClr>
                <a:schemeClr val="tx1"/>
              </a:buClr>
            </a:pPr>
            <a:r>
              <a:rPr lang="en-US" altLang="en-US" sz="1000" b="1" i="1">
                <a:solidFill>
                  <a:schemeClr val="bg2"/>
                </a:solidFill>
                <a:latin typeface="Times" charset="0"/>
              </a:rPr>
              <a:t>Bacterial host </a:t>
            </a:r>
          </a:p>
          <a:p>
            <a:pPr marL="342900" indent="-342900">
              <a:lnSpc>
                <a:spcPct val="50000"/>
              </a:lnSpc>
              <a:buClr>
                <a:schemeClr val="tx1"/>
              </a:buClr>
            </a:pPr>
            <a:r>
              <a:rPr lang="en-US" altLang="en-US" sz="1000" b="1" i="1">
                <a:solidFill>
                  <a:schemeClr val="bg2"/>
                </a:solidFill>
                <a:latin typeface="Times" charset="0"/>
              </a:rPr>
              <a:t>chromosome</a:t>
            </a:r>
          </a:p>
        </p:txBody>
      </p:sp>
      <p:sp>
        <p:nvSpPr>
          <p:cNvPr id="979991" name="Rectangle 23"/>
          <p:cNvSpPr>
            <a:spLocks noChangeArrowheads="1"/>
          </p:cNvSpPr>
          <p:nvPr/>
        </p:nvSpPr>
        <p:spPr bwMode="auto">
          <a:xfrm>
            <a:off x="2181225" y="1849438"/>
            <a:ext cx="2133600" cy="284162"/>
          </a:xfrm>
          <a:prstGeom prst="rect">
            <a:avLst/>
          </a:prstGeom>
          <a:noFill/>
          <a:ln w="9525">
            <a:noFill/>
            <a:miter lim="800000"/>
            <a:headEnd/>
            <a:tailEnd/>
          </a:ln>
          <a:effectLst/>
        </p:spPr>
        <p:txBody>
          <a:bodyPr>
            <a:spAutoFit/>
          </a:bodyPr>
          <a:lstStyle/>
          <a:p>
            <a:pPr marL="342900" indent="-342900">
              <a:buClr>
                <a:schemeClr val="tx1"/>
              </a:buClr>
            </a:pPr>
            <a:r>
              <a:rPr lang="en-US" altLang="en-US" sz="1400" b="1">
                <a:solidFill>
                  <a:schemeClr val="bg2"/>
                </a:solidFill>
                <a:latin typeface="Times" charset="0"/>
              </a:rPr>
              <a:t>A. Attachment and Entry</a:t>
            </a:r>
          </a:p>
        </p:txBody>
      </p:sp>
      <p:sp>
        <p:nvSpPr>
          <p:cNvPr id="979992" name="Rectangle 24"/>
          <p:cNvSpPr>
            <a:spLocks noChangeArrowheads="1"/>
          </p:cNvSpPr>
          <p:nvPr/>
        </p:nvSpPr>
        <p:spPr bwMode="auto">
          <a:xfrm>
            <a:off x="3476625" y="1633538"/>
            <a:ext cx="2133600" cy="284162"/>
          </a:xfrm>
          <a:prstGeom prst="rect">
            <a:avLst/>
          </a:prstGeom>
          <a:noFill/>
          <a:ln w="9525">
            <a:noFill/>
            <a:miter lim="800000"/>
            <a:headEnd/>
            <a:tailEnd/>
          </a:ln>
          <a:effectLst/>
        </p:spPr>
        <p:txBody>
          <a:bodyPr>
            <a:spAutoFit/>
          </a:bodyPr>
          <a:lstStyle/>
          <a:p>
            <a:pPr marL="342900" indent="-342900">
              <a:buClr>
                <a:schemeClr val="tx1"/>
              </a:buClr>
            </a:pPr>
            <a:r>
              <a:rPr lang="en-US" altLang="en-US" sz="1400" b="1">
                <a:solidFill>
                  <a:schemeClr val="bg2"/>
                </a:solidFill>
                <a:latin typeface="Times" charset="0"/>
              </a:rPr>
              <a:t>B. Provirus Formation</a:t>
            </a:r>
          </a:p>
        </p:txBody>
      </p:sp>
      <p:sp>
        <p:nvSpPr>
          <p:cNvPr id="979993" name="Rectangle 25"/>
          <p:cNvSpPr>
            <a:spLocks noChangeArrowheads="1"/>
          </p:cNvSpPr>
          <p:nvPr/>
        </p:nvSpPr>
        <p:spPr bwMode="auto">
          <a:xfrm>
            <a:off x="4257675" y="1947863"/>
            <a:ext cx="776288" cy="257175"/>
          </a:xfrm>
          <a:prstGeom prst="rect">
            <a:avLst/>
          </a:prstGeom>
          <a:noFill/>
          <a:ln w="9525">
            <a:noFill/>
            <a:miter lim="800000"/>
            <a:headEnd/>
            <a:tailEnd/>
          </a:ln>
          <a:effectLst/>
        </p:spPr>
        <p:txBody>
          <a:bodyPr>
            <a:spAutoFit/>
          </a:bodyPr>
          <a:lstStyle/>
          <a:p>
            <a:pPr marL="342900" indent="-342900">
              <a:buClr>
                <a:schemeClr val="tx1"/>
              </a:buClr>
            </a:pPr>
            <a:r>
              <a:rPr lang="en-US" altLang="en-US" sz="1200" b="1" i="1">
                <a:solidFill>
                  <a:schemeClr val="bg2"/>
                </a:solidFill>
                <a:latin typeface="Times" charset="0"/>
              </a:rPr>
              <a:t>Provirus</a:t>
            </a:r>
          </a:p>
        </p:txBody>
      </p:sp>
      <p:sp>
        <p:nvSpPr>
          <p:cNvPr id="979994" name="Rectangle 26"/>
          <p:cNvSpPr>
            <a:spLocks noChangeArrowheads="1"/>
          </p:cNvSpPr>
          <p:nvPr/>
        </p:nvSpPr>
        <p:spPr bwMode="auto">
          <a:xfrm>
            <a:off x="3519488" y="3005138"/>
            <a:ext cx="2209800" cy="568325"/>
          </a:xfrm>
          <a:prstGeom prst="rect">
            <a:avLst/>
          </a:prstGeom>
          <a:noFill/>
          <a:ln w="9525">
            <a:noFill/>
            <a:miter lim="800000"/>
            <a:headEnd/>
            <a:tailEnd/>
          </a:ln>
          <a:effectLst/>
        </p:spPr>
        <p:txBody>
          <a:bodyPr>
            <a:spAutoFit/>
          </a:bodyPr>
          <a:lstStyle/>
          <a:p>
            <a:pPr marL="342900" indent="-342900">
              <a:buClr>
                <a:schemeClr val="tx1"/>
              </a:buClr>
            </a:pPr>
            <a:r>
              <a:rPr lang="en-US" altLang="en-US" sz="1200" b="1" i="1">
                <a:solidFill>
                  <a:schemeClr val="bg2"/>
                </a:solidFill>
                <a:latin typeface="Times" charset="0"/>
              </a:rPr>
              <a:t>The viral nucleic acid is called</a:t>
            </a:r>
          </a:p>
          <a:p>
            <a:pPr marL="342900" indent="-342900">
              <a:lnSpc>
                <a:spcPct val="40000"/>
              </a:lnSpc>
              <a:buClr>
                <a:schemeClr val="tx1"/>
              </a:buClr>
            </a:pPr>
            <a:r>
              <a:rPr lang="en-US" altLang="en-US" sz="1200" b="1" i="1">
                <a:solidFill>
                  <a:schemeClr val="bg2"/>
                </a:solidFill>
                <a:latin typeface="Times" charset="0"/>
              </a:rPr>
              <a:t>a provirus when it becomes</a:t>
            </a:r>
          </a:p>
          <a:p>
            <a:pPr marL="342900" indent="-342900">
              <a:lnSpc>
                <a:spcPct val="50000"/>
              </a:lnSpc>
              <a:buClr>
                <a:schemeClr val="tx1"/>
              </a:buClr>
            </a:pPr>
            <a:r>
              <a:rPr lang="en-US" altLang="en-US" sz="1200" b="1" i="1">
                <a:solidFill>
                  <a:schemeClr val="bg2"/>
                </a:solidFill>
                <a:latin typeface="Times" charset="0"/>
              </a:rPr>
              <a:t>part of the host’s chromosome.</a:t>
            </a:r>
          </a:p>
        </p:txBody>
      </p:sp>
      <p:sp>
        <p:nvSpPr>
          <p:cNvPr id="979995" name="Rectangle 27"/>
          <p:cNvSpPr>
            <a:spLocks noChangeArrowheads="1"/>
          </p:cNvSpPr>
          <p:nvPr/>
        </p:nvSpPr>
        <p:spPr bwMode="auto">
          <a:xfrm>
            <a:off x="5157788" y="2487613"/>
            <a:ext cx="2133600" cy="284162"/>
          </a:xfrm>
          <a:prstGeom prst="rect">
            <a:avLst/>
          </a:prstGeom>
          <a:noFill/>
          <a:ln w="9525">
            <a:noFill/>
            <a:miter lim="800000"/>
            <a:headEnd/>
            <a:tailEnd/>
          </a:ln>
          <a:effectLst/>
        </p:spPr>
        <p:txBody>
          <a:bodyPr>
            <a:spAutoFit/>
          </a:bodyPr>
          <a:lstStyle/>
          <a:p>
            <a:pPr marL="342900" indent="-342900">
              <a:buClr>
                <a:schemeClr val="tx1"/>
              </a:buClr>
            </a:pPr>
            <a:r>
              <a:rPr lang="en-US" altLang="en-US" sz="1400" b="1">
                <a:solidFill>
                  <a:schemeClr val="bg2"/>
                </a:solidFill>
                <a:latin typeface="Times" charset="0"/>
              </a:rPr>
              <a:t>C. Cell Division</a:t>
            </a:r>
          </a:p>
        </p:txBody>
      </p:sp>
      <p:sp>
        <p:nvSpPr>
          <p:cNvPr id="979996" name="Rectangle 28"/>
          <p:cNvSpPr>
            <a:spLocks noChangeArrowheads="1"/>
          </p:cNvSpPr>
          <p:nvPr/>
        </p:nvSpPr>
        <p:spPr bwMode="auto">
          <a:xfrm>
            <a:off x="6672263" y="2181225"/>
            <a:ext cx="1219200" cy="1047750"/>
          </a:xfrm>
          <a:prstGeom prst="rect">
            <a:avLst/>
          </a:prstGeom>
          <a:noFill/>
          <a:ln w="9525">
            <a:noFill/>
            <a:miter lim="800000"/>
            <a:headEnd/>
            <a:tailEnd/>
          </a:ln>
          <a:effectLst/>
        </p:spPr>
        <p:txBody>
          <a:bodyPr>
            <a:spAutoFit/>
          </a:bodyPr>
          <a:lstStyle/>
          <a:p>
            <a:pPr marL="342900" indent="-342900">
              <a:buClr>
                <a:schemeClr val="tx1"/>
              </a:buClr>
            </a:pPr>
            <a:r>
              <a:rPr lang="en-US" altLang="en-US" sz="1000" b="1" i="1">
                <a:solidFill>
                  <a:schemeClr val="bg2"/>
                </a:solidFill>
                <a:latin typeface="Times" charset="0"/>
              </a:rPr>
              <a:t>Although</a:t>
            </a:r>
          </a:p>
          <a:p>
            <a:pPr marL="342900" indent="-342900">
              <a:lnSpc>
                <a:spcPct val="50000"/>
              </a:lnSpc>
              <a:buClr>
                <a:schemeClr val="tx1"/>
              </a:buClr>
            </a:pPr>
            <a:r>
              <a:rPr lang="en-US" altLang="en-US" sz="1000" b="1" i="1">
                <a:solidFill>
                  <a:schemeClr val="bg2"/>
                </a:solidFill>
                <a:latin typeface="Times" charset="0"/>
              </a:rPr>
              <a:t>the provirus</a:t>
            </a:r>
          </a:p>
          <a:p>
            <a:pPr marL="342900" indent="-342900">
              <a:lnSpc>
                <a:spcPct val="50000"/>
              </a:lnSpc>
              <a:buClr>
                <a:schemeClr val="tx1"/>
              </a:buClr>
            </a:pPr>
            <a:r>
              <a:rPr lang="en-US" altLang="en-US" sz="1000" b="1" i="1">
                <a:solidFill>
                  <a:schemeClr val="bg2"/>
                </a:solidFill>
                <a:latin typeface="Times" charset="0"/>
              </a:rPr>
              <a:t>is inactive,</a:t>
            </a:r>
          </a:p>
          <a:p>
            <a:pPr marL="342900" indent="-342900">
              <a:lnSpc>
                <a:spcPct val="50000"/>
              </a:lnSpc>
              <a:buClr>
                <a:schemeClr val="tx1"/>
              </a:buClr>
            </a:pPr>
            <a:r>
              <a:rPr lang="en-US" altLang="en-US" sz="1000" b="1" i="1">
                <a:solidFill>
                  <a:schemeClr val="bg2"/>
                </a:solidFill>
                <a:latin typeface="Times" charset="0"/>
              </a:rPr>
              <a:t>it replicates</a:t>
            </a:r>
          </a:p>
          <a:p>
            <a:pPr marL="342900" indent="-342900">
              <a:lnSpc>
                <a:spcPct val="50000"/>
              </a:lnSpc>
              <a:buClr>
                <a:schemeClr val="tx1"/>
              </a:buClr>
            </a:pPr>
            <a:r>
              <a:rPr lang="en-US" altLang="en-US" sz="1000" b="1" i="1">
                <a:solidFill>
                  <a:schemeClr val="bg2"/>
                </a:solidFill>
                <a:latin typeface="Times" charset="0"/>
              </a:rPr>
              <a:t>along with</a:t>
            </a:r>
          </a:p>
          <a:p>
            <a:pPr marL="342900" indent="-342900">
              <a:lnSpc>
                <a:spcPct val="50000"/>
              </a:lnSpc>
              <a:buClr>
                <a:schemeClr val="tx1"/>
              </a:buClr>
            </a:pPr>
            <a:r>
              <a:rPr lang="en-US" altLang="en-US" sz="1000" b="1" i="1">
                <a:solidFill>
                  <a:schemeClr val="bg2"/>
                </a:solidFill>
                <a:latin typeface="Times" charset="0"/>
              </a:rPr>
              <a:t>the host cell’s</a:t>
            </a:r>
          </a:p>
          <a:p>
            <a:pPr marL="342900" indent="-342900">
              <a:lnSpc>
                <a:spcPct val="50000"/>
              </a:lnSpc>
              <a:buClr>
                <a:schemeClr val="tx1"/>
              </a:buClr>
            </a:pPr>
            <a:r>
              <a:rPr lang="en-US" altLang="en-US" sz="1000" b="1" i="1">
                <a:solidFill>
                  <a:schemeClr val="bg2"/>
                </a:solidFill>
                <a:latin typeface="Times" charset="0"/>
              </a:rPr>
              <a:t>chromosome.</a:t>
            </a:r>
          </a:p>
        </p:txBody>
      </p:sp>
      <p:sp>
        <p:nvSpPr>
          <p:cNvPr id="979997" name="Line 29"/>
          <p:cNvSpPr>
            <a:spLocks noChangeShapeType="1"/>
          </p:cNvSpPr>
          <p:nvPr/>
        </p:nvSpPr>
        <p:spPr bwMode="auto">
          <a:xfrm flipH="1" flipV="1">
            <a:off x="2819400" y="2667000"/>
            <a:ext cx="76200" cy="76200"/>
          </a:xfrm>
          <a:prstGeom prst="line">
            <a:avLst/>
          </a:prstGeom>
          <a:noFill/>
          <a:ln w="9525">
            <a:noFill/>
            <a:round/>
            <a:headEnd/>
            <a:tailEnd/>
          </a:ln>
          <a:effectLst/>
        </p:spPr>
        <p:txBody>
          <a:bodyPr wrap="none" anchor="ctr">
            <a:spAutoFit/>
          </a:bodyPr>
          <a:lstStyle/>
          <a:p>
            <a:endParaRPr lang="en-US"/>
          </a:p>
        </p:txBody>
      </p:sp>
      <p:sp>
        <p:nvSpPr>
          <p:cNvPr id="979998" name="Line 30"/>
          <p:cNvSpPr>
            <a:spLocks noChangeShapeType="1"/>
          </p:cNvSpPr>
          <p:nvPr/>
        </p:nvSpPr>
        <p:spPr bwMode="auto">
          <a:xfrm flipH="1" flipV="1">
            <a:off x="2728913" y="2638425"/>
            <a:ext cx="152400" cy="152400"/>
          </a:xfrm>
          <a:prstGeom prst="line">
            <a:avLst/>
          </a:prstGeom>
          <a:noFill/>
          <a:ln w="9525">
            <a:solidFill>
              <a:schemeClr val="bg2"/>
            </a:solidFill>
            <a:round/>
            <a:headEnd/>
            <a:tailEnd/>
          </a:ln>
          <a:effectLst/>
        </p:spPr>
        <p:txBody>
          <a:bodyPr anchor="ctr">
            <a:spAutoFit/>
          </a:bodyPr>
          <a:lstStyle/>
          <a:p>
            <a:endParaRPr lang="en-US"/>
          </a:p>
        </p:txBody>
      </p:sp>
      <p:sp>
        <p:nvSpPr>
          <p:cNvPr id="980001" name="Line 33"/>
          <p:cNvSpPr>
            <a:spLocks noChangeShapeType="1"/>
          </p:cNvSpPr>
          <p:nvPr/>
        </p:nvSpPr>
        <p:spPr bwMode="auto">
          <a:xfrm flipH="1">
            <a:off x="4176713" y="2085975"/>
            <a:ext cx="152400" cy="228600"/>
          </a:xfrm>
          <a:prstGeom prst="line">
            <a:avLst/>
          </a:prstGeom>
          <a:noFill/>
          <a:ln w="9525">
            <a:solidFill>
              <a:schemeClr val="bg2"/>
            </a:solidFill>
            <a:round/>
            <a:headEnd/>
            <a:tailEnd/>
          </a:ln>
          <a:effectLst/>
        </p:spPr>
        <p:txBody>
          <a:bodyPr anchor="ctr">
            <a:spAutoFit/>
          </a:bodyPr>
          <a:lstStyle/>
          <a:p>
            <a:endParaRPr lang="en-US"/>
          </a:p>
        </p:txBody>
      </p:sp>
      <p:sp>
        <p:nvSpPr>
          <p:cNvPr id="980003" name="Text Box 35"/>
          <p:cNvSpPr txBox="1">
            <a:spLocks noChangeArrowheads="1"/>
          </p:cNvSpPr>
          <p:nvPr/>
        </p:nvSpPr>
        <p:spPr bwMode="auto">
          <a:xfrm>
            <a:off x="565150" y="914400"/>
            <a:ext cx="3219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Lysogenic cycle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79972"/>
                                        </p:tgtEl>
                                        <p:attrNameLst>
                                          <p:attrName>style.visibility</p:attrName>
                                        </p:attrNameLst>
                                      </p:cBhvr>
                                      <p:to>
                                        <p:strVal val="visible"/>
                                      </p:to>
                                    </p:set>
                                    <p:animEffect transition="in" filter="box(out)">
                                      <p:cBhvr>
                                        <p:cTn id="7" dur="500"/>
                                        <p:tgtEl>
                                          <p:spTgt spid="979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896003" name="Text Box 3"/>
          <p:cNvSpPr txBox="1">
            <a:spLocks noChangeArrowheads="1"/>
          </p:cNvSpPr>
          <p:nvPr/>
        </p:nvSpPr>
        <p:spPr bwMode="auto">
          <a:xfrm>
            <a:off x="565150" y="914400"/>
            <a:ext cx="6394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Disease symptoms of proviruses</a:t>
            </a:r>
          </a:p>
        </p:txBody>
      </p:sp>
      <p:pic>
        <p:nvPicPr>
          <p:cNvPr id="89600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60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60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60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600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6009"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6010" name="Picture 10"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96011" name="Picture 11" descr="Sec"/>
          <p:cNvPicPr>
            <a:picLocks noChangeAspect="1" noChangeArrowheads="1"/>
          </p:cNvPicPr>
          <p:nvPr/>
        </p:nvPicPr>
        <p:blipFill>
          <a:blip r:embed="rId11" cstate="print"/>
          <a:srcRect/>
          <a:stretch>
            <a:fillRect/>
          </a:stretch>
        </p:blipFill>
        <p:spPr bwMode="auto">
          <a:xfrm>
            <a:off x="3797300" y="0"/>
            <a:ext cx="1549400" cy="482600"/>
          </a:xfrm>
          <a:prstGeom prst="rect">
            <a:avLst/>
          </a:prstGeom>
          <a:noFill/>
        </p:spPr>
      </p:pic>
      <p:sp>
        <p:nvSpPr>
          <p:cNvPr id="896012" name="Rectangle 12"/>
          <p:cNvSpPr>
            <a:spLocks noChangeArrowheads="1"/>
          </p:cNvSpPr>
          <p:nvPr/>
        </p:nvSpPr>
        <p:spPr bwMode="auto">
          <a:xfrm>
            <a:off x="609600" y="1946275"/>
            <a:ext cx="42672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Another lysogenic virus is the one that causes chicken pox.</a:t>
            </a:r>
          </a:p>
        </p:txBody>
      </p:sp>
      <p:pic>
        <p:nvPicPr>
          <p:cNvPr id="896016" name="Picture 16" descr="C18-01P chicken pox"/>
          <p:cNvPicPr>
            <a:picLocks noChangeAspect="1" noChangeArrowheads="1"/>
          </p:cNvPicPr>
          <p:nvPr/>
        </p:nvPicPr>
        <p:blipFill>
          <a:blip r:embed="rId12" cstate="print"/>
          <a:srcRect/>
          <a:stretch>
            <a:fillRect/>
          </a:stretch>
        </p:blipFill>
        <p:spPr bwMode="auto">
          <a:xfrm>
            <a:off x="4724400" y="1676400"/>
            <a:ext cx="3086100" cy="4114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6012"/>
                                        </p:tgtEl>
                                        <p:attrNameLst>
                                          <p:attrName>style.visibility</p:attrName>
                                        </p:attrNameLst>
                                      </p:cBhvr>
                                      <p:to>
                                        <p:strVal val="visible"/>
                                      </p:to>
                                    </p:set>
                                    <p:animEffect transition="in" filter="box(out)">
                                      <p:cBhvr>
                                        <p:cTn id="7" dur="500"/>
                                        <p:tgtEl>
                                          <p:spTgt spid="89601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6016"/>
                                        </p:tgtEl>
                                        <p:attrNameLst>
                                          <p:attrName>style.visibility</p:attrName>
                                        </p:attrNameLst>
                                      </p:cBhvr>
                                      <p:to>
                                        <p:strVal val="visible"/>
                                      </p:to>
                                    </p:set>
                                    <p:animEffect transition="in" filter="box(out)">
                                      <p:cBhvr>
                                        <p:cTn id="11" dur="500"/>
                                        <p:tgtEl>
                                          <p:spTgt spid="896016"/>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6004"/>
                                        </p:tgtEl>
                                        <p:attrNameLst>
                                          <p:attrName>style.visibility</p:attrName>
                                        </p:attrNameLst>
                                      </p:cBhvr>
                                      <p:to>
                                        <p:strVal val="visible"/>
                                      </p:to>
                                    </p:set>
                                    <p:animEffect transition="in" filter="box(out)">
                                      <p:cBhvr>
                                        <p:cTn id="15" dur="500"/>
                                        <p:tgtEl>
                                          <p:spTgt spid="89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12"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1029123" name="Text Box 3"/>
          <p:cNvSpPr txBox="1">
            <a:spLocks noChangeArrowheads="1"/>
          </p:cNvSpPr>
          <p:nvPr/>
        </p:nvSpPr>
        <p:spPr bwMode="auto">
          <a:xfrm>
            <a:off x="565150" y="914400"/>
            <a:ext cx="2673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Retroviruses</a:t>
            </a:r>
          </a:p>
        </p:txBody>
      </p:sp>
      <p:pic>
        <p:nvPicPr>
          <p:cNvPr id="10291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291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291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291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2912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29129"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29130" name="Picture 10"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1029131" name="Picture 11" descr="Sec"/>
          <p:cNvPicPr>
            <a:picLocks noChangeAspect="1" noChangeArrowheads="1"/>
          </p:cNvPicPr>
          <p:nvPr/>
        </p:nvPicPr>
        <p:blipFill>
          <a:blip r:embed="rId11" cstate="print"/>
          <a:srcRect/>
          <a:stretch>
            <a:fillRect/>
          </a:stretch>
        </p:blipFill>
        <p:spPr bwMode="auto">
          <a:xfrm>
            <a:off x="3797300" y="0"/>
            <a:ext cx="1549400" cy="482600"/>
          </a:xfrm>
          <a:prstGeom prst="rect">
            <a:avLst/>
          </a:prstGeom>
          <a:noFill/>
        </p:spPr>
      </p:pic>
      <p:sp>
        <p:nvSpPr>
          <p:cNvPr id="1029134" name="Rectangle 14"/>
          <p:cNvSpPr>
            <a:spLocks noChangeArrowheads="1"/>
          </p:cNvSpPr>
          <p:nvPr/>
        </p:nvSpPr>
        <p:spPr bwMode="auto">
          <a:xfrm>
            <a:off x="609600" y="1717675"/>
            <a:ext cx="80010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RNA virus with the most complex replication cycle is the </a:t>
            </a:r>
            <a:r>
              <a:rPr lang="en-US" altLang="en-US" sz="3200">
                <a:solidFill>
                  <a:srgbClr val="FF0066"/>
                </a:solidFill>
                <a:latin typeface="Times" charset="0"/>
              </a:rPr>
              <a:t>retrovirus</a:t>
            </a:r>
            <a:r>
              <a:rPr lang="en-US" altLang="en-US" sz="3200">
                <a:solidFill>
                  <a:schemeClr val="tx1"/>
                </a:solidFill>
                <a:latin typeface="Times" charset="0"/>
              </a:rPr>
              <a:t> (reh tro VY rus).</a:t>
            </a:r>
          </a:p>
        </p:txBody>
      </p:sp>
      <p:sp>
        <p:nvSpPr>
          <p:cNvPr id="1029139" name="Rectangle 19"/>
          <p:cNvSpPr>
            <a:spLocks noChangeArrowheads="1"/>
          </p:cNvSpPr>
          <p:nvPr/>
        </p:nvSpPr>
        <p:spPr bwMode="auto">
          <a:xfrm>
            <a:off x="5943600" y="4451350"/>
            <a:ext cx="19812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HIV virus</a:t>
            </a:r>
          </a:p>
        </p:txBody>
      </p:sp>
      <p:pic>
        <p:nvPicPr>
          <p:cNvPr id="1029140" name="Picture 20" descr="C18-02P HIV Virus"/>
          <p:cNvPicPr>
            <a:picLocks noChangeAspect="1" noChangeArrowheads="1"/>
          </p:cNvPicPr>
          <p:nvPr/>
        </p:nvPicPr>
        <p:blipFill>
          <a:blip r:embed="rId12" cstate="print"/>
          <a:srcRect/>
          <a:stretch>
            <a:fillRect/>
          </a:stretch>
        </p:blipFill>
        <p:spPr bwMode="auto">
          <a:xfrm>
            <a:off x="2286000" y="3438525"/>
            <a:ext cx="3657600" cy="2476500"/>
          </a:xfrm>
          <a:prstGeom prst="rect">
            <a:avLst/>
          </a:prstGeom>
          <a:noFill/>
        </p:spPr>
      </p:pic>
      <p:pic>
        <p:nvPicPr>
          <p:cNvPr id="1029141" name="Picture 21" descr="audio image blue">
            <a:hlinkClick r:id="" action="ppaction://noaction">
              <a:snd r:embed="rId13" name="18-retrovirus.WAV"/>
            </a:hlinkClick>
          </p:cNvPr>
          <p:cNvPicPr>
            <a:picLocks noChangeAspect="1" noChangeArrowheads="1"/>
          </p:cNvPicPr>
          <p:nvPr/>
        </p:nvPicPr>
        <p:blipFill>
          <a:blip r:embed="rId14" cstate="print"/>
          <a:srcRect/>
          <a:stretch>
            <a:fillRect/>
          </a:stretch>
        </p:blipFill>
        <p:spPr bwMode="auto">
          <a:xfrm>
            <a:off x="1822450" y="2700338"/>
            <a:ext cx="354013"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29134"/>
                                        </p:tgtEl>
                                        <p:attrNameLst>
                                          <p:attrName>style.visibility</p:attrName>
                                        </p:attrNameLst>
                                      </p:cBhvr>
                                      <p:to>
                                        <p:strVal val="visible"/>
                                      </p:to>
                                    </p:set>
                                    <p:animEffect transition="in" filter="box(out)">
                                      <p:cBhvr>
                                        <p:cTn id="7" dur="500"/>
                                        <p:tgtEl>
                                          <p:spTgt spid="10291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29141"/>
                                        </p:tgtEl>
                                        <p:attrNameLst>
                                          <p:attrName>style.visibility</p:attrName>
                                        </p:attrNameLst>
                                      </p:cBhvr>
                                      <p:to>
                                        <p:strVal val="visible"/>
                                      </p:to>
                                    </p:set>
                                    <p:animEffect transition="in" filter="box(out)">
                                      <p:cBhvr>
                                        <p:cTn id="12" dur="500"/>
                                        <p:tgtEl>
                                          <p:spTgt spid="1029141"/>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29124"/>
                                        </p:tgtEl>
                                        <p:attrNameLst>
                                          <p:attrName>style.visibility</p:attrName>
                                        </p:attrNameLst>
                                      </p:cBhvr>
                                      <p:to>
                                        <p:strVal val="visible"/>
                                      </p:to>
                                    </p:set>
                                    <p:animEffect transition="in" filter="box(out)">
                                      <p:cBhvr>
                                        <p:cTn id="16" dur="500"/>
                                        <p:tgtEl>
                                          <p:spTgt spid="1029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34"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458" name="Picture 2" descr="Fig"/>
          <p:cNvPicPr>
            <a:picLocks noChangeAspect="1" noChangeArrowheads="1"/>
          </p:cNvPicPr>
          <p:nvPr/>
        </p:nvPicPr>
        <p:blipFill>
          <a:blip r:embed="rId2" cstate="print"/>
          <a:srcRect/>
          <a:stretch>
            <a:fillRect/>
          </a:stretch>
        </p:blipFill>
        <p:spPr bwMode="auto">
          <a:xfrm>
            <a:off x="914400" y="1525588"/>
            <a:ext cx="7162800" cy="4418012"/>
          </a:xfrm>
          <a:prstGeom prst="rect">
            <a:avLst/>
          </a:prstGeom>
          <a:noFill/>
        </p:spPr>
      </p:pic>
      <p:sp>
        <p:nvSpPr>
          <p:cNvPr id="1043459"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1043460" name="Text Box 4"/>
          <p:cNvSpPr txBox="1">
            <a:spLocks noChangeArrowheads="1"/>
          </p:cNvSpPr>
          <p:nvPr/>
        </p:nvSpPr>
        <p:spPr bwMode="auto">
          <a:xfrm>
            <a:off x="565150" y="914400"/>
            <a:ext cx="2673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Retroviruses</a:t>
            </a:r>
          </a:p>
        </p:txBody>
      </p:sp>
      <p:pic>
        <p:nvPicPr>
          <p:cNvPr id="104346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4346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4346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4346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4346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43466" name="Picture 10"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43467" name="Picture 11"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1043468" name="Picture 12"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1043469" name="Rectangle 13"/>
          <p:cNvSpPr>
            <a:spLocks noChangeArrowheads="1"/>
          </p:cNvSpPr>
          <p:nvPr/>
        </p:nvSpPr>
        <p:spPr bwMode="auto">
          <a:xfrm>
            <a:off x="1138238" y="4052888"/>
            <a:ext cx="2438400" cy="339725"/>
          </a:xfrm>
          <a:prstGeom prst="rect">
            <a:avLst/>
          </a:prstGeom>
          <a:noFill/>
          <a:ln w="9525">
            <a:noFill/>
            <a:miter lim="800000"/>
            <a:headEnd/>
            <a:tailEnd/>
          </a:ln>
          <a:effectLst/>
        </p:spPr>
        <p:txBody>
          <a:bodyPr>
            <a:spAutoFit/>
          </a:bodyPr>
          <a:lstStyle/>
          <a:p>
            <a:pPr marL="342900" indent="-342900">
              <a:buClr>
                <a:schemeClr val="tx1"/>
              </a:buClr>
            </a:pPr>
            <a:r>
              <a:rPr lang="en-US" altLang="en-US" sz="1800" b="1">
                <a:solidFill>
                  <a:schemeClr val="bg2"/>
                </a:solidFill>
                <a:latin typeface="Times" charset="0"/>
              </a:rPr>
              <a:t>Retrovirus Cycle</a:t>
            </a:r>
          </a:p>
        </p:txBody>
      </p:sp>
      <p:sp>
        <p:nvSpPr>
          <p:cNvPr id="1043470" name="Rectangle 14"/>
          <p:cNvSpPr>
            <a:spLocks noChangeArrowheads="1"/>
          </p:cNvSpPr>
          <p:nvPr/>
        </p:nvSpPr>
        <p:spPr bwMode="auto">
          <a:xfrm>
            <a:off x="3048000" y="5286375"/>
            <a:ext cx="914400" cy="482600"/>
          </a:xfrm>
          <a:prstGeom prst="rect">
            <a:avLst/>
          </a:prstGeom>
          <a:noFill/>
          <a:ln w="9525">
            <a:noFill/>
            <a:miter lim="800000"/>
            <a:headEnd/>
            <a:tailEnd/>
          </a:ln>
          <a:effectLst/>
        </p:spPr>
        <p:txBody>
          <a:bodyPr>
            <a:spAutoFit/>
          </a:bodyPr>
          <a:lstStyle/>
          <a:p>
            <a:pPr marL="342900" indent="-342900">
              <a:lnSpc>
                <a:spcPct val="60000"/>
              </a:lnSpc>
              <a:buClr>
                <a:schemeClr val="tx1"/>
              </a:buClr>
            </a:pPr>
            <a:r>
              <a:rPr lang="en-US" altLang="en-US" sz="1600" b="1" i="1">
                <a:solidFill>
                  <a:schemeClr val="bg2"/>
                </a:solidFill>
                <a:latin typeface="Times" charset="0"/>
              </a:rPr>
              <a:t>Exiting </a:t>
            </a:r>
          </a:p>
          <a:p>
            <a:pPr marL="342900" indent="-342900">
              <a:lnSpc>
                <a:spcPct val="60000"/>
              </a:lnSpc>
              <a:buClr>
                <a:schemeClr val="tx1"/>
              </a:buClr>
            </a:pPr>
            <a:r>
              <a:rPr lang="en-US" altLang="en-US" sz="1600" b="1" i="1">
                <a:solidFill>
                  <a:schemeClr val="bg2"/>
                </a:solidFill>
                <a:latin typeface="Times" charset="0"/>
              </a:rPr>
              <a:t>cell</a:t>
            </a:r>
          </a:p>
        </p:txBody>
      </p:sp>
      <p:sp>
        <p:nvSpPr>
          <p:cNvPr id="1043471" name="Rectangle 15"/>
          <p:cNvSpPr>
            <a:spLocks noChangeArrowheads="1"/>
          </p:cNvSpPr>
          <p:nvPr/>
        </p:nvSpPr>
        <p:spPr bwMode="auto">
          <a:xfrm>
            <a:off x="1143000" y="2514600"/>
            <a:ext cx="1524000" cy="482600"/>
          </a:xfrm>
          <a:prstGeom prst="rect">
            <a:avLst/>
          </a:prstGeom>
          <a:noFill/>
          <a:ln w="9525">
            <a:noFill/>
            <a:miter lim="800000"/>
            <a:headEnd/>
            <a:tailEnd/>
          </a:ln>
          <a:effectLst/>
        </p:spPr>
        <p:txBody>
          <a:bodyPr>
            <a:spAutoFit/>
          </a:bodyPr>
          <a:lstStyle/>
          <a:p>
            <a:pPr marL="342900" indent="-342900">
              <a:lnSpc>
                <a:spcPct val="60000"/>
              </a:lnSpc>
              <a:buClr>
                <a:schemeClr val="tx1"/>
              </a:buClr>
            </a:pPr>
            <a:r>
              <a:rPr lang="en-US" altLang="en-US" sz="1600" b="1" i="1">
                <a:solidFill>
                  <a:schemeClr val="bg2"/>
                </a:solidFill>
                <a:latin typeface="Times" charset="0"/>
              </a:rPr>
              <a:t>Reverse </a:t>
            </a:r>
          </a:p>
          <a:p>
            <a:pPr marL="342900" indent="-342900">
              <a:lnSpc>
                <a:spcPct val="60000"/>
              </a:lnSpc>
              <a:buClr>
                <a:schemeClr val="tx1"/>
              </a:buClr>
            </a:pPr>
            <a:r>
              <a:rPr lang="en-US" altLang="en-US" sz="1600" b="1" i="1">
                <a:solidFill>
                  <a:schemeClr val="bg2"/>
                </a:solidFill>
                <a:latin typeface="Times" charset="0"/>
              </a:rPr>
              <a:t>transcriptase</a:t>
            </a:r>
          </a:p>
        </p:txBody>
      </p:sp>
      <p:sp>
        <p:nvSpPr>
          <p:cNvPr id="1043472" name="Rectangle 16"/>
          <p:cNvSpPr>
            <a:spLocks noChangeArrowheads="1"/>
          </p:cNvSpPr>
          <p:nvPr/>
        </p:nvSpPr>
        <p:spPr bwMode="auto">
          <a:xfrm>
            <a:off x="1447800" y="1655763"/>
            <a:ext cx="1524000" cy="482600"/>
          </a:xfrm>
          <a:prstGeom prst="rect">
            <a:avLst/>
          </a:prstGeom>
          <a:noFill/>
          <a:ln w="9525">
            <a:noFill/>
            <a:miter lim="800000"/>
            <a:headEnd/>
            <a:tailEnd/>
          </a:ln>
          <a:effectLst/>
        </p:spPr>
        <p:txBody>
          <a:bodyPr>
            <a:spAutoFit/>
          </a:bodyPr>
          <a:lstStyle/>
          <a:p>
            <a:pPr marL="342900" indent="-342900">
              <a:lnSpc>
                <a:spcPct val="60000"/>
              </a:lnSpc>
              <a:buClr>
                <a:schemeClr val="tx1"/>
              </a:buClr>
            </a:pPr>
            <a:r>
              <a:rPr lang="en-US" altLang="en-US" sz="1600" b="1" i="1">
                <a:solidFill>
                  <a:schemeClr val="bg2"/>
                </a:solidFill>
                <a:latin typeface="Times" charset="0"/>
              </a:rPr>
              <a:t>Retrovirus</a:t>
            </a:r>
          </a:p>
          <a:p>
            <a:pPr marL="342900" indent="-342900">
              <a:lnSpc>
                <a:spcPct val="60000"/>
              </a:lnSpc>
              <a:buClr>
                <a:schemeClr val="tx1"/>
              </a:buClr>
            </a:pPr>
            <a:endParaRPr lang="en-US" altLang="en-US" sz="1600" b="1" i="1">
              <a:solidFill>
                <a:schemeClr val="bg2"/>
              </a:solidFill>
              <a:latin typeface="MS Shell Dlg" charset="0"/>
            </a:endParaRPr>
          </a:p>
        </p:txBody>
      </p:sp>
      <p:sp>
        <p:nvSpPr>
          <p:cNvPr id="1043473" name="Rectangle 17"/>
          <p:cNvSpPr>
            <a:spLocks noChangeArrowheads="1"/>
          </p:cNvSpPr>
          <p:nvPr/>
        </p:nvSpPr>
        <p:spPr bwMode="auto">
          <a:xfrm>
            <a:off x="2667000" y="2717800"/>
            <a:ext cx="990600" cy="482600"/>
          </a:xfrm>
          <a:prstGeom prst="rect">
            <a:avLst/>
          </a:prstGeom>
          <a:noFill/>
          <a:ln w="9525">
            <a:noFill/>
            <a:miter lim="800000"/>
            <a:headEnd/>
            <a:tailEnd/>
          </a:ln>
          <a:effectLst/>
        </p:spPr>
        <p:txBody>
          <a:bodyPr>
            <a:spAutoFit/>
          </a:bodyPr>
          <a:lstStyle/>
          <a:p>
            <a:pPr marL="342900" indent="-342900">
              <a:lnSpc>
                <a:spcPct val="60000"/>
              </a:lnSpc>
              <a:buClr>
                <a:schemeClr val="tx1"/>
              </a:buClr>
            </a:pPr>
            <a:r>
              <a:rPr lang="en-US" altLang="en-US" sz="1600" b="1" i="1">
                <a:solidFill>
                  <a:schemeClr val="bg2"/>
                </a:solidFill>
                <a:latin typeface="Times" charset="0"/>
              </a:rPr>
              <a:t>Entering</a:t>
            </a:r>
          </a:p>
          <a:p>
            <a:pPr marL="342900" indent="-342900">
              <a:lnSpc>
                <a:spcPct val="60000"/>
              </a:lnSpc>
              <a:buClr>
                <a:schemeClr val="tx1"/>
              </a:buClr>
            </a:pPr>
            <a:r>
              <a:rPr lang="en-US" altLang="en-US" sz="1600" b="1" i="1">
                <a:solidFill>
                  <a:schemeClr val="bg2"/>
                </a:solidFill>
                <a:latin typeface="Times" charset="0"/>
              </a:rPr>
              <a:t>cell</a:t>
            </a:r>
          </a:p>
        </p:txBody>
      </p:sp>
      <p:sp>
        <p:nvSpPr>
          <p:cNvPr id="1043474" name="Rectangle 18"/>
          <p:cNvSpPr>
            <a:spLocks noChangeArrowheads="1"/>
          </p:cNvSpPr>
          <p:nvPr/>
        </p:nvSpPr>
        <p:spPr bwMode="auto">
          <a:xfrm>
            <a:off x="3048000" y="1933575"/>
            <a:ext cx="990600" cy="238125"/>
          </a:xfrm>
          <a:prstGeom prst="rect">
            <a:avLst/>
          </a:prstGeom>
          <a:noFill/>
          <a:ln w="9525">
            <a:noFill/>
            <a:miter lim="800000"/>
            <a:headEnd/>
            <a:tailEnd/>
          </a:ln>
          <a:effectLst/>
        </p:spPr>
        <p:txBody>
          <a:bodyPr>
            <a:spAutoFit/>
          </a:bodyPr>
          <a:lstStyle/>
          <a:p>
            <a:pPr marL="342900" indent="-342900">
              <a:lnSpc>
                <a:spcPct val="60000"/>
              </a:lnSpc>
              <a:buClr>
                <a:schemeClr val="tx1"/>
              </a:buClr>
            </a:pPr>
            <a:r>
              <a:rPr lang="en-US" altLang="en-US" sz="1600" b="1" i="1">
                <a:solidFill>
                  <a:schemeClr val="bg2"/>
                </a:solidFill>
                <a:latin typeface="Times" charset="0"/>
              </a:rPr>
              <a:t>RNA</a:t>
            </a:r>
          </a:p>
        </p:txBody>
      </p:sp>
      <p:sp>
        <p:nvSpPr>
          <p:cNvPr id="1043475" name="Rectangle 19"/>
          <p:cNvSpPr>
            <a:spLocks noChangeArrowheads="1"/>
          </p:cNvSpPr>
          <p:nvPr/>
        </p:nvSpPr>
        <p:spPr bwMode="auto">
          <a:xfrm>
            <a:off x="4667250" y="1652588"/>
            <a:ext cx="990600" cy="238125"/>
          </a:xfrm>
          <a:prstGeom prst="rect">
            <a:avLst/>
          </a:prstGeom>
          <a:noFill/>
          <a:ln w="9525">
            <a:noFill/>
            <a:miter lim="800000"/>
            <a:headEnd/>
            <a:tailEnd/>
          </a:ln>
          <a:effectLst/>
        </p:spPr>
        <p:txBody>
          <a:bodyPr>
            <a:spAutoFit/>
          </a:bodyPr>
          <a:lstStyle/>
          <a:p>
            <a:pPr marL="342900" indent="-342900">
              <a:lnSpc>
                <a:spcPct val="60000"/>
              </a:lnSpc>
              <a:buClr>
                <a:schemeClr val="tx1"/>
              </a:buClr>
            </a:pPr>
            <a:r>
              <a:rPr lang="en-US" altLang="en-US" sz="1600" b="1" i="1">
                <a:solidFill>
                  <a:schemeClr val="bg2"/>
                </a:solidFill>
                <a:latin typeface="Times" charset="0"/>
              </a:rPr>
              <a:t>RNA</a:t>
            </a:r>
          </a:p>
        </p:txBody>
      </p:sp>
      <p:sp>
        <p:nvSpPr>
          <p:cNvPr id="1043476" name="Rectangle 20"/>
          <p:cNvSpPr>
            <a:spLocks noChangeArrowheads="1"/>
          </p:cNvSpPr>
          <p:nvPr/>
        </p:nvSpPr>
        <p:spPr bwMode="auto">
          <a:xfrm>
            <a:off x="4557713" y="2119313"/>
            <a:ext cx="990600" cy="238125"/>
          </a:xfrm>
          <a:prstGeom prst="rect">
            <a:avLst/>
          </a:prstGeom>
          <a:noFill/>
          <a:ln w="9525">
            <a:noFill/>
            <a:miter lim="800000"/>
            <a:headEnd/>
            <a:tailEnd/>
          </a:ln>
          <a:effectLst/>
        </p:spPr>
        <p:txBody>
          <a:bodyPr>
            <a:spAutoFit/>
          </a:bodyPr>
          <a:lstStyle/>
          <a:p>
            <a:pPr marL="342900" indent="-342900">
              <a:lnSpc>
                <a:spcPct val="60000"/>
              </a:lnSpc>
              <a:buClr>
                <a:schemeClr val="tx1"/>
              </a:buClr>
            </a:pPr>
            <a:r>
              <a:rPr lang="en-US" altLang="en-US" sz="1600" b="1" i="1">
                <a:solidFill>
                  <a:schemeClr val="bg2"/>
                </a:solidFill>
                <a:latin typeface="Times" charset="0"/>
              </a:rPr>
              <a:t>DNA</a:t>
            </a:r>
          </a:p>
        </p:txBody>
      </p:sp>
      <p:sp>
        <p:nvSpPr>
          <p:cNvPr id="1043477" name="Rectangle 21"/>
          <p:cNvSpPr>
            <a:spLocks noChangeArrowheads="1"/>
          </p:cNvSpPr>
          <p:nvPr/>
        </p:nvSpPr>
        <p:spPr bwMode="auto">
          <a:xfrm>
            <a:off x="5414963" y="1687513"/>
            <a:ext cx="1828800" cy="508000"/>
          </a:xfrm>
          <a:prstGeom prst="rect">
            <a:avLst/>
          </a:prstGeom>
          <a:noFill/>
          <a:ln w="9525">
            <a:noFill/>
            <a:miter lim="800000"/>
            <a:headEnd/>
            <a:tailEnd/>
          </a:ln>
          <a:effectLst/>
        </p:spPr>
        <p:txBody>
          <a:bodyPr>
            <a:spAutoFit/>
          </a:bodyPr>
          <a:lstStyle/>
          <a:p>
            <a:pPr marL="342900" indent="-342900">
              <a:lnSpc>
                <a:spcPct val="60000"/>
              </a:lnSpc>
              <a:buClr>
                <a:schemeClr val="tx1"/>
              </a:buClr>
            </a:pPr>
            <a:r>
              <a:rPr lang="en-US" altLang="en-US" sz="1600" b="1" i="1">
                <a:solidFill>
                  <a:schemeClr val="bg2"/>
                </a:solidFill>
                <a:latin typeface="Times" charset="0"/>
              </a:rPr>
              <a:t>DNA is made from </a:t>
            </a:r>
          </a:p>
          <a:p>
            <a:pPr marL="342900" indent="-342900">
              <a:lnSpc>
                <a:spcPct val="70000"/>
              </a:lnSpc>
              <a:buClr>
                <a:schemeClr val="tx1"/>
              </a:buClr>
            </a:pPr>
            <a:r>
              <a:rPr lang="en-US" altLang="en-US" sz="1600" b="1" i="1">
                <a:solidFill>
                  <a:schemeClr val="bg2"/>
                </a:solidFill>
                <a:latin typeface="Times" charset="0"/>
              </a:rPr>
              <a:t>the viral RNA.</a:t>
            </a:r>
          </a:p>
        </p:txBody>
      </p:sp>
      <p:sp>
        <p:nvSpPr>
          <p:cNvPr id="1043478" name="Rectangle 22"/>
          <p:cNvSpPr>
            <a:spLocks noChangeArrowheads="1"/>
          </p:cNvSpPr>
          <p:nvPr/>
        </p:nvSpPr>
        <p:spPr bwMode="auto">
          <a:xfrm>
            <a:off x="6858000" y="3819525"/>
            <a:ext cx="990600" cy="238125"/>
          </a:xfrm>
          <a:prstGeom prst="rect">
            <a:avLst/>
          </a:prstGeom>
          <a:noFill/>
          <a:ln w="9525">
            <a:noFill/>
            <a:miter lim="800000"/>
            <a:headEnd/>
            <a:tailEnd/>
          </a:ln>
          <a:effectLst/>
        </p:spPr>
        <p:txBody>
          <a:bodyPr>
            <a:spAutoFit/>
          </a:bodyPr>
          <a:lstStyle/>
          <a:p>
            <a:pPr marL="342900" indent="-342900">
              <a:lnSpc>
                <a:spcPct val="60000"/>
              </a:lnSpc>
              <a:buClr>
                <a:schemeClr val="tx1"/>
              </a:buClr>
            </a:pPr>
            <a:r>
              <a:rPr lang="en-US" altLang="en-US" sz="1600" b="1" i="1">
                <a:solidFill>
                  <a:schemeClr val="bg2"/>
                </a:solidFill>
                <a:latin typeface="Times" charset="0"/>
              </a:rPr>
              <a:t>mRNA</a:t>
            </a:r>
          </a:p>
        </p:txBody>
      </p:sp>
      <p:sp>
        <p:nvSpPr>
          <p:cNvPr id="1043479" name="Rectangle 23"/>
          <p:cNvSpPr>
            <a:spLocks noChangeArrowheads="1"/>
          </p:cNvSpPr>
          <p:nvPr/>
        </p:nvSpPr>
        <p:spPr bwMode="auto">
          <a:xfrm>
            <a:off x="6124575" y="4852988"/>
            <a:ext cx="1981200" cy="238125"/>
          </a:xfrm>
          <a:prstGeom prst="rect">
            <a:avLst/>
          </a:prstGeom>
          <a:noFill/>
          <a:ln w="9525">
            <a:noFill/>
            <a:miter lim="800000"/>
            <a:headEnd/>
            <a:tailEnd/>
          </a:ln>
          <a:effectLst/>
        </p:spPr>
        <p:txBody>
          <a:bodyPr>
            <a:spAutoFit/>
          </a:bodyPr>
          <a:lstStyle/>
          <a:p>
            <a:pPr marL="342900" indent="-342900">
              <a:lnSpc>
                <a:spcPct val="60000"/>
              </a:lnSpc>
              <a:buClr>
                <a:schemeClr val="tx1"/>
              </a:buClr>
            </a:pPr>
            <a:r>
              <a:rPr lang="en-US" altLang="en-US" sz="1600" b="1" i="1">
                <a:solidFill>
                  <a:schemeClr val="bg2"/>
                </a:solidFill>
                <a:latin typeface="Times" charset="0"/>
              </a:rPr>
              <a:t>New virus parts</a:t>
            </a:r>
          </a:p>
        </p:txBody>
      </p:sp>
      <p:sp>
        <p:nvSpPr>
          <p:cNvPr id="1043480" name="Rectangle 24"/>
          <p:cNvSpPr>
            <a:spLocks noChangeArrowheads="1"/>
          </p:cNvSpPr>
          <p:nvPr/>
        </p:nvSpPr>
        <p:spPr bwMode="auto">
          <a:xfrm>
            <a:off x="4691063" y="5314950"/>
            <a:ext cx="1143000" cy="482600"/>
          </a:xfrm>
          <a:prstGeom prst="rect">
            <a:avLst/>
          </a:prstGeom>
          <a:noFill/>
          <a:ln w="9525">
            <a:noFill/>
            <a:miter lim="800000"/>
            <a:headEnd/>
            <a:tailEnd/>
          </a:ln>
          <a:effectLst/>
        </p:spPr>
        <p:txBody>
          <a:bodyPr>
            <a:spAutoFit/>
          </a:bodyPr>
          <a:lstStyle/>
          <a:p>
            <a:pPr marL="342900" indent="-342900">
              <a:lnSpc>
                <a:spcPct val="60000"/>
              </a:lnSpc>
              <a:buClr>
                <a:schemeClr val="tx1"/>
              </a:buClr>
            </a:pPr>
            <a:r>
              <a:rPr lang="en-US" altLang="en-US" sz="1600" b="1" i="1">
                <a:solidFill>
                  <a:schemeClr val="bg2"/>
                </a:solidFill>
                <a:latin typeface="Times" charset="0"/>
              </a:rPr>
              <a:t>New virus </a:t>
            </a:r>
          </a:p>
          <a:p>
            <a:pPr marL="342900" indent="-342900">
              <a:lnSpc>
                <a:spcPct val="60000"/>
              </a:lnSpc>
              <a:buClr>
                <a:schemeClr val="tx1"/>
              </a:buClr>
            </a:pPr>
            <a:r>
              <a:rPr lang="en-US" altLang="en-US" sz="1600" b="1" i="1">
                <a:solidFill>
                  <a:schemeClr val="bg2"/>
                </a:solidFill>
                <a:latin typeface="Times" charset="0"/>
              </a:rPr>
              <a:t>forming</a:t>
            </a:r>
          </a:p>
        </p:txBody>
      </p:sp>
      <p:sp>
        <p:nvSpPr>
          <p:cNvPr id="1043481" name="Rectangle 25"/>
          <p:cNvSpPr>
            <a:spLocks noChangeArrowheads="1"/>
          </p:cNvSpPr>
          <p:nvPr/>
        </p:nvSpPr>
        <p:spPr bwMode="auto">
          <a:xfrm>
            <a:off x="5095875" y="3314700"/>
            <a:ext cx="1905000" cy="482600"/>
          </a:xfrm>
          <a:prstGeom prst="rect">
            <a:avLst/>
          </a:prstGeom>
          <a:noFill/>
          <a:ln w="9525">
            <a:noFill/>
            <a:miter lim="800000"/>
            <a:headEnd/>
            <a:tailEnd/>
          </a:ln>
          <a:effectLst/>
        </p:spPr>
        <p:txBody>
          <a:bodyPr>
            <a:spAutoFit/>
          </a:bodyPr>
          <a:lstStyle/>
          <a:p>
            <a:pPr marL="342900" indent="-342900">
              <a:lnSpc>
                <a:spcPct val="60000"/>
              </a:lnSpc>
              <a:buClr>
                <a:schemeClr val="tx1"/>
              </a:buClr>
            </a:pPr>
            <a:r>
              <a:rPr lang="en-US" altLang="en-US" sz="1600" b="1" i="1">
                <a:solidFill>
                  <a:schemeClr val="bg2"/>
                </a:solidFill>
                <a:latin typeface="Times" charset="0"/>
              </a:rPr>
              <a:t>Provirus in </a:t>
            </a:r>
          </a:p>
          <a:p>
            <a:pPr marL="342900" indent="-342900">
              <a:lnSpc>
                <a:spcPct val="60000"/>
              </a:lnSpc>
              <a:buClr>
                <a:schemeClr val="tx1"/>
              </a:buClr>
            </a:pPr>
            <a:r>
              <a:rPr lang="en-US" altLang="en-US" sz="1600" b="1" i="1">
                <a:solidFill>
                  <a:schemeClr val="bg2"/>
                </a:solidFill>
                <a:latin typeface="Times" charset="0"/>
              </a:rPr>
              <a:t>host chromosome</a:t>
            </a:r>
          </a:p>
        </p:txBody>
      </p:sp>
      <p:sp>
        <p:nvSpPr>
          <p:cNvPr id="1043482" name="Line 26"/>
          <p:cNvSpPr>
            <a:spLocks noChangeShapeType="1"/>
          </p:cNvSpPr>
          <p:nvPr/>
        </p:nvSpPr>
        <p:spPr bwMode="auto">
          <a:xfrm flipH="1" flipV="1">
            <a:off x="1433513" y="2195513"/>
            <a:ext cx="76200" cy="304800"/>
          </a:xfrm>
          <a:prstGeom prst="line">
            <a:avLst/>
          </a:prstGeom>
          <a:noFill/>
          <a:ln w="19050">
            <a:solidFill>
              <a:srgbClr val="000000"/>
            </a:solidFill>
            <a:round/>
            <a:headEnd/>
            <a:tailEnd/>
          </a:ln>
          <a:effectLst/>
        </p:spPr>
        <p:txBody>
          <a:bodyPr wrap="none" anchor="ctr">
            <a:spAutoFit/>
          </a:bodyPr>
          <a:lstStyle/>
          <a:p>
            <a:endParaRPr lang="en-US"/>
          </a:p>
        </p:txBody>
      </p:sp>
      <p:sp>
        <p:nvSpPr>
          <p:cNvPr id="1043483" name="Line 27"/>
          <p:cNvSpPr>
            <a:spLocks noChangeShapeType="1"/>
          </p:cNvSpPr>
          <p:nvPr/>
        </p:nvSpPr>
        <p:spPr bwMode="auto">
          <a:xfrm flipV="1">
            <a:off x="6200775" y="2728913"/>
            <a:ext cx="914400" cy="685800"/>
          </a:xfrm>
          <a:prstGeom prst="line">
            <a:avLst/>
          </a:prstGeom>
          <a:noFill/>
          <a:ln w="19050">
            <a:solidFill>
              <a:srgbClr val="000000"/>
            </a:solidFill>
            <a:round/>
            <a:headEnd/>
            <a:tailEnd/>
          </a:ln>
          <a:effectLst/>
        </p:spPr>
        <p:txBody>
          <a:bodyPr wrap="none"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3461"/>
                                        </p:tgtEl>
                                        <p:attrNameLst>
                                          <p:attrName>style.visibility</p:attrName>
                                        </p:attrNameLst>
                                      </p:cBhvr>
                                      <p:to>
                                        <p:strVal val="visible"/>
                                      </p:to>
                                    </p:set>
                                    <p:animEffect transition="in" filter="box(out)">
                                      <p:cBhvr>
                                        <p:cTn id="7" dur="500"/>
                                        <p:tgtEl>
                                          <p:spTgt spid="1043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pic>
        <p:nvPicPr>
          <p:cNvPr id="90419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4201"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4202" name="Picture 1034"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04203" name="Picture 1035" descr="Sec"/>
          <p:cNvPicPr>
            <a:picLocks noChangeAspect="1" noChangeArrowheads="1"/>
          </p:cNvPicPr>
          <p:nvPr/>
        </p:nvPicPr>
        <p:blipFill>
          <a:blip r:embed="rId11" cstate="print"/>
          <a:srcRect/>
          <a:stretch>
            <a:fillRect/>
          </a:stretch>
        </p:blipFill>
        <p:spPr bwMode="auto">
          <a:xfrm>
            <a:off x="3797300" y="0"/>
            <a:ext cx="1549400" cy="482600"/>
          </a:xfrm>
          <a:prstGeom prst="rect">
            <a:avLst/>
          </a:prstGeom>
          <a:noFill/>
        </p:spPr>
      </p:pic>
      <p:sp>
        <p:nvSpPr>
          <p:cNvPr id="904204" name="Rectangle 1036"/>
          <p:cNvSpPr>
            <a:spLocks noChangeArrowheads="1"/>
          </p:cNvSpPr>
          <p:nvPr/>
        </p:nvSpPr>
        <p:spPr bwMode="auto">
          <a:xfrm>
            <a:off x="457200" y="1676400"/>
            <a:ext cx="30480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Once inside a human host, HIV infects white blood cells.</a:t>
            </a:r>
          </a:p>
        </p:txBody>
      </p:sp>
      <p:sp>
        <p:nvSpPr>
          <p:cNvPr id="904205" name="Rectangle 1037"/>
          <p:cNvSpPr>
            <a:spLocks noChangeArrowheads="1"/>
          </p:cNvSpPr>
          <p:nvPr/>
        </p:nvSpPr>
        <p:spPr bwMode="auto">
          <a:xfrm>
            <a:off x="457200" y="4537075"/>
            <a:ext cx="65532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Newly made viruses are released into the blood stream by exocytosis and infect other white blood cells.</a:t>
            </a:r>
          </a:p>
        </p:txBody>
      </p:sp>
      <p:sp>
        <p:nvSpPr>
          <p:cNvPr id="904207" name="Rectangle 1039"/>
          <p:cNvSpPr>
            <a:spLocks noChangeArrowheads="1"/>
          </p:cNvSpPr>
          <p:nvPr/>
        </p:nvSpPr>
        <p:spPr bwMode="auto">
          <a:xfrm>
            <a:off x="3886200" y="3922713"/>
            <a:ext cx="3505200" cy="420687"/>
          </a:xfrm>
          <a:prstGeom prst="rect">
            <a:avLst/>
          </a:prstGeom>
          <a:noFill/>
          <a:ln w="9525">
            <a:noFill/>
            <a:miter lim="800000"/>
            <a:headEnd/>
            <a:tailEnd/>
          </a:ln>
          <a:effectLst/>
        </p:spPr>
        <p:txBody>
          <a:bodyPr>
            <a:spAutoFit/>
          </a:bodyPr>
          <a:lstStyle/>
          <a:p>
            <a:pPr marL="342900" indent="-342900">
              <a:buClr>
                <a:schemeClr val="tx1"/>
              </a:buClr>
            </a:pPr>
            <a:r>
              <a:rPr lang="en-US" altLang="en-US" sz="2400">
                <a:solidFill>
                  <a:schemeClr val="tx1"/>
                </a:solidFill>
                <a:latin typeface="Times" charset="0"/>
              </a:rPr>
              <a:t>Normal white blood cells</a:t>
            </a:r>
          </a:p>
        </p:txBody>
      </p:sp>
      <p:pic>
        <p:nvPicPr>
          <p:cNvPr id="904209" name="Picture 1041" descr="C18-03P white blood cells"/>
          <p:cNvPicPr>
            <a:picLocks noChangeAspect="1" noChangeArrowheads="1"/>
          </p:cNvPicPr>
          <p:nvPr/>
        </p:nvPicPr>
        <p:blipFill>
          <a:blip r:embed="rId12" cstate="print"/>
          <a:srcRect/>
          <a:stretch>
            <a:fillRect/>
          </a:stretch>
        </p:blipFill>
        <p:spPr bwMode="auto">
          <a:xfrm>
            <a:off x="3733800" y="1590675"/>
            <a:ext cx="3505200" cy="2371725"/>
          </a:xfrm>
          <a:prstGeom prst="rect">
            <a:avLst/>
          </a:prstGeom>
          <a:noFill/>
        </p:spPr>
      </p:pic>
      <p:sp>
        <p:nvSpPr>
          <p:cNvPr id="904210" name="Line 1042"/>
          <p:cNvSpPr>
            <a:spLocks noChangeShapeType="1"/>
          </p:cNvSpPr>
          <p:nvPr/>
        </p:nvSpPr>
        <p:spPr bwMode="auto">
          <a:xfrm flipH="1" flipV="1">
            <a:off x="4424363" y="2257425"/>
            <a:ext cx="685800" cy="304800"/>
          </a:xfrm>
          <a:prstGeom prst="line">
            <a:avLst/>
          </a:prstGeom>
          <a:noFill/>
          <a:ln w="50800">
            <a:solidFill>
              <a:schemeClr val="bg2"/>
            </a:solidFill>
            <a:round/>
            <a:headEnd/>
            <a:tailEnd type="triangle" w="med" len="med"/>
          </a:ln>
          <a:effectLst/>
        </p:spPr>
        <p:txBody>
          <a:bodyPr wrap="none" anchor="ctr">
            <a:spAutoFit/>
          </a:bodyPr>
          <a:lstStyle/>
          <a:p>
            <a:endParaRPr lang="en-US"/>
          </a:p>
        </p:txBody>
      </p:sp>
      <p:sp>
        <p:nvSpPr>
          <p:cNvPr id="904211" name="Oval 1043"/>
          <p:cNvSpPr>
            <a:spLocks noChangeArrowheads="1"/>
          </p:cNvSpPr>
          <p:nvPr/>
        </p:nvSpPr>
        <p:spPr bwMode="auto">
          <a:xfrm>
            <a:off x="3990975" y="1919288"/>
            <a:ext cx="442913" cy="423862"/>
          </a:xfrm>
          <a:prstGeom prst="ellipse">
            <a:avLst/>
          </a:prstGeom>
          <a:noFill/>
          <a:ln w="50800">
            <a:solidFill>
              <a:schemeClr val="bg2"/>
            </a:solidFill>
            <a:round/>
            <a:headEnd/>
            <a:tailEnd/>
          </a:ln>
          <a:effectLst/>
        </p:spPr>
        <p:txBody>
          <a:bodyPr anchor="ctr">
            <a:spAutoFit/>
          </a:bodyPr>
          <a:lstStyle/>
          <a:p>
            <a:endParaRPr lang="en-US"/>
          </a:p>
        </p:txBody>
      </p:sp>
      <p:sp>
        <p:nvSpPr>
          <p:cNvPr id="904212" name="Oval 1044"/>
          <p:cNvSpPr>
            <a:spLocks noChangeArrowheads="1"/>
          </p:cNvSpPr>
          <p:nvPr/>
        </p:nvSpPr>
        <p:spPr bwMode="auto">
          <a:xfrm>
            <a:off x="5929313" y="2914650"/>
            <a:ext cx="442912" cy="423863"/>
          </a:xfrm>
          <a:prstGeom prst="ellipse">
            <a:avLst/>
          </a:prstGeom>
          <a:noFill/>
          <a:ln w="50800">
            <a:solidFill>
              <a:schemeClr val="bg2"/>
            </a:solidFill>
            <a:round/>
            <a:headEnd/>
            <a:tailEnd/>
          </a:ln>
          <a:effectLst/>
        </p:spPr>
        <p:txBody>
          <a:bodyPr anchor="ctr">
            <a:spAutoFit/>
          </a:bodyPr>
          <a:lstStyle/>
          <a:p>
            <a:endParaRPr lang="en-US"/>
          </a:p>
        </p:txBody>
      </p:sp>
      <p:sp>
        <p:nvSpPr>
          <p:cNvPr id="904213" name="Line 1045"/>
          <p:cNvSpPr>
            <a:spLocks noChangeShapeType="1"/>
          </p:cNvSpPr>
          <p:nvPr/>
        </p:nvSpPr>
        <p:spPr bwMode="auto">
          <a:xfrm>
            <a:off x="5357813" y="2867025"/>
            <a:ext cx="533400" cy="228600"/>
          </a:xfrm>
          <a:prstGeom prst="line">
            <a:avLst/>
          </a:prstGeom>
          <a:noFill/>
          <a:ln w="50800">
            <a:solidFill>
              <a:schemeClr val="bg2"/>
            </a:solidFill>
            <a:round/>
            <a:headEnd/>
            <a:tailEnd type="triangle" w="med" len="med"/>
          </a:ln>
          <a:effectLst/>
        </p:spPr>
        <p:txBody>
          <a:bodyPr anchor="ctr">
            <a:spAutoFit/>
          </a:bodyPr>
          <a:lstStyle/>
          <a:p>
            <a:endParaRPr lang="en-US"/>
          </a:p>
        </p:txBody>
      </p:sp>
      <p:sp>
        <p:nvSpPr>
          <p:cNvPr id="904214" name="Text Box 1046"/>
          <p:cNvSpPr txBox="1">
            <a:spLocks noChangeArrowheads="1"/>
          </p:cNvSpPr>
          <p:nvPr/>
        </p:nvSpPr>
        <p:spPr bwMode="auto">
          <a:xfrm>
            <a:off x="565150" y="914400"/>
            <a:ext cx="7550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HIV: An infection of white blood cells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5"/>
                                        </p:tgtEl>
                                        <p:attrNameLst>
                                          <p:attrName>style.visibility</p:attrName>
                                        </p:attrNameLst>
                                      </p:cBhvr>
                                      <p:to>
                                        <p:strVal val="visible"/>
                                      </p:to>
                                    </p:set>
                                    <p:animEffect transition="in" filter="box(out)">
                                      <p:cBhvr>
                                        <p:cTn id="12" dur="500"/>
                                        <p:tgtEl>
                                          <p:spTgt spid="90420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4196"/>
                                        </p:tgtEl>
                                        <p:attrNameLst>
                                          <p:attrName>style.visibility</p:attrName>
                                        </p:attrNameLst>
                                      </p:cBhvr>
                                      <p:to>
                                        <p:strVal val="visible"/>
                                      </p:to>
                                    </p:set>
                                    <p:animEffect transition="in" filter="box(out)">
                                      <p:cBhvr>
                                        <p:cTn id="16"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5"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911363" name="Text Box 3"/>
          <p:cNvSpPr txBox="1">
            <a:spLocks noChangeArrowheads="1"/>
          </p:cNvSpPr>
          <p:nvPr/>
        </p:nvSpPr>
        <p:spPr bwMode="auto">
          <a:xfrm>
            <a:off x="565150" y="914400"/>
            <a:ext cx="2711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Plant viruses</a:t>
            </a:r>
          </a:p>
        </p:txBody>
      </p:sp>
      <p:pic>
        <p:nvPicPr>
          <p:cNvPr id="9113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13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13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13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136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1369"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1370" name="Picture 10"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11371" name="Picture 11" descr="Sec"/>
          <p:cNvPicPr>
            <a:picLocks noChangeAspect="1" noChangeArrowheads="1"/>
          </p:cNvPicPr>
          <p:nvPr/>
        </p:nvPicPr>
        <p:blipFill>
          <a:blip r:embed="rId11" cstate="print"/>
          <a:srcRect/>
          <a:stretch>
            <a:fillRect/>
          </a:stretch>
        </p:blipFill>
        <p:spPr bwMode="auto">
          <a:xfrm>
            <a:off x="3797300" y="0"/>
            <a:ext cx="1549400" cy="482600"/>
          </a:xfrm>
          <a:prstGeom prst="rect">
            <a:avLst/>
          </a:prstGeom>
          <a:noFill/>
        </p:spPr>
      </p:pic>
      <p:sp>
        <p:nvSpPr>
          <p:cNvPr id="911372" name="Rectangle 12"/>
          <p:cNvSpPr>
            <a:spLocks noChangeArrowheads="1"/>
          </p:cNvSpPr>
          <p:nvPr/>
        </p:nvSpPr>
        <p:spPr bwMode="auto">
          <a:xfrm>
            <a:off x="609600" y="1524000"/>
            <a:ext cx="73152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first virus to be identified was a plant virus, called tobacco mosaic virus, that causes disease in tobacco plants.</a:t>
            </a:r>
          </a:p>
        </p:txBody>
      </p:sp>
      <p:sp>
        <p:nvSpPr>
          <p:cNvPr id="911376" name="Rectangle 16"/>
          <p:cNvSpPr>
            <a:spLocks noChangeArrowheads="1"/>
          </p:cNvSpPr>
          <p:nvPr/>
        </p:nvSpPr>
        <p:spPr bwMode="auto">
          <a:xfrm>
            <a:off x="4848225" y="3565525"/>
            <a:ext cx="3228975" cy="1735138"/>
          </a:xfrm>
          <a:prstGeom prst="rect">
            <a:avLst/>
          </a:prstGeom>
          <a:noFill/>
          <a:ln w="9525">
            <a:noFill/>
            <a:miter lim="800000"/>
            <a:headEnd/>
            <a:tailEnd/>
          </a:ln>
          <a:effectLst/>
        </p:spPr>
        <p:txBody>
          <a:bodyPr>
            <a:spAutoFit/>
          </a:bodyPr>
          <a:lstStyle/>
          <a:p>
            <a:pPr marL="342900" indent="-342900">
              <a:buClr>
                <a:schemeClr val="tx1"/>
              </a:buClr>
            </a:pPr>
            <a:r>
              <a:rPr lang="en-US" altLang="en-US" sz="2400">
                <a:solidFill>
                  <a:schemeClr val="tx1"/>
                </a:solidFill>
                <a:latin typeface="Times" charset="0"/>
              </a:rPr>
              <a:t>	Tobacco mosaic virus causes yellow spots on tobacco leaves, making them unmarketable.</a:t>
            </a:r>
          </a:p>
        </p:txBody>
      </p:sp>
      <p:pic>
        <p:nvPicPr>
          <p:cNvPr id="911378" name="Picture 18" descr="C18-04P tobacco"/>
          <p:cNvPicPr>
            <a:picLocks noChangeAspect="1" noChangeArrowheads="1"/>
          </p:cNvPicPr>
          <p:nvPr/>
        </p:nvPicPr>
        <p:blipFill>
          <a:blip r:embed="rId12" cstate="print"/>
          <a:srcRect/>
          <a:stretch>
            <a:fillRect/>
          </a:stretch>
        </p:blipFill>
        <p:spPr bwMode="auto">
          <a:xfrm>
            <a:off x="914400" y="3048000"/>
            <a:ext cx="4191000" cy="28289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1372"/>
                                        </p:tgtEl>
                                        <p:attrNameLst>
                                          <p:attrName>style.visibility</p:attrName>
                                        </p:attrNameLst>
                                      </p:cBhvr>
                                      <p:to>
                                        <p:strVal val="visible"/>
                                      </p:to>
                                    </p:set>
                                    <p:animEffect transition="in" filter="box(out)">
                                      <p:cBhvr>
                                        <p:cTn id="7" dur="500"/>
                                        <p:tgtEl>
                                          <p:spTgt spid="9113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1378"/>
                                        </p:tgtEl>
                                        <p:attrNameLst>
                                          <p:attrName>style.visibility</p:attrName>
                                        </p:attrNameLst>
                                      </p:cBhvr>
                                      <p:to>
                                        <p:strVal val="visible"/>
                                      </p:to>
                                    </p:set>
                                    <p:animEffect transition="in" filter="box(out)">
                                      <p:cBhvr>
                                        <p:cTn id="11" dur="500"/>
                                        <p:tgtEl>
                                          <p:spTgt spid="911378"/>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11376"/>
                                        </p:tgtEl>
                                        <p:attrNameLst>
                                          <p:attrName>style.visibility</p:attrName>
                                        </p:attrNameLst>
                                      </p:cBhvr>
                                      <p:to>
                                        <p:strVal val="visible"/>
                                      </p:to>
                                    </p:set>
                                    <p:animEffect transition="in" filter="box(out)">
                                      <p:cBhvr>
                                        <p:cTn id="15" dur="500"/>
                                        <p:tgtEl>
                                          <p:spTgt spid="911376"/>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911364"/>
                                        </p:tgtEl>
                                        <p:attrNameLst>
                                          <p:attrName>style.visibility</p:attrName>
                                        </p:attrNameLst>
                                      </p:cBhvr>
                                      <p:to>
                                        <p:strVal val="visible"/>
                                      </p:to>
                                    </p:set>
                                    <p:animEffect transition="in" filter="box(out)">
                                      <p:cBhvr>
                                        <p:cTn id="19" dur="500"/>
                                        <p:tgtEl>
                                          <p:spTgt spid="911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72" grpId="0" autoUpdateAnimBg="0"/>
      <p:bldP spid="911376"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913411" name="Text Box 3"/>
          <p:cNvSpPr txBox="1">
            <a:spLocks noChangeArrowheads="1"/>
          </p:cNvSpPr>
          <p:nvPr/>
        </p:nvSpPr>
        <p:spPr bwMode="auto">
          <a:xfrm>
            <a:off x="565150" y="914400"/>
            <a:ext cx="2711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Plant viruses</a:t>
            </a:r>
          </a:p>
        </p:txBody>
      </p:sp>
      <p:pic>
        <p:nvPicPr>
          <p:cNvPr id="9134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34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34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3417"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3418" name="Picture 10"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13419" name="Picture 11" descr="Sec"/>
          <p:cNvPicPr>
            <a:picLocks noChangeAspect="1" noChangeArrowheads="1"/>
          </p:cNvPicPr>
          <p:nvPr/>
        </p:nvPicPr>
        <p:blipFill>
          <a:blip r:embed="rId11" cstate="print"/>
          <a:srcRect/>
          <a:stretch>
            <a:fillRect/>
          </a:stretch>
        </p:blipFill>
        <p:spPr bwMode="auto">
          <a:xfrm>
            <a:off x="3797300" y="0"/>
            <a:ext cx="1549400" cy="482600"/>
          </a:xfrm>
          <a:prstGeom prst="rect">
            <a:avLst/>
          </a:prstGeom>
          <a:noFill/>
        </p:spPr>
      </p:pic>
      <p:sp>
        <p:nvSpPr>
          <p:cNvPr id="913420" name="Rectangle 12"/>
          <p:cNvSpPr>
            <a:spLocks noChangeArrowheads="1"/>
          </p:cNvSpPr>
          <p:nvPr/>
        </p:nvSpPr>
        <p:spPr bwMode="auto">
          <a:xfrm>
            <a:off x="609600" y="1600200"/>
            <a:ext cx="7543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Not all viral plant diseases are fatal or even harmful.</a:t>
            </a:r>
          </a:p>
        </p:txBody>
      </p:sp>
      <p:sp>
        <p:nvSpPr>
          <p:cNvPr id="913421" name="Rectangle 13"/>
          <p:cNvSpPr>
            <a:spLocks noChangeArrowheads="1"/>
          </p:cNvSpPr>
          <p:nvPr/>
        </p:nvSpPr>
        <p:spPr bwMode="auto">
          <a:xfrm>
            <a:off x="609600" y="2667000"/>
            <a:ext cx="8077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Some mosaic viruses cause striking patterns of color in the flowers of plants.</a:t>
            </a:r>
          </a:p>
        </p:txBody>
      </p:sp>
      <p:sp>
        <p:nvSpPr>
          <p:cNvPr id="913424" name="Text Box 16"/>
          <p:cNvSpPr txBox="1">
            <a:spLocks noChangeArrowheads="1"/>
          </p:cNvSpPr>
          <p:nvPr/>
        </p:nvSpPr>
        <p:spPr bwMode="auto">
          <a:xfrm>
            <a:off x="1371600" y="4279900"/>
            <a:ext cx="1920875" cy="749300"/>
          </a:xfrm>
          <a:prstGeom prst="rect">
            <a:avLst/>
          </a:prstGeom>
          <a:noFill/>
          <a:ln w="9525">
            <a:noFill/>
            <a:miter lim="800000"/>
            <a:headEnd/>
            <a:tailEnd/>
          </a:ln>
          <a:effectLst/>
        </p:spPr>
        <p:txBody>
          <a:bodyPr>
            <a:spAutoFit/>
          </a:bodyPr>
          <a:lstStyle/>
          <a:p>
            <a:r>
              <a:rPr lang="en-US" altLang="en-US" sz="2400">
                <a:solidFill>
                  <a:schemeClr val="tx1"/>
                </a:solidFill>
                <a:latin typeface="Times" charset="0"/>
              </a:rPr>
              <a:t>Rembrandt tulips</a:t>
            </a:r>
          </a:p>
        </p:txBody>
      </p:sp>
      <p:pic>
        <p:nvPicPr>
          <p:cNvPr id="913425" name="Picture 17" descr="C18-05P rembrandt tulips"/>
          <p:cNvPicPr>
            <a:picLocks noChangeAspect="1" noChangeArrowheads="1"/>
          </p:cNvPicPr>
          <p:nvPr/>
        </p:nvPicPr>
        <p:blipFill>
          <a:blip r:embed="rId12" cstate="print"/>
          <a:srcRect/>
          <a:stretch>
            <a:fillRect/>
          </a:stretch>
        </p:blipFill>
        <p:spPr bwMode="auto">
          <a:xfrm>
            <a:off x="2895600" y="3679825"/>
            <a:ext cx="3429000" cy="22510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20"/>
                                        </p:tgtEl>
                                        <p:attrNameLst>
                                          <p:attrName>style.visibility</p:attrName>
                                        </p:attrNameLst>
                                      </p:cBhvr>
                                      <p:to>
                                        <p:strVal val="visible"/>
                                      </p:to>
                                    </p:set>
                                    <p:animEffect transition="in" filter="box(out)">
                                      <p:cBhvr>
                                        <p:cTn id="7" dur="500"/>
                                        <p:tgtEl>
                                          <p:spTgt spid="9134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5"/>
                                        </p:tgtEl>
                                        <p:attrNameLst>
                                          <p:attrName>style.visibility</p:attrName>
                                        </p:attrNameLst>
                                      </p:cBhvr>
                                      <p:to>
                                        <p:strVal val="visible"/>
                                      </p:to>
                                    </p:set>
                                    <p:animEffect transition="in" filter="box(out)">
                                      <p:cBhvr>
                                        <p:cTn id="11" dur="500"/>
                                        <p:tgtEl>
                                          <p:spTgt spid="913425"/>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13424"/>
                                        </p:tgtEl>
                                        <p:attrNameLst>
                                          <p:attrName>style.visibility</p:attrName>
                                        </p:attrNameLst>
                                      </p:cBhvr>
                                      <p:to>
                                        <p:strVal val="visible"/>
                                      </p:to>
                                    </p:set>
                                    <p:animEffect transition="in" filter="box(out)">
                                      <p:cBhvr>
                                        <p:cTn id="15" dur="500"/>
                                        <p:tgtEl>
                                          <p:spTgt spid="91342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913421"/>
                                        </p:tgtEl>
                                        <p:attrNameLst>
                                          <p:attrName>style.visibility</p:attrName>
                                        </p:attrNameLst>
                                      </p:cBhvr>
                                      <p:to>
                                        <p:strVal val="visible"/>
                                      </p:to>
                                    </p:set>
                                    <p:animEffect transition="in" filter="box(out)">
                                      <p:cBhvr>
                                        <p:cTn id="20" dur="500"/>
                                        <p:tgtEl>
                                          <p:spTgt spid="913421"/>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13412"/>
                                        </p:tgtEl>
                                        <p:attrNameLst>
                                          <p:attrName>style.visibility</p:attrName>
                                        </p:attrNameLst>
                                      </p:cBhvr>
                                      <p:to>
                                        <p:strVal val="visible"/>
                                      </p:to>
                                    </p:set>
                                    <p:animEffect transition="in" filter="box(out)">
                                      <p:cBhvr>
                                        <p:cTn id="24"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20" grpId="0" autoUpdateAnimBg="0"/>
      <p:bldP spid="913421" grpId="0" autoUpdateAnimBg="0"/>
      <p:bldP spid="913424"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18.2 Summary – pages 484-495</a:t>
            </a:r>
          </a:p>
        </p:txBody>
      </p:sp>
      <p:pic>
        <p:nvPicPr>
          <p:cNvPr id="1042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042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42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42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42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042440"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1042441" name="Text Box 9"/>
          <p:cNvSpPr txBox="1">
            <a:spLocks noChangeArrowheads="1"/>
          </p:cNvSpPr>
          <p:nvPr/>
        </p:nvSpPr>
        <p:spPr bwMode="auto">
          <a:xfrm>
            <a:off x="457200" y="809625"/>
            <a:ext cx="5073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The structure of bacteria</a:t>
            </a:r>
          </a:p>
        </p:txBody>
      </p:sp>
      <p:pic>
        <p:nvPicPr>
          <p:cNvPr id="1042443" name="Picture 11" descr="Sec"/>
          <p:cNvPicPr>
            <a:picLocks noChangeAspect="1" noChangeArrowheads="1"/>
          </p:cNvPicPr>
          <p:nvPr/>
        </p:nvPicPr>
        <p:blipFill>
          <a:blip r:embed="rId10" cstate="print"/>
          <a:srcRect/>
          <a:stretch>
            <a:fillRect/>
          </a:stretch>
        </p:blipFill>
        <p:spPr bwMode="auto">
          <a:xfrm>
            <a:off x="1860550" y="0"/>
            <a:ext cx="5422900" cy="482600"/>
          </a:xfrm>
          <a:prstGeom prst="rect">
            <a:avLst/>
          </a:prstGeom>
          <a:noFill/>
        </p:spPr>
      </p:pic>
      <p:pic>
        <p:nvPicPr>
          <p:cNvPr id="1042447" name="Picture 15" descr="Ch18 bacterial cell"/>
          <p:cNvPicPr>
            <a:picLocks noChangeAspect="1" noChangeArrowheads="1"/>
          </p:cNvPicPr>
          <p:nvPr/>
        </p:nvPicPr>
        <p:blipFill>
          <a:blip r:embed="rId11" cstate="print"/>
          <a:srcRect/>
          <a:stretch>
            <a:fillRect/>
          </a:stretch>
        </p:blipFill>
        <p:spPr bwMode="auto">
          <a:xfrm>
            <a:off x="2714625" y="1609725"/>
            <a:ext cx="4584700" cy="4348163"/>
          </a:xfrm>
          <a:prstGeom prst="rect">
            <a:avLst/>
          </a:prstGeom>
          <a:noFill/>
        </p:spPr>
      </p:pic>
      <p:sp>
        <p:nvSpPr>
          <p:cNvPr id="1042448" name="Text Box 16"/>
          <p:cNvSpPr txBox="1">
            <a:spLocks noChangeArrowheads="1"/>
          </p:cNvSpPr>
          <p:nvPr/>
        </p:nvSpPr>
        <p:spPr bwMode="auto">
          <a:xfrm>
            <a:off x="3857625" y="1371600"/>
            <a:ext cx="20574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dirty="0">
                <a:solidFill>
                  <a:schemeClr val="tx1"/>
                </a:solidFill>
                <a:latin typeface="Times" charset="0"/>
              </a:rPr>
              <a:t> </a:t>
            </a:r>
            <a:r>
              <a:rPr lang="en-US" altLang="en-US" sz="2400" dirty="0">
                <a:solidFill>
                  <a:srgbClr val="FF0000"/>
                </a:solidFill>
                <a:latin typeface="Times" charset="0"/>
              </a:rPr>
              <a:t>Ribosome</a:t>
            </a:r>
          </a:p>
        </p:txBody>
      </p:sp>
      <p:sp>
        <p:nvSpPr>
          <p:cNvPr id="1042449" name="Text Box 17"/>
          <p:cNvSpPr txBox="1">
            <a:spLocks noChangeArrowheads="1"/>
          </p:cNvSpPr>
          <p:nvPr/>
        </p:nvSpPr>
        <p:spPr bwMode="auto">
          <a:xfrm>
            <a:off x="2581275" y="1924050"/>
            <a:ext cx="20574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dirty="0">
                <a:solidFill>
                  <a:srgbClr val="FF0000"/>
                </a:solidFill>
                <a:latin typeface="Times" charset="0"/>
              </a:rPr>
              <a:t>Cytoplasm</a:t>
            </a:r>
          </a:p>
        </p:txBody>
      </p:sp>
      <p:sp>
        <p:nvSpPr>
          <p:cNvPr id="1042450" name="Text Box 18"/>
          <p:cNvSpPr txBox="1">
            <a:spLocks noChangeArrowheads="1"/>
          </p:cNvSpPr>
          <p:nvPr/>
        </p:nvSpPr>
        <p:spPr bwMode="auto">
          <a:xfrm>
            <a:off x="1719263" y="2513013"/>
            <a:ext cx="20574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dirty="0">
                <a:solidFill>
                  <a:srgbClr val="FF0000"/>
                </a:solidFill>
                <a:latin typeface="Times" charset="0"/>
              </a:rPr>
              <a:t>Chromosome</a:t>
            </a:r>
          </a:p>
        </p:txBody>
      </p:sp>
      <p:sp>
        <p:nvSpPr>
          <p:cNvPr id="1042451" name="Text Box 19"/>
          <p:cNvSpPr txBox="1">
            <a:spLocks noChangeArrowheads="1"/>
          </p:cNvSpPr>
          <p:nvPr/>
        </p:nvSpPr>
        <p:spPr bwMode="auto">
          <a:xfrm>
            <a:off x="1576388" y="4622800"/>
            <a:ext cx="1600200" cy="672300"/>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dirty="0" err="1">
                <a:solidFill>
                  <a:srgbClr val="FF0000"/>
                </a:solidFill>
                <a:latin typeface="Times" charset="0"/>
              </a:rPr>
              <a:t>Gelatinlike</a:t>
            </a:r>
            <a:endParaRPr lang="en-US" altLang="en-US" sz="2400" dirty="0">
              <a:solidFill>
                <a:srgbClr val="FF0000"/>
              </a:solidFill>
              <a:latin typeface="Times" charset="0"/>
            </a:endParaRPr>
          </a:p>
          <a:p>
            <a:pPr>
              <a:lnSpc>
                <a:spcPct val="50000"/>
              </a:lnSpc>
              <a:tabLst>
                <a:tab pos="228600" algn="l"/>
                <a:tab pos="1943100" algn="l"/>
              </a:tabLst>
            </a:pPr>
            <a:r>
              <a:rPr lang="en-US" altLang="en-US" sz="2400" dirty="0">
                <a:solidFill>
                  <a:srgbClr val="FF0000"/>
                </a:solidFill>
                <a:latin typeface="Times" charset="0"/>
              </a:rPr>
              <a:t>capsule</a:t>
            </a:r>
          </a:p>
        </p:txBody>
      </p:sp>
      <p:sp>
        <p:nvSpPr>
          <p:cNvPr id="1042452" name="Text Box 20"/>
          <p:cNvSpPr txBox="1">
            <a:spLocks noChangeArrowheads="1"/>
          </p:cNvSpPr>
          <p:nvPr/>
        </p:nvSpPr>
        <p:spPr bwMode="auto">
          <a:xfrm>
            <a:off x="3024188" y="4799013"/>
            <a:ext cx="16002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dirty="0">
                <a:solidFill>
                  <a:srgbClr val="FF0000"/>
                </a:solidFill>
                <a:latin typeface="Times" charset="0"/>
              </a:rPr>
              <a:t>Cell Wall</a:t>
            </a:r>
          </a:p>
        </p:txBody>
      </p:sp>
      <p:sp>
        <p:nvSpPr>
          <p:cNvPr id="1042453" name="Text Box 21"/>
          <p:cNvSpPr txBox="1">
            <a:spLocks noChangeArrowheads="1"/>
          </p:cNvSpPr>
          <p:nvPr/>
        </p:nvSpPr>
        <p:spPr bwMode="auto">
          <a:xfrm>
            <a:off x="4495800" y="4343400"/>
            <a:ext cx="1600200" cy="830997"/>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dirty="0">
                <a:solidFill>
                  <a:srgbClr val="FF0000"/>
                </a:solidFill>
                <a:latin typeface="Times" charset="0"/>
              </a:rPr>
              <a:t>Cell Membrane</a:t>
            </a:r>
          </a:p>
        </p:txBody>
      </p:sp>
      <p:sp>
        <p:nvSpPr>
          <p:cNvPr id="1042454" name="Text Box 22"/>
          <p:cNvSpPr txBox="1">
            <a:spLocks noChangeArrowheads="1"/>
          </p:cNvSpPr>
          <p:nvPr/>
        </p:nvSpPr>
        <p:spPr bwMode="auto">
          <a:xfrm>
            <a:off x="6553200" y="3695700"/>
            <a:ext cx="16002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dirty="0">
                <a:solidFill>
                  <a:srgbClr val="FF0000"/>
                </a:solidFill>
                <a:latin typeface="Times" charset="0"/>
              </a:rPr>
              <a:t>Flagellum</a:t>
            </a:r>
          </a:p>
        </p:txBody>
      </p:sp>
      <p:sp>
        <p:nvSpPr>
          <p:cNvPr id="1042455" name="Line 23"/>
          <p:cNvSpPr>
            <a:spLocks noChangeShapeType="1"/>
          </p:cNvSpPr>
          <p:nvPr/>
        </p:nvSpPr>
        <p:spPr bwMode="auto">
          <a:xfrm flipH="1">
            <a:off x="6172200" y="3962400"/>
            <a:ext cx="381000" cy="0"/>
          </a:xfrm>
          <a:prstGeom prst="line">
            <a:avLst/>
          </a:prstGeom>
          <a:noFill/>
          <a:ln w="25400">
            <a:solidFill>
              <a:schemeClr val="tx1"/>
            </a:solidFill>
            <a:round/>
            <a:headEnd/>
            <a:tailEnd/>
          </a:ln>
          <a:effectLst/>
        </p:spPr>
        <p:txBody>
          <a:bodyPr wrap="none" anchor="ctr">
            <a:spAutoFit/>
          </a:bodyPr>
          <a:lstStyle/>
          <a:p>
            <a:endParaRPr lang="en-US"/>
          </a:p>
        </p:txBody>
      </p:sp>
      <p:sp>
        <p:nvSpPr>
          <p:cNvPr id="1042457" name="Line 25"/>
          <p:cNvSpPr>
            <a:spLocks noChangeShapeType="1"/>
          </p:cNvSpPr>
          <p:nvPr/>
        </p:nvSpPr>
        <p:spPr bwMode="auto">
          <a:xfrm flipH="1" flipV="1">
            <a:off x="4557713" y="1762125"/>
            <a:ext cx="228600" cy="990600"/>
          </a:xfrm>
          <a:prstGeom prst="line">
            <a:avLst/>
          </a:prstGeom>
          <a:noFill/>
          <a:ln w="25400">
            <a:solidFill>
              <a:schemeClr val="tx1"/>
            </a:solidFill>
            <a:round/>
            <a:headEnd/>
            <a:tailEnd/>
          </a:ln>
          <a:effectLst/>
        </p:spPr>
        <p:txBody>
          <a:bodyPr wrap="none" anchor="ctr">
            <a:spAutoFit/>
          </a:bodyPr>
          <a:lstStyle/>
          <a:p>
            <a:endParaRPr lang="en-US"/>
          </a:p>
        </p:txBody>
      </p:sp>
      <p:sp>
        <p:nvSpPr>
          <p:cNvPr id="1042458" name="Line 26"/>
          <p:cNvSpPr>
            <a:spLocks noChangeShapeType="1"/>
          </p:cNvSpPr>
          <p:nvPr/>
        </p:nvSpPr>
        <p:spPr bwMode="auto">
          <a:xfrm>
            <a:off x="3476625" y="2324100"/>
            <a:ext cx="609600" cy="685800"/>
          </a:xfrm>
          <a:prstGeom prst="line">
            <a:avLst/>
          </a:prstGeom>
          <a:noFill/>
          <a:ln w="25400">
            <a:solidFill>
              <a:schemeClr val="tx1"/>
            </a:solidFill>
            <a:round/>
            <a:headEnd/>
            <a:tailEnd/>
          </a:ln>
          <a:effectLst/>
        </p:spPr>
        <p:txBody>
          <a:bodyPr wrap="none" anchor="ctr">
            <a:spAutoFit/>
          </a:bodyPr>
          <a:lstStyle/>
          <a:p>
            <a:endParaRPr lang="en-US"/>
          </a:p>
        </p:txBody>
      </p:sp>
      <p:sp>
        <p:nvSpPr>
          <p:cNvPr id="1042459" name="Line 27"/>
          <p:cNvSpPr>
            <a:spLocks noChangeShapeType="1"/>
          </p:cNvSpPr>
          <p:nvPr/>
        </p:nvSpPr>
        <p:spPr bwMode="auto">
          <a:xfrm>
            <a:off x="3114675" y="2914650"/>
            <a:ext cx="685800" cy="609600"/>
          </a:xfrm>
          <a:prstGeom prst="line">
            <a:avLst/>
          </a:prstGeom>
          <a:noFill/>
          <a:ln w="25400">
            <a:solidFill>
              <a:schemeClr val="tx1"/>
            </a:solidFill>
            <a:round/>
            <a:headEnd/>
            <a:tailEnd/>
          </a:ln>
          <a:effectLst/>
        </p:spPr>
        <p:txBody>
          <a:bodyPr anchor="ctr">
            <a:spAutoFit/>
          </a:bodyPr>
          <a:lstStyle/>
          <a:p>
            <a:endParaRPr lang="en-US"/>
          </a:p>
        </p:txBody>
      </p:sp>
      <p:sp>
        <p:nvSpPr>
          <p:cNvPr id="1042460" name="Line 28"/>
          <p:cNvSpPr>
            <a:spLocks noChangeShapeType="1"/>
          </p:cNvSpPr>
          <p:nvPr/>
        </p:nvSpPr>
        <p:spPr bwMode="auto">
          <a:xfrm flipH="1">
            <a:off x="2943225" y="4333875"/>
            <a:ext cx="228600" cy="352425"/>
          </a:xfrm>
          <a:prstGeom prst="line">
            <a:avLst/>
          </a:prstGeom>
          <a:noFill/>
          <a:ln w="25400">
            <a:solidFill>
              <a:schemeClr val="tx1"/>
            </a:solidFill>
            <a:round/>
            <a:headEnd/>
            <a:tailEnd/>
          </a:ln>
          <a:effectLst/>
        </p:spPr>
        <p:txBody>
          <a:bodyPr anchor="ctr">
            <a:spAutoFit/>
          </a:bodyPr>
          <a:lstStyle/>
          <a:p>
            <a:endParaRPr lang="en-US"/>
          </a:p>
        </p:txBody>
      </p:sp>
      <p:sp>
        <p:nvSpPr>
          <p:cNvPr id="1042461" name="Line 29"/>
          <p:cNvSpPr>
            <a:spLocks noChangeShapeType="1"/>
          </p:cNvSpPr>
          <p:nvPr/>
        </p:nvSpPr>
        <p:spPr bwMode="auto">
          <a:xfrm>
            <a:off x="3586163" y="4414838"/>
            <a:ext cx="0" cy="381000"/>
          </a:xfrm>
          <a:prstGeom prst="line">
            <a:avLst/>
          </a:prstGeom>
          <a:noFill/>
          <a:ln w="25400">
            <a:solidFill>
              <a:schemeClr val="tx1"/>
            </a:solidFill>
            <a:round/>
            <a:headEnd/>
            <a:tailEnd/>
          </a:ln>
          <a:effectLst/>
        </p:spPr>
        <p:txBody>
          <a:bodyPr wrap="none" anchor="ctr">
            <a:spAutoFit/>
          </a:bodyPr>
          <a:lstStyle/>
          <a:p>
            <a:endParaRPr lang="en-US"/>
          </a:p>
        </p:txBody>
      </p:sp>
      <p:sp>
        <p:nvSpPr>
          <p:cNvPr id="1042462" name="Line 30"/>
          <p:cNvSpPr>
            <a:spLocks noChangeShapeType="1"/>
          </p:cNvSpPr>
          <p:nvPr/>
        </p:nvSpPr>
        <p:spPr bwMode="auto">
          <a:xfrm>
            <a:off x="4543425" y="3876675"/>
            <a:ext cx="228600" cy="533400"/>
          </a:xfrm>
          <a:prstGeom prst="line">
            <a:avLst/>
          </a:prstGeom>
          <a:noFill/>
          <a:ln w="25400">
            <a:solidFill>
              <a:schemeClr val="tx1"/>
            </a:solidFill>
            <a:round/>
            <a:headEnd/>
            <a:tailEnd/>
          </a:ln>
          <a:effectLst/>
        </p:spPr>
        <p:txBody>
          <a:bodyPr anchor="ctr">
            <a:spAutoFit/>
          </a:bodyPr>
          <a:lstStyle/>
          <a:p>
            <a:endParaRPr lang="en-US"/>
          </a:p>
        </p:txBody>
      </p:sp>
      <p:pic>
        <p:nvPicPr>
          <p:cNvPr id="1042463" name="Picture 31"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2439"/>
                                        </p:tgtEl>
                                        <p:attrNameLst>
                                          <p:attrName>style.visibility</p:attrName>
                                        </p:attrNameLst>
                                      </p:cBhvr>
                                      <p:to>
                                        <p:strVal val="visible"/>
                                      </p:to>
                                    </p:set>
                                    <p:animEffect transition="in" filter="box(out)">
                                      <p:cBhvr>
                                        <p:cTn id="7" dur="500"/>
                                        <p:tgtEl>
                                          <p:spTgt spid="1042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18.2 Summary – pages 484-495</a:t>
            </a:r>
          </a:p>
        </p:txBody>
      </p:sp>
      <p:pic>
        <p:nvPicPr>
          <p:cNvPr id="93491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491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491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491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3491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34920"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34921" name="Text Box 9"/>
          <p:cNvSpPr txBox="1">
            <a:spLocks noChangeArrowheads="1"/>
          </p:cNvSpPr>
          <p:nvPr/>
        </p:nvSpPr>
        <p:spPr bwMode="auto">
          <a:xfrm>
            <a:off x="565150" y="1012825"/>
            <a:ext cx="4057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Identifying bacteria</a:t>
            </a:r>
          </a:p>
        </p:txBody>
      </p:sp>
      <p:pic>
        <p:nvPicPr>
          <p:cNvPr id="934923" name="Picture 11" descr="Sec"/>
          <p:cNvPicPr>
            <a:picLocks noChangeAspect="1" noChangeArrowheads="1"/>
          </p:cNvPicPr>
          <p:nvPr/>
        </p:nvPicPr>
        <p:blipFill>
          <a:blip r:embed="rId10" cstate="print"/>
          <a:srcRect/>
          <a:stretch>
            <a:fillRect/>
          </a:stretch>
        </p:blipFill>
        <p:spPr bwMode="auto">
          <a:xfrm>
            <a:off x="1860550" y="0"/>
            <a:ext cx="5422900" cy="482600"/>
          </a:xfrm>
          <a:prstGeom prst="rect">
            <a:avLst/>
          </a:prstGeom>
          <a:noFill/>
        </p:spPr>
      </p:pic>
      <p:sp>
        <p:nvSpPr>
          <p:cNvPr id="934924" name="Text Box 12"/>
          <p:cNvSpPr txBox="1">
            <a:spLocks noChangeArrowheads="1"/>
          </p:cNvSpPr>
          <p:nvPr/>
        </p:nvSpPr>
        <p:spPr bwMode="auto">
          <a:xfrm>
            <a:off x="609600" y="1676400"/>
            <a:ext cx="6781800" cy="96837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a:solidFill>
                  <a:schemeClr val="tx1"/>
                </a:solidFill>
                <a:latin typeface="Times" charset="0"/>
              </a:rPr>
              <a:t> Bacterial cell walls also give bacteria 	different shapes.</a:t>
            </a:r>
          </a:p>
        </p:txBody>
      </p:sp>
      <p:sp>
        <p:nvSpPr>
          <p:cNvPr id="934925" name="Text Box 13"/>
          <p:cNvSpPr txBox="1">
            <a:spLocks noChangeArrowheads="1"/>
          </p:cNvSpPr>
          <p:nvPr/>
        </p:nvSpPr>
        <p:spPr bwMode="auto">
          <a:xfrm>
            <a:off x="609600" y="5260975"/>
            <a:ext cx="8001000" cy="5302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a:solidFill>
                  <a:schemeClr val="tx1"/>
                </a:solidFill>
                <a:latin typeface="Times" charset="0"/>
              </a:rPr>
              <a:t> Shape is another way to categorize bacteria.</a:t>
            </a:r>
          </a:p>
        </p:txBody>
      </p:sp>
      <p:pic>
        <p:nvPicPr>
          <p:cNvPr id="934928" name="Picture 16" descr="C18-11 bacteria"/>
          <p:cNvPicPr>
            <a:picLocks noChangeAspect="1" noChangeArrowheads="1"/>
          </p:cNvPicPr>
          <p:nvPr/>
        </p:nvPicPr>
        <p:blipFill>
          <a:blip r:embed="rId11" cstate="print"/>
          <a:srcRect/>
          <a:stretch>
            <a:fillRect/>
          </a:stretch>
        </p:blipFill>
        <p:spPr bwMode="auto">
          <a:xfrm>
            <a:off x="2133600" y="2747963"/>
            <a:ext cx="3962400" cy="2519362"/>
          </a:xfrm>
          <a:prstGeom prst="rect">
            <a:avLst/>
          </a:prstGeom>
          <a:noFill/>
        </p:spPr>
      </p:pic>
      <p:pic>
        <p:nvPicPr>
          <p:cNvPr id="934931" name="Picture 19"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28"/>
                                        </p:tgtEl>
                                        <p:attrNameLst>
                                          <p:attrName>style.visibility</p:attrName>
                                        </p:attrNameLst>
                                      </p:cBhvr>
                                      <p:to>
                                        <p:strVal val="visible"/>
                                      </p:to>
                                    </p:set>
                                    <p:animEffect transition="in" filter="box(out)">
                                      <p:cBhvr>
                                        <p:cTn id="11" dur="500"/>
                                        <p:tgtEl>
                                          <p:spTgt spid="93492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34925"/>
                                        </p:tgtEl>
                                        <p:attrNameLst>
                                          <p:attrName>style.visibility</p:attrName>
                                        </p:attrNameLst>
                                      </p:cBhvr>
                                      <p:to>
                                        <p:strVal val="visible"/>
                                      </p:to>
                                    </p:set>
                                    <p:animEffect transition="in" filter="box(out)">
                                      <p:cBhvr>
                                        <p:cTn id="16" dur="500"/>
                                        <p:tgtEl>
                                          <p:spTgt spid="93492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34919"/>
                                        </p:tgtEl>
                                        <p:attrNameLst>
                                          <p:attrName>style.visibility</p:attrName>
                                        </p:attrNameLst>
                                      </p:cBhvr>
                                      <p:to>
                                        <p:strVal val="visible"/>
                                      </p:to>
                                    </p:set>
                                    <p:animEffect transition="in" filter="box(out)">
                                      <p:cBhvr>
                                        <p:cTn id="20" dur="500"/>
                                        <p:tgtEl>
                                          <p:spTgt spid="934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P spid="934925" grpId="0"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18.2 Summary – pages 484-495</a:t>
            </a:r>
          </a:p>
        </p:txBody>
      </p:sp>
      <p:pic>
        <p:nvPicPr>
          <p:cNvPr id="103936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03936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3936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3936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3936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039368"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1039369" name="Text Box 9"/>
          <p:cNvSpPr txBox="1">
            <a:spLocks noChangeArrowheads="1"/>
          </p:cNvSpPr>
          <p:nvPr/>
        </p:nvSpPr>
        <p:spPr bwMode="auto">
          <a:xfrm>
            <a:off x="565150" y="1012825"/>
            <a:ext cx="6242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Reproduction by binary fission</a:t>
            </a:r>
          </a:p>
        </p:txBody>
      </p:sp>
      <p:pic>
        <p:nvPicPr>
          <p:cNvPr id="1039371" name="Picture 11" descr="Sec"/>
          <p:cNvPicPr>
            <a:picLocks noChangeAspect="1" noChangeArrowheads="1"/>
          </p:cNvPicPr>
          <p:nvPr/>
        </p:nvPicPr>
        <p:blipFill>
          <a:blip r:embed="rId10" cstate="print"/>
          <a:srcRect/>
          <a:stretch>
            <a:fillRect/>
          </a:stretch>
        </p:blipFill>
        <p:spPr bwMode="auto">
          <a:xfrm>
            <a:off x="1860550" y="0"/>
            <a:ext cx="5422900" cy="482600"/>
          </a:xfrm>
          <a:prstGeom prst="rect">
            <a:avLst/>
          </a:prstGeom>
          <a:noFill/>
        </p:spPr>
      </p:pic>
      <p:sp>
        <p:nvSpPr>
          <p:cNvPr id="1039373" name="Text Box 13"/>
          <p:cNvSpPr txBox="1">
            <a:spLocks noChangeArrowheads="1"/>
          </p:cNvSpPr>
          <p:nvPr/>
        </p:nvSpPr>
        <p:spPr bwMode="auto">
          <a:xfrm>
            <a:off x="609600" y="1676400"/>
            <a:ext cx="7543800" cy="150336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a:solidFill>
                  <a:schemeClr val="tx1"/>
                </a:solidFill>
                <a:latin typeface="Times" charset="0"/>
              </a:rPr>
              <a:t> Because each new cell has either the 			original or the copy of the chromosome, 		the resulting cells are genetically identical.</a:t>
            </a:r>
          </a:p>
        </p:txBody>
      </p:sp>
      <p:pic>
        <p:nvPicPr>
          <p:cNvPr id="1039376" name="Picture 16" descr="C04-02P"/>
          <p:cNvPicPr>
            <a:picLocks noChangeAspect="1" noChangeArrowheads="1"/>
          </p:cNvPicPr>
          <p:nvPr/>
        </p:nvPicPr>
        <p:blipFill>
          <a:blip r:embed="rId11" cstate="print"/>
          <a:srcRect/>
          <a:stretch>
            <a:fillRect/>
          </a:stretch>
        </p:blipFill>
        <p:spPr bwMode="auto">
          <a:xfrm>
            <a:off x="2557463" y="3200400"/>
            <a:ext cx="3962400" cy="2678113"/>
          </a:xfrm>
          <a:prstGeom prst="rect">
            <a:avLst/>
          </a:prstGeom>
          <a:noFill/>
        </p:spPr>
      </p:pic>
      <p:pic>
        <p:nvPicPr>
          <p:cNvPr id="1039377" name="Picture 17"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39373"/>
                                        </p:tgtEl>
                                        <p:attrNameLst>
                                          <p:attrName>style.visibility</p:attrName>
                                        </p:attrNameLst>
                                      </p:cBhvr>
                                      <p:to>
                                        <p:strVal val="visible"/>
                                      </p:to>
                                    </p:set>
                                    <p:animEffect transition="in" filter="box(out)">
                                      <p:cBhvr>
                                        <p:cTn id="7" dur="500"/>
                                        <p:tgtEl>
                                          <p:spTgt spid="10393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39367"/>
                                        </p:tgtEl>
                                        <p:attrNameLst>
                                          <p:attrName>style.visibility</p:attrName>
                                        </p:attrNameLst>
                                      </p:cBhvr>
                                      <p:to>
                                        <p:strVal val="visible"/>
                                      </p:to>
                                    </p:set>
                                    <p:animEffect transition="in" filter="box(out)">
                                      <p:cBhvr>
                                        <p:cTn id="11" dur="500"/>
                                        <p:tgtEl>
                                          <p:spTgt spid="1039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37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6.3 Section Summary 6.3 – pages 157-163</a:t>
            </a:r>
          </a:p>
        </p:txBody>
      </p:sp>
      <p:sp>
        <p:nvSpPr>
          <p:cNvPr id="869379" name="Rectangle 3"/>
          <p:cNvSpPr>
            <a:spLocks noChangeArrowheads="1"/>
          </p:cNvSpPr>
          <p:nvPr/>
        </p:nvSpPr>
        <p:spPr bwMode="auto">
          <a:xfrm>
            <a:off x="457200" y="1677988"/>
            <a:ext cx="8153400" cy="954107"/>
          </a:xfrm>
          <a:prstGeom prst="rect">
            <a:avLst/>
          </a:prstGeom>
          <a:noFill/>
          <a:ln w="9525">
            <a:noFill/>
            <a:miter lim="800000"/>
            <a:headEnd/>
            <a:tailEnd/>
          </a:ln>
          <a:effectLst/>
        </p:spPr>
        <p:txBody>
          <a:bodyPr>
            <a:spAutoFit/>
          </a:bodyPr>
          <a:lstStyle/>
          <a:p>
            <a:pPr marL="342900" indent="-342900"/>
            <a:r>
              <a:rPr lang="en-US" altLang="en-US" sz="2800" dirty="0">
                <a:latin typeface="Times" charset="0"/>
              </a:rPr>
              <a:t>DNA, which stands for deoxyribonucleic acid is a nucleic acid.</a:t>
            </a:r>
          </a:p>
        </p:txBody>
      </p:sp>
      <p:sp>
        <p:nvSpPr>
          <p:cNvPr id="869380" name="Rectangle 4"/>
          <p:cNvSpPr>
            <a:spLocks noChangeArrowheads="1"/>
          </p:cNvSpPr>
          <p:nvPr/>
        </p:nvSpPr>
        <p:spPr bwMode="auto">
          <a:xfrm>
            <a:off x="457200" y="946150"/>
            <a:ext cx="7924800" cy="579438"/>
          </a:xfrm>
          <a:prstGeom prst="rect">
            <a:avLst/>
          </a:prstGeom>
          <a:noFill/>
          <a:ln w="9525">
            <a:noFill/>
            <a:miter lim="800000"/>
            <a:headEnd/>
            <a:tailEnd/>
          </a:ln>
          <a:effectLst/>
        </p:spPr>
        <p:txBody>
          <a:bodyPr anchor="ctr"/>
          <a:lstStyle/>
          <a:p>
            <a:pPr>
              <a:buFontTx/>
              <a:buNone/>
            </a:pPr>
            <a:r>
              <a:rPr lang="en-US" altLang="en-US" sz="3600" b="1">
                <a:solidFill>
                  <a:schemeClr val="tx2"/>
                </a:solidFill>
                <a:latin typeface="Times" charset="0"/>
              </a:rPr>
              <a:t>The structure of nucleic acids</a:t>
            </a:r>
            <a:r>
              <a:rPr lang="en-US" altLang="en-US" sz="4000" b="1">
                <a:solidFill>
                  <a:srgbClr val="FFFF00"/>
                </a:solidFill>
                <a:latin typeface="Times" charset="0"/>
              </a:rPr>
              <a:t> </a:t>
            </a:r>
          </a:p>
        </p:txBody>
      </p:sp>
      <p:pic>
        <p:nvPicPr>
          <p:cNvPr id="86938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6938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6938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6938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6938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6938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69387" name="Picture 11" descr="6"/>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69388" name="Picture 12" descr="Section 3 title"/>
          <p:cNvPicPr>
            <a:picLocks noChangeAspect="1" noChangeArrowheads="1"/>
          </p:cNvPicPr>
          <p:nvPr/>
        </p:nvPicPr>
        <p:blipFill>
          <a:blip r:embed="rId11" cstate="print"/>
          <a:srcRect/>
          <a:stretch>
            <a:fillRect/>
          </a:stretch>
        </p:blipFill>
        <p:spPr bwMode="auto">
          <a:xfrm>
            <a:off x="1828800" y="0"/>
            <a:ext cx="6477000" cy="482600"/>
          </a:xfrm>
          <a:prstGeom prst="rect">
            <a:avLst/>
          </a:prstGeom>
          <a:noFill/>
        </p:spPr>
      </p:pic>
      <p:pic>
        <p:nvPicPr>
          <p:cNvPr id="869391" name="Picture 15" descr="Nucleic Acid"/>
          <p:cNvPicPr>
            <a:picLocks noChangeAspect="1" noChangeArrowheads="1"/>
          </p:cNvPicPr>
          <p:nvPr/>
        </p:nvPicPr>
        <p:blipFill>
          <a:blip r:embed="rId12" cstate="print"/>
          <a:srcRect/>
          <a:stretch>
            <a:fillRect/>
          </a:stretch>
        </p:blipFill>
        <p:spPr bwMode="auto">
          <a:xfrm>
            <a:off x="889000" y="2743200"/>
            <a:ext cx="7112000" cy="3048000"/>
          </a:xfrm>
          <a:prstGeom prst="rect">
            <a:avLst/>
          </a:prstGeom>
          <a:noFill/>
        </p:spPr>
      </p:pic>
      <p:sp>
        <p:nvSpPr>
          <p:cNvPr id="869392" name="Text Box 16"/>
          <p:cNvSpPr txBox="1">
            <a:spLocks noChangeArrowheads="1"/>
          </p:cNvSpPr>
          <p:nvPr/>
        </p:nvSpPr>
        <p:spPr bwMode="auto">
          <a:xfrm>
            <a:off x="1160463" y="3271838"/>
            <a:ext cx="1227137" cy="366712"/>
          </a:xfrm>
          <a:prstGeom prst="rect">
            <a:avLst/>
          </a:prstGeom>
          <a:noFill/>
          <a:ln w="9525">
            <a:noFill/>
            <a:miter lim="800000"/>
            <a:headEnd/>
            <a:tailEnd/>
          </a:ln>
          <a:effectLst/>
        </p:spPr>
        <p:txBody>
          <a:bodyPr wrap="none">
            <a:spAutoFit/>
          </a:bodyPr>
          <a:lstStyle/>
          <a:p>
            <a:pPr>
              <a:buFontTx/>
              <a:buNone/>
            </a:pPr>
            <a:r>
              <a:rPr lang="en-US" altLang="en-US" sz="2000">
                <a:solidFill>
                  <a:schemeClr val="tx2"/>
                </a:solidFill>
                <a:latin typeface="Times" charset="0"/>
              </a:rPr>
              <a:t>Phosphate</a:t>
            </a:r>
          </a:p>
        </p:txBody>
      </p:sp>
      <p:sp>
        <p:nvSpPr>
          <p:cNvPr id="869393" name="Text Box 17"/>
          <p:cNvSpPr txBox="1">
            <a:spLocks noChangeArrowheads="1"/>
          </p:cNvSpPr>
          <p:nvPr/>
        </p:nvSpPr>
        <p:spPr bwMode="auto">
          <a:xfrm>
            <a:off x="3962400" y="3748088"/>
            <a:ext cx="776288" cy="366712"/>
          </a:xfrm>
          <a:prstGeom prst="rect">
            <a:avLst/>
          </a:prstGeom>
          <a:noFill/>
          <a:ln w="9525">
            <a:noFill/>
            <a:miter lim="800000"/>
            <a:headEnd/>
            <a:tailEnd/>
          </a:ln>
          <a:effectLst/>
        </p:spPr>
        <p:txBody>
          <a:bodyPr wrap="none">
            <a:spAutoFit/>
          </a:bodyPr>
          <a:lstStyle/>
          <a:p>
            <a:pPr>
              <a:buFontTx/>
              <a:buNone/>
            </a:pPr>
            <a:r>
              <a:rPr lang="en-US" altLang="en-US" sz="2000">
                <a:solidFill>
                  <a:schemeClr val="tx2"/>
                </a:solidFill>
                <a:latin typeface="Times" charset="0"/>
              </a:rPr>
              <a:t>Sugar</a:t>
            </a:r>
          </a:p>
        </p:txBody>
      </p:sp>
      <p:sp>
        <p:nvSpPr>
          <p:cNvPr id="869394" name="Text Box 18"/>
          <p:cNvSpPr txBox="1">
            <a:spLocks noChangeArrowheads="1"/>
          </p:cNvSpPr>
          <p:nvPr/>
        </p:nvSpPr>
        <p:spPr bwMode="auto">
          <a:xfrm>
            <a:off x="6019800" y="4038600"/>
            <a:ext cx="1843088" cy="641350"/>
          </a:xfrm>
          <a:prstGeom prst="rect">
            <a:avLst/>
          </a:prstGeom>
          <a:noFill/>
          <a:ln w="9525">
            <a:noFill/>
            <a:miter lim="800000"/>
            <a:headEnd/>
            <a:tailEnd/>
          </a:ln>
          <a:effectLst/>
        </p:spPr>
        <p:txBody>
          <a:bodyPr>
            <a:spAutoFit/>
          </a:bodyPr>
          <a:lstStyle/>
          <a:p>
            <a:pPr algn="ctr">
              <a:buFontTx/>
              <a:buNone/>
            </a:pPr>
            <a:r>
              <a:rPr lang="en-US" altLang="en-US" sz="2000">
                <a:solidFill>
                  <a:schemeClr val="tx2"/>
                </a:solidFill>
                <a:latin typeface="Times" charset="0"/>
              </a:rPr>
              <a:t>Nitrogenous base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69381"/>
                                        </p:tgtEl>
                                        <p:attrNameLst>
                                          <p:attrName>style.visibility</p:attrName>
                                        </p:attrNameLst>
                                      </p:cBhvr>
                                      <p:to>
                                        <p:strVal val="visible"/>
                                      </p:to>
                                    </p:set>
                                    <p:animEffect transition="in" filter="box(out)">
                                      <p:cBhvr>
                                        <p:cTn id="7" dur="500"/>
                                        <p:tgtEl>
                                          <p:spTgt spid="869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18.2 Summary – pages 484-495</a:t>
            </a:r>
          </a:p>
        </p:txBody>
      </p:sp>
      <p:pic>
        <p:nvPicPr>
          <p:cNvPr id="9420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20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20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208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208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2088"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2089" name="Text Box 9"/>
          <p:cNvSpPr txBox="1">
            <a:spLocks noChangeArrowheads="1"/>
          </p:cNvSpPr>
          <p:nvPr/>
        </p:nvSpPr>
        <p:spPr bwMode="auto">
          <a:xfrm>
            <a:off x="565150" y="1012825"/>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Sexual reproduction</a:t>
            </a:r>
          </a:p>
        </p:txBody>
      </p:sp>
      <p:pic>
        <p:nvPicPr>
          <p:cNvPr id="942091" name="Picture 11" descr="Sec"/>
          <p:cNvPicPr>
            <a:picLocks noChangeAspect="1" noChangeArrowheads="1"/>
          </p:cNvPicPr>
          <p:nvPr/>
        </p:nvPicPr>
        <p:blipFill>
          <a:blip r:embed="rId10" cstate="print"/>
          <a:srcRect/>
          <a:stretch>
            <a:fillRect/>
          </a:stretch>
        </p:blipFill>
        <p:spPr bwMode="auto">
          <a:xfrm>
            <a:off x="1860550" y="0"/>
            <a:ext cx="5422900" cy="482600"/>
          </a:xfrm>
          <a:prstGeom prst="rect">
            <a:avLst/>
          </a:prstGeom>
          <a:noFill/>
        </p:spPr>
      </p:pic>
      <p:sp>
        <p:nvSpPr>
          <p:cNvPr id="942092" name="Text Box 12"/>
          <p:cNvSpPr txBox="1">
            <a:spLocks noChangeArrowheads="1"/>
          </p:cNvSpPr>
          <p:nvPr/>
        </p:nvSpPr>
        <p:spPr bwMode="auto">
          <a:xfrm>
            <a:off x="609600" y="1981200"/>
            <a:ext cx="7848600" cy="106521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a:solidFill>
                  <a:schemeClr val="tx1"/>
                </a:solidFill>
                <a:latin typeface="Times" charset="0"/>
              </a:rPr>
              <a:t> Conjugation results in a bacterium with a 		new genetic composition.</a:t>
            </a:r>
          </a:p>
        </p:txBody>
      </p:sp>
      <p:sp>
        <p:nvSpPr>
          <p:cNvPr id="942093" name="Text Box 13"/>
          <p:cNvSpPr txBox="1">
            <a:spLocks noChangeArrowheads="1"/>
          </p:cNvSpPr>
          <p:nvPr/>
        </p:nvSpPr>
        <p:spPr bwMode="auto">
          <a:xfrm>
            <a:off x="609600" y="3332163"/>
            <a:ext cx="8001000" cy="1503362"/>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a:solidFill>
                  <a:schemeClr val="tx1"/>
                </a:solidFill>
                <a:latin typeface="Times" charset="0"/>
              </a:rPr>
              <a:t> This bacterium can then undergo binary 		fission, producing more cells with the same 	genetic makeup.</a:t>
            </a:r>
          </a:p>
        </p:txBody>
      </p:sp>
      <p:pic>
        <p:nvPicPr>
          <p:cNvPr id="942094"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60418" name="Picture 2" descr="http://www.humanthermodynamics.com/bacteria-sex.jpg"/>
          <p:cNvPicPr>
            <a:picLocks noChangeAspect="1" noChangeArrowheads="1"/>
          </p:cNvPicPr>
          <p:nvPr/>
        </p:nvPicPr>
        <p:blipFill>
          <a:blip r:embed="rId12" cstate="print"/>
          <a:srcRect/>
          <a:stretch>
            <a:fillRect/>
          </a:stretch>
        </p:blipFill>
        <p:spPr bwMode="auto">
          <a:xfrm>
            <a:off x="5626100" y="0"/>
            <a:ext cx="3517900" cy="4002699"/>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2092"/>
                                        </p:tgtEl>
                                        <p:attrNameLst>
                                          <p:attrName>style.visibility</p:attrName>
                                        </p:attrNameLst>
                                      </p:cBhvr>
                                      <p:to>
                                        <p:strVal val="visible"/>
                                      </p:to>
                                    </p:set>
                                    <p:animEffect transition="in" filter="box(out)">
                                      <p:cBhvr>
                                        <p:cTn id="7" dur="500"/>
                                        <p:tgtEl>
                                          <p:spTgt spid="9420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2093"/>
                                        </p:tgtEl>
                                        <p:attrNameLst>
                                          <p:attrName>style.visibility</p:attrName>
                                        </p:attrNameLst>
                                      </p:cBhvr>
                                      <p:to>
                                        <p:strVal val="visible"/>
                                      </p:to>
                                    </p:set>
                                    <p:animEffect transition="in" filter="box(out)">
                                      <p:cBhvr>
                                        <p:cTn id="12" dur="500"/>
                                        <p:tgtEl>
                                          <p:spTgt spid="94209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42087"/>
                                        </p:tgtEl>
                                        <p:attrNameLst>
                                          <p:attrName>style.visibility</p:attrName>
                                        </p:attrNameLst>
                                      </p:cBhvr>
                                      <p:to>
                                        <p:strVal val="visible"/>
                                      </p:to>
                                    </p:set>
                                    <p:animEffect transition="in" filter="box(out)">
                                      <p:cBhvr>
                                        <p:cTn id="16" dur="500"/>
                                        <p:tgtEl>
                                          <p:spTgt spid="942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92" grpId="0" autoUpdateAnimBg="0"/>
      <p:bldP spid="942093"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400" dirty="0" smtClean="0"/>
              <a:t>2/5</a:t>
            </a:r>
            <a:r>
              <a:rPr lang="en-US" dirty="0" smtClean="0"/>
              <a:t> </a:t>
            </a:r>
            <a:r>
              <a:rPr lang="en-US" sz="2400" dirty="0" smtClean="0"/>
              <a:t>ATP, the Need for Energy 9.1</a:t>
            </a:r>
            <a:br>
              <a:rPr lang="en-US" sz="2400" dirty="0" smtClean="0"/>
            </a:br>
            <a:r>
              <a:rPr lang="en-US" sz="2400" dirty="0" smtClean="0"/>
              <a:t>Obj. TSW understand the cells need for energy and how it is released and recycled by doing their warm up. P.28 NB</a:t>
            </a:r>
            <a:endParaRPr lang="en-US" sz="2400" dirty="0"/>
          </a:p>
        </p:txBody>
      </p:sp>
      <p:sp>
        <p:nvSpPr>
          <p:cNvPr id="3" name="Text Placeholder 2"/>
          <p:cNvSpPr>
            <a:spLocks noGrp="1"/>
          </p:cNvSpPr>
          <p:nvPr>
            <p:ph type="body" idx="1"/>
          </p:nvPr>
        </p:nvSpPr>
        <p:spPr>
          <a:xfrm>
            <a:off x="0" y="914400"/>
            <a:ext cx="2362200" cy="639762"/>
          </a:xfrm>
        </p:spPr>
        <p:txBody>
          <a:bodyPr/>
          <a:lstStyle/>
          <a:p>
            <a:r>
              <a:rPr lang="en-US" dirty="0" smtClean="0">
                <a:hlinkClick r:id="rId2" action="ppaction://hlinkfile"/>
              </a:rPr>
              <a:t>Cellsalive.com</a:t>
            </a:r>
            <a:endParaRPr lang="en-US" dirty="0"/>
          </a:p>
        </p:txBody>
      </p:sp>
      <p:sp>
        <p:nvSpPr>
          <p:cNvPr id="6" name="Content Placeholder 5"/>
          <p:cNvSpPr>
            <a:spLocks noGrp="1"/>
          </p:cNvSpPr>
          <p:nvPr>
            <p:ph sz="quarter" idx="4"/>
          </p:nvPr>
        </p:nvSpPr>
        <p:spPr>
          <a:xfrm>
            <a:off x="4953000" y="1905000"/>
            <a:ext cx="4191000" cy="3951288"/>
          </a:xfrm>
        </p:spPr>
        <p:txBody>
          <a:bodyPr/>
          <a:lstStyle/>
          <a:p>
            <a:pPr marL="457200" indent="-457200">
              <a:buFont typeface="+mj-lt"/>
              <a:buAutoNum type="arabicPeriod"/>
            </a:pPr>
            <a:r>
              <a:rPr lang="en-US" dirty="0" smtClean="0"/>
              <a:t>Why do organisms need a supply of energy, describe three biological activities that require energy.</a:t>
            </a:r>
          </a:p>
          <a:p>
            <a:pPr marL="457200" indent="-457200">
              <a:buFont typeface="+mj-lt"/>
              <a:buAutoNum type="arabicPeriod"/>
            </a:pPr>
            <a:r>
              <a:rPr lang="en-US" dirty="0" smtClean="0"/>
              <a:t>Describe ATP, and an example of it being needed in a cell function.</a:t>
            </a:r>
          </a:p>
          <a:p>
            <a:pPr marL="457200" indent="-457200">
              <a:buFont typeface="+mj-lt"/>
              <a:buAutoNum type="arabicPeriod"/>
            </a:pPr>
            <a:r>
              <a:rPr lang="en-US" dirty="0" smtClean="0"/>
              <a:t>How can ADP be “recycled” to form ATP again?</a:t>
            </a:r>
          </a:p>
        </p:txBody>
      </p:sp>
      <p:pic>
        <p:nvPicPr>
          <p:cNvPr id="7" name="Picture 19" descr="Fig"/>
          <p:cNvPicPr>
            <a:picLocks noGrp="1" noChangeAspect="1" noChangeArrowheads="1"/>
          </p:cNvPicPr>
          <p:nvPr>
            <p:ph sz="half" idx="2"/>
          </p:nvPr>
        </p:nvPicPr>
        <p:blipFill>
          <a:blip r:embed="rId3" cstate="print"/>
          <a:srcRect/>
          <a:stretch>
            <a:fillRect/>
          </a:stretch>
        </p:blipFill>
        <p:spPr bwMode="auto">
          <a:xfrm>
            <a:off x="0" y="1524000"/>
            <a:ext cx="3048000" cy="2757055"/>
          </a:xfrm>
          <a:prstGeom prst="rect">
            <a:avLst/>
          </a:prstGeom>
          <a:noFill/>
        </p:spPr>
      </p:pic>
      <p:pic>
        <p:nvPicPr>
          <p:cNvPr id="8" name="Picture 20" descr="panda"/>
          <p:cNvPicPr>
            <a:picLocks noChangeAspect="1" noChangeArrowheads="1"/>
          </p:cNvPicPr>
          <p:nvPr/>
        </p:nvPicPr>
        <p:blipFill>
          <a:blip r:embed="rId4" cstate="print"/>
          <a:srcRect/>
          <a:stretch>
            <a:fillRect/>
          </a:stretch>
        </p:blipFill>
        <p:spPr bwMode="auto">
          <a:xfrm>
            <a:off x="2971800" y="4267200"/>
            <a:ext cx="2028851" cy="2133601"/>
          </a:xfrm>
          <a:prstGeom prst="rect">
            <a:avLst/>
          </a:prstGeom>
          <a:noFill/>
        </p:spPr>
      </p:pic>
      <p:pic>
        <p:nvPicPr>
          <p:cNvPr id="9" name="Picture 29" descr="Fig"/>
          <p:cNvPicPr>
            <a:picLocks noChangeAspect="1" noChangeArrowheads="1"/>
          </p:cNvPicPr>
          <p:nvPr/>
        </p:nvPicPr>
        <p:blipFill>
          <a:blip r:embed="rId5" cstate="print"/>
          <a:srcRect/>
          <a:stretch>
            <a:fillRect/>
          </a:stretch>
        </p:blipFill>
        <p:spPr bwMode="auto">
          <a:xfrm>
            <a:off x="0" y="4268337"/>
            <a:ext cx="3048000" cy="2589663"/>
          </a:xfrm>
          <a:prstGeom prst="rect">
            <a:avLst/>
          </a:prstGeom>
          <a:noFill/>
        </p:spPr>
      </p:pic>
      <p:sp>
        <p:nvSpPr>
          <p:cNvPr id="10" name="Rectangle 9"/>
          <p:cNvSpPr/>
          <p:nvPr/>
        </p:nvSpPr>
        <p:spPr>
          <a:xfrm>
            <a:off x="3048000" y="1219200"/>
            <a:ext cx="4572000" cy="923330"/>
          </a:xfrm>
          <a:prstGeom prst="rect">
            <a:avLst/>
          </a:prstGeom>
        </p:spPr>
        <p:txBody>
          <a:bodyPr>
            <a:spAutoFit/>
          </a:bodyPr>
          <a:lstStyle/>
          <a:p>
            <a:r>
              <a:rPr lang="en-US" dirty="0" smtClean="0">
                <a:hlinkClick r:id="rId6"/>
              </a:rPr>
              <a:t>http://player.discoveryeducation.com/index.cfm?guidAssetId=CB05EF29-1E21-41DF-9321-C8D8B9C0AF8D</a:t>
            </a:r>
            <a:endParaRPr lang="en-US" dirty="0"/>
          </a:p>
        </p:txBody>
      </p:sp>
      <p:sp>
        <p:nvSpPr>
          <p:cNvPr id="11" name="TextBox 10"/>
          <p:cNvSpPr txBox="1"/>
          <p:nvPr/>
        </p:nvSpPr>
        <p:spPr>
          <a:xfrm>
            <a:off x="3048000" y="2133600"/>
            <a:ext cx="2209800" cy="1938992"/>
          </a:xfrm>
          <a:prstGeom prst="rect">
            <a:avLst/>
          </a:prstGeom>
          <a:noFill/>
        </p:spPr>
        <p:txBody>
          <a:bodyPr wrap="square" rtlCol="0">
            <a:spAutoFit/>
          </a:bodyPr>
          <a:lstStyle/>
          <a:p>
            <a:r>
              <a:rPr lang="en-US" sz="2400" dirty="0" smtClean="0"/>
              <a:t>Quiz Friday &amp;</a:t>
            </a:r>
          </a:p>
          <a:p>
            <a:r>
              <a:rPr lang="en-US" sz="2400" dirty="0" smtClean="0"/>
              <a:t>Notebook Check</a:t>
            </a:r>
          </a:p>
          <a:p>
            <a:r>
              <a:rPr lang="en-US" sz="2400" b="1" dirty="0" smtClean="0"/>
              <a:t>Show Cell Video</a:t>
            </a:r>
            <a:endParaRPr lang="en-US" sz="2400" b="1" dirty="0"/>
          </a:p>
        </p:txBody>
      </p:sp>
    </p:spTree>
    <p:extLst>
      <p:ext uri="{BB962C8B-B14F-4D97-AF65-F5344CB8AC3E}">
        <p14:creationId xmlns:p14="http://schemas.microsoft.com/office/powerpoint/2010/main" val="186788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9.1 Summary – pages 221-224</a:t>
            </a:r>
          </a:p>
        </p:txBody>
      </p:sp>
      <p:sp>
        <p:nvSpPr>
          <p:cNvPr id="877571" name="Rectangle 3"/>
          <p:cNvSpPr>
            <a:spLocks noChangeArrowheads="1"/>
          </p:cNvSpPr>
          <p:nvPr/>
        </p:nvSpPr>
        <p:spPr bwMode="auto">
          <a:xfrm>
            <a:off x="533400" y="1600200"/>
            <a:ext cx="8153400" cy="530225"/>
          </a:xfrm>
          <a:prstGeom prst="rect">
            <a:avLst/>
          </a:prstGeom>
          <a:noFill/>
          <a:ln w="9525">
            <a:noFill/>
            <a:miter lim="800000"/>
            <a:headEnd/>
            <a:tailEnd/>
          </a:ln>
          <a:effectLst/>
        </p:spPr>
        <p:txBody>
          <a:bodyPr>
            <a:spAutoFit/>
          </a:bodyPr>
          <a:lstStyle/>
          <a:p>
            <a:pPr marL="342900" indent="-342900" algn="l">
              <a:buFontTx/>
              <a:buChar char="•"/>
            </a:pPr>
            <a:r>
              <a:rPr lang="en-US" altLang="en-US" sz="3200">
                <a:solidFill>
                  <a:schemeClr val="tx1"/>
                </a:solidFill>
                <a:latin typeface="Times" pitchFamily="18" charset="0"/>
              </a:rPr>
              <a:t>Other organisms cannot use sunlight directly.</a:t>
            </a:r>
          </a:p>
        </p:txBody>
      </p:sp>
      <p:sp>
        <p:nvSpPr>
          <p:cNvPr id="877572" name="Rectangle 4"/>
          <p:cNvSpPr>
            <a:spLocks noChangeArrowheads="1"/>
          </p:cNvSpPr>
          <p:nvPr/>
        </p:nvSpPr>
        <p:spPr bwMode="auto">
          <a:xfrm>
            <a:off x="533400" y="2308225"/>
            <a:ext cx="3276600" cy="4031873"/>
          </a:xfrm>
          <a:prstGeom prst="rect">
            <a:avLst/>
          </a:prstGeom>
          <a:noFill/>
          <a:ln w="9525">
            <a:noFill/>
            <a:miter lim="800000"/>
            <a:headEnd/>
            <a:tailEnd/>
          </a:ln>
          <a:effectLst/>
        </p:spPr>
        <p:txBody>
          <a:bodyPr wrap="square">
            <a:spAutoFit/>
          </a:bodyPr>
          <a:lstStyle/>
          <a:p>
            <a:pPr marL="342900" indent="-342900" algn="l">
              <a:buFontTx/>
              <a:buChar char="•"/>
            </a:pPr>
            <a:r>
              <a:rPr lang="en-US" altLang="en-US" sz="3200" dirty="0">
                <a:solidFill>
                  <a:schemeClr val="tx1"/>
                </a:solidFill>
                <a:latin typeface="Times" pitchFamily="18" charset="0"/>
              </a:rPr>
              <a:t>They eat green plants.  In that way, they obtain the energy stored in plants</a:t>
            </a:r>
            <a:r>
              <a:rPr lang="en-US" altLang="en-US" sz="3200" dirty="0" smtClean="0">
                <a:solidFill>
                  <a:schemeClr val="tx1"/>
                </a:solidFill>
                <a:latin typeface="Times" pitchFamily="18" charset="0"/>
              </a:rPr>
              <a:t>.</a:t>
            </a:r>
          </a:p>
          <a:p>
            <a:pPr algn="l"/>
            <a:r>
              <a:rPr lang="en-US" altLang="en-US" sz="3200" dirty="0" smtClean="0">
                <a:latin typeface="Times" pitchFamily="18" charset="0"/>
              </a:rPr>
              <a:t>Cells need energy to think, move, create.</a:t>
            </a:r>
            <a:endParaRPr lang="en-US" altLang="en-US" sz="3200" dirty="0">
              <a:solidFill>
                <a:schemeClr val="tx1"/>
              </a:solidFill>
              <a:latin typeface="Times" pitchFamily="18" charset="0"/>
            </a:endParaRPr>
          </a:p>
        </p:txBody>
      </p:sp>
      <p:sp>
        <p:nvSpPr>
          <p:cNvPr id="877573" name="Text Box 5"/>
          <p:cNvSpPr txBox="1">
            <a:spLocks noChangeArrowheads="1"/>
          </p:cNvSpPr>
          <p:nvPr/>
        </p:nvSpPr>
        <p:spPr bwMode="auto">
          <a:xfrm>
            <a:off x="565150" y="914400"/>
            <a:ext cx="460074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dirty="0" smtClean="0">
                <a:solidFill>
                  <a:schemeClr val="tx2"/>
                </a:solidFill>
                <a:latin typeface="Times" pitchFamily="18" charset="0"/>
              </a:rPr>
              <a:t>#1 Cell Energy is ATP </a:t>
            </a:r>
            <a:endParaRPr lang="en-US" altLang="en-US" sz="3600" b="1" dirty="0">
              <a:solidFill>
                <a:schemeClr val="tx2"/>
              </a:solidFill>
              <a:latin typeface="Times" pitchFamily="18" charset="0"/>
            </a:endParaRPr>
          </a:p>
        </p:txBody>
      </p:sp>
      <p:pic>
        <p:nvPicPr>
          <p:cNvPr id="87757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757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757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757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7578" name="Picture 10"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77579" name="Picture 1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77580" name="Picture 12"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877581" name="Picture 13" descr="Sec"/>
          <p:cNvPicPr>
            <a:picLocks noChangeAspect="1" noChangeArrowheads="1"/>
          </p:cNvPicPr>
          <p:nvPr/>
        </p:nvPicPr>
        <p:blipFill>
          <a:blip r:embed="rId12" cstate="print"/>
          <a:srcRect/>
          <a:stretch>
            <a:fillRect/>
          </a:stretch>
        </p:blipFill>
        <p:spPr bwMode="auto">
          <a:xfrm>
            <a:off x="2692400" y="0"/>
            <a:ext cx="3759200" cy="482600"/>
          </a:xfrm>
          <a:prstGeom prst="rect">
            <a:avLst/>
          </a:prstGeom>
          <a:noFill/>
        </p:spPr>
      </p:pic>
      <p:pic>
        <p:nvPicPr>
          <p:cNvPr id="877588" name="Picture 20" descr="panda"/>
          <p:cNvPicPr>
            <a:picLocks noChangeAspect="1" noChangeArrowheads="1"/>
          </p:cNvPicPr>
          <p:nvPr/>
        </p:nvPicPr>
        <p:blipFill>
          <a:blip r:embed="rId13" cstate="print"/>
          <a:srcRect/>
          <a:stretch>
            <a:fillRect/>
          </a:stretch>
        </p:blipFill>
        <p:spPr bwMode="auto">
          <a:xfrm>
            <a:off x="4191000" y="2205038"/>
            <a:ext cx="3505200" cy="3686175"/>
          </a:xfrm>
          <a:prstGeom prst="rect">
            <a:avLst/>
          </a:prstGeom>
          <a:noFill/>
        </p:spPr>
      </p:pic>
    </p:spTree>
    <p:extLst>
      <p:ext uri="{BB962C8B-B14F-4D97-AF65-F5344CB8AC3E}">
        <p14:creationId xmlns:p14="http://schemas.microsoft.com/office/powerpoint/2010/main" val="2371175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7572"/>
                                        </p:tgtEl>
                                        <p:attrNameLst>
                                          <p:attrName>style.visibility</p:attrName>
                                        </p:attrNameLst>
                                      </p:cBhvr>
                                      <p:to>
                                        <p:strVal val="visible"/>
                                      </p:to>
                                    </p:set>
                                    <p:animEffect transition="in" filter="box(out)">
                                      <p:cBhvr>
                                        <p:cTn id="7" dur="500"/>
                                        <p:tgtEl>
                                          <p:spTgt spid="8775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7588"/>
                                        </p:tgtEl>
                                        <p:attrNameLst>
                                          <p:attrName>style.visibility</p:attrName>
                                        </p:attrNameLst>
                                      </p:cBhvr>
                                      <p:to>
                                        <p:strVal val="visible"/>
                                      </p:to>
                                    </p:set>
                                    <p:animEffect transition="in" filter="box(out)">
                                      <p:cBhvr>
                                        <p:cTn id="11" dur="500"/>
                                        <p:tgtEl>
                                          <p:spTgt spid="87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9.1 Summary – pages 221-224</a:t>
            </a:r>
          </a:p>
        </p:txBody>
      </p:sp>
      <p:sp>
        <p:nvSpPr>
          <p:cNvPr id="880643" name="Rectangle 3"/>
          <p:cNvSpPr>
            <a:spLocks noChangeArrowheads="1"/>
          </p:cNvSpPr>
          <p:nvPr/>
        </p:nvSpPr>
        <p:spPr bwMode="auto">
          <a:xfrm>
            <a:off x="533400" y="1927225"/>
            <a:ext cx="7924800" cy="1077218"/>
          </a:xfrm>
          <a:prstGeom prst="rect">
            <a:avLst/>
          </a:prstGeom>
          <a:noFill/>
          <a:ln w="9525">
            <a:noFill/>
            <a:miter lim="800000"/>
            <a:headEnd/>
            <a:tailEnd/>
          </a:ln>
          <a:effectLst/>
        </p:spPr>
        <p:txBody>
          <a:bodyPr>
            <a:spAutoFit/>
          </a:bodyPr>
          <a:lstStyle/>
          <a:p>
            <a:pPr marL="342900" indent="-342900" algn="l">
              <a:buFontTx/>
              <a:buChar char="•"/>
            </a:pPr>
            <a:r>
              <a:rPr lang="en-US" altLang="en-US" sz="3200" dirty="0" smtClean="0">
                <a:solidFill>
                  <a:schemeClr val="tx1"/>
                </a:solidFill>
                <a:latin typeface="Times" pitchFamily="18" charset="0"/>
              </a:rPr>
              <a:t>#2. The </a:t>
            </a:r>
            <a:r>
              <a:rPr lang="en-US" altLang="en-US" sz="3200" dirty="0">
                <a:solidFill>
                  <a:schemeClr val="tx1"/>
                </a:solidFill>
                <a:latin typeface="Times" pitchFamily="18" charset="0"/>
              </a:rPr>
              <a:t>name of this </a:t>
            </a:r>
            <a:r>
              <a:rPr lang="en-US" altLang="en-US" sz="3200" b="1" dirty="0">
                <a:solidFill>
                  <a:schemeClr val="tx1"/>
                </a:solidFill>
                <a:latin typeface="Times" pitchFamily="18" charset="0"/>
              </a:rPr>
              <a:t>energy</a:t>
            </a:r>
            <a:r>
              <a:rPr lang="en-US" altLang="en-US" sz="3200" dirty="0">
                <a:solidFill>
                  <a:schemeClr val="tx1"/>
                </a:solidFill>
                <a:latin typeface="Times" pitchFamily="18" charset="0"/>
              </a:rPr>
              <a:t> molecule is </a:t>
            </a:r>
            <a:r>
              <a:rPr lang="en-US" altLang="en-US" sz="3200" dirty="0">
                <a:solidFill>
                  <a:srgbClr val="FF0066"/>
                </a:solidFill>
                <a:latin typeface="Times" pitchFamily="18" charset="0"/>
              </a:rPr>
              <a:t>adenosine </a:t>
            </a:r>
            <a:r>
              <a:rPr lang="en-US" altLang="en-US" sz="3200" dirty="0" err="1">
                <a:solidFill>
                  <a:srgbClr val="FF0066"/>
                </a:solidFill>
                <a:latin typeface="Times" pitchFamily="18" charset="0"/>
              </a:rPr>
              <a:t>triphosphate</a:t>
            </a:r>
            <a:r>
              <a:rPr lang="en-US" altLang="en-US" sz="3200" dirty="0">
                <a:solidFill>
                  <a:schemeClr val="tx1"/>
                </a:solidFill>
                <a:latin typeface="Times" pitchFamily="18" charset="0"/>
              </a:rPr>
              <a:t> or </a:t>
            </a:r>
            <a:r>
              <a:rPr lang="en-US" altLang="en-US" sz="3200" b="1" dirty="0">
                <a:solidFill>
                  <a:srgbClr val="FF0066"/>
                </a:solidFill>
                <a:latin typeface="Times" pitchFamily="18" charset="0"/>
              </a:rPr>
              <a:t>ATP</a:t>
            </a:r>
            <a:r>
              <a:rPr lang="en-US" altLang="en-US" sz="3200" dirty="0">
                <a:solidFill>
                  <a:schemeClr val="tx1"/>
                </a:solidFill>
                <a:latin typeface="Times" pitchFamily="18" charset="0"/>
              </a:rPr>
              <a:t> for short.</a:t>
            </a:r>
          </a:p>
        </p:txBody>
      </p:sp>
      <p:pic>
        <p:nvPicPr>
          <p:cNvPr id="88064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064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064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064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0649" name="Picture 9"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0650"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0651" name="Picture 11"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880652" name="Picture 12" descr="Sec"/>
          <p:cNvPicPr>
            <a:picLocks noChangeAspect="1" noChangeArrowheads="1"/>
          </p:cNvPicPr>
          <p:nvPr/>
        </p:nvPicPr>
        <p:blipFill>
          <a:blip r:embed="rId12" cstate="print"/>
          <a:srcRect/>
          <a:stretch>
            <a:fillRect/>
          </a:stretch>
        </p:blipFill>
        <p:spPr bwMode="auto">
          <a:xfrm>
            <a:off x="2692400" y="0"/>
            <a:ext cx="3759200" cy="482600"/>
          </a:xfrm>
          <a:prstGeom prst="rect">
            <a:avLst/>
          </a:prstGeom>
          <a:noFill/>
        </p:spPr>
      </p:pic>
      <p:sp>
        <p:nvSpPr>
          <p:cNvPr id="880654" name="Rectangle 14"/>
          <p:cNvSpPr>
            <a:spLocks noChangeArrowheads="1"/>
          </p:cNvSpPr>
          <p:nvPr/>
        </p:nvSpPr>
        <p:spPr bwMode="auto">
          <a:xfrm>
            <a:off x="533400" y="3286125"/>
            <a:ext cx="7924800" cy="968375"/>
          </a:xfrm>
          <a:prstGeom prst="rect">
            <a:avLst/>
          </a:prstGeom>
          <a:noFill/>
          <a:ln w="9525">
            <a:noFill/>
            <a:miter lim="800000"/>
            <a:headEnd/>
            <a:tailEnd/>
          </a:ln>
          <a:effectLst/>
        </p:spPr>
        <p:txBody>
          <a:bodyPr>
            <a:spAutoFit/>
          </a:bodyPr>
          <a:lstStyle/>
          <a:p>
            <a:pPr marL="342900" indent="-342900" algn="l">
              <a:buClr>
                <a:schemeClr val="tx1"/>
              </a:buClr>
              <a:buFontTx/>
              <a:buChar char="•"/>
            </a:pPr>
            <a:r>
              <a:rPr lang="en-US" altLang="en-US" sz="3200">
                <a:solidFill>
                  <a:schemeClr val="tx1"/>
                </a:solidFill>
                <a:latin typeface="Times" pitchFamily="18" charset="0"/>
              </a:rPr>
              <a:t>ATP is composed of an adenosine molecule with three phosphate groups attached.</a:t>
            </a:r>
          </a:p>
        </p:txBody>
      </p:sp>
      <p:pic>
        <p:nvPicPr>
          <p:cNvPr id="880657" name="Picture 17" descr="audio image blue">
            <a:hlinkClick r:id="" action="ppaction://noaction">
              <a:snd r:embed="rId13" name="09-adenosine triphosphate.WAV"/>
            </a:hlinkClick>
          </p:cNvPr>
          <p:cNvPicPr>
            <a:picLocks noChangeAspect="1" noChangeArrowheads="1"/>
          </p:cNvPicPr>
          <p:nvPr/>
        </p:nvPicPr>
        <p:blipFill>
          <a:blip r:embed="rId14" cstate="print"/>
          <a:srcRect/>
          <a:stretch>
            <a:fillRect/>
          </a:stretch>
        </p:blipFill>
        <p:spPr bwMode="auto">
          <a:xfrm>
            <a:off x="7620000" y="2438400"/>
            <a:ext cx="354013" cy="354013"/>
          </a:xfrm>
          <a:prstGeom prst="rect">
            <a:avLst/>
          </a:prstGeom>
          <a:noFill/>
        </p:spPr>
      </p:pic>
      <p:sp>
        <p:nvSpPr>
          <p:cNvPr id="880658" name="Text Box 18"/>
          <p:cNvSpPr txBox="1">
            <a:spLocks noChangeArrowheads="1"/>
          </p:cNvSpPr>
          <p:nvPr/>
        </p:nvSpPr>
        <p:spPr bwMode="auto">
          <a:xfrm>
            <a:off x="565150" y="1028700"/>
            <a:ext cx="6064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Work and the need for energy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80657"/>
                                        </p:tgtEl>
                                        <p:attrNameLst>
                                          <p:attrName>style.visibility</p:attrName>
                                        </p:attrNameLst>
                                      </p:cBhvr>
                                      <p:to>
                                        <p:strVal val="visible"/>
                                      </p:to>
                                    </p:set>
                                    <p:animEffect transition="in" filter="box(out)">
                                      <p:cBhvr>
                                        <p:cTn id="7" dur="500"/>
                                        <p:tgtEl>
                                          <p:spTgt spid="88065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0654"/>
                                        </p:tgtEl>
                                        <p:attrNameLst>
                                          <p:attrName>style.visibility</p:attrName>
                                        </p:attrNameLst>
                                      </p:cBhvr>
                                      <p:to>
                                        <p:strVal val="visible"/>
                                      </p:to>
                                    </p:set>
                                    <p:animEffect transition="in" filter="box(out)">
                                      <p:cBhvr>
                                        <p:cTn id="12" dur="500"/>
                                        <p:tgtEl>
                                          <p:spTgt spid="88065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0645"/>
                                        </p:tgtEl>
                                        <p:attrNameLst>
                                          <p:attrName>style.visibility</p:attrName>
                                        </p:attrNameLst>
                                      </p:cBhvr>
                                      <p:to>
                                        <p:strVal val="visible"/>
                                      </p:to>
                                    </p:set>
                                    <p:animEffect transition="in" filter="box(out)">
                                      <p:cBhvr>
                                        <p:cTn id="16" dur="500"/>
                                        <p:tgtEl>
                                          <p:spTgt spid="880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4"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9.1 Summary – pages 221-224</a:t>
            </a:r>
          </a:p>
        </p:txBody>
      </p:sp>
      <p:sp>
        <p:nvSpPr>
          <p:cNvPr id="879619" name="Rectangle 3"/>
          <p:cNvSpPr>
            <a:spLocks noChangeArrowheads="1"/>
          </p:cNvSpPr>
          <p:nvPr/>
        </p:nvSpPr>
        <p:spPr bwMode="auto">
          <a:xfrm>
            <a:off x="533400" y="1755775"/>
            <a:ext cx="7924800" cy="3046988"/>
          </a:xfrm>
          <a:prstGeom prst="rect">
            <a:avLst/>
          </a:prstGeom>
          <a:noFill/>
          <a:ln w="9525">
            <a:noFill/>
            <a:miter lim="800000"/>
            <a:headEnd/>
            <a:tailEnd/>
          </a:ln>
          <a:effectLst/>
        </p:spPr>
        <p:txBody>
          <a:bodyPr>
            <a:spAutoFit/>
          </a:bodyPr>
          <a:lstStyle/>
          <a:p>
            <a:pPr marL="342900" indent="-342900" algn="l">
              <a:buFontTx/>
              <a:buChar char="•"/>
            </a:pPr>
            <a:r>
              <a:rPr lang="en-US" altLang="en-US" sz="3200" dirty="0" smtClean="0">
                <a:solidFill>
                  <a:schemeClr val="tx1"/>
                </a:solidFill>
                <a:latin typeface="Times" pitchFamily="18" charset="0"/>
              </a:rPr>
              <a:t>#2. </a:t>
            </a:r>
            <a:r>
              <a:rPr lang="en-US" altLang="en-US" sz="3200" b="1" dirty="0" smtClean="0">
                <a:solidFill>
                  <a:schemeClr val="tx1"/>
                </a:solidFill>
                <a:latin typeface="Times" pitchFamily="18" charset="0"/>
              </a:rPr>
              <a:t>Active transport </a:t>
            </a:r>
            <a:r>
              <a:rPr lang="en-US" altLang="en-US" sz="3200" dirty="0" smtClean="0">
                <a:solidFill>
                  <a:schemeClr val="tx1"/>
                </a:solidFill>
                <a:latin typeface="Times" pitchFamily="18" charset="0"/>
              </a:rPr>
              <a:t>(</a:t>
            </a:r>
            <a:r>
              <a:rPr lang="en-US" altLang="en-US" sz="3200" dirty="0" err="1" smtClean="0">
                <a:solidFill>
                  <a:schemeClr val="tx1"/>
                </a:solidFill>
                <a:latin typeface="Times" pitchFamily="18" charset="0"/>
              </a:rPr>
              <a:t>Endocyctosis</a:t>
            </a:r>
            <a:r>
              <a:rPr lang="en-US" altLang="en-US" sz="3200" dirty="0" smtClean="0">
                <a:solidFill>
                  <a:schemeClr val="tx1"/>
                </a:solidFill>
                <a:latin typeface="Times" pitchFamily="18" charset="0"/>
              </a:rPr>
              <a:t> &amp; </a:t>
            </a:r>
            <a:r>
              <a:rPr lang="en-US" altLang="en-US" sz="3200" dirty="0" err="1" smtClean="0">
                <a:solidFill>
                  <a:schemeClr val="tx1"/>
                </a:solidFill>
                <a:latin typeface="Times" pitchFamily="18" charset="0"/>
              </a:rPr>
              <a:t>Exocytosis</a:t>
            </a:r>
            <a:r>
              <a:rPr lang="en-US" altLang="en-US" sz="3200" dirty="0" smtClean="0">
                <a:solidFill>
                  <a:schemeClr val="tx1"/>
                </a:solidFill>
                <a:latin typeface="Times" pitchFamily="18" charset="0"/>
              </a:rPr>
              <a:t>), </a:t>
            </a:r>
            <a:r>
              <a:rPr lang="en-US" altLang="en-US" sz="3200" b="1" dirty="0">
                <a:solidFill>
                  <a:schemeClr val="tx1"/>
                </a:solidFill>
                <a:latin typeface="Times" pitchFamily="18" charset="0"/>
              </a:rPr>
              <a:t>cell division</a:t>
            </a:r>
            <a:r>
              <a:rPr lang="en-US" altLang="en-US" sz="3200" dirty="0">
                <a:solidFill>
                  <a:schemeClr val="tx1"/>
                </a:solidFill>
                <a:latin typeface="Times" pitchFamily="18" charset="0"/>
              </a:rPr>
              <a:t>, movement of flagella or cilia, and the </a:t>
            </a:r>
            <a:r>
              <a:rPr lang="en-US" altLang="en-US" sz="3200" b="1" dirty="0">
                <a:solidFill>
                  <a:schemeClr val="tx1"/>
                </a:solidFill>
                <a:latin typeface="Times" pitchFamily="18" charset="0"/>
              </a:rPr>
              <a:t>production</a:t>
            </a:r>
            <a:r>
              <a:rPr lang="en-US" altLang="en-US" sz="3200" dirty="0">
                <a:solidFill>
                  <a:schemeClr val="tx1"/>
                </a:solidFill>
                <a:latin typeface="Times" pitchFamily="18" charset="0"/>
              </a:rPr>
              <a:t>, transport, and storage of </a:t>
            </a:r>
            <a:r>
              <a:rPr lang="en-US" altLang="en-US" sz="3200" b="1" dirty="0">
                <a:solidFill>
                  <a:schemeClr val="tx1"/>
                </a:solidFill>
                <a:latin typeface="Times" pitchFamily="18" charset="0"/>
              </a:rPr>
              <a:t>proteins</a:t>
            </a:r>
            <a:r>
              <a:rPr lang="en-US" altLang="en-US" sz="3200" dirty="0">
                <a:solidFill>
                  <a:schemeClr val="tx1"/>
                </a:solidFill>
                <a:latin typeface="Times" pitchFamily="18" charset="0"/>
              </a:rPr>
              <a:t> are some examples of cell processes that require energy</a:t>
            </a:r>
            <a:r>
              <a:rPr lang="en-US" altLang="en-US" sz="3200" dirty="0" smtClean="0">
                <a:solidFill>
                  <a:schemeClr val="tx1"/>
                </a:solidFill>
                <a:latin typeface="Times" pitchFamily="18" charset="0"/>
              </a:rPr>
              <a:t>. </a:t>
            </a:r>
            <a:r>
              <a:rPr lang="en-US" altLang="en-US" sz="3200" b="1" dirty="0" smtClean="0">
                <a:solidFill>
                  <a:schemeClr val="tx1"/>
                </a:solidFill>
                <a:latin typeface="Times" pitchFamily="18" charset="0"/>
              </a:rPr>
              <a:t>ATP</a:t>
            </a:r>
            <a:endParaRPr lang="en-US" altLang="en-US" sz="3200" b="1" dirty="0">
              <a:solidFill>
                <a:schemeClr val="tx1"/>
              </a:solidFill>
              <a:latin typeface="Times" pitchFamily="18" charset="0"/>
            </a:endParaRPr>
          </a:p>
        </p:txBody>
      </p:sp>
      <p:sp>
        <p:nvSpPr>
          <p:cNvPr id="879621" name="Text Box 5"/>
          <p:cNvSpPr txBox="1">
            <a:spLocks noChangeArrowheads="1"/>
          </p:cNvSpPr>
          <p:nvPr/>
        </p:nvSpPr>
        <p:spPr bwMode="auto">
          <a:xfrm>
            <a:off x="565150" y="1028700"/>
            <a:ext cx="6064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Work and the need for energy</a:t>
            </a:r>
          </a:p>
        </p:txBody>
      </p:sp>
      <p:pic>
        <p:nvPicPr>
          <p:cNvPr id="87962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79627" name="Picture 1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79628" name="Picture 12"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879629" name="Picture 13" descr="Sec"/>
          <p:cNvPicPr>
            <a:picLocks noChangeAspect="1" noChangeArrowheads="1"/>
          </p:cNvPicPr>
          <p:nvPr/>
        </p:nvPicPr>
        <p:blipFill>
          <a:blip r:embed="rId12" cstate="print"/>
          <a:srcRect/>
          <a:stretch>
            <a:fillRect/>
          </a:stretch>
        </p:blipFill>
        <p:spPr bwMode="auto">
          <a:xfrm>
            <a:off x="2692400" y="0"/>
            <a:ext cx="3759200" cy="482600"/>
          </a:xfrm>
          <a:prstGeom prst="rect">
            <a:avLst/>
          </a:prstGeom>
          <a:noFill/>
        </p:spPr>
      </p:pic>
      <p:sp>
        <p:nvSpPr>
          <p:cNvPr id="879631" name="Rectangle 15"/>
          <p:cNvSpPr>
            <a:spLocks noChangeArrowheads="1"/>
          </p:cNvSpPr>
          <p:nvPr/>
        </p:nvSpPr>
        <p:spPr bwMode="auto">
          <a:xfrm>
            <a:off x="533400" y="4572000"/>
            <a:ext cx="7924800" cy="1406525"/>
          </a:xfrm>
          <a:prstGeom prst="rect">
            <a:avLst/>
          </a:prstGeom>
          <a:noFill/>
          <a:ln w="9525">
            <a:noFill/>
            <a:miter lim="800000"/>
            <a:headEnd/>
            <a:tailEnd/>
          </a:ln>
          <a:effectLst/>
        </p:spPr>
        <p:txBody>
          <a:bodyPr>
            <a:spAutoFit/>
          </a:bodyPr>
          <a:lstStyle/>
          <a:p>
            <a:pPr marL="342900" indent="-342900" algn="l">
              <a:buFontTx/>
              <a:buChar char="•"/>
            </a:pPr>
            <a:r>
              <a:rPr lang="en-US" altLang="en-US" sz="3200" dirty="0">
                <a:solidFill>
                  <a:schemeClr val="tx1"/>
                </a:solidFill>
                <a:latin typeface="Times" pitchFamily="18" charset="0"/>
              </a:rPr>
              <a:t>There is a molecule in your cells that is a quick source of energy for any organelle in the cell that needs it.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9631"/>
                                        </p:tgtEl>
                                        <p:attrNameLst>
                                          <p:attrName>style.visibility</p:attrName>
                                        </p:attrNameLst>
                                      </p:cBhvr>
                                      <p:to>
                                        <p:strVal val="visible"/>
                                      </p:to>
                                    </p:set>
                                    <p:animEffect transition="in" filter="box(out)">
                                      <p:cBhvr>
                                        <p:cTn id="7" dur="500"/>
                                        <p:tgtEl>
                                          <p:spTgt spid="87963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9622"/>
                                        </p:tgtEl>
                                        <p:attrNameLst>
                                          <p:attrName>style.visibility</p:attrName>
                                        </p:attrNameLst>
                                      </p:cBhvr>
                                      <p:to>
                                        <p:strVal val="visible"/>
                                      </p:to>
                                    </p:set>
                                    <p:animEffect transition="in" filter="box(out)">
                                      <p:cBhvr>
                                        <p:cTn id="11"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31"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789" name="Picture 29" descr="Fig"/>
          <p:cNvPicPr>
            <a:picLocks noChangeAspect="1" noChangeArrowheads="1"/>
          </p:cNvPicPr>
          <p:nvPr/>
        </p:nvPicPr>
        <p:blipFill>
          <a:blip r:embed="rId2" cstate="print"/>
          <a:srcRect/>
          <a:stretch>
            <a:fillRect/>
          </a:stretch>
        </p:blipFill>
        <p:spPr bwMode="auto">
          <a:xfrm>
            <a:off x="2133600" y="2438400"/>
            <a:ext cx="4254500" cy="3614737"/>
          </a:xfrm>
          <a:prstGeom prst="rect">
            <a:avLst/>
          </a:prstGeom>
          <a:noFill/>
        </p:spPr>
      </p:pic>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9.1 Summary – pages 221-224</a:t>
            </a:r>
          </a:p>
        </p:txBody>
      </p:sp>
      <p:sp>
        <p:nvSpPr>
          <p:cNvPr id="885763" name="Rectangle 3"/>
          <p:cNvSpPr>
            <a:spLocks noChangeArrowheads="1"/>
          </p:cNvSpPr>
          <p:nvPr/>
        </p:nvSpPr>
        <p:spPr bwMode="auto">
          <a:xfrm>
            <a:off x="533400" y="1447800"/>
            <a:ext cx="7924800" cy="968375"/>
          </a:xfrm>
          <a:prstGeom prst="rect">
            <a:avLst/>
          </a:prstGeom>
          <a:noFill/>
          <a:ln w="9525">
            <a:noFill/>
            <a:miter lim="800000"/>
            <a:headEnd/>
            <a:tailEnd/>
          </a:ln>
          <a:effectLst/>
        </p:spPr>
        <p:txBody>
          <a:bodyPr>
            <a:spAutoFit/>
          </a:bodyPr>
          <a:lstStyle/>
          <a:p>
            <a:pPr marL="342900" indent="-342900" algn="l">
              <a:buFontTx/>
              <a:buChar char="•"/>
            </a:pPr>
            <a:r>
              <a:rPr lang="en-US" altLang="en-US" sz="3200">
                <a:solidFill>
                  <a:schemeClr val="tx1"/>
                </a:solidFill>
                <a:latin typeface="Times" pitchFamily="18" charset="0"/>
              </a:rPr>
              <a:t>The energy of ATP becomes available to a cell when the molecule is broken down.</a:t>
            </a:r>
          </a:p>
        </p:txBody>
      </p:sp>
      <p:pic>
        <p:nvPicPr>
          <p:cNvPr id="8857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9" name="Picture 9"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5770"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5771" name="Picture 11"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885772" name="Picture 12" descr="Sec"/>
          <p:cNvPicPr>
            <a:picLocks noChangeAspect="1" noChangeArrowheads="1"/>
          </p:cNvPicPr>
          <p:nvPr/>
        </p:nvPicPr>
        <p:blipFill>
          <a:blip r:embed="rId12" cstate="print"/>
          <a:srcRect/>
          <a:stretch>
            <a:fillRect/>
          </a:stretch>
        </p:blipFill>
        <p:spPr bwMode="auto">
          <a:xfrm>
            <a:off x="2692400" y="0"/>
            <a:ext cx="3759200" cy="482600"/>
          </a:xfrm>
          <a:prstGeom prst="rect">
            <a:avLst/>
          </a:prstGeom>
          <a:noFill/>
        </p:spPr>
      </p:pic>
      <p:sp>
        <p:nvSpPr>
          <p:cNvPr id="885776" name="Rectangle 16"/>
          <p:cNvSpPr>
            <a:spLocks noChangeArrowheads="1"/>
          </p:cNvSpPr>
          <p:nvPr/>
        </p:nvSpPr>
        <p:spPr bwMode="auto">
          <a:xfrm>
            <a:off x="2663825" y="2662238"/>
            <a:ext cx="1087438" cy="312737"/>
          </a:xfrm>
          <a:prstGeom prst="rect">
            <a:avLst/>
          </a:prstGeom>
          <a:noFill/>
          <a:ln w="9525">
            <a:noFill/>
            <a:miter lim="800000"/>
            <a:headEnd/>
            <a:tailEnd/>
          </a:ln>
          <a:effectLst/>
        </p:spPr>
        <p:txBody>
          <a:bodyPr wrap="none">
            <a:spAutoFit/>
          </a:bodyPr>
          <a:lstStyle/>
          <a:p>
            <a:r>
              <a:rPr lang="en-US" altLang="en-US" sz="1600" b="1">
                <a:solidFill>
                  <a:schemeClr val="bg2"/>
                </a:solidFill>
                <a:latin typeface="Times" pitchFamily="18" charset="0"/>
              </a:rPr>
              <a:t>Adenosine</a:t>
            </a:r>
          </a:p>
        </p:txBody>
      </p:sp>
      <p:sp>
        <p:nvSpPr>
          <p:cNvPr id="885777" name="Rectangle 17"/>
          <p:cNvSpPr>
            <a:spLocks noChangeArrowheads="1"/>
          </p:cNvSpPr>
          <p:nvPr/>
        </p:nvSpPr>
        <p:spPr bwMode="auto">
          <a:xfrm>
            <a:off x="2651125" y="5486400"/>
            <a:ext cx="1087438" cy="312738"/>
          </a:xfrm>
          <a:prstGeom prst="rect">
            <a:avLst/>
          </a:prstGeom>
          <a:noFill/>
          <a:ln w="9525">
            <a:noFill/>
            <a:miter lim="800000"/>
            <a:headEnd/>
            <a:tailEnd/>
          </a:ln>
          <a:effectLst/>
        </p:spPr>
        <p:txBody>
          <a:bodyPr wrap="none">
            <a:spAutoFit/>
          </a:bodyPr>
          <a:lstStyle/>
          <a:p>
            <a:r>
              <a:rPr lang="en-US" altLang="en-US" sz="1600" b="1">
                <a:solidFill>
                  <a:schemeClr val="bg2"/>
                </a:solidFill>
                <a:latin typeface="Times" pitchFamily="18" charset="0"/>
              </a:rPr>
              <a:t>Adenosine</a:t>
            </a:r>
          </a:p>
        </p:txBody>
      </p:sp>
      <p:sp>
        <p:nvSpPr>
          <p:cNvPr id="885778" name="Text Box 18"/>
          <p:cNvSpPr txBox="1">
            <a:spLocks noChangeArrowheads="1"/>
          </p:cNvSpPr>
          <p:nvPr/>
        </p:nvSpPr>
        <p:spPr bwMode="auto">
          <a:xfrm>
            <a:off x="4065588" y="2514600"/>
            <a:ext cx="354012" cy="420688"/>
          </a:xfrm>
          <a:prstGeom prst="rect">
            <a:avLst/>
          </a:prstGeom>
          <a:noFill/>
          <a:ln w="9525">
            <a:noFill/>
            <a:miter lim="800000"/>
            <a:headEnd/>
            <a:tailEnd/>
          </a:ln>
          <a:effectLst/>
        </p:spPr>
        <p:txBody>
          <a:bodyPr wrap="none">
            <a:spAutoFit/>
          </a:bodyPr>
          <a:lstStyle/>
          <a:p>
            <a:r>
              <a:rPr lang="en-US" altLang="en-US" sz="2400">
                <a:solidFill>
                  <a:schemeClr val="bg2"/>
                </a:solidFill>
                <a:latin typeface="Times" pitchFamily="18" charset="0"/>
              </a:rPr>
              <a:t>P</a:t>
            </a:r>
          </a:p>
        </p:txBody>
      </p:sp>
      <p:sp>
        <p:nvSpPr>
          <p:cNvPr id="885779" name="Text Box 19"/>
          <p:cNvSpPr txBox="1">
            <a:spLocks noChangeArrowheads="1"/>
          </p:cNvSpPr>
          <p:nvPr/>
        </p:nvSpPr>
        <p:spPr bwMode="auto">
          <a:xfrm>
            <a:off x="4751388" y="2514600"/>
            <a:ext cx="354012" cy="420688"/>
          </a:xfrm>
          <a:prstGeom prst="rect">
            <a:avLst/>
          </a:prstGeom>
          <a:noFill/>
          <a:ln w="9525">
            <a:noFill/>
            <a:miter lim="800000"/>
            <a:headEnd/>
            <a:tailEnd/>
          </a:ln>
          <a:effectLst/>
        </p:spPr>
        <p:txBody>
          <a:bodyPr wrap="none">
            <a:spAutoFit/>
          </a:bodyPr>
          <a:lstStyle/>
          <a:p>
            <a:r>
              <a:rPr lang="en-US" altLang="en-US" sz="2400">
                <a:solidFill>
                  <a:schemeClr val="bg2"/>
                </a:solidFill>
                <a:latin typeface="Times" pitchFamily="18" charset="0"/>
              </a:rPr>
              <a:t>P</a:t>
            </a:r>
          </a:p>
        </p:txBody>
      </p:sp>
      <p:sp>
        <p:nvSpPr>
          <p:cNvPr id="885780" name="Text Box 20"/>
          <p:cNvSpPr txBox="1">
            <a:spLocks noChangeArrowheads="1"/>
          </p:cNvSpPr>
          <p:nvPr/>
        </p:nvSpPr>
        <p:spPr bwMode="auto">
          <a:xfrm>
            <a:off x="5437188" y="2514600"/>
            <a:ext cx="354012" cy="420688"/>
          </a:xfrm>
          <a:prstGeom prst="rect">
            <a:avLst/>
          </a:prstGeom>
          <a:noFill/>
          <a:ln w="9525">
            <a:noFill/>
            <a:miter lim="800000"/>
            <a:headEnd/>
            <a:tailEnd/>
          </a:ln>
          <a:effectLst/>
        </p:spPr>
        <p:txBody>
          <a:bodyPr wrap="none">
            <a:spAutoFit/>
          </a:bodyPr>
          <a:lstStyle/>
          <a:p>
            <a:r>
              <a:rPr lang="en-US" altLang="en-US" sz="2400">
                <a:solidFill>
                  <a:schemeClr val="bg2"/>
                </a:solidFill>
                <a:latin typeface="Times" pitchFamily="18" charset="0"/>
              </a:rPr>
              <a:t>P</a:t>
            </a:r>
          </a:p>
        </p:txBody>
      </p:sp>
      <p:sp>
        <p:nvSpPr>
          <p:cNvPr id="885781" name="Text Box 21"/>
          <p:cNvSpPr txBox="1">
            <a:spLocks noChangeArrowheads="1"/>
          </p:cNvSpPr>
          <p:nvPr/>
        </p:nvSpPr>
        <p:spPr bwMode="auto">
          <a:xfrm>
            <a:off x="3352800" y="4114800"/>
            <a:ext cx="354013" cy="420688"/>
          </a:xfrm>
          <a:prstGeom prst="rect">
            <a:avLst/>
          </a:prstGeom>
          <a:noFill/>
          <a:ln w="9525">
            <a:noFill/>
            <a:miter lim="800000"/>
            <a:headEnd/>
            <a:tailEnd/>
          </a:ln>
          <a:effectLst/>
        </p:spPr>
        <p:txBody>
          <a:bodyPr wrap="none">
            <a:spAutoFit/>
          </a:bodyPr>
          <a:lstStyle/>
          <a:p>
            <a:r>
              <a:rPr lang="en-US" altLang="en-US" sz="2400">
                <a:solidFill>
                  <a:schemeClr val="bg2"/>
                </a:solidFill>
                <a:latin typeface="Times" pitchFamily="18" charset="0"/>
              </a:rPr>
              <a:t>P</a:t>
            </a:r>
          </a:p>
        </p:txBody>
      </p:sp>
      <p:sp>
        <p:nvSpPr>
          <p:cNvPr id="885782" name="Text Box 22"/>
          <p:cNvSpPr txBox="1">
            <a:spLocks noChangeArrowheads="1"/>
          </p:cNvSpPr>
          <p:nvPr/>
        </p:nvSpPr>
        <p:spPr bwMode="auto">
          <a:xfrm>
            <a:off x="5894388" y="4572000"/>
            <a:ext cx="354012" cy="420688"/>
          </a:xfrm>
          <a:prstGeom prst="rect">
            <a:avLst/>
          </a:prstGeom>
          <a:noFill/>
          <a:ln w="9525">
            <a:noFill/>
            <a:miter lim="800000"/>
            <a:headEnd/>
            <a:tailEnd/>
          </a:ln>
          <a:effectLst/>
        </p:spPr>
        <p:txBody>
          <a:bodyPr wrap="none">
            <a:spAutoFit/>
          </a:bodyPr>
          <a:lstStyle/>
          <a:p>
            <a:r>
              <a:rPr lang="en-US" altLang="en-US" sz="2400">
                <a:solidFill>
                  <a:schemeClr val="bg2"/>
                </a:solidFill>
                <a:latin typeface="Times" pitchFamily="18" charset="0"/>
              </a:rPr>
              <a:t>P</a:t>
            </a:r>
          </a:p>
        </p:txBody>
      </p:sp>
      <p:sp>
        <p:nvSpPr>
          <p:cNvPr id="885783" name="Text Box 23"/>
          <p:cNvSpPr txBox="1">
            <a:spLocks noChangeArrowheads="1"/>
          </p:cNvSpPr>
          <p:nvPr/>
        </p:nvSpPr>
        <p:spPr bwMode="auto">
          <a:xfrm>
            <a:off x="4065588" y="5334000"/>
            <a:ext cx="354012" cy="420688"/>
          </a:xfrm>
          <a:prstGeom prst="rect">
            <a:avLst/>
          </a:prstGeom>
          <a:noFill/>
          <a:ln w="9525">
            <a:noFill/>
            <a:miter lim="800000"/>
            <a:headEnd/>
            <a:tailEnd/>
          </a:ln>
          <a:effectLst/>
        </p:spPr>
        <p:txBody>
          <a:bodyPr wrap="none">
            <a:spAutoFit/>
          </a:bodyPr>
          <a:lstStyle/>
          <a:p>
            <a:r>
              <a:rPr lang="en-US" altLang="en-US" sz="2400">
                <a:solidFill>
                  <a:schemeClr val="bg2"/>
                </a:solidFill>
                <a:latin typeface="Times" pitchFamily="18" charset="0"/>
              </a:rPr>
              <a:t>P</a:t>
            </a:r>
          </a:p>
        </p:txBody>
      </p:sp>
      <p:sp>
        <p:nvSpPr>
          <p:cNvPr id="885784" name="Text Box 24"/>
          <p:cNvSpPr txBox="1">
            <a:spLocks noChangeArrowheads="1"/>
          </p:cNvSpPr>
          <p:nvPr/>
        </p:nvSpPr>
        <p:spPr bwMode="auto">
          <a:xfrm>
            <a:off x="4751388" y="5334000"/>
            <a:ext cx="354012" cy="420688"/>
          </a:xfrm>
          <a:prstGeom prst="rect">
            <a:avLst/>
          </a:prstGeom>
          <a:noFill/>
          <a:ln w="9525">
            <a:noFill/>
            <a:miter lim="800000"/>
            <a:headEnd/>
            <a:tailEnd/>
          </a:ln>
          <a:effectLst/>
        </p:spPr>
        <p:txBody>
          <a:bodyPr wrap="none">
            <a:spAutoFit/>
          </a:bodyPr>
          <a:lstStyle/>
          <a:p>
            <a:r>
              <a:rPr lang="en-US" altLang="en-US" sz="2400">
                <a:solidFill>
                  <a:schemeClr val="bg2"/>
                </a:solidFill>
                <a:latin typeface="Times" pitchFamily="18" charset="0"/>
              </a:rPr>
              <a:t>P</a:t>
            </a:r>
          </a:p>
        </p:txBody>
      </p:sp>
      <p:sp>
        <p:nvSpPr>
          <p:cNvPr id="885785" name="Text Box 25"/>
          <p:cNvSpPr txBox="1">
            <a:spLocks noChangeArrowheads="1"/>
          </p:cNvSpPr>
          <p:nvPr/>
        </p:nvSpPr>
        <p:spPr bwMode="auto">
          <a:xfrm>
            <a:off x="2668588" y="3054350"/>
            <a:ext cx="2683876" cy="323165"/>
          </a:xfrm>
          <a:prstGeom prst="rect">
            <a:avLst/>
          </a:prstGeom>
          <a:noFill/>
          <a:ln w="9525">
            <a:noFill/>
            <a:miter lim="800000"/>
            <a:headEnd/>
            <a:tailEnd/>
          </a:ln>
          <a:effectLst/>
        </p:spPr>
        <p:txBody>
          <a:bodyPr wrap="none">
            <a:spAutoFit/>
          </a:bodyPr>
          <a:lstStyle/>
          <a:p>
            <a:r>
              <a:rPr lang="en-US" altLang="en-US" sz="1500" b="1" dirty="0">
                <a:solidFill>
                  <a:srgbClr val="FF0000"/>
                </a:solidFill>
                <a:latin typeface="Times" pitchFamily="18" charset="0"/>
              </a:rPr>
              <a:t>Adenosine </a:t>
            </a:r>
            <a:r>
              <a:rPr lang="en-US" altLang="en-US" sz="1500" b="1" dirty="0" err="1">
                <a:solidFill>
                  <a:srgbClr val="FF0000"/>
                </a:solidFill>
                <a:latin typeface="Times" pitchFamily="18" charset="0"/>
              </a:rPr>
              <a:t>triphosphate</a:t>
            </a:r>
            <a:r>
              <a:rPr lang="en-US" altLang="en-US" sz="1500" b="1" dirty="0">
                <a:solidFill>
                  <a:srgbClr val="FF0000"/>
                </a:solidFill>
                <a:latin typeface="Times" pitchFamily="18" charset="0"/>
              </a:rPr>
              <a:t> (ATP</a:t>
            </a:r>
            <a:r>
              <a:rPr lang="en-US" altLang="en-US" sz="1500" b="1" dirty="0">
                <a:solidFill>
                  <a:schemeClr val="tx1"/>
                </a:solidFill>
                <a:latin typeface="Times" pitchFamily="18" charset="0"/>
              </a:rPr>
              <a:t>)</a:t>
            </a:r>
          </a:p>
        </p:txBody>
      </p:sp>
      <p:sp>
        <p:nvSpPr>
          <p:cNvPr id="885787" name="Text Box 27"/>
          <p:cNvSpPr txBox="1">
            <a:spLocks noChangeArrowheads="1"/>
          </p:cNvSpPr>
          <p:nvPr/>
        </p:nvSpPr>
        <p:spPr bwMode="auto">
          <a:xfrm>
            <a:off x="2584450" y="5062538"/>
            <a:ext cx="2667718" cy="323165"/>
          </a:xfrm>
          <a:prstGeom prst="rect">
            <a:avLst/>
          </a:prstGeom>
          <a:noFill/>
          <a:ln w="9525">
            <a:noFill/>
            <a:miter lim="800000"/>
            <a:headEnd/>
            <a:tailEnd/>
          </a:ln>
          <a:effectLst/>
        </p:spPr>
        <p:txBody>
          <a:bodyPr wrap="none">
            <a:spAutoFit/>
          </a:bodyPr>
          <a:lstStyle/>
          <a:p>
            <a:r>
              <a:rPr lang="en-US" altLang="en-US" sz="1500" b="1" dirty="0">
                <a:solidFill>
                  <a:srgbClr val="FF0000"/>
                </a:solidFill>
                <a:latin typeface="Times" pitchFamily="18" charset="0"/>
              </a:rPr>
              <a:t>Adenosine </a:t>
            </a:r>
            <a:r>
              <a:rPr lang="en-US" altLang="en-US" sz="1500" b="1" dirty="0" err="1">
                <a:solidFill>
                  <a:srgbClr val="FF0000"/>
                </a:solidFill>
                <a:latin typeface="Times" pitchFamily="18" charset="0"/>
              </a:rPr>
              <a:t>diphosphate</a:t>
            </a:r>
            <a:r>
              <a:rPr lang="en-US" altLang="en-US" sz="1500" b="1" dirty="0">
                <a:solidFill>
                  <a:srgbClr val="FF0000"/>
                </a:solidFill>
                <a:latin typeface="Times" pitchFamily="18" charset="0"/>
              </a:rPr>
              <a:t> (ADP)</a:t>
            </a:r>
          </a:p>
        </p:txBody>
      </p:sp>
      <p:pic>
        <p:nvPicPr>
          <p:cNvPr id="885788" name="Picture 28" descr="end of slide"/>
          <p:cNvPicPr>
            <a:picLocks noChangeAspect="1" noChangeArrowheads="1"/>
          </p:cNvPicPr>
          <p:nvPr/>
        </p:nvPicPr>
        <p:blipFill>
          <a:blip r:embed="rId13" cstate="print"/>
          <a:srcRect/>
          <a:stretch>
            <a:fillRect/>
          </a:stretch>
        </p:blipFill>
        <p:spPr bwMode="auto">
          <a:xfrm>
            <a:off x="8169275" y="5105400"/>
            <a:ext cx="593725" cy="846138"/>
          </a:xfrm>
          <a:prstGeom prst="rect">
            <a:avLst/>
          </a:prstGeom>
          <a:noFill/>
        </p:spPr>
      </p:pic>
      <p:sp>
        <p:nvSpPr>
          <p:cNvPr id="885790" name="Text Box 30"/>
          <p:cNvSpPr txBox="1">
            <a:spLocks noChangeArrowheads="1"/>
          </p:cNvSpPr>
          <p:nvPr/>
        </p:nvSpPr>
        <p:spPr bwMode="auto">
          <a:xfrm>
            <a:off x="565150" y="901700"/>
            <a:ext cx="6940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Forming and Breaking Down ATP</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5788"/>
                                        </p:tgtEl>
                                        <p:attrNameLst>
                                          <p:attrName>style.visibility</p:attrName>
                                        </p:attrNameLst>
                                      </p:cBhvr>
                                      <p:to>
                                        <p:strVal val="visible"/>
                                      </p:to>
                                    </p:set>
                                    <p:animEffect transition="in" filter="box(out)">
                                      <p:cBhvr>
                                        <p:cTn id="7" dur="500"/>
                                        <p:tgtEl>
                                          <p:spTgt spid="885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73" name="Picture 61"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64575" name="Picture 6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64583" name="Picture 71"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64584" name="Picture 72" descr="resources">
            <a:hlinkClick r:id="" action="ppaction://hlinkshowjump?jump=firstslide"/>
          </p:cNvPr>
          <p:cNvPicPr>
            <a:picLocks noChangeAspect="1" noChangeArrowheads="1"/>
          </p:cNvPicPr>
          <p:nvPr/>
        </p:nvPicPr>
        <p:blipFill>
          <a:blip r:embed="rId6" cstate="print"/>
          <a:srcRect/>
          <a:stretch>
            <a:fillRect/>
          </a:stretch>
        </p:blipFill>
        <p:spPr bwMode="auto">
          <a:xfrm>
            <a:off x="6934200" y="6267450"/>
            <a:ext cx="1806575" cy="411163"/>
          </a:xfrm>
          <a:prstGeom prst="rect">
            <a:avLst/>
          </a:prstGeom>
          <a:noFill/>
        </p:spPr>
      </p:pic>
      <p:pic>
        <p:nvPicPr>
          <p:cNvPr id="64585" name="Picture 73"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64587" name="Text Box 75"/>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64591" name="Picture 79" descr="transparencies word"/>
          <p:cNvPicPr>
            <a:picLocks noChangeAspect="1" noChangeArrowheads="1"/>
          </p:cNvPicPr>
          <p:nvPr/>
        </p:nvPicPr>
        <p:blipFill>
          <a:blip r:embed="rId9" cstate="print"/>
          <a:srcRect/>
          <a:stretch>
            <a:fillRect/>
          </a:stretch>
        </p:blipFill>
        <p:spPr bwMode="auto">
          <a:xfrm>
            <a:off x="3219450" y="38100"/>
            <a:ext cx="2705100" cy="431800"/>
          </a:xfrm>
          <a:prstGeom prst="rect">
            <a:avLst/>
          </a:prstGeom>
          <a:noFill/>
        </p:spPr>
      </p:pic>
      <p:pic>
        <p:nvPicPr>
          <p:cNvPr id="64592" name="Picture 80" descr="end of slide"/>
          <p:cNvPicPr>
            <a:picLocks noChangeAspect="1" noChangeArrowheads="1"/>
          </p:cNvPicPr>
          <p:nvPr/>
        </p:nvPicPr>
        <p:blipFill>
          <a:blip r:embed="rId10" cstate="print"/>
          <a:srcRect/>
          <a:stretch>
            <a:fillRect/>
          </a:stretch>
        </p:blipFill>
        <p:spPr bwMode="auto">
          <a:xfrm>
            <a:off x="8169275" y="5105400"/>
            <a:ext cx="593725" cy="846138"/>
          </a:xfrm>
          <a:prstGeom prst="rect">
            <a:avLst/>
          </a:prstGeom>
          <a:noFill/>
        </p:spPr>
      </p:pic>
      <p:pic>
        <p:nvPicPr>
          <p:cNvPr id="64593" name="Picture 81" descr="Sec"/>
          <p:cNvPicPr>
            <a:picLocks noChangeAspect="1" noChangeArrowheads="1"/>
          </p:cNvPicPr>
          <p:nvPr/>
        </p:nvPicPr>
        <p:blipFill>
          <a:blip r:embed="rId11" cstate="print"/>
          <a:srcRect/>
          <a:stretch>
            <a:fillRect/>
          </a:stretch>
        </p:blipFill>
        <p:spPr bwMode="auto">
          <a:xfrm>
            <a:off x="0" y="0"/>
            <a:ext cx="1676400" cy="762000"/>
          </a:xfrm>
          <a:prstGeom prst="rect">
            <a:avLst/>
          </a:prstGeom>
          <a:noFill/>
        </p:spPr>
      </p:pic>
      <p:pic>
        <p:nvPicPr>
          <p:cNvPr id="64594" name="Picture 82" descr="BCT-09"/>
          <p:cNvPicPr>
            <a:picLocks noChangeAspect="1" noChangeArrowheads="1"/>
          </p:cNvPicPr>
          <p:nvPr/>
        </p:nvPicPr>
        <p:blipFill>
          <a:blip r:embed="rId12" cstate="print"/>
          <a:srcRect/>
          <a:stretch>
            <a:fillRect/>
          </a:stretch>
        </p:blipFill>
        <p:spPr bwMode="auto">
          <a:xfrm>
            <a:off x="609600" y="1219200"/>
            <a:ext cx="8001000" cy="37576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4592"/>
                                        </p:tgtEl>
                                        <p:attrNameLst>
                                          <p:attrName>style.visibility</p:attrName>
                                        </p:attrNameLst>
                                      </p:cBhvr>
                                      <p:to>
                                        <p:strVal val="visible"/>
                                      </p:to>
                                    </p:set>
                                    <p:animEffect transition="in" filter="box(out)">
                                      <p:cBhvr>
                                        <p:cTn id="7" dur="500"/>
                                        <p:tgtEl>
                                          <p:spTgt spid="64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9.1 Summary – pages 221-224</a:t>
            </a:r>
          </a:p>
        </p:txBody>
      </p:sp>
      <p:pic>
        <p:nvPicPr>
          <p:cNvPr id="8878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6"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781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7818" name="Picture 10"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887819" name="Picture 11" descr="Sec"/>
          <p:cNvPicPr>
            <a:picLocks noChangeAspect="1" noChangeArrowheads="1"/>
          </p:cNvPicPr>
          <p:nvPr/>
        </p:nvPicPr>
        <p:blipFill>
          <a:blip r:embed="rId12" cstate="print"/>
          <a:srcRect/>
          <a:stretch>
            <a:fillRect/>
          </a:stretch>
        </p:blipFill>
        <p:spPr bwMode="auto">
          <a:xfrm>
            <a:off x="2692400" y="0"/>
            <a:ext cx="3759200" cy="482600"/>
          </a:xfrm>
          <a:prstGeom prst="rect">
            <a:avLst/>
          </a:prstGeom>
          <a:noFill/>
        </p:spPr>
      </p:pic>
      <p:sp>
        <p:nvSpPr>
          <p:cNvPr id="887820" name="Rectangle 12"/>
          <p:cNvSpPr>
            <a:spLocks noChangeArrowheads="1"/>
          </p:cNvSpPr>
          <p:nvPr/>
        </p:nvSpPr>
        <p:spPr bwMode="auto">
          <a:xfrm>
            <a:off x="533400" y="1892300"/>
            <a:ext cx="7924800" cy="1406525"/>
          </a:xfrm>
          <a:prstGeom prst="rect">
            <a:avLst/>
          </a:prstGeom>
          <a:noFill/>
          <a:ln w="9525">
            <a:noFill/>
            <a:miter lim="800000"/>
            <a:headEnd/>
            <a:tailEnd/>
          </a:ln>
          <a:effectLst/>
        </p:spPr>
        <p:txBody>
          <a:bodyPr>
            <a:spAutoFit/>
          </a:bodyPr>
          <a:lstStyle/>
          <a:p>
            <a:pPr marL="342900" indent="-342900" algn="l">
              <a:buFontTx/>
              <a:buChar char="•"/>
            </a:pPr>
            <a:r>
              <a:rPr lang="en-US" altLang="en-US" sz="3200">
                <a:solidFill>
                  <a:schemeClr val="tx1"/>
                </a:solidFill>
                <a:latin typeface="Times" pitchFamily="18" charset="0"/>
              </a:rPr>
              <a:t>When ATP is broken down and the energy is released, the energy must be captured and used efficiently by cells.</a:t>
            </a:r>
          </a:p>
        </p:txBody>
      </p:sp>
      <p:sp>
        <p:nvSpPr>
          <p:cNvPr id="887821" name="Rectangle 13"/>
          <p:cNvSpPr>
            <a:spLocks noChangeArrowheads="1"/>
          </p:cNvSpPr>
          <p:nvPr/>
        </p:nvSpPr>
        <p:spPr bwMode="auto">
          <a:xfrm>
            <a:off x="533400" y="3679825"/>
            <a:ext cx="7924800" cy="968375"/>
          </a:xfrm>
          <a:prstGeom prst="rect">
            <a:avLst/>
          </a:prstGeom>
          <a:noFill/>
          <a:ln w="9525">
            <a:noFill/>
            <a:miter lim="800000"/>
            <a:headEnd/>
            <a:tailEnd/>
          </a:ln>
          <a:effectLst/>
        </p:spPr>
        <p:txBody>
          <a:bodyPr>
            <a:spAutoFit/>
          </a:bodyPr>
          <a:lstStyle/>
          <a:p>
            <a:pPr marL="342900" indent="-342900" algn="l">
              <a:buFontTx/>
              <a:buChar char="•"/>
            </a:pPr>
            <a:r>
              <a:rPr lang="en-US" altLang="en-US" sz="3200">
                <a:solidFill>
                  <a:schemeClr val="tx1"/>
                </a:solidFill>
                <a:latin typeface="Times" pitchFamily="18" charset="0"/>
              </a:rPr>
              <a:t>Many proteins have a specific site where ATP can bind.</a:t>
            </a:r>
          </a:p>
        </p:txBody>
      </p:sp>
      <p:sp>
        <p:nvSpPr>
          <p:cNvPr id="887822" name="Text Box 14"/>
          <p:cNvSpPr txBox="1">
            <a:spLocks noChangeArrowheads="1"/>
          </p:cNvSpPr>
          <p:nvPr/>
        </p:nvSpPr>
        <p:spPr bwMode="auto">
          <a:xfrm>
            <a:off x="350838" y="927100"/>
            <a:ext cx="8455025" cy="571500"/>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500" b="1">
                <a:solidFill>
                  <a:schemeClr val="tx2"/>
                </a:solidFill>
                <a:latin typeface="Times" pitchFamily="18" charset="0"/>
              </a:rPr>
              <a:t>How cells tap into the energy stored in ATP</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21"/>
                                        </p:tgtEl>
                                        <p:attrNameLst>
                                          <p:attrName>style.visibility</p:attrName>
                                        </p:attrNameLst>
                                      </p:cBhvr>
                                      <p:to>
                                        <p:strVal val="visible"/>
                                      </p:to>
                                    </p:set>
                                    <p:animEffect transition="in" filter="box(out)">
                                      <p:cBhvr>
                                        <p:cTn id="7" dur="500"/>
                                        <p:tgtEl>
                                          <p:spTgt spid="88782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2"/>
                                        </p:tgtEl>
                                        <p:attrNameLst>
                                          <p:attrName>style.visibility</p:attrName>
                                        </p:attrNameLst>
                                      </p:cBhvr>
                                      <p:to>
                                        <p:strVal val="visible"/>
                                      </p:to>
                                    </p:set>
                                    <p:animEffect transition="in" filter="box(out)">
                                      <p:cBhvr>
                                        <p:cTn id="11" dur="500"/>
                                        <p:tgtEl>
                                          <p:spTgt spid="88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1"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56" name="Picture 24" descr="Fig"/>
          <p:cNvPicPr>
            <a:picLocks noChangeAspect="1" noChangeArrowheads="1"/>
          </p:cNvPicPr>
          <p:nvPr/>
        </p:nvPicPr>
        <p:blipFill>
          <a:blip r:embed="rId2" cstate="print"/>
          <a:srcRect/>
          <a:stretch>
            <a:fillRect/>
          </a:stretch>
        </p:blipFill>
        <p:spPr bwMode="auto">
          <a:xfrm>
            <a:off x="4572000" y="2276475"/>
            <a:ext cx="3632200" cy="3286125"/>
          </a:xfrm>
          <a:prstGeom prst="rect">
            <a:avLst/>
          </a:prstGeom>
          <a:noFill/>
        </p:spPr>
      </p:pic>
      <p:sp>
        <p:nvSpPr>
          <p:cNvPr id="8888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9.1 Summary – pages 221-224</a:t>
            </a:r>
          </a:p>
        </p:txBody>
      </p:sp>
      <p:pic>
        <p:nvPicPr>
          <p:cNvPr id="888836"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888837"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888838"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888839"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888840"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888841"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888842" name="Picture 10" descr="Sec"/>
          <p:cNvPicPr>
            <a:picLocks noChangeAspect="1" noChangeArrowheads="1"/>
          </p:cNvPicPr>
          <p:nvPr/>
        </p:nvPicPr>
        <p:blipFill>
          <a:blip r:embed="rId12" cstate="print"/>
          <a:srcRect/>
          <a:stretch>
            <a:fillRect/>
          </a:stretch>
        </p:blipFill>
        <p:spPr bwMode="auto">
          <a:xfrm>
            <a:off x="0" y="0"/>
            <a:ext cx="1828800" cy="838200"/>
          </a:xfrm>
          <a:prstGeom prst="rect">
            <a:avLst/>
          </a:prstGeom>
          <a:noFill/>
        </p:spPr>
      </p:pic>
      <p:pic>
        <p:nvPicPr>
          <p:cNvPr id="888843" name="Picture 11" descr="Sec"/>
          <p:cNvPicPr>
            <a:picLocks noChangeAspect="1" noChangeArrowheads="1"/>
          </p:cNvPicPr>
          <p:nvPr/>
        </p:nvPicPr>
        <p:blipFill>
          <a:blip r:embed="rId13" cstate="print"/>
          <a:srcRect/>
          <a:stretch>
            <a:fillRect/>
          </a:stretch>
        </p:blipFill>
        <p:spPr bwMode="auto">
          <a:xfrm>
            <a:off x="2692400" y="0"/>
            <a:ext cx="3759200" cy="482600"/>
          </a:xfrm>
          <a:prstGeom prst="rect">
            <a:avLst/>
          </a:prstGeom>
          <a:noFill/>
        </p:spPr>
      </p:pic>
      <p:sp>
        <p:nvSpPr>
          <p:cNvPr id="888844" name="Rectangle 12"/>
          <p:cNvSpPr>
            <a:spLocks noChangeArrowheads="1"/>
          </p:cNvSpPr>
          <p:nvPr/>
        </p:nvSpPr>
        <p:spPr bwMode="auto">
          <a:xfrm>
            <a:off x="381000" y="1524000"/>
            <a:ext cx="4267200" cy="4473575"/>
          </a:xfrm>
          <a:prstGeom prst="rect">
            <a:avLst/>
          </a:prstGeom>
          <a:noFill/>
          <a:ln w="9525">
            <a:noFill/>
            <a:miter lim="800000"/>
            <a:headEnd/>
            <a:tailEnd/>
          </a:ln>
          <a:effectLst/>
        </p:spPr>
        <p:txBody>
          <a:bodyPr>
            <a:spAutoFit/>
          </a:bodyPr>
          <a:lstStyle/>
          <a:p>
            <a:pPr marL="342900" indent="-342900" algn="l">
              <a:buFontTx/>
              <a:buChar char="•"/>
            </a:pPr>
            <a:r>
              <a:rPr lang="en-US" altLang="en-US" sz="3200">
                <a:solidFill>
                  <a:schemeClr val="tx1"/>
                </a:solidFill>
                <a:latin typeface="Times" pitchFamily="18" charset="0"/>
              </a:rPr>
              <a:t>Then, when the phosphate bond is broken and the energy released, the cell can use the energy for activities such as making a protein or transporting molecules through the plasma membrane.</a:t>
            </a:r>
          </a:p>
        </p:txBody>
      </p:sp>
      <p:sp>
        <p:nvSpPr>
          <p:cNvPr id="888848" name="Text Box 16"/>
          <p:cNvSpPr txBox="1">
            <a:spLocks noChangeArrowheads="1"/>
          </p:cNvSpPr>
          <p:nvPr/>
        </p:nvSpPr>
        <p:spPr bwMode="auto">
          <a:xfrm>
            <a:off x="5313363" y="2476500"/>
            <a:ext cx="436562" cy="228600"/>
          </a:xfrm>
          <a:prstGeom prst="rect">
            <a:avLst/>
          </a:prstGeom>
          <a:noFill/>
          <a:ln w="9525">
            <a:noFill/>
            <a:miter lim="800000"/>
            <a:headEnd/>
            <a:tailEnd/>
          </a:ln>
          <a:effectLst/>
        </p:spPr>
        <p:txBody>
          <a:bodyPr wrap="none">
            <a:spAutoFit/>
          </a:bodyPr>
          <a:lstStyle/>
          <a:p>
            <a:r>
              <a:rPr lang="en-US" altLang="en-US" sz="1000" b="1">
                <a:solidFill>
                  <a:schemeClr val="bg2"/>
                </a:solidFill>
                <a:latin typeface="Times" pitchFamily="18" charset="0"/>
              </a:rPr>
              <a:t>ATP</a:t>
            </a:r>
          </a:p>
        </p:txBody>
      </p:sp>
      <p:sp>
        <p:nvSpPr>
          <p:cNvPr id="888849" name="Text Box 17"/>
          <p:cNvSpPr txBox="1">
            <a:spLocks noChangeArrowheads="1"/>
          </p:cNvSpPr>
          <p:nvPr/>
        </p:nvSpPr>
        <p:spPr bwMode="auto">
          <a:xfrm>
            <a:off x="6985000" y="3441700"/>
            <a:ext cx="444500" cy="228600"/>
          </a:xfrm>
          <a:prstGeom prst="rect">
            <a:avLst/>
          </a:prstGeom>
          <a:noFill/>
          <a:ln w="9525">
            <a:noFill/>
            <a:miter lim="800000"/>
            <a:headEnd/>
            <a:tailEnd/>
          </a:ln>
          <a:effectLst/>
        </p:spPr>
        <p:txBody>
          <a:bodyPr wrap="none">
            <a:spAutoFit/>
          </a:bodyPr>
          <a:lstStyle/>
          <a:p>
            <a:r>
              <a:rPr lang="en-US" altLang="en-US" sz="1000" b="1">
                <a:solidFill>
                  <a:schemeClr val="bg2"/>
                </a:solidFill>
                <a:latin typeface="Times" pitchFamily="18" charset="0"/>
              </a:rPr>
              <a:t>ADP</a:t>
            </a:r>
          </a:p>
        </p:txBody>
      </p:sp>
      <p:sp>
        <p:nvSpPr>
          <p:cNvPr id="888850" name="Text Box 18"/>
          <p:cNvSpPr txBox="1">
            <a:spLocks noChangeArrowheads="1"/>
          </p:cNvSpPr>
          <p:nvPr/>
        </p:nvSpPr>
        <p:spPr bwMode="auto">
          <a:xfrm>
            <a:off x="5270500" y="3911600"/>
            <a:ext cx="444500" cy="228600"/>
          </a:xfrm>
          <a:prstGeom prst="rect">
            <a:avLst/>
          </a:prstGeom>
          <a:noFill/>
          <a:ln w="9525">
            <a:noFill/>
            <a:miter lim="800000"/>
            <a:headEnd/>
            <a:tailEnd/>
          </a:ln>
          <a:effectLst/>
        </p:spPr>
        <p:txBody>
          <a:bodyPr wrap="none">
            <a:spAutoFit/>
          </a:bodyPr>
          <a:lstStyle/>
          <a:p>
            <a:r>
              <a:rPr lang="en-US" altLang="en-US" sz="1000" b="1">
                <a:solidFill>
                  <a:schemeClr val="bg2"/>
                </a:solidFill>
                <a:latin typeface="Times" pitchFamily="18" charset="0"/>
              </a:rPr>
              <a:t>ADP</a:t>
            </a:r>
          </a:p>
        </p:txBody>
      </p:sp>
      <p:sp>
        <p:nvSpPr>
          <p:cNvPr id="888851" name="Text Box 19"/>
          <p:cNvSpPr txBox="1">
            <a:spLocks noChangeArrowheads="1"/>
          </p:cNvSpPr>
          <p:nvPr/>
        </p:nvSpPr>
        <p:spPr bwMode="auto">
          <a:xfrm>
            <a:off x="5153025" y="2827338"/>
            <a:ext cx="987425" cy="366712"/>
          </a:xfrm>
          <a:prstGeom prst="rect">
            <a:avLst/>
          </a:prstGeom>
          <a:noFill/>
          <a:ln w="9525">
            <a:noFill/>
            <a:miter lim="800000"/>
            <a:headEnd/>
            <a:tailEnd/>
          </a:ln>
          <a:effectLst/>
        </p:spPr>
        <p:txBody>
          <a:bodyPr wrap="none">
            <a:spAutoFit/>
          </a:bodyPr>
          <a:lstStyle/>
          <a:p>
            <a:r>
              <a:rPr lang="en-US" altLang="en-US" sz="2000" b="1">
                <a:solidFill>
                  <a:schemeClr val="bg2"/>
                </a:solidFill>
                <a:latin typeface="Times" pitchFamily="18" charset="0"/>
              </a:rPr>
              <a:t>Protein</a:t>
            </a:r>
          </a:p>
        </p:txBody>
      </p:sp>
      <p:sp>
        <p:nvSpPr>
          <p:cNvPr id="888852" name="Text Box 20"/>
          <p:cNvSpPr txBox="1">
            <a:spLocks noChangeArrowheads="1"/>
          </p:cNvSpPr>
          <p:nvPr/>
        </p:nvSpPr>
        <p:spPr bwMode="auto">
          <a:xfrm>
            <a:off x="7307263" y="2913063"/>
            <a:ext cx="323850" cy="339725"/>
          </a:xfrm>
          <a:prstGeom prst="rect">
            <a:avLst/>
          </a:prstGeom>
          <a:noFill/>
          <a:ln w="9525">
            <a:noFill/>
            <a:miter lim="800000"/>
            <a:headEnd/>
            <a:tailEnd/>
          </a:ln>
          <a:effectLst/>
        </p:spPr>
        <p:txBody>
          <a:bodyPr wrap="none">
            <a:spAutoFit/>
          </a:bodyPr>
          <a:lstStyle/>
          <a:p>
            <a:r>
              <a:rPr lang="en-US" altLang="en-US" b="1">
                <a:solidFill>
                  <a:schemeClr val="bg2"/>
                </a:solidFill>
                <a:latin typeface="Times" pitchFamily="18" charset="0"/>
              </a:rPr>
              <a:t>P</a:t>
            </a:r>
          </a:p>
        </p:txBody>
      </p:sp>
      <p:sp>
        <p:nvSpPr>
          <p:cNvPr id="888853" name="Text Box 21"/>
          <p:cNvSpPr txBox="1">
            <a:spLocks noChangeArrowheads="1"/>
          </p:cNvSpPr>
          <p:nvPr/>
        </p:nvSpPr>
        <p:spPr bwMode="auto">
          <a:xfrm>
            <a:off x="7812088" y="2914650"/>
            <a:ext cx="982961" cy="400110"/>
          </a:xfrm>
          <a:prstGeom prst="rect">
            <a:avLst/>
          </a:prstGeom>
          <a:noFill/>
          <a:ln w="9525">
            <a:noFill/>
            <a:miter lim="800000"/>
            <a:headEnd/>
            <a:tailEnd/>
          </a:ln>
          <a:effectLst/>
        </p:spPr>
        <p:txBody>
          <a:bodyPr wrap="none">
            <a:spAutoFit/>
          </a:bodyPr>
          <a:lstStyle/>
          <a:p>
            <a:r>
              <a:rPr lang="en-US" altLang="en-US" sz="2000" b="1" dirty="0">
                <a:solidFill>
                  <a:srgbClr val="FF0000"/>
                </a:solidFill>
                <a:latin typeface="Times" pitchFamily="18" charset="0"/>
              </a:rPr>
              <a:t>Energy</a:t>
            </a:r>
          </a:p>
        </p:txBody>
      </p:sp>
      <p:sp>
        <p:nvSpPr>
          <p:cNvPr id="888855" name="Text Box 23"/>
          <p:cNvSpPr txBox="1">
            <a:spLocks noChangeArrowheads="1"/>
          </p:cNvSpPr>
          <p:nvPr/>
        </p:nvSpPr>
        <p:spPr bwMode="auto">
          <a:xfrm>
            <a:off x="350838" y="927100"/>
            <a:ext cx="9143400" cy="630942"/>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500" b="1" dirty="0" smtClean="0">
                <a:solidFill>
                  <a:schemeClr val="tx2"/>
                </a:solidFill>
                <a:latin typeface="Times" pitchFamily="18" charset="0"/>
              </a:rPr>
              <a:t>#3. How </a:t>
            </a:r>
            <a:r>
              <a:rPr lang="en-US" altLang="en-US" sz="3500" b="1" dirty="0">
                <a:solidFill>
                  <a:schemeClr val="tx2"/>
                </a:solidFill>
                <a:latin typeface="Times" pitchFamily="18" charset="0"/>
              </a:rPr>
              <a:t>cells tap into the energy stored in ATP</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box(out)">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9.1 Summary – pages 221-224</a:t>
            </a:r>
          </a:p>
        </p:txBody>
      </p:sp>
      <p:pic>
        <p:nvPicPr>
          <p:cNvPr id="88986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986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986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986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986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986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9866" name="Picture 10"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889867" name="Picture 11" descr="Sec"/>
          <p:cNvPicPr>
            <a:picLocks noChangeAspect="1" noChangeArrowheads="1"/>
          </p:cNvPicPr>
          <p:nvPr/>
        </p:nvPicPr>
        <p:blipFill>
          <a:blip r:embed="rId12" cstate="print"/>
          <a:srcRect/>
          <a:stretch>
            <a:fillRect/>
          </a:stretch>
        </p:blipFill>
        <p:spPr bwMode="auto">
          <a:xfrm>
            <a:off x="2692400" y="0"/>
            <a:ext cx="3759200" cy="482600"/>
          </a:xfrm>
          <a:prstGeom prst="rect">
            <a:avLst/>
          </a:prstGeom>
          <a:noFill/>
        </p:spPr>
      </p:pic>
      <p:sp>
        <p:nvSpPr>
          <p:cNvPr id="889868" name="Rectangle 12"/>
          <p:cNvSpPr>
            <a:spLocks noChangeArrowheads="1"/>
          </p:cNvSpPr>
          <p:nvPr/>
        </p:nvSpPr>
        <p:spPr bwMode="auto">
          <a:xfrm>
            <a:off x="533400" y="1965325"/>
            <a:ext cx="7924800" cy="1844675"/>
          </a:xfrm>
          <a:prstGeom prst="rect">
            <a:avLst/>
          </a:prstGeom>
          <a:noFill/>
          <a:ln w="9525">
            <a:noFill/>
            <a:miter lim="800000"/>
            <a:headEnd/>
            <a:tailEnd/>
          </a:ln>
          <a:effectLst/>
        </p:spPr>
        <p:txBody>
          <a:bodyPr>
            <a:spAutoFit/>
          </a:bodyPr>
          <a:lstStyle/>
          <a:p>
            <a:pPr marL="342900" indent="-342900" algn="l">
              <a:buFontTx/>
              <a:buChar char="•"/>
            </a:pPr>
            <a:r>
              <a:rPr lang="en-US" altLang="en-US" sz="3200">
                <a:solidFill>
                  <a:schemeClr val="tx1"/>
                </a:solidFill>
                <a:latin typeface="Times" pitchFamily="18" charset="0"/>
              </a:rPr>
              <a:t>When ATP has been broken down to ADP, the ADP  is released from the binding site in the protein and the binding site may then be filled by another ATP molecule.</a:t>
            </a:r>
          </a:p>
        </p:txBody>
      </p:sp>
      <p:sp>
        <p:nvSpPr>
          <p:cNvPr id="889872" name="Text Box 16"/>
          <p:cNvSpPr txBox="1">
            <a:spLocks noChangeArrowheads="1"/>
          </p:cNvSpPr>
          <p:nvPr/>
        </p:nvSpPr>
        <p:spPr bwMode="auto">
          <a:xfrm>
            <a:off x="350838" y="927100"/>
            <a:ext cx="8455025" cy="571500"/>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500" b="1">
                <a:solidFill>
                  <a:schemeClr val="tx2"/>
                </a:solidFill>
                <a:latin typeface="Times" pitchFamily="18" charset="0"/>
              </a:rPr>
              <a:t>How cells tap into the energy stored in ATP</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9860"/>
                                        </p:tgtEl>
                                        <p:attrNameLst>
                                          <p:attrName>style.visibility</p:attrName>
                                        </p:attrNameLst>
                                      </p:cBhvr>
                                      <p:to>
                                        <p:strVal val="visible"/>
                                      </p:to>
                                    </p:set>
                                    <p:animEffect transition="in" filter="box(out)">
                                      <p:cBhvr>
                                        <p:cTn id="7" dur="500"/>
                                        <p:tgtEl>
                                          <p:spTgt spid="88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624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624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624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624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624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624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906249" name="Text Box 9"/>
          <p:cNvSpPr txBox="1">
            <a:spLocks noChangeArrowheads="1"/>
          </p:cNvSpPr>
          <p:nvPr/>
        </p:nvSpPr>
        <p:spPr bwMode="auto">
          <a:xfrm>
            <a:off x="3124200" y="800100"/>
            <a:ext cx="2368550" cy="585788"/>
          </a:xfrm>
          <a:prstGeom prst="rect">
            <a:avLst/>
          </a:prstGeom>
          <a:noFill/>
          <a:ln w="9525">
            <a:noFill/>
            <a:miter lim="800000"/>
            <a:headEnd/>
            <a:tailEnd/>
          </a:ln>
          <a:effectLst/>
        </p:spPr>
        <p:txBody>
          <a:bodyPr wrap="none">
            <a:spAutoFit/>
          </a:bodyPr>
          <a:lstStyle/>
          <a:p>
            <a:pPr algn="ctr"/>
            <a:r>
              <a:rPr lang="en-US" sz="3600" b="0">
                <a:solidFill>
                  <a:schemeClr val="tx2"/>
                </a:solidFill>
              </a:rPr>
              <a:t>Nucleotides</a:t>
            </a:r>
          </a:p>
        </p:txBody>
      </p:sp>
      <p:pic>
        <p:nvPicPr>
          <p:cNvPr id="906250"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6251" name="Picture 11" descr="Chpt06"/>
          <p:cNvPicPr>
            <a:picLocks noChangeAspect="1" noChangeArrowheads="1"/>
          </p:cNvPicPr>
          <p:nvPr/>
        </p:nvPicPr>
        <p:blipFill>
          <a:blip r:embed="rId11" cstate="print"/>
          <a:srcRect/>
          <a:stretch>
            <a:fillRect/>
          </a:stretch>
        </p:blipFill>
        <p:spPr bwMode="auto">
          <a:xfrm>
            <a:off x="0" y="0"/>
            <a:ext cx="2743200" cy="663575"/>
          </a:xfrm>
          <a:prstGeom prst="rect">
            <a:avLst/>
          </a:prstGeom>
          <a:noFill/>
        </p:spPr>
      </p:pic>
      <p:pic>
        <p:nvPicPr>
          <p:cNvPr id="906252" name="Picture 12" descr="Nucleotides"/>
          <p:cNvPicPr>
            <a:picLocks noChangeAspect="1" noChangeArrowheads="1"/>
          </p:cNvPicPr>
          <p:nvPr/>
        </p:nvPicPr>
        <p:blipFill>
          <a:blip r:embed="rId12" cstate="print"/>
          <a:srcRect/>
          <a:stretch>
            <a:fillRect/>
          </a:stretch>
        </p:blipFill>
        <p:spPr bwMode="auto">
          <a:xfrm>
            <a:off x="533400" y="1447800"/>
            <a:ext cx="7543800" cy="41751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624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6245"/>
                                        </p:tgtEl>
                                        <p:attrNameLst>
                                          <p:attrName>style.visibility</p:attrName>
                                        </p:attrNameLst>
                                      </p:cBhvr>
                                      <p:to>
                                        <p:strVal val="visible"/>
                                      </p:to>
                                    </p:set>
                                    <p:animEffect transition="in" filter="box(out)">
                                      <p:cBhvr>
                                        <p:cTn id="10" dur="500"/>
                                        <p:tgtEl>
                                          <p:spTgt spid="906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8"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400" b="1"/>
              <a:t>Section 1 Check</a:t>
            </a:r>
          </a:p>
        </p:txBody>
      </p:sp>
      <p:sp>
        <p:nvSpPr>
          <p:cNvPr id="23572" name="Rectangle 20"/>
          <p:cNvSpPr>
            <a:spLocks noChangeArrowheads="1"/>
          </p:cNvSpPr>
          <p:nvPr/>
        </p:nvSpPr>
        <p:spPr bwMode="auto">
          <a:xfrm>
            <a:off x="584200" y="914400"/>
            <a:ext cx="7924800" cy="579438"/>
          </a:xfrm>
          <a:prstGeom prst="rect">
            <a:avLst/>
          </a:prstGeom>
          <a:noFill/>
          <a:ln w="9525">
            <a:noFill/>
            <a:miter lim="800000"/>
            <a:headEnd/>
            <a:tailEnd/>
          </a:ln>
          <a:effectLst/>
        </p:spPr>
        <p:txBody>
          <a:bodyPr anchor="ctr"/>
          <a:lstStyle/>
          <a:p>
            <a:pPr algn="l"/>
            <a:r>
              <a:rPr lang="en-US" altLang="en-US" sz="3600" b="1">
                <a:solidFill>
                  <a:schemeClr val="hlink"/>
                </a:solidFill>
                <a:latin typeface="Times" pitchFamily="18" charset="0"/>
              </a:rPr>
              <a:t>Question 1</a:t>
            </a:r>
          </a:p>
        </p:txBody>
      </p:sp>
      <p:sp>
        <p:nvSpPr>
          <p:cNvPr id="23573" name="Rectangle 21"/>
          <p:cNvSpPr>
            <a:spLocks noChangeArrowheads="1"/>
          </p:cNvSpPr>
          <p:nvPr/>
        </p:nvSpPr>
        <p:spPr bwMode="auto">
          <a:xfrm>
            <a:off x="152400" y="1687513"/>
            <a:ext cx="7772400" cy="968375"/>
          </a:xfrm>
          <a:prstGeom prst="rect">
            <a:avLst/>
          </a:prstGeom>
          <a:noFill/>
          <a:ln w="9525">
            <a:noFill/>
            <a:miter lim="800000"/>
            <a:headEnd/>
            <a:tailEnd/>
          </a:ln>
          <a:effectLst/>
        </p:spPr>
        <p:txBody>
          <a:bodyPr>
            <a:spAutoFit/>
          </a:bodyPr>
          <a:lstStyle/>
          <a:p>
            <a:pPr marL="609600" indent="-609600" algn="l"/>
            <a:r>
              <a:rPr lang="en-US" altLang="en-US" sz="3200">
                <a:solidFill>
                  <a:schemeClr val="tx1"/>
                </a:solidFill>
                <a:latin typeface="Times" pitchFamily="18" charset="0"/>
              </a:rPr>
              <a:t>      What is the primary difference in the ways that plants and animals obtain energy?</a:t>
            </a:r>
          </a:p>
        </p:txBody>
      </p:sp>
      <p:pic>
        <p:nvPicPr>
          <p:cNvPr id="23644" name="Picture 92" descr="Section Check"/>
          <p:cNvPicPr>
            <a:picLocks noChangeAspect="1" noChangeArrowheads="1"/>
          </p:cNvPicPr>
          <p:nvPr/>
        </p:nvPicPr>
        <p:blipFill>
          <a:blip r:embed="rId2" cstate="print"/>
          <a:srcRect/>
          <a:stretch>
            <a:fillRect/>
          </a:stretch>
        </p:blipFill>
        <p:spPr bwMode="auto">
          <a:xfrm>
            <a:off x="3371850" y="38100"/>
            <a:ext cx="2400300" cy="377825"/>
          </a:xfrm>
          <a:prstGeom prst="rect">
            <a:avLst/>
          </a:prstGeom>
          <a:noFill/>
        </p:spPr>
      </p:pic>
      <p:pic>
        <p:nvPicPr>
          <p:cNvPr id="23645" name="Picture 93"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23646" name="Picture 94"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23647" name="Picture 95"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23648" name="Picture 96"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23649" name="Picture 9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23652" name="Picture 100"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23654" name="Picture 102" descr="Sec"/>
          <p:cNvPicPr>
            <a:picLocks noChangeAspect="1" noChangeArrowheads="1"/>
          </p:cNvPicPr>
          <p:nvPr/>
        </p:nvPicPr>
        <p:blipFill>
          <a:blip r:embed="rId12" cstate="print"/>
          <a:srcRect/>
          <a:stretch>
            <a:fillRect/>
          </a:stretch>
        </p:blipFill>
        <p:spPr bwMode="auto">
          <a:xfrm>
            <a:off x="0" y="0"/>
            <a:ext cx="1828800" cy="762000"/>
          </a:xfrm>
          <a:prstGeom prst="rect">
            <a:avLst/>
          </a:prstGeom>
          <a:noFill/>
        </p:spPr>
      </p:pic>
      <p:sp>
        <p:nvSpPr>
          <p:cNvPr id="23655" name="Rectangle 103"/>
          <p:cNvSpPr>
            <a:spLocks noChangeArrowheads="1"/>
          </p:cNvSpPr>
          <p:nvPr/>
        </p:nvSpPr>
        <p:spPr bwMode="auto">
          <a:xfrm>
            <a:off x="609600" y="2849563"/>
            <a:ext cx="7924800" cy="579437"/>
          </a:xfrm>
          <a:prstGeom prst="rect">
            <a:avLst/>
          </a:prstGeom>
          <a:noFill/>
          <a:ln w="9525">
            <a:noFill/>
            <a:miter lim="800000"/>
            <a:headEnd/>
            <a:tailEnd/>
          </a:ln>
          <a:effectLst/>
        </p:spPr>
        <p:txBody>
          <a:bodyPr anchor="ctr"/>
          <a:lstStyle/>
          <a:p>
            <a:pPr algn="l"/>
            <a:r>
              <a:rPr lang="en-US" altLang="en-US" sz="3600" b="1">
                <a:solidFill>
                  <a:schemeClr val="hlink"/>
                </a:solidFill>
                <a:latin typeface="Times" pitchFamily="18" charset="0"/>
              </a:rPr>
              <a:t>Answer</a:t>
            </a:r>
          </a:p>
        </p:txBody>
      </p:sp>
      <p:sp>
        <p:nvSpPr>
          <p:cNvPr id="23656" name="Rectangle 104"/>
          <p:cNvSpPr>
            <a:spLocks noChangeArrowheads="1"/>
          </p:cNvSpPr>
          <p:nvPr/>
        </p:nvSpPr>
        <p:spPr bwMode="auto">
          <a:xfrm>
            <a:off x="152400" y="3124200"/>
            <a:ext cx="8382000" cy="3046988"/>
          </a:xfrm>
          <a:prstGeom prst="rect">
            <a:avLst/>
          </a:prstGeom>
          <a:noFill/>
          <a:ln w="9525">
            <a:noFill/>
            <a:miter lim="800000"/>
            <a:headEnd/>
            <a:tailEnd/>
          </a:ln>
          <a:effectLst/>
        </p:spPr>
        <p:txBody>
          <a:bodyPr wrap="square">
            <a:spAutoFit/>
          </a:bodyPr>
          <a:lstStyle/>
          <a:p>
            <a:pPr marL="609600" indent="-609600" algn="l"/>
            <a:r>
              <a:rPr lang="en-US" altLang="en-US" sz="3200" dirty="0">
                <a:solidFill>
                  <a:schemeClr val="tx1"/>
                </a:solidFill>
                <a:latin typeface="Times" pitchFamily="18" charset="0"/>
              </a:rPr>
              <a:t>      All living organisms need energy.  Plants can trap light energy in sunlight and store it for later </a:t>
            </a:r>
            <a:r>
              <a:rPr lang="en-US" altLang="en-US" sz="3200" dirty="0" smtClean="0">
                <a:solidFill>
                  <a:schemeClr val="tx1"/>
                </a:solidFill>
                <a:latin typeface="Times" pitchFamily="18" charset="0"/>
              </a:rPr>
              <a:t>use ( Photosynthesis).  </a:t>
            </a:r>
            <a:r>
              <a:rPr lang="en-US" altLang="en-US" sz="3200" dirty="0">
                <a:solidFill>
                  <a:schemeClr val="tx1"/>
                </a:solidFill>
                <a:latin typeface="Times" pitchFamily="18" charset="0"/>
              </a:rPr>
              <a:t>Animals cannot trap energy from sunlight and must eat plants that contain stored </a:t>
            </a:r>
            <a:r>
              <a:rPr lang="en-US" altLang="en-US" sz="3200" dirty="0" smtClean="0">
                <a:solidFill>
                  <a:schemeClr val="tx1"/>
                </a:solidFill>
                <a:latin typeface="Times" pitchFamily="18" charset="0"/>
              </a:rPr>
              <a:t>energy (Cellular Respiration).</a:t>
            </a:r>
            <a:endParaRPr lang="en-US" altLang="en-US" sz="3200" dirty="0">
              <a:solidFill>
                <a:schemeClr val="tx1"/>
              </a:solidFill>
              <a:latin typeface="Times" pitchFamily="18" charset="0"/>
            </a:endParaRPr>
          </a:p>
        </p:txBody>
      </p:sp>
      <p:pic>
        <p:nvPicPr>
          <p:cNvPr id="23659" name="Picture 107"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23660" name="Text Box 108"/>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lgn="l">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1f,  1g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3659"/>
                                        </p:tgtEl>
                                        <p:attrNameLst>
                                          <p:attrName>style.visibility</p:attrName>
                                        </p:attrNameLst>
                                      </p:cBhvr>
                                      <p:to>
                                        <p:strVal val="visible"/>
                                      </p:to>
                                    </p:set>
                                    <p:animEffect transition="in" filter="box(out)">
                                      <p:cBhvr>
                                        <p:cTn id="7" dur="500"/>
                                        <p:tgtEl>
                                          <p:spTgt spid="2365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3660"/>
                                        </p:tgtEl>
                                        <p:attrNameLst>
                                          <p:attrName>style.visibility</p:attrName>
                                        </p:attrNameLst>
                                      </p:cBhvr>
                                      <p:to>
                                        <p:strVal val="visible"/>
                                      </p:to>
                                    </p:set>
                                    <p:animEffect transition="in" filter="box(out)">
                                      <p:cBhvr>
                                        <p:cTn id="10" dur="500"/>
                                        <p:tgtEl>
                                          <p:spTgt spid="2366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3655"/>
                                        </p:tgtEl>
                                        <p:attrNameLst>
                                          <p:attrName>style.visibility</p:attrName>
                                        </p:attrNameLst>
                                      </p:cBhvr>
                                      <p:to>
                                        <p:strVal val="visible"/>
                                      </p:to>
                                    </p:set>
                                    <p:animEffect transition="in" filter="box(out)">
                                      <p:cBhvr>
                                        <p:cTn id="15" dur="500"/>
                                        <p:tgtEl>
                                          <p:spTgt spid="2365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3656"/>
                                        </p:tgtEl>
                                        <p:attrNameLst>
                                          <p:attrName>style.visibility</p:attrName>
                                        </p:attrNameLst>
                                      </p:cBhvr>
                                      <p:to>
                                        <p:strVal val="visible"/>
                                      </p:to>
                                    </p:set>
                                    <p:animEffect transition="in" filter="box(out)">
                                      <p:cBhvr>
                                        <p:cTn id="20" dur="500"/>
                                        <p:tgtEl>
                                          <p:spTgt spid="23656"/>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23645"/>
                                        </p:tgtEl>
                                        <p:attrNameLst>
                                          <p:attrName>style.visibility</p:attrName>
                                        </p:attrNameLst>
                                      </p:cBhvr>
                                      <p:to>
                                        <p:strVal val="visible"/>
                                      </p:to>
                                    </p:set>
                                    <p:animEffect transition="in" filter="box(out)">
                                      <p:cBhvr>
                                        <p:cTn id="24" dur="500"/>
                                        <p:tgtEl>
                                          <p:spTgt spid="23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 grpId="0" autoUpdateAnimBg="0"/>
      <p:bldP spid="23656" grpId="0" autoUpdateAnimBg="0"/>
      <p:bldP spid="23660"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400" b="1"/>
              <a:t>Section 1 Check</a:t>
            </a:r>
          </a:p>
        </p:txBody>
      </p:sp>
      <p:sp>
        <p:nvSpPr>
          <p:cNvPr id="941059" name="Rectangle 3"/>
          <p:cNvSpPr>
            <a:spLocks noChangeArrowheads="1"/>
          </p:cNvSpPr>
          <p:nvPr/>
        </p:nvSpPr>
        <p:spPr bwMode="auto">
          <a:xfrm>
            <a:off x="584200" y="1023938"/>
            <a:ext cx="7924800" cy="579437"/>
          </a:xfrm>
          <a:prstGeom prst="rect">
            <a:avLst/>
          </a:prstGeom>
          <a:noFill/>
          <a:ln w="9525">
            <a:noFill/>
            <a:miter lim="800000"/>
            <a:headEnd/>
            <a:tailEnd/>
          </a:ln>
          <a:effectLst/>
        </p:spPr>
        <p:txBody>
          <a:bodyPr anchor="ctr"/>
          <a:lstStyle/>
          <a:p>
            <a:pPr algn="l"/>
            <a:r>
              <a:rPr lang="en-US" altLang="en-US" sz="3600" b="1">
                <a:solidFill>
                  <a:schemeClr val="hlink"/>
                </a:solidFill>
                <a:latin typeface="Times" pitchFamily="18" charset="0"/>
              </a:rPr>
              <a:t>Question 2</a:t>
            </a:r>
          </a:p>
        </p:txBody>
      </p:sp>
      <p:sp>
        <p:nvSpPr>
          <p:cNvPr id="941060" name="Rectangle 4"/>
          <p:cNvSpPr>
            <a:spLocks noChangeArrowheads="1"/>
          </p:cNvSpPr>
          <p:nvPr/>
        </p:nvSpPr>
        <p:spPr bwMode="auto">
          <a:xfrm>
            <a:off x="152400" y="1755775"/>
            <a:ext cx="8382000" cy="968375"/>
          </a:xfrm>
          <a:prstGeom prst="rect">
            <a:avLst/>
          </a:prstGeom>
          <a:noFill/>
          <a:ln w="9525">
            <a:noFill/>
            <a:miter lim="800000"/>
            <a:headEnd/>
            <a:tailEnd/>
          </a:ln>
          <a:effectLst/>
        </p:spPr>
        <p:txBody>
          <a:bodyPr>
            <a:spAutoFit/>
          </a:bodyPr>
          <a:lstStyle/>
          <a:p>
            <a:pPr marL="609600" indent="-609600" algn="l"/>
            <a:r>
              <a:rPr lang="en-US" altLang="en-US" sz="3200">
                <a:solidFill>
                  <a:schemeClr val="tx1"/>
                </a:solidFill>
                <a:latin typeface="Times" pitchFamily="18" charset="0"/>
              </a:rPr>
              <a:t>     	Why does the formation of ATP require energy?</a:t>
            </a:r>
          </a:p>
        </p:txBody>
      </p:sp>
      <p:pic>
        <p:nvPicPr>
          <p:cNvPr id="941061" name="Picture 5" descr="Section Check"/>
          <p:cNvPicPr>
            <a:picLocks noChangeAspect="1" noChangeArrowheads="1"/>
          </p:cNvPicPr>
          <p:nvPr/>
        </p:nvPicPr>
        <p:blipFill>
          <a:blip r:embed="rId2" cstate="print"/>
          <a:srcRect/>
          <a:stretch>
            <a:fillRect/>
          </a:stretch>
        </p:blipFill>
        <p:spPr bwMode="auto">
          <a:xfrm>
            <a:off x="3371850" y="38100"/>
            <a:ext cx="2400300" cy="377825"/>
          </a:xfrm>
          <a:prstGeom prst="rect">
            <a:avLst/>
          </a:prstGeom>
          <a:noFill/>
        </p:spPr>
      </p:pic>
      <p:pic>
        <p:nvPicPr>
          <p:cNvPr id="941062" name="Picture 6"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41063" name="Picture 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41064" name="Picture 8"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41065" name="Picture 9"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41066" name="Picture 10"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941067" name="Picture 11"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41068" name="Picture 12" descr="Sec"/>
          <p:cNvPicPr>
            <a:picLocks noChangeAspect="1" noChangeArrowheads="1"/>
          </p:cNvPicPr>
          <p:nvPr/>
        </p:nvPicPr>
        <p:blipFill>
          <a:blip r:embed="rId12" cstate="print"/>
          <a:srcRect/>
          <a:stretch>
            <a:fillRect/>
          </a:stretch>
        </p:blipFill>
        <p:spPr bwMode="auto">
          <a:xfrm>
            <a:off x="0" y="0"/>
            <a:ext cx="1828800" cy="762000"/>
          </a:xfrm>
          <a:prstGeom prst="rect">
            <a:avLst/>
          </a:prstGeom>
          <a:noFill/>
        </p:spPr>
      </p:pic>
      <p:pic>
        <p:nvPicPr>
          <p:cNvPr id="941073" name="Picture 17"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941074" name="Text Box 18"/>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lgn="l">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1i</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1073"/>
                                        </p:tgtEl>
                                        <p:attrNameLst>
                                          <p:attrName>style.visibility</p:attrName>
                                        </p:attrNameLst>
                                      </p:cBhvr>
                                      <p:to>
                                        <p:strVal val="visible"/>
                                      </p:to>
                                    </p:set>
                                    <p:animEffect transition="in" filter="box(out)">
                                      <p:cBhvr>
                                        <p:cTn id="7" dur="500"/>
                                        <p:tgtEl>
                                          <p:spTgt spid="94107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1074"/>
                                        </p:tgtEl>
                                        <p:attrNameLst>
                                          <p:attrName>style.visibility</p:attrName>
                                        </p:attrNameLst>
                                      </p:cBhvr>
                                      <p:to>
                                        <p:strVal val="visible"/>
                                      </p:to>
                                    </p:set>
                                    <p:animEffect transition="in" filter="box(out)">
                                      <p:cBhvr>
                                        <p:cTn id="10" dur="500"/>
                                        <p:tgtEl>
                                          <p:spTgt spid="94107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1062"/>
                                        </p:tgtEl>
                                        <p:attrNameLst>
                                          <p:attrName>style.visibility</p:attrName>
                                        </p:attrNameLst>
                                      </p:cBhvr>
                                      <p:to>
                                        <p:strVal val="visible"/>
                                      </p:to>
                                    </p:set>
                                    <p:animEffect transition="in" filter="box(out)">
                                      <p:cBhvr>
                                        <p:cTn id="14" dur="500"/>
                                        <p:tgtEl>
                                          <p:spTgt spid="94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7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400" b="1"/>
              <a:t>Section 1 Check</a:t>
            </a:r>
          </a:p>
        </p:txBody>
      </p:sp>
      <p:pic>
        <p:nvPicPr>
          <p:cNvPr id="982021" name="Picture 5" descr="Section Check"/>
          <p:cNvPicPr>
            <a:picLocks noChangeAspect="1" noChangeArrowheads="1"/>
          </p:cNvPicPr>
          <p:nvPr/>
        </p:nvPicPr>
        <p:blipFill>
          <a:blip r:embed="rId2" cstate="print"/>
          <a:srcRect/>
          <a:stretch>
            <a:fillRect/>
          </a:stretch>
        </p:blipFill>
        <p:spPr bwMode="auto">
          <a:xfrm>
            <a:off x="3371850" y="38100"/>
            <a:ext cx="2400300" cy="377825"/>
          </a:xfrm>
          <a:prstGeom prst="rect">
            <a:avLst/>
          </a:prstGeom>
          <a:noFill/>
        </p:spPr>
      </p:pic>
      <p:pic>
        <p:nvPicPr>
          <p:cNvPr id="982022" name="Picture 6"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82023" name="Picture 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82024" name="Picture 8"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82025" name="Picture 9"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82026" name="Picture 10"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982027" name="Picture 11"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82028" name="Picture 12" descr="Sec"/>
          <p:cNvPicPr>
            <a:picLocks noChangeAspect="1" noChangeArrowheads="1"/>
          </p:cNvPicPr>
          <p:nvPr/>
        </p:nvPicPr>
        <p:blipFill>
          <a:blip r:embed="rId12" cstate="print"/>
          <a:srcRect/>
          <a:stretch>
            <a:fillRect/>
          </a:stretch>
        </p:blipFill>
        <p:spPr bwMode="auto">
          <a:xfrm>
            <a:off x="0" y="0"/>
            <a:ext cx="1828800" cy="762000"/>
          </a:xfrm>
          <a:prstGeom prst="rect">
            <a:avLst/>
          </a:prstGeom>
          <a:noFill/>
        </p:spPr>
      </p:pic>
      <p:sp>
        <p:nvSpPr>
          <p:cNvPr id="982030" name="Rectangle 14"/>
          <p:cNvSpPr>
            <a:spLocks noChangeArrowheads="1"/>
          </p:cNvSpPr>
          <p:nvPr/>
        </p:nvSpPr>
        <p:spPr bwMode="auto">
          <a:xfrm>
            <a:off x="76200" y="1025525"/>
            <a:ext cx="8458200" cy="3606800"/>
          </a:xfrm>
          <a:prstGeom prst="rect">
            <a:avLst/>
          </a:prstGeom>
          <a:noFill/>
          <a:ln w="9525">
            <a:noFill/>
            <a:miter lim="800000"/>
            <a:headEnd/>
            <a:tailEnd/>
          </a:ln>
          <a:effectLst/>
        </p:spPr>
        <p:txBody>
          <a:bodyPr>
            <a:spAutoFit/>
          </a:bodyPr>
          <a:lstStyle/>
          <a:p>
            <a:pPr marL="609600" indent="-609600" algn="l">
              <a:lnSpc>
                <a:spcPct val="80000"/>
              </a:lnSpc>
            </a:pPr>
            <a:r>
              <a:rPr lang="en-US" altLang="en-US" sz="3200">
                <a:solidFill>
                  <a:schemeClr val="tx1"/>
                </a:solidFill>
                <a:latin typeface="Times" pitchFamily="18" charset="0"/>
              </a:rPr>
              <a:t>      One molecule of ATP contains three phosphate groups, which are charged particles.  Energy is required to bond the phosphate groups onto the same molecule because they behave the same way that the poles of magnets do and repel groups with like charges.  When the ATP molecule is broken down, the chemical energy stored in it becomes available to the cell for life processes.</a:t>
            </a:r>
          </a:p>
        </p:txBody>
      </p:sp>
      <p:pic>
        <p:nvPicPr>
          <p:cNvPr id="982033" name="Picture 17"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982034" name="Text Box 18"/>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lgn="l">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1i</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82033"/>
                                        </p:tgtEl>
                                        <p:attrNameLst>
                                          <p:attrName>style.visibility</p:attrName>
                                        </p:attrNameLst>
                                      </p:cBhvr>
                                      <p:to>
                                        <p:strVal val="visible"/>
                                      </p:to>
                                    </p:set>
                                    <p:animEffect transition="in" filter="box(out)">
                                      <p:cBhvr>
                                        <p:cTn id="7" dur="500"/>
                                        <p:tgtEl>
                                          <p:spTgt spid="98203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82034"/>
                                        </p:tgtEl>
                                        <p:attrNameLst>
                                          <p:attrName>style.visibility</p:attrName>
                                        </p:attrNameLst>
                                      </p:cBhvr>
                                      <p:to>
                                        <p:strVal val="visible"/>
                                      </p:to>
                                    </p:set>
                                    <p:animEffect transition="in" filter="box(out)">
                                      <p:cBhvr>
                                        <p:cTn id="10" dur="500"/>
                                        <p:tgtEl>
                                          <p:spTgt spid="98203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82022"/>
                                        </p:tgtEl>
                                        <p:attrNameLst>
                                          <p:attrName>style.visibility</p:attrName>
                                        </p:attrNameLst>
                                      </p:cBhvr>
                                      <p:to>
                                        <p:strVal val="visible"/>
                                      </p:to>
                                    </p:set>
                                    <p:animEffect transition="in" filter="box(out)">
                                      <p:cBhvr>
                                        <p:cTn id="14" dur="500"/>
                                        <p:tgtEl>
                                          <p:spTgt spid="982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034"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400" b="1"/>
              <a:t>Section 1 Check</a:t>
            </a:r>
          </a:p>
        </p:txBody>
      </p:sp>
      <p:sp>
        <p:nvSpPr>
          <p:cNvPr id="945155" name="Rectangle 3"/>
          <p:cNvSpPr>
            <a:spLocks noChangeArrowheads="1"/>
          </p:cNvSpPr>
          <p:nvPr/>
        </p:nvSpPr>
        <p:spPr bwMode="auto">
          <a:xfrm>
            <a:off x="584200" y="944563"/>
            <a:ext cx="7924800" cy="579437"/>
          </a:xfrm>
          <a:prstGeom prst="rect">
            <a:avLst/>
          </a:prstGeom>
          <a:noFill/>
          <a:ln w="9525">
            <a:noFill/>
            <a:miter lim="800000"/>
            <a:headEnd/>
            <a:tailEnd/>
          </a:ln>
          <a:effectLst/>
        </p:spPr>
        <p:txBody>
          <a:bodyPr anchor="ctr"/>
          <a:lstStyle/>
          <a:p>
            <a:pPr algn="l"/>
            <a:r>
              <a:rPr lang="en-US" altLang="en-US" sz="3600" b="1">
                <a:solidFill>
                  <a:schemeClr val="hlink"/>
                </a:solidFill>
                <a:latin typeface="Times" pitchFamily="18" charset="0"/>
              </a:rPr>
              <a:t>Question 4</a:t>
            </a:r>
          </a:p>
        </p:txBody>
      </p:sp>
      <p:sp>
        <p:nvSpPr>
          <p:cNvPr id="945156" name="Rectangle 4"/>
          <p:cNvSpPr>
            <a:spLocks noChangeArrowheads="1"/>
          </p:cNvSpPr>
          <p:nvPr/>
        </p:nvSpPr>
        <p:spPr bwMode="auto">
          <a:xfrm>
            <a:off x="304800" y="1717675"/>
            <a:ext cx="8382000" cy="968375"/>
          </a:xfrm>
          <a:prstGeom prst="rect">
            <a:avLst/>
          </a:prstGeom>
          <a:noFill/>
          <a:ln w="9525">
            <a:noFill/>
            <a:miter lim="800000"/>
            <a:headEnd/>
            <a:tailEnd/>
          </a:ln>
          <a:effectLst/>
        </p:spPr>
        <p:txBody>
          <a:bodyPr>
            <a:spAutoFit/>
          </a:bodyPr>
          <a:lstStyle/>
          <a:p>
            <a:pPr marL="609600" indent="-609600" algn="l"/>
            <a:r>
              <a:rPr lang="en-US" altLang="en-US" sz="3200">
                <a:solidFill>
                  <a:schemeClr val="tx1"/>
                </a:solidFill>
                <a:latin typeface="Times" pitchFamily="18" charset="0"/>
              </a:rPr>
              <a:t>     	What is the function of the protein molecule shown in this diagram?</a:t>
            </a:r>
          </a:p>
        </p:txBody>
      </p:sp>
      <p:pic>
        <p:nvPicPr>
          <p:cNvPr id="945157" name="Picture 5" descr="Section Check"/>
          <p:cNvPicPr>
            <a:picLocks noChangeAspect="1" noChangeArrowheads="1"/>
          </p:cNvPicPr>
          <p:nvPr/>
        </p:nvPicPr>
        <p:blipFill>
          <a:blip r:embed="rId2" cstate="print"/>
          <a:srcRect/>
          <a:stretch>
            <a:fillRect/>
          </a:stretch>
        </p:blipFill>
        <p:spPr bwMode="auto">
          <a:xfrm>
            <a:off x="3371850" y="38100"/>
            <a:ext cx="2400300" cy="377825"/>
          </a:xfrm>
          <a:prstGeom prst="rect">
            <a:avLst/>
          </a:prstGeom>
          <a:noFill/>
        </p:spPr>
      </p:pic>
      <p:pic>
        <p:nvPicPr>
          <p:cNvPr id="945158" name="Picture 6"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45159" name="Picture 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45160" name="Picture 8"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45161" name="Picture 9"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45162" name="Picture 10"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945163" name="Picture 11"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45164" name="Picture 12" descr="Sec"/>
          <p:cNvPicPr>
            <a:picLocks noChangeAspect="1" noChangeArrowheads="1"/>
          </p:cNvPicPr>
          <p:nvPr/>
        </p:nvPicPr>
        <p:blipFill>
          <a:blip r:embed="rId12" cstate="print"/>
          <a:srcRect/>
          <a:stretch>
            <a:fillRect/>
          </a:stretch>
        </p:blipFill>
        <p:spPr bwMode="auto">
          <a:xfrm>
            <a:off x="0" y="0"/>
            <a:ext cx="1828800" cy="762000"/>
          </a:xfrm>
          <a:prstGeom prst="rect">
            <a:avLst/>
          </a:prstGeom>
          <a:noFill/>
        </p:spPr>
      </p:pic>
      <p:pic>
        <p:nvPicPr>
          <p:cNvPr id="945172" name="Picture 20" descr="Fig"/>
          <p:cNvPicPr>
            <a:picLocks noChangeAspect="1" noChangeArrowheads="1"/>
          </p:cNvPicPr>
          <p:nvPr/>
        </p:nvPicPr>
        <p:blipFill>
          <a:blip r:embed="rId13" cstate="print"/>
          <a:srcRect/>
          <a:stretch>
            <a:fillRect/>
          </a:stretch>
        </p:blipFill>
        <p:spPr bwMode="auto">
          <a:xfrm>
            <a:off x="2971800" y="2765425"/>
            <a:ext cx="3429000" cy="3101975"/>
          </a:xfrm>
          <a:prstGeom prst="rect">
            <a:avLst/>
          </a:prstGeom>
          <a:noFill/>
        </p:spPr>
      </p:pic>
      <p:sp>
        <p:nvSpPr>
          <p:cNvPr id="945173" name="Text Box 21"/>
          <p:cNvSpPr txBox="1">
            <a:spLocks noChangeArrowheads="1"/>
          </p:cNvSpPr>
          <p:nvPr/>
        </p:nvSpPr>
        <p:spPr bwMode="auto">
          <a:xfrm>
            <a:off x="3670300" y="2946400"/>
            <a:ext cx="436563" cy="228600"/>
          </a:xfrm>
          <a:prstGeom prst="rect">
            <a:avLst/>
          </a:prstGeom>
          <a:noFill/>
          <a:ln w="9525">
            <a:noFill/>
            <a:miter lim="800000"/>
            <a:headEnd/>
            <a:tailEnd/>
          </a:ln>
          <a:effectLst/>
        </p:spPr>
        <p:txBody>
          <a:bodyPr wrap="none">
            <a:spAutoFit/>
          </a:bodyPr>
          <a:lstStyle/>
          <a:p>
            <a:r>
              <a:rPr lang="en-US" altLang="en-US" sz="1000" b="1">
                <a:solidFill>
                  <a:schemeClr val="bg2"/>
                </a:solidFill>
                <a:latin typeface="Times" pitchFamily="18" charset="0"/>
              </a:rPr>
              <a:t>ATP</a:t>
            </a:r>
          </a:p>
        </p:txBody>
      </p:sp>
      <p:sp>
        <p:nvSpPr>
          <p:cNvPr id="945174" name="Text Box 22"/>
          <p:cNvSpPr txBox="1">
            <a:spLocks noChangeArrowheads="1"/>
          </p:cNvSpPr>
          <p:nvPr/>
        </p:nvSpPr>
        <p:spPr bwMode="auto">
          <a:xfrm>
            <a:off x="5257800" y="3867150"/>
            <a:ext cx="444500" cy="228600"/>
          </a:xfrm>
          <a:prstGeom prst="rect">
            <a:avLst/>
          </a:prstGeom>
          <a:noFill/>
          <a:ln w="9525">
            <a:noFill/>
            <a:miter lim="800000"/>
            <a:headEnd/>
            <a:tailEnd/>
          </a:ln>
          <a:effectLst/>
        </p:spPr>
        <p:txBody>
          <a:bodyPr wrap="none">
            <a:spAutoFit/>
          </a:bodyPr>
          <a:lstStyle/>
          <a:p>
            <a:r>
              <a:rPr lang="en-US" altLang="en-US" sz="1000" b="1">
                <a:solidFill>
                  <a:schemeClr val="bg2"/>
                </a:solidFill>
                <a:latin typeface="Times" pitchFamily="18" charset="0"/>
              </a:rPr>
              <a:t>ADP</a:t>
            </a:r>
          </a:p>
        </p:txBody>
      </p:sp>
      <p:sp>
        <p:nvSpPr>
          <p:cNvPr id="945175" name="Text Box 23"/>
          <p:cNvSpPr txBox="1">
            <a:spLocks noChangeArrowheads="1"/>
          </p:cNvSpPr>
          <p:nvPr/>
        </p:nvSpPr>
        <p:spPr bwMode="auto">
          <a:xfrm>
            <a:off x="3632200" y="4286250"/>
            <a:ext cx="444500" cy="228600"/>
          </a:xfrm>
          <a:prstGeom prst="rect">
            <a:avLst/>
          </a:prstGeom>
          <a:noFill/>
          <a:ln w="9525">
            <a:noFill/>
            <a:miter lim="800000"/>
            <a:headEnd/>
            <a:tailEnd/>
          </a:ln>
          <a:effectLst/>
        </p:spPr>
        <p:txBody>
          <a:bodyPr wrap="none">
            <a:spAutoFit/>
          </a:bodyPr>
          <a:lstStyle/>
          <a:p>
            <a:r>
              <a:rPr lang="en-US" altLang="en-US" sz="1000" b="1">
                <a:solidFill>
                  <a:schemeClr val="bg2"/>
                </a:solidFill>
                <a:latin typeface="Times" pitchFamily="18" charset="0"/>
              </a:rPr>
              <a:t>ADP</a:t>
            </a:r>
          </a:p>
        </p:txBody>
      </p:sp>
      <p:sp>
        <p:nvSpPr>
          <p:cNvPr id="945176" name="Text Box 24"/>
          <p:cNvSpPr txBox="1">
            <a:spLocks noChangeArrowheads="1"/>
          </p:cNvSpPr>
          <p:nvPr/>
        </p:nvSpPr>
        <p:spPr bwMode="auto">
          <a:xfrm>
            <a:off x="3429000" y="3367088"/>
            <a:ext cx="987425" cy="366712"/>
          </a:xfrm>
          <a:prstGeom prst="rect">
            <a:avLst/>
          </a:prstGeom>
          <a:noFill/>
          <a:ln w="9525">
            <a:noFill/>
            <a:miter lim="800000"/>
            <a:headEnd/>
            <a:tailEnd/>
          </a:ln>
          <a:effectLst/>
        </p:spPr>
        <p:txBody>
          <a:bodyPr wrap="none">
            <a:spAutoFit/>
          </a:bodyPr>
          <a:lstStyle/>
          <a:p>
            <a:r>
              <a:rPr lang="en-US" altLang="en-US" sz="2000" b="1">
                <a:solidFill>
                  <a:schemeClr val="bg2"/>
                </a:solidFill>
                <a:latin typeface="Times" pitchFamily="18" charset="0"/>
              </a:rPr>
              <a:t>Protein</a:t>
            </a:r>
          </a:p>
        </p:txBody>
      </p:sp>
      <p:sp>
        <p:nvSpPr>
          <p:cNvPr id="945177" name="Text Box 25"/>
          <p:cNvSpPr txBox="1">
            <a:spLocks noChangeArrowheads="1"/>
          </p:cNvSpPr>
          <p:nvPr/>
        </p:nvSpPr>
        <p:spPr bwMode="auto">
          <a:xfrm>
            <a:off x="5562600" y="3394075"/>
            <a:ext cx="323850" cy="339725"/>
          </a:xfrm>
          <a:prstGeom prst="rect">
            <a:avLst/>
          </a:prstGeom>
          <a:noFill/>
          <a:ln w="9525">
            <a:noFill/>
            <a:miter lim="800000"/>
            <a:headEnd/>
            <a:tailEnd/>
          </a:ln>
          <a:effectLst/>
        </p:spPr>
        <p:txBody>
          <a:bodyPr wrap="none">
            <a:spAutoFit/>
          </a:bodyPr>
          <a:lstStyle/>
          <a:p>
            <a:r>
              <a:rPr lang="en-US" altLang="en-US" b="1">
                <a:solidFill>
                  <a:schemeClr val="bg2"/>
                </a:solidFill>
                <a:latin typeface="Times" pitchFamily="18" charset="0"/>
              </a:rPr>
              <a:t>P</a:t>
            </a:r>
          </a:p>
        </p:txBody>
      </p:sp>
      <p:sp>
        <p:nvSpPr>
          <p:cNvPr id="945178" name="Text Box 26"/>
          <p:cNvSpPr txBox="1">
            <a:spLocks noChangeArrowheads="1"/>
          </p:cNvSpPr>
          <p:nvPr/>
        </p:nvSpPr>
        <p:spPr bwMode="auto">
          <a:xfrm>
            <a:off x="6324600" y="3352800"/>
            <a:ext cx="974725" cy="366713"/>
          </a:xfrm>
          <a:prstGeom prst="rect">
            <a:avLst/>
          </a:prstGeom>
          <a:noFill/>
          <a:ln w="9525">
            <a:noFill/>
            <a:miter lim="800000"/>
            <a:headEnd/>
            <a:tailEnd/>
          </a:ln>
          <a:effectLst/>
        </p:spPr>
        <p:txBody>
          <a:bodyPr wrap="none">
            <a:spAutoFit/>
          </a:bodyPr>
          <a:lstStyle/>
          <a:p>
            <a:r>
              <a:rPr lang="en-US" altLang="en-US" sz="2000" b="1" dirty="0">
                <a:solidFill>
                  <a:schemeClr val="tx1"/>
                </a:solidFill>
                <a:latin typeface="Times" pitchFamily="18" charset="0"/>
              </a:rPr>
              <a:t>Energy</a:t>
            </a:r>
          </a:p>
        </p:txBody>
      </p:sp>
      <p:sp>
        <p:nvSpPr>
          <p:cNvPr id="945179" name="Text Box 27"/>
          <p:cNvSpPr txBox="1">
            <a:spLocks noChangeArrowheads="1"/>
          </p:cNvSpPr>
          <p:nvPr/>
        </p:nvSpPr>
        <p:spPr bwMode="auto">
          <a:xfrm>
            <a:off x="1371600" y="6362700"/>
            <a:ext cx="1433513" cy="282575"/>
          </a:xfrm>
          <a:prstGeom prst="rect">
            <a:avLst/>
          </a:prstGeom>
          <a:noFill/>
          <a:ln w="25400">
            <a:solidFill>
              <a:schemeClr val="bg1"/>
            </a:solidFill>
            <a:miter lim="800000"/>
            <a:headEnd/>
            <a:tailEnd/>
          </a:ln>
          <a:effectLst/>
        </p:spPr>
        <p:txBody>
          <a:bodyPr wrap="none">
            <a:spAutoFit/>
          </a:bodyPr>
          <a:lstStyle/>
          <a:p>
            <a:pPr algn="l"/>
            <a:r>
              <a:rPr lang="en-US" sz="1200" b="1">
                <a:solidFill>
                  <a:schemeClr val="tx1"/>
                </a:solidFill>
                <a:latin typeface="Times New Roman" pitchFamily="18" charset="0"/>
              </a:rPr>
              <a:t>CA: Cell Bio 1b, 1i</a:t>
            </a:r>
          </a:p>
        </p:txBody>
      </p:sp>
      <p:pic>
        <p:nvPicPr>
          <p:cNvPr id="945180" name="Picture 28" descr="california"/>
          <p:cNvPicPr>
            <a:picLocks noChangeAspect="1" noChangeArrowheads="1"/>
          </p:cNvPicPr>
          <p:nvPr/>
        </p:nvPicPr>
        <p:blipFill>
          <a:blip r:embed="rId14" cstate="print"/>
          <a:srcRect/>
          <a:stretch>
            <a:fillRect/>
          </a:stretch>
        </p:blipFill>
        <p:spPr bwMode="auto">
          <a:xfrm>
            <a:off x="790575" y="6248400"/>
            <a:ext cx="533400" cy="5334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45180"/>
                                        </p:tgtEl>
                                        <p:attrNameLst>
                                          <p:attrName>style.visibility</p:attrName>
                                        </p:attrNameLst>
                                      </p:cBhvr>
                                      <p:to>
                                        <p:strVal val="visible"/>
                                      </p:to>
                                    </p:set>
                                    <p:animEffect transition="in" filter="box(out)">
                                      <p:cBhvr>
                                        <p:cTn id="7" dur="500"/>
                                        <p:tgtEl>
                                          <p:spTgt spid="94518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5179"/>
                                        </p:tgtEl>
                                        <p:attrNameLst>
                                          <p:attrName>style.visibility</p:attrName>
                                        </p:attrNameLst>
                                      </p:cBhvr>
                                      <p:to>
                                        <p:strVal val="visible"/>
                                      </p:to>
                                    </p:set>
                                    <p:animEffect transition="in" filter="box(out)">
                                      <p:cBhvr>
                                        <p:cTn id="10" dur="500"/>
                                        <p:tgtEl>
                                          <p:spTgt spid="945179"/>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5158"/>
                                        </p:tgtEl>
                                        <p:attrNameLst>
                                          <p:attrName>style.visibility</p:attrName>
                                        </p:attrNameLst>
                                      </p:cBhvr>
                                      <p:to>
                                        <p:strVal val="visible"/>
                                      </p:to>
                                    </p:set>
                                    <p:animEffect transition="in" filter="box(out)">
                                      <p:cBhvr>
                                        <p:cTn id="14" dur="500"/>
                                        <p:tgtEl>
                                          <p:spTgt spid="945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79"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400" b="1"/>
              <a:t>Section 1 Check</a:t>
            </a:r>
          </a:p>
        </p:txBody>
      </p:sp>
      <p:sp>
        <p:nvSpPr>
          <p:cNvPr id="946179" name="Rectangle 3"/>
          <p:cNvSpPr>
            <a:spLocks noChangeArrowheads="1"/>
          </p:cNvSpPr>
          <p:nvPr/>
        </p:nvSpPr>
        <p:spPr bwMode="auto">
          <a:xfrm>
            <a:off x="-152400" y="838200"/>
            <a:ext cx="8839200" cy="2282825"/>
          </a:xfrm>
          <a:prstGeom prst="rect">
            <a:avLst/>
          </a:prstGeom>
          <a:noFill/>
          <a:ln w="9525">
            <a:noFill/>
            <a:miter lim="800000"/>
            <a:headEnd/>
            <a:tailEnd/>
          </a:ln>
          <a:effectLst/>
        </p:spPr>
        <p:txBody>
          <a:bodyPr>
            <a:spAutoFit/>
          </a:bodyPr>
          <a:lstStyle/>
          <a:p>
            <a:pPr marL="609600" indent="-609600" algn="l"/>
            <a:r>
              <a:rPr lang="en-US" altLang="en-US" sz="3200">
                <a:solidFill>
                  <a:schemeClr val="tx1"/>
                </a:solidFill>
                <a:latin typeface="Times" pitchFamily="18" charset="0"/>
              </a:rPr>
              <a:t>      This protein molecule has a specific binding site for ATP.  In order to access the energy stored ATP, the protein molecule binds the ATP and uncouples one phosphate group.  This action releases energy that is then available to the cell.</a:t>
            </a:r>
          </a:p>
        </p:txBody>
      </p:sp>
      <p:pic>
        <p:nvPicPr>
          <p:cNvPr id="946180" name="Picture 4" descr="Section Check"/>
          <p:cNvPicPr>
            <a:picLocks noChangeAspect="1" noChangeArrowheads="1"/>
          </p:cNvPicPr>
          <p:nvPr/>
        </p:nvPicPr>
        <p:blipFill>
          <a:blip r:embed="rId2" cstate="print"/>
          <a:srcRect/>
          <a:stretch>
            <a:fillRect/>
          </a:stretch>
        </p:blipFill>
        <p:spPr bwMode="auto">
          <a:xfrm>
            <a:off x="3371850" y="38100"/>
            <a:ext cx="2400300" cy="377825"/>
          </a:xfrm>
          <a:prstGeom prst="rect">
            <a:avLst/>
          </a:prstGeom>
          <a:noFill/>
        </p:spPr>
      </p:pic>
      <p:pic>
        <p:nvPicPr>
          <p:cNvPr id="94618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4618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4618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4618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46185" name="Picture 9"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946186" name="Picture 10"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46187" name="Picture 11" descr="Sec"/>
          <p:cNvPicPr>
            <a:picLocks noChangeAspect="1" noChangeArrowheads="1"/>
          </p:cNvPicPr>
          <p:nvPr/>
        </p:nvPicPr>
        <p:blipFill>
          <a:blip r:embed="rId12" cstate="print"/>
          <a:srcRect/>
          <a:stretch>
            <a:fillRect/>
          </a:stretch>
        </p:blipFill>
        <p:spPr bwMode="auto">
          <a:xfrm>
            <a:off x="0" y="0"/>
            <a:ext cx="1828800" cy="762000"/>
          </a:xfrm>
          <a:prstGeom prst="rect">
            <a:avLst/>
          </a:prstGeom>
          <a:noFill/>
        </p:spPr>
      </p:pic>
      <p:pic>
        <p:nvPicPr>
          <p:cNvPr id="946195" name="Picture 19" descr="Fig"/>
          <p:cNvPicPr>
            <a:picLocks noChangeAspect="1" noChangeArrowheads="1"/>
          </p:cNvPicPr>
          <p:nvPr/>
        </p:nvPicPr>
        <p:blipFill>
          <a:blip r:embed="rId13" cstate="print"/>
          <a:srcRect/>
          <a:stretch>
            <a:fillRect/>
          </a:stretch>
        </p:blipFill>
        <p:spPr bwMode="auto">
          <a:xfrm>
            <a:off x="2971800" y="3276600"/>
            <a:ext cx="3048000" cy="2757487"/>
          </a:xfrm>
          <a:prstGeom prst="rect">
            <a:avLst/>
          </a:prstGeom>
          <a:noFill/>
        </p:spPr>
      </p:pic>
      <p:sp>
        <p:nvSpPr>
          <p:cNvPr id="946196" name="Text Box 20"/>
          <p:cNvSpPr txBox="1">
            <a:spLocks noChangeArrowheads="1"/>
          </p:cNvSpPr>
          <p:nvPr/>
        </p:nvSpPr>
        <p:spPr bwMode="auto">
          <a:xfrm>
            <a:off x="3551238" y="3276600"/>
            <a:ext cx="436562" cy="228600"/>
          </a:xfrm>
          <a:prstGeom prst="rect">
            <a:avLst/>
          </a:prstGeom>
          <a:noFill/>
          <a:ln w="9525">
            <a:noFill/>
            <a:miter lim="800000"/>
            <a:headEnd/>
            <a:tailEnd/>
          </a:ln>
          <a:effectLst/>
        </p:spPr>
        <p:txBody>
          <a:bodyPr wrap="none">
            <a:spAutoFit/>
          </a:bodyPr>
          <a:lstStyle/>
          <a:p>
            <a:r>
              <a:rPr lang="en-US" altLang="en-US" sz="1000" b="1">
                <a:solidFill>
                  <a:schemeClr val="bg2"/>
                </a:solidFill>
                <a:latin typeface="Times" pitchFamily="18" charset="0"/>
              </a:rPr>
              <a:t>ATP</a:t>
            </a:r>
          </a:p>
        </p:txBody>
      </p:sp>
      <p:sp>
        <p:nvSpPr>
          <p:cNvPr id="946197" name="Text Box 21"/>
          <p:cNvSpPr txBox="1">
            <a:spLocks noChangeArrowheads="1"/>
          </p:cNvSpPr>
          <p:nvPr/>
        </p:nvSpPr>
        <p:spPr bwMode="auto">
          <a:xfrm>
            <a:off x="4965700" y="4114800"/>
            <a:ext cx="444500" cy="228600"/>
          </a:xfrm>
          <a:prstGeom prst="rect">
            <a:avLst/>
          </a:prstGeom>
          <a:noFill/>
          <a:ln w="9525">
            <a:noFill/>
            <a:miter lim="800000"/>
            <a:headEnd/>
            <a:tailEnd/>
          </a:ln>
          <a:effectLst/>
        </p:spPr>
        <p:txBody>
          <a:bodyPr wrap="none">
            <a:spAutoFit/>
          </a:bodyPr>
          <a:lstStyle/>
          <a:p>
            <a:r>
              <a:rPr lang="en-US" altLang="en-US" sz="1000" b="1">
                <a:solidFill>
                  <a:schemeClr val="bg2"/>
                </a:solidFill>
                <a:latin typeface="Times" pitchFamily="18" charset="0"/>
              </a:rPr>
              <a:t>ADP</a:t>
            </a:r>
          </a:p>
        </p:txBody>
      </p:sp>
      <p:sp>
        <p:nvSpPr>
          <p:cNvPr id="946198" name="Text Box 22"/>
          <p:cNvSpPr txBox="1">
            <a:spLocks noChangeArrowheads="1"/>
          </p:cNvSpPr>
          <p:nvPr/>
        </p:nvSpPr>
        <p:spPr bwMode="auto">
          <a:xfrm>
            <a:off x="3505200" y="4457700"/>
            <a:ext cx="444500" cy="228600"/>
          </a:xfrm>
          <a:prstGeom prst="rect">
            <a:avLst/>
          </a:prstGeom>
          <a:noFill/>
          <a:ln w="9525">
            <a:noFill/>
            <a:miter lim="800000"/>
            <a:headEnd/>
            <a:tailEnd/>
          </a:ln>
          <a:effectLst/>
        </p:spPr>
        <p:txBody>
          <a:bodyPr wrap="none">
            <a:spAutoFit/>
          </a:bodyPr>
          <a:lstStyle/>
          <a:p>
            <a:r>
              <a:rPr lang="en-US" altLang="en-US" sz="1000" b="1">
                <a:solidFill>
                  <a:schemeClr val="bg2"/>
                </a:solidFill>
                <a:latin typeface="Times" pitchFamily="18" charset="0"/>
              </a:rPr>
              <a:t>ADP</a:t>
            </a:r>
          </a:p>
        </p:txBody>
      </p:sp>
      <p:sp>
        <p:nvSpPr>
          <p:cNvPr id="946199" name="Text Box 23"/>
          <p:cNvSpPr txBox="1">
            <a:spLocks noChangeArrowheads="1"/>
          </p:cNvSpPr>
          <p:nvPr/>
        </p:nvSpPr>
        <p:spPr bwMode="auto">
          <a:xfrm>
            <a:off x="3341688" y="3495675"/>
            <a:ext cx="987425" cy="366713"/>
          </a:xfrm>
          <a:prstGeom prst="rect">
            <a:avLst/>
          </a:prstGeom>
          <a:noFill/>
          <a:ln w="9525">
            <a:noFill/>
            <a:miter lim="800000"/>
            <a:headEnd/>
            <a:tailEnd/>
          </a:ln>
          <a:effectLst/>
        </p:spPr>
        <p:txBody>
          <a:bodyPr wrap="none">
            <a:spAutoFit/>
          </a:bodyPr>
          <a:lstStyle/>
          <a:p>
            <a:r>
              <a:rPr lang="en-US" altLang="en-US" sz="2000" b="1">
                <a:solidFill>
                  <a:schemeClr val="bg2"/>
                </a:solidFill>
                <a:latin typeface="Times" pitchFamily="18" charset="0"/>
              </a:rPr>
              <a:t>Protein</a:t>
            </a:r>
          </a:p>
        </p:txBody>
      </p:sp>
      <p:sp>
        <p:nvSpPr>
          <p:cNvPr id="946200" name="Text Box 24"/>
          <p:cNvSpPr txBox="1">
            <a:spLocks noChangeArrowheads="1"/>
          </p:cNvSpPr>
          <p:nvPr/>
        </p:nvSpPr>
        <p:spPr bwMode="auto">
          <a:xfrm>
            <a:off x="5257800" y="3648075"/>
            <a:ext cx="323850" cy="339725"/>
          </a:xfrm>
          <a:prstGeom prst="rect">
            <a:avLst/>
          </a:prstGeom>
          <a:noFill/>
          <a:ln w="9525">
            <a:noFill/>
            <a:miter lim="800000"/>
            <a:headEnd/>
            <a:tailEnd/>
          </a:ln>
          <a:effectLst/>
        </p:spPr>
        <p:txBody>
          <a:bodyPr wrap="none">
            <a:spAutoFit/>
          </a:bodyPr>
          <a:lstStyle/>
          <a:p>
            <a:r>
              <a:rPr lang="en-US" altLang="en-US" b="1">
                <a:solidFill>
                  <a:schemeClr val="bg2"/>
                </a:solidFill>
                <a:latin typeface="Times" pitchFamily="18" charset="0"/>
              </a:rPr>
              <a:t>P</a:t>
            </a:r>
          </a:p>
        </p:txBody>
      </p:sp>
      <p:sp>
        <p:nvSpPr>
          <p:cNvPr id="946201" name="Text Box 25"/>
          <p:cNvSpPr txBox="1">
            <a:spLocks noChangeArrowheads="1"/>
          </p:cNvSpPr>
          <p:nvPr/>
        </p:nvSpPr>
        <p:spPr bwMode="auto">
          <a:xfrm>
            <a:off x="5943600" y="3581400"/>
            <a:ext cx="974725" cy="366713"/>
          </a:xfrm>
          <a:prstGeom prst="rect">
            <a:avLst/>
          </a:prstGeom>
          <a:noFill/>
          <a:ln w="9525">
            <a:noFill/>
            <a:miter lim="800000"/>
            <a:headEnd/>
            <a:tailEnd/>
          </a:ln>
          <a:effectLst/>
        </p:spPr>
        <p:txBody>
          <a:bodyPr wrap="none">
            <a:spAutoFit/>
          </a:bodyPr>
          <a:lstStyle/>
          <a:p>
            <a:r>
              <a:rPr lang="en-US" altLang="en-US" sz="2000" b="1" dirty="0">
                <a:solidFill>
                  <a:schemeClr val="tx1"/>
                </a:solidFill>
                <a:latin typeface="Times" pitchFamily="18" charset="0"/>
              </a:rPr>
              <a:t>Energy</a:t>
            </a:r>
          </a:p>
        </p:txBody>
      </p:sp>
      <p:sp>
        <p:nvSpPr>
          <p:cNvPr id="946202" name="Text Box 26"/>
          <p:cNvSpPr txBox="1">
            <a:spLocks noChangeArrowheads="1"/>
          </p:cNvSpPr>
          <p:nvPr/>
        </p:nvSpPr>
        <p:spPr bwMode="auto">
          <a:xfrm>
            <a:off x="1371600" y="6362700"/>
            <a:ext cx="1433513" cy="282575"/>
          </a:xfrm>
          <a:prstGeom prst="rect">
            <a:avLst/>
          </a:prstGeom>
          <a:noFill/>
          <a:ln w="25400">
            <a:solidFill>
              <a:schemeClr val="bg1"/>
            </a:solidFill>
            <a:miter lim="800000"/>
            <a:headEnd/>
            <a:tailEnd/>
          </a:ln>
          <a:effectLst/>
        </p:spPr>
        <p:txBody>
          <a:bodyPr wrap="none">
            <a:spAutoFit/>
          </a:bodyPr>
          <a:lstStyle/>
          <a:p>
            <a:pPr algn="l"/>
            <a:r>
              <a:rPr lang="en-US" sz="1200" b="1">
                <a:solidFill>
                  <a:schemeClr val="tx1"/>
                </a:solidFill>
                <a:latin typeface="Times New Roman" pitchFamily="18" charset="0"/>
              </a:rPr>
              <a:t>CA: Cell Bio 1b, 1i</a:t>
            </a:r>
          </a:p>
        </p:txBody>
      </p:sp>
      <p:pic>
        <p:nvPicPr>
          <p:cNvPr id="946203" name="Picture 27" descr="california"/>
          <p:cNvPicPr>
            <a:picLocks noChangeAspect="1" noChangeArrowheads="1"/>
          </p:cNvPicPr>
          <p:nvPr/>
        </p:nvPicPr>
        <p:blipFill>
          <a:blip r:embed="rId14" cstate="print"/>
          <a:srcRect/>
          <a:stretch>
            <a:fillRect/>
          </a:stretch>
        </p:blipFill>
        <p:spPr bwMode="auto">
          <a:xfrm>
            <a:off x="790575" y="6248400"/>
            <a:ext cx="533400" cy="5334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46203"/>
                                        </p:tgtEl>
                                        <p:attrNameLst>
                                          <p:attrName>style.visibility</p:attrName>
                                        </p:attrNameLst>
                                      </p:cBhvr>
                                      <p:to>
                                        <p:strVal val="visible"/>
                                      </p:to>
                                    </p:set>
                                    <p:animEffect transition="in" filter="box(out)">
                                      <p:cBhvr>
                                        <p:cTn id="7" dur="500"/>
                                        <p:tgtEl>
                                          <p:spTgt spid="94620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6202"/>
                                        </p:tgtEl>
                                        <p:attrNameLst>
                                          <p:attrName>style.visibility</p:attrName>
                                        </p:attrNameLst>
                                      </p:cBhvr>
                                      <p:to>
                                        <p:strVal val="visible"/>
                                      </p:to>
                                    </p:set>
                                    <p:animEffect transition="in" filter="box(out)">
                                      <p:cBhvr>
                                        <p:cTn id="10" dur="500"/>
                                        <p:tgtEl>
                                          <p:spTgt spid="94620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6181"/>
                                        </p:tgtEl>
                                        <p:attrNameLst>
                                          <p:attrName>style.visibility</p:attrName>
                                        </p:attrNameLst>
                                      </p:cBhvr>
                                      <p:to>
                                        <p:strVal val="visible"/>
                                      </p:to>
                                    </p:set>
                                    <p:animEffect transition="in" filter="box(out)">
                                      <p:cBhvr>
                                        <p:cTn id="14" dur="500"/>
                                        <p:tgtEl>
                                          <p:spTgt spid="946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202"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9/12 Enzymes CH 6.3</a:t>
            </a:r>
            <a:br>
              <a:rPr lang="en-US" sz="2400" dirty="0" smtClean="0"/>
            </a:br>
            <a:r>
              <a:rPr lang="en-US" sz="2400" dirty="0" smtClean="0"/>
              <a:t>Obj. TSW learn how enzymes function and the environmental factors that influence them in and activity/ lab. P. 38NB</a:t>
            </a:r>
            <a:endParaRPr lang="en-US" sz="2400" dirty="0"/>
          </a:p>
        </p:txBody>
      </p:sp>
      <p:sp>
        <p:nvSpPr>
          <p:cNvPr id="3" name="Content Placeholder 2"/>
          <p:cNvSpPr>
            <a:spLocks noGrp="1"/>
          </p:cNvSpPr>
          <p:nvPr>
            <p:ph idx="1"/>
          </p:nvPr>
        </p:nvSpPr>
        <p:spPr>
          <a:xfrm>
            <a:off x="0" y="1295401"/>
            <a:ext cx="9144000" cy="5562600"/>
          </a:xfrm>
        </p:spPr>
        <p:txBody>
          <a:bodyPr/>
          <a:lstStyle/>
          <a:p>
            <a:pPr marL="514350" indent="-514350">
              <a:buFont typeface="+mj-lt"/>
              <a:buAutoNum type="arabicPeriod"/>
            </a:pPr>
            <a:r>
              <a:rPr lang="en-US" dirty="0" smtClean="0"/>
              <a:t>What type of macromolecule is an enzyme?</a:t>
            </a:r>
          </a:p>
          <a:p>
            <a:pPr marL="514350" indent="-514350">
              <a:buFont typeface="+mj-lt"/>
              <a:buAutoNum type="arabicPeriod"/>
            </a:pPr>
            <a:r>
              <a:rPr lang="en-US" dirty="0" smtClean="0"/>
              <a:t>What is the purpose of an enzyme?</a:t>
            </a:r>
          </a:p>
          <a:p>
            <a:pPr marL="514350" indent="-514350">
              <a:buFont typeface="+mj-lt"/>
              <a:buAutoNum type="arabicPeriod"/>
            </a:pPr>
            <a:r>
              <a:rPr lang="en-US" dirty="0" smtClean="0"/>
              <a:t>Name 3 environmental factors that influence an enzymes function.</a:t>
            </a:r>
          </a:p>
          <a:p>
            <a:pPr marL="514350" indent="-514350">
              <a:buFont typeface="+mj-lt"/>
              <a:buAutoNum type="arabicPeriod"/>
            </a:pPr>
            <a:endParaRPr lang="en-US" dirty="0"/>
          </a:p>
        </p:txBody>
      </p:sp>
      <p:pic>
        <p:nvPicPr>
          <p:cNvPr id="4" name="Picture 6" descr="http://waynesword.palomar.edu/images/enzyme5.gif"/>
          <p:cNvPicPr>
            <a:picLocks noChangeAspect="1" noChangeArrowheads="1"/>
          </p:cNvPicPr>
          <p:nvPr/>
        </p:nvPicPr>
        <p:blipFill>
          <a:blip r:embed="rId2" cstate="print"/>
          <a:srcRect/>
          <a:stretch>
            <a:fillRect/>
          </a:stretch>
        </p:blipFill>
        <p:spPr bwMode="auto">
          <a:xfrm>
            <a:off x="1137" y="3505200"/>
            <a:ext cx="5805297" cy="2590800"/>
          </a:xfrm>
          <a:prstGeom prst="rect">
            <a:avLst/>
          </a:prstGeom>
          <a:noFill/>
        </p:spPr>
      </p:pic>
    </p:spTree>
    <p:extLst>
      <p:ext uri="{BB962C8B-B14F-4D97-AF65-F5344CB8AC3E}">
        <p14:creationId xmlns:p14="http://schemas.microsoft.com/office/powerpoint/2010/main" val="131166875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6" descr="http://waynesword.palomar.edu/images/enzyme5.gif"/>
          <p:cNvPicPr>
            <a:picLocks noChangeAspect="1" noChangeArrowheads="1"/>
          </p:cNvPicPr>
          <p:nvPr/>
        </p:nvPicPr>
        <p:blipFill>
          <a:blip r:embed="rId2" cstate="print"/>
          <a:srcRect/>
          <a:stretch>
            <a:fillRect/>
          </a:stretch>
        </p:blipFill>
        <p:spPr bwMode="auto">
          <a:xfrm>
            <a:off x="3338703" y="0"/>
            <a:ext cx="5805297" cy="2590800"/>
          </a:xfrm>
          <a:prstGeom prst="rect">
            <a:avLst/>
          </a:prstGeom>
          <a:noFill/>
        </p:spPr>
      </p:pic>
      <p:sp>
        <p:nvSpPr>
          <p:cNvPr id="2" name="Title 1"/>
          <p:cNvSpPr>
            <a:spLocks noGrp="1"/>
          </p:cNvSpPr>
          <p:nvPr>
            <p:ph type="title"/>
          </p:nvPr>
        </p:nvSpPr>
        <p:spPr>
          <a:xfrm>
            <a:off x="0" y="0"/>
            <a:ext cx="2667000" cy="1417638"/>
          </a:xfrm>
        </p:spPr>
        <p:txBody>
          <a:bodyPr>
            <a:normAutofit fontScale="90000"/>
          </a:bodyPr>
          <a:lstStyle/>
          <a:p>
            <a:r>
              <a:rPr lang="en-US" dirty="0" smtClean="0"/>
              <a:t/>
            </a:r>
            <a:br>
              <a:rPr lang="en-US" dirty="0" smtClean="0"/>
            </a:br>
            <a:r>
              <a:rPr lang="en-US" sz="3100" dirty="0" smtClean="0"/>
              <a:t>Macromolecules &amp; Subunits Notes p. </a:t>
            </a:r>
            <a:r>
              <a:rPr lang="en-US" sz="3100" dirty="0" smtClean="0"/>
              <a:t>37NB</a:t>
            </a:r>
            <a:r>
              <a:rPr lang="en-US" dirty="0" smtClean="0"/>
              <a:t/>
            </a:r>
            <a:br>
              <a:rPr lang="en-US" dirty="0" smtClean="0"/>
            </a:br>
            <a:endParaRPr lang="en-US" dirty="0"/>
          </a:p>
        </p:txBody>
      </p:sp>
      <p:sp>
        <p:nvSpPr>
          <p:cNvPr id="3" name="Content Placeholder 2"/>
          <p:cNvSpPr>
            <a:spLocks noGrp="1"/>
          </p:cNvSpPr>
          <p:nvPr>
            <p:ph idx="1"/>
          </p:nvPr>
        </p:nvSpPr>
        <p:spPr>
          <a:xfrm>
            <a:off x="0" y="2209800"/>
            <a:ext cx="8229600" cy="3916363"/>
          </a:xfrm>
        </p:spPr>
        <p:txBody>
          <a:bodyPr>
            <a:normAutofit fontScale="92500" lnSpcReduction="10000"/>
          </a:bodyPr>
          <a:lstStyle/>
          <a:p>
            <a:r>
              <a:rPr lang="en-US" b="1" dirty="0" smtClean="0"/>
              <a:t>Lipid </a:t>
            </a:r>
            <a:r>
              <a:rPr lang="en-US" b="1" baseline="-25000" dirty="0" smtClean="0"/>
              <a:t>(pm)</a:t>
            </a:r>
            <a:r>
              <a:rPr lang="en-US" baseline="-25000" dirty="0" smtClean="0"/>
              <a:t> </a:t>
            </a:r>
            <a:r>
              <a:rPr lang="en-US" dirty="0" smtClean="0"/>
              <a:t>– Fatty Acids</a:t>
            </a:r>
          </a:p>
          <a:p>
            <a:r>
              <a:rPr lang="en-US" b="1" dirty="0" smtClean="0"/>
              <a:t>Carbohydrate</a:t>
            </a:r>
            <a:r>
              <a:rPr lang="en-US" b="1" baseline="-25000" dirty="0" smtClean="0"/>
              <a:t>(pm)</a:t>
            </a:r>
            <a:r>
              <a:rPr lang="en-US" dirty="0" smtClean="0"/>
              <a:t> - </a:t>
            </a:r>
            <a:r>
              <a:rPr lang="en-US" dirty="0" err="1" smtClean="0"/>
              <a:t>Saccharides</a:t>
            </a:r>
            <a:endParaRPr lang="en-US" dirty="0" smtClean="0"/>
          </a:p>
          <a:p>
            <a:r>
              <a:rPr lang="en-US" b="1" dirty="0" smtClean="0"/>
              <a:t>Protein</a:t>
            </a:r>
            <a:r>
              <a:rPr lang="en-US" b="1" baseline="-25000" dirty="0" smtClean="0"/>
              <a:t> (pm)</a:t>
            </a:r>
            <a:r>
              <a:rPr lang="en-US" b="1" dirty="0" smtClean="0"/>
              <a:t> </a:t>
            </a:r>
            <a:r>
              <a:rPr lang="en-US" dirty="0" smtClean="0"/>
              <a:t>( Enzymes)– Amino Acids</a:t>
            </a:r>
          </a:p>
          <a:p>
            <a:pPr lvl="1"/>
            <a:r>
              <a:rPr lang="en-US" dirty="0" smtClean="0"/>
              <a:t>Temperature</a:t>
            </a:r>
          </a:p>
          <a:p>
            <a:pPr lvl="1"/>
            <a:r>
              <a:rPr lang="en-US" dirty="0" smtClean="0"/>
              <a:t>pH</a:t>
            </a:r>
          </a:p>
          <a:p>
            <a:pPr lvl="1"/>
            <a:r>
              <a:rPr lang="en-US" dirty="0" smtClean="0"/>
              <a:t>[Substrate ]  &amp; [Enzymes]</a:t>
            </a:r>
          </a:p>
          <a:p>
            <a:pPr lvl="1"/>
            <a:r>
              <a:rPr lang="en-US" dirty="0" smtClean="0"/>
              <a:t>[Salt]</a:t>
            </a:r>
          </a:p>
          <a:p>
            <a:r>
              <a:rPr lang="en-US" dirty="0" smtClean="0"/>
              <a:t>Nucleic Acid  - Nucleotides</a:t>
            </a:r>
            <a:endParaRPr lang="en-US" dirty="0"/>
          </a:p>
        </p:txBody>
      </p:sp>
      <p:pic>
        <p:nvPicPr>
          <p:cNvPr id="5" name="Picture 2" descr="http://www.elmhurst.edu/~chm/vchembook/images/571lockkey.gif">
            <a:hlinkClick r:id="rId3"/>
          </p:cNvPr>
          <p:cNvPicPr>
            <a:picLocks noChangeAspect="1" noChangeArrowheads="1"/>
          </p:cNvPicPr>
          <p:nvPr/>
        </p:nvPicPr>
        <p:blipFill>
          <a:blip r:embed="rId4" cstate="print"/>
          <a:srcRect/>
          <a:stretch>
            <a:fillRect/>
          </a:stretch>
        </p:blipFill>
        <p:spPr bwMode="auto">
          <a:xfrm>
            <a:off x="6123214" y="3276600"/>
            <a:ext cx="3020786" cy="3171826"/>
          </a:xfrm>
          <a:prstGeom prst="rect">
            <a:avLst/>
          </a:prstGeom>
          <a:noFill/>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191000" cy="1143000"/>
          </a:xfrm>
        </p:spPr>
        <p:txBody>
          <a:bodyPr/>
          <a:lstStyle/>
          <a:p>
            <a:r>
              <a:rPr lang="en-US" dirty="0" smtClean="0"/>
              <a:t>Enzyme Activity</a:t>
            </a:r>
            <a:endParaRPr lang="en-US" dirty="0"/>
          </a:p>
        </p:txBody>
      </p:sp>
      <p:sp>
        <p:nvSpPr>
          <p:cNvPr id="3" name="Content Placeholder 2"/>
          <p:cNvSpPr>
            <a:spLocks noGrp="1"/>
          </p:cNvSpPr>
          <p:nvPr>
            <p:ph idx="1"/>
          </p:nvPr>
        </p:nvSpPr>
        <p:spPr>
          <a:xfrm>
            <a:off x="0" y="1828800"/>
            <a:ext cx="9144000" cy="4525963"/>
          </a:xfrm>
        </p:spPr>
        <p:txBody>
          <a:bodyPr>
            <a:normAutofit/>
          </a:bodyPr>
          <a:lstStyle/>
          <a:p>
            <a:r>
              <a:rPr lang="en-US" dirty="0" smtClean="0"/>
              <a:t>You will be given a substrate or a part of an enzyme.  </a:t>
            </a:r>
          </a:p>
          <a:p>
            <a:r>
              <a:rPr lang="en-US" dirty="0" smtClean="0"/>
              <a:t>Find the matching part, that fits your active site.</a:t>
            </a:r>
          </a:p>
          <a:p>
            <a:r>
              <a:rPr lang="en-US" dirty="0" smtClean="0"/>
              <a:t>Bring your matching Enzyme/ Substrate combinations (Lock &amp; Key) to McAllister</a:t>
            </a:r>
          </a:p>
          <a:p>
            <a:r>
              <a:rPr lang="en-US" dirty="0" smtClean="0"/>
              <a:t>I will quiz you on your knowledge of monomers and polymers in </a:t>
            </a:r>
            <a:r>
              <a:rPr lang="en-US" dirty="0" err="1" smtClean="0"/>
              <a:t>endergonic</a:t>
            </a:r>
            <a:r>
              <a:rPr lang="en-US" dirty="0" smtClean="0"/>
              <a:t> &amp; </a:t>
            </a:r>
            <a:r>
              <a:rPr lang="en-US" dirty="0" err="1" smtClean="0"/>
              <a:t>exergonic</a:t>
            </a:r>
            <a:r>
              <a:rPr lang="en-US" dirty="0" smtClean="0"/>
              <a:t> reactions.</a:t>
            </a:r>
            <a:endParaRPr lang="en-US" dirty="0"/>
          </a:p>
        </p:txBody>
      </p:sp>
      <p:pic>
        <p:nvPicPr>
          <p:cNvPr id="64516" name="Picture 4" descr="http://www.freethought-forum.com/images/anatomy3/lockandkey.jpg">
            <a:hlinkClick r:id="rId2"/>
          </p:cNvPr>
          <p:cNvPicPr>
            <a:picLocks noChangeAspect="1" noChangeArrowheads="1"/>
          </p:cNvPicPr>
          <p:nvPr/>
        </p:nvPicPr>
        <p:blipFill>
          <a:blip r:embed="rId3" cstate="print"/>
          <a:srcRect/>
          <a:stretch>
            <a:fillRect/>
          </a:stretch>
        </p:blipFill>
        <p:spPr bwMode="auto">
          <a:xfrm>
            <a:off x="4038601" y="0"/>
            <a:ext cx="5105400" cy="1838325"/>
          </a:xfrm>
          <a:prstGeom prst="rect">
            <a:avLst/>
          </a:prstGeom>
          <a:noFill/>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Catalase Lab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31035794"/>
              </p:ext>
            </p:extLst>
          </p:nvPr>
        </p:nvGraphicFramePr>
        <p:xfrm>
          <a:off x="457200" y="1600200"/>
          <a:ext cx="8229600" cy="3779520"/>
        </p:xfrm>
        <a:graphic>
          <a:graphicData uri="http://schemas.openxmlformats.org/drawingml/2006/table">
            <a:tbl>
              <a:tblPr firstRow="1" bandRow="1">
                <a:tableStyleId>{5C22544A-7EE6-4342-B048-85BDC9FD1C3A}</a:tableStyleId>
              </a:tblPr>
              <a:tblGrid>
                <a:gridCol w="1079500"/>
                <a:gridCol w="1663700"/>
                <a:gridCol w="1371600"/>
                <a:gridCol w="1371600"/>
                <a:gridCol w="1371600"/>
                <a:gridCol w="1371600"/>
              </a:tblGrid>
              <a:tr h="370840">
                <a:tc>
                  <a:txBody>
                    <a:bodyPr/>
                    <a:lstStyle/>
                    <a:p>
                      <a:r>
                        <a:rPr lang="en-US" sz="3200" dirty="0" smtClean="0"/>
                        <a:t>ml H2O2</a:t>
                      </a:r>
                      <a:endParaRPr lang="en-US" sz="3200" dirty="0"/>
                    </a:p>
                  </a:txBody>
                  <a:tcPr/>
                </a:tc>
                <a:tc>
                  <a:txBody>
                    <a:bodyPr/>
                    <a:lstStyle/>
                    <a:p>
                      <a:r>
                        <a:rPr lang="en-US" dirty="0" smtClean="0"/>
                        <a:t>Person</a:t>
                      </a:r>
                      <a:r>
                        <a:rPr lang="en-US" baseline="0" dirty="0" smtClean="0"/>
                        <a:t> 1</a:t>
                      </a:r>
                      <a:endParaRPr lang="en-US" dirty="0"/>
                    </a:p>
                  </a:txBody>
                  <a:tcPr/>
                </a:tc>
                <a:tc>
                  <a:txBody>
                    <a:bodyPr/>
                    <a:lstStyle/>
                    <a:p>
                      <a:r>
                        <a:rPr lang="en-US" dirty="0" smtClean="0"/>
                        <a:t>Person 2</a:t>
                      </a:r>
                      <a:endParaRPr lang="en-US" dirty="0"/>
                    </a:p>
                  </a:txBody>
                  <a:tcPr/>
                </a:tc>
                <a:tc>
                  <a:txBody>
                    <a:bodyPr/>
                    <a:lstStyle/>
                    <a:p>
                      <a:r>
                        <a:rPr lang="en-US" dirty="0" smtClean="0"/>
                        <a:t>Person</a:t>
                      </a:r>
                      <a:r>
                        <a:rPr lang="en-US" baseline="0" dirty="0" smtClean="0"/>
                        <a:t> 3</a:t>
                      </a:r>
                      <a:endParaRPr lang="en-US" dirty="0"/>
                    </a:p>
                  </a:txBody>
                  <a:tcPr/>
                </a:tc>
                <a:tc>
                  <a:txBody>
                    <a:bodyPr/>
                    <a:lstStyle/>
                    <a:p>
                      <a:r>
                        <a:rPr lang="en-US" dirty="0" smtClean="0"/>
                        <a:t>Person</a:t>
                      </a:r>
                      <a:r>
                        <a:rPr lang="en-US" baseline="0" dirty="0" smtClean="0"/>
                        <a:t> 4</a:t>
                      </a:r>
                      <a:endParaRPr lang="en-US" dirty="0"/>
                    </a:p>
                  </a:txBody>
                  <a:tcPr/>
                </a:tc>
                <a:tc>
                  <a:txBody>
                    <a:bodyPr/>
                    <a:lstStyle/>
                    <a:p>
                      <a:r>
                        <a:rPr lang="en-US" dirty="0" smtClean="0"/>
                        <a:t>Person 5</a:t>
                      </a:r>
                      <a:endParaRPr lang="en-US" dirty="0"/>
                    </a:p>
                  </a:txBody>
                  <a:tcPr/>
                </a:tc>
              </a:tr>
              <a:tr h="370840">
                <a:tc>
                  <a:txBody>
                    <a:bodyPr/>
                    <a:lstStyle/>
                    <a:p>
                      <a:r>
                        <a:rPr lang="en-US" dirty="0" smtClean="0"/>
                        <a:t>5</a:t>
                      </a:r>
                      <a:endParaRPr lang="en-US" dirty="0"/>
                    </a:p>
                  </a:txBody>
                  <a:tcPr/>
                </a:tc>
                <a:tc>
                  <a:txBody>
                    <a:bodyPr/>
                    <a:lstStyle/>
                    <a:p>
                      <a:r>
                        <a:rPr lang="en-US" dirty="0" smtClean="0"/>
                        <a:t>100</a:t>
                      </a:r>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r>
                        <a:rPr lang="en-US" dirty="0" smtClean="0"/>
                        <a:t>6</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r>
                        <a:rPr lang="en-US" dirty="0" smtClean="0"/>
                        <a:t>7</a:t>
                      </a:r>
                      <a:endParaRPr lang="en-US" dirty="0"/>
                    </a:p>
                  </a:txBody>
                  <a:tcPr/>
                </a:tc>
                <a:tc>
                  <a:txBody>
                    <a:bodyPr/>
                    <a:lstStyle/>
                    <a:p>
                      <a:endParaRPr lang="en-US" dirty="0"/>
                    </a:p>
                  </a:txBody>
                  <a:tcPr/>
                </a:tc>
                <a:tc>
                  <a:txBody>
                    <a:bodyPr/>
                    <a:lstStyle/>
                    <a:p>
                      <a:r>
                        <a:rPr lang="en-US" dirty="0" smtClean="0"/>
                        <a:t>120</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r>
                        <a:rPr lang="en-US" dirty="0" smtClean="0"/>
                        <a:t>8</a:t>
                      </a:r>
                      <a:endParaRPr lang="en-US" dirty="0"/>
                    </a:p>
                  </a:txBody>
                  <a:tcPr/>
                </a:tc>
                <a:tc>
                  <a:txBody>
                    <a:bodyPr/>
                    <a:lstStyle/>
                    <a:p>
                      <a:endParaRPr lang="en-US"/>
                    </a:p>
                  </a:txBody>
                  <a:tcPr/>
                </a:tc>
                <a:tc>
                  <a:txBody>
                    <a:bodyPr/>
                    <a:lstStyle/>
                    <a:p>
                      <a:endParaRPr lang="en-US"/>
                    </a:p>
                  </a:txBody>
                  <a:tcPr/>
                </a:tc>
                <a:tc>
                  <a:txBody>
                    <a:bodyPr/>
                    <a:lstStyle/>
                    <a:p>
                      <a:r>
                        <a:rPr lang="en-US" dirty="0" smtClean="0"/>
                        <a:t>120</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9</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smtClean="0"/>
                        <a:t>170</a:t>
                      </a:r>
                      <a:endParaRPr lang="en-US" dirty="0"/>
                    </a:p>
                  </a:txBody>
                  <a:tcPr/>
                </a:tc>
                <a:tc>
                  <a:txBody>
                    <a:bodyPr/>
                    <a:lstStyle/>
                    <a:p>
                      <a:endParaRPr lang="en-US" dirty="0"/>
                    </a:p>
                  </a:txBody>
                  <a:tcPr/>
                </a:tc>
              </a:tr>
              <a:tr h="370840">
                <a:tc>
                  <a:txBody>
                    <a:bodyPr/>
                    <a:lstStyle/>
                    <a:p>
                      <a:r>
                        <a:rPr lang="en-US" dirty="0" smtClean="0"/>
                        <a:t>10</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r>
                        <a:rPr lang="en-US" dirty="0" smtClean="0"/>
                        <a:t>140</a:t>
                      </a:r>
                      <a:endParaRPr lang="en-US" dirty="0"/>
                    </a:p>
                  </a:txBody>
                  <a:tcPr/>
                </a:tc>
              </a:tr>
            </a:tbl>
          </a:graphicData>
        </a:graphic>
      </p:graphicFrame>
    </p:spTree>
    <p:extLst>
      <p:ext uri="{BB962C8B-B14F-4D97-AF65-F5344CB8AC3E}">
        <p14:creationId xmlns:p14="http://schemas.microsoft.com/office/powerpoint/2010/main" val="217481285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Catalase Lab P. </a:t>
            </a:r>
            <a:r>
              <a:rPr lang="en-US" dirty="0" smtClean="0"/>
              <a:t>27</a:t>
            </a:r>
            <a:endParaRPr lang="en-US" dirty="0"/>
          </a:p>
        </p:txBody>
      </p:sp>
      <p:sp>
        <p:nvSpPr>
          <p:cNvPr id="3" name="Content Placeholder 2"/>
          <p:cNvSpPr>
            <a:spLocks noGrp="1"/>
          </p:cNvSpPr>
          <p:nvPr>
            <p:ph idx="1"/>
          </p:nvPr>
        </p:nvSpPr>
        <p:spPr>
          <a:xfrm>
            <a:off x="0" y="1143000"/>
            <a:ext cx="9144000" cy="4602163"/>
          </a:xfrm>
        </p:spPr>
        <p:txBody>
          <a:bodyPr>
            <a:normAutofit fontScale="70000" lnSpcReduction="20000"/>
          </a:bodyPr>
          <a:lstStyle/>
          <a:p>
            <a:r>
              <a:rPr lang="en-US" dirty="0" smtClean="0"/>
              <a:t>1 flask / 2 people</a:t>
            </a:r>
          </a:p>
          <a:p>
            <a:r>
              <a:rPr lang="en-US" dirty="0" smtClean="0"/>
              <a:t>GLX</a:t>
            </a:r>
          </a:p>
          <a:p>
            <a:r>
              <a:rPr lang="en-US" dirty="0" smtClean="0"/>
              <a:t>Pressure Probe</a:t>
            </a:r>
          </a:p>
          <a:p>
            <a:r>
              <a:rPr lang="en-US" dirty="0" smtClean="0"/>
              <a:t>Yeast – 1 tsp.</a:t>
            </a:r>
          </a:p>
          <a:p>
            <a:r>
              <a:rPr lang="en-US" dirty="0" smtClean="0"/>
              <a:t>Hydrogen Peroxide 5ml</a:t>
            </a:r>
          </a:p>
          <a:p>
            <a:r>
              <a:rPr lang="en-US" dirty="0" smtClean="0"/>
              <a:t>Swirl</a:t>
            </a:r>
          </a:p>
          <a:p>
            <a:r>
              <a:rPr lang="en-US" dirty="0" smtClean="0"/>
              <a:t>Make observations.</a:t>
            </a:r>
          </a:p>
          <a:p>
            <a:r>
              <a:rPr lang="en-US" dirty="0" smtClean="0"/>
              <a:t>Write a summary paragraph about the function of enzymes with a picture of a substrate &amp; enzyme &amp; active site.  What factors allow for the enzyme to function?  What </a:t>
            </a:r>
            <a:r>
              <a:rPr lang="en-US" dirty="0" smtClean="0"/>
              <a:t>volume of H2O2</a:t>
            </a:r>
            <a:r>
              <a:rPr lang="en-US" dirty="0" smtClean="0"/>
              <a:t> </a:t>
            </a:r>
            <a:r>
              <a:rPr lang="en-US" dirty="0" smtClean="0"/>
              <a:t>did Catalase work the best? Why does the enzyme speed up chemical reactions?  Enzymes can be used again &amp; again (Catalytic), how is this important in chemical reactions?  At </a:t>
            </a:r>
            <a:r>
              <a:rPr lang="en-US" smtClean="0"/>
              <a:t>what </a:t>
            </a:r>
            <a:r>
              <a:rPr lang="en-US" smtClean="0"/>
              <a:t>volumes (ml)</a:t>
            </a:r>
            <a:r>
              <a:rPr lang="en-US" smtClean="0"/>
              <a:t> </a:t>
            </a:r>
            <a:r>
              <a:rPr lang="en-US" dirty="0" smtClean="0"/>
              <a:t>did the </a:t>
            </a:r>
            <a:r>
              <a:rPr lang="en-US" dirty="0" err="1" smtClean="0"/>
              <a:t>Catalase</a:t>
            </a:r>
            <a:r>
              <a:rPr lang="en-US" dirty="0" smtClean="0"/>
              <a:t> work the best?  Write the chemical equation.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Gathering Evidence</a:t>
            </a:r>
            <a:endParaRPr lang="en-US" dirty="0"/>
          </a:p>
        </p:txBody>
      </p:sp>
      <p:sp>
        <p:nvSpPr>
          <p:cNvPr id="3" name="Content Placeholder 2"/>
          <p:cNvSpPr>
            <a:spLocks noGrp="1"/>
          </p:cNvSpPr>
          <p:nvPr>
            <p:ph idx="1"/>
          </p:nvPr>
        </p:nvSpPr>
        <p:spPr>
          <a:xfrm>
            <a:off x="0" y="990600"/>
            <a:ext cx="9144000" cy="4602163"/>
          </a:xfrm>
        </p:spPr>
        <p:txBody>
          <a:bodyPr>
            <a:normAutofit fontScale="77500" lnSpcReduction="20000"/>
          </a:bodyPr>
          <a:lstStyle/>
          <a:p>
            <a:r>
              <a:rPr lang="en-US" dirty="0" smtClean="0">
                <a:hlinkClick r:id="rId2"/>
              </a:rPr>
              <a:t>Bounty Commercial</a:t>
            </a:r>
            <a:endParaRPr lang="en-US" dirty="0" smtClean="0"/>
          </a:p>
          <a:p>
            <a:r>
              <a:rPr lang="en-US" dirty="0" smtClean="0">
                <a:hlinkClick r:id="rId3"/>
              </a:rPr>
              <a:t>Avian Commercial</a:t>
            </a:r>
            <a:endParaRPr lang="en-US" dirty="0" smtClean="0"/>
          </a:p>
          <a:p>
            <a:r>
              <a:rPr lang="en-US" dirty="0" smtClean="0"/>
              <a:t>Which commercial are you likely to believe?</a:t>
            </a:r>
          </a:p>
          <a:p>
            <a:r>
              <a:rPr lang="en-US" dirty="0" smtClean="0"/>
              <a:t>Why?</a:t>
            </a:r>
          </a:p>
          <a:p>
            <a:r>
              <a:rPr lang="en-US" dirty="0" smtClean="0"/>
              <a:t>What is the claim for each commercial?</a:t>
            </a:r>
          </a:p>
          <a:p>
            <a:r>
              <a:rPr lang="en-US" dirty="0" smtClean="0"/>
              <a:t>Is there evidence?</a:t>
            </a:r>
          </a:p>
          <a:p>
            <a:r>
              <a:rPr lang="en-US" dirty="0" smtClean="0"/>
              <a:t>What is your reasoning for your evidence?</a:t>
            </a:r>
          </a:p>
          <a:p>
            <a:pPr>
              <a:buNone/>
            </a:pPr>
            <a:r>
              <a:rPr lang="en-US" dirty="0" smtClean="0"/>
              <a:t>WS – The Case of the Missing Meatballs p. 15 NB</a:t>
            </a:r>
          </a:p>
          <a:p>
            <a:pPr>
              <a:buNone/>
            </a:pPr>
            <a:r>
              <a:rPr lang="en-US" b="1" dirty="0" smtClean="0"/>
              <a:t>HW – Read CH 6.3 &amp; CH 7</a:t>
            </a:r>
          </a:p>
          <a:p>
            <a:pPr>
              <a:buNone/>
            </a:pPr>
            <a:r>
              <a:rPr lang="en-US" b="1" dirty="0" smtClean="0"/>
              <a:t>Make sure you have 1 whole page notes P. 15 NB</a:t>
            </a:r>
          </a:p>
          <a:p>
            <a:pPr>
              <a:buNone/>
            </a:pPr>
            <a:r>
              <a:rPr lang="en-US" b="1" dirty="0" smtClean="0"/>
              <a:t>Finish your Bacteria Lab – Due Thursday</a:t>
            </a:r>
          </a:p>
          <a:p>
            <a:pPr>
              <a:buNone/>
            </a:pPr>
            <a:r>
              <a:rPr lang="en-US" b="1" dirty="0" smtClean="0"/>
              <a:t>Quiz CH 7 Friday</a:t>
            </a:r>
            <a:endParaRPr lang="en-US" b="1" dirty="0"/>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ox(in)">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AXES </a:t>
            </a:r>
            <a:r>
              <a:rPr lang="en-US" dirty="0" smtClean="0"/>
              <a:t>Paragraph – Catalase Lab</a:t>
            </a:r>
            <a:endParaRPr lang="en-US" dirty="0"/>
          </a:p>
        </p:txBody>
      </p:sp>
      <p:sp>
        <p:nvSpPr>
          <p:cNvPr id="3" name="Content Placeholder 2"/>
          <p:cNvSpPr>
            <a:spLocks noGrp="1"/>
          </p:cNvSpPr>
          <p:nvPr>
            <p:ph idx="1"/>
          </p:nvPr>
        </p:nvSpPr>
        <p:spPr>
          <a:xfrm>
            <a:off x="0" y="1295400"/>
            <a:ext cx="9144000" cy="4830763"/>
          </a:xfrm>
        </p:spPr>
        <p:txBody>
          <a:bodyPr>
            <a:normAutofit lnSpcReduction="10000"/>
          </a:bodyPr>
          <a:lstStyle/>
          <a:p>
            <a:r>
              <a:rPr lang="en-US" dirty="0" smtClean="0"/>
              <a:t>Assertion	What is </a:t>
            </a:r>
            <a:r>
              <a:rPr lang="en-US" dirty="0" smtClean="0"/>
              <a:t>Exothermic Reactions</a:t>
            </a:r>
            <a:r>
              <a:rPr lang="en-US" dirty="0" smtClean="0"/>
              <a:t>?  </a:t>
            </a:r>
            <a:r>
              <a:rPr lang="en-US" dirty="0" smtClean="0"/>
              <a:t>Use 					vocabulary.</a:t>
            </a:r>
          </a:p>
          <a:p>
            <a:r>
              <a:rPr lang="en-US" dirty="0" err="1" smtClean="0"/>
              <a:t>eXample</a:t>
            </a:r>
            <a:r>
              <a:rPr lang="en-US" dirty="0" smtClean="0"/>
              <a:t>		</a:t>
            </a:r>
            <a:r>
              <a:rPr lang="en-US" dirty="0" smtClean="0"/>
              <a:t>Discuss an</a:t>
            </a:r>
            <a:r>
              <a:rPr lang="en-US" dirty="0" smtClean="0"/>
              <a:t> </a:t>
            </a:r>
            <a:r>
              <a:rPr lang="en-US" dirty="0"/>
              <a:t>e</a:t>
            </a:r>
            <a:r>
              <a:rPr lang="en-US" dirty="0" smtClean="0"/>
              <a:t>xample of an enzyme</a:t>
            </a:r>
            <a:r>
              <a:rPr lang="en-US" dirty="0" smtClean="0"/>
              <a:t>. 			Include details from the lab.</a:t>
            </a:r>
            <a:r>
              <a:rPr lang="en-US" dirty="0" smtClean="0"/>
              <a:t>			</a:t>
            </a:r>
          </a:p>
          <a:p>
            <a:r>
              <a:rPr lang="en-US" dirty="0" smtClean="0"/>
              <a:t>Explanation	Describe </a:t>
            </a:r>
            <a:r>
              <a:rPr lang="en-US" dirty="0" smtClean="0"/>
              <a:t>the function of the enzyme, 			and factors that influence it.</a:t>
            </a:r>
          </a:p>
          <a:p>
            <a:endParaRPr lang="en-US" dirty="0" smtClean="0"/>
          </a:p>
          <a:p>
            <a:r>
              <a:rPr lang="en-US" dirty="0" smtClean="0"/>
              <a:t>Significance	Why </a:t>
            </a:r>
            <a:r>
              <a:rPr lang="en-US" dirty="0" smtClean="0"/>
              <a:t>are enzymes</a:t>
            </a:r>
            <a:r>
              <a:rPr lang="en-US" dirty="0" smtClean="0"/>
              <a:t> </a:t>
            </a:r>
            <a:r>
              <a:rPr lang="en-US" dirty="0" smtClean="0"/>
              <a:t>important for us?</a:t>
            </a:r>
            <a:endParaRPr lang="en-US" dirty="0"/>
          </a:p>
        </p:txBody>
      </p:sp>
    </p:spTree>
    <p:extLst>
      <p:ext uri="{BB962C8B-B14F-4D97-AF65-F5344CB8AC3E}">
        <p14:creationId xmlns:p14="http://schemas.microsoft.com/office/powerpoint/2010/main" val="32681324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AXES </a:t>
            </a:r>
            <a:r>
              <a:rPr lang="en-US" dirty="0" smtClean="0"/>
              <a:t>Paragraph - Osmosis</a:t>
            </a:r>
            <a:endParaRPr lang="en-US" dirty="0"/>
          </a:p>
        </p:txBody>
      </p:sp>
      <p:sp>
        <p:nvSpPr>
          <p:cNvPr id="3" name="Content Placeholder 2"/>
          <p:cNvSpPr>
            <a:spLocks noGrp="1"/>
          </p:cNvSpPr>
          <p:nvPr>
            <p:ph idx="1"/>
          </p:nvPr>
        </p:nvSpPr>
        <p:spPr>
          <a:xfrm>
            <a:off x="0" y="1295400"/>
            <a:ext cx="9144000" cy="4830763"/>
          </a:xfrm>
        </p:spPr>
        <p:txBody>
          <a:bodyPr/>
          <a:lstStyle/>
          <a:p>
            <a:r>
              <a:rPr lang="en-US" dirty="0" smtClean="0"/>
              <a:t>Assertion	What is Osmosis?  Use 					vocabulary.</a:t>
            </a:r>
          </a:p>
          <a:p>
            <a:r>
              <a:rPr lang="en-US" dirty="0" err="1" smtClean="0"/>
              <a:t>eXample</a:t>
            </a:r>
            <a:r>
              <a:rPr lang="en-US" dirty="0" smtClean="0"/>
              <a:t>		Discuss types of Osmosis. Include 			type of passive transport.</a:t>
            </a:r>
          </a:p>
          <a:p>
            <a:r>
              <a:rPr lang="en-US" dirty="0" smtClean="0"/>
              <a:t>Explanation	Describe the transport, using the 			concentration gradient, solute, 				solvent.</a:t>
            </a:r>
          </a:p>
          <a:p>
            <a:r>
              <a:rPr lang="en-US" dirty="0" smtClean="0"/>
              <a:t>Significance	Why is Osmosis important for us?</a:t>
            </a:r>
            <a:endParaRPr lang="en-US"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7 HW Answers</a:t>
            </a:r>
            <a:endParaRPr lang="en-US" dirty="0"/>
          </a:p>
        </p:txBody>
      </p:sp>
      <p:sp>
        <p:nvSpPr>
          <p:cNvPr id="3" name="Content Placeholder 2"/>
          <p:cNvSpPr>
            <a:spLocks noGrp="1"/>
          </p:cNvSpPr>
          <p:nvPr>
            <p:ph idx="1"/>
          </p:nvPr>
        </p:nvSpPr>
        <p:spPr>
          <a:xfrm>
            <a:off x="0" y="1219200"/>
            <a:ext cx="9144000" cy="4906963"/>
          </a:xfrm>
        </p:spPr>
        <p:txBody>
          <a:bodyPr numCol="2">
            <a:normAutofit fontScale="70000" lnSpcReduction="20000"/>
          </a:bodyPr>
          <a:lstStyle/>
          <a:p>
            <a:pPr marL="514350" indent="-514350">
              <a:buFont typeface="+mj-lt"/>
              <a:buAutoNum type="arabicPeriod"/>
            </a:pPr>
            <a:r>
              <a:rPr lang="en-US" dirty="0" smtClean="0"/>
              <a:t>F</a:t>
            </a:r>
          </a:p>
          <a:p>
            <a:pPr marL="514350" indent="-514350">
              <a:buFont typeface="+mj-lt"/>
              <a:buAutoNum type="arabicPeriod"/>
            </a:pPr>
            <a:r>
              <a:rPr lang="en-US" dirty="0" smtClean="0"/>
              <a:t>B</a:t>
            </a:r>
          </a:p>
          <a:p>
            <a:pPr marL="514350" indent="-514350">
              <a:buFont typeface="+mj-lt"/>
              <a:buAutoNum type="arabicPeriod"/>
            </a:pPr>
            <a:r>
              <a:rPr lang="en-US" dirty="0" smtClean="0"/>
              <a:t>E</a:t>
            </a:r>
          </a:p>
          <a:p>
            <a:pPr marL="514350" indent="-514350">
              <a:buFont typeface="+mj-lt"/>
              <a:buAutoNum type="arabicPeriod"/>
            </a:pPr>
            <a:r>
              <a:rPr lang="en-US" dirty="0" smtClean="0"/>
              <a:t>A</a:t>
            </a:r>
          </a:p>
          <a:p>
            <a:pPr marL="514350" indent="-514350">
              <a:buFont typeface="+mj-lt"/>
              <a:buAutoNum type="arabicPeriod"/>
            </a:pPr>
            <a:r>
              <a:rPr lang="en-US" dirty="0" smtClean="0"/>
              <a:t>D</a:t>
            </a:r>
          </a:p>
          <a:p>
            <a:pPr marL="514350" indent="-514350">
              <a:buFont typeface="+mj-lt"/>
              <a:buAutoNum type="arabicPeriod"/>
            </a:pPr>
            <a:r>
              <a:rPr lang="en-US" dirty="0" smtClean="0"/>
              <a:t>C</a:t>
            </a:r>
          </a:p>
          <a:p>
            <a:pPr marL="514350" indent="-514350">
              <a:buFont typeface="+mj-lt"/>
              <a:buAutoNum type="arabicPeriod"/>
            </a:pPr>
            <a:r>
              <a:rPr lang="en-US" dirty="0" smtClean="0"/>
              <a:t>*Prokaryotes</a:t>
            </a:r>
          </a:p>
          <a:p>
            <a:pPr marL="514350" indent="-514350">
              <a:buFont typeface="+mj-lt"/>
              <a:buAutoNum type="arabicPeriod"/>
            </a:pPr>
            <a:r>
              <a:rPr lang="en-US" dirty="0" smtClean="0"/>
              <a:t>Prokaryotes	</a:t>
            </a:r>
          </a:p>
          <a:p>
            <a:pPr marL="514350" indent="-514350">
              <a:buFont typeface="+mj-lt"/>
              <a:buAutoNum type="arabicPeriod"/>
            </a:pPr>
            <a:r>
              <a:rPr lang="en-US" dirty="0" smtClean="0"/>
              <a:t>Eukaryotes</a:t>
            </a:r>
          </a:p>
          <a:p>
            <a:pPr marL="514350" indent="-514350">
              <a:buFont typeface="+mj-lt"/>
              <a:buAutoNum type="arabicPeriod"/>
            </a:pPr>
            <a:r>
              <a:rPr lang="en-US" dirty="0" smtClean="0"/>
              <a:t>Prokaryotes</a:t>
            </a:r>
          </a:p>
          <a:p>
            <a:pPr marL="514350" indent="-514350">
              <a:buFont typeface="+mj-lt"/>
              <a:buAutoNum type="arabicPeriod"/>
            </a:pPr>
            <a:r>
              <a:rPr lang="en-US" dirty="0" smtClean="0"/>
              <a:t>Eukaryotes</a:t>
            </a:r>
          </a:p>
          <a:p>
            <a:pPr marL="514350" indent="-514350">
              <a:buNone/>
            </a:pPr>
            <a:endParaRPr lang="en-US" dirty="0" smtClean="0"/>
          </a:p>
          <a:p>
            <a:pPr marL="514350" indent="-514350">
              <a:buAutoNum type="arabicPeriod"/>
            </a:pPr>
            <a:r>
              <a:rPr lang="en-US" dirty="0" smtClean="0"/>
              <a:t>Balance</a:t>
            </a:r>
          </a:p>
          <a:p>
            <a:pPr marL="514350" indent="-514350">
              <a:buAutoNum type="arabicPeriod"/>
            </a:pPr>
            <a:r>
              <a:rPr lang="en-US" dirty="0" smtClean="0"/>
              <a:t>Homeostasis</a:t>
            </a:r>
          </a:p>
          <a:p>
            <a:pPr marL="514350" indent="-514350">
              <a:buAutoNum type="arabicPeriod"/>
            </a:pPr>
            <a:r>
              <a:rPr lang="en-US" dirty="0" smtClean="0"/>
              <a:t>Glucose (sugar)</a:t>
            </a:r>
          </a:p>
          <a:p>
            <a:pPr marL="514350" indent="-514350">
              <a:buAutoNum type="arabicPeriod"/>
            </a:pPr>
            <a:r>
              <a:rPr lang="en-US" dirty="0" smtClean="0"/>
              <a:t>Plasma Membrane</a:t>
            </a:r>
          </a:p>
          <a:p>
            <a:pPr marL="514350" indent="-514350">
              <a:buAutoNum type="arabicPeriod"/>
            </a:pPr>
            <a:r>
              <a:rPr lang="en-US" dirty="0" smtClean="0"/>
              <a:t>Selectively Permeability</a:t>
            </a:r>
          </a:p>
          <a:p>
            <a:pPr marL="514350" indent="-514350">
              <a:buAutoNum type="arabicPeriod"/>
            </a:pPr>
            <a:r>
              <a:rPr lang="en-US" dirty="0" smtClean="0"/>
              <a:t>Organism</a:t>
            </a:r>
          </a:p>
          <a:p>
            <a:pPr marL="514350" indent="-514350">
              <a:buAutoNum type="arabicPeriod"/>
            </a:pPr>
            <a:r>
              <a:rPr lang="en-US" dirty="0" smtClean="0"/>
              <a:t>False (cell membrane)</a:t>
            </a:r>
          </a:p>
          <a:p>
            <a:pPr marL="514350" indent="-514350">
              <a:buAutoNum type="arabicPeriod"/>
            </a:pPr>
            <a:r>
              <a:rPr lang="en-US" dirty="0" smtClean="0"/>
              <a:t>True</a:t>
            </a:r>
          </a:p>
          <a:p>
            <a:pPr marL="514350" indent="-514350">
              <a:buAutoNum type="arabicPeriod"/>
            </a:pPr>
            <a:r>
              <a:rPr lang="en-US" dirty="0" smtClean="0"/>
              <a:t>False (Head- Polar, Tail – </a:t>
            </a:r>
            <a:r>
              <a:rPr lang="en-US" dirty="0" err="1" smtClean="0"/>
              <a:t>nonpolar</a:t>
            </a:r>
            <a:r>
              <a:rPr lang="en-US" dirty="0" smtClean="0"/>
              <a:t>)</a:t>
            </a:r>
          </a:p>
          <a:p>
            <a:pPr marL="514350" indent="-514350">
              <a:buAutoNum type="arabicPeriod"/>
            </a:pPr>
            <a:r>
              <a:rPr lang="en-US" dirty="0" smtClean="0"/>
              <a:t>False (Flexible)</a:t>
            </a:r>
          </a:p>
          <a:p>
            <a:pPr marL="514350" indent="-514350">
              <a:buAutoNum type="arabicPeriod"/>
            </a:pPr>
            <a:r>
              <a:rPr lang="en-US" dirty="0" smtClean="0"/>
              <a:t>True</a:t>
            </a:r>
          </a:p>
          <a:p>
            <a:pPr marL="514350" indent="-514350">
              <a:buAutoNum type="arabicPeriod"/>
            </a:pPr>
            <a:r>
              <a:rPr lang="en-US" dirty="0" smtClean="0"/>
              <a:t>True</a:t>
            </a:r>
          </a:p>
          <a:p>
            <a:pPr marL="514350" indent="-514350">
              <a:buAutoNum type="arabicPeriod"/>
            </a:pPr>
            <a:r>
              <a:rPr lang="en-US" dirty="0" smtClean="0"/>
              <a:t>False (Flexible)</a:t>
            </a:r>
          </a:p>
          <a:p>
            <a:pPr marL="514350" indent="-514350">
              <a:buAutoNum type="arabicPeriod"/>
            </a:pPr>
            <a:endParaRPr lang="en-US" dirty="0" smtClean="0"/>
          </a:p>
          <a:p>
            <a:pPr marL="514350" indent="-514350">
              <a:buAutoNum type="arabicPeriod"/>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CH 7 Answers</a:t>
            </a:r>
            <a:endParaRPr lang="en-US" dirty="0"/>
          </a:p>
        </p:txBody>
      </p:sp>
      <p:sp>
        <p:nvSpPr>
          <p:cNvPr id="3" name="Content Placeholder 2"/>
          <p:cNvSpPr>
            <a:spLocks noGrp="1"/>
          </p:cNvSpPr>
          <p:nvPr>
            <p:ph idx="1"/>
          </p:nvPr>
        </p:nvSpPr>
        <p:spPr>
          <a:xfrm>
            <a:off x="0" y="838200"/>
            <a:ext cx="9144000" cy="5287963"/>
          </a:xfrm>
        </p:spPr>
        <p:txBody>
          <a:bodyPr numCol="2">
            <a:normAutofit fontScale="92500" lnSpcReduction="10000"/>
          </a:bodyPr>
          <a:lstStyle/>
          <a:p>
            <a:pPr marL="514350" indent="-514350">
              <a:buFont typeface="+mj-lt"/>
              <a:buAutoNum type="arabicPeriod"/>
            </a:pPr>
            <a:r>
              <a:rPr lang="en-US" dirty="0" smtClean="0"/>
              <a:t>Vacuole</a:t>
            </a:r>
          </a:p>
          <a:p>
            <a:pPr marL="514350" indent="-514350">
              <a:buFont typeface="+mj-lt"/>
              <a:buAutoNum type="arabicPeriod"/>
            </a:pPr>
            <a:r>
              <a:rPr lang="en-US" dirty="0" smtClean="0"/>
              <a:t>Golgi Apparatus</a:t>
            </a:r>
          </a:p>
          <a:p>
            <a:pPr marL="514350" indent="-514350">
              <a:buFont typeface="+mj-lt"/>
              <a:buAutoNum type="arabicPeriod"/>
            </a:pPr>
            <a:r>
              <a:rPr lang="en-US" dirty="0" err="1" smtClean="0"/>
              <a:t>Ribosomes</a:t>
            </a:r>
            <a:r>
              <a:rPr lang="en-US" dirty="0" smtClean="0"/>
              <a:t> on ER</a:t>
            </a:r>
          </a:p>
          <a:p>
            <a:pPr marL="514350" indent="-514350">
              <a:buFont typeface="+mj-lt"/>
              <a:buAutoNum type="arabicPeriod"/>
            </a:pPr>
            <a:r>
              <a:rPr lang="en-US" dirty="0" smtClean="0"/>
              <a:t>Endoplasmic Reticulum</a:t>
            </a:r>
          </a:p>
          <a:p>
            <a:pPr marL="514350" indent="-514350">
              <a:buFont typeface="+mj-lt"/>
              <a:buAutoNum type="arabicPeriod"/>
            </a:pPr>
            <a:r>
              <a:rPr lang="en-US" dirty="0" smtClean="0"/>
              <a:t>Cytoplasm</a:t>
            </a:r>
          </a:p>
          <a:p>
            <a:pPr marL="514350" indent="-514350">
              <a:buFont typeface="+mj-lt"/>
              <a:buAutoNum type="arabicPeriod"/>
            </a:pPr>
            <a:r>
              <a:rPr lang="en-US" dirty="0" smtClean="0"/>
              <a:t>Nucleus</a:t>
            </a:r>
          </a:p>
          <a:p>
            <a:pPr marL="514350" indent="-514350">
              <a:buFont typeface="+mj-lt"/>
              <a:buAutoNum type="arabicPeriod"/>
            </a:pPr>
            <a:r>
              <a:rPr lang="en-US" dirty="0" smtClean="0"/>
              <a:t>Chloroplast</a:t>
            </a:r>
          </a:p>
          <a:p>
            <a:pPr marL="514350" indent="-514350">
              <a:buFont typeface="+mj-lt"/>
              <a:buAutoNum type="arabicPeriod"/>
            </a:pPr>
            <a:r>
              <a:rPr lang="en-US" dirty="0" err="1" smtClean="0"/>
              <a:t>Lysosomes</a:t>
            </a:r>
            <a:endParaRPr lang="en-US" dirty="0" smtClean="0"/>
          </a:p>
          <a:p>
            <a:pPr marL="514350" indent="-514350">
              <a:buFont typeface="+mj-lt"/>
              <a:buAutoNum type="arabicPeriod"/>
            </a:pPr>
            <a:r>
              <a:rPr lang="en-US" dirty="0" err="1" smtClean="0"/>
              <a:t>Ribosomes</a:t>
            </a:r>
            <a:endParaRPr lang="en-US" dirty="0" smtClean="0"/>
          </a:p>
          <a:p>
            <a:pPr marL="514350" indent="-514350">
              <a:buFont typeface="+mj-lt"/>
              <a:buAutoNum type="arabicPeriod"/>
            </a:pPr>
            <a:r>
              <a:rPr lang="en-US" dirty="0" smtClean="0"/>
              <a:t>Vacuoles</a:t>
            </a:r>
          </a:p>
          <a:p>
            <a:pPr marL="514350" indent="-514350">
              <a:buFont typeface="+mj-lt"/>
              <a:buAutoNum type="arabicPeriod"/>
            </a:pPr>
            <a:r>
              <a:rPr lang="en-US" dirty="0" smtClean="0"/>
              <a:t>Cell Wall</a:t>
            </a:r>
          </a:p>
          <a:p>
            <a:pPr marL="514350" indent="-514350">
              <a:buFont typeface="+mj-lt"/>
              <a:buAutoNum type="arabicPeriod"/>
            </a:pPr>
            <a:r>
              <a:rPr lang="en-US" dirty="0" smtClean="0"/>
              <a:t>Mitochondria or Chloroplasts</a:t>
            </a:r>
          </a:p>
          <a:p>
            <a:pPr marL="514350" indent="-514350">
              <a:buFont typeface="+mj-lt"/>
              <a:buAutoNum type="arabicPeriod"/>
            </a:pPr>
            <a:r>
              <a:rPr lang="en-US" dirty="0" smtClean="0"/>
              <a:t>Golgi Apparatus</a:t>
            </a:r>
          </a:p>
          <a:p>
            <a:pPr marL="514350" indent="-514350">
              <a:buFont typeface="+mj-lt"/>
              <a:buAutoNum type="arabicPeriod"/>
            </a:pPr>
            <a:r>
              <a:rPr lang="en-US" dirty="0" smtClean="0"/>
              <a:t>Chloroplasts</a:t>
            </a:r>
          </a:p>
          <a:p>
            <a:pPr marL="514350" indent="-514350">
              <a:buFont typeface="+mj-lt"/>
              <a:buAutoNum type="arabicPeriod"/>
            </a:pPr>
            <a:r>
              <a:rPr lang="en-US" dirty="0" smtClean="0"/>
              <a:t>Plastids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7 Answers</a:t>
            </a:r>
            <a:endParaRPr lang="en-US" dirty="0"/>
          </a:p>
        </p:txBody>
      </p:sp>
      <p:sp>
        <p:nvSpPr>
          <p:cNvPr id="3" name="Content Placeholder 2"/>
          <p:cNvSpPr>
            <a:spLocks noGrp="1"/>
          </p:cNvSpPr>
          <p:nvPr>
            <p:ph idx="1"/>
          </p:nvPr>
        </p:nvSpPr>
        <p:spPr/>
        <p:txBody>
          <a:bodyPr numCol="2">
            <a:normAutofit lnSpcReduction="10000"/>
          </a:bodyPr>
          <a:lstStyle/>
          <a:p>
            <a:pPr marL="514350" indent="-514350">
              <a:buAutoNum type="arabicPeriod" startAt="16"/>
            </a:pPr>
            <a:r>
              <a:rPr lang="en-US" dirty="0" smtClean="0"/>
              <a:t>True</a:t>
            </a:r>
          </a:p>
          <a:p>
            <a:pPr marL="514350" indent="-514350">
              <a:buAutoNum type="arabicPeriod" startAt="16"/>
            </a:pPr>
            <a:r>
              <a:rPr lang="en-US" dirty="0" smtClean="0"/>
              <a:t>Cytoskeleton</a:t>
            </a:r>
          </a:p>
          <a:p>
            <a:pPr marL="514350" indent="-514350">
              <a:buAutoNum type="arabicPeriod" startAt="16"/>
            </a:pPr>
            <a:r>
              <a:rPr lang="en-US" dirty="0" smtClean="0"/>
              <a:t>True</a:t>
            </a:r>
          </a:p>
          <a:p>
            <a:pPr marL="514350" indent="-514350">
              <a:buAutoNum type="arabicPeriod" startAt="16"/>
            </a:pPr>
            <a:r>
              <a:rPr lang="en-US" dirty="0" smtClean="0"/>
              <a:t>Locomotion</a:t>
            </a:r>
          </a:p>
          <a:p>
            <a:pPr marL="514350" indent="-514350">
              <a:buAutoNum type="arabicPeriod" startAt="16"/>
            </a:pPr>
            <a:r>
              <a:rPr lang="en-US" dirty="0" smtClean="0"/>
              <a:t>Cilia</a:t>
            </a:r>
          </a:p>
          <a:p>
            <a:pPr marL="514350" indent="-514350">
              <a:buAutoNum type="arabicPeriod" startAt="16"/>
            </a:pPr>
            <a:r>
              <a:rPr lang="en-US" dirty="0" smtClean="0"/>
              <a:t>Less</a:t>
            </a:r>
          </a:p>
          <a:p>
            <a:pPr marL="514350" indent="-514350">
              <a:buAutoNum type="arabicPeriod" startAt="16"/>
            </a:pPr>
            <a:r>
              <a:rPr lang="en-US" dirty="0" smtClean="0"/>
              <a:t>Unicellular</a:t>
            </a:r>
          </a:p>
          <a:p>
            <a:pPr marL="514350" indent="-514350">
              <a:buAutoNum type="arabicPeriod" startAt="16"/>
            </a:pPr>
            <a:r>
              <a:rPr lang="en-US" dirty="0" smtClean="0"/>
              <a:t>Eukaryotic</a:t>
            </a:r>
          </a:p>
          <a:p>
            <a:pPr marL="514350" indent="-514350">
              <a:buAutoNum type="arabicPeriod" startAt="16"/>
            </a:pPr>
            <a:r>
              <a:rPr lang="en-US" dirty="0" smtClean="0"/>
              <a:t>Animal</a:t>
            </a:r>
          </a:p>
          <a:p>
            <a:pPr marL="514350" indent="-514350">
              <a:buAutoNum type="arabicPeriod" startAt="16"/>
            </a:pPr>
            <a:r>
              <a:rPr lang="en-US" dirty="0" smtClean="0"/>
              <a:t>Plant</a:t>
            </a:r>
          </a:p>
          <a:p>
            <a:pPr marL="514350" indent="-514350">
              <a:buAutoNum type="arabicPeriod" startAt="16"/>
            </a:pPr>
            <a:r>
              <a:rPr lang="en-US" dirty="0" smtClean="0"/>
              <a:t>Plasma Membrane</a:t>
            </a:r>
          </a:p>
          <a:p>
            <a:pPr marL="514350" indent="-514350">
              <a:buAutoNum type="arabicPeriod" startAt="16"/>
            </a:pPr>
            <a:r>
              <a:rPr lang="en-US" dirty="0" err="1" smtClean="0"/>
              <a:t>Lysosomes</a:t>
            </a:r>
            <a:endParaRPr lang="en-US" dirty="0" smtClean="0"/>
          </a:p>
          <a:p>
            <a:pPr marL="514350" indent="-514350">
              <a:buAutoNum type="arabicPeriod" startAt="16"/>
            </a:pPr>
            <a:r>
              <a:rPr lang="en-US" dirty="0" smtClean="0"/>
              <a:t>Cell Wall</a:t>
            </a:r>
          </a:p>
          <a:p>
            <a:pPr marL="514350" indent="-514350">
              <a:buAutoNum type="arabicPeriod" startAt="16"/>
            </a:pPr>
            <a:r>
              <a:rPr lang="en-US" dirty="0" smtClean="0"/>
              <a:t>Chloroplast</a:t>
            </a:r>
          </a:p>
          <a:p>
            <a:pPr marL="514350" indent="-514350">
              <a:buAutoNum type="arabicPeriod" startAt="16"/>
            </a:pPr>
            <a:r>
              <a:rPr lang="en-US" dirty="0" smtClean="0"/>
              <a:t>Large Vacuole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400" dirty="0"/>
              <a:t>9</a:t>
            </a:r>
            <a:r>
              <a:rPr lang="en-US" sz="2400" dirty="0" smtClean="0"/>
              <a:t>/05  Cell Review (Inside the Cell) Blue Book</a:t>
            </a:r>
            <a:br>
              <a:rPr lang="en-US" sz="2400" dirty="0" smtClean="0"/>
            </a:br>
            <a:r>
              <a:rPr lang="en-US" sz="2400" dirty="0" smtClean="0"/>
              <a:t>Obj. TSW explain what the cell membrane is made of and how it’s semi-permeability helps regulate its surroundings through Osmosis, review Cell concepts and vocabulary for the quiz. P.28 NB</a:t>
            </a:r>
            <a:endParaRPr lang="en-US" sz="2400" dirty="0"/>
          </a:p>
        </p:txBody>
      </p:sp>
      <p:sp>
        <p:nvSpPr>
          <p:cNvPr id="6" name="Content Placeholder 5"/>
          <p:cNvSpPr>
            <a:spLocks noGrp="1"/>
          </p:cNvSpPr>
          <p:nvPr>
            <p:ph sz="quarter" idx="4"/>
          </p:nvPr>
        </p:nvSpPr>
        <p:spPr>
          <a:xfrm>
            <a:off x="4572000" y="1524000"/>
            <a:ext cx="4572000" cy="3951288"/>
          </a:xfrm>
        </p:spPr>
        <p:txBody>
          <a:bodyPr/>
          <a:lstStyle/>
          <a:p>
            <a:pPr marL="457200" indent="-457200">
              <a:buFont typeface="+mj-lt"/>
              <a:buAutoNum type="arabicPeriod"/>
            </a:pPr>
            <a:r>
              <a:rPr lang="en-US" dirty="0" smtClean="0"/>
              <a:t>What </a:t>
            </a:r>
            <a:r>
              <a:rPr lang="en-US" b="1" dirty="0" smtClean="0"/>
              <a:t>Macromolecules </a:t>
            </a:r>
            <a:r>
              <a:rPr lang="en-US" dirty="0" smtClean="0"/>
              <a:t>(</a:t>
            </a:r>
            <a:r>
              <a:rPr lang="en-US" dirty="0" err="1" smtClean="0"/>
              <a:t>biomolecules</a:t>
            </a:r>
            <a:r>
              <a:rPr lang="en-US" dirty="0" smtClean="0"/>
              <a:t>) make up the plasma membrane?</a:t>
            </a:r>
          </a:p>
          <a:p>
            <a:pPr marL="457200" indent="-457200">
              <a:buFont typeface="+mj-lt"/>
              <a:buAutoNum type="arabicPeriod"/>
            </a:pPr>
            <a:r>
              <a:rPr lang="en-US" dirty="0" smtClean="0"/>
              <a:t>Why are </a:t>
            </a:r>
            <a:r>
              <a:rPr lang="en-US" b="1" dirty="0" smtClean="0"/>
              <a:t>folded membranes </a:t>
            </a:r>
            <a:r>
              <a:rPr lang="en-US" dirty="0" smtClean="0"/>
              <a:t>like in the Mitochondria, ER, and Golgi so important?</a:t>
            </a:r>
          </a:p>
          <a:p>
            <a:pPr marL="457200" indent="-457200">
              <a:buFont typeface="+mj-lt"/>
              <a:buAutoNum type="arabicPeriod"/>
            </a:pPr>
            <a:r>
              <a:rPr lang="en-US" dirty="0" smtClean="0"/>
              <a:t>Explain the Concentration gradient of water in a </a:t>
            </a:r>
            <a:r>
              <a:rPr lang="en-US" b="1" dirty="0" smtClean="0"/>
              <a:t>hypotonic, hypertonic, and an isotonic </a:t>
            </a:r>
            <a:r>
              <a:rPr lang="en-US" dirty="0" smtClean="0"/>
              <a:t>solution.</a:t>
            </a:r>
          </a:p>
          <a:p>
            <a:pPr marL="457200" indent="-457200">
              <a:buFont typeface="+mj-lt"/>
              <a:buAutoNum type="arabicPeriod"/>
            </a:pPr>
            <a:endParaRPr lang="en-US" dirty="0"/>
          </a:p>
        </p:txBody>
      </p:sp>
      <p:pic>
        <p:nvPicPr>
          <p:cNvPr id="8" name="Picture 1041" descr="Fig"/>
          <p:cNvPicPr>
            <a:picLocks noChangeAspect="1" noChangeArrowheads="1"/>
          </p:cNvPicPr>
          <p:nvPr/>
        </p:nvPicPr>
        <p:blipFill>
          <a:blip r:embed="rId2" cstate="print"/>
          <a:srcRect/>
          <a:stretch>
            <a:fillRect/>
          </a:stretch>
        </p:blipFill>
        <p:spPr bwMode="auto">
          <a:xfrm>
            <a:off x="0" y="3200400"/>
            <a:ext cx="1538876" cy="2133600"/>
          </a:xfrm>
          <a:prstGeom prst="rect">
            <a:avLst/>
          </a:prstGeom>
          <a:noFill/>
        </p:spPr>
      </p:pic>
      <p:pic>
        <p:nvPicPr>
          <p:cNvPr id="9" name="Picture 16" descr="Fig"/>
          <p:cNvPicPr>
            <a:picLocks noChangeAspect="1" noChangeArrowheads="1"/>
          </p:cNvPicPr>
          <p:nvPr/>
        </p:nvPicPr>
        <p:blipFill>
          <a:blip r:embed="rId3" cstate="print"/>
          <a:srcRect/>
          <a:stretch>
            <a:fillRect/>
          </a:stretch>
        </p:blipFill>
        <p:spPr bwMode="auto">
          <a:xfrm>
            <a:off x="0" y="4038600"/>
            <a:ext cx="4633382" cy="2514600"/>
          </a:xfrm>
          <a:prstGeom prst="rect">
            <a:avLst/>
          </a:prstGeom>
          <a:noFill/>
          <a:ln w="9525">
            <a:noFill/>
            <a:miter lim="800000"/>
            <a:headEnd/>
            <a:tailEnd/>
          </a:ln>
        </p:spPr>
      </p:pic>
      <p:pic>
        <p:nvPicPr>
          <p:cNvPr id="61442" name="Picture 2" descr="http://3.bp.blogspot.com/-NGAj79SdqC0/T6IzKyyA2iI/AAAAAAAAAi4/YaKWwCP3qck/s1600/biomolecules.jpg">
            <a:hlinkClick r:id="rId4"/>
          </p:cNvPr>
          <p:cNvPicPr>
            <a:picLocks noChangeAspect="1" noChangeArrowheads="1"/>
          </p:cNvPicPr>
          <p:nvPr/>
        </p:nvPicPr>
        <p:blipFill>
          <a:blip r:embed="rId5" cstate="print"/>
          <a:srcRect/>
          <a:stretch>
            <a:fillRect/>
          </a:stretch>
        </p:blipFill>
        <p:spPr bwMode="auto">
          <a:xfrm>
            <a:off x="0" y="1447800"/>
            <a:ext cx="4524258" cy="2667000"/>
          </a:xfrm>
          <a:prstGeom prst="rect">
            <a:avLst/>
          </a:prstGeom>
          <a:noFill/>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Review for Cell Quiz</a:t>
            </a:r>
            <a:endParaRPr lang="en-US" dirty="0"/>
          </a:p>
        </p:txBody>
      </p:sp>
      <p:sp>
        <p:nvSpPr>
          <p:cNvPr id="3" name="Content Placeholder 2"/>
          <p:cNvSpPr>
            <a:spLocks noGrp="1"/>
          </p:cNvSpPr>
          <p:nvPr>
            <p:ph idx="1"/>
          </p:nvPr>
        </p:nvSpPr>
        <p:spPr>
          <a:xfrm>
            <a:off x="0" y="990600"/>
            <a:ext cx="9144000" cy="5135563"/>
          </a:xfrm>
        </p:spPr>
        <p:txBody>
          <a:bodyPr>
            <a:normAutofit fontScale="77500" lnSpcReduction="20000"/>
          </a:bodyPr>
          <a:lstStyle/>
          <a:p>
            <a:r>
              <a:rPr lang="en-US" dirty="0" smtClean="0"/>
              <a:t>Using Poster Paper, in groups (10 – 12) of three or less students choose one of the following Cell concepts to teach to the class 20 minutes (only 1 minute each) before class is over:</a:t>
            </a:r>
          </a:p>
          <a:p>
            <a:pPr>
              <a:buFont typeface="Wingdings" pitchFamily="2" charset="2"/>
              <a:buChar char="Ø"/>
            </a:pPr>
            <a:r>
              <a:rPr lang="en-US" dirty="0" smtClean="0"/>
              <a:t>Similarities &amp; Differences of Eukaryotic, Prokaryotic, Virus </a:t>
            </a:r>
          </a:p>
          <a:p>
            <a:pPr>
              <a:buFont typeface="Wingdings" pitchFamily="2" charset="2"/>
              <a:buChar char="Ø"/>
            </a:pPr>
            <a:r>
              <a:rPr lang="en-US" dirty="0" smtClean="0"/>
              <a:t>Osmosis – Isotonic, Hypotonic, Hypertonic</a:t>
            </a:r>
          </a:p>
          <a:p>
            <a:pPr>
              <a:buFont typeface="Wingdings" pitchFamily="2" charset="2"/>
              <a:buChar char="Ø"/>
            </a:pPr>
            <a:r>
              <a:rPr lang="en-US" dirty="0" smtClean="0"/>
              <a:t>Macromolecules – subunits, examples, Where are they in the plasma membrane</a:t>
            </a:r>
          </a:p>
          <a:p>
            <a:pPr>
              <a:buFont typeface="Wingdings" pitchFamily="2" charset="2"/>
              <a:buChar char="Ø"/>
            </a:pPr>
            <a:r>
              <a:rPr lang="en-US" dirty="0" smtClean="0"/>
              <a:t>Make a Concept Map using the following words: Plasma Membrane, Balance, Homeostasis, Selectively Permeable Membrane, Phospholipids </a:t>
            </a:r>
            <a:r>
              <a:rPr lang="en-US" dirty="0" err="1" smtClean="0"/>
              <a:t>Bilayer</a:t>
            </a:r>
            <a:r>
              <a:rPr lang="en-US" dirty="0" smtClean="0"/>
              <a:t>, Organism, Water, Glucose</a:t>
            </a:r>
          </a:p>
          <a:p>
            <a:pPr>
              <a:buFont typeface="Wingdings" pitchFamily="2" charset="2"/>
              <a:buChar char="Ø"/>
            </a:pPr>
            <a:r>
              <a:rPr lang="en-US" dirty="0" smtClean="0"/>
              <a:t>Plant Cells and Animal Cells</a:t>
            </a:r>
          </a:p>
          <a:p>
            <a:pPr>
              <a:buFont typeface="Wingdings" pitchFamily="2" charset="2"/>
              <a:buChar char="Ø"/>
            </a:pPr>
            <a:r>
              <a:rPr lang="en-US" dirty="0" smtClean="0"/>
              <a:t>Cell Transport – Passive and Active Transport</a:t>
            </a:r>
          </a:p>
          <a:p>
            <a:pPr lvl="1">
              <a:buFont typeface="Wingdings" pitchFamily="2" charset="2"/>
              <a:buChar char="Ø"/>
            </a:pPr>
            <a:r>
              <a:rPr lang="en-US" dirty="0" smtClean="0"/>
              <a:t>Draw Pictures and use Examples, and write definitions in your own words.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Unit Review</a:t>
            </a:r>
            <a:endParaRPr lang="en-US" dirty="0"/>
          </a:p>
        </p:txBody>
      </p:sp>
      <p:sp>
        <p:nvSpPr>
          <p:cNvPr id="3" name="Content Placeholder 2"/>
          <p:cNvSpPr>
            <a:spLocks noGrp="1"/>
          </p:cNvSpPr>
          <p:nvPr>
            <p:ph idx="1"/>
          </p:nvPr>
        </p:nvSpPr>
        <p:spPr>
          <a:xfrm>
            <a:off x="457200" y="1143000"/>
            <a:ext cx="8229600" cy="4525963"/>
          </a:xfrm>
        </p:spPr>
        <p:txBody>
          <a:bodyPr>
            <a:normAutofit fontScale="70000" lnSpcReduction="20000"/>
          </a:bodyPr>
          <a:lstStyle/>
          <a:p>
            <a:pPr marL="514350" indent="-514350">
              <a:buNone/>
            </a:pPr>
            <a:endParaRPr lang="en-US" dirty="0" smtClean="0"/>
          </a:p>
          <a:p>
            <a:pPr marL="514350" indent="-514350">
              <a:buNone/>
            </a:pPr>
            <a:r>
              <a:rPr lang="en-US" dirty="0" smtClean="0"/>
              <a:t>2. Reproduction, Growth &amp; Development, Stimulus &amp; Response, Cells, Homeostasis, Adaptation</a:t>
            </a:r>
          </a:p>
          <a:p>
            <a:pPr marL="514350" indent="-514350">
              <a:buNone/>
            </a:pPr>
            <a:r>
              <a:rPr lang="en-US" dirty="0" smtClean="0"/>
              <a:t>3. </a:t>
            </a:r>
            <a:r>
              <a:rPr lang="en-US" b="1" dirty="0" smtClean="0"/>
              <a:t>Carbohydrate</a:t>
            </a:r>
            <a:r>
              <a:rPr lang="en-US" dirty="0" smtClean="0"/>
              <a:t>-sugar, </a:t>
            </a:r>
            <a:r>
              <a:rPr lang="en-US" b="1" dirty="0" smtClean="0"/>
              <a:t>Lipids </a:t>
            </a:r>
            <a:r>
              <a:rPr lang="en-US" dirty="0" smtClean="0"/>
              <a:t>- fat, </a:t>
            </a:r>
            <a:r>
              <a:rPr lang="en-US" b="1" dirty="0" smtClean="0"/>
              <a:t>Proteins</a:t>
            </a:r>
            <a:r>
              <a:rPr lang="en-US" dirty="0" smtClean="0"/>
              <a:t>- Meat, enzymes, </a:t>
            </a:r>
            <a:r>
              <a:rPr lang="en-US" b="1" dirty="0" smtClean="0"/>
              <a:t>Nucleic Acids</a:t>
            </a:r>
            <a:r>
              <a:rPr lang="en-US" dirty="0" smtClean="0"/>
              <a:t>- Nucleotides = </a:t>
            </a:r>
            <a:r>
              <a:rPr lang="en-US" b="1" dirty="0" err="1" smtClean="0"/>
              <a:t>Biomolecules</a:t>
            </a:r>
            <a:endParaRPr lang="en-US" b="1" dirty="0" smtClean="0"/>
          </a:p>
          <a:p>
            <a:pPr marL="514350" indent="-514350">
              <a:buNone/>
            </a:pPr>
            <a:r>
              <a:rPr lang="en-US" dirty="0" smtClean="0"/>
              <a:t>4. </a:t>
            </a:r>
            <a:r>
              <a:rPr lang="en-US" b="1" dirty="0" smtClean="0"/>
              <a:t>Eukaryotic Cell – Membrane bound organelles, nucleus</a:t>
            </a:r>
            <a:r>
              <a:rPr lang="en-US" dirty="0" smtClean="0"/>
              <a:t>, </a:t>
            </a:r>
            <a:r>
              <a:rPr lang="en-US" dirty="0" err="1" smtClean="0"/>
              <a:t>multicellular</a:t>
            </a:r>
            <a:r>
              <a:rPr lang="en-US" dirty="0" smtClean="0"/>
              <a:t>,  Unicellular, </a:t>
            </a:r>
            <a:r>
              <a:rPr lang="en-US" dirty="0" err="1" smtClean="0"/>
              <a:t>Protists</a:t>
            </a:r>
            <a:r>
              <a:rPr lang="en-US" dirty="0" smtClean="0"/>
              <a:t>, Animals , Fungi, Plants (cell wall- provides protection for the cell, chloroplasts – color (chlorophyll) and absorbs light, large vacuole)  </a:t>
            </a:r>
          </a:p>
          <a:p>
            <a:pPr marL="514350" indent="-514350">
              <a:buNone/>
            </a:pPr>
            <a:r>
              <a:rPr lang="en-US" dirty="0" smtClean="0"/>
              <a:t>Organelles that are similar: Nucleus – controls the cell, mitochondria- Makes energy, </a:t>
            </a:r>
            <a:r>
              <a:rPr lang="en-US" dirty="0" err="1" smtClean="0"/>
              <a:t>golgi</a:t>
            </a:r>
            <a:r>
              <a:rPr lang="en-US" dirty="0" smtClean="0"/>
              <a:t> apparatus-packages &amp;transports Proteins, </a:t>
            </a:r>
            <a:r>
              <a:rPr lang="en-US" dirty="0" err="1" smtClean="0"/>
              <a:t>Ribosomes</a:t>
            </a:r>
            <a:r>
              <a:rPr lang="en-US" dirty="0" smtClean="0"/>
              <a:t> – site where Proteins are made, Plasma Membrane – Selectively permeable, fluid mosaic model, </a:t>
            </a:r>
          </a:p>
          <a:p>
            <a:pPr marL="514350" indent="-514350">
              <a:buNone/>
            </a:pPr>
            <a:r>
              <a:rPr lang="en-US" dirty="0" smtClean="0"/>
              <a:t> </a:t>
            </a:r>
            <a:r>
              <a:rPr lang="en-US" b="1" dirty="0" smtClean="0"/>
              <a:t>Prokaryotic Cells –no membrane bound organelles, NO Nucleus, Bacteria</a:t>
            </a:r>
          </a:p>
          <a:p>
            <a:pPr marL="514350" indent="-51435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Review Cells</a:t>
            </a:r>
            <a:endParaRPr lang="en-US" dirty="0"/>
          </a:p>
        </p:txBody>
      </p:sp>
      <p:sp>
        <p:nvSpPr>
          <p:cNvPr id="3" name="Content Placeholder 2"/>
          <p:cNvSpPr>
            <a:spLocks noGrp="1"/>
          </p:cNvSpPr>
          <p:nvPr>
            <p:ph idx="1"/>
          </p:nvPr>
        </p:nvSpPr>
        <p:spPr>
          <a:xfrm>
            <a:off x="381000" y="990600"/>
            <a:ext cx="8229600" cy="4525963"/>
          </a:xfrm>
        </p:spPr>
        <p:txBody>
          <a:bodyPr>
            <a:normAutofit fontScale="77500" lnSpcReduction="20000"/>
          </a:bodyPr>
          <a:lstStyle/>
          <a:p>
            <a:pPr>
              <a:buNone/>
            </a:pPr>
            <a:r>
              <a:rPr lang="en-US" dirty="0" smtClean="0"/>
              <a:t>6. </a:t>
            </a:r>
            <a:r>
              <a:rPr lang="en-US" b="1" dirty="0" smtClean="0"/>
              <a:t>Selective Permeability – feature of plasma membrane, it controls what goes in and out.</a:t>
            </a:r>
          </a:p>
          <a:p>
            <a:pPr>
              <a:buNone/>
            </a:pPr>
            <a:r>
              <a:rPr lang="en-US" dirty="0" smtClean="0"/>
              <a:t>7. Organisms with cell walls are plants, bacteria, fungi, </a:t>
            </a:r>
            <a:r>
              <a:rPr lang="en-US" dirty="0" err="1" smtClean="0"/>
              <a:t>Protists</a:t>
            </a:r>
            <a:endParaRPr lang="en-US" dirty="0" smtClean="0"/>
          </a:p>
          <a:p>
            <a:pPr>
              <a:buNone/>
            </a:pPr>
            <a:r>
              <a:rPr lang="en-US" dirty="0" smtClean="0"/>
              <a:t>8. </a:t>
            </a:r>
            <a:r>
              <a:rPr lang="en-US" b="1" dirty="0" smtClean="0"/>
              <a:t>Folded Membranes are important because they increase the surface area, increased efficiency, more chemical reactions are possible. Mitochondria, Golgi Apparatus, ER, Chloroplasts</a:t>
            </a:r>
          </a:p>
          <a:p>
            <a:pPr>
              <a:buNone/>
            </a:pPr>
            <a:r>
              <a:rPr lang="en-US" dirty="0" smtClean="0"/>
              <a:t>9. </a:t>
            </a:r>
            <a:r>
              <a:rPr lang="en-US" b="1" dirty="0" smtClean="0"/>
              <a:t>Osmosis – diffusion of water across a selectively permeable membrane. (Passive Transport)</a:t>
            </a:r>
          </a:p>
          <a:p>
            <a:pPr>
              <a:buNone/>
            </a:pPr>
            <a:r>
              <a:rPr lang="en-US" b="1" dirty="0" smtClean="0"/>
              <a:t>Passive transport – the movement of materials without using energy.  Flowing down a river.</a:t>
            </a:r>
          </a:p>
          <a:p>
            <a:pPr>
              <a:buNone/>
            </a:pPr>
            <a:r>
              <a:rPr lang="en-US" b="1" dirty="0" smtClean="0"/>
              <a:t>Active transport – the movement of materials using energy.  Paddling up a River.</a:t>
            </a:r>
          </a:p>
          <a:p>
            <a:pPr>
              <a:buNone/>
            </a:pPr>
            <a:endParaRPr lang="en-US" dirty="0" smtClean="0"/>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200" dirty="0" smtClean="0"/>
              <a:t>Inside a Cell</a:t>
            </a:r>
            <a:endParaRPr lang="en-US" sz="3200" dirty="0"/>
          </a:p>
        </p:txBody>
      </p:sp>
      <p:sp>
        <p:nvSpPr>
          <p:cNvPr id="3" name="Content Placeholder 2"/>
          <p:cNvSpPr>
            <a:spLocks noGrp="1"/>
          </p:cNvSpPr>
          <p:nvPr>
            <p:ph idx="1"/>
          </p:nvPr>
        </p:nvSpPr>
        <p:spPr>
          <a:xfrm>
            <a:off x="0" y="838200"/>
            <a:ext cx="9144000" cy="4983163"/>
          </a:xfrm>
        </p:spPr>
        <p:txBody>
          <a:bodyPr>
            <a:normAutofit fontScale="70000" lnSpcReduction="20000"/>
          </a:bodyPr>
          <a:lstStyle/>
          <a:p>
            <a:pPr marL="514350" indent="-514350">
              <a:buFont typeface="+mj-lt"/>
              <a:buAutoNum type="arabicPeriod"/>
            </a:pPr>
            <a:r>
              <a:rPr lang="en-US" dirty="0" smtClean="0"/>
              <a:t>Cell Membrane = Plasma Membrane, it lines the outside of the cell, Selectively Permeable, Fluid  Mosaic Model, </a:t>
            </a:r>
            <a:r>
              <a:rPr lang="en-US" dirty="0" err="1" smtClean="0"/>
              <a:t>Phospholipid</a:t>
            </a:r>
            <a:r>
              <a:rPr lang="en-US" dirty="0" smtClean="0"/>
              <a:t> </a:t>
            </a:r>
            <a:r>
              <a:rPr lang="en-US" dirty="0" err="1" smtClean="0"/>
              <a:t>Bilayer</a:t>
            </a:r>
            <a:r>
              <a:rPr lang="en-US" dirty="0" smtClean="0"/>
              <a:t>.</a:t>
            </a:r>
          </a:p>
          <a:p>
            <a:pPr marL="514350" indent="-514350">
              <a:buFont typeface="+mj-lt"/>
              <a:buAutoNum type="arabicPeriod"/>
            </a:pPr>
            <a:r>
              <a:rPr lang="en-US" dirty="0" smtClean="0"/>
              <a:t>Cytoskeleton – helps the cells shape</a:t>
            </a:r>
          </a:p>
          <a:p>
            <a:pPr marL="514350" indent="-514350">
              <a:buFont typeface="+mj-lt"/>
              <a:buAutoNum type="arabicPeriod"/>
            </a:pPr>
            <a:r>
              <a:rPr lang="en-US" dirty="0" smtClean="0"/>
              <a:t>Mitochondria – The energy the cell needs (ATP)</a:t>
            </a:r>
          </a:p>
          <a:p>
            <a:pPr marL="514350" indent="-514350">
              <a:buFont typeface="+mj-lt"/>
              <a:buAutoNum type="arabicPeriod"/>
            </a:pPr>
            <a:r>
              <a:rPr lang="en-US" dirty="0" smtClean="0"/>
              <a:t>Nucleus – has a membrane, has the DNA inside, controls the cells functions.</a:t>
            </a:r>
          </a:p>
          <a:p>
            <a:pPr marL="514350" indent="-514350">
              <a:buFont typeface="+mj-lt"/>
              <a:buAutoNum type="arabicPeriod"/>
            </a:pPr>
            <a:r>
              <a:rPr lang="en-US" dirty="0" smtClean="0"/>
              <a:t>Endoplasmic reticulum – transports </a:t>
            </a:r>
            <a:r>
              <a:rPr lang="en-US" dirty="0" err="1" smtClean="0"/>
              <a:t>Ribosomes</a:t>
            </a:r>
            <a:r>
              <a:rPr lang="en-US" dirty="0" smtClean="0"/>
              <a:t> (Proteins) through the cell</a:t>
            </a:r>
          </a:p>
          <a:p>
            <a:pPr marL="514350" indent="-514350">
              <a:buFont typeface="+mj-lt"/>
              <a:buAutoNum type="arabicPeriod"/>
            </a:pPr>
            <a:r>
              <a:rPr lang="en-US" dirty="0" smtClean="0"/>
              <a:t>Golgi Apparatus – Sort &amp; transport Proteins</a:t>
            </a:r>
          </a:p>
          <a:p>
            <a:pPr marL="514350" indent="-514350">
              <a:buFont typeface="+mj-lt"/>
              <a:buAutoNum type="arabicPeriod"/>
            </a:pPr>
            <a:r>
              <a:rPr lang="en-US" dirty="0" err="1" smtClean="0"/>
              <a:t>Lysosome</a:t>
            </a:r>
            <a:r>
              <a:rPr lang="en-US" dirty="0" smtClean="0"/>
              <a:t>- contain digestive enzymes to break down molecules</a:t>
            </a:r>
          </a:p>
          <a:p>
            <a:pPr marL="514350" indent="-514350">
              <a:buFont typeface="+mj-lt"/>
              <a:buAutoNum type="arabicPeriod"/>
            </a:pPr>
            <a:r>
              <a:rPr lang="en-US" dirty="0" smtClean="0"/>
              <a:t>Vacuole – contains water and </a:t>
            </a:r>
            <a:r>
              <a:rPr lang="en-US" dirty="0" err="1" smtClean="0"/>
              <a:t>nutients</a:t>
            </a:r>
            <a:endParaRPr lang="en-US" dirty="0" smtClean="0"/>
          </a:p>
          <a:p>
            <a:pPr marL="514350" indent="-514350">
              <a:buFont typeface="+mj-lt"/>
              <a:buAutoNum type="arabicPeriod"/>
            </a:pPr>
            <a:r>
              <a:rPr lang="en-US" dirty="0" smtClean="0"/>
              <a:t>Chloroplast – not in animal cells, Plant cells</a:t>
            </a:r>
            <a:r>
              <a:rPr lang="en-US" dirty="0" smtClean="0">
                <a:sym typeface="Wingdings" pitchFamily="2" charset="2"/>
              </a:rPr>
              <a:t>  photosynthesis – green</a:t>
            </a:r>
          </a:p>
          <a:p>
            <a:pPr marL="514350" indent="-514350">
              <a:buFont typeface="+mj-lt"/>
              <a:buAutoNum type="arabicPeriod"/>
            </a:pPr>
            <a:r>
              <a:rPr lang="en-US" dirty="0" smtClean="0">
                <a:sym typeface="Wingdings" pitchFamily="2" charset="2"/>
              </a:rPr>
              <a:t>Cell Wall – Not in animal cells, Plant cells, Bacteria, </a:t>
            </a:r>
            <a:r>
              <a:rPr lang="en-US" dirty="0" err="1" smtClean="0">
                <a:sym typeface="Wingdings" pitchFamily="2" charset="2"/>
              </a:rPr>
              <a:t>Protists</a:t>
            </a:r>
            <a:r>
              <a:rPr lang="en-US" dirty="0" smtClean="0">
                <a:sym typeface="Wingdings" pitchFamily="2" charset="2"/>
              </a:rPr>
              <a:t>, Fungi, provides support and structure for the cell.</a:t>
            </a: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Bacteria Lab</a:t>
            </a:r>
            <a:endParaRPr lang="en-US" dirty="0"/>
          </a:p>
        </p:txBody>
      </p:sp>
      <p:sp>
        <p:nvSpPr>
          <p:cNvPr id="3" name="Content Placeholder 2"/>
          <p:cNvSpPr>
            <a:spLocks noGrp="1"/>
          </p:cNvSpPr>
          <p:nvPr>
            <p:ph idx="1"/>
          </p:nvPr>
        </p:nvSpPr>
        <p:spPr>
          <a:xfrm>
            <a:off x="533400" y="1219200"/>
            <a:ext cx="8229600" cy="4525963"/>
          </a:xfrm>
        </p:spPr>
        <p:txBody>
          <a:bodyPr>
            <a:normAutofit fontScale="92500" lnSpcReduction="10000"/>
          </a:bodyPr>
          <a:lstStyle/>
          <a:p>
            <a:r>
              <a:rPr lang="en-US" dirty="0" smtClean="0"/>
              <a:t>Gather your final data from your Bacteria Lab.</a:t>
            </a:r>
          </a:p>
          <a:p>
            <a:r>
              <a:rPr lang="en-US" dirty="0" smtClean="0"/>
              <a:t>Draw a graph that represents your growth of Bacteria.</a:t>
            </a:r>
          </a:p>
          <a:p>
            <a:r>
              <a:rPr lang="en-US" dirty="0" smtClean="0"/>
              <a:t>What does your data show about the growth of Bacteria?</a:t>
            </a:r>
          </a:p>
          <a:p>
            <a:r>
              <a:rPr lang="en-US" dirty="0" smtClean="0"/>
              <a:t>Examples of Qualitative and Quantitative Data?</a:t>
            </a:r>
          </a:p>
          <a:p>
            <a:r>
              <a:rPr lang="en-US" dirty="0" smtClean="0"/>
              <a:t>What errors occurred?</a:t>
            </a:r>
          </a:p>
          <a:p>
            <a:r>
              <a:rPr lang="en-US" dirty="0" smtClean="0"/>
              <a:t>What can you conclude?  Period 3 write a conclusion on Page 9NB.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A4D76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400" dirty="0" smtClean="0"/>
              <a:t>2/06 </a:t>
            </a:r>
            <a:r>
              <a:rPr lang="en-US" sz="2400" b="1" dirty="0" smtClean="0"/>
              <a:t>Photosynthesis: Trapping the Sun’s Energy  </a:t>
            </a:r>
            <a:r>
              <a:rPr lang="en-US" sz="2400" dirty="0" smtClean="0"/>
              <a:t>9.2</a:t>
            </a:r>
            <a:br>
              <a:rPr lang="en-US" sz="2400" dirty="0" smtClean="0"/>
            </a:br>
            <a:r>
              <a:rPr lang="en-US" sz="2400" dirty="0" smtClean="0"/>
              <a:t>Obj. TSW demonstrate how usable energy is captured from sunlight by chloroplasts and is stored through the synthesis of sugar by completing the warm up and participating in a photosynthesis class activity.  P.30 NB</a:t>
            </a:r>
            <a:endParaRPr lang="en-US" sz="2400" dirty="0"/>
          </a:p>
        </p:txBody>
      </p:sp>
      <p:sp>
        <p:nvSpPr>
          <p:cNvPr id="3" name="Text Placeholder 2"/>
          <p:cNvSpPr>
            <a:spLocks noGrp="1"/>
          </p:cNvSpPr>
          <p:nvPr>
            <p:ph type="body" idx="1"/>
          </p:nvPr>
        </p:nvSpPr>
        <p:spPr>
          <a:xfrm>
            <a:off x="0" y="1295400"/>
            <a:ext cx="4040188" cy="639762"/>
          </a:xfrm>
        </p:spPr>
        <p:txBody>
          <a:bodyPr/>
          <a:lstStyle/>
          <a:p>
            <a:r>
              <a:rPr lang="en-US" dirty="0" smtClean="0">
                <a:hlinkClick r:id="rId2" action="ppaction://hlinkfile"/>
              </a:rPr>
              <a:t>Cellsalive.com</a:t>
            </a:r>
            <a:endParaRPr lang="en-US" dirty="0"/>
          </a:p>
        </p:txBody>
      </p:sp>
      <p:sp>
        <p:nvSpPr>
          <p:cNvPr id="5" name="Text Placeholder 4"/>
          <p:cNvSpPr>
            <a:spLocks noGrp="1"/>
          </p:cNvSpPr>
          <p:nvPr>
            <p:ph type="body" sz="quarter" idx="3"/>
          </p:nvPr>
        </p:nvSpPr>
        <p:spPr>
          <a:xfrm>
            <a:off x="2209801" y="1295400"/>
            <a:ext cx="2971800" cy="639762"/>
          </a:xfrm>
        </p:spPr>
        <p:txBody>
          <a:bodyPr/>
          <a:lstStyle/>
          <a:p>
            <a:r>
              <a:rPr lang="en-US" dirty="0" smtClean="0"/>
              <a:t>HW – Study Guide</a:t>
            </a:r>
            <a:endParaRPr lang="en-US" dirty="0"/>
          </a:p>
        </p:txBody>
      </p:sp>
      <p:sp>
        <p:nvSpPr>
          <p:cNvPr id="6" name="Content Placeholder 5"/>
          <p:cNvSpPr>
            <a:spLocks noGrp="1"/>
          </p:cNvSpPr>
          <p:nvPr>
            <p:ph sz="quarter" idx="4"/>
          </p:nvPr>
        </p:nvSpPr>
        <p:spPr>
          <a:xfrm>
            <a:off x="4648201" y="1447800"/>
            <a:ext cx="4495800" cy="3951288"/>
          </a:xfrm>
        </p:spPr>
        <p:txBody>
          <a:bodyPr/>
          <a:lstStyle/>
          <a:p>
            <a:pPr marL="457200" indent="-457200">
              <a:buFont typeface="+mj-lt"/>
              <a:buAutoNum type="arabicPeriod"/>
            </a:pPr>
            <a:r>
              <a:rPr lang="en-US" dirty="0" smtClean="0"/>
              <a:t>What organelle in the plant cell traps the suns energy, what is that process called?</a:t>
            </a:r>
          </a:p>
          <a:p>
            <a:pPr marL="457200" indent="-457200">
              <a:buFont typeface="+mj-lt"/>
              <a:buAutoNum type="arabicPeriod"/>
            </a:pPr>
            <a:r>
              <a:rPr lang="en-US" dirty="0" smtClean="0"/>
              <a:t>Write and memorize the equation for photosynthesis.</a:t>
            </a:r>
          </a:p>
          <a:p>
            <a:pPr marL="457200" indent="-457200">
              <a:buFont typeface="+mj-lt"/>
              <a:buAutoNum type="arabicPeriod"/>
            </a:pPr>
            <a:r>
              <a:rPr lang="en-US" dirty="0" smtClean="0"/>
              <a:t>What are the Reactants and the Products for Photosynthesis, what is the catalyst for this process?</a:t>
            </a:r>
            <a:endParaRPr lang="en-US" dirty="0"/>
          </a:p>
        </p:txBody>
      </p:sp>
      <p:pic>
        <p:nvPicPr>
          <p:cNvPr id="7" name="Picture 12" descr="RST-09"/>
          <p:cNvPicPr>
            <a:picLocks noGrp="1" noChangeAspect="1" noChangeArrowheads="1"/>
          </p:cNvPicPr>
          <p:nvPr>
            <p:ph sz="half" idx="2"/>
          </p:nvPr>
        </p:nvPicPr>
        <p:blipFill>
          <a:blip r:embed="rId3" cstate="print"/>
          <a:srcRect/>
          <a:stretch>
            <a:fillRect/>
          </a:stretch>
        </p:blipFill>
        <p:spPr bwMode="auto">
          <a:xfrm>
            <a:off x="1676400" y="4895746"/>
            <a:ext cx="3962400" cy="1962254"/>
          </a:xfrm>
          <a:prstGeom prst="rect">
            <a:avLst/>
          </a:prstGeom>
          <a:noFill/>
        </p:spPr>
      </p:pic>
      <p:pic>
        <p:nvPicPr>
          <p:cNvPr id="8" name="Picture 13" descr="Plant cell"/>
          <p:cNvPicPr>
            <a:picLocks noChangeAspect="1" noChangeArrowheads="1"/>
          </p:cNvPicPr>
          <p:nvPr/>
        </p:nvPicPr>
        <p:blipFill>
          <a:blip r:embed="rId4" cstate="print"/>
          <a:srcRect/>
          <a:stretch>
            <a:fillRect/>
          </a:stretch>
        </p:blipFill>
        <p:spPr bwMode="auto">
          <a:xfrm>
            <a:off x="0" y="1905000"/>
            <a:ext cx="3817948" cy="3365500"/>
          </a:xfrm>
          <a:prstGeom prst="rect">
            <a:avLst/>
          </a:prstGeom>
          <a:noFill/>
        </p:spPr>
      </p:pic>
      <p:sp>
        <p:nvSpPr>
          <p:cNvPr id="9" name="TextBox 8"/>
          <p:cNvSpPr txBox="1"/>
          <p:nvPr/>
        </p:nvSpPr>
        <p:spPr>
          <a:xfrm>
            <a:off x="5562600" y="5410200"/>
            <a:ext cx="3581400" cy="830997"/>
          </a:xfrm>
          <a:prstGeom prst="rect">
            <a:avLst/>
          </a:prstGeom>
          <a:noFill/>
        </p:spPr>
        <p:txBody>
          <a:bodyPr wrap="square" rtlCol="0">
            <a:spAutoFit/>
          </a:bodyPr>
          <a:lstStyle/>
          <a:p>
            <a:r>
              <a:rPr lang="en-US" sz="2400" dirty="0" smtClean="0"/>
              <a:t>Show Photosynthesis video</a:t>
            </a:r>
          </a:p>
          <a:p>
            <a:r>
              <a:rPr lang="en-US" sz="2400" dirty="0" smtClean="0"/>
              <a:t>Osmosis AXES</a:t>
            </a:r>
            <a:endParaRPr lang="en-US" sz="2400"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#1 Chloroplast - </a:t>
            </a:r>
            <a:r>
              <a:rPr lang="en-US" dirty="0" smtClean="0">
                <a:hlinkClick r:id="rId2"/>
              </a:rPr>
              <a:t>Photosynthesis</a:t>
            </a:r>
            <a:endParaRPr lang="en-US" dirty="0"/>
          </a:p>
        </p:txBody>
      </p:sp>
      <p:pic>
        <p:nvPicPr>
          <p:cNvPr id="4" name="Picture 12" descr="RST-09"/>
          <p:cNvPicPr>
            <a:picLocks noGrp="1" noChangeAspect="1" noChangeArrowheads="1"/>
          </p:cNvPicPr>
          <p:nvPr>
            <p:ph idx="1"/>
          </p:nvPr>
        </p:nvPicPr>
        <p:blipFill>
          <a:blip r:embed="rId3" cstate="print"/>
          <a:srcRect/>
          <a:stretch>
            <a:fillRect/>
          </a:stretch>
        </p:blipFill>
        <p:spPr bwMode="auto">
          <a:xfrm>
            <a:off x="1447800" y="838200"/>
            <a:ext cx="5995008" cy="3625108"/>
          </a:xfrm>
          <a:prstGeom prst="rect">
            <a:avLst/>
          </a:prstGeom>
          <a:noFill/>
        </p:spPr>
      </p:pic>
      <p:sp>
        <p:nvSpPr>
          <p:cNvPr id="5" name="TextBox 4"/>
          <p:cNvSpPr txBox="1"/>
          <p:nvPr/>
        </p:nvSpPr>
        <p:spPr>
          <a:xfrm>
            <a:off x="0" y="4495800"/>
            <a:ext cx="9144000" cy="1077218"/>
          </a:xfrm>
          <a:prstGeom prst="rect">
            <a:avLst/>
          </a:prstGeom>
          <a:noFill/>
        </p:spPr>
        <p:txBody>
          <a:bodyPr wrap="square" rtlCol="0">
            <a:spAutoFit/>
          </a:bodyPr>
          <a:lstStyle/>
          <a:p>
            <a:r>
              <a:rPr lang="en-US" sz="3200" dirty="0" smtClean="0"/>
              <a:t>#2. 6CO</a:t>
            </a:r>
            <a:r>
              <a:rPr lang="en-US" sz="3200" baseline="-25000" dirty="0" smtClean="0"/>
              <a:t>2</a:t>
            </a:r>
            <a:r>
              <a:rPr lang="en-US" sz="3200" dirty="0" smtClean="0"/>
              <a:t> + 6H</a:t>
            </a:r>
            <a:r>
              <a:rPr lang="en-US" sz="3200" baseline="-25000" dirty="0" smtClean="0"/>
              <a:t>2</a:t>
            </a:r>
            <a:r>
              <a:rPr lang="en-US" sz="3200" dirty="0" smtClean="0"/>
              <a:t>0 --</a:t>
            </a:r>
            <a:r>
              <a:rPr lang="en-US" sz="3200" dirty="0" smtClean="0">
                <a:sym typeface="Wingdings" pitchFamily="2" charset="2"/>
              </a:rPr>
              <a:t> 6O</a:t>
            </a:r>
            <a:r>
              <a:rPr lang="en-US" sz="3200" baseline="-25000" dirty="0" smtClean="0">
                <a:sym typeface="Wingdings" pitchFamily="2" charset="2"/>
              </a:rPr>
              <a:t>2</a:t>
            </a:r>
            <a:r>
              <a:rPr lang="en-US" sz="3200" dirty="0" smtClean="0">
                <a:sym typeface="Wingdings" pitchFamily="2" charset="2"/>
              </a:rPr>
              <a:t> + C</a:t>
            </a:r>
            <a:r>
              <a:rPr lang="en-US" sz="3200" baseline="-25000" dirty="0" smtClean="0">
                <a:sym typeface="Wingdings" pitchFamily="2" charset="2"/>
              </a:rPr>
              <a:t>6</a:t>
            </a:r>
            <a:r>
              <a:rPr lang="en-US" sz="3200" dirty="0" smtClean="0">
                <a:sym typeface="Wingdings" pitchFamily="2" charset="2"/>
              </a:rPr>
              <a:t>H</a:t>
            </a:r>
            <a:r>
              <a:rPr lang="en-US" sz="3200" baseline="-25000" dirty="0" smtClean="0">
                <a:sym typeface="Wingdings" pitchFamily="2" charset="2"/>
              </a:rPr>
              <a:t>12</a:t>
            </a:r>
            <a:r>
              <a:rPr lang="en-US" sz="3200" dirty="0" smtClean="0">
                <a:sym typeface="Wingdings" pitchFamily="2" charset="2"/>
              </a:rPr>
              <a:t>O</a:t>
            </a:r>
            <a:r>
              <a:rPr lang="en-US" sz="3200" baseline="-25000" dirty="0" smtClean="0">
                <a:sym typeface="Wingdings" pitchFamily="2" charset="2"/>
              </a:rPr>
              <a:t>6</a:t>
            </a:r>
            <a:r>
              <a:rPr lang="en-US" sz="3200" dirty="0" smtClean="0"/>
              <a:t> </a:t>
            </a:r>
          </a:p>
          <a:p>
            <a:r>
              <a:rPr lang="en-US" sz="3200" dirty="0" smtClean="0"/>
              <a:t>#3. Reactants 			Products</a:t>
            </a:r>
            <a:endParaRPr lang="en-US" sz="3200"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dirty="0" smtClean="0"/>
              <a:t>Reactants and Products : Making a cake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248400" y="2286000"/>
            <a:ext cx="2540000" cy="1905000"/>
          </a:xfrm>
          <a:prstGeom prst="rect">
            <a:avLst/>
          </a:prstGeom>
          <a:noFill/>
          <a:ln w="9525">
            <a:noFill/>
            <a:miter lim="800000"/>
            <a:headEnd/>
            <a:tailEnd/>
          </a:ln>
        </p:spPr>
      </p:pic>
      <p:pic>
        <p:nvPicPr>
          <p:cNvPr id="1028" name="Picture 4" descr="http://www.healthybirds.umd.edu/images/eggs.jpg"/>
          <p:cNvPicPr>
            <a:picLocks noChangeAspect="1" noChangeArrowheads="1"/>
          </p:cNvPicPr>
          <p:nvPr/>
        </p:nvPicPr>
        <p:blipFill>
          <a:blip r:embed="rId3" cstate="print"/>
          <a:srcRect/>
          <a:stretch>
            <a:fillRect/>
          </a:stretch>
        </p:blipFill>
        <p:spPr bwMode="auto">
          <a:xfrm>
            <a:off x="381000" y="1600200"/>
            <a:ext cx="1447800" cy="964234"/>
          </a:xfrm>
          <a:prstGeom prst="rect">
            <a:avLst/>
          </a:prstGeom>
          <a:noFill/>
        </p:spPr>
      </p:pic>
      <p:pic>
        <p:nvPicPr>
          <p:cNvPr id="1030" name="Picture 6" descr="http://www.gourmetsleuth.com/images/maida-flour.jpg"/>
          <p:cNvPicPr>
            <a:picLocks noChangeAspect="1" noChangeArrowheads="1"/>
          </p:cNvPicPr>
          <p:nvPr/>
        </p:nvPicPr>
        <p:blipFill>
          <a:blip r:embed="rId4" cstate="print"/>
          <a:srcRect/>
          <a:stretch>
            <a:fillRect/>
          </a:stretch>
        </p:blipFill>
        <p:spPr bwMode="auto">
          <a:xfrm>
            <a:off x="609600" y="2667000"/>
            <a:ext cx="1066800" cy="1251712"/>
          </a:xfrm>
          <a:prstGeom prst="rect">
            <a:avLst/>
          </a:prstGeom>
          <a:noFill/>
        </p:spPr>
      </p:pic>
      <p:pic>
        <p:nvPicPr>
          <p:cNvPr id="1032" name="Picture 8" descr="http://www.etftrends.com/wp-content/uploads/2010/07/sugar.jpg"/>
          <p:cNvPicPr>
            <a:picLocks noChangeAspect="1" noChangeArrowheads="1"/>
          </p:cNvPicPr>
          <p:nvPr/>
        </p:nvPicPr>
        <p:blipFill>
          <a:blip r:embed="rId5" cstate="print"/>
          <a:srcRect/>
          <a:stretch>
            <a:fillRect/>
          </a:stretch>
        </p:blipFill>
        <p:spPr bwMode="auto">
          <a:xfrm>
            <a:off x="533400" y="3838134"/>
            <a:ext cx="1066800" cy="842499"/>
          </a:xfrm>
          <a:prstGeom prst="rect">
            <a:avLst/>
          </a:prstGeom>
          <a:noFill/>
        </p:spPr>
      </p:pic>
      <p:pic>
        <p:nvPicPr>
          <p:cNvPr id="1034" name="Picture 10" descr="http://www.chicagoreader.com/images/blogimages/2010/01/13/1263409299-milk.jpg"/>
          <p:cNvPicPr>
            <a:picLocks noChangeAspect="1" noChangeArrowheads="1"/>
          </p:cNvPicPr>
          <p:nvPr/>
        </p:nvPicPr>
        <p:blipFill>
          <a:blip r:embed="rId6" cstate="print"/>
          <a:srcRect/>
          <a:stretch>
            <a:fillRect/>
          </a:stretch>
        </p:blipFill>
        <p:spPr bwMode="auto">
          <a:xfrm>
            <a:off x="457200" y="4905375"/>
            <a:ext cx="1426074" cy="1952625"/>
          </a:xfrm>
          <a:prstGeom prst="rect">
            <a:avLst/>
          </a:prstGeom>
          <a:noFill/>
        </p:spPr>
      </p:pic>
      <p:sp>
        <p:nvSpPr>
          <p:cNvPr id="12" name="Rectangle 11"/>
          <p:cNvSpPr/>
          <p:nvPr/>
        </p:nvSpPr>
        <p:spPr>
          <a:xfrm>
            <a:off x="533400" y="1143000"/>
            <a:ext cx="1405321" cy="461665"/>
          </a:xfrm>
          <a:prstGeom prst="rect">
            <a:avLst/>
          </a:prstGeom>
        </p:spPr>
        <p:txBody>
          <a:bodyPr wrap="none">
            <a:spAutoFit/>
          </a:bodyPr>
          <a:lstStyle/>
          <a:p>
            <a:r>
              <a:rPr lang="en-US" sz="2400" dirty="0" smtClean="0"/>
              <a:t>Reactants</a:t>
            </a:r>
            <a:endParaRPr lang="en-US" sz="2400" dirty="0"/>
          </a:p>
        </p:txBody>
      </p:sp>
      <p:sp>
        <p:nvSpPr>
          <p:cNvPr id="13" name="Rectangle 12"/>
          <p:cNvSpPr/>
          <p:nvPr/>
        </p:nvSpPr>
        <p:spPr>
          <a:xfrm>
            <a:off x="6858000" y="1143000"/>
            <a:ext cx="1163973" cy="461665"/>
          </a:xfrm>
          <a:prstGeom prst="rect">
            <a:avLst/>
          </a:prstGeom>
        </p:spPr>
        <p:txBody>
          <a:bodyPr wrap="none">
            <a:spAutoFit/>
          </a:bodyPr>
          <a:lstStyle/>
          <a:p>
            <a:r>
              <a:rPr lang="en-US" sz="2400" dirty="0" smtClean="0"/>
              <a:t>Product</a:t>
            </a:r>
            <a:endParaRPr lang="en-US" sz="2400" dirty="0"/>
          </a:p>
        </p:txBody>
      </p:sp>
      <p:pic>
        <p:nvPicPr>
          <p:cNvPr id="1036" name="Picture 12" descr="http://www.appliancist.com/viking-combi-steam-oven-vcso244.jpg"/>
          <p:cNvPicPr>
            <a:picLocks noChangeAspect="1" noChangeArrowheads="1"/>
          </p:cNvPicPr>
          <p:nvPr/>
        </p:nvPicPr>
        <p:blipFill>
          <a:blip r:embed="rId7" cstate="print"/>
          <a:srcRect/>
          <a:stretch>
            <a:fillRect/>
          </a:stretch>
        </p:blipFill>
        <p:spPr bwMode="auto">
          <a:xfrm>
            <a:off x="2590800" y="2362200"/>
            <a:ext cx="2939620" cy="2181225"/>
          </a:xfrm>
          <a:prstGeom prst="rect">
            <a:avLst/>
          </a:prstGeom>
          <a:noFill/>
        </p:spPr>
      </p:pic>
      <p:sp>
        <p:nvSpPr>
          <p:cNvPr id="15" name="Rectangle 14"/>
          <p:cNvSpPr/>
          <p:nvPr/>
        </p:nvSpPr>
        <p:spPr>
          <a:xfrm>
            <a:off x="3352800" y="1143000"/>
            <a:ext cx="1165512" cy="461665"/>
          </a:xfrm>
          <a:prstGeom prst="rect">
            <a:avLst/>
          </a:prstGeom>
        </p:spPr>
        <p:txBody>
          <a:bodyPr wrap="none">
            <a:spAutoFit/>
          </a:bodyPr>
          <a:lstStyle/>
          <a:p>
            <a:r>
              <a:rPr lang="en-US" sz="2400" dirty="0" smtClean="0"/>
              <a:t>Catalyst</a:t>
            </a:r>
            <a:endParaRPr lang="en-US" sz="2400" dirty="0"/>
          </a:p>
        </p:txBody>
      </p:sp>
      <p:sp>
        <p:nvSpPr>
          <p:cNvPr id="16" name="Notched Right Arrow 15"/>
          <p:cNvSpPr/>
          <p:nvPr/>
        </p:nvSpPr>
        <p:spPr>
          <a:xfrm>
            <a:off x="1752600" y="2971800"/>
            <a:ext cx="6858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16"/>
          <p:cNvSpPr/>
          <p:nvPr/>
        </p:nvSpPr>
        <p:spPr>
          <a:xfrm>
            <a:off x="5562600" y="3124200"/>
            <a:ext cx="600075" cy="5334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477000" y="4343400"/>
            <a:ext cx="2286000" cy="461665"/>
          </a:xfrm>
          <a:prstGeom prst="rect">
            <a:avLst/>
          </a:prstGeom>
        </p:spPr>
        <p:txBody>
          <a:bodyPr wrap="square">
            <a:spAutoFit/>
          </a:bodyPr>
          <a:lstStyle/>
          <a:p>
            <a:r>
              <a:rPr lang="en-US" sz="2400" dirty="0" smtClean="0"/>
              <a:t>Angelica’s cake!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animBg="1"/>
      <p:bldP spid="17" grpId="0" animBg="1"/>
      <p:bldP spid="18" grpId="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
            </a:r>
            <a:br>
              <a:rPr lang="en-US" dirty="0" smtClean="0"/>
            </a:br>
            <a:r>
              <a:rPr lang="en-US" dirty="0" smtClean="0"/>
              <a:t/>
            </a:r>
            <a:br>
              <a:rPr lang="en-US" dirty="0" smtClean="0"/>
            </a:br>
            <a:r>
              <a:rPr lang="en-US" sz="3100" dirty="0" smtClean="0"/>
              <a:t>Making of Carbohydrates &amp; Cellular Respiration p.33NB</a:t>
            </a:r>
            <a:br>
              <a:rPr lang="en-US" sz="3100" dirty="0" smtClean="0"/>
            </a:br>
            <a:r>
              <a:rPr lang="en-US" sz="3100" dirty="0" smtClean="0"/>
              <a:t>Working with three other students:</a:t>
            </a:r>
            <a:br>
              <a:rPr lang="en-US" sz="3100" dirty="0" smtClean="0"/>
            </a:br>
            <a:r>
              <a:rPr lang="en-US" sz="3100" dirty="0" smtClean="0"/>
              <a:t>answer questions 1 – 3.   Each students gets to have a job.</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0" y="1295400"/>
            <a:ext cx="9144000" cy="5287963"/>
          </a:xfrm>
        </p:spPr>
        <p:txBody>
          <a:bodyPr/>
          <a:lstStyle/>
          <a:p>
            <a:pPr>
              <a:buNone/>
            </a:pPr>
            <a:r>
              <a:rPr lang="en-US" u="sng" dirty="0" smtClean="0">
                <a:solidFill>
                  <a:schemeClr val="accent3">
                    <a:lumMod val="50000"/>
                  </a:schemeClr>
                </a:solidFill>
                <a:effectLst>
                  <a:outerShdw blurRad="38100" dist="38100" dir="2700000" algn="tl">
                    <a:srgbClr val="000000">
                      <a:alpha val="43137"/>
                    </a:srgbClr>
                  </a:outerShdw>
                </a:effectLst>
                <a:hlinkClick r:id="rId2"/>
              </a:rPr>
              <a:t>Photosynthesis</a:t>
            </a:r>
            <a:endParaRPr lang="en-US" u="sng" dirty="0" smtClean="0">
              <a:solidFill>
                <a:schemeClr val="accent3">
                  <a:lumMod val="50000"/>
                </a:schemeClr>
              </a:solidFill>
              <a:effectLst>
                <a:outerShdw blurRad="38100" dist="38100" dir="2700000" algn="tl">
                  <a:srgbClr val="000000">
                    <a:alpha val="43137"/>
                  </a:srgbClr>
                </a:outerShdw>
              </a:effectLst>
            </a:endParaRPr>
          </a:p>
          <a:p>
            <a:pPr>
              <a:buNone/>
            </a:pP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r>
              <a:rPr lang="en-US" baseline="-25000" dirty="0" smtClean="0"/>
              <a:t>2</a:t>
            </a:r>
          </a:p>
          <a:p>
            <a:r>
              <a:rPr lang="en-US" dirty="0" smtClean="0">
                <a:solidFill>
                  <a:schemeClr val="bg1"/>
                </a:solidFill>
              </a:rPr>
              <a:t>Hydrogen</a:t>
            </a:r>
          </a:p>
          <a:p>
            <a:r>
              <a:rPr lang="en-US" dirty="0" smtClean="0"/>
              <a:t>Carbon </a:t>
            </a:r>
          </a:p>
          <a:p>
            <a:r>
              <a:rPr lang="en-US" dirty="0" smtClean="0">
                <a:solidFill>
                  <a:srgbClr val="FF0000"/>
                </a:solidFill>
              </a:rPr>
              <a:t>Oxygen</a:t>
            </a:r>
          </a:p>
          <a:p>
            <a:pPr>
              <a:buNone/>
            </a:pPr>
            <a:r>
              <a:rPr lang="en-US" u="sng" dirty="0" smtClean="0">
                <a:solidFill>
                  <a:srgbClr val="C00000"/>
                </a:solidFill>
                <a:effectLst>
                  <a:outerShdw blurRad="38100" dist="38100" dir="2700000" algn="tl">
                    <a:srgbClr val="000000">
                      <a:alpha val="43137"/>
                    </a:srgbClr>
                  </a:outerShdw>
                </a:effectLst>
                <a:hlinkClick r:id="rId3"/>
              </a:rPr>
              <a:t>Cellular Respiration</a:t>
            </a:r>
            <a:endParaRPr lang="en-US" u="sng" dirty="0" smtClean="0">
              <a:solidFill>
                <a:srgbClr val="C00000"/>
              </a:solidFill>
              <a:effectLst>
                <a:outerShdw blurRad="38100" dist="38100" dir="2700000" algn="tl">
                  <a:srgbClr val="000000">
                    <a:alpha val="43137"/>
                  </a:srgbClr>
                </a:outerShdw>
              </a:effectLst>
            </a:endParaRPr>
          </a:p>
          <a:p>
            <a:pPr>
              <a:buNone/>
            </a:pPr>
            <a:r>
              <a:rPr lang="en-US" dirty="0" smtClean="0"/>
              <a:t>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r>
              <a:rPr lang="en-US" baseline="-25000" dirty="0" smtClean="0"/>
              <a:t>2 </a:t>
            </a:r>
            <a:r>
              <a:rPr lang="en-US" dirty="0" smtClean="0"/>
              <a:t>-&gt;</a:t>
            </a:r>
            <a:r>
              <a:rPr lang="en-US" baseline="-25000" dirty="0" smtClean="0"/>
              <a:t> </a:t>
            </a: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+ 36 ATP + Heat</a:t>
            </a:r>
          </a:p>
          <a:p>
            <a:pPr>
              <a:buNone/>
            </a:pPr>
            <a:r>
              <a:rPr lang="en-US" dirty="0" smtClean="0"/>
              <a:t>Disassemble your Glucose &amp; O</a:t>
            </a:r>
            <a:r>
              <a:rPr lang="en-US" baseline="-25000" dirty="0" smtClean="0"/>
              <a:t>2</a:t>
            </a:r>
            <a:r>
              <a:rPr lang="en-US" dirty="0" smtClean="0"/>
              <a:t> to the proper carts.</a:t>
            </a:r>
            <a:endParaRPr lang="en-US" dirty="0"/>
          </a:p>
        </p:txBody>
      </p:sp>
      <p:sp>
        <p:nvSpPr>
          <p:cNvPr id="4" name="TextBox 3"/>
          <p:cNvSpPr txBox="1"/>
          <p:nvPr/>
        </p:nvSpPr>
        <p:spPr>
          <a:xfrm>
            <a:off x="3810000" y="2514600"/>
            <a:ext cx="5334000" cy="2308324"/>
          </a:xfrm>
          <a:prstGeom prst="rect">
            <a:avLst/>
          </a:prstGeom>
          <a:noFill/>
        </p:spPr>
        <p:txBody>
          <a:bodyPr wrap="square" rtlCol="0">
            <a:spAutoFit/>
          </a:bodyPr>
          <a:lstStyle/>
          <a:p>
            <a:r>
              <a:rPr lang="en-US" sz="2400" u="sng" dirty="0" smtClean="0">
                <a:solidFill>
                  <a:schemeClr val="tx2"/>
                </a:solidFill>
              </a:rPr>
              <a:t>1 Roots</a:t>
            </a:r>
            <a:r>
              <a:rPr lang="en-US" sz="2400" u="sng" dirty="0" smtClean="0"/>
              <a:t> </a:t>
            </a:r>
            <a:r>
              <a:rPr lang="en-US" sz="2400" dirty="0" smtClean="0"/>
              <a:t>– collect 6 </a:t>
            </a:r>
            <a:r>
              <a:rPr lang="en-US" sz="2400" dirty="0" smtClean="0">
                <a:solidFill>
                  <a:schemeClr val="bg1"/>
                </a:solidFill>
              </a:rPr>
              <a:t>H</a:t>
            </a:r>
            <a:r>
              <a:rPr lang="en-US" sz="2400" baseline="-25000" dirty="0" smtClean="0"/>
              <a:t>2</a:t>
            </a:r>
            <a:r>
              <a:rPr lang="en-US" sz="2400" dirty="0" smtClean="0">
                <a:solidFill>
                  <a:srgbClr val="FF0000"/>
                </a:solidFill>
              </a:rPr>
              <a:t>O</a:t>
            </a:r>
            <a:endParaRPr lang="en-US" sz="2400" dirty="0" smtClean="0"/>
          </a:p>
          <a:p>
            <a:r>
              <a:rPr lang="en-US" sz="2400" u="sng" dirty="0" smtClean="0"/>
              <a:t>2 Stomata </a:t>
            </a:r>
            <a:r>
              <a:rPr lang="en-US" sz="2400" dirty="0" smtClean="0"/>
              <a:t>– Collect  6 C</a:t>
            </a:r>
            <a:r>
              <a:rPr lang="en-US" sz="2400" dirty="0" smtClean="0">
                <a:solidFill>
                  <a:srgbClr val="FF0000"/>
                </a:solidFill>
              </a:rPr>
              <a:t>O</a:t>
            </a:r>
            <a:r>
              <a:rPr lang="en-US" sz="2400" baseline="-25000" dirty="0" smtClean="0"/>
              <a:t>2</a:t>
            </a:r>
            <a:endParaRPr lang="en-US" sz="2400" dirty="0" smtClean="0"/>
          </a:p>
          <a:p>
            <a:r>
              <a:rPr lang="en-US" sz="2400" u="sng" dirty="0" smtClean="0">
                <a:solidFill>
                  <a:schemeClr val="accent3">
                    <a:lumMod val="50000"/>
                  </a:schemeClr>
                </a:solidFill>
              </a:rPr>
              <a:t>3 Chloroplasts</a:t>
            </a:r>
            <a:r>
              <a:rPr lang="en-US" sz="2400" u="sng" dirty="0" smtClean="0"/>
              <a:t> </a:t>
            </a:r>
            <a:r>
              <a:rPr lang="en-US" sz="2400" dirty="0" smtClean="0"/>
              <a:t>– collect 6 light energy convert to chemical energy</a:t>
            </a:r>
          </a:p>
          <a:p>
            <a:r>
              <a:rPr lang="en-US" sz="2400" u="sng" dirty="0" smtClean="0"/>
              <a:t>4 Product of Photosynthesis</a:t>
            </a:r>
            <a:r>
              <a:rPr lang="en-US" sz="2400" dirty="0" smtClean="0"/>
              <a:t>- make Glucose &amp; 6 O2</a:t>
            </a:r>
            <a:endParaRPr lang="en-US" sz="2400" dirty="0"/>
          </a:p>
        </p:txBody>
      </p:sp>
      <p:pic>
        <p:nvPicPr>
          <p:cNvPr id="54274" name="Picture 2" descr="http://www.plantscafe.net/media/files/enex09_MG_Experiments_M9_Stomata_LM_of_Rhoeo.jpg">
            <a:hlinkClick r:id="rId4"/>
          </p:cNvPr>
          <p:cNvPicPr>
            <a:picLocks noChangeAspect="1" noChangeArrowheads="1"/>
          </p:cNvPicPr>
          <p:nvPr/>
        </p:nvPicPr>
        <p:blipFill>
          <a:blip r:embed="rId5" cstate="print"/>
          <a:srcRect/>
          <a:stretch>
            <a:fillRect/>
          </a:stretch>
        </p:blipFill>
        <p:spPr bwMode="auto">
          <a:xfrm>
            <a:off x="6855285" y="1219200"/>
            <a:ext cx="2288715" cy="1457324"/>
          </a:xfrm>
          <a:prstGeom prst="rect">
            <a:avLst/>
          </a:prstGeom>
          <a:noFill/>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Exothermic Reaction – Yeast + Hydrogen Peroxide</a:t>
            </a:r>
            <a:br>
              <a:rPr lang="en-US" dirty="0" smtClean="0"/>
            </a:br>
            <a:r>
              <a:rPr lang="en-US" dirty="0" smtClean="0"/>
              <a:t>Cellular Respiration</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2050" name="Picture 2" descr="http://t0.gstatic.com/images?q=tbn:ANd9GcQLdoB2hseSRKIWgEwY2LLovG8twRxCssBcDRQKpX7AYqMJiACYIQ:www.gcsescience.com/Energy-Diagram-Exothermic.gif">
            <a:hlinkClick r:id="rId2"/>
          </p:cNvPr>
          <p:cNvPicPr>
            <a:picLocks noChangeAspect="1" noChangeArrowheads="1"/>
          </p:cNvPicPr>
          <p:nvPr/>
        </p:nvPicPr>
        <p:blipFill>
          <a:blip r:embed="rId3" cstate="print"/>
          <a:srcRect/>
          <a:stretch>
            <a:fillRect/>
          </a:stretch>
        </p:blipFill>
        <p:spPr bwMode="auto">
          <a:xfrm>
            <a:off x="152400" y="2073626"/>
            <a:ext cx="7086600" cy="4155725"/>
          </a:xfrm>
          <a:prstGeom prst="rect">
            <a:avLst/>
          </a:prstGeom>
          <a:noFill/>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Endothermic Reaction - Photosynthesis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http://t3.gstatic.com/images?q=tbn:ANd9GcRm3IgLORcspe3l0_DGKvY0aFX2qUosXH91IkdpoPSel4cM7I5_:www.kentchemistry.com/images/links/Kinetics/endothermic_plain.gif">
            <a:hlinkClick r:id="rId2"/>
          </p:cNvPr>
          <p:cNvPicPr>
            <a:picLocks noChangeAspect="1" noChangeArrowheads="1"/>
          </p:cNvPicPr>
          <p:nvPr/>
        </p:nvPicPr>
        <p:blipFill>
          <a:blip r:embed="rId3" cstate="print"/>
          <a:srcRect/>
          <a:stretch>
            <a:fillRect/>
          </a:stretch>
        </p:blipFill>
        <p:spPr bwMode="auto">
          <a:xfrm>
            <a:off x="533400" y="1574800"/>
            <a:ext cx="6553200" cy="4368800"/>
          </a:xfrm>
          <a:prstGeom prst="rect">
            <a:avLst/>
          </a:prstGeom>
          <a:noFill/>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A4D76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400" dirty="0" smtClean="0"/>
              <a:t>9/10  Light-Dependent &amp; Light-Independent </a:t>
            </a:r>
            <a:r>
              <a:rPr lang="en-US" sz="2400" smtClean="0"/>
              <a:t>Reactions CH 9.2</a:t>
            </a:r>
            <a:r>
              <a:rPr lang="en-US" sz="2400" dirty="0" smtClean="0"/>
              <a:t/>
            </a:r>
            <a:br>
              <a:rPr lang="en-US" sz="2400" dirty="0" smtClean="0"/>
            </a:br>
            <a:r>
              <a:rPr lang="en-US" sz="2400" dirty="0" smtClean="0"/>
              <a:t>Obj.  TSW demonstrate how light energy is captured by chloroplasts and converted to chemical energy (glucose) from CO</a:t>
            </a:r>
            <a:r>
              <a:rPr lang="en-US" sz="2400" baseline="-25000" dirty="0" smtClean="0"/>
              <a:t>2</a:t>
            </a:r>
            <a:r>
              <a:rPr lang="en-US" sz="2400" dirty="0" smtClean="0"/>
              <a:t>  and H</a:t>
            </a:r>
            <a:r>
              <a:rPr lang="en-US" sz="2400" baseline="-25000" dirty="0" smtClean="0"/>
              <a:t>2</a:t>
            </a:r>
            <a:r>
              <a:rPr lang="en-US" sz="2400" dirty="0" smtClean="0"/>
              <a:t>0 by doing a flow chart. p.32 NB</a:t>
            </a:r>
            <a:endParaRPr lang="en-US" sz="2400" dirty="0"/>
          </a:p>
        </p:txBody>
      </p:sp>
      <p:sp>
        <p:nvSpPr>
          <p:cNvPr id="3" name="Text Placeholder 2"/>
          <p:cNvSpPr>
            <a:spLocks noGrp="1"/>
          </p:cNvSpPr>
          <p:nvPr>
            <p:ph type="body" idx="1"/>
          </p:nvPr>
        </p:nvSpPr>
        <p:spPr/>
        <p:txBody>
          <a:bodyPr/>
          <a:lstStyle/>
          <a:p>
            <a:r>
              <a:rPr lang="en-US" dirty="0" smtClean="0">
                <a:hlinkClick r:id="rId2" action="ppaction://hlinkfile"/>
              </a:rPr>
              <a:t>Cellsalive.com</a:t>
            </a:r>
            <a:endParaRPr lang="en-US" dirty="0" smtClean="0"/>
          </a:p>
          <a:p>
            <a:endParaRPr lang="en-US" dirty="0"/>
          </a:p>
        </p:txBody>
      </p:sp>
      <p:sp>
        <p:nvSpPr>
          <p:cNvPr id="6" name="Content Placeholder 5"/>
          <p:cNvSpPr>
            <a:spLocks noGrp="1"/>
          </p:cNvSpPr>
          <p:nvPr>
            <p:ph sz="quarter" idx="4"/>
          </p:nvPr>
        </p:nvSpPr>
        <p:spPr>
          <a:xfrm>
            <a:off x="4495800" y="1535113"/>
            <a:ext cx="4648200" cy="4637087"/>
          </a:xfrm>
        </p:spPr>
        <p:txBody>
          <a:bodyPr>
            <a:normAutofit/>
          </a:bodyPr>
          <a:lstStyle/>
          <a:p>
            <a:pPr marL="457200" indent="-457200">
              <a:buFont typeface="+mj-lt"/>
              <a:buAutoNum type="arabicPeriod"/>
            </a:pPr>
            <a:r>
              <a:rPr lang="en-US" dirty="0" smtClean="0"/>
              <a:t>Why is </a:t>
            </a:r>
            <a:r>
              <a:rPr lang="en-US" b="1" dirty="0" smtClean="0"/>
              <a:t>Photolysis</a:t>
            </a:r>
            <a:r>
              <a:rPr lang="en-US" dirty="0" smtClean="0"/>
              <a:t> important?</a:t>
            </a:r>
          </a:p>
          <a:p>
            <a:pPr marL="457200" indent="-457200">
              <a:buFont typeface="+mj-lt"/>
              <a:buAutoNum type="arabicPeriod"/>
            </a:pPr>
            <a:r>
              <a:rPr lang="en-US" dirty="0" smtClean="0"/>
              <a:t>Compare and Contrast </a:t>
            </a:r>
            <a:r>
              <a:rPr lang="en-US" b="1" dirty="0" smtClean="0"/>
              <a:t>Light Dependent </a:t>
            </a:r>
            <a:r>
              <a:rPr lang="en-US" dirty="0" smtClean="0"/>
              <a:t>reactions and </a:t>
            </a:r>
            <a:r>
              <a:rPr lang="en-US" b="1" dirty="0" smtClean="0"/>
              <a:t>Light Independent </a:t>
            </a:r>
            <a:r>
              <a:rPr lang="en-US" dirty="0" smtClean="0"/>
              <a:t>reactions.</a:t>
            </a:r>
          </a:p>
          <a:p>
            <a:pPr marL="457200" indent="-457200">
              <a:buFont typeface="+mj-lt"/>
              <a:buAutoNum type="arabicPeriod"/>
            </a:pPr>
            <a:r>
              <a:rPr lang="en-US" dirty="0" smtClean="0"/>
              <a:t>Where does the </a:t>
            </a:r>
            <a:r>
              <a:rPr lang="en-US" b="1" dirty="0" smtClean="0"/>
              <a:t>Calvin Cycle </a:t>
            </a:r>
            <a:r>
              <a:rPr lang="en-US" dirty="0" smtClean="0"/>
              <a:t>happen in the cell and what does it produce?</a:t>
            </a:r>
          </a:p>
          <a:p>
            <a:pPr marL="457200" indent="-457200">
              <a:buNone/>
            </a:pPr>
            <a:r>
              <a:rPr lang="en-US" b="1" dirty="0" smtClean="0"/>
              <a:t>Study guide is due Wednesday! P.39NB</a:t>
            </a:r>
          </a:p>
          <a:p>
            <a:pPr marL="457200" indent="-457200">
              <a:buNone/>
            </a:pPr>
            <a:r>
              <a:rPr lang="en-US" b="1" dirty="0" smtClean="0"/>
              <a:t>Read CH 6.3, 7, 8.1 &amp; 9</a:t>
            </a:r>
          </a:p>
          <a:p>
            <a:pPr marL="457200" indent="-457200">
              <a:buNone/>
            </a:pPr>
            <a:r>
              <a:rPr lang="en-US" b="1" dirty="0" smtClean="0"/>
              <a:t>Show Videos</a:t>
            </a:r>
            <a:endParaRPr lang="en-US" b="1" dirty="0"/>
          </a:p>
        </p:txBody>
      </p:sp>
      <p:pic>
        <p:nvPicPr>
          <p:cNvPr id="7" name="Picture 12" descr="RST-09"/>
          <p:cNvPicPr>
            <a:picLocks noGrp="1" noChangeAspect="1" noChangeArrowheads="1"/>
          </p:cNvPicPr>
          <p:nvPr>
            <p:ph sz="half" idx="2"/>
          </p:nvPr>
        </p:nvPicPr>
        <p:blipFill>
          <a:blip r:embed="rId3" cstate="print"/>
          <a:srcRect/>
          <a:stretch>
            <a:fillRect/>
          </a:stretch>
        </p:blipFill>
        <p:spPr bwMode="auto">
          <a:xfrm>
            <a:off x="0" y="1752600"/>
            <a:ext cx="4579961" cy="2769446"/>
          </a:xfrm>
          <a:prstGeom prst="rect">
            <a:avLst/>
          </a:prstGeom>
          <a:noFill/>
        </p:spPr>
      </p:pic>
      <p:pic>
        <p:nvPicPr>
          <p:cNvPr id="52226" name="Picture 2" descr="http://dnr.louisiana.gov/assets/TAD/education/ECEP/sources/b/sr-b1a.gif">
            <a:hlinkClick r:id="rId4"/>
          </p:cNvPr>
          <p:cNvPicPr>
            <a:picLocks noChangeAspect="1" noChangeArrowheads="1"/>
          </p:cNvPicPr>
          <p:nvPr/>
        </p:nvPicPr>
        <p:blipFill>
          <a:blip r:embed="rId5" cstate="print"/>
          <a:srcRect/>
          <a:stretch>
            <a:fillRect/>
          </a:stretch>
        </p:blipFill>
        <p:spPr bwMode="auto">
          <a:xfrm>
            <a:off x="1371600" y="4419600"/>
            <a:ext cx="2438400" cy="2171701"/>
          </a:xfrm>
          <a:prstGeom prst="rect">
            <a:avLst/>
          </a:prstGeom>
          <a:noFill/>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3176"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3177" name="Picture 9"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3178" name="Picture 10" descr="Chpt09"/>
          <p:cNvPicPr>
            <a:picLocks noChangeAspect="1" noChangeArrowheads="1"/>
          </p:cNvPicPr>
          <p:nvPr/>
        </p:nvPicPr>
        <p:blipFill>
          <a:blip r:embed="rId11" cstate="print"/>
          <a:srcRect/>
          <a:stretch>
            <a:fillRect/>
          </a:stretch>
        </p:blipFill>
        <p:spPr bwMode="auto">
          <a:xfrm>
            <a:off x="0" y="0"/>
            <a:ext cx="2895600" cy="762000"/>
          </a:xfrm>
          <a:prstGeom prst="rect">
            <a:avLst/>
          </a:prstGeom>
          <a:noFill/>
        </p:spPr>
      </p:pic>
      <p:sp>
        <p:nvSpPr>
          <p:cNvPr id="903179" name="Text Box 11"/>
          <p:cNvSpPr txBox="1">
            <a:spLocks noChangeArrowheads="1"/>
          </p:cNvSpPr>
          <p:nvPr/>
        </p:nvSpPr>
        <p:spPr bwMode="auto">
          <a:xfrm>
            <a:off x="0" y="838200"/>
            <a:ext cx="9144000" cy="461665"/>
          </a:xfrm>
          <a:prstGeom prst="rect">
            <a:avLst/>
          </a:prstGeom>
          <a:noFill/>
          <a:ln w="9525">
            <a:noFill/>
            <a:miter lim="800000"/>
            <a:headEnd/>
            <a:tailEnd/>
          </a:ln>
          <a:effectLst/>
        </p:spPr>
        <p:txBody>
          <a:bodyPr wrap="square">
            <a:spAutoFit/>
          </a:bodyPr>
          <a:lstStyle/>
          <a:p>
            <a:pPr algn="ctr"/>
            <a:r>
              <a:rPr lang="en-US" sz="2400" dirty="0" smtClean="0">
                <a:solidFill>
                  <a:schemeClr val="tx2"/>
                </a:solidFill>
              </a:rPr>
              <a:t>#1. Photolysis – Breaks up H</a:t>
            </a:r>
            <a:r>
              <a:rPr lang="en-US" sz="2400" baseline="-25000" dirty="0" smtClean="0">
                <a:solidFill>
                  <a:schemeClr val="tx2"/>
                </a:solidFill>
              </a:rPr>
              <a:t>2</a:t>
            </a:r>
            <a:r>
              <a:rPr lang="en-US" sz="2400" dirty="0" smtClean="0">
                <a:solidFill>
                  <a:schemeClr val="tx2"/>
                </a:solidFill>
              </a:rPr>
              <a:t>O (Water) to release O, that makes O</a:t>
            </a:r>
            <a:r>
              <a:rPr lang="en-US" sz="2400" baseline="-25000" dirty="0" smtClean="0">
                <a:solidFill>
                  <a:schemeClr val="tx2"/>
                </a:solidFill>
              </a:rPr>
              <a:t>2</a:t>
            </a:r>
            <a:r>
              <a:rPr lang="en-US" sz="2400" dirty="0" smtClean="0">
                <a:solidFill>
                  <a:schemeClr val="tx2"/>
                </a:solidFill>
              </a:rPr>
              <a:t>.</a:t>
            </a:r>
            <a:endParaRPr lang="en-US" sz="2400" dirty="0">
              <a:solidFill>
                <a:schemeClr val="tx2"/>
              </a:solidFill>
            </a:endParaRPr>
          </a:p>
        </p:txBody>
      </p:sp>
      <p:pic>
        <p:nvPicPr>
          <p:cNvPr id="903181" name="Picture 13" descr="Photolysis"/>
          <p:cNvPicPr>
            <a:picLocks noChangeAspect="1" noChangeArrowheads="1"/>
          </p:cNvPicPr>
          <p:nvPr/>
        </p:nvPicPr>
        <p:blipFill>
          <a:blip r:embed="rId12" cstate="print"/>
          <a:srcRect/>
          <a:stretch>
            <a:fillRect/>
          </a:stretch>
        </p:blipFill>
        <p:spPr bwMode="auto">
          <a:xfrm>
            <a:off x="528638" y="1573213"/>
            <a:ext cx="7543800" cy="396716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9.2 Summary – pages 225-230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010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010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0106" name="Picture 10" descr="Sec"/>
          <p:cNvPicPr>
            <a:picLocks noChangeAspect="1" noChangeArrowheads="1"/>
          </p:cNvPicPr>
          <p:nvPr/>
        </p:nvPicPr>
        <p:blipFill>
          <a:blip r:embed="rId11" cstate="print"/>
          <a:srcRect/>
          <a:stretch>
            <a:fillRect/>
          </a:stretch>
        </p:blipFill>
        <p:spPr bwMode="auto">
          <a:xfrm>
            <a:off x="2692400" y="0"/>
            <a:ext cx="3759200" cy="482600"/>
          </a:xfrm>
          <a:prstGeom prst="rect">
            <a:avLst/>
          </a:prstGeom>
          <a:noFill/>
        </p:spPr>
      </p:pic>
      <p:pic>
        <p:nvPicPr>
          <p:cNvPr id="900108" name="Picture 12" descr="Sec"/>
          <p:cNvPicPr>
            <a:picLocks noChangeAspect="1" noChangeArrowheads="1"/>
          </p:cNvPicPr>
          <p:nvPr/>
        </p:nvPicPr>
        <p:blipFill>
          <a:blip r:embed="rId12" cstate="print"/>
          <a:srcRect/>
          <a:stretch>
            <a:fillRect/>
          </a:stretch>
        </p:blipFill>
        <p:spPr bwMode="auto">
          <a:xfrm>
            <a:off x="0" y="0"/>
            <a:ext cx="1676400" cy="838200"/>
          </a:xfrm>
          <a:prstGeom prst="rect">
            <a:avLst/>
          </a:prstGeom>
          <a:noFill/>
        </p:spPr>
      </p:pic>
      <p:pic>
        <p:nvPicPr>
          <p:cNvPr id="900109" name="Picture 13" descr="Sec"/>
          <p:cNvPicPr>
            <a:picLocks noChangeAspect="1" noChangeArrowheads="1"/>
          </p:cNvPicPr>
          <p:nvPr/>
        </p:nvPicPr>
        <p:blipFill>
          <a:blip r:embed="rId13" cstate="print"/>
          <a:srcRect/>
          <a:stretch>
            <a:fillRect/>
          </a:stretch>
        </p:blipFill>
        <p:spPr bwMode="auto">
          <a:xfrm>
            <a:off x="1701800" y="0"/>
            <a:ext cx="7442200" cy="482600"/>
          </a:xfrm>
          <a:prstGeom prst="rect">
            <a:avLst/>
          </a:prstGeom>
          <a:noFill/>
        </p:spPr>
      </p:pic>
      <p:sp>
        <p:nvSpPr>
          <p:cNvPr id="900113" name="Rectangle 17"/>
          <p:cNvSpPr>
            <a:spLocks noChangeArrowheads="1"/>
          </p:cNvSpPr>
          <p:nvPr/>
        </p:nvSpPr>
        <p:spPr bwMode="auto">
          <a:xfrm>
            <a:off x="533400" y="1714500"/>
            <a:ext cx="7924800" cy="1600200"/>
          </a:xfrm>
          <a:prstGeom prst="rect">
            <a:avLst/>
          </a:prstGeom>
          <a:noFill/>
          <a:ln w="9525">
            <a:noFill/>
            <a:miter lim="800000"/>
            <a:headEnd/>
            <a:tailEnd/>
          </a:ln>
          <a:effectLst/>
        </p:spPr>
        <p:txBody>
          <a:bodyPr>
            <a:spAutoFit/>
          </a:bodyPr>
          <a:lstStyle/>
          <a:p>
            <a:pPr marL="342900" indent="-342900" algn="l">
              <a:buFontTx/>
              <a:buChar char="•"/>
            </a:pPr>
            <a:r>
              <a:rPr lang="en-US" altLang="en-US" sz="3200">
                <a:solidFill>
                  <a:schemeClr val="tx1"/>
                </a:solidFill>
                <a:latin typeface="Times" pitchFamily="18" charset="0"/>
              </a:rPr>
              <a:t>The oxygen produced by photolysis is released into the air and supplies the oxygen we breathe.</a:t>
            </a:r>
          </a:p>
          <a:p>
            <a:pPr marL="342900" indent="-342900" algn="l">
              <a:lnSpc>
                <a:spcPct val="0"/>
              </a:lnSpc>
            </a:pPr>
            <a:r>
              <a:rPr lang="en-US" altLang="en-US" sz="3200">
                <a:solidFill>
                  <a:schemeClr val="tx1"/>
                </a:solidFill>
                <a:latin typeface="Times" pitchFamily="18" charset="0"/>
              </a:rPr>
              <a:t>    </a:t>
            </a:r>
          </a:p>
        </p:txBody>
      </p:sp>
      <p:sp>
        <p:nvSpPr>
          <p:cNvPr id="900114" name="Rectangle 18"/>
          <p:cNvSpPr>
            <a:spLocks noChangeArrowheads="1"/>
          </p:cNvSpPr>
          <p:nvPr/>
        </p:nvSpPr>
        <p:spPr bwMode="auto">
          <a:xfrm>
            <a:off x="533400" y="3314700"/>
            <a:ext cx="7924800" cy="723900"/>
          </a:xfrm>
          <a:prstGeom prst="rect">
            <a:avLst/>
          </a:prstGeom>
          <a:noFill/>
          <a:ln w="9525">
            <a:noFill/>
            <a:miter lim="800000"/>
            <a:headEnd/>
            <a:tailEnd/>
          </a:ln>
          <a:effectLst/>
        </p:spPr>
        <p:txBody>
          <a:bodyPr>
            <a:spAutoFit/>
          </a:bodyPr>
          <a:lstStyle/>
          <a:p>
            <a:pPr marL="342900" indent="-342900" algn="l">
              <a:buFontTx/>
              <a:buChar char="•"/>
            </a:pPr>
            <a:r>
              <a:rPr lang="en-US" altLang="en-US" sz="3200">
                <a:solidFill>
                  <a:schemeClr val="tx1"/>
                </a:solidFill>
                <a:latin typeface="Times" pitchFamily="18" charset="0"/>
              </a:rPr>
              <a:t>The electrons are returned to chlorophyll.</a:t>
            </a:r>
          </a:p>
          <a:p>
            <a:pPr marL="342900" indent="-342900" algn="l">
              <a:lnSpc>
                <a:spcPct val="0"/>
              </a:lnSpc>
            </a:pPr>
            <a:r>
              <a:rPr lang="en-US" altLang="en-US" sz="3200">
                <a:solidFill>
                  <a:schemeClr val="tx1"/>
                </a:solidFill>
                <a:latin typeface="Times" pitchFamily="18" charset="0"/>
              </a:rPr>
              <a:t>    </a:t>
            </a:r>
          </a:p>
        </p:txBody>
      </p:sp>
      <p:sp>
        <p:nvSpPr>
          <p:cNvPr id="900115" name="Rectangle 19"/>
          <p:cNvSpPr>
            <a:spLocks noChangeArrowheads="1"/>
          </p:cNvSpPr>
          <p:nvPr/>
        </p:nvSpPr>
        <p:spPr bwMode="auto">
          <a:xfrm>
            <a:off x="533400" y="4114800"/>
            <a:ext cx="7924800" cy="1600200"/>
          </a:xfrm>
          <a:prstGeom prst="rect">
            <a:avLst/>
          </a:prstGeom>
          <a:noFill/>
          <a:ln w="9525">
            <a:noFill/>
            <a:miter lim="800000"/>
            <a:headEnd/>
            <a:tailEnd/>
          </a:ln>
          <a:effectLst/>
        </p:spPr>
        <p:txBody>
          <a:bodyPr>
            <a:spAutoFit/>
          </a:bodyPr>
          <a:lstStyle/>
          <a:p>
            <a:pPr marL="342900" indent="-342900" algn="l">
              <a:buFontTx/>
              <a:buChar char="•"/>
            </a:pPr>
            <a:r>
              <a:rPr lang="en-US" altLang="en-US" sz="3200">
                <a:solidFill>
                  <a:schemeClr val="tx1"/>
                </a:solidFill>
                <a:latin typeface="Times" pitchFamily="18" charset="0"/>
              </a:rPr>
              <a:t>The hydrogen ions are pumped into the thylakoid, where they accumulate in high concentration.</a:t>
            </a:r>
          </a:p>
          <a:p>
            <a:pPr marL="342900" indent="-342900" algn="l">
              <a:lnSpc>
                <a:spcPct val="0"/>
              </a:lnSpc>
            </a:pPr>
            <a:r>
              <a:rPr lang="en-US" altLang="en-US" sz="3200">
                <a:solidFill>
                  <a:schemeClr val="tx1"/>
                </a:solidFill>
                <a:latin typeface="Times" pitchFamily="18" charset="0"/>
              </a:rPr>
              <a:t>    </a:t>
            </a:r>
          </a:p>
        </p:txBody>
      </p:sp>
      <p:sp>
        <p:nvSpPr>
          <p:cNvPr id="900116" name="Text Box 20"/>
          <p:cNvSpPr txBox="1">
            <a:spLocks noChangeArrowheads="1"/>
          </p:cNvSpPr>
          <p:nvPr/>
        </p:nvSpPr>
        <p:spPr bwMode="auto">
          <a:xfrm>
            <a:off x="387350" y="914400"/>
            <a:ext cx="3956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Restoring electrons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00114"/>
                                        </p:tgtEl>
                                        <p:attrNameLst>
                                          <p:attrName>style.visibility</p:attrName>
                                        </p:attrNameLst>
                                      </p:cBhvr>
                                      <p:to>
                                        <p:strVal val="visible"/>
                                      </p:to>
                                    </p:set>
                                    <p:animEffect transition="in" filter="box(out)">
                                      <p:cBhvr>
                                        <p:cTn id="7" dur="500"/>
                                        <p:tgtEl>
                                          <p:spTgt spid="9001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0115"/>
                                        </p:tgtEl>
                                        <p:attrNameLst>
                                          <p:attrName>style.visibility</p:attrName>
                                        </p:attrNameLst>
                                      </p:cBhvr>
                                      <p:to>
                                        <p:strVal val="visible"/>
                                      </p:to>
                                    </p:set>
                                    <p:animEffect transition="in" filter="box(out)">
                                      <p:cBhvr>
                                        <p:cTn id="12" dur="500"/>
                                        <p:tgtEl>
                                          <p:spTgt spid="9001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0100"/>
                                        </p:tgtEl>
                                        <p:attrNameLst>
                                          <p:attrName>style.visibility</p:attrName>
                                        </p:attrNameLst>
                                      </p:cBhvr>
                                      <p:to>
                                        <p:strVal val="visible"/>
                                      </p:to>
                                    </p:set>
                                    <p:animEffect transition="in" filter="box(out)">
                                      <p:cBhvr>
                                        <p:cTn id="16"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14" grpId="0" autoUpdateAnimBg="0"/>
      <p:bldP spid="900115" grpId="0"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19400" y="38100"/>
            <a:ext cx="6278885" cy="1143000"/>
          </a:xfrm>
        </p:spPr>
        <p:txBody>
          <a:bodyPr>
            <a:normAutofit fontScale="90000"/>
          </a:bodyPr>
          <a:lstStyle/>
          <a:p>
            <a:pPr algn="l"/>
            <a:r>
              <a:rPr lang="en-US" b="1" dirty="0" smtClean="0">
                <a:solidFill>
                  <a:srgbClr val="FFC000"/>
                </a:solidFill>
                <a:effectLst>
                  <a:outerShdw blurRad="38100" dist="38100" dir="2700000" algn="tl">
                    <a:srgbClr val="000000">
                      <a:alpha val="43137"/>
                    </a:srgbClr>
                  </a:outerShdw>
                </a:effectLst>
              </a:rPr>
              <a:t>#2. How does light energy become chemical energy?</a:t>
            </a:r>
            <a:endParaRPr lang="en-US" dirty="0"/>
          </a:p>
        </p:txBody>
      </p:sp>
      <p:sp>
        <p:nvSpPr>
          <p:cNvPr id="3" name="Content Placeholder 2"/>
          <p:cNvSpPr>
            <a:spLocks noGrp="1"/>
          </p:cNvSpPr>
          <p:nvPr>
            <p:ph sz="half" idx="1"/>
          </p:nvPr>
        </p:nvSpPr>
        <p:spPr>
          <a:xfrm>
            <a:off x="457200" y="2667000"/>
            <a:ext cx="2362200" cy="3459163"/>
          </a:xfrm>
        </p:spPr>
        <p:txBody>
          <a:bodyPr/>
          <a:lstStyle/>
          <a:p>
            <a:pPr>
              <a:buNone/>
            </a:pPr>
            <a:endParaRPr lang="en-US" dirty="0"/>
          </a:p>
        </p:txBody>
      </p:sp>
      <p:pic>
        <p:nvPicPr>
          <p:cNvPr id="8" name="Picture 2"/>
          <p:cNvPicPr>
            <a:picLocks noChangeAspect="1" noChangeArrowheads="1"/>
          </p:cNvPicPr>
          <p:nvPr/>
        </p:nvPicPr>
        <p:blipFill>
          <a:blip r:embed="rId3" cstate="print"/>
          <a:srcRect l="34425" r="4918" b="1420"/>
          <a:stretch>
            <a:fillRect/>
          </a:stretch>
        </p:blipFill>
        <p:spPr bwMode="auto">
          <a:xfrm>
            <a:off x="0" y="0"/>
            <a:ext cx="2819400" cy="6858000"/>
          </a:xfrm>
          <a:prstGeom prst="rect">
            <a:avLst/>
          </a:prstGeom>
          <a:noFill/>
          <a:ln w="9525">
            <a:noFill/>
            <a:miter lim="800000"/>
            <a:headEnd/>
            <a:tailEnd/>
          </a:ln>
          <a:effectLst/>
        </p:spPr>
      </p:pic>
      <p:pic>
        <p:nvPicPr>
          <p:cNvPr id="7" name="Picture 2" descr="10-04-PhotosynOverview-L2"/>
          <p:cNvPicPr>
            <a:picLocks noGrp="1" noChangeAspect="1" noChangeArrowheads="1"/>
          </p:cNvPicPr>
          <p:nvPr>
            <p:ph sz="half" idx="2"/>
          </p:nvPr>
        </p:nvPicPr>
        <p:blipFill>
          <a:blip r:embed="rId4" cstate="print"/>
          <a:srcRect/>
          <a:stretch>
            <a:fillRect/>
          </a:stretch>
        </p:blipFill>
        <p:spPr bwMode="auto">
          <a:xfrm>
            <a:off x="3002285" y="1981200"/>
            <a:ext cx="5913115" cy="4419600"/>
          </a:xfrm>
          <a:prstGeom prst="rect">
            <a:avLst/>
          </a:prstGeom>
          <a:ln>
            <a:noFill/>
          </a:ln>
          <a:effectLst>
            <a:softEdge rad="112500"/>
          </a:effectLst>
        </p:spPr>
      </p:pic>
      <p:sp>
        <p:nvSpPr>
          <p:cNvPr id="9" name="TextBox 8"/>
          <p:cNvSpPr txBox="1"/>
          <p:nvPr/>
        </p:nvSpPr>
        <p:spPr>
          <a:xfrm>
            <a:off x="3428999" y="1181100"/>
            <a:ext cx="5669285" cy="1200329"/>
          </a:xfrm>
          <a:prstGeom prst="rect">
            <a:avLst/>
          </a:prstGeom>
          <a:noFill/>
        </p:spPr>
        <p:txBody>
          <a:bodyPr wrap="square" rtlCol="0">
            <a:spAutoFit/>
          </a:bodyPr>
          <a:lstStyle/>
          <a:p>
            <a:r>
              <a:rPr lang="en-US" sz="2400" b="1" dirty="0" smtClean="0"/>
              <a:t>Light Dependent Reaction </a:t>
            </a:r>
            <a:r>
              <a:rPr lang="en-US" sz="2400" dirty="0" smtClean="0"/>
              <a:t>happens in the light when the light hits the </a:t>
            </a:r>
            <a:r>
              <a:rPr lang="en-US" sz="2400" dirty="0" err="1" smtClean="0"/>
              <a:t>Grana</a:t>
            </a:r>
            <a:r>
              <a:rPr lang="en-US" sz="2400" dirty="0" smtClean="0"/>
              <a:t> and splits water to make O</a:t>
            </a:r>
            <a:r>
              <a:rPr lang="en-US" sz="2400" baseline="-25000" dirty="0" smtClean="0"/>
              <a:t>2</a:t>
            </a:r>
            <a:r>
              <a:rPr lang="en-US" sz="2400" dirty="0" smtClean="0"/>
              <a: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8" name="Picture 11" descr="BDOL06"/>
          <p:cNvPicPr>
            <a:picLocks noGrp="1" noChangeAspect="1" noChangeArrowheads="1"/>
          </p:cNvPicPr>
          <p:nvPr>
            <p:ph sz="half" idx="2"/>
          </p:nvPr>
        </p:nvPicPr>
        <p:blipFill>
          <a:blip r:embed="rId2" cstate="print"/>
          <a:srcRect/>
          <a:stretch>
            <a:fillRect/>
          </a:stretch>
        </p:blipFill>
        <p:spPr bwMode="auto">
          <a:xfrm>
            <a:off x="0" y="3962400"/>
            <a:ext cx="3543300" cy="2362200"/>
          </a:xfrm>
          <a:prstGeom prst="rect">
            <a:avLst/>
          </a:prstGeom>
          <a:noFill/>
        </p:spPr>
      </p:pic>
      <p:sp>
        <p:nvSpPr>
          <p:cNvPr id="2" name="Title 1"/>
          <p:cNvSpPr>
            <a:spLocks noGrp="1"/>
          </p:cNvSpPr>
          <p:nvPr>
            <p:ph type="title"/>
          </p:nvPr>
        </p:nvSpPr>
        <p:spPr>
          <a:xfrm>
            <a:off x="0" y="0"/>
            <a:ext cx="9144000" cy="1219200"/>
          </a:xfrm>
        </p:spPr>
        <p:txBody>
          <a:bodyPr>
            <a:normAutofit/>
          </a:bodyPr>
          <a:lstStyle/>
          <a:p>
            <a:r>
              <a:rPr lang="en-US" sz="2400" dirty="0"/>
              <a:t>8</a:t>
            </a:r>
            <a:r>
              <a:rPr lang="en-US" sz="2400" dirty="0" smtClean="0"/>
              <a:t>/27  A View of a Cell CH 7.1</a:t>
            </a:r>
            <a:br>
              <a:rPr lang="en-US" sz="2400" dirty="0" smtClean="0"/>
            </a:br>
            <a:r>
              <a:rPr lang="en-US" sz="2400" dirty="0" smtClean="0"/>
              <a:t>Obj.: TSW demonstrate their knowledge and understanding of Macromolecules by making a foldable. P.16NB</a:t>
            </a:r>
            <a:endParaRPr lang="en-US" sz="2400" dirty="0"/>
          </a:p>
        </p:txBody>
      </p:sp>
      <p:sp>
        <p:nvSpPr>
          <p:cNvPr id="6" name="Content Placeholder 5"/>
          <p:cNvSpPr>
            <a:spLocks noGrp="1"/>
          </p:cNvSpPr>
          <p:nvPr>
            <p:ph sz="quarter" idx="4"/>
          </p:nvPr>
        </p:nvSpPr>
        <p:spPr>
          <a:xfrm>
            <a:off x="4645025" y="2514599"/>
            <a:ext cx="4498975" cy="3611563"/>
          </a:xfrm>
        </p:spPr>
        <p:txBody>
          <a:bodyPr/>
          <a:lstStyle/>
          <a:p>
            <a:pPr marL="457200" indent="-457200">
              <a:buFont typeface="+mj-lt"/>
              <a:buAutoNum type="arabicPeriod"/>
            </a:pPr>
            <a:r>
              <a:rPr lang="en-US" dirty="0" smtClean="0"/>
              <a:t>Identify the three main ideas of the </a:t>
            </a:r>
            <a:r>
              <a:rPr lang="en-US" b="1" dirty="0" smtClean="0"/>
              <a:t>Cell theory</a:t>
            </a:r>
            <a:r>
              <a:rPr lang="en-US" dirty="0" smtClean="0"/>
              <a:t>.</a:t>
            </a:r>
          </a:p>
          <a:p>
            <a:pPr marL="457200" indent="-457200">
              <a:buFont typeface="+mj-lt"/>
              <a:buAutoNum type="arabicPeriod"/>
            </a:pPr>
            <a:r>
              <a:rPr lang="en-US" dirty="0" smtClean="0"/>
              <a:t>Compare &amp; Contrast </a:t>
            </a:r>
            <a:r>
              <a:rPr lang="en-US" b="1" dirty="0" smtClean="0"/>
              <a:t>Prokaryotic &amp; Eukaryotic </a:t>
            </a:r>
            <a:r>
              <a:rPr lang="en-US" dirty="0" smtClean="0"/>
              <a:t>Cells.</a:t>
            </a:r>
          </a:p>
          <a:p>
            <a:pPr marL="457200" indent="-457200">
              <a:buFont typeface="+mj-lt"/>
              <a:buAutoNum type="arabicPeriod"/>
            </a:pPr>
            <a:r>
              <a:rPr lang="en-US" dirty="0" smtClean="0"/>
              <a:t>What is the function &amp; location of the </a:t>
            </a:r>
            <a:r>
              <a:rPr lang="en-US" b="1" dirty="0" smtClean="0"/>
              <a:t>nucleus </a:t>
            </a:r>
            <a:r>
              <a:rPr lang="en-US" dirty="0" smtClean="0"/>
              <a:t>of a cell?</a:t>
            </a:r>
            <a:endParaRPr lang="en-US" dirty="0"/>
          </a:p>
        </p:txBody>
      </p:sp>
      <p:pic>
        <p:nvPicPr>
          <p:cNvPr id="10" name="Picture 10" descr="BDOL10"/>
          <p:cNvPicPr>
            <a:picLocks noChangeAspect="1" noChangeArrowheads="1"/>
          </p:cNvPicPr>
          <p:nvPr/>
        </p:nvPicPr>
        <p:blipFill>
          <a:blip r:embed="rId3" cstate="print"/>
          <a:srcRect/>
          <a:stretch>
            <a:fillRect/>
          </a:stretch>
        </p:blipFill>
        <p:spPr bwMode="auto">
          <a:xfrm>
            <a:off x="2590800" y="1752600"/>
            <a:ext cx="2033882" cy="3372420"/>
          </a:xfrm>
          <a:prstGeom prst="rect">
            <a:avLst/>
          </a:prstGeom>
          <a:noFill/>
        </p:spPr>
      </p:pic>
      <p:pic>
        <p:nvPicPr>
          <p:cNvPr id="9" name="Picture 10" descr="BDOL07"/>
          <p:cNvPicPr>
            <a:picLocks noChangeAspect="1" noChangeArrowheads="1"/>
          </p:cNvPicPr>
          <p:nvPr/>
        </p:nvPicPr>
        <p:blipFill>
          <a:blip r:embed="rId4" cstate="print"/>
          <a:srcRect/>
          <a:stretch>
            <a:fillRect/>
          </a:stretch>
        </p:blipFill>
        <p:spPr bwMode="auto">
          <a:xfrm>
            <a:off x="3429000" y="4876800"/>
            <a:ext cx="2971800" cy="1981200"/>
          </a:xfrm>
          <a:prstGeom prst="rect">
            <a:avLst/>
          </a:prstGeom>
          <a:noFill/>
        </p:spPr>
      </p:pic>
      <p:sp>
        <p:nvSpPr>
          <p:cNvPr id="11" name="Text Placeholder 10"/>
          <p:cNvSpPr>
            <a:spLocks noGrp="1"/>
          </p:cNvSpPr>
          <p:nvPr>
            <p:ph type="body" sz="quarter" idx="3"/>
          </p:nvPr>
        </p:nvSpPr>
        <p:spPr>
          <a:xfrm>
            <a:off x="4645025" y="1066800"/>
            <a:ext cx="4498975" cy="1371600"/>
          </a:xfrm>
        </p:spPr>
        <p:txBody>
          <a:bodyPr>
            <a:normAutofit fontScale="85000" lnSpcReduction="10000"/>
          </a:bodyPr>
          <a:lstStyle/>
          <a:p>
            <a:r>
              <a:rPr lang="en-US" dirty="0" smtClean="0"/>
              <a:t>HW – Bacteria Lab due next Wednesday (H. Bio)</a:t>
            </a:r>
          </a:p>
          <a:p>
            <a:r>
              <a:rPr lang="en-US" dirty="0" smtClean="0"/>
              <a:t>HW - CH 6.3 Fri. Notes P. 15 –Period 4, </a:t>
            </a:r>
          </a:p>
          <a:p>
            <a:r>
              <a:rPr lang="en-US" dirty="0" smtClean="0"/>
              <a:t>Foldable – Macromolecule P. 21 NB</a:t>
            </a:r>
            <a:endParaRPr lang="en-US" dirty="0"/>
          </a:p>
        </p:txBody>
      </p:sp>
      <p:sp>
        <p:nvSpPr>
          <p:cNvPr id="12" name="TextBox 11"/>
          <p:cNvSpPr txBox="1"/>
          <p:nvPr/>
        </p:nvSpPr>
        <p:spPr>
          <a:xfrm>
            <a:off x="0" y="990600"/>
            <a:ext cx="2286000" cy="830997"/>
          </a:xfrm>
          <a:prstGeom prst="rect">
            <a:avLst/>
          </a:prstGeom>
          <a:noFill/>
        </p:spPr>
        <p:txBody>
          <a:bodyPr wrap="square" rtlCol="0">
            <a:spAutoFit/>
          </a:bodyPr>
          <a:lstStyle/>
          <a:p>
            <a:endParaRPr lang="en-US" sz="2400" dirty="0" smtClean="0">
              <a:hlinkClick r:id="rId5" action="ppaction://hlinkfile"/>
            </a:endParaRPr>
          </a:p>
          <a:p>
            <a:r>
              <a:rPr lang="en-US" sz="2400" dirty="0" smtClean="0">
                <a:hlinkClick r:id="rId5" action="ppaction://hlinkfile"/>
              </a:rPr>
              <a:t>Cellsalive.com</a:t>
            </a:r>
            <a:r>
              <a:rPr lang="en-US" sz="2400" dirty="0" smtClean="0"/>
              <a:t>  </a:t>
            </a:r>
            <a:endParaRPr lang="en-US" sz="2400" dirty="0"/>
          </a:p>
        </p:txBody>
      </p:sp>
      <p:pic>
        <p:nvPicPr>
          <p:cNvPr id="1028" name="Picture 4" descr="http://diogenesii.files.wordpress.com/2010/01/cell-nucleus-copy_1.jpg"/>
          <p:cNvPicPr>
            <a:picLocks noChangeAspect="1" noChangeArrowheads="1"/>
          </p:cNvPicPr>
          <p:nvPr/>
        </p:nvPicPr>
        <p:blipFill>
          <a:blip r:embed="rId6" cstate="print"/>
          <a:srcRect/>
          <a:stretch>
            <a:fillRect/>
          </a:stretch>
        </p:blipFill>
        <p:spPr bwMode="auto">
          <a:xfrm>
            <a:off x="0" y="1905000"/>
            <a:ext cx="2590800" cy="1943100"/>
          </a:xfrm>
          <a:prstGeom prst="rect">
            <a:avLst/>
          </a:prstGeom>
          <a:noFill/>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19400" y="0"/>
            <a:ext cx="6324600" cy="1143000"/>
          </a:xfrm>
        </p:spPr>
        <p:txBody>
          <a:bodyPr>
            <a:normAutofit fontScale="90000"/>
          </a:bodyPr>
          <a:lstStyle/>
          <a:p>
            <a:pPr algn="l"/>
            <a:r>
              <a:rPr lang="en-US" b="1" dirty="0" smtClean="0">
                <a:solidFill>
                  <a:srgbClr val="FFC000"/>
                </a:solidFill>
                <a:effectLst>
                  <a:outerShdw blurRad="38100" dist="38100" dir="2700000" algn="tl">
                    <a:srgbClr val="000000">
                      <a:alpha val="43137"/>
                    </a:srgbClr>
                  </a:outerShdw>
                </a:effectLst>
              </a:rPr>
              <a:t>#2. How does light energy become chemical energy?</a:t>
            </a:r>
            <a:endParaRPr lang="en-US" dirty="0"/>
          </a:p>
        </p:txBody>
      </p:sp>
      <p:sp>
        <p:nvSpPr>
          <p:cNvPr id="3" name="Content Placeholder 2"/>
          <p:cNvSpPr>
            <a:spLocks noGrp="1"/>
          </p:cNvSpPr>
          <p:nvPr>
            <p:ph sz="half" idx="1"/>
          </p:nvPr>
        </p:nvSpPr>
        <p:spPr>
          <a:xfrm>
            <a:off x="457200" y="2667000"/>
            <a:ext cx="2362200" cy="3459163"/>
          </a:xfrm>
        </p:spPr>
        <p:txBody>
          <a:bodyPr/>
          <a:lstStyle/>
          <a:p>
            <a:pPr>
              <a:buNone/>
            </a:pPr>
            <a:endParaRPr lang="en-US" dirty="0"/>
          </a:p>
        </p:txBody>
      </p:sp>
      <p:pic>
        <p:nvPicPr>
          <p:cNvPr id="7" name="Content Placeholder 6" descr="light_dark reaction photosynthesis.bmp"/>
          <p:cNvPicPr>
            <a:picLocks noGrp="1" noChangeAspect="1"/>
          </p:cNvPicPr>
          <p:nvPr>
            <p:ph sz="half" idx="2"/>
          </p:nvPr>
        </p:nvPicPr>
        <p:blipFill>
          <a:blip r:embed="rId3" cstate="print"/>
          <a:stretch>
            <a:fillRect/>
          </a:stretch>
        </p:blipFill>
        <p:spPr>
          <a:xfrm>
            <a:off x="3205660" y="1828800"/>
            <a:ext cx="5522905" cy="4561428"/>
          </a:xfrm>
          <a:prstGeom prst="rect">
            <a:avLst/>
          </a:prstGeom>
          <a:ln>
            <a:noFill/>
          </a:ln>
          <a:effectLst>
            <a:softEdge rad="112500"/>
          </a:effectLst>
        </p:spPr>
      </p:pic>
      <p:pic>
        <p:nvPicPr>
          <p:cNvPr id="8" name="Picture 2"/>
          <p:cNvPicPr>
            <a:picLocks noChangeAspect="1" noChangeArrowheads="1"/>
          </p:cNvPicPr>
          <p:nvPr/>
        </p:nvPicPr>
        <p:blipFill>
          <a:blip r:embed="rId4" cstate="print"/>
          <a:srcRect l="34425" r="4918" b="1420"/>
          <a:stretch>
            <a:fillRect/>
          </a:stretch>
        </p:blipFill>
        <p:spPr bwMode="auto">
          <a:xfrm>
            <a:off x="0" y="0"/>
            <a:ext cx="2819400" cy="6858000"/>
          </a:xfrm>
          <a:prstGeom prst="rect">
            <a:avLst/>
          </a:prstGeom>
          <a:noFill/>
          <a:ln w="9525">
            <a:noFill/>
            <a:miter lim="800000"/>
            <a:headEnd/>
            <a:tailEnd/>
          </a:ln>
          <a:effectLst/>
        </p:spPr>
      </p:pic>
      <p:sp>
        <p:nvSpPr>
          <p:cNvPr id="9" name="TextBox 8"/>
          <p:cNvSpPr txBox="1"/>
          <p:nvPr/>
        </p:nvSpPr>
        <p:spPr>
          <a:xfrm>
            <a:off x="2819400" y="1143000"/>
            <a:ext cx="6324600" cy="1200329"/>
          </a:xfrm>
          <a:prstGeom prst="rect">
            <a:avLst/>
          </a:prstGeom>
          <a:noFill/>
        </p:spPr>
        <p:txBody>
          <a:bodyPr wrap="square" rtlCol="0">
            <a:spAutoFit/>
          </a:bodyPr>
          <a:lstStyle/>
          <a:p>
            <a:r>
              <a:rPr lang="en-US" sz="2400" b="1" dirty="0" smtClean="0"/>
              <a:t>Light Independent Reaction </a:t>
            </a:r>
            <a:r>
              <a:rPr lang="en-US" sz="2400" dirty="0" smtClean="0"/>
              <a:t>happens in the light or the dark and converts CO</a:t>
            </a:r>
            <a:r>
              <a:rPr lang="en-US" sz="2400" baseline="-25000" dirty="0" smtClean="0"/>
              <a:t>2</a:t>
            </a:r>
            <a:r>
              <a:rPr lang="en-US" sz="2400" dirty="0" smtClean="0"/>
              <a:t> in the Calvin Cycle to Sugar – Glucose.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2963" name="Text Box 35"/>
          <p:cNvSpPr txBox="1">
            <a:spLocks noChangeArrowheads="1"/>
          </p:cNvSpPr>
          <p:nvPr/>
        </p:nvSpPr>
        <p:spPr bwMode="auto">
          <a:xfrm>
            <a:off x="838200" y="2057400"/>
            <a:ext cx="7696200" cy="914400"/>
          </a:xfrm>
          <a:prstGeom prst="rect">
            <a:avLst/>
          </a:prstGeom>
          <a:noFill/>
          <a:ln w="9525">
            <a:noFill/>
            <a:miter lim="800000"/>
            <a:headEnd/>
            <a:tailEnd/>
          </a:ln>
          <a:effectLst/>
        </p:spPr>
        <p:txBody>
          <a:bodyPr>
            <a:spAutoFit/>
          </a:bodyPr>
          <a:lstStyle/>
          <a:p>
            <a:pPr marL="342900" indent="-342900" algn="l">
              <a:buFontTx/>
              <a:buAutoNum type="arabicPeriod"/>
            </a:pPr>
            <a:r>
              <a:rPr lang="en-US" altLang="en-US" sz="3000">
                <a:solidFill>
                  <a:schemeClr val="tx1"/>
                </a:solidFill>
                <a:latin typeface="Times" pitchFamily="18" charset="0"/>
              </a:rPr>
              <a:t>The </a:t>
            </a:r>
            <a:r>
              <a:rPr lang="en-US" altLang="en-US" sz="3000">
                <a:solidFill>
                  <a:srgbClr val="FF0066"/>
                </a:solidFill>
                <a:latin typeface="Times" pitchFamily="18" charset="0"/>
              </a:rPr>
              <a:t>light-dependent reactions</a:t>
            </a:r>
            <a:r>
              <a:rPr lang="en-US" altLang="en-US" sz="3000">
                <a:solidFill>
                  <a:schemeClr val="tx1"/>
                </a:solidFill>
                <a:latin typeface="Times" pitchFamily="18" charset="0"/>
              </a:rPr>
              <a:t> convert light        energy into chemical energy.</a:t>
            </a:r>
            <a:endParaRPr lang="en-US" altLang="en-US" sz="2400">
              <a:latin typeface="Times" pitchFamily="18" charset="0"/>
            </a:endParaRPr>
          </a:p>
        </p:txBody>
      </p:sp>
      <p:sp>
        <p:nvSpPr>
          <p:cNvPr id="8929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9.2 Summary – pages 225-230</a:t>
            </a:r>
          </a:p>
        </p:txBody>
      </p:sp>
      <p:pic>
        <p:nvPicPr>
          <p:cNvPr id="8929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29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29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29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2936"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293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2938" name="Picture 10" descr="Sec"/>
          <p:cNvPicPr>
            <a:picLocks noChangeAspect="1" noChangeArrowheads="1"/>
          </p:cNvPicPr>
          <p:nvPr/>
        </p:nvPicPr>
        <p:blipFill>
          <a:blip r:embed="rId11" cstate="print"/>
          <a:srcRect/>
          <a:stretch>
            <a:fillRect/>
          </a:stretch>
        </p:blipFill>
        <p:spPr bwMode="auto">
          <a:xfrm>
            <a:off x="2692400" y="0"/>
            <a:ext cx="3759200" cy="482600"/>
          </a:xfrm>
          <a:prstGeom prst="rect">
            <a:avLst/>
          </a:prstGeom>
          <a:noFill/>
        </p:spPr>
      </p:pic>
      <p:sp>
        <p:nvSpPr>
          <p:cNvPr id="892939" name="Rectangle 11"/>
          <p:cNvSpPr>
            <a:spLocks noChangeArrowheads="1"/>
          </p:cNvSpPr>
          <p:nvPr/>
        </p:nvSpPr>
        <p:spPr bwMode="auto">
          <a:xfrm>
            <a:off x="533400" y="1447800"/>
            <a:ext cx="7924800" cy="503238"/>
          </a:xfrm>
          <a:prstGeom prst="rect">
            <a:avLst/>
          </a:prstGeom>
          <a:noFill/>
          <a:ln w="9525">
            <a:noFill/>
            <a:miter lim="800000"/>
            <a:headEnd/>
            <a:tailEnd/>
          </a:ln>
          <a:effectLst/>
        </p:spPr>
        <p:txBody>
          <a:bodyPr>
            <a:spAutoFit/>
          </a:bodyPr>
          <a:lstStyle/>
          <a:p>
            <a:pPr marL="342900" indent="-342900" algn="l">
              <a:buFontTx/>
              <a:buChar char="•"/>
            </a:pPr>
            <a:r>
              <a:rPr lang="en-US" altLang="en-US" sz="3000">
                <a:solidFill>
                  <a:schemeClr val="tx1"/>
                </a:solidFill>
                <a:latin typeface="Times" pitchFamily="18" charset="0"/>
              </a:rPr>
              <a:t>Photosynthesis happens in two phases.  </a:t>
            </a:r>
          </a:p>
        </p:txBody>
      </p:sp>
      <p:pic>
        <p:nvPicPr>
          <p:cNvPr id="892940" name="Picture 12" descr="Sec"/>
          <p:cNvPicPr>
            <a:picLocks noChangeAspect="1" noChangeArrowheads="1"/>
          </p:cNvPicPr>
          <p:nvPr/>
        </p:nvPicPr>
        <p:blipFill>
          <a:blip r:embed="rId12" cstate="print"/>
          <a:srcRect/>
          <a:stretch>
            <a:fillRect/>
          </a:stretch>
        </p:blipFill>
        <p:spPr bwMode="auto">
          <a:xfrm>
            <a:off x="0" y="0"/>
            <a:ext cx="1676400" cy="838200"/>
          </a:xfrm>
          <a:prstGeom prst="rect">
            <a:avLst/>
          </a:prstGeom>
          <a:noFill/>
        </p:spPr>
      </p:pic>
      <p:pic>
        <p:nvPicPr>
          <p:cNvPr id="892941" name="Picture 13" descr="Sec"/>
          <p:cNvPicPr>
            <a:picLocks noChangeAspect="1" noChangeArrowheads="1"/>
          </p:cNvPicPr>
          <p:nvPr/>
        </p:nvPicPr>
        <p:blipFill>
          <a:blip r:embed="rId13" cstate="print"/>
          <a:srcRect/>
          <a:stretch>
            <a:fillRect/>
          </a:stretch>
        </p:blipFill>
        <p:spPr bwMode="auto">
          <a:xfrm>
            <a:off x="1701800" y="0"/>
            <a:ext cx="7442200" cy="482600"/>
          </a:xfrm>
          <a:prstGeom prst="rect">
            <a:avLst/>
          </a:prstGeom>
          <a:noFill/>
        </p:spPr>
      </p:pic>
      <p:sp>
        <p:nvSpPr>
          <p:cNvPr id="892943" name="Rectangle 15"/>
          <p:cNvSpPr>
            <a:spLocks noChangeArrowheads="1"/>
          </p:cNvSpPr>
          <p:nvPr/>
        </p:nvSpPr>
        <p:spPr bwMode="auto">
          <a:xfrm>
            <a:off x="838200" y="3063875"/>
            <a:ext cx="7924800" cy="1736725"/>
          </a:xfrm>
          <a:prstGeom prst="rect">
            <a:avLst/>
          </a:prstGeom>
          <a:noFill/>
          <a:ln w="9525">
            <a:noFill/>
            <a:miter lim="800000"/>
            <a:headEnd/>
            <a:tailEnd/>
          </a:ln>
          <a:effectLst/>
        </p:spPr>
        <p:txBody>
          <a:bodyPr>
            <a:spAutoFit/>
          </a:bodyPr>
          <a:lstStyle/>
          <a:p>
            <a:pPr marL="342900" indent="-342900" algn="l"/>
            <a:r>
              <a:rPr lang="en-US" altLang="en-US" sz="3000">
                <a:solidFill>
                  <a:schemeClr val="tx1"/>
                </a:solidFill>
                <a:latin typeface="Times" pitchFamily="18" charset="0"/>
              </a:rPr>
              <a:t>2. The molecules of ATP produced in the light-dependent reactions are then used to fuel the </a:t>
            </a:r>
            <a:r>
              <a:rPr lang="en-US" altLang="en-US" sz="3000">
                <a:solidFill>
                  <a:srgbClr val="FF0066"/>
                </a:solidFill>
                <a:latin typeface="Times" pitchFamily="18" charset="0"/>
              </a:rPr>
              <a:t>light-independent reactions</a:t>
            </a:r>
            <a:r>
              <a:rPr lang="en-US" altLang="en-US" sz="3000">
                <a:solidFill>
                  <a:schemeClr val="tx1"/>
                </a:solidFill>
                <a:latin typeface="Times" pitchFamily="18" charset="0"/>
              </a:rPr>
              <a:t> that produce simple sugars.</a:t>
            </a:r>
          </a:p>
        </p:txBody>
      </p:sp>
      <p:sp>
        <p:nvSpPr>
          <p:cNvPr id="892944" name="Rectangle 16"/>
          <p:cNvSpPr>
            <a:spLocks noChangeArrowheads="1"/>
          </p:cNvSpPr>
          <p:nvPr/>
        </p:nvSpPr>
        <p:spPr bwMode="auto">
          <a:xfrm>
            <a:off x="533400" y="4914900"/>
            <a:ext cx="7924800" cy="914400"/>
          </a:xfrm>
          <a:prstGeom prst="rect">
            <a:avLst/>
          </a:prstGeom>
          <a:noFill/>
          <a:ln w="9525">
            <a:noFill/>
            <a:miter lim="800000"/>
            <a:headEnd/>
            <a:tailEnd/>
          </a:ln>
          <a:effectLst/>
        </p:spPr>
        <p:txBody>
          <a:bodyPr>
            <a:spAutoFit/>
          </a:bodyPr>
          <a:lstStyle/>
          <a:p>
            <a:pPr marL="342900" indent="-342900" algn="l">
              <a:buFontTx/>
              <a:buChar char="•"/>
            </a:pPr>
            <a:r>
              <a:rPr lang="en-US" altLang="en-US" sz="3000">
                <a:solidFill>
                  <a:schemeClr val="tx1"/>
                </a:solidFill>
                <a:latin typeface="Times" pitchFamily="18" charset="0"/>
              </a:rPr>
              <a:t>The general equation for photosynthesis is written as 6CO</a:t>
            </a:r>
            <a:r>
              <a:rPr lang="en-US" altLang="en-US" sz="3000" baseline="-25000">
                <a:solidFill>
                  <a:schemeClr val="tx1"/>
                </a:solidFill>
                <a:latin typeface="Times" pitchFamily="18" charset="0"/>
              </a:rPr>
              <a:t>2 </a:t>
            </a:r>
            <a:r>
              <a:rPr lang="en-US" altLang="en-US" sz="3000">
                <a:solidFill>
                  <a:schemeClr val="tx1"/>
                </a:solidFill>
                <a:latin typeface="Times" pitchFamily="18" charset="0"/>
              </a:rPr>
              <a:t>+ 6H</a:t>
            </a:r>
            <a:r>
              <a:rPr lang="en-US" altLang="en-US" sz="3000" baseline="-25000">
                <a:solidFill>
                  <a:schemeClr val="tx1"/>
                </a:solidFill>
                <a:latin typeface="Times" pitchFamily="18" charset="0"/>
              </a:rPr>
              <a:t>2</a:t>
            </a:r>
            <a:r>
              <a:rPr lang="en-US" altLang="en-US" sz="3000">
                <a:solidFill>
                  <a:schemeClr val="tx1"/>
                </a:solidFill>
                <a:latin typeface="Times" pitchFamily="18" charset="0"/>
              </a:rPr>
              <a:t>O→C</a:t>
            </a:r>
            <a:r>
              <a:rPr lang="en-US" altLang="en-US" sz="3000" baseline="-25000">
                <a:solidFill>
                  <a:schemeClr val="tx1"/>
                </a:solidFill>
                <a:latin typeface="Times" pitchFamily="18" charset="0"/>
              </a:rPr>
              <a:t>6</a:t>
            </a:r>
            <a:r>
              <a:rPr lang="en-US" altLang="en-US" sz="3000">
                <a:solidFill>
                  <a:schemeClr val="tx1"/>
                </a:solidFill>
                <a:latin typeface="Times" pitchFamily="18" charset="0"/>
              </a:rPr>
              <a:t>H</a:t>
            </a:r>
            <a:r>
              <a:rPr lang="en-US" altLang="en-US" sz="3000" baseline="-25000">
                <a:solidFill>
                  <a:schemeClr val="tx1"/>
                </a:solidFill>
                <a:latin typeface="Times" pitchFamily="18" charset="0"/>
              </a:rPr>
              <a:t>12</a:t>
            </a:r>
            <a:r>
              <a:rPr lang="en-US" altLang="en-US" sz="3000">
                <a:solidFill>
                  <a:schemeClr val="tx1"/>
                </a:solidFill>
                <a:latin typeface="Times" pitchFamily="18" charset="0"/>
              </a:rPr>
              <a:t>O</a:t>
            </a:r>
            <a:r>
              <a:rPr lang="en-US" altLang="en-US" sz="3000" baseline="-25000">
                <a:solidFill>
                  <a:schemeClr val="tx1"/>
                </a:solidFill>
                <a:latin typeface="Times" pitchFamily="18" charset="0"/>
              </a:rPr>
              <a:t>6 </a:t>
            </a:r>
            <a:r>
              <a:rPr lang="en-US" altLang="en-US" sz="3000">
                <a:solidFill>
                  <a:schemeClr val="tx1"/>
                </a:solidFill>
                <a:latin typeface="Times" pitchFamily="18" charset="0"/>
              </a:rPr>
              <a:t>+ 6O</a:t>
            </a:r>
            <a:r>
              <a:rPr lang="en-US" altLang="en-US" sz="3000" baseline="-25000">
                <a:solidFill>
                  <a:schemeClr val="tx1"/>
                </a:solidFill>
                <a:latin typeface="Times" pitchFamily="18" charset="0"/>
              </a:rPr>
              <a:t>2</a:t>
            </a:r>
          </a:p>
        </p:txBody>
      </p:sp>
      <p:pic>
        <p:nvPicPr>
          <p:cNvPr id="892964" name="Picture 36" descr="audio image blue">
            <a:hlinkClick r:id="" action="ppaction://noaction">
              <a:snd r:embed="rId14" name="09-light-depent reactions.WAV"/>
            </a:hlinkClick>
          </p:cNvPr>
          <p:cNvPicPr>
            <a:picLocks noChangeAspect="1" noChangeArrowheads="1"/>
          </p:cNvPicPr>
          <p:nvPr/>
        </p:nvPicPr>
        <p:blipFill>
          <a:blip r:embed="rId15" cstate="print"/>
          <a:srcRect/>
          <a:stretch>
            <a:fillRect/>
          </a:stretch>
        </p:blipFill>
        <p:spPr bwMode="auto">
          <a:xfrm>
            <a:off x="5741988" y="2541588"/>
            <a:ext cx="354012" cy="354012"/>
          </a:xfrm>
          <a:prstGeom prst="rect">
            <a:avLst/>
          </a:prstGeom>
          <a:noFill/>
        </p:spPr>
      </p:pic>
      <p:pic>
        <p:nvPicPr>
          <p:cNvPr id="892965" name="Picture 37" descr="audio image blue">
            <a:hlinkClick r:id="" action="ppaction://noaction">
              <a:snd r:embed="rId16" name="09-light-indepent reactions.WAV"/>
            </a:hlinkClick>
          </p:cNvPr>
          <p:cNvPicPr>
            <a:picLocks noChangeAspect="1" noChangeArrowheads="1"/>
          </p:cNvPicPr>
          <p:nvPr/>
        </p:nvPicPr>
        <p:blipFill>
          <a:blip r:embed="rId15" cstate="print"/>
          <a:srcRect/>
          <a:stretch>
            <a:fillRect/>
          </a:stretch>
        </p:blipFill>
        <p:spPr bwMode="auto">
          <a:xfrm>
            <a:off x="2362200" y="4343400"/>
            <a:ext cx="354013" cy="354013"/>
          </a:xfrm>
          <a:prstGeom prst="rect">
            <a:avLst/>
          </a:prstGeom>
          <a:noFill/>
        </p:spPr>
      </p:pic>
      <p:sp>
        <p:nvSpPr>
          <p:cNvPr id="892966" name="Text Box 38"/>
          <p:cNvSpPr txBox="1">
            <a:spLocks noChangeArrowheads="1"/>
          </p:cNvSpPr>
          <p:nvPr/>
        </p:nvSpPr>
        <p:spPr bwMode="auto">
          <a:xfrm>
            <a:off x="438150" y="838200"/>
            <a:ext cx="64198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Trapping Energy from Sunlight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2963"/>
                                        </p:tgtEl>
                                        <p:attrNameLst>
                                          <p:attrName>style.visibility</p:attrName>
                                        </p:attrNameLst>
                                      </p:cBhvr>
                                      <p:to>
                                        <p:strVal val="visible"/>
                                      </p:to>
                                    </p:set>
                                    <p:animEffect transition="in" filter="box(out)">
                                      <p:cBhvr>
                                        <p:cTn id="7" dur="500"/>
                                        <p:tgtEl>
                                          <p:spTgt spid="8929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2964"/>
                                        </p:tgtEl>
                                        <p:attrNameLst>
                                          <p:attrName>style.visibility</p:attrName>
                                        </p:attrNameLst>
                                      </p:cBhvr>
                                      <p:to>
                                        <p:strVal val="visible"/>
                                      </p:to>
                                    </p:set>
                                    <p:animEffect transition="in" filter="box(out)">
                                      <p:cBhvr>
                                        <p:cTn id="12" dur="500"/>
                                        <p:tgtEl>
                                          <p:spTgt spid="8929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2943"/>
                                        </p:tgtEl>
                                        <p:attrNameLst>
                                          <p:attrName>style.visibility</p:attrName>
                                        </p:attrNameLst>
                                      </p:cBhvr>
                                      <p:to>
                                        <p:strVal val="visible"/>
                                      </p:to>
                                    </p:set>
                                    <p:animEffect transition="in" filter="box(out)">
                                      <p:cBhvr>
                                        <p:cTn id="17" dur="500"/>
                                        <p:tgtEl>
                                          <p:spTgt spid="89294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892965"/>
                                        </p:tgtEl>
                                        <p:attrNameLst>
                                          <p:attrName>style.visibility</p:attrName>
                                        </p:attrNameLst>
                                      </p:cBhvr>
                                      <p:to>
                                        <p:strVal val="visible"/>
                                      </p:to>
                                    </p:set>
                                    <p:animEffect transition="in" filter="box(out)">
                                      <p:cBhvr>
                                        <p:cTn id="22" dur="500"/>
                                        <p:tgtEl>
                                          <p:spTgt spid="89296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892944"/>
                                        </p:tgtEl>
                                        <p:attrNameLst>
                                          <p:attrName>style.visibility</p:attrName>
                                        </p:attrNameLst>
                                      </p:cBhvr>
                                      <p:to>
                                        <p:strVal val="visible"/>
                                      </p:to>
                                    </p:set>
                                    <p:animEffect transition="in" filter="box(out)">
                                      <p:cBhvr>
                                        <p:cTn id="27" dur="500"/>
                                        <p:tgtEl>
                                          <p:spTgt spid="892944"/>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892932"/>
                                        </p:tgtEl>
                                        <p:attrNameLst>
                                          <p:attrName>style.visibility</p:attrName>
                                        </p:attrNameLst>
                                      </p:cBhvr>
                                      <p:to>
                                        <p:strVal val="visible"/>
                                      </p:to>
                                    </p:set>
                                    <p:animEffect transition="in" filter="box(out)">
                                      <p:cBhvr>
                                        <p:cTn id="31" dur="500"/>
                                        <p:tgtEl>
                                          <p:spTgt spid="892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63" grpId="0" autoUpdateAnimBg="0"/>
      <p:bldP spid="892943" grpId="0" autoUpdateAnimBg="0"/>
      <p:bldP spid="892944"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9600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9600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600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9600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89600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9600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6009" name="Picture 9"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896010" name="Picture 10" descr="Chpt09"/>
          <p:cNvPicPr>
            <a:picLocks noChangeAspect="1" noChangeArrowheads="1"/>
          </p:cNvPicPr>
          <p:nvPr/>
        </p:nvPicPr>
        <p:blipFill>
          <a:blip r:embed="rId11" cstate="print"/>
          <a:srcRect/>
          <a:stretch>
            <a:fillRect/>
          </a:stretch>
        </p:blipFill>
        <p:spPr bwMode="auto">
          <a:xfrm>
            <a:off x="0" y="0"/>
            <a:ext cx="2895600" cy="762000"/>
          </a:xfrm>
          <a:prstGeom prst="rect">
            <a:avLst/>
          </a:prstGeom>
          <a:noFill/>
        </p:spPr>
      </p:pic>
      <p:sp>
        <p:nvSpPr>
          <p:cNvPr id="896011" name="Text Box 11"/>
          <p:cNvSpPr txBox="1">
            <a:spLocks noChangeArrowheads="1"/>
          </p:cNvSpPr>
          <p:nvPr/>
        </p:nvSpPr>
        <p:spPr bwMode="auto">
          <a:xfrm>
            <a:off x="5715000" y="0"/>
            <a:ext cx="2071688" cy="1079500"/>
          </a:xfrm>
          <a:prstGeom prst="rect">
            <a:avLst/>
          </a:prstGeom>
          <a:noFill/>
          <a:ln w="9525">
            <a:noFill/>
            <a:miter lim="800000"/>
            <a:headEnd/>
            <a:tailEnd/>
          </a:ln>
          <a:effectLst/>
        </p:spPr>
        <p:txBody>
          <a:bodyPr>
            <a:spAutoFit/>
          </a:bodyPr>
          <a:lstStyle/>
          <a:p>
            <a:pPr algn="ctr"/>
            <a:r>
              <a:rPr lang="en-US" dirty="0">
                <a:solidFill>
                  <a:schemeClr val="tx2"/>
                </a:solidFill>
              </a:rPr>
              <a:t>Calvin </a:t>
            </a:r>
          </a:p>
          <a:p>
            <a:pPr algn="ctr">
              <a:lnSpc>
                <a:spcPct val="50000"/>
              </a:lnSpc>
            </a:pPr>
            <a:r>
              <a:rPr lang="en-US" dirty="0">
                <a:solidFill>
                  <a:schemeClr val="tx2"/>
                </a:solidFill>
              </a:rPr>
              <a:t>Cycle</a:t>
            </a:r>
          </a:p>
        </p:txBody>
      </p:sp>
      <p:pic>
        <p:nvPicPr>
          <p:cNvPr id="896012" name="Picture 12" descr="Calvin cycle"/>
          <p:cNvPicPr>
            <a:picLocks noChangeAspect="1" noChangeArrowheads="1"/>
          </p:cNvPicPr>
          <p:nvPr/>
        </p:nvPicPr>
        <p:blipFill>
          <a:blip r:embed="rId12" cstate="print"/>
          <a:srcRect/>
          <a:stretch>
            <a:fillRect/>
          </a:stretch>
        </p:blipFill>
        <p:spPr bwMode="auto">
          <a:xfrm>
            <a:off x="2224088" y="900113"/>
            <a:ext cx="4654550" cy="4775200"/>
          </a:xfrm>
          <a:prstGeom prst="rect">
            <a:avLst/>
          </a:prstGeom>
          <a:noFill/>
        </p:spPr>
      </p:pic>
      <p:sp>
        <p:nvSpPr>
          <p:cNvPr id="13" name="TextBox 12"/>
          <p:cNvSpPr txBox="1"/>
          <p:nvPr/>
        </p:nvSpPr>
        <p:spPr>
          <a:xfrm>
            <a:off x="0" y="990600"/>
            <a:ext cx="2209800" cy="2677656"/>
          </a:xfrm>
          <a:prstGeom prst="rect">
            <a:avLst/>
          </a:prstGeom>
          <a:noFill/>
        </p:spPr>
        <p:txBody>
          <a:bodyPr wrap="square" rtlCol="0">
            <a:spAutoFit/>
          </a:bodyPr>
          <a:lstStyle/>
          <a:p>
            <a:r>
              <a:rPr lang="en-US" sz="2400" dirty="0" smtClean="0"/>
              <a:t>#3.  The </a:t>
            </a:r>
            <a:r>
              <a:rPr lang="en-US" sz="2400" b="1" dirty="0" smtClean="0"/>
              <a:t>Calvin Cycle </a:t>
            </a:r>
            <a:r>
              <a:rPr lang="en-US" sz="2400" dirty="0" smtClean="0"/>
              <a:t>happens in the </a:t>
            </a:r>
            <a:r>
              <a:rPr lang="en-US" sz="2400" b="1" dirty="0" err="1" smtClean="0"/>
              <a:t>Stroma</a:t>
            </a:r>
            <a:r>
              <a:rPr lang="en-US" sz="2400" dirty="0" smtClean="0"/>
              <a:t> of the </a:t>
            </a:r>
            <a:r>
              <a:rPr lang="en-US" sz="2400" b="1" dirty="0" smtClean="0"/>
              <a:t>Chloroplast</a:t>
            </a:r>
            <a:r>
              <a:rPr lang="en-US" sz="2400" dirty="0" smtClean="0"/>
              <a:t>, and produces the glucose for the plant.</a:t>
            </a:r>
            <a:endParaRPr lang="en-US" sz="2400" dirty="0"/>
          </a:p>
        </p:txBody>
      </p:sp>
      <p:pic>
        <p:nvPicPr>
          <p:cNvPr id="14" name="Picture 12" descr="RST-09"/>
          <p:cNvPicPr>
            <a:picLocks noGrp="1" noChangeAspect="1" noChangeArrowheads="1"/>
          </p:cNvPicPr>
          <p:nvPr>
            <p:ph idx="4294967295"/>
          </p:nvPr>
        </p:nvPicPr>
        <p:blipFill>
          <a:blip r:embed="rId13" cstate="print"/>
          <a:srcRect/>
          <a:stretch>
            <a:fillRect/>
          </a:stretch>
        </p:blipFill>
        <p:spPr bwMode="auto">
          <a:xfrm>
            <a:off x="6245645" y="533400"/>
            <a:ext cx="2898355" cy="175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9600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96005"/>
                                        </p:tgtEl>
                                        <p:attrNameLst>
                                          <p:attrName>style.visibility</p:attrName>
                                        </p:attrNameLst>
                                      </p:cBhvr>
                                      <p:to>
                                        <p:strVal val="visible"/>
                                      </p:to>
                                    </p:set>
                                    <p:animEffect transition="in" filter="box(out)">
                                      <p:cBhvr>
                                        <p:cTn id="10" dur="500"/>
                                        <p:tgtEl>
                                          <p:spTgt spid="8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8"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your Note </a:t>
            </a:r>
            <a:r>
              <a:rPr lang="en-US" dirty="0"/>
              <a:t>C</a:t>
            </a:r>
            <a:r>
              <a:rPr lang="en-US" dirty="0" smtClean="0"/>
              <a:t>ard Period 4 Biology</a:t>
            </a:r>
            <a:endParaRPr lang="en-US" dirty="0"/>
          </a:p>
        </p:txBody>
      </p:sp>
      <p:sp>
        <p:nvSpPr>
          <p:cNvPr id="3" name="Content Placeholder 2"/>
          <p:cNvSpPr>
            <a:spLocks noGrp="1"/>
          </p:cNvSpPr>
          <p:nvPr>
            <p:ph idx="1"/>
          </p:nvPr>
        </p:nvSpPr>
        <p:spPr/>
        <p:txBody>
          <a:bodyPr/>
          <a:lstStyle/>
          <a:p>
            <a:r>
              <a:rPr lang="en-US" dirty="0" smtClean="0"/>
              <a:t>Study Cells, organelles &amp; functions, Transport – Active &amp; Passive, ATP, Photosynthesis, Prokaryotes, Eukaryotes, Osmosis, Folded membranes are important.</a:t>
            </a:r>
          </a:p>
          <a:p>
            <a:r>
              <a:rPr lang="en-US" dirty="0" smtClean="0"/>
              <a:t>Viruses – nonliving because it has a host cell to reproduce</a:t>
            </a:r>
          </a:p>
          <a:p>
            <a:r>
              <a:rPr lang="en-US" dirty="0" smtClean="0"/>
              <a:t>CH 6.3, CH 7, CH 8.1, CH 9.1</a:t>
            </a:r>
            <a:endParaRPr lang="en-US"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Make Carbohydrates</a:t>
            </a:r>
            <a:endParaRPr lang="en-US" dirty="0"/>
          </a:p>
        </p:txBody>
      </p:sp>
      <p:sp>
        <p:nvSpPr>
          <p:cNvPr id="3" name="Content Placeholder 2"/>
          <p:cNvSpPr>
            <a:spLocks noGrp="1"/>
          </p:cNvSpPr>
          <p:nvPr>
            <p:ph idx="1"/>
          </p:nvPr>
        </p:nvSpPr>
        <p:spPr>
          <a:xfrm>
            <a:off x="0" y="1295400"/>
            <a:ext cx="8686800" cy="4830763"/>
          </a:xfrm>
        </p:spPr>
        <p:txBody>
          <a:bodyPr/>
          <a:lstStyle/>
          <a:p>
            <a:pPr marL="514350" indent="-514350">
              <a:buFont typeface="+mj-lt"/>
              <a:buAutoNum type="arabicPeriod"/>
            </a:pP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endParaRPr lang="en-US" baseline="-25000" dirty="0" smtClean="0"/>
          </a:p>
          <a:p>
            <a:pPr marL="514350" indent="-514350">
              <a:buNone/>
            </a:pPr>
            <a:r>
              <a:rPr lang="en-US" dirty="0" smtClean="0"/>
              <a:t>Carbon Dioxide + Water = Glucose + Oxygen  </a:t>
            </a:r>
          </a:p>
          <a:p>
            <a:pPr marL="514350" indent="-514350">
              <a:buNone/>
            </a:pPr>
            <a:r>
              <a:rPr lang="en-US" dirty="0" smtClean="0"/>
              <a:t>2. Sunlight – Catalyst</a:t>
            </a:r>
          </a:p>
          <a:p>
            <a:pPr marL="514350" indent="-514350">
              <a:buNone/>
            </a:pPr>
            <a:r>
              <a:rPr lang="en-US" dirty="0" smtClean="0"/>
              <a:t>3. The chlorophyll inside the chloroplast</a:t>
            </a:r>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026" name="Picture 2" descr="http://www.psmicrographs.co.uk/_assets/uploads/lavender-leaf-stomata-80200158-l.jpg">
            <a:hlinkClick r:id="rId2"/>
          </p:cNvPr>
          <p:cNvPicPr>
            <a:picLocks noChangeAspect="1" noChangeArrowheads="1"/>
          </p:cNvPicPr>
          <p:nvPr/>
        </p:nvPicPr>
        <p:blipFill>
          <a:blip r:embed="rId3" cstate="print"/>
          <a:srcRect/>
          <a:stretch>
            <a:fillRect/>
          </a:stretch>
        </p:blipFill>
        <p:spPr bwMode="auto">
          <a:xfrm>
            <a:off x="6309928" y="3733800"/>
            <a:ext cx="2834072" cy="2124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Glucose Synthesis Activity</a:t>
            </a:r>
            <a:endParaRPr lang="en-US" dirty="0"/>
          </a:p>
        </p:txBody>
      </p:sp>
      <p:sp>
        <p:nvSpPr>
          <p:cNvPr id="3" name="Content Placeholder 2"/>
          <p:cNvSpPr>
            <a:spLocks noGrp="1"/>
          </p:cNvSpPr>
          <p:nvPr>
            <p:ph sz="half" idx="1"/>
          </p:nvPr>
        </p:nvSpPr>
        <p:spPr>
          <a:xfrm>
            <a:off x="0" y="1143000"/>
            <a:ext cx="9144000" cy="4525963"/>
          </a:xfrm>
        </p:spPr>
        <p:txBody>
          <a:bodyPr>
            <a:normAutofit fontScale="92500" lnSpcReduction="10000"/>
          </a:bodyPr>
          <a:lstStyle/>
          <a:p>
            <a:pPr>
              <a:buNone/>
            </a:pPr>
            <a:r>
              <a:rPr lang="en-US" dirty="0" smtClean="0"/>
              <a:t>Photosynthesis:    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endParaRPr lang="en-US" dirty="0" smtClean="0"/>
          </a:p>
          <a:p>
            <a:r>
              <a:rPr lang="en-US" dirty="0" smtClean="0"/>
              <a:t>Black = Carbon</a:t>
            </a:r>
          </a:p>
          <a:p>
            <a:r>
              <a:rPr lang="en-US" dirty="0" smtClean="0">
                <a:solidFill>
                  <a:schemeClr val="bg1"/>
                </a:solidFill>
              </a:rPr>
              <a:t>White = Hydrogen</a:t>
            </a:r>
          </a:p>
          <a:p>
            <a:r>
              <a:rPr lang="en-US" dirty="0" smtClean="0">
                <a:solidFill>
                  <a:srgbClr val="FF0000"/>
                </a:solidFill>
              </a:rPr>
              <a:t>Red = Oxygen</a:t>
            </a:r>
            <a:endParaRPr lang="en-US" dirty="0" smtClean="0"/>
          </a:p>
          <a:p>
            <a:r>
              <a:rPr lang="en-US" dirty="0" smtClean="0"/>
              <a:t>Person 1 – Root = </a:t>
            </a:r>
            <a:r>
              <a:rPr lang="en-US" dirty="0" smtClean="0">
                <a:solidFill>
                  <a:schemeClr val="bg1"/>
                </a:solidFill>
              </a:rPr>
              <a:t>H</a:t>
            </a:r>
            <a:r>
              <a:rPr lang="en-US" baseline="-25000" dirty="0" smtClean="0">
                <a:solidFill>
                  <a:schemeClr val="bg1"/>
                </a:solidFill>
              </a:rPr>
              <a:t>2</a:t>
            </a:r>
            <a:r>
              <a:rPr lang="en-US" dirty="0" smtClean="0">
                <a:solidFill>
                  <a:srgbClr val="FF0000"/>
                </a:solidFill>
              </a:rPr>
              <a:t>O</a:t>
            </a:r>
          </a:p>
          <a:p>
            <a:r>
              <a:rPr lang="en-US" dirty="0" smtClean="0"/>
              <a:t>Person 2 – Stomata = C</a:t>
            </a:r>
            <a:r>
              <a:rPr lang="en-US" dirty="0" smtClean="0">
                <a:solidFill>
                  <a:srgbClr val="FF0000"/>
                </a:solidFill>
              </a:rPr>
              <a:t>O</a:t>
            </a:r>
            <a:r>
              <a:rPr lang="en-US" baseline="-25000" dirty="0" smtClean="0">
                <a:solidFill>
                  <a:srgbClr val="FF0000"/>
                </a:solidFill>
              </a:rPr>
              <a:t>2</a:t>
            </a:r>
          </a:p>
          <a:p>
            <a:r>
              <a:rPr lang="en-US" dirty="0" smtClean="0"/>
              <a:t>Person 3 – Chloroplast = Light Energy (Sun)</a:t>
            </a:r>
          </a:p>
          <a:p>
            <a:r>
              <a:rPr lang="en-US" dirty="0" smtClean="0"/>
              <a:t>Person 4 – Glucose Synthesis/ </a:t>
            </a:r>
            <a:r>
              <a:rPr lang="en-US" dirty="0" smtClean="0">
                <a:solidFill>
                  <a:srgbClr val="FF0000"/>
                </a:solidFill>
              </a:rPr>
              <a:t>O</a:t>
            </a:r>
            <a:r>
              <a:rPr lang="en-US" baseline="-25000" dirty="0" smtClean="0">
                <a:solidFill>
                  <a:srgbClr val="FF0000"/>
                </a:solidFill>
              </a:rPr>
              <a:t>2</a:t>
            </a:r>
            <a:r>
              <a:rPr lang="en-US" dirty="0" smtClean="0">
                <a:solidFill>
                  <a:srgbClr val="FF0000"/>
                </a:solidFill>
              </a:rPr>
              <a:t> </a:t>
            </a:r>
          </a:p>
          <a:p>
            <a:r>
              <a:rPr lang="en-US" dirty="0" smtClean="0"/>
              <a:t>Person 5 – Get ATP for Cellular Respiration</a:t>
            </a:r>
          </a:p>
          <a:p>
            <a:pPr>
              <a:buNone/>
            </a:pPr>
            <a:r>
              <a:rPr lang="en-US" dirty="0" smtClean="0">
                <a:sym typeface="Wingdings" pitchFamily="2" charset="2"/>
              </a:rPr>
              <a:t>Cellular Respiration: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a:t>
            </a:r>
            <a:r>
              <a:rPr lang="en-US" dirty="0" smtClean="0"/>
              <a:t> 6CO</a:t>
            </a:r>
            <a:r>
              <a:rPr lang="en-US" baseline="-25000" dirty="0" smtClean="0"/>
              <a:t>2</a:t>
            </a:r>
            <a:r>
              <a:rPr lang="en-US" dirty="0" smtClean="0"/>
              <a:t> +6H</a:t>
            </a:r>
            <a:r>
              <a:rPr lang="en-US" baseline="-25000" dirty="0" smtClean="0"/>
              <a:t>2</a:t>
            </a:r>
            <a:r>
              <a:rPr lang="en-US" dirty="0" smtClean="0"/>
              <a:t>0 + 36 ATP  + Heat</a:t>
            </a:r>
          </a:p>
          <a:p>
            <a:endParaRPr lang="en-US" dirty="0"/>
          </a:p>
        </p:txBody>
      </p:sp>
      <p:sp>
        <p:nvSpPr>
          <p:cNvPr id="4" name="Content Placeholder 3"/>
          <p:cNvSpPr>
            <a:spLocks noGrp="1"/>
          </p:cNvSpPr>
          <p:nvPr>
            <p:ph sz="half" idx="2"/>
          </p:nvPr>
        </p:nvSpPr>
        <p:spPr>
          <a:xfrm>
            <a:off x="6477000" y="2332037"/>
            <a:ext cx="2286000" cy="1249363"/>
          </a:xfrm>
        </p:spPr>
        <p:txBody>
          <a:bodyPr>
            <a:normAutofit fontScale="92500" lnSpcReduction="10000"/>
          </a:bodyPr>
          <a:lstStyle/>
          <a:p>
            <a:r>
              <a:rPr lang="en-US" dirty="0" smtClean="0"/>
              <a:t>Glucose</a:t>
            </a:r>
          </a:p>
          <a:p>
            <a:r>
              <a:rPr lang="en-US" dirty="0" smtClean="0"/>
              <a:t>C</a:t>
            </a:r>
            <a:r>
              <a:rPr lang="en-US" baseline="-25000" dirty="0" smtClean="0"/>
              <a:t>6</a:t>
            </a:r>
            <a:r>
              <a:rPr lang="en-US" dirty="0" smtClean="0"/>
              <a:t>H</a:t>
            </a:r>
            <a:r>
              <a:rPr lang="en-US" baseline="-25000" dirty="0" smtClean="0"/>
              <a:t>12</a:t>
            </a:r>
            <a:r>
              <a:rPr lang="en-US" dirty="0" smtClean="0"/>
              <a:t>O</a:t>
            </a:r>
            <a:r>
              <a:rPr lang="en-US" baseline="-25000" dirty="0" smtClean="0"/>
              <a:t>6</a:t>
            </a:r>
            <a:endParaRPr lang="en-US" baseline="-25000"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4067"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9.2 Summary – pages 225-230</a:t>
            </a:r>
          </a:p>
        </p:txBody>
      </p:sp>
      <p:pic>
        <p:nvPicPr>
          <p:cNvPr id="984068"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8406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84070"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8407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84072"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984073"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84074" name="Picture 10" descr="Sec"/>
          <p:cNvPicPr>
            <a:picLocks noChangeAspect="1" noChangeArrowheads="1"/>
          </p:cNvPicPr>
          <p:nvPr/>
        </p:nvPicPr>
        <p:blipFill>
          <a:blip r:embed="rId12" cstate="print"/>
          <a:srcRect/>
          <a:stretch>
            <a:fillRect/>
          </a:stretch>
        </p:blipFill>
        <p:spPr bwMode="auto">
          <a:xfrm>
            <a:off x="2692400" y="0"/>
            <a:ext cx="3759200" cy="482600"/>
          </a:xfrm>
          <a:prstGeom prst="rect">
            <a:avLst/>
          </a:prstGeom>
          <a:noFill/>
        </p:spPr>
      </p:pic>
      <p:pic>
        <p:nvPicPr>
          <p:cNvPr id="984076" name="Picture 12" descr="Sec"/>
          <p:cNvPicPr>
            <a:picLocks noChangeAspect="1" noChangeArrowheads="1"/>
          </p:cNvPicPr>
          <p:nvPr/>
        </p:nvPicPr>
        <p:blipFill>
          <a:blip r:embed="rId13" cstate="print"/>
          <a:srcRect/>
          <a:stretch>
            <a:fillRect/>
          </a:stretch>
        </p:blipFill>
        <p:spPr bwMode="auto">
          <a:xfrm>
            <a:off x="0" y="0"/>
            <a:ext cx="1676400" cy="838200"/>
          </a:xfrm>
          <a:prstGeom prst="rect">
            <a:avLst/>
          </a:prstGeom>
          <a:noFill/>
        </p:spPr>
      </p:pic>
      <p:pic>
        <p:nvPicPr>
          <p:cNvPr id="984077" name="Picture 13" descr="Sec"/>
          <p:cNvPicPr>
            <a:picLocks noChangeAspect="1" noChangeArrowheads="1"/>
          </p:cNvPicPr>
          <p:nvPr/>
        </p:nvPicPr>
        <p:blipFill>
          <a:blip r:embed="rId14" cstate="print"/>
          <a:srcRect/>
          <a:stretch>
            <a:fillRect/>
          </a:stretch>
        </p:blipFill>
        <p:spPr bwMode="auto">
          <a:xfrm>
            <a:off x="1701800" y="0"/>
            <a:ext cx="7442200" cy="482600"/>
          </a:xfrm>
          <a:prstGeom prst="rect">
            <a:avLst/>
          </a:prstGeom>
          <a:noFill/>
        </p:spPr>
      </p:pic>
      <p:pic>
        <p:nvPicPr>
          <p:cNvPr id="984083" name="9-2-GB4FASF.AVI">
            <a:hlinkClick r:id="" action="ppaction://media"/>
          </p:cNvPr>
          <p:cNvPicPr>
            <a:picLocks noRot="1" noChangeAspect="1" noChangeArrowheads="1"/>
          </p:cNvPicPr>
          <p:nvPr>
            <a:videoFile r:link="rId1"/>
          </p:nvPr>
        </p:nvPicPr>
        <p:blipFill>
          <a:blip r:embed="rId15" cstate="print"/>
          <a:srcRect/>
          <a:stretch>
            <a:fillRect/>
          </a:stretch>
        </p:blipFill>
        <p:spPr bwMode="auto">
          <a:xfrm>
            <a:off x="3048000" y="2286000"/>
            <a:ext cx="3048000" cy="2286000"/>
          </a:xfrm>
          <a:prstGeom prst="rect">
            <a:avLst/>
          </a:prstGeom>
          <a:noFill/>
        </p:spPr>
      </p:pic>
      <p:sp>
        <p:nvSpPr>
          <p:cNvPr id="984085" name="Text Box 21"/>
          <p:cNvSpPr txBox="1">
            <a:spLocks noChangeArrowheads="1"/>
          </p:cNvSpPr>
          <p:nvPr/>
        </p:nvSpPr>
        <p:spPr bwMode="auto">
          <a:xfrm>
            <a:off x="3352800" y="4724400"/>
            <a:ext cx="2435225" cy="336550"/>
          </a:xfrm>
          <a:prstGeom prst="rect">
            <a:avLst/>
          </a:prstGeom>
          <a:noFill/>
          <a:ln w="9525">
            <a:noFill/>
            <a:miter lim="800000"/>
            <a:headEnd/>
            <a:tailEnd/>
          </a:ln>
          <a:effectLst/>
        </p:spPr>
        <p:txBody>
          <a:bodyPr wrap="none">
            <a:spAutoFit/>
          </a:bodyPr>
          <a:lstStyle/>
          <a:p>
            <a:pPr algn="l" eaLnBrk="0" hangingPunct="0">
              <a:lnSpc>
                <a:spcPct val="100000"/>
              </a:lnSpc>
              <a:spcBef>
                <a:spcPct val="0"/>
              </a:spcBef>
              <a:spcAft>
                <a:spcPct val="0"/>
              </a:spcAft>
            </a:pPr>
            <a:r>
              <a:rPr lang="en-US" sz="1600" dirty="0">
                <a:solidFill>
                  <a:schemeClr val="hlink"/>
                </a:solidFill>
                <a:latin typeface="Times" pitchFamily="18" charset="0"/>
              </a:rPr>
              <a:t>Click image to view movie.</a:t>
            </a:r>
          </a:p>
        </p:txBody>
      </p:sp>
      <p:sp>
        <p:nvSpPr>
          <p:cNvPr id="984086" name="Text Box 22"/>
          <p:cNvSpPr txBox="1">
            <a:spLocks noChangeArrowheads="1"/>
          </p:cNvSpPr>
          <p:nvPr/>
        </p:nvSpPr>
        <p:spPr bwMode="auto">
          <a:xfrm>
            <a:off x="438150" y="838200"/>
            <a:ext cx="64198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Trapping Energy from Sunlight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84068"/>
                                        </p:tgtEl>
                                        <p:attrNameLst>
                                          <p:attrName>style.visibility</p:attrName>
                                        </p:attrNameLst>
                                      </p:cBhvr>
                                      <p:to>
                                        <p:strVal val="visible"/>
                                      </p:to>
                                    </p:set>
                                    <p:animEffect transition="in" filter="box(out)">
                                      <p:cBhvr>
                                        <p:cTn id="7" dur="500"/>
                                        <p:tgtEl>
                                          <p:spTgt spid="9840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8408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84083"/>
                                        </p:tgtEl>
                                      </p:cBhvr>
                                    </p:cmd>
                                  </p:childTnLst>
                                </p:cTn>
                              </p:par>
                            </p:childTnLst>
                          </p:cTn>
                        </p:par>
                      </p:childTnLst>
                    </p:cTn>
                  </p:par>
                </p:childTnLst>
              </p:cTn>
              <p:nextCondLst>
                <p:cond evt="onClick" delay="0">
                  <p:tgtEl>
                    <p:spTgt spid="984083"/>
                  </p:tgtEl>
                </p:cond>
              </p:nextCondLst>
            </p:seq>
            <p:video>
              <p:cMediaNode>
                <p:cTn id="13" fill="remove" display="0">
                  <p:stCondLst>
                    <p:cond delay="indefinite"/>
                  </p:stCondLst>
                  <p:endCondLst>
                    <p:cond evt="onNext" delay="0">
                      <p:tgtEl>
                        <p:sldTgt/>
                      </p:tgtEl>
                    </p:cond>
                    <p:cond evt="onPrev" delay="0">
                      <p:tgtEl>
                        <p:sldTgt/>
                      </p:tgtEl>
                    </p:cond>
                  </p:endCondLst>
                </p:cTn>
                <p:tgtEl>
                  <p:spTgt spid="984083"/>
                </p:tgtEl>
              </p:cMediaNode>
            </p:video>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702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9702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9702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702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9703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89703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9703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7033" name="Picture 9"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897034" name="Picture 10" descr="Chpt09"/>
          <p:cNvPicPr>
            <a:picLocks noChangeAspect="1" noChangeArrowheads="1"/>
          </p:cNvPicPr>
          <p:nvPr/>
        </p:nvPicPr>
        <p:blipFill>
          <a:blip r:embed="rId11" cstate="print"/>
          <a:srcRect/>
          <a:stretch>
            <a:fillRect/>
          </a:stretch>
        </p:blipFill>
        <p:spPr bwMode="auto">
          <a:xfrm>
            <a:off x="0" y="0"/>
            <a:ext cx="2895600" cy="762000"/>
          </a:xfrm>
          <a:prstGeom prst="rect">
            <a:avLst/>
          </a:prstGeom>
          <a:noFill/>
        </p:spPr>
      </p:pic>
      <p:sp>
        <p:nvSpPr>
          <p:cNvPr id="897035" name="Text Box 11"/>
          <p:cNvSpPr txBox="1">
            <a:spLocks noChangeArrowheads="1"/>
          </p:cNvSpPr>
          <p:nvPr/>
        </p:nvSpPr>
        <p:spPr bwMode="auto">
          <a:xfrm>
            <a:off x="695325" y="2362200"/>
            <a:ext cx="2428875" cy="1573213"/>
          </a:xfrm>
          <a:prstGeom prst="rect">
            <a:avLst/>
          </a:prstGeom>
          <a:noFill/>
          <a:ln w="9525">
            <a:noFill/>
            <a:miter lim="800000"/>
            <a:headEnd/>
            <a:tailEnd/>
          </a:ln>
          <a:effectLst/>
        </p:spPr>
        <p:txBody>
          <a:bodyPr>
            <a:spAutoFit/>
          </a:bodyPr>
          <a:lstStyle/>
          <a:p>
            <a:pPr algn="ctr"/>
            <a:r>
              <a:rPr lang="en-US">
                <a:solidFill>
                  <a:schemeClr val="tx2"/>
                </a:solidFill>
              </a:rPr>
              <a:t>Chlorophyll </a:t>
            </a:r>
          </a:p>
          <a:p>
            <a:pPr algn="ctr">
              <a:lnSpc>
                <a:spcPct val="50000"/>
              </a:lnSpc>
            </a:pPr>
            <a:r>
              <a:rPr lang="en-US">
                <a:solidFill>
                  <a:schemeClr val="tx2"/>
                </a:solidFill>
              </a:rPr>
              <a:t>Molecules</a:t>
            </a:r>
          </a:p>
          <a:p>
            <a:pPr algn="ctr">
              <a:lnSpc>
                <a:spcPct val="50000"/>
              </a:lnSpc>
            </a:pPr>
            <a:r>
              <a:rPr lang="en-US">
                <a:solidFill>
                  <a:schemeClr val="tx2"/>
                </a:solidFill>
              </a:rPr>
              <a:t>Absorption</a:t>
            </a:r>
          </a:p>
        </p:txBody>
      </p:sp>
      <p:pic>
        <p:nvPicPr>
          <p:cNvPr id="897036" name="Picture 12" descr="Chlorophyll molecules abso"/>
          <p:cNvPicPr>
            <a:picLocks noChangeAspect="1" noChangeArrowheads="1"/>
          </p:cNvPicPr>
          <p:nvPr/>
        </p:nvPicPr>
        <p:blipFill>
          <a:blip r:embed="rId12" cstate="print"/>
          <a:srcRect/>
          <a:stretch>
            <a:fillRect/>
          </a:stretch>
        </p:blipFill>
        <p:spPr bwMode="auto">
          <a:xfrm>
            <a:off x="3429000" y="795338"/>
            <a:ext cx="2262188" cy="4927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9703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97029"/>
                                        </p:tgtEl>
                                        <p:attrNameLst>
                                          <p:attrName>style.visibility</p:attrName>
                                        </p:attrNameLst>
                                      </p:cBhvr>
                                      <p:to>
                                        <p:strVal val="visible"/>
                                      </p:to>
                                    </p:set>
                                    <p:animEffect transition="in" filter="box(out)">
                                      <p:cBhvr>
                                        <p:cTn id="10" dur="500"/>
                                        <p:tgtEl>
                                          <p:spTgt spid="897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2"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112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1129" name="Picture 9"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1130" name="Picture 10" descr="Chpt09"/>
          <p:cNvPicPr>
            <a:picLocks noChangeAspect="1" noChangeArrowheads="1"/>
          </p:cNvPicPr>
          <p:nvPr/>
        </p:nvPicPr>
        <p:blipFill>
          <a:blip r:embed="rId11" cstate="print"/>
          <a:srcRect/>
          <a:stretch>
            <a:fillRect/>
          </a:stretch>
        </p:blipFill>
        <p:spPr bwMode="auto">
          <a:xfrm>
            <a:off x="0" y="0"/>
            <a:ext cx="2895600" cy="762000"/>
          </a:xfrm>
          <a:prstGeom prst="rect">
            <a:avLst/>
          </a:prstGeom>
          <a:noFill/>
        </p:spPr>
      </p:pic>
      <p:sp>
        <p:nvSpPr>
          <p:cNvPr id="901131" name="Text Box 11"/>
          <p:cNvSpPr txBox="1">
            <a:spLocks noChangeArrowheads="1"/>
          </p:cNvSpPr>
          <p:nvPr/>
        </p:nvSpPr>
        <p:spPr bwMode="auto">
          <a:xfrm>
            <a:off x="0" y="914400"/>
            <a:ext cx="3200400" cy="4893647"/>
          </a:xfrm>
          <a:prstGeom prst="rect">
            <a:avLst/>
          </a:prstGeom>
          <a:noFill/>
          <a:ln w="9525">
            <a:noFill/>
            <a:miter lim="800000"/>
            <a:headEnd/>
            <a:tailEnd/>
          </a:ln>
          <a:effectLst/>
        </p:spPr>
        <p:txBody>
          <a:bodyPr wrap="square">
            <a:spAutoFit/>
          </a:bodyPr>
          <a:lstStyle/>
          <a:p>
            <a:pPr algn="ctr"/>
            <a:endParaRPr lang="en-US" sz="2400" dirty="0" smtClean="0">
              <a:solidFill>
                <a:schemeClr val="tx2"/>
              </a:solidFill>
            </a:endParaRPr>
          </a:p>
          <a:p>
            <a:pPr algn="ctr">
              <a:buFont typeface="Arial" pitchFamily="34" charset="0"/>
              <a:buChar char="•"/>
            </a:pPr>
            <a:r>
              <a:rPr lang="en-US" sz="2400" dirty="0" smtClean="0">
                <a:solidFill>
                  <a:schemeClr val="tx2"/>
                </a:solidFill>
              </a:rPr>
              <a:t>Copy this graph and explain what it means in a short paragraph.  </a:t>
            </a:r>
          </a:p>
          <a:p>
            <a:pPr algn="ctr">
              <a:buFont typeface="Arial" pitchFamily="34" charset="0"/>
              <a:buChar char="•"/>
            </a:pPr>
            <a:r>
              <a:rPr lang="en-US" sz="2400" dirty="0" smtClean="0">
                <a:solidFill>
                  <a:schemeClr val="tx2"/>
                </a:solidFill>
              </a:rPr>
              <a:t>Use your knowledge of independent and dependent variables to explain what happens.</a:t>
            </a:r>
          </a:p>
          <a:p>
            <a:pPr algn="ctr">
              <a:buFont typeface="Arial" pitchFamily="34" charset="0"/>
              <a:buChar char="•"/>
            </a:pPr>
            <a:r>
              <a:rPr lang="en-US" sz="2400" dirty="0" smtClean="0">
                <a:solidFill>
                  <a:schemeClr val="tx2"/>
                </a:solidFill>
              </a:rPr>
              <a:t>Explain the relationship between the two variables</a:t>
            </a:r>
          </a:p>
          <a:p>
            <a:pPr algn="ctr">
              <a:buFont typeface="Arial" pitchFamily="34" charset="0"/>
              <a:buChar char="•"/>
            </a:pPr>
            <a:r>
              <a:rPr lang="en-US" sz="2400" dirty="0" smtClean="0">
                <a:solidFill>
                  <a:schemeClr val="tx2"/>
                </a:solidFill>
              </a:rPr>
              <a:t>Come up with a better title</a:t>
            </a:r>
            <a:endParaRPr lang="en-US" sz="2400" dirty="0">
              <a:solidFill>
                <a:schemeClr val="tx2"/>
              </a:solidFill>
            </a:endParaRPr>
          </a:p>
        </p:txBody>
      </p:sp>
      <p:pic>
        <p:nvPicPr>
          <p:cNvPr id="901133" name="Picture 13" descr="LightIntensity&amp;Photosythesi"/>
          <p:cNvPicPr>
            <a:picLocks noChangeAspect="1" noChangeArrowheads="1"/>
          </p:cNvPicPr>
          <p:nvPr/>
        </p:nvPicPr>
        <p:blipFill>
          <a:blip r:embed="rId12" cstate="print"/>
          <a:srcRect/>
          <a:stretch>
            <a:fillRect/>
          </a:stretch>
        </p:blipFill>
        <p:spPr bwMode="auto">
          <a:xfrm>
            <a:off x="3200400" y="976313"/>
            <a:ext cx="4991100" cy="4632325"/>
          </a:xfrm>
          <a:prstGeom prst="rect">
            <a:avLst/>
          </a:prstGeom>
          <a:noFill/>
        </p:spPr>
      </p:pic>
      <p:sp>
        <p:nvSpPr>
          <p:cNvPr id="13" name="TextBox 12"/>
          <p:cNvSpPr txBox="1"/>
          <p:nvPr/>
        </p:nvSpPr>
        <p:spPr>
          <a:xfrm>
            <a:off x="5943600" y="304800"/>
            <a:ext cx="1981200" cy="461665"/>
          </a:xfrm>
          <a:prstGeom prst="rect">
            <a:avLst/>
          </a:prstGeom>
          <a:noFill/>
        </p:spPr>
        <p:txBody>
          <a:bodyPr wrap="square" rtlCol="0">
            <a:spAutoFit/>
          </a:bodyPr>
          <a:lstStyle/>
          <a:p>
            <a:r>
              <a:rPr lang="en-US" sz="2400" dirty="0" smtClean="0"/>
              <a:t>p. 35NB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7659" t="17836" r="17428" b="9140"/>
          <a:stretch>
            <a:fillRect/>
          </a:stretch>
        </p:blipFill>
        <p:spPr bwMode="auto">
          <a:xfrm>
            <a:off x="1600200" y="0"/>
            <a:ext cx="5181600" cy="6172200"/>
          </a:xfrm>
          <a:prstGeom prst="rect">
            <a:avLst/>
          </a:prstGeom>
          <a:noFill/>
          <a:ln w="9525">
            <a:noFill/>
            <a:miter lim="800000"/>
            <a:headEnd/>
            <a:tailEnd/>
          </a:ln>
        </p:spPr>
      </p:pic>
      <p:sp>
        <p:nvSpPr>
          <p:cNvPr id="3" name="TextBox 2"/>
          <p:cNvSpPr txBox="1"/>
          <p:nvPr/>
        </p:nvSpPr>
        <p:spPr>
          <a:xfrm>
            <a:off x="0" y="685800"/>
            <a:ext cx="2209800" cy="1815882"/>
          </a:xfrm>
          <a:prstGeom prst="rect">
            <a:avLst/>
          </a:prstGeom>
          <a:noFill/>
        </p:spPr>
        <p:txBody>
          <a:bodyPr wrap="square" rtlCol="0">
            <a:spAutoFit/>
          </a:bodyPr>
          <a:lstStyle/>
          <a:p>
            <a:r>
              <a:rPr lang="en-US" sz="2800" dirty="0" smtClean="0"/>
              <a:t>p. 35 NB</a:t>
            </a:r>
          </a:p>
          <a:p>
            <a:r>
              <a:rPr lang="en-US" sz="2800" dirty="0" smtClean="0"/>
              <a:t>Write a 3 – 5 sentence summary</a:t>
            </a:r>
            <a:endParaRPr lang="en-US" sz="2800" dirty="0"/>
          </a:p>
        </p:txBody>
      </p:sp>
      <p:sp>
        <p:nvSpPr>
          <p:cNvPr id="4" name="TextBox 3"/>
          <p:cNvSpPr txBox="1"/>
          <p:nvPr/>
        </p:nvSpPr>
        <p:spPr>
          <a:xfrm>
            <a:off x="6629400" y="0"/>
            <a:ext cx="2514600" cy="5262979"/>
          </a:xfrm>
          <a:prstGeom prst="rect">
            <a:avLst/>
          </a:prstGeom>
          <a:noFill/>
        </p:spPr>
        <p:txBody>
          <a:bodyPr wrap="square" rtlCol="0">
            <a:spAutoFit/>
          </a:bodyPr>
          <a:lstStyle/>
          <a:p>
            <a:r>
              <a:rPr lang="en-US" sz="2400" u="sng" dirty="0" smtClean="0"/>
              <a:t>Word Bank</a:t>
            </a:r>
          </a:p>
          <a:p>
            <a:pPr>
              <a:buFont typeface="Arial" pitchFamily="34" charset="0"/>
              <a:buChar char="•"/>
            </a:pPr>
            <a:r>
              <a:rPr lang="en-US" sz="2400" dirty="0" smtClean="0"/>
              <a:t>Chemical energy</a:t>
            </a:r>
          </a:p>
          <a:p>
            <a:pPr>
              <a:buFont typeface="Arial" pitchFamily="34" charset="0"/>
              <a:buChar char="•"/>
            </a:pPr>
            <a:r>
              <a:rPr lang="en-US" sz="2400" dirty="0" smtClean="0"/>
              <a:t>Oxygen</a:t>
            </a:r>
          </a:p>
          <a:p>
            <a:pPr>
              <a:buFont typeface="Arial" pitchFamily="34" charset="0"/>
              <a:buChar char="•"/>
            </a:pPr>
            <a:r>
              <a:rPr lang="en-US" sz="2400" dirty="0" smtClean="0"/>
              <a:t>Light Dependent 	Reactions</a:t>
            </a:r>
          </a:p>
          <a:p>
            <a:pPr>
              <a:buFont typeface="Arial" pitchFamily="34" charset="0"/>
              <a:buChar char="•"/>
            </a:pPr>
            <a:r>
              <a:rPr lang="en-US" sz="2400" dirty="0" smtClean="0"/>
              <a:t>Chlorophyll</a:t>
            </a:r>
          </a:p>
          <a:p>
            <a:pPr>
              <a:buFont typeface="Arial" pitchFamily="34" charset="0"/>
              <a:buChar char="•"/>
            </a:pPr>
            <a:r>
              <a:rPr lang="en-US" sz="2400" dirty="0" err="1" smtClean="0"/>
              <a:t>Stroma</a:t>
            </a:r>
            <a:endParaRPr lang="en-US" sz="2400" dirty="0" smtClean="0"/>
          </a:p>
          <a:p>
            <a:pPr>
              <a:buFont typeface="Arial" pitchFamily="34" charset="0"/>
              <a:buChar char="•"/>
            </a:pPr>
            <a:r>
              <a:rPr lang="en-US" sz="2400" dirty="0" smtClean="0"/>
              <a:t>Glucose</a:t>
            </a:r>
          </a:p>
          <a:p>
            <a:pPr>
              <a:buFont typeface="Arial" pitchFamily="34" charset="0"/>
              <a:buChar char="•"/>
            </a:pPr>
            <a:r>
              <a:rPr lang="en-US" sz="2400" dirty="0" smtClean="0"/>
              <a:t>Water</a:t>
            </a:r>
          </a:p>
          <a:p>
            <a:pPr>
              <a:buFont typeface="Arial" pitchFamily="34" charset="0"/>
              <a:buChar char="•"/>
            </a:pPr>
            <a:r>
              <a:rPr lang="en-US" sz="2400" dirty="0" smtClean="0"/>
              <a:t>Sunlight</a:t>
            </a:r>
          </a:p>
          <a:p>
            <a:pPr>
              <a:buFont typeface="Arial" pitchFamily="34" charset="0"/>
              <a:buChar char="•"/>
            </a:pPr>
            <a:r>
              <a:rPr lang="en-US" sz="2400" dirty="0" smtClean="0"/>
              <a:t>Carbon Dioxide</a:t>
            </a:r>
          </a:p>
          <a:p>
            <a:pPr>
              <a:buFont typeface="Arial" pitchFamily="34" charset="0"/>
              <a:buChar char="•"/>
            </a:pPr>
            <a:r>
              <a:rPr lang="en-US" sz="2400" dirty="0" smtClean="0"/>
              <a:t>Hydrogen ions</a:t>
            </a:r>
          </a:p>
          <a:p>
            <a:pPr>
              <a:buFont typeface="Arial" pitchFamily="34" charset="0"/>
              <a:buChar char="•"/>
            </a:pPr>
            <a:r>
              <a:rPr lang="en-US" sz="2400" dirty="0" smtClean="0"/>
              <a:t>Chloroplasts</a:t>
            </a:r>
          </a:p>
          <a:p>
            <a:pPr>
              <a:buFont typeface="Arial" pitchFamily="34" charset="0"/>
              <a:buChar char="•"/>
            </a:pPr>
            <a:r>
              <a:rPr lang="en-US" sz="2400" dirty="0" smtClean="0"/>
              <a:t>Energy</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8/26 Life Substances 6.3</a:t>
            </a:r>
            <a:br>
              <a:rPr lang="en-US" sz="2400" dirty="0" smtClean="0"/>
            </a:br>
            <a:r>
              <a:rPr lang="en-US" sz="2400" dirty="0" smtClean="0"/>
              <a:t>Obj. TSW explain the four </a:t>
            </a:r>
            <a:r>
              <a:rPr lang="en-US" sz="2400" dirty="0" err="1" smtClean="0"/>
              <a:t>Biomolecules</a:t>
            </a:r>
            <a:r>
              <a:rPr lang="en-US" sz="2400" dirty="0" smtClean="0"/>
              <a:t> (Macromolecules, Polymers) &amp; how they are made from smaller molecules (monomers) by making a foldable &amp; doing the Monsters in the pond water lab.  P. 14NB</a:t>
            </a:r>
            <a:endParaRPr lang="en-US" sz="2400" dirty="0"/>
          </a:p>
        </p:txBody>
      </p:sp>
      <p:sp>
        <p:nvSpPr>
          <p:cNvPr id="5" name="Text Placeholder 4"/>
          <p:cNvSpPr>
            <a:spLocks noGrp="1"/>
          </p:cNvSpPr>
          <p:nvPr>
            <p:ph type="body" sz="quarter" idx="3"/>
          </p:nvPr>
        </p:nvSpPr>
        <p:spPr>
          <a:xfrm>
            <a:off x="4648200" y="1371600"/>
            <a:ext cx="4041775" cy="639762"/>
          </a:xfrm>
        </p:spPr>
        <p:txBody>
          <a:bodyPr>
            <a:normAutofit fontScale="77500" lnSpcReduction="20000"/>
          </a:bodyPr>
          <a:lstStyle/>
          <a:p>
            <a:endParaRPr lang="en-US" dirty="0" smtClean="0">
              <a:hlinkClick r:id="rId2" action="ppaction://hlinkfile"/>
            </a:endParaRPr>
          </a:p>
          <a:p>
            <a:r>
              <a:rPr lang="en-US" dirty="0" smtClean="0">
                <a:hlinkClick r:id="rId3" action="ppaction://hlinkfile"/>
              </a:rPr>
              <a:t>cellsalive.com</a:t>
            </a:r>
            <a:endParaRPr lang="en-US" dirty="0" smtClean="0"/>
          </a:p>
          <a:p>
            <a:endParaRPr lang="en-US" dirty="0"/>
          </a:p>
        </p:txBody>
      </p:sp>
      <p:sp>
        <p:nvSpPr>
          <p:cNvPr id="6" name="Content Placeholder 5"/>
          <p:cNvSpPr>
            <a:spLocks noGrp="1"/>
          </p:cNvSpPr>
          <p:nvPr>
            <p:ph sz="quarter" idx="4"/>
          </p:nvPr>
        </p:nvSpPr>
        <p:spPr>
          <a:xfrm>
            <a:off x="4724400" y="1676400"/>
            <a:ext cx="4419600" cy="3951288"/>
          </a:xfrm>
        </p:spPr>
        <p:txBody>
          <a:bodyPr/>
          <a:lstStyle/>
          <a:p>
            <a:pPr marL="457200" indent="-457200">
              <a:buFont typeface="+mj-lt"/>
              <a:buAutoNum type="arabicPeriod"/>
            </a:pPr>
            <a:r>
              <a:rPr lang="en-US" dirty="0" smtClean="0"/>
              <a:t>Carbon is the basic atom that forms molecular chains. Describe what a </a:t>
            </a:r>
            <a:r>
              <a:rPr lang="en-US" dirty="0" err="1" smtClean="0"/>
              <a:t>Biomolecule</a:t>
            </a:r>
            <a:r>
              <a:rPr lang="en-US" dirty="0" smtClean="0"/>
              <a:t> is, and name the four </a:t>
            </a:r>
            <a:r>
              <a:rPr lang="en-US" dirty="0" err="1" smtClean="0"/>
              <a:t>Biomolecules</a:t>
            </a:r>
            <a:r>
              <a:rPr lang="en-US" dirty="0" smtClean="0"/>
              <a:t>.</a:t>
            </a:r>
          </a:p>
          <a:p>
            <a:pPr marL="457200" indent="-457200">
              <a:buFont typeface="+mj-lt"/>
              <a:buAutoNum type="arabicPeriod"/>
            </a:pPr>
            <a:r>
              <a:rPr lang="en-US" dirty="0" smtClean="0"/>
              <a:t>Compare &amp; Contrast the 4 </a:t>
            </a:r>
            <a:r>
              <a:rPr lang="en-US" dirty="0" err="1" smtClean="0"/>
              <a:t>Biomolecules</a:t>
            </a:r>
            <a:r>
              <a:rPr lang="en-US" dirty="0" smtClean="0"/>
              <a:t>, (Macromolecules).</a:t>
            </a:r>
          </a:p>
          <a:p>
            <a:pPr marL="457200" indent="-457200">
              <a:buFont typeface="+mj-lt"/>
              <a:buAutoNum type="arabicPeriod"/>
            </a:pPr>
            <a:r>
              <a:rPr lang="en-US" dirty="0" smtClean="0"/>
              <a:t>Why are these </a:t>
            </a:r>
            <a:r>
              <a:rPr lang="en-US" dirty="0" err="1" smtClean="0"/>
              <a:t>Biomolecules</a:t>
            </a:r>
            <a:r>
              <a:rPr lang="en-US" dirty="0" smtClean="0"/>
              <a:t> important?</a:t>
            </a:r>
            <a:endParaRPr lang="en-US" dirty="0"/>
          </a:p>
        </p:txBody>
      </p:sp>
      <p:pic>
        <p:nvPicPr>
          <p:cNvPr id="7" name="Picture 12" descr="Action of Enzymes"/>
          <p:cNvPicPr>
            <a:picLocks noGrp="1" noChangeAspect="1" noChangeArrowheads="1"/>
          </p:cNvPicPr>
          <p:nvPr>
            <p:ph sz="half" idx="2"/>
          </p:nvPr>
        </p:nvPicPr>
        <p:blipFill>
          <a:blip r:embed="rId4" cstate="print"/>
          <a:srcRect/>
          <a:stretch>
            <a:fillRect/>
          </a:stretch>
        </p:blipFill>
        <p:spPr bwMode="auto">
          <a:xfrm>
            <a:off x="2438400" y="3429000"/>
            <a:ext cx="2358736" cy="2286000"/>
          </a:xfrm>
          <a:prstGeom prst="rect">
            <a:avLst/>
          </a:prstGeom>
          <a:noFill/>
        </p:spPr>
      </p:pic>
      <p:pic>
        <p:nvPicPr>
          <p:cNvPr id="8" name="Picture 12" descr="Glucose-Fructose-Sucrose"/>
          <p:cNvPicPr>
            <a:picLocks noChangeAspect="1" noChangeArrowheads="1"/>
          </p:cNvPicPr>
          <p:nvPr/>
        </p:nvPicPr>
        <p:blipFill>
          <a:blip r:embed="rId5" cstate="print"/>
          <a:srcRect/>
          <a:stretch>
            <a:fillRect/>
          </a:stretch>
        </p:blipFill>
        <p:spPr bwMode="auto">
          <a:xfrm>
            <a:off x="0" y="1905000"/>
            <a:ext cx="2590800" cy="1724213"/>
          </a:xfrm>
          <a:prstGeom prst="rect">
            <a:avLst/>
          </a:prstGeom>
          <a:noFill/>
        </p:spPr>
      </p:pic>
      <p:pic>
        <p:nvPicPr>
          <p:cNvPr id="9" name="Picture 12" descr="Glycerol Chemistry"/>
          <p:cNvPicPr>
            <a:picLocks noChangeAspect="1" noChangeArrowheads="1"/>
          </p:cNvPicPr>
          <p:nvPr/>
        </p:nvPicPr>
        <p:blipFill>
          <a:blip r:embed="rId6" cstate="print"/>
          <a:srcRect/>
          <a:stretch>
            <a:fillRect/>
          </a:stretch>
        </p:blipFill>
        <p:spPr bwMode="auto">
          <a:xfrm>
            <a:off x="0" y="3581400"/>
            <a:ext cx="2590800" cy="1460596"/>
          </a:xfrm>
          <a:prstGeom prst="rect">
            <a:avLst/>
          </a:prstGeom>
          <a:noFill/>
        </p:spPr>
      </p:pic>
      <p:pic>
        <p:nvPicPr>
          <p:cNvPr id="10" name="Picture 18" descr="Fig"/>
          <p:cNvPicPr>
            <a:picLocks noChangeAspect="1" noChangeArrowheads="1"/>
          </p:cNvPicPr>
          <p:nvPr/>
        </p:nvPicPr>
        <p:blipFill>
          <a:blip r:embed="rId7" cstate="print"/>
          <a:srcRect/>
          <a:stretch>
            <a:fillRect/>
          </a:stretch>
        </p:blipFill>
        <p:spPr bwMode="auto">
          <a:xfrm>
            <a:off x="0" y="5029200"/>
            <a:ext cx="2590800" cy="1283382"/>
          </a:xfrm>
          <a:prstGeom prst="rect">
            <a:avLst/>
          </a:prstGeom>
          <a:noFill/>
        </p:spPr>
      </p:pic>
      <p:pic>
        <p:nvPicPr>
          <p:cNvPr id="11" name="Picture 12" descr="Nucleotides"/>
          <p:cNvPicPr>
            <a:picLocks noChangeAspect="1" noChangeArrowheads="1"/>
          </p:cNvPicPr>
          <p:nvPr/>
        </p:nvPicPr>
        <p:blipFill>
          <a:blip r:embed="rId8" cstate="print"/>
          <a:srcRect/>
          <a:stretch>
            <a:fillRect/>
          </a:stretch>
        </p:blipFill>
        <p:spPr bwMode="auto">
          <a:xfrm>
            <a:off x="2590800" y="2057400"/>
            <a:ext cx="2478267" cy="1371600"/>
          </a:xfrm>
          <a:prstGeom prst="rect">
            <a:avLst/>
          </a:prstGeom>
          <a:noFill/>
        </p:spPr>
      </p:pic>
      <p:sp>
        <p:nvSpPr>
          <p:cNvPr id="12" name="TextBox 11"/>
          <p:cNvSpPr txBox="1"/>
          <p:nvPr/>
        </p:nvSpPr>
        <p:spPr>
          <a:xfrm>
            <a:off x="152400" y="3352800"/>
            <a:ext cx="1905000" cy="369332"/>
          </a:xfrm>
          <a:prstGeom prst="rect">
            <a:avLst/>
          </a:prstGeom>
          <a:noFill/>
        </p:spPr>
        <p:txBody>
          <a:bodyPr wrap="square" rtlCol="0">
            <a:spAutoFit/>
          </a:bodyPr>
          <a:lstStyle/>
          <a:p>
            <a:r>
              <a:rPr lang="en-US" dirty="0" smtClean="0"/>
              <a:t>Carbohydrates</a:t>
            </a:r>
            <a:endParaRPr lang="en-US" dirty="0"/>
          </a:p>
        </p:txBody>
      </p:sp>
      <p:sp>
        <p:nvSpPr>
          <p:cNvPr id="13" name="TextBox 12"/>
          <p:cNvSpPr txBox="1"/>
          <p:nvPr/>
        </p:nvSpPr>
        <p:spPr>
          <a:xfrm>
            <a:off x="2743200" y="2057400"/>
            <a:ext cx="1524000" cy="381000"/>
          </a:xfrm>
          <a:prstGeom prst="rect">
            <a:avLst/>
          </a:prstGeom>
          <a:noFill/>
        </p:spPr>
        <p:txBody>
          <a:bodyPr wrap="square" rtlCol="0">
            <a:spAutoFit/>
          </a:bodyPr>
          <a:lstStyle/>
          <a:p>
            <a:r>
              <a:rPr lang="en-US" dirty="0" smtClean="0"/>
              <a:t>Nucleic Acids</a:t>
            </a:r>
            <a:endParaRPr lang="en-US" dirty="0"/>
          </a:p>
        </p:txBody>
      </p:sp>
      <p:sp>
        <p:nvSpPr>
          <p:cNvPr id="14" name="TextBox 13"/>
          <p:cNvSpPr txBox="1"/>
          <p:nvPr/>
        </p:nvSpPr>
        <p:spPr>
          <a:xfrm>
            <a:off x="1600200" y="3581400"/>
            <a:ext cx="990600" cy="369332"/>
          </a:xfrm>
          <a:prstGeom prst="rect">
            <a:avLst/>
          </a:prstGeom>
          <a:noFill/>
        </p:spPr>
        <p:txBody>
          <a:bodyPr wrap="square" rtlCol="0">
            <a:spAutoFit/>
          </a:bodyPr>
          <a:lstStyle/>
          <a:p>
            <a:r>
              <a:rPr lang="en-US" dirty="0" smtClean="0"/>
              <a:t>Lipids</a:t>
            </a:r>
            <a:endParaRPr lang="en-US" dirty="0"/>
          </a:p>
        </p:txBody>
      </p:sp>
      <p:sp>
        <p:nvSpPr>
          <p:cNvPr id="15" name="TextBox 14"/>
          <p:cNvSpPr txBox="1"/>
          <p:nvPr/>
        </p:nvSpPr>
        <p:spPr>
          <a:xfrm>
            <a:off x="1524000" y="5029200"/>
            <a:ext cx="990600" cy="369332"/>
          </a:xfrm>
          <a:prstGeom prst="rect">
            <a:avLst/>
          </a:prstGeom>
          <a:noFill/>
        </p:spPr>
        <p:txBody>
          <a:bodyPr wrap="square" rtlCol="0">
            <a:spAutoFit/>
          </a:bodyPr>
          <a:lstStyle/>
          <a:p>
            <a:r>
              <a:rPr lang="en-US" dirty="0" smtClean="0">
                <a:solidFill>
                  <a:schemeClr val="bg1"/>
                </a:solidFill>
              </a:rPr>
              <a:t>Proteins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Cell Theory</a:t>
            </a:r>
            <a:endParaRPr lang="en-US" dirty="0"/>
          </a:p>
        </p:txBody>
      </p:sp>
      <p:sp>
        <p:nvSpPr>
          <p:cNvPr id="3" name="Content Placeholder 2"/>
          <p:cNvSpPr>
            <a:spLocks noGrp="1"/>
          </p:cNvSpPr>
          <p:nvPr>
            <p:ph idx="1"/>
          </p:nvPr>
        </p:nvSpPr>
        <p:spPr/>
        <p:txBody>
          <a:bodyPr/>
          <a:lstStyle/>
          <a:p>
            <a:r>
              <a:rPr lang="en-US" dirty="0" smtClean="0"/>
              <a:t>All organisms are made of one or more cells.</a:t>
            </a:r>
          </a:p>
          <a:p>
            <a:r>
              <a:rPr lang="en-US" dirty="0" smtClean="0"/>
              <a:t>Cells are  the basic unit of structure &amp; organization of organisms.</a:t>
            </a:r>
          </a:p>
          <a:p>
            <a:r>
              <a:rPr lang="en-US" dirty="0" smtClean="0"/>
              <a:t>All cell come from preexisting cells.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Chloroplast</a:t>
            </a:r>
          </a:p>
          <a:p>
            <a:r>
              <a:rPr lang="en-US" dirty="0" smtClean="0"/>
              <a:t>Cell Wall</a:t>
            </a:r>
          </a:p>
          <a:p>
            <a:r>
              <a:rPr lang="en-US" dirty="0" smtClean="0"/>
              <a:t>Plasma Membrane</a:t>
            </a:r>
          </a:p>
          <a:p>
            <a:r>
              <a:rPr lang="en-US" dirty="0" smtClean="0"/>
              <a:t>Passive transport</a:t>
            </a:r>
          </a:p>
          <a:p>
            <a:r>
              <a:rPr lang="en-US" smtClean="0"/>
              <a:t>Active Transport</a:t>
            </a:r>
            <a:endParaRPr lang="en-US"/>
          </a:p>
        </p:txBody>
      </p:sp>
    </p:spTree>
    <p:extLst>
      <p:ext uri="{BB962C8B-B14F-4D97-AF65-F5344CB8AC3E}">
        <p14:creationId xmlns:p14="http://schemas.microsoft.com/office/powerpoint/2010/main" val="329854440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Honors Biology </a:t>
            </a:r>
            <a:br>
              <a:rPr lang="en-US" dirty="0" smtClean="0"/>
            </a:br>
            <a:r>
              <a:rPr lang="en-US" dirty="0" smtClean="0"/>
              <a:t>Do the Math</a:t>
            </a:r>
            <a:endParaRPr lang="en-US" dirty="0"/>
          </a:p>
        </p:txBody>
      </p:sp>
      <p:sp>
        <p:nvSpPr>
          <p:cNvPr id="3" name="Content Placeholder 2"/>
          <p:cNvSpPr>
            <a:spLocks noGrp="1"/>
          </p:cNvSpPr>
          <p:nvPr>
            <p:ph idx="1"/>
          </p:nvPr>
        </p:nvSpPr>
        <p:spPr/>
        <p:txBody>
          <a:bodyPr>
            <a:normAutofit lnSpcReduction="10000"/>
          </a:bodyPr>
          <a:lstStyle/>
          <a:p>
            <a:r>
              <a:rPr lang="en-US" dirty="0" smtClean="0"/>
              <a:t>What is the Percent change in temperature of your </a:t>
            </a:r>
            <a:r>
              <a:rPr lang="en-US" dirty="0" err="1" smtClean="0"/>
              <a:t>Catalase</a:t>
            </a:r>
            <a:r>
              <a:rPr lang="en-US" dirty="0" smtClean="0"/>
              <a:t> Reaction?</a:t>
            </a:r>
          </a:p>
          <a:p>
            <a:r>
              <a:rPr lang="en-US" u="sng" dirty="0" smtClean="0"/>
              <a:t>V1 – V2</a:t>
            </a:r>
            <a:r>
              <a:rPr lang="en-US" dirty="0" smtClean="0"/>
              <a:t>  x 100%</a:t>
            </a:r>
          </a:p>
          <a:p>
            <a:pPr>
              <a:buNone/>
            </a:pPr>
            <a:r>
              <a:rPr lang="en-US" dirty="0" smtClean="0"/>
              <a:t>        V1</a:t>
            </a:r>
          </a:p>
          <a:p>
            <a:r>
              <a:rPr lang="en-US" u="sng" dirty="0" smtClean="0"/>
              <a:t>21 – 36  </a:t>
            </a:r>
            <a:r>
              <a:rPr lang="en-US" dirty="0" smtClean="0"/>
              <a:t>x 100%  = ?</a:t>
            </a:r>
          </a:p>
          <a:p>
            <a:pPr>
              <a:buNone/>
            </a:pPr>
            <a:r>
              <a:rPr lang="en-US" dirty="0" smtClean="0"/>
              <a:t>       21</a:t>
            </a:r>
          </a:p>
          <a:p>
            <a:r>
              <a:rPr lang="en-US" dirty="0" smtClean="0"/>
              <a:t>76%</a:t>
            </a:r>
          </a:p>
          <a:p>
            <a:r>
              <a:rPr lang="en-US" dirty="0" smtClean="0"/>
              <a:t>Include this in your Data Analysis.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Section 2 Check</a:t>
            </a:r>
          </a:p>
        </p:txBody>
      </p:sp>
      <p:sp>
        <p:nvSpPr>
          <p:cNvPr id="182275" name="Rectangle 3"/>
          <p:cNvSpPr>
            <a:spLocks noChangeArrowheads="1"/>
          </p:cNvSpPr>
          <p:nvPr/>
        </p:nvSpPr>
        <p:spPr bwMode="auto">
          <a:xfrm>
            <a:off x="76200" y="1524000"/>
            <a:ext cx="8534400" cy="1065213"/>
          </a:xfrm>
          <a:prstGeom prst="rect">
            <a:avLst/>
          </a:prstGeom>
          <a:noFill/>
          <a:ln w="9525">
            <a:noFill/>
            <a:miter lim="800000"/>
            <a:headEnd/>
            <a:tailEnd/>
          </a:ln>
          <a:effectLst/>
        </p:spPr>
        <p:txBody>
          <a:bodyPr>
            <a:spAutoFit/>
          </a:bodyPr>
          <a:lstStyle/>
          <a:p>
            <a:pPr marL="609600" indent="-609600" algn="l"/>
            <a:r>
              <a:rPr lang="en-US" altLang="en-US" sz="3200" b="1">
                <a:solidFill>
                  <a:schemeClr val="tx1"/>
                </a:solidFill>
                <a:latin typeface="Times" pitchFamily="18" charset="0"/>
              </a:rPr>
              <a:t>      </a:t>
            </a:r>
            <a:r>
              <a:rPr lang="en-US" altLang="en-US" sz="3200">
                <a:solidFill>
                  <a:schemeClr val="tx1"/>
                </a:solidFill>
                <a:latin typeface="Times" pitchFamily="18" charset="0"/>
              </a:rPr>
              <a:t>The process that uses the sun’s energy to make simple sugars is ________.</a:t>
            </a:r>
          </a:p>
        </p:txBody>
      </p:sp>
      <p:sp>
        <p:nvSpPr>
          <p:cNvPr id="182286" name="Rectangle 14"/>
          <p:cNvSpPr>
            <a:spLocks noChangeArrowheads="1"/>
          </p:cNvSpPr>
          <p:nvPr/>
        </p:nvSpPr>
        <p:spPr bwMode="auto">
          <a:xfrm>
            <a:off x="609600" y="838200"/>
            <a:ext cx="7924800" cy="579438"/>
          </a:xfrm>
          <a:prstGeom prst="rect">
            <a:avLst/>
          </a:prstGeom>
          <a:noFill/>
          <a:ln w="9525">
            <a:noFill/>
            <a:miter lim="800000"/>
            <a:headEnd/>
            <a:tailEnd/>
          </a:ln>
          <a:effectLst/>
        </p:spPr>
        <p:txBody>
          <a:bodyPr anchor="ctr"/>
          <a:lstStyle/>
          <a:p>
            <a:pPr algn="l"/>
            <a:r>
              <a:rPr lang="en-US" altLang="en-US" sz="3600" b="1">
                <a:solidFill>
                  <a:schemeClr val="hlink"/>
                </a:solidFill>
                <a:latin typeface="Times" pitchFamily="18" charset="0"/>
              </a:rPr>
              <a:t>Question 1</a:t>
            </a:r>
          </a:p>
        </p:txBody>
      </p:sp>
      <p:sp>
        <p:nvSpPr>
          <p:cNvPr id="182310" name="Text Box 38"/>
          <p:cNvSpPr txBox="1">
            <a:spLocks noChangeArrowheads="1"/>
          </p:cNvSpPr>
          <p:nvPr/>
        </p:nvSpPr>
        <p:spPr bwMode="auto">
          <a:xfrm>
            <a:off x="674688" y="5170488"/>
            <a:ext cx="2352675" cy="627062"/>
          </a:xfrm>
          <a:prstGeom prst="rect">
            <a:avLst/>
          </a:prstGeom>
          <a:noFill/>
          <a:ln w="9525" algn="ctr">
            <a:noFill/>
            <a:miter lim="800000"/>
            <a:headEnd/>
            <a:tailEnd/>
          </a:ln>
          <a:effectLst/>
        </p:spPr>
        <p:txBody>
          <a:bodyPr wrap="none">
            <a:spAutoFit/>
          </a:bodyPr>
          <a:lstStyle/>
          <a:p>
            <a:pPr algn="l">
              <a:tabLst>
                <a:tab pos="228600" algn="l"/>
                <a:tab pos="1943100" algn="l"/>
              </a:tabLst>
            </a:pPr>
            <a:r>
              <a:rPr lang="en-US" altLang="en-US" sz="3200">
                <a:solidFill>
                  <a:schemeClr val="tx1"/>
                </a:solidFill>
                <a:latin typeface="Times" pitchFamily="18" charset="0"/>
              </a:rPr>
              <a:t>D. photolysis</a:t>
            </a:r>
          </a:p>
        </p:txBody>
      </p:sp>
      <p:sp>
        <p:nvSpPr>
          <p:cNvPr id="182311" name="Text Box 39"/>
          <p:cNvSpPr txBox="1">
            <a:spLocks noChangeArrowheads="1"/>
          </p:cNvSpPr>
          <p:nvPr/>
        </p:nvSpPr>
        <p:spPr bwMode="auto">
          <a:xfrm>
            <a:off x="685800" y="4408488"/>
            <a:ext cx="3076575" cy="627062"/>
          </a:xfrm>
          <a:prstGeom prst="rect">
            <a:avLst/>
          </a:prstGeom>
          <a:noFill/>
          <a:ln w="9525" algn="ctr">
            <a:noFill/>
            <a:miter lim="800000"/>
            <a:headEnd/>
            <a:tailEnd/>
          </a:ln>
          <a:effectLst/>
        </p:spPr>
        <p:txBody>
          <a:bodyPr wrap="none">
            <a:spAutoFit/>
          </a:bodyPr>
          <a:lstStyle/>
          <a:p>
            <a:pPr algn="l">
              <a:tabLst>
                <a:tab pos="228600" algn="l"/>
                <a:tab pos="1943100" algn="l"/>
              </a:tabLst>
            </a:pPr>
            <a:r>
              <a:rPr lang="en-US" altLang="en-US" sz="3200">
                <a:solidFill>
                  <a:schemeClr val="tx1"/>
                </a:solidFill>
                <a:latin typeface="Times" pitchFamily="18" charset="0"/>
              </a:rPr>
              <a:t>C. photosynthesis</a:t>
            </a:r>
          </a:p>
        </p:txBody>
      </p:sp>
      <p:sp>
        <p:nvSpPr>
          <p:cNvPr id="182312" name="Text Box 40"/>
          <p:cNvSpPr txBox="1">
            <a:spLocks noChangeArrowheads="1"/>
          </p:cNvSpPr>
          <p:nvPr/>
        </p:nvSpPr>
        <p:spPr bwMode="auto">
          <a:xfrm>
            <a:off x="692150" y="3646488"/>
            <a:ext cx="2308225" cy="627062"/>
          </a:xfrm>
          <a:prstGeom prst="rect">
            <a:avLst/>
          </a:prstGeom>
          <a:noFill/>
          <a:ln w="9525" algn="ctr">
            <a:noFill/>
            <a:miter lim="800000"/>
            <a:headEnd/>
            <a:tailEnd/>
          </a:ln>
          <a:effectLst/>
        </p:spPr>
        <p:txBody>
          <a:bodyPr wrap="none">
            <a:spAutoFit/>
          </a:bodyPr>
          <a:lstStyle/>
          <a:p>
            <a:pPr algn="l">
              <a:tabLst>
                <a:tab pos="228600" algn="l"/>
                <a:tab pos="1943100" algn="l"/>
              </a:tabLst>
            </a:pPr>
            <a:r>
              <a:rPr lang="en-US" altLang="en-US" sz="3200">
                <a:solidFill>
                  <a:schemeClr val="tx1"/>
                </a:solidFill>
                <a:latin typeface="Times" pitchFamily="18" charset="0"/>
              </a:rPr>
              <a:t>B. glycolysis</a:t>
            </a:r>
          </a:p>
        </p:txBody>
      </p:sp>
      <p:sp>
        <p:nvSpPr>
          <p:cNvPr id="182313" name="Text Box 41"/>
          <p:cNvSpPr txBox="1">
            <a:spLocks noChangeArrowheads="1"/>
          </p:cNvSpPr>
          <p:nvPr/>
        </p:nvSpPr>
        <p:spPr bwMode="auto">
          <a:xfrm>
            <a:off x="669925" y="2873375"/>
            <a:ext cx="3740150" cy="627063"/>
          </a:xfrm>
          <a:prstGeom prst="rect">
            <a:avLst/>
          </a:prstGeom>
          <a:noFill/>
          <a:ln w="9525" algn="ctr">
            <a:noFill/>
            <a:miter lim="800000"/>
            <a:headEnd/>
            <a:tailEnd/>
          </a:ln>
          <a:effectLst/>
        </p:spPr>
        <p:txBody>
          <a:bodyPr wrap="none">
            <a:spAutoFit/>
          </a:bodyPr>
          <a:lstStyle/>
          <a:p>
            <a:pPr algn="l">
              <a:tabLst>
                <a:tab pos="228600" algn="l"/>
                <a:tab pos="1943100" algn="l"/>
              </a:tabLst>
            </a:pPr>
            <a:r>
              <a:rPr lang="en-US" altLang="en-US" sz="3200">
                <a:solidFill>
                  <a:schemeClr val="tx1"/>
                </a:solidFill>
                <a:latin typeface="Times" pitchFamily="18" charset="0"/>
              </a:rPr>
              <a:t>A. cellular respiration</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82319" name="Picture 4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82320" name="Picture 4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82322" name="Picture 50" descr="Section Check"/>
          <p:cNvPicPr>
            <a:picLocks noChangeAspect="1" noChangeArrowheads="1"/>
          </p:cNvPicPr>
          <p:nvPr/>
        </p:nvPicPr>
        <p:blipFill>
          <a:blip r:embed="rId9" cstate="print"/>
          <a:srcRect/>
          <a:stretch>
            <a:fillRect/>
          </a:stretch>
        </p:blipFill>
        <p:spPr bwMode="auto">
          <a:xfrm>
            <a:off x="3371850" y="38100"/>
            <a:ext cx="2400300" cy="377825"/>
          </a:xfrm>
          <a:prstGeom prst="rect">
            <a:avLst/>
          </a:prstGeom>
          <a:noFill/>
        </p:spPr>
      </p:pic>
      <p:pic>
        <p:nvPicPr>
          <p:cNvPr id="182324" name="Picture 52"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82326" name="Picture 54"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82331" name="Picture 59"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82332" name="Text Box 60"/>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lgn="l">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1f</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1"/>
                                        </p:tgtEl>
                                        <p:attrNameLst>
                                          <p:attrName>style.visibility</p:attrName>
                                        </p:attrNameLst>
                                      </p:cBhvr>
                                      <p:to>
                                        <p:strVal val="visible"/>
                                      </p:to>
                                    </p:set>
                                    <p:animEffect transition="in" filter="box(out)">
                                      <p:cBhvr>
                                        <p:cTn id="7" dur="500"/>
                                        <p:tgtEl>
                                          <p:spTgt spid="18233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2"/>
                                        </p:tgtEl>
                                        <p:attrNameLst>
                                          <p:attrName>style.visibility</p:attrName>
                                        </p:attrNameLst>
                                      </p:cBhvr>
                                      <p:to>
                                        <p:strVal val="visible"/>
                                      </p:to>
                                    </p:set>
                                    <p:animEffect transition="in" filter="box(out)">
                                      <p:cBhvr>
                                        <p:cTn id="10" dur="500"/>
                                        <p:tgtEl>
                                          <p:spTgt spid="18233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2"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914400" y="7040563"/>
            <a:ext cx="8229600" cy="122237"/>
          </a:xfrm>
        </p:spPr>
        <p:txBody>
          <a:bodyPr>
            <a:normAutofit fontScale="90000"/>
          </a:bodyPr>
          <a:lstStyle/>
          <a:p>
            <a:pPr algn="r"/>
            <a:r>
              <a:rPr lang="en-US" altLang="en-US" sz="1400" b="1"/>
              <a:t>Section 2 Check</a:t>
            </a:r>
          </a:p>
        </p:txBody>
      </p:sp>
      <p:sp>
        <p:nvSpPr>
          <p:cNvPr id="183300" name="Rectangle 4"/>
          <p:cNvSpPr>
            <a:spLocks noChangeArrowheads="1"/>
          </p:cNvSpPr>
          <p:nvPr/>
        </p:nvSpPr>
        <p:spPr bwMode="auto">
          <a:xfrm>
            <a:off x="587375" y="3092450"/>
            <a:ext cx="7142163" cy="860425"/>
          </a:xfrm>
          <a:prstGeom prst="rect">
            <a:avLst/>
          </a:prstGeom>
          <a:noFill/>
          <a:ln w="9525">
            <a:noFill/>
            <a:miter lim="800000"/>
            <a:headEnd/>
            <a:tailEnd/>
          </a:ln>
          <a:effectLst/>
        </p:spPr>
        <p:txBody>
          <a:bodyPr/>
          <a:lstStyle/>
          <a:p>
            <a:pPr algn="l"/>
            <a:endParaRPr lang="en-US" altLang="en-US" sz="3200">
              <a:solidFill>
                <a:srgbClr val="FFFFCC"/>
              </a:solidFill>
              <a:latin typeface="Times" pitchFamily="18" charset="0"/>
            </a:endParaRPr>
          </a:p>
        </p:txBody>
      </p:sp>
      <p:sp>
        <p:nvSpPr>
          <p:cNvPr id="183311" name="Rectangle 15"/>
          <p:cNvSpPr>
            <a:spLocks noChangeArrowheads="1"/>
          </p:cNvSpPr>
          <p:nvPr/>
        </p:nvSpPr>
        <p:spPr bwMode="auto">
          <a:xfrm>
            <a:off x="533400" y="914400"/>
            <a:ext cx="8077200" cy="1844675"/>
          </a:xfrm>
          <a:prstGeom prst="rect">
            <a:avLst/>
          </a:prstGeom>
          <a:noFill/>
          <a:ln w="9525" algn="ctr">
            <a:noFill/>
            <a:miter lim="800000"/>
            <a:headEnd/>
            <a:tailEnd/>
          </a:ln>
          <a:effectLst/>
        </p:spPr>
        <p:txBody>
          <a:bodyPr>
            <a:spAutoFit/>
          </a:bodyPr>
          <a:lstStyle/>
          <a:p>
            <a:pPr algn="l">
              <a:tabLst>
                <a:tab pos="228600" algn="l"/>
                <a:tab pos="1943100" algn="l"/>
              </a:tabLst>
            </a:pPr>
            <a:r>
              <a:rPr lang="en-US" altLang="en-US" sz="3200">
                <a:solidFill>
                  <a:schemeClr val="hlink"/>
                </a:solidFill>
                <a:latin typeface="Times" pitchFamily="18" charset="0"/>
              </a:rPr>
              <a:t>The answer is C.</a:t>
            </a:r>
            <a:r>
              <a:rPr lang="en-US" altLang="en-US" sz="3200">
                <a:solidFill>
                  <a:schemeClr val="tx1"/>
                </a:solidFill>
                <a:latin typeface="Times" pitchFamily="18" charset="0"/>
              </a:rPr>
              <a:t>  Photosynthesis happens in two phases to make simple sugars and convert the sugars into complex carbohydrates for energy storage.</a:t>
            </a:r>
          </a:p>
        </p:txBody>
      </p:sp>
      <p:pic>
        <p:nvPicPr>
          <p:cNvPr id="183336" name="Picture 4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83337" name="Picture 41"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83339" name="Picture 43"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83340" name="Picture 44"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83342" name="Picture 46" descr="Section Check"/>
          <p:cNvPicPr>
            <a:picLocks noChangeAspect="1" noChangeArrowheads="1"/>
          </p:cNvPicPr>
          <p:nvPr/>
        </p:nvPicPr>
        <p:blipFill>
          <a:blip r:embed="rId9" cstate="print"/>
          <a:srcRect/>
          <a:stretch>
            <a:fillRect/>
          </a:stretch>
        </p:blipFill>
        <p:spPr bwMode="auto">
          <a:xfrm>
            <a:off x="3371850" y="38100"/>
            <a:ext cx="2400300" cy="377825"/>
          </a:xfrm>
          <a:prstGeom prst="rect">
            <a:avLst/>
          </a:prstGeom>
          <a:noFill/>
        </p:spPr>
      </p:pic>
      <p:pic>
        <p:nvPicPr>
          <p:cNvPr id="183344" name="Picture 48"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83347" name="Picture 51"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83350" name="Picture 54"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83351" name="Text Box 55"/>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lgn="l">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1f</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3350"/>
                                        </p:tgtEl>
                                        <p:attrNameLst>
                                          <p:attrName>style.visibility</p:attrName>
                                        </p:attrNameLst>
                                      </p:cBhvr>
                                      <p:to>
                                        <p:strVal val="visible"/>
                                      </p:to>
                                    </p:set>
                                    <p:animEffect transition="in" filter="box(out)">
                                      <p:cBhvr>
                                        <p:cTn id="7" dur="500"/>
                                        <p:tgtEl>
                                          <p:spTgt spid="18335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3351"/>
                                        </p:tgtEl>
                                        <p:attrNameLst>
                                          <p:attrName>style.visibility</p:attrName>
                                        </p:attrNameLst>
                                      </p:cBhvr>
                                      <p:to>
                                        <p:strVal val="visible"/>
                                      </p:to>
                                    </p:set>
                                    <p:animEffect transition="in" filter="box(out)">
                                      <p:cBhvr>
                                        <p:cTn id="10" dur="500"/>
                                        <p:tgtEl>
                                          <p:spTgt spid="18335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3340"/>
                                        </p:tgtEl>
                                        <p:attrNameLst>
                                          <p:attrName>style.visibility</p:attrName>
                                        </p:attrNameLst>
                                      </p:cBhvr>
                                      <p:to>
                                        <p:strVal val="visible"/>
                                      </p:to>
                                    </p:set>
                                    <p:animEffect transition="in" filter="box(out)">
                                      <p:cBhvr>
                                        <p:cTn id="14"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1"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34565" name="Picture 5"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sp>
        <p:nvSpPr>
          <p:cNvPr id="834569" name="Rectangle 9"/>
          <p:cNvSpPr>
            <a:spLocks noChangeArrowheads="1"/>
          </p:cNvSpPr>
          <p:nvPr/>
        </p:nvSpPr>
        <p:spPr bwMode="auto">
          <a:xfrm>
            <a:off x="533400" y="868363"/>
            <a:ext cx="7924800" cy="579437"/>
          </a:xfrm>
          <a:prstGeom prst="rect">
            <a:avLst/>
          </a:prstGeom>
          <a:noFill/>
          <a:ln w="9525">
            <a:noFill/>
            <a:miter lim="800000"/>
            <a:headEnd/>
            <a:tailEnd/>
          </a:ln>
          <a:effectLst/>
        </p:spPr>
        <p:txBody>
          <a:bodyPr anchor="ctr"/>
          <a:lstStyle/>
          <a:p>
            <a:r>
              <a:rPr lang="en-US" b="1">
                <a:solidFill>
                  <a:schemeClr val="hlink"/>
                </a:solidFill>
              </a:rPr>
              <a:t>Question</a:t>
            </a:r>
            <a:r>
              <a:rPr lang="en-US" sz="4000" b="1">
                <a:solidFill>
                  <a:schemeClr val="hlink"/>
                </a:solidFill>
              </a:rPr>
              <a:t> 1</a:t>
            </a:r>
          </a:p>
        </p:txBody>
      </p:sp>
      <p:sp>
        <p:nvSpPr>
          <p:cNvPr id="834570" name="Rectangle 10"/>
          <p:cNvSpPr>
            <a:spLocks noChangeArrowheads="1"/>
          </p:cNvSpPr>
          <p:nvPr/>
        </p:nvSpPr>
        <p:spPr bwMode="auto">
          <a:xfrm>
            <a:off x="533400" y="1525588"/>
            <a:ext cx="8001000" cy="968375"/>
          </a:xfrm>
          <a:prstGeom prst="rect">
            <a:avLst/>
          </a:prstGeom>
          <a:noFill/>
          <a:ln w="9525">
            <a:noFill/>
            <a:miter lim="800000"/>
            <a:headEnd/>
            <a:tailEnd/>
          </a:ln>
          <a:effectLst/>
        </p:spPr>
        <p:txBody>
          <a:bodyPr>
            <a:spAutoFit/>
          </a:bodyPr>
          <a:lstStyle/>
          <a:p>
            <a:pPr marL="609600" indent="-609600"/>
            <a:r>
              <a:rPr lang="en-US" sz="3200">
                <a:solidFill>
                  <a:schemeClr val="tx1"/>
                </a:solidFill>
              </a:rPr>
              <a:t>     Why do you add baking soda solution to the water containing the Elodea plants?</a:t>
            </a:r>
          </a:p>
        </p:txBody>
      </p:sp>
      <p:sp>
        <p:nvSpPr>
          <p:cNvPr id="834574" name="Text Box 14"/>
          <p:cNvSpPr txBox="1">
            <a:spLocks noChangeArrowheads="1"/>
          </p:cNvSpPr>
          <p:nvPr/>
        </p:nvSpPr>
        <p:spPr bwMode="auto">
          <a:xfrm>
            <a:off x="1066800" y="3832225"/>
            <a:ext cx="7315200" cy="968375"/>
          </a:xfrm>
          <a:prstGeom prst="rect">
            <a:avLst/>
          </a:prstGeom>
          <a:noFill/>
          <a:ln w="9525" algn="ctr">
            <a:noFill/>
            <a:miter lim="800000"/>
            <a:headEnd/>
            <a:tailEnd/>
          </a:ln>
          <a:effectLst/>
        </p:spPr>
        <p:txBody>
          <a:bodyPr>
            <a:spAutoFit/>
          </a:bodyPr>
          <a:lstStyle/>
          <a:p>
            <a:pPr>
              <a:tabLst>
                <a:tab pos="228600" algn="l"/>
                <a:tab pos="1943100" algn="l"/>
              </a:tabLst>
            </a:pPr>
            <a:r>
              <a:rPr lang="en-US" sz="3200">
                <a:solidFill>
                  <a:schemeClr val="tx1"/>
                </a:solidFill>
              </a:rPr>
              <a:t>The baking soda supplies carbon dioxide, a necessary component of photosynthesis.</a:t>
            </a:r>
          </a:p>
        </p:txBody>
      </p:sp>
      <p:pic>
        <p:nvPicPr>
          <p:cNvPr id="834575" name="Picture 1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34577" name="Picture 17"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34579" name="Picture 19" descr="BioLab"/>
          <p:cNvPicPr>
            <a:picLocks noChangeAspect="1" noChangeArrowheads="1"/>
          </p:cNvPicPr>
          <p:nvPr/>
        </p:nvPicPr>
        <p:blipFill>
          <a:blip r:embed="rId7" cstate="print"/>
          <a:srcRect/>
          <a:stretch>
            <a:fillRect/>
          </a:stretch>
        </p:blipFill>
        <p:spPr bwMode="auto">
          <a:xfrm>
            <a:off x="3719513" y="0"/>
            <a:ext cx="1703387" cy="1050925"/>
          </a:xfrm>
          <a:prstGeom prst="rect">
            <a:avLst/>
          </a:prstGeom>
          <a:noFill/>
        </p:spPr>
      </p:pic>
      <p:pic>
        <p:nvPicPr>
          <p:cNvPr id="834580" name="Picture 20" descr="resources">
            <a:hlinkClick r:id="" action="ppaction://hlinkshowjump?jump=firstslide"/>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34581" name="Picture 21" descr="help">
            <a:hlinkClick r:id="rId9" action="ppaction://hlinksldjump"/>
          </p:cNvPr>
          <p:cNvPicPr>
            <a:picLocks noChangeAspect="1" noChangeArrowheads="1"/>
          </p:cNvPicPr>
          <p:nvPr/>
        </p:nvPicPr>
        <p:blipFill>
          <a:blip r:embed="rId10" cstate="print"/>
          <a:srcRect/>
          <a:stretch>
            <a:fillRect/>
          </a:stretch>
        </p:blipFill>
        <p:spPr bwMode="auto">
          <a:xfrm>
            <a:off x="228600" y="6202363"/>
            <a:ext cx="560388" cy="560387"/>
          </a:xfrm>
          <a:prstGeom prst="rect">
            <a:avLst/>
          </a:prstGeom>
          <a:noFill/>
        </p:spPr>
      </p:pic>
      <p:sp>
        <p:nvSpPr>
          <p:cNvPr id="834583" name="Text Box 23"/>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34584" name="Picture 24" descr="Chpt09"/>
          <p:cNvPicPr>
            <a:picLocks noChangeAspect="1" noChangeArrowheads="1"/>
          </p:cNvPicPr>
          <p:nvPr/>
        </p:nvPicPr>
        <p:blipFill>
          <a:blip r:embed="rId11" cstate="print"/>
          <a:srcRect/>
          <a:stretch>
            <a:fillRect/>
          </a:stretch>
        </p:blipFill>
        <p:spPr bwMode="auto">
          <a:xfrm>
            <a:off x="0" y="0"/>
            <a:ext cx="2895600" cy="762000"/>
          </a:xfrm>
          <a:prstGeom prst="rect">
            <a:avLst/>
          </a:prstGeom>
          <a:noFill/>
        </p:spPr>
      </p:pic>
      <p:sp>
        <p:nvSpPr>
          <p:cNvPr id="834585" name="Text Box 25"/>
          <p:cNvSpPr txBox="1">
            <a:spLocks noChangeArrowheads="1"/>
          </p:cNvSpPr>
          <p:nvPr/>
        </p:nvSpPr>
        <p:spPr bwMode="auto">
          <a:xfrm>
            <a:off x="533400" y="3038475"/>
            <a:ext cx="1849438" cy="641350"/>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34585"/>
                                        </p:tgtEl>
                                        <p:attrNameLst>
                                          <p:attrName>style.visibility</p:attrName>
                                        </p:attrNameLst>
                                      </p:cBhvr>
                                      <p:to>
                                        <p:strVal val="visible"/>
                                      </p:to>
                                    </p:set>
                                    <p:animEffect transition="in" filter="box(out)">
                                      <p:cBhvr>
                                        <p:cTn id="7" dur="500"/>
                                        <p:tgtEl>
                                          <p:spTgt spid="8345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34574"/>
                                        </p:tgtEl>
                                        <p:attrNameLst>
                                          <p:attrName>style.visibility</p:attrName>
                                        </p:attrNameLst>
                                      </p:cBhvr>
                                      <p:to>
                                        <p:strVal val="visible"/>
                                      </p:to>
                                    </p:set>
                                    <p:animEffect transition="in" filter="box(out)">
                                      <p:cBhvr>
                                        <p:cTn id="12" dur="500"/>
                                        <p:tgtEl>
                                          <p:spTgt spid="834574"/>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834583"/>
                                        </p:tgtEl>
                                        <p:attrNameLst>
                                          <p:attrName>style.visibility</p:attrName>
                                        </p:attrNameLst>
                                      </p:cBhvr>
                                      <p:to>
                                        <p:strVal val="visible"/>
                                      </p:to>
                                    </p:set>
                                  </p:childTnLst>
                                </p:cTn>
                              </p:par>
                            </p:childTnLst>
                          </p:cTn>
                        </p:par>
                        <p:par>
                          <p:cTn id="16" fill="hold">
                            <p:stCondLst>
                              <p:cond delay="1000"/>
                            </p:stCondLst>
                            <p:childTnLst>
                              <p:par>
                                <p:cTn id="17" presetID="4" presetClass="entr" presetSubtype="32" fill="hold" nodeType="afterEffect">
                                  <p:stCondLst>
                                    <p:cond delay="0"/>
                                  </p:stCondLst>
                                  <p:childTnLst>
                                    <p:set>
                                      <p:cBhvr>
                                        <p:cTn id="18" dur="1" fill="hold">
                                          <p:stCondLst>
                                            <p:cond delay="0"/>
                                          </p:stCondLst>
                                        </p:cTn>
                                        <p:tgtEl>
                                          <p:spTgt spid="834577"/>
                                        </p:tgtEl>
                                        <p:attrNameLst>
                                          <p:attrName>style.visibility</p:attrName>
                                        </p:attrNameLst>
                                      </p:cBhvr>
                                      <p:to>
                                        <p:strVal val="visible"/>
                                      </p:to>
                                    </p:set>
                                    <p:animEffect transition="in" filter="box(out)">
                                      <p:cBhvr>
                                        <p:cTn id="19" dur="500"/>
                                        <p:tgtEl>
                                          <p:spTgt spid="834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74" grpId="0" autoUpdateAnimBg="0"/>
      <p:bldP spid="834583" grpId="0" autoUpdateAnimBg="0"/>
      <p:bldP spid="834585" grpId="0"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8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35588" name="Picture 4"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sp>
        <p:nvSpPr>
          <p:cNvPr id="835589" name="Rectangle 5"/>
          <p:cNvSpPr>
            <a:spLocks noChangeArrowheads="1"/>
          </p:cNvSpPr>
          <p:nvPr/>
        </p:nvSpPr>
        <p:spPr bwMode="auto">
          <a:xfrm>
            <a:off x="533400" y="762000"/>
            <a:ext cx="7924800" cy="579438"/>
          </a:xfrm>
          <a:prstGeom prst="rect">
            <a:avLst/>
          </a:prstGeom>
          <a:noFill/>
          <a:ln w="9525">
            <a:noFill/>
            <a:miter lim="800000"/>
            <a:headEnd/>
            <a:tailEnd/>
          </a:ln>
          <a:effectLst/>
        </p:spPr>
        <p:txBody>
          <a:bodyPr anchor="ctr"/>
          <a:lstStyle/>
          <a:p>
            <a:r>
              <a:rPr lang="en-US" b="1">
                <a:solidFill>
                  <a:schemeClr val="hlink"/>
                </a:solidFill>
              </a:rPr>
              <a:t>Question 2</a:t>
            </a:r>
          </a:p>
        </p:txBody>
      </p:sp>
      <p:sp>
        <p:nvSpPr>
          <p:cNvPr id="835590" name="Rectangle 6"/>
          <p:cNvSpPr>
            <a:spLocks noChangeArrowheads="1"/>
          </p:cNvSpPr>
          <p:nvPr/>
        </p:nvSpPr>
        <p:spPr bwMode="auto">
          <a:xfrm>
            <a:off x="914400" y="1525588"/>
            <a:ext cx="8001000" cy="530225"/>
          </a:xfrm>
          <a:prstGeom prst="rect">
            <a:avLst/>
          </a:prstGeom>
          <a:noFill/>
          <a:ln w="9525">
            <a:noFill/>
            <a:miter lim="800000"/>
            <a:headEnd/>
            <a:tailEnd/>
          </a:ln>
          <a:effectLst/>
        </p:spPr>
        <p:txBody>
          <a:bodyPr>
            <a:spAutoFit/>
          </a:bodyPr>
          <a:lstStyle/>
          <a:p>
            <a:pPr marL="609600" indent="-609600"/>
            <a:r>
              <a:rPr lang="en-US" sz="3200">
                <a:solidFill>
                  <a:schemeClr val="tx1"/>
                </a:solidFill>
              </a:rPr>
              <a:t>Why does the experiment use aquatic plants?</a:t>
            </a:r>
          </a:p>
        </p:txBody>
      </p:sp>
      <p:sp>
        <p:nvSpPr>
          <p:cNvPr id="835594" name="Text Box 10"/>
          <p:cNvSpPr txBox="1">
            <a:spLocks noChangeArrowheads="1"/>
          </p:cNvSpPr>
          <p:nvPr/>
        </p:nvSpPr>
        <p:spPr bwMode="auto">
          <a:xfrm>
            <a:off x="914400" y="3698875"/>
            <a:ext cx="7315200" cy="1406525"/>
          </a:xfrm>
          <a:prstGeom prst="rect">
            <a:avLst/>
          </a:prstGeom>
          <a:noFill/>
          <a:ln w="9525" algn="ctr">
            <a:noFill/>
            <a:miter lim="800000"/>
            <a:headEnd/>
            <a:tailEnd/>
          </a:ln>
          <a:effectLst/>
        </p:spPr>
        <p:txBody>
          <a:bodyPr>
            <a:spAutoFit/>
          </a:bodyPr>
          <a:lstStyle/>
          <a:p>
            <a:pPr>
              <a:tabLst>
                <a:tab pos="228600" algn="l"/>
                <a:tab pos="1943100" algn="l"/>
              </a:tabLst>
            </a:pPr>
            <a:r>
              <a:rPr lang="en-US" sz="3200">
                <a:solidFill>
                  <a:schemeClr val="tx1"/>
                </a:solidFill>
              </a:rPr>
              <a:t>The oxygen given off by an aquatic plant will form visible bubbles in the water that can be easily observed.</a:t>
            </a:r>
          </a:p>
        </p:txBody>
      </p:sp>
      <p:pic>
        <p:nvPicPr>
          <p:cNvPr id="835595" name="Picture 11"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35596" name="Picture 12"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35599" name="Picture 15" descr="BioLab"/>
          <p:cNvPicPr>
            <a:picLocks noChangeAspect="1" noChangeArrowheads="1"/>
          </p:cNvPicPr>
          <p:nvPr/>
        </p:nvPicPr>
        <p:blipFill>
          <a:blip r:embed="rId7" cstate="print"/>
          <a:srcRect/>
          <a:stretch>
            <a:fillRect/>
          </a:stretch>
        </p:blipFill>
        <p:spPr bwMode="auto">
          <a:xfrm>
            <a:off x="3719513" y="0"/>
            <a:ext cx="1703387" cy="1050925"/>
          </a:xfrm>
          <a:prstGeom prst="rect">
            <a:avLst/>
          </a:prstGeom>
          <a:noFill/>
        </p:spPr>
      </p:pic>
      <p:pic>
        <p:nvPicPr>
          <p:cNvPr id="835600" name="Picture 16" descr="resources">
            <a:hlinkClick r:id="" action="ppaction://hlinkshowjump?jump=firstslide"/>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35601" name="Picture 17" descr="help">
            <a:hlinkClick r:id="rId9" action="ppaction://hlinksldjump"/>
          </p:cNvPr>
          <p:cNvPicPr>
            <a:picLocks noChangeAspect="1" noChangeArrowheads="1"/>
          </p:cNvPicPr>
          <p:nvPr/>
        </p:nvPicPr>
        <p:blipFill>
          <a:blip r:embed="rId10" cstate="print"/>
          <a:srcRect/>
          <a:stretch>
            <a:fillRect/>
          </a:stretch>
        </p:blipFill>
        <p:spPr bwMode="auto">
          <a:xfrm>
            <a:off x="228600" y="6202363"/>
            <a:ext cx="560388" cy="560387"/>
          </a:xfrm>
          <a:prstGeom prst="rect">
            <a:avLst/>
          </a:prstGeom>
          <a:noFill/>
        </p:spPr>
      </p:pic>
      <p:sp>
        <p:nvSpPr>
          <p:cNvPr id="835603" name="Text Box 1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35604" name="Picture 20" descr="Chpt09"/>
          <p:cNvPicPr>
            <a:picLocks noChangeAspect="1" noChangeArrowheads="1"/>
          </p:cNvPicPr>
          <p:nvPr/>
        </p:nvPicPr>
        <p:blipFill>
          <a:blip r:embed="rId11" cstate="print"/>
          <a:srcRect/>
          <a:stretch>
            <a:fillRect/>
          </a:stretch>
        </p:blipFill>
        <p:spPr bwMode="auto">
          <a:xfrm>
            <a:off x="0" y="0"/>
            <a:ext cx="2895600" cy="762000"/>
          </a:xfrm>
          <a:prstGeom prst="rect">
            <a:avLst/>
          </a:prstGeom>
          <a:noFill/>
        </p:spPr>
      </p:pic>
      <p:sp>
        <p:nvSpPr>
          <p:cNvPr id="835605" name="Text Box 21"/>
          <p:cNvSpPr txBox="1">
            <a:spLocks noChangeArrowheads="1"/>
          </p:cNvSpPr>
          <p:nvPr/>
        </p:nvSpPr>
        <p:spPr bwMode="auto">
          <a:xfrm>
            <a:off x="609600" y="2809875"/>
            <a:ext cx="1849438" cy="641350"/>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35605"/>
                                        </p:tgtEl>
                                        <p:attrNameLst>
                                          <p:attrName>style.visibility</p:attrName>
                                        </p:attrNameLst>
                                      </p:cBhvr>
                                      <p:to>
                                        <p:strVal val="visible"/>
                                      </p:to>
                                    </p:set>
                                    <p:animEffect transition="in" filter="box(out)">
                                      <p:cBhvr>
                                        <p:cTn id="7" dur="500"/>
                                        <p:tgtEl>
                                          <p:spTgt spid="83560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35594"/>
                                        </p:tgtEl>
                                        <p:attrNameLst>
                                          <p:attrName>style.visibility</p:attrName>
                                        </p:attrNameLst>
                                      </p:cBhvr>
                                      <p:to>
                                        <p:strVal val="visible"/>
                                      </p:to>
                                    </p:set>
                                    <p:animEffect transition="in" filter="box(out)">
                                      <p:cBhvr>
                                        <p:cTn id="12" dur="500"/>
                                        <p:tgtEl>
                                          <p:spTgt spid="835594"/>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835603"/>
                                        </p:tgtEl>
                                        <p:attrNameLst>
                                          <p:attrName>style.visibility</p:attrName>
                                        </p:attrNameLst>
                                      </p:cBhvr>
                                      <p:to>
                                        <p:strVal val="visible"/>
                                      </p:to>
                                    </p:set>
                                    <p:animEffect transition="in" filter="box(out)">
                                      <p:cBhvr>
                                        <p:cTn id="16" dur="500"/>
                                        <p:tgtEl>
                                          <p:spTgt spid="835603"/>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35596"/>
                                        </p:tgtEl>
                                        <p:attrNameLst>
                                          <p:attrName>style.visibility</p:attrName>
                                        </p:attrNameLst>
                                      </p:cBhvr>
                                      <p:to>
                                        <p:strVal val="visible"/>
                                      </p:to>
                                    </p:set>
                                    <p:animEffect transition="in" filter="box(out)">
                                      <p:cBhvr>
                                        <p:cTn id="20" dur="500"/>
                                        <p:tgtEl>
                                          <p:spTgt spid="835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94" grpId="0" autoUpdateAnimBg="0"/>
      <p:bldP spid="835603" grpId="0" autoUpdateAnimBg="0"/>
      <p:bldP spid="835605" grpId="0"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9395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sp>
        <p:nvSpPr>
          <p:cNvPr id="893956" name="Rectangle 4"/>
          <p:cNvSpPr>
            <a:spLocks noChangeArrowheads="1"/>
          </p:cNvSpPr>
          <p:nvPr/>
        </p:nvSpPr>
        <p:spPr bwMode="auto">
          <a:xfrm>
            <a:off x="533400" y="762000"/>
            <a:ext cx="7924800" cy="579438"/>
          </a:xfrm>
          <a:prstGeom prst="rect">
            <a:avLst/>
          </a:prstGeom>
          <a:noFill/>
          <a:ln w="9525">
            <a:noFill/>
            <a:miter lim="800000"/>
            <a:headEnd/>
            <a:tailEnd/>
          </a:ln>
          <a:effectLst/>
        </p:spPr>
        <p:txBody>
          <a:bodyPr anchor="ctr"/>
          <a:lstStyle/>
          <a:p>
            <a:r>
              <a:rPr lang="en-US" b="1">
                <a:solidFill>
                  <a:schemeClr val="hlink"/>
                </a:solidFill>
              </a:rPr>
              <a:t>Question 3</a:t>
            </a:r>
          </a:p>
        </p:txBody>
      </p:sp>
      <p:sp>
        <p:nvSpPr>
          <p:cNvPr id="893957" name="Rectangle 5"/>
          <p:cNvSpPr>
            <a:spLocks noChangeArrowheads="1"/>
          </p:cNvSpPr>
          <p:nvPr/>
        </p:nvSpPr>
        <p:spPr bwMode="auto">
          <a:xfrm>
            <a:off x="533400" y="1525588"/>
            <a:ext cx="8001000" cy="968375"/>
          </a:xfrm>
          <a:prstGeom prst="rect">
            <a:avLst/>
          </a:prstGeom>
          <a:noFill/>
          <a:ln w="9525">
            <a:noFill/>
            <a:miter lim="800000"/>
            <a:headEnd/>
            <a:tailEnd/>
          </a:ln>
          <a:effectLst/>
        </p:spPr>
        <p:txBody>
          <a:bodyPr>
            <a:spAutoFit/>
          </a:bodyPr>
          <a:lstStyle/>
          <a:p>
            <a:pPr marL="609600" indent="-609600"/>
            <a:r>
              <a:rPr lang="en-US" sz="3200">
                <a:solidFill>
                  <a:schemeClr val="tx1"/>
                </a:solidFill>
              </a:rPr>
              <a:t>     What is the independent variable in this experiment?</a:t>
            </a:r>
          </a:p>
        </p:txBody>
      </p:sp>
      <p:sp>
        <p:nvSpPr>
          <p:cNvPr id="893958" name="Text Box 6"/>
          <p:cNvSpPr txBox="1">
            <a:spLocks noChangeArrowheads="1"/>
          </p:cNvSpPr>
          <p:nvPr/>
        </p:nvSpPr>
        <p:spPr bwMode="auto">
          <a:xfrm>
            <a:off x="1143000" y="3698875"/>
            <a:ext cx="7162800" cy="1406525"/>
          </a:xfrm>
          <a:prstGeom prst="rect">
            <a:avLst/>
          </a:prstGeom>
          <a:noFill/>
          <a:ln w="9525" algn="ctr">
            <a:noFill/>
            <a:miter lim="800000"/>
            <a:headEnd/>
            <a:tailEnd/>
          </a:ln>
          <a:effectLst/>
        </p:spPr>
        <p:txBody>
          <a:bodyPr>
            <a:spAutoFit/>
          </a:bodyPr>
          <a:lstStyle/>
          <a:p>
            <a:pPr>
              <a:tabLst>
                <a:tab pos="228600" algn="l"/>
                <a:tab pos="1943100" algn="l"/>
              </a:tabLst>
            </a:pPr>
            <a:r>
              <a:rPr lang="en-US" sz="3200">
                <a:solidFill>
                  <a:schemeClr val="tx1"/>
                </a:solidFill>
              </a:rPr>
              <a:t>The independent variable in this experiment is the color of light that is directed on the Elodea.</a:t>
            </a:r>
          </a:p>
        </p:txBody>
      </p:sp>
      <p:pic>
        <p:nvPicPr>
          <p:cNvPr id="89395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3960" name="Picture 8"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93961" name="Picture 9" descr="BioLab"/>
          <p:cNvPicPr>
            <a:picLocks noChangeAspect="1" noChangeArrowheads="1"/>
          </p:cNvPicPr>
          <p:nvPr/>
        </p:nvPicPr>
        <p:blipFill>
          <a:blip r:embed="rId7" cstate="print"/>
          <a:srcRect/>
          <a:stretch>
            <a:fillRect/>
          </a:stretch>
        </p:blipFill>
        <p:spPr bwMode="auto">
          <a:xfrm>
            <a:off x="3719513" y="0"/>
            <a:ext cx="1703387" cy="1050925"/>
          </a:xfrm>
          <a:prstGeom prst="rect">
            <a:avLst/>
          </a:prstGeom>
          <a:noFill/>
        </p:spPr>
      </p:pic>
      <p:pic>
        <p:nvPicPr>
          <p:cNvPr id="893962" name="Picture 10" descr="resources">
            <a:hlinkClick r:id="" action="ppaction://hlinkshowjump?jump=firstslide"/>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93963" name="Picture 11" descr="help">
            <a:hlinkClick r:id="rId9" action="ppaction://hlinksldjump"/>
          </p:cNvPr>
          <p:cNvPicPr>
            <a:picLocks noChangeAspect="1" noChangeArrowheads="1"/>
          </p:cNvPicPr>
          <p:nvPr/>
        </p:nvPicPr>
        <p:blipFill>
          <a:blip r:embed="rId10" cstate="print"/>
          <a:srcRect/>
          <a:stretch>
            <a:fillRect/>
          </a:stretch>
        </p:blipFill>
        <p:spPr bwMode="auto">
          <a:xfrm>
            <a:off x="228600" y="6202363"/>
            <a:ext cx="560388" cy="560387"/>
          </a:xfrm>
          <a:prstGeom prst="rect">
            <a:avLst/>
          </a:prstGeom>
          <a:noFill/>
        </p:spPr>
      </p:pic>
      <p:sp>
        <p:nvSpPr>
          <p:cNvPr id="893964" name="Text Box 12"/>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3965" name="Picture 13" descr="Chpt09"/>
          <p:cNvPicPr>
            <a:picLocks noChangeAspect="1" noChangeArrowheads="1"/>
          </p:cNvPicPr>
          <p:nvPr/>
        </p:nvPicPr>
        <p:blipFill>
          <a:blip r:embed="rId11" cstate="print"/>
          <a:srcRect/>
          <a:stretch>
            <a:fillRect/>
          </a:stretch>
        </p:blipFill>
        <p:spPr bwMode="auto">
          <a:xfrm>
            <a:off x="0" y="0"/>
            <a:ext cx="2895600" cy="762000"/>
          </a:xfrm>
          <a:prstGeom prst="rect">
            <a:avLst/>
          </a:prstGeom>
          <a:noFill/>
        </p:spPr>
      </p:pic>
      <p:sp>
        <p:nvSpPr>
          <p:cNvPr id="893966" name="Text Box 14"/>
          <p:cNvSpPr txBox="1">
            <a:spLocks noChangeArrowheads="1"/>
          </p:cNvSpPr>
          <p:nvPr/>
        </p:nvSpPr>
        <p:spPr bwMode="auto">
          <a:xfrm>
            <a:off x="609600" y="2809875"/>
            <a:ext cx="1849438" cy="641350"/>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3966"/>
                                        </p:tgtEl>
                                        <p:attrNameLst>
                                          <p:attrName>style.visibility</p:attrName>
                                        </p:attrNameLst>
                                      </p:cBhvr>
                                      <p:to>
                                        <p:strVal val="visible"/>
                                      </p:to>
                                    </p:set>
                                    <p:animEffect transition="in" filter="box(out)">
                                      <p:cBhvr>
                                        <p:cTn id="7" dur="500"/>
                                        <p:tgtEl>
                                          <p:spTgt spid="89396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3958"/>
                                        </p:tgtEl>
                                        <p:attrNameLst>
                                          <p:attrName>style.visibility</p:attrName>
                                        </p:attrNameLst>
                                      </p:cBhvr>
                                      <p:to>
                                        <p:strVal val="visible"/>
                                      </p:to>
                                    </p:set>
                                    <p:animEffect transition="in" filter="box(out)">
                                      <p:cBhvr>
                                        <p:cTn id="12" dur="500"/>
                                        <p:tgtEl>
                                          <p:spTgt spid="893958"/>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893964"/>
                                        </p:tgtEl>
                                        <p:attrNameLst>
                                          <p:attrName>style.visibility</p:attrName>
                                        </p:attrNameLst>
                                      </p:cBhvr>
                                      <p:to>
                                        <p:strVal val="visible"/>
                                      </p:to>
                                    </p:set>
                                    <p:animEffect transition="in" filter="box(out)">
                                      <p:cBhvr>
                                        <p:cTn id="16" dur="500"/>
                                        <p:tgtEl>
                                          <p:spTgt spid="893964"/>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93960"/>
                                        </p:tgtEl>
                                        <p:attrNameLst>
                                          <p:attrName>style.visibility</p:attrName>
                                        </p:attrNameLst>
                                      </p:cBhvr>
                                      <p:to>
                                        <p:strVal val="visible"/>
                                      </p:to>
                                    </p:set>
                                    <p:animEffect transition="in" filter="box(out)">
                                      <p:cBhvr>
                                        <p:cTn id="20" dur="500"/>
                                        <p:tgtEl>
                                          <p:spTgt spid="893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8" grpId="0" autoUpdateAnimBg="0"/>
      <p:bldP spid="893964" grpId="0" autoUpdateAnimBg="0"/>
      <p:bldP spid="893966" grpId="0"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678" name="Picture 22" descr="p 242 Q 9d"/>
          <p:cNvPicPr>
            <a:picLocks noChangeAspect="1" noChangeArrowheads="1"/>
          </p:cNvPicPr>
          <p:nvPr/>
        </p:nvPicPr>
        <p:blipFill>
          <a:blip r:embed="rId2" cstate="print"/>
          <a:srcRect/>
          <a:stretch>
            <a:fillRect/>
          </a:stretch>
        </p:blipFill>
        <p:spPr bwMode="auto">
          <a:xfrm>
            <a:off x="5410200" y="4343400"/>
            <a:ext cx="2590800" cy="1627188"/>
          </a:xfrm>
          <a:prstGeom prst="rect">
            <a:avLst/>
          </a:prstGeom>
          <a:noFill/>
        </p:spPr>
      </p:pic>
      <p:sp>
        <p:nvSpPr>
          <p:cNvPr id="96665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66659"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algn="l" eaLnBrk="0" hangingPunct="0"/>
            <a:r>
              <a:rPr lang="en-US" altLang="en-US" sz="3600" b="1">
                <a:solidFill>
                  <a:srgbClr val="FFFF00"/>
                </a:solidFill>
                <a:latin typeface="Times" pitchFamily="18" charset="0"/>
              </a:rPr>
              <a:t>Question 4</a:t>
            </a:r>
          </a:p>
        </p:txBody>
      </p:sp>
      <p:sp>
        <p:nvSpPr>
          <p:cNvPr id="966660" name="Text Box 4"/>
          <p:cNvSpPr txBox="1">
            <a:spLocks noChangeArrowheads="1"/>
          </p:cNvSpPr>
          <p:nvPr/>
        </p:nvSpPr>
        <p:spPr bwMode="auto">
          <a:xfrm>
            <a:off x="609600" y="1371600"/>
            <a:ext cx="7620000" cy="641350"/>
          </a:xfrm>
          <a:prstGeom prst="rect">
            <a:avLst/>
          </a:prstGeom>
          <a:noFill/>
          <a:ln w="19050">
            <a:noFill/>
            <a:miter lim="800000"/>
            <a:headEnd/>
            <a:tailEnd/>
          </a:ln>
          <a:effectLst/>
        </p:spPr>
        <p:txBody>
          <a:bodyPr/>
          <a:lstStyle/>
          <a:p>
            <a:pPr algn="l" eaLnBrk="0" hangingPunct="0"/>
            <a:r>
              <a:rPr lang="en-US" altLang="en-US" sz="3200">
                <a:solidFill>
                  <a:schemeClr val="tx1"/>
                </a:solidFill>
                <a:latin typeface="Times" pitchFamily="18" charset="0"/>
              </a:rPr>
              <a:t>In which of the following structures do the light-dependent reactions of photosynthesis take place?</a:t>
            </a:r>
          </a:p>
        </p:txBody>
      </p:sp>
      <p:pic>
        <p:nvPicPr>
          <p:cNvPr id="96666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666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666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666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6665" name="Picture 9"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66666" name="Picture 10"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66667" name="Picture 11"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66668" name="Picture 12" descr="Chpt09"/>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966671" name="Text Box 15"/>
          <p:cNvSpPr txBox="1">
            <a:spLocks noChangeArrowheads="1"/>
          </p:cNvSpPr>
          <p:nvPr/>
        </p:nvSpPr>
        <p:spPr bwMode="auto">
          <a:xfrm>
            <a:off x="766763" y="3030538"/>
            <a:ext cx="579437" cy="530225"/>
          </a:xfrm>
          <a:prstGeom prst="rect">
            <a:avLst/>
          </a:prstGeom>
          <a:noFill/>
          <a:ln w="9525">
            <a:noFill/>
            <a:miter lim="800000"/>
            <a:headEnd/>
            <a:tailEnd/>
          </a:ln>
          <a:effectLst/>
        </p:spPr>
        <p:txBody>
          <a:bodyPr wrap="none">
            <a:spAutoFit/>
          </a:bodyPr>
          <a:lstStyle/>
          <a:p>
            <a:r>
              <a:rPr lang="en-US" altLang="en-US" sz="3200">
                <a:solidFill>
                  <a:schemeClr val="tx1"/>
                </a:solidFill>
                <a:latin typeface="Times" pitchFamily="18" charset="0"/>
              </a:rPr>
              <a:t>A.</a:t>
            </a:r>
          </a:p>
        </p:txBody>
      </p:sp>
      <p:sp>
        <p:nvSpPr>
          <p:cNvPr id="966672" name="Text Box 16"/>
          <p:cNvSpPr txBox="1">
            <a:spLocks noChangeArrowheads="1"/>
          </p:cNvSpPr>
          <p:nvPr/>
        </p:nvSpPr>
        <p:spPr bwMode="auto">
          <a:xfrm>
            <a:off x="838200" y="4727575"/>
            <a:ext cx="557213" cy="530225"/>
          </a:xfrm>
          <a:prstGeom prst="rect">
            <a:avLst/>
          </a:prstGeom>
          <a:noFill/>
          <a:ln w="9525">
            <a:noFill/>
            <a:miter lim="800000"/>
            <a:headEnd/>
            <a:tailEnd/>
          </a:ln>
          <a:effectLst/>
        </p:spPr>
        <p:txBody>
          <a:bodyPr wrap="none">
            <a:spAutoFit/>
          </a:bodyPr>
          <a:lstStyle/>
          <a:p>
            <a:r>
              <a:rPr lang="en-US" altLang="en-US" sz="3200">
                <a:solidFill>
                  <a:schemeClr val="tx1"/>
                </a:solidFill>
                <a:latin typeface="Times" pitchFamily="18" charset="0"/>
              </a:rPr>
              <a:t>B.</a:t>
            </a:r>
          </a:p>
        </p:txBody>
      </p:sp>
      <p:sp>
        <p:nvSpPr>
          <p:cNvPr id="966673" name="Text Box 17"/>
          <p:cNvSpPr txBox="1">
            <a:spLocks noChangeArrowheads="1"/>
          </p:cNvSpPr>
          <p:nvPr/>
        </p:nvSpPr>
        <p:spPr bwMode="auto">
          <a:xfrm>
            <a:off x="4811713" y="3035300"/>
            <a:ext cx="557212" cy="530225"/>
          </a:xfrm>
          <a:prstGeom prst="rect">
            <a:avLst/>
          </a:prstGeom>
          <a:noFill/>
          <a:ln w="9525">
            <a:noFill/>
            <a:miter lim="800000"/>
            <a:headEnd/>
            <a:tailEnd/>
          </a:ln>
          <a:effectLst/>
        </p:spPr>
        <p:txBody>
          <a:bodyPr wrap="none">
            <a:spAutoFit/>
          </a:bodyPr>
          <a:lstStyle/>
          <a:p>
            <a:r>
              <a:rPr lang="en-US" altLang="en-US" sz="3200">
                <a:solidFill>
                  <a:schemeClr val="tx1"/>
                </a:solidFill>
                <a:latin typeface="Times" pitchFamily="18" charset="0"/>
              </a:rPr>
              <a:t>C.</a:t>
            </a:r>
          </a:p>
        </p:txBody>
      </p:sp>
      <p:sp>
        <p:nvSpPr>
          <p:cNvPr id="966674" name="Text Box 18"/>
          <p:cNvSpPr txBox="1">
            <a:spLocks noChangeArrowheads="1"/>
          </p:cNvSpPr>
          <p:nvPr/>
        </p:nvSpPr>
        <p:spPr bwMode="auto">
          <a:xfrm>
            <a:off x="4851400" y="4727575"/>
            <a:ext cx="579438" cy="530225"/>
          </a:xfrm>
          <a:prstGeom prst="rect">
            <a:avLst/>
          </a:prstGeom>
          <a:noFill/>
          <a:ln w="9525">
            <a:noFill/>
            <a:miter lim="800000"/>
            <a:headEnd/>
            <a:tailEnd/>
          </a:ln>
          <a:effectLst/>
        </p:spPr>
        <p:txBody>
          <a:bodyPr wrap="none">
            <a:spAutoFit/>
          </a:bodyPr>
          <a:lstStyle/>
          <a:p>
            <a:r>
              <a:rPr lang="en-US" altLang="en-US" sz="3200">
                <a:solidFill>
                  <a:schemeClr val="tx1"/>
                </a:solidFill>
                <a:latin typeface="Times" pitchFamily="18" charset="0"/>
              </a:rPr>
              <a:t>D.</a:t>
            </a:r>
          </a:p>
        </p:txBody>
      </p:sp>
      <p:pic>
        <p:nvPicPr>
          <p:cNvPr id="966675" name="Picture 19" descr="p 242 Q 9a"/>
          <p:cNvPicPr>
            <a:picLocks noChangeAspect="1" noChangeArrowheads="1"/>
          </p:cNvPicPr>
          <p:nvPr/>
        </p:nvPicPr>
        <p:blipFill>
          <a:blip r:embed="rId14" cstate="print"/>
          <a:srcRect/>
          <a:stretch>
            <a:fillRect/>
          </a:stretch>
        </p:blipFill>
        <p:spPr bwMode="auto">
          <a:xfrm>
            <a:off x="1447800" y="2819400"/>
            <a:ext cx="2286000" cy="1822450"/>
          </a:xfrm>
          <a:prstGeom prst="rect">
            <a:avLst/>
          </a:prstGeom>
          <a:noFill/>
        </p:spPr>
      </p:pic>
      <p:pic>
        <p:nvPicPr>
          <p:cNvPr id="966676" name="Picture 20" descr="p 242 Q 9b"/>
          <p:cNvPicPr>
            <a:picLocks noChangeAspect="1" noChangeArrowheads="1"/>
          </p:cNvPicPr>
          <p:nvPr/>
        </p:nvPicPr>
        <p:blipFill>
          <a:blip r:embed="rId15" cstate="print"/>
          <a:srcRect/>
          <a:stretch>
            <a:fillRect/>
          </a:stretch>
        </p:blipFill>
        <p:spPr bwMode="auto">
          <a:xfrm>
            <a:off x="5410200" y="2362200"/>
            <a:ext cx="1828800" cy="2057400"/>
          </a:xfrm>
          <a:prstGeom prst="rect">
            <a:avLst/>
          </a:prstGeom>
          <a:noFill/>
        </p:spPr>
      </p:pic>
      <p:pic>
        <p:nvPicPr>
          <p:cNvPr id="966677" name="Picture 21" descr="p 242 Q 9c"/>
          <p:cNvPicPr>
            <a:picLocks noChangeAspect="1" noChangeArrowheads="1"/>
          </p:cNvPicPr>
          <p:nvPr/>
        </p:nvPicPr>
        <p:blipFill>
          <a:blip r:embed="rId16" cstate="print"/>
          <a:srcRect/>
          <a:stretch>
            <a:fillRect/>
          </a:stretch>
        </p:blipFill>
        <p:spPr bwMode="auto">
          <a:xfrm>
            <a:off x="1524000" y="4371975"/>
            <a:ext cx="2209800" cy="1571625"/>
          </a:xfrm>
          <a:prstGeom prst="rect">
            <a:avLst/>
          </a:prstGeom>
          <a:noFill/>
        </p:spPr>
      </p:pic>
      <p:pic>
        <p:nvPicPr>
          <p:cNvPr id="966681" name="Picture 25" descr="california"/>
          <p:cNvPicPr>
            <a:picLocks noChangeAspect="1" noChangeArrowheads="1"/>
          </p:cNvPicPr>
          <p:nvPr/>
        </p:nvPicPr>
        <p:blipFill>
          <a:blip r:embed="rId17" cstate="print"/>
          <a:srcRect/>
          <a:stretch>
            <a:fillRect/>
          </a:stretch>
        </p:blipFill>
        <p:spPr bwMode="auto">
          <a:xfrm>
            <a:off x="790575" y="6248400"/>
            <a:ext cx="533400" cy="533400"/>
          </a:xfrm>
          <a:prstGeom prst="rect">
            <a:avLst/>
          </a:prstGeom>
          <a:noFill/>
        </p:spPr>
      </p:pic>
      <p:sp>
        <p:nvSpPr>
          <p:cNvPr id="966682" name="Text Box 26"/>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lgn="l">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1f</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6681"/>
                                        </p:tgtEl>
                                        <p:attrNameLst>
                                          <p:attrName>style.visibility</p:attrName>
                                        </p:attrNameLst>
                                      </p:cBhvr>
                                      <p:to>
                                        <p:strVal val="visible"/>
                                      </p:to>
                                    </p:set>
                                    <p:animEffect transition="in" filter="box(out)">
                                      <p:cBhvr>
                                        <p:cTn id="7" dur="500"/>
                                        <p:tgtEl>
                                          <p:spTgt spid="96668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6682"/>
                                        </p:tgtEl>
                                        <p:attrNameLst>
                                          <p:attrName>style.visibility</p:attrName>
                                        </p:attrNameLst>
                                      </p:cBhvr>
                                      <p:to>
                                        <p:strVal val="visible"/>
                                      </p:to>
                                    </p:set>
                                    <p:animEffect transition="in" filter="box(out)">
                                      <p:cBhvr>
                                        <p:cTn id="10" dur="500"/>
                                        <p:tgtEl>
                                          <p:spTgt spid="96668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6671"/>
                                        </p:tgtEl>
                                        <p:attrNameLst>
                                          <p:attrName>style.visibility</p:attrName>
                                        </p:attrNameLst>
                                      </p:cBhvr>
                                      <p:to>
                                        <p:strVal val="visible"/>
                                      </p:to>
                                    </p:set>
                                    <p:animEffect transition="in" filter="box(out)">
                                      <p:cBhvr>
                                        <p:cTn id="15" dur="500"/>
                                        <p:tgtEl>
                                          <p:spTgt spid="966671"/>
                                        </p:tgtEl>
                                      </p:cBhvr>
                                    </p:animEffect>
                                  </p:childTnLst>
                                </p:cTn>
                              </p:par>
                            </p:childTnLst>
                          </p:cTn>
                        </p:par>
                        <p:par>
                          <p:cTn id="16" fill="hold">
                            <p:stCondLst>
                              <p:cond delay="500"/>
                            </p:stCondLst>
                            <p:childTnLst>
                              <p:par>
                                <p:cTn id="17" presetID="4" presetClass="entr" presetSubtype="32" fill="hold" nodeType="afterEffect">
                                  <p:stCondLst>
                                    <p:cond delay="0"/>
                                  </p:stCondLst>
                                  <p:childTnLst>
                                    <p:set>
                                      <p:cBhvr>
                                        <p:cTn id="18" dur="1" fill="hold">
                                          <p:stCondLst>
                                            <p:cond delay="0"/>
                                          </p:stCondLst>
                                        </p:cTn>
                                        <p:tgtEl>
                                          <p:spTgt spid="966675"/>
                                        </p:tgtEl>
                                        <p:attrNameLst>
                                          <p:attrName>style.visibility</p:attrName>
                                        </p:attrNameLst>
                                      </p:cBhvr>
                                      <p:to>
                                        <p:strVal val="visible"/>
                                      </p:to>
                                    </p:set>
                                    <p:animEffect transition="in" filter="box(out)">
                                      <p:cBhvr>
                                        <p:cTn id="19" dur="500"/>
                                        <p:tgtEl>
                                          <p:spTgt spid="96667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66672"/>
                                        </p:tgtEl>
                                        <p:attrNameLst>
                                          <p:attrName>style.visibility</p:attrName>
                                        </p:attrNameLst>
                                      </p:cBhvr>
                                      <p:to>
                                        <p:strVal val="visible"/>
                                      </p:to>
                                    </p:set>
                                    <p:animEffect transition="in" filter="box(out)">
                                      <p:cBhvr>
                                        <p:cTn id="23" dur="500"/>
                                        <p:tgtEl>
                                          <p:spTgt spid="966672"/>
                                        </p:tgtEl>
                                      </p:cBhvr>
                                    </p:animEffect>
                                  </p:childTnLst>
                                </p:cTn>
                              </p:par>
                            </p:childTnLst>
                          </p:cTn>
                        </p:par>
                        <p:par>
                          <p:cTn id="24" fill="hold">
                            <p:stCondLst>
                              <p:cond delay="1500"/>
                            </p:stCondLst>
                            <p:childTnLst>
                              <p:par>
                                <p:cTn id="25" presetID="4" presetClass="entr" presetSubtype="32" fill="hold" nodeType="afterEffect">
                                  <p:stCondLst>
                                    <p:cond delay="0"/>
                                  </p:stCondLst>
                                  <p:childTnLst>
                                    <p:set>
                                      <p:cBhvr>
                                        <p:cTn id="26" dur="1" fill="hold">
                                          <p:stCondLst>
                                            <p:cond delay="0"/>
                                          </p:stCondLst>
                                        </p:cTn>
                                        <p:tgtEl>
                                          <p:spTgt spid="966677"/>
                                        </p:tgtEl>
                                        <p:attrNameLst>
                                          <p:attrName>style.visibility</p:attrName>
                                        </p:attrNameLst>
                                      </p:cBhvr>
                                      <p:to>
                                        <p:strVal val="visible"/>
                                      </p:to>
                                    </p:set>
                                    <p:animEffect transition="in" filter="box(out)">
                                      <p:cBhvr>
                                        <p:cTn id="27" dur="500"/>
                                        <p:tgtEl>
                                          <p:spTgt spid="966677"/>
                                        </p:tgtEl>
                                      </p:cBhvr>
                                    </p:animEffect>
                                  </p:childTnLst>
                                </p:cTn>
                              </p:par>
                            </p:childTnLst>
                          </p:cTn>
                        </p:par>
                        <p:par>
                          <p:cTn id="28" fill="hold">
                            <p:stCondLst>
                              <p:cond delay="2000"/>
                            </p:stCondLst>
                            <p:childTnLst>
                              <p:par>
                                <p:cTn id="29" presetID="4" presetClass="entr" presetSubtype="32" fill="hold" grpId="0" nodeType="afterEffect">
                                  <p:stCondLst>
                                    <p:cond delay="0"/>
                                  </p:stCondLst>
                                  <p:childTnLst>
                                    <p:set>
                                      <p:cBhvr>
                                        <p:cTn id="30" dur="1" fill="hold">
                                          <p:stCondLst>
                                            <p:cond delay="0"/>
                                          </p:stCondLst>
                                        </p:cTn>
                                        <p:tgtEl>
                                          <p:spTgt spid="966673"/>
                                        </p:tgtEl>
                                        <p:attrNameLst>
                                          <p:attrName>style.visibility</p:attrName>
                                        </p:attrNameLst>
                                      </p:cBhvr>
                                      <p:to>
                                        <p:strVal val="visible"/>
                                      </p:to>
                                    </p:set>
                                    <p:animEffect transition="in" filter="box(out)">
                                      <p:cBhvr>
                                        <p:cTn id="31" dur="500"/>
                                        <p:tgtEl>
                                          <p:spTgt spid="966673"/>
                                        </p:tgtEl>
                                      </p:cBhvr>
                                    </p:animEffect>
                                  </p:childTnLst>
                                </p:cTn>
                              </p:par>
                            </p:childTnLst>
                          </p:cTn>
                        </p:par>
                        <p:par>
                          <p:cTn id="32" fill="hold">
                            <p:stCondLst>
                              <p:cond delay="2500"/>
                            </p:stCondLst>
                            <p:childTnLst>
                              <p:par>
                                <p:cTn id="33" presetID="4" presetClass="entr" presetSubtype="32" fill="hold" nodeType="afterEffect">
                                  <p:stCondLst>
                                    <p:cond delay="0"/>
                                  </p:stCondLst>
                                  <p:childTnLst>
                                    <p:set>
                                      <p:cBhvr>
                                        <p:cTn id="34" dur="1" fill="hold">
                                          <p:stCondLst>
                                            <p:cond delay="0"/>
                                          </p:stCondLst>
                                        </p:cTn>
                                        <p:tgtEl>
                                          <p:spTgt spid="966676"/>
                                        </p:tgtEl>
                                        <p:attrNameLst>
                                          <p:attrName>style.visibility</p:attrName>
                                        </p:attrNameLst>
                                      </p:cBhvr>
                                      <p:to>
                                        <p:strVal val="visible"/>
                                      </p:to>
                                    </p:set>
                                    <p:animEffect transition="in" filter="box(out)">
                                      <p:cBhvr>
                                        <p:cTn id="35" dur="500"/>
                                        <p:tgtEl>
                                          <p:spTgt spid="966676"/>
                                        </p:tgtEl>
                                      </p:cBhvr>
                                    </p:animEffect>
                                  </p:childTnLst>
                                </p:cTn>
                              </p:par>
                            </p:childTnLst>
                          </p:cTn>
                        </p:par>
                        <p:par>
                          <p:cTn id="36" fill="hold">
                            <p:stCondLst>
                              <p:cond delay="3000"/>
                            </p:stCondLst>
                            <p:childTnLst>
                              <p:par>
                                <p:cTn id="37" presetID="4" presetClass="entr" presetSubtype="32" fill="hold" grpId="0" nodeType="afterEffect">
                                  <p:stCondLst>
                                    <p:cond delay="0"/>
                                  </p:stCondLst>
                                  <p:childTnLst>
                                    <p:set>
                                      <p:cBhvr>
                                        <p:cTn id="38" dur="1" fill="hold">
                                          <p:stCondLst>
                                            <p:cond delay="0"/>
                                          </p:stCondLst>
                                        </p:cTn>
                                        <p:tgtEl>
                                          <p:spTgt spid="966674"/>
                                        </p:tgtEl>
                                        <p:attrNameLst>
                                          <p:attrName>style.visibility</p:attrName>
                                        </p:attrNameLst>
                                      </p:cBhvr>
                                      <p:to>
                                        <p:strVal val="visible"/>
                                      </p:to>
                                    </p:set>
                                    <p:animEffect transition="in" filter="box(out)">
                                      <p:cBhvr>
                                        <p:cTn id="39" dur="500"/>
                                        <p:tgtEl>
                                          <p:spTgt spid="966674"/>
                                        </p:tgtEl>
                                      </p:cBhvr>
                                    </p:animEffect>
                                  </p:childTnLst>
                                </p:cTn>
                              </p:par>
                            </p:childTnLst>
                          </p:cTn>
                        </p:par>
                        <p:par>
                          <p:cTn id="40" fill="hold">
                            <p:stCondLst>
                              <p:cond delay="3500"/>
                            </p:stCondLst>
                            <p:childTnLst>
                              <p:par>
                                <p:cTn id="41" presetID="4" presetClass="entr" presetSubtype="32" fill="hold" nodeType="afterEffect">
                                  <p:stCondLst>
                                    <p:cond delay="0"/>
                                  </p:stCondLst>
                                  <p:childTnLst>
                                    <p:set>
                                      <p:cBhvr>
                                        <p:cTn id="42" dur="1" fill="hold">
                                          <p:stCondLst>
                                            <p:cond delay="0"/>
                                          </p:stCondLst>
                                        </p:cTn>
                                        <p:tgtEl>
                                          <p:spTgt spid="966678"/>
                                        </p:tgtEl>
                                        <p:attrNameLst>
                                          <p:attrName>style.visibility</p:attrName>
                                        </p:attrNameLst>
                                      </p:cBhvr>
                                      <p:to>
                                        <p:strVal val="visible"/>
                                      </p:to>
                                    </p:set>
                                    <p:animEffect transition="in" filter="box(out)">
                                      <p:cBhvr>
                                        <p:cTn id="43" dur="500"/>
                                        <p:tgtEl>
                                          <p:spTgt spid="966678"/>
                                        </p:tgtEl>
                                      </p:cBhvr>
                                    </p:animEffect>
                                  </p:childTnLst>
                                </p:cTn>
                              </p:par>
                            </p:childTnLst>
                          </p:cTn>
                        </p:par>
                        <p:par>
                          <p:cTn id="44" fill="hold">
                            <p:stCondLst>
                              <p:cond delay="4000"/>
                            </p:stCondLst>
                            <p:childTnLst>
                              <p:par>
                                <p:cTn id="45" presetID="4" presetClass="entr" presetSubtype="32" fill="hold" nodeType="afterEffect">
                                  <p:stCondLst>
                                    <p:cond delay="0"/>
                                  </p:stCondLst>
                                  <p:childTnLst>
                                    <p:set>
                                      <p:cBhvr>
                                        <p:cTn id="46" dur="1" fill="hold">
                                          <p:stCondLst>
                                            <p:cond delay="0"/>
                                          </p:stCondLst>
                                        </p:cTn>
                                        <p:tgtEl>
                                          <p:spTgt spid="966665"/>
                                        </p:tgtEl>
                                        <p:attrNameLst>
                                          <p:attrName>style.visibility</p:attrName>
                                        </p:attrNameLst>
                                      </p:cBhvr>
                                      <p:to>
                                        <p:strVal val="visible"/>
                                      </p:to>
                                    </p:set>
                                    <p:animEffect transition="in" filter="box(out)">
                                      <p:cBhvr>
                                        <p:cTn id="47" dur="500"/>
                                        <p:tgtEl>
                                          <p:spTgt spid="966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71" grpId="0" autoUpdateAnimBg="0"/>
      <p:bldP spid="966672" grpId="0" autoUpdateAnimBg="0"/>
      <p:bldP spid="966673" grpId="0" autoUpdateAnimBg="0"/>
      <p:bldP spid="966674" grpId="0" autoUpdateAnimBg="0"/>
      <p:bldP spid="966682"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700" name="Picture 20" descr="p 242 Q 9d"/>
          <p:cNvPicPr>
            <a:picLocks noChangeAspect="1" noChangeArrowheads="1"/>
          </p:cNvPicPr>
          <p:nvPr/>
        </p:nvPicPr>
        <p:blipFill>
          <a:blip r:embed="rId2" cstate="print"/>
          <a:srcRect/>
          <a:stretch>
            <a:fillRect/>
          </a:stretch>
        </p:blipFill>
        <p:spPr bwMode="auto">
          <a:xfrm>
            <a:off x="2057400" y="2755900"/>
            <a:ext cx="4953000" cy="3111500"/>
          </a:xfrm>
          <a:prstGeom prst="rect">
            <a:avLst/>
          </a:prstGeom>
          <a:noFill/>
        </p:spPr>
      </p:pic>
      <p:sp>
        <p:nvSpPr>
          <p:cNvPr id="967682" name="Text Box 2"/>
          <p:cNvSpPr txBox="1">
            <a:spLocks noChangeArrowheads="1"/>
          </p:cNvSpPr>
          <p:nvPr/>
        </p:nvSpPr>
        <p:spPr bwMode="auto">
          <a:xfrm>
            <a:off x="609600" y="1219200"/>
            <a:ext cx="8077200" cy="641350"/>
          </a:xfrm>
          <a:prstGeom prst="rect">
            <a:avLst/>
          </a:prstGeom>
          <a:noFill/>
          <a:ln w="19050">
            <a:noFill/>
            <a:miter lim="800000"/>
            <a:headEnd/>
            <a:tailEnd/>
          </a:ln>
          <a:effectLst/>
        </p:spPr>
        <p:txBody>
          <a:bodyPr/>
          <a:lstStyle/>
          <a:p>
            <a:pPr algn="l" eaLnBrk="0" hangingPunct="0"/>
            <a:r>
              <a:rPr lang="en-US" altLang="en-US" sz="3200">
                <a:solidFill>
                  <a:schemeClr val="tx2"/>
                </a:solidFill>
                <a:latin typeface="Times" pitchFamily="18" charset="0"/>
              </a:rPr>
              <a:t>The answer is D.</a:t>
            </a:r>
            <a:r>
              <a:rPr lang="en-US" altLang="en-US" sz="3200">
                <a:solidFill>
                  <a:schemeClr val="tx1"/>
                </a:solidFill>
                <a:latin typeface="Times" pitchFamily="18" charset="0"/>
              </a:rPr>
              <a:t>  The light-dependent reactions of photosynthesis take place in the thylakoid membranes of chloroplasts.</a:t>
            </a:r>
          </a:p>
        </p:txBody>
      </p:sp>
      <p:sp>
        <p:nvSpPr>
          <p:cNvPr id="967683"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pitchFamily="18" charset="0"/>
              </a:rPr>
              <a:t>Chapter Assessment</a:t>
            </a:r>
          </a:p>
        </p:txBody>
      </p:sp>
      <p:pic>
        <p:nvPicPr>
          <p:cNvPr id="967684"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7685"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7686"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7687" name="Picture 7"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7688" name="Picture 8"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67689"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67692" name="Picture 12" descr="Chpt09"/>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67693" name="Picture 13"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67710" name="Picture 30" descr="california"/>
          <p:cNvPicPr>
            <a:picLocks noChangeAspect="1" noChangeArrowheads="1"/>
          </p:cNvPicPr>
          <p:nvPr/>
        </p:nvPicPr>
        <p:blipFill>
          <a:blip r:embed="rId14" cstate="print"/>
          <a:srcRect/>
          <a:stretch>
            <a:fillRect/>
          </a:stretch>
        </p:blipFill>
        <p:spPr bwMode="auto">
          <a:xfrm>
            <a:off x="790575" y="6248400"/>
            <a:ext cx="533400" cy="533400"/>
          </a:xfrm>
          <a:prstGeom prst="rect">
            <a:avLst/>
          </a:prstGeom>
          <a:noFill/>
        </p:spPr>
      </p:pic>
      <p:sp>
        <p:nvSpPr>
          <p:cNvPr id="967711" name="Text Box 31"/>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lgn="l">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1f</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7710"/>
                                        </p:tgtEl>
                                        <p:attrNameLst>
                                          <p:attrName>style.visibility</p:attrName>
                                        </p:attrNameLst>
                                      </p:cBhvr>
                                      <p:to>
                                        <p:strVal val="visible"/>
                                      </p:to>
                                    </p:set>
                                    <p:animEffect transition="in" filter="box(out)">
                                      <p:cBhvr>
                                        <p:cTn id="7" dur="500"/>
                                        <p:tgtEl>
                                          <p:spTgt spid="9677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7711"/>
                                        </p:tgtEl>
                                        <p:attrNameLst>
                                          <p:attrName>style.visibility</p:attrName>
                                        </p:attrNameLst>
                                      </p:cBhvr>
                                      <p:to>
                                        <p:strVal val="visible"/>
                                      </p:to>
                                    </p:set>
                                    <p:animEffect transition="in" filter="box(out)">
                                      <p:cBhvr>
                                        <p:cTn id="10" dur="500"/>
                                        <p:tgtEl>
                                          <p:spTgt spid="9677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7688"/>
                                        </p:tgtEl>
                                        <p:attrNameLst>
                                          <p:attrName>style.visibility</p:attrName>
                                        </p:attrNameLst>
                                      </p:cBhvr>
                                      <p:to>
                                        <p:strVal val="visible"/>
                                      </p:to>
                                    </p:set>
                                    <p:animEffect transition="in" filter="box(out)">
                                      <p:cBhvr>
                                        <p:cTn id="14" dur="500"/>
                                        <p:tgtEl>
                                          <p:spTgt spid="967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1"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0"/>
            <a:ext cx="9144000" cy="1828800"/>
          </a:xfrm>
        </p:spPr>
        <p:txBody>
          <a:bodyPr>
            <a:normAutofit/>
          </a:bodyPr>
          <a:lstStyle/>
          <a:p>
            <a:pPr algn="l"/>
            <a:r>
              <a:rPr lang="en-US" sz="3200" dirty="0" smtClean="0"/>
              <a:t> 9/10 Cellular Respiration &amp; Fermentation 9.3   </a:t>
            </a:r>
            <a:r>
              <a:rPr lang="en-US" sz="3200" dirty="0"/>
              <a:t/>
            </a:r>
            <a:br>
              <a:rPr lang="en-US" sz="3200" dirty="0"/>
            </a:br>
            <a:r>
              <a:rPr lang="en-US" sz="2400" dirty="0" err="1" smtClean="0"/>
              <a:t>Obj</a:t>
            </a:r>
            <a:r>
              <a:rPr lang="en-US" sz="2400" dirty="0" smtClean="0"/>
              <a:t>: TSW be able to compare and contrast photosynthesis and cellular respiration by participating in the Making Carbohydrates activity. </a:t>
            </a:r>
            <a:br>
              <a:rPr lang="en-US" sz="2400" dirty="0" smtClean="0"/>
            </a:br>
            <a:r>
              <a:rPr lang="en-US" sz="2400" dirty="0" smtClean="0"/>
              <a:t> pg. 34 NB</a:t>
            </a:r>
            <a:endParaRPr lang="en-US" sz="3200" dirty="0"/>
          </a:p>
        </p:txBody>
      </p:sp>
      <p:sp>
        <p:nvSpPr>
          <p:cNvPr id="2053" name="Rectangle 5"/>
          <p:cNvSpPr>
            <a:spLocks noGrp="1" noChangeArrowheads="1"/>
          </p:cNvSpPr>
          <p:nvPr>
            <p:ph type="body" idx="1"/>
          </p:nvPr>
        </p:nvSpPr>
        <p:spPr>
          <a:xfrm>
            <a:off x="0" y="1752600"/>
            <a:ext cx="9144000" cy="4144963"/>
          </a:xfrm>
        </p:spPr>
        <p:txBody>
          <a:bodyPr>
            <a:normAutofit/>
          </a:bodyPr>
          <a:lstStyle/>
          <a:p>
            <a:r>
              <a:rPr lang="en-US" sz="1600" dirty="0" smtClean="0">
                <a:hlinkClick r:id="rId2"/>
              </a:rPr>
              <a:t>http://science.pppst.com/biology.html</a:t>
            </a:r>
            <a:endParaRPr lang="en-US" sz="1600" dirty="0" smtClean="0"/>
          </a:p>
          <a:p>
            <a:r>
              <a:rPr lang="en-US" sz="1800" dirty="0" smtClean="0"/>
              <a:t>Homework</a:t>
            </a:r>
            <a:r>
              <a:rPr lang="en-US" sz="1800" dirty="0"/>
              <a:t>:</a:t>
            </a:r>
          </a:p>
          <a:p>
            <a:pPr lvl="1"/>
            <a:r>
              <a:rPr lang="en-US" sz="1600" dirty="0"/>
              <a:t> </a:t>
            </a:r>
            <a:r>
              <a:rPr lang="en-US" sz="1600" b="1" dirty="0"/>
              <a:t>Review/complete study guide- </a:t>
            </a:r>
            <a:r>
              <a:rPr lang="en-US" sz="1600" b="1" dirty="0" smtClean="0"/>
              <a:t> 9/10</a:t>
            </a:r>
          </a:p>
          <a:p>
            <a:pPr lvl="1"/>
            <a:r>
              <a:rPr lang="en-US" sz="1600" b="1" dirty="0" smtClean="0"/>
              <a:t>WS – CH 9 P. 35 NB</a:t>
            </a:r>
            <a:endParaRPr lang="en-US" sz="1600" b="1" dirty="0"/>
          </a:p>
          <a:p>
            <a:pPr lvl="1"/>
            <a:r>
              <a:rPr lang="en-US" sz="1600" b="1" dirty="0" smtClean="0"/>
              <a:t>Notebook done &amp; due 9/12</a:t>
            </a:r>
          </a:p>
          <a:p>
            <a:pPr lvl="1"/>
            <a:r>
              <a:rPr lang="en-US" sz="1600" b="1" dirty="0" smtClean="0"/>
              <a:t>Cell Benchmark Test 9/12</a:t>
            </a:r>
            <a:endParaRPr lang="en-US" sz="1600" b="1" dirty="0"/>
          </a:p>
          <a:p>
            <a:pPr>
              <a:buNone/>
            </a:pPr>
            <a:r>
              <a:rPr lang="en-US" sz="2400" dirty="0" smtClean="0"/>
              <a:t>1</a:t>
            </a:r>
            <a:r>
              <a:rPr lang="en-US" sz="2400" dirty="0"/>
              <a:t>) What is </a:t>
            </a:r>
            <a:r>
              <a:rPr lang="en-US" sz="2400" b="1" dirty="0" smtClean="0"/>
              <a:t>Cellular </a:t>
            </a:r>
            <a:r>
              <a:rPr lang="en-US" sz="2400" b="1" dirty="0"/>
              <a:t>Respiration</a:t>
            </a:r>
            <a:r>
              <a:rPr lang="en-US" sz="2400" dirty="0"/>
              <a:t>? Identify the three stages.</a:t>
            </a:r>
          </a:p>
          <a:p>
            <a:pPr>
              <a:buNone/>
            </a:pPr>
            <a:r>
              <a:rPr lang="en-US" sz="2400" dirty="0"/>
              <a:t>2) What is </a:t>
            </a:r>
            <a:r>
              <a:rPr lang="en-US" sz="2400" b="1" dirty="0" err="1"/>
              <a:t>G</a:t>
            </a:r>
            <a:r>
              <a:rPr lang="en-US" sz="2400" b="1" dirty="0" err="1" smtClean="0"/>
              <a:t>lycolysis</a:t>
            </a:r>
            <a:r>
              <a:rPr lang="en-US" sz="2400" dirty="0" smtClean="0"/>
              <a:t> </a:t>
            </a:r>
            <a:r>
              <a:rPr lang="en-US" sz="2400" dirty="0"/>
              <a:t>and where does this process take </a:t>
            </a:r>
            <a:r>
              <a:rPr lang="en-US" sz="2400" dirty="0" smtClean="0"/>
              <a:t>place, what vital molecule is produced?</a:t>
            </a:r>
            <a:endParaRPr lang="en-US" sz="2400" dirty="0"/>
          </a:p>
          <a:p>
            <a:pPr>
              <a:buNone/>
            </a:pPr>
            <a:r>
              <a:rPr lang="en-US" sz="2400" dirty="0"/>
              <a:t>3</a:t>
            </a:r>
            <a:r>
              <a:rPr lang="en-US" sz="2400" dirty="0" smtClean="0"/>
              <a:t>)  What is fermentation, where does it happen in the cycle?</a:t>
            </a:r>
          </a:p>
          <a:p>
            <a:pPr lvl="1">
              <a:buNone/>
            </a:pPr>
            <a:r>
              <a:rPr lang="en-US" sz="2400" dirty="0" smtClean="0"/>
              <a:t>	</a:t>
            </a:r>
            <a:endParaRPr lang="en-US" sz="2400" dirty="0"/>
          </a:p>
        </p:txBody>
      </p:sp>
      <p:pic>
        <p:nvPicPr>
          <p:cNvPr id="4" name="Picture 13" descr="RST-09"/>
          <p:cNvPicPr>
            <a:picLocks noChangeAspect="1" noChangeArrowheads="1"/>
          </p:cNvPicPr>
          <p:nvPr/>
        </p:nvPicPr>
        <p:blipFill>
          <a:blip r:embed="rId3" cstate="print"/>
          <a:srcRect/>
          <a:stretch>
            <a:fillRect/>
          </a:stretch>
        </p:blipFill>
        <p:spPr bwMode="auto">
          <a:xfrm>
            <a:off x="5341645" y="1447800"/>
            <a:ext cx="3802355" cy="20574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85606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5606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5606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5606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56070" name="Picture 6" descr="ch07"/>
          <p:cNvPicPr>
            <a:picLocks noChangeAspect="1" noChangeArrowheads="1"/>
          </p:cNvPicPr>
          <p:nvPr/>
        </p:nvPicPr>
        <p:blipFill>
          <a:blip r:embed="rId7" cstate="print"/>
          <a:srcRect/>
          <a:stretch>
            <a:fillRect/>
          </a:stretch>
        </p:blipFill>
        <p:spPr bwMode="auto">
          <a:xfrm>
            <a:off x="0" y="0"/>
            <a:ext cx="2879725" cy="800100"/>
          </a:xfrm>
          <a:prstGeom prst="rect">
            <a:avLst/>
          </a:prstGeom>
          <a:noFill/>
        </p:spPr>
      </p:pic>
      <p:pic>
        <p:nvPicPr>
          <p:cNvPr id="856071"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56072" name="Picture 8" descr="help">
            <a:hlinkClick r:id="" action="ppaction://noaction"/>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56073"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56074" name="Text Box 10"/>
          <p:cNvSpPr txBox="1">
            <a:spLocks noChangeArrowheads="1"/>
          </p:cNvSpPr>
          <p:nvPr/>
        </p:nvSpPr>
        <p:spPr bwMode="auto">
          <a:xfrm>
            <a:off x="2820590" y="640326"/>
            <a:ext cx="3258456" cy="461665"/>
          </a:xfrm>
          <a:prstGeom prst="rect">
            <a:avLst/>
          </a:prstGeom>
          <a:noFill/>
          <a:ln w="9525">
            <a:noFill/>
            <a:miter lim="800000"/>
            <a:headEnd/>
            <a:tailEnd/>
          </a:ln>
          <a:effectLst/>
        </p:spPr>
        <p:txBody>
          <a:bodyPr wrap="none">
            <a:spAutoFit/>
          </a:bodyPr>
          <a:lstStyle/>
          <a:p>
            <a:pPr algn="ctr"/>
            <a:r>
              <a:rPr lang="en-US" sz="2400" b="1" dirty="0" smtClean="0">
                <a:solidFill>
                  <a:schemeClr val="tx2"/>
                </a:solidFill>
              </a:rPr>
              <a:t>#2  Which Cell is bigger?</a:t>
            </a:r>
            <a:endParaRPr lang="en-US" sz="2400" b="1" dirty="0">
              <a:solidFill>
                <a:schemeClr val="tx2"/>
              </a:solidFill>
            </a:endParaRPr>
          </a:p>
        </p:txBody>
      </p:sp>
      <p:pic>
        <p:nvPicPr>
          <p:cNvPr id="856079" name="Picture 15" descr="Human cell"/>
          <p:cNvPicPr>
            <a:picLocks noChangeAspect="1" noChangeArrowheads="1"/>
          </p:cNvPicPr>
          <p:nvPr/>
        </p:nvPicPr>
        <p:blipFill>
          <a:blip r:embed="rId10" cstate="print"/>
          <a:srcRect/>
          <a:stretch>
            <a:fillRect/>
          </a:stretch>
        </p:blipFill>
        <p:spPr bwMode="auto">
          <a:xfrm>
            <a:off x="1524000" y="1404938"/>
            <a:ext cx="5705475" cy="4081462"/>
          </a:xfrm>
          <a:prstGeom prst="rect">
            <a:avLst/>
          </a:prstGeom>
          <a:noFill/>
        </p:spPr>
      </p:pic>
      <p:pic>
        <p:nvPicPr>
          <p:cNvPr id="856080" name="Picture 16" descr="Image Bank"/>
          <p:cNvPicPr>
            <a:picLocks noChangeAspect="1" noChangeArrowheads="1"/>
          </p:cNvPicPr>
          <p:nvPr/>
        </p:nvPicPr>
        <p:blipFill>
          <a:blip r:embed="rId11" cstate="print"/>
          <a:srcRect/>
          <a:stretch>
            <a:fillRect/>
          </a:stretch>
        </p:blipFill>
        <p:spPr bwMode="auto">
          <a:xfrm>
            <a:off x="3517900" y="76200"/>
            <a:ext cx="2108200" cy="3937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56073"/>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56069"/>
                                        </p:tgtEl>
                                        <p:attrNameLst>
                                          <p:attrName>style.visibility</p:attrName>
                                        </p:attrNameLst>
                                      </p:cBhvr>
                                      <p:to>
                                        <p:strVal val="visible"/>
                                      </p:to>
                                    </p:set>
                                    <p:animEffect transition="in" filter="box(out)">
                                      <p:cBhvr>
                                        <p:cTn id="10" dur="500"/>
                                        <p:tgtEl>
                                          <p:spTgt spid="856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73"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Warm Up Answers</a:t>
            </a:r>
          </a:p>
        </p:txBody>
      </p:sp>
      <p:sp>
        <p:nvSpPr>
          <p:cNvPr id="4099" name="Rectangle 3"/>
          <p:cNvSpPr>
            <a:spLocks noGrp="1" noChangeArrowheads="1"/>
          </p:cNvSpPr>
          <p:nvPr>
            <p:ph type="body" idx="1"/>
          </p:nvPr>
        </p:nvSpPr>
        <p:spPr>
          <a:xfrm>
            <a:off x="0" y="1219200"/>
            <a:ext cx="9144000" cy="4906963"/>
          </a:xfrm>
        </p:spPr>
        <p:txBody>
          <a:bodyPr/>
          <a:lstStyle/>
          <a:p>
            <a:pPr>
              <a:buNone/>
            </a:pPr>
            <a:r>
              <a:rPr lang="en-US" sz="2000" dirty="0"/>
              <a:t>1) </a:t>
            </a:r>
            <a:r>
              <a:rPr lang="en-US" sz="2000" b="1" dirty="0"/>
              <a:t>Cellular Respiration</a:t>
            </a:r>
            <a:r>
              <a:rPr lang="en-US" sz="2000" dirty="0"/>
              <a:t>: process by which mitochondria break down food molecules (glucose) to produce </a:t>
            </a:r>
            <a:r>
              <a:rPr lang="en-US" sz="2000" b="1" dirty="0"/>
              <a:t>ATP</a:t>
            </a:r>
            <a:r>
              <a:rPr lang="en-US" sz="2000" dirty="0"/>
              <a:t>. The stages are: </a:t>
            </a:r>
            <a:r>
              <a:rPr lang="en-US" sz="2000" b="1" dirty="0" err="1"/>
              <a:t>glycolysis</a:t>
            </a:r>
            <a:r>
              <a:rPr lang="en-US" sz="2000" b="1" dirty="0"/>
              <a:t>, citric acid cycle, electron transport chain.</a:t>
            </a:r>
          </a:p>
          <a:p>
            <a:pPr>
              <a:buNone/>
            </a:pPr>
            <a:r>
              <a:rPr lang="en-US" sz="2000" dirty="0"/>
              <a:t>2) </a:t>
            </a:r>
            <a:r>
              <a:rPr lang="en-US" sz="2000" b="1" dirty="0" err="1"/>
              <a:t>Glycolysis</a:t>
            </a:r>
            <a:r>
              <a:rPr lang="en-US" sz="2000" dirty="0"/>
              <a:t>: series of chemical reactions in the cytoplasm of the cell that breaks down </a:t>
            </a:r>
            <a:r>
              <a:rPr lang="en-US" sz="2000" b="1" dirty="0"/>
              <a:t>glucose</a:t>
            </a:r>
            <a:r>
              <a:rPr lang="en-US" sz="2000" dirty="0"/>
              <a:t> </a:t>
            </a:r>
            <a:r>
              <a:rPr lang="en-US" sz="2000" dirty="0" smtClean="0"/>
              <a:t>into (2) </a:t>
            </a:r>
            <a:r>
              <a:rPr lang="en-US" sz="2000" b="1" dirty="0" err="1"/>
              <a:t>pyruvic</a:t>
            </a:r>
            <a:r>
              <a:rPr lang="en-US" sz="2000" b="1" dirty="0"/>
              <a:t> </a:t>
            </a:r>
            <a:r>
              <a:rPr lang="en-US" sz="2000" b="1" dirty="0" smtClean="0"/>
              <a:t>acids- C</a:t>
            </a:r>
            <a:r>
              <a:rPr lang="en-US" sz="2000" b="1" baseline="-25000" dirty="0" smtClean="0"/>
              <a:t>3</a:t>
            </a:r>
            <a:r>
              <a:rPr lang="en-US" sz="2000" b="1" dirty="0" smtClean="0"/>
              <a:t>H</a:t>
            </a:r>
            <a:r>
              <a:rPr lang="en-US" sz="2000" b="1" baseline="-25000" dirty="0" smtClean="0"/>
              <a:t>6</a:t>
            </a:r>
            <a:r>
              <a:rPr lang="en-US" sz="2000" b="1" dirty="0" smtClean="0"/>
              <a:t>O</a:t>
            </a:r>
            <a:r>
              <a:rPr lang="en-US" sz="2000" b="1" baseline="-25000" dirty="0" smtClean="0"/>
              <a:t>3</a:t>
            </a:r>
            <a:r>
              <a:rPr lang="en-US" sz="2000" b="1" dirty="0" smtClean="0"/>
              <a:t>.  </a:t>
            </a:r>
          </a:p>
          <a:p>
            <a:pPr>
              <a:buNone/>
            </a:pPr>
            <a:r>
              <a:rPr lang="en-US" sz="2000" dirty="0" smtClean="0"/>
              <a:t>3). </a:t>
            </a:r>
            <a:r>
              <a:rPr lang="en-US" sz="2000" b="1" dirty="0" smtClean="0"/>
              <a:t>Fermentation</a:t>
            </a:r>
            <a:r>
              <a:rPr lang="en-US" sz="2000" dirty="0" smtClean="0"/>
              <a:t> – in the absence of Oxygen during </a:t>
            </a:r>
            <a:r>
              <a:rPr lang="en-US" sz="2000" dirty="0" err="1" smtClean="0"/>
              <a:t>glycolysis</a:t>
            </a:r>
            <a:r>
              <a:rPr lang="en-US" sz="2000" dirty="0" smtClean="0"/>
              <a:t>, Lactic acid (animals) or alcohol (plants) are produced.   </a:t>
            </a:r>
            <a:endParaRPr lang="en-US" sz="2000" dirty="0"/>
          </a:p>
          <a:p>
            <a:pPr>
              <a:buNone/>
            </a:pPr>
            <a:r>
              <a:rPr lang="en-US" sz="2000" dirty="0" smtClean="0"/>
              <a:t>Table </a:t>
            </a:r>
            <a:r>
              <a:rPr lang="en-US" sz="2000" dirty="0"/>
              <a:t>9.1 in </a:t>
            </a:r>
            <a:r>
              <a:rPr lang="en-US" sz="2000" dirty="0" smtClean="0"/>
              <a:t>text</a:t>
            </a:r>
            <a:endParaRPr lang="en-US" sz="2000" dirty="0"/>
          </a:p>
          <a:p>
            <a:pPr>
              <a:buFontTx/>
              <a:buNone/>
            </a:pPr>
            <a:r>
              <a:rPr lang="en-US" sz="2000" dirty="0"/>
              <a:t>	   </a:t>
            </a:r>
            <a:r>
              <a:rPr lang="en-US" sz="2000" dirty="0">
                <a:hlinkClick r:id="rId2"/>
              </a:rPr>
              <a:t>Cellular Respiration</a:t>
            </a:r>
            <a:r>
              <a:rPr lang="en-US" sz="2000" dirty="0"/>
              <a:t>: </a:t>
            </a:r>
            <a:r>
              <a:rPr lang="en-US" sz="1600" b="1" dirty="0"/>
              <a:t>Food broken down, energy of glucose released, CO2 </a:t>
            </a:r>
            <a:r>
              <a:rPr lang="en-US" sz="1600" b="1" dirty="0" smtClean="0"/>
              <a:t>given </a:t>
            </a:r>
            <a:r>
              <a:rPr lang="en-US" sz="1600" b="1" dirty="0"/>
              <a:t>off, O2 taken in, does not require light, occurs in all living cells</a:t>
            </a:r>
          </a:p>
          <a:p>
            <a:pPr>
              <a:buFontTx/>
              <a:buNone/>
            </a:pPr>
            <a:r>
              <a:rPr lang="en-US" sz="1600" b="1" dirty="0"/>
              <a:t>	</a:t>
            </a:r>
            <a:r>
              <a:rPr lang="en-US" sz="1600" b="1" dirty="0" smtClean="0"/>
              <a:t>They both produce Energy.</a:t>
            </a:r>
            <a:endParaRPr lang="en-US" sz="1600" b="1" dirty="0"/>
          </a:p>
          <a:p>
            <a:pPr lvl="1">
              <a:buFontTx/>
              <a:buNone/>
            </a:pPr>
            <a:r>
              <a:rPr lang="en-US" sz="2000" dirty="0"/>
              <a:t>  Photosynthesis: </a:t>
            </a:r>
            <a:r>
              <a:rPr lang="en-US" sz="1600" b="1" dirty="0"/>
              <a:t>Food synthesized, energy from sun stored in glucose,  </a:t>
            </a:r>
            <a:r>
              <a:rPr lang="en-US" sz="1600" b="1" dirty="0" smtClean="0"/>
              <a:t>CO2 </a:t>
            </a:r>
            <a:r>
              <a:rPr lang="en-US" sz="1600" b="1" dirty="0"/>
              <a:t>taken in, O2 released, requires light, occurs only cells that contain </a:t>
            </a:r>
            <a:r>
              <a:rPr lang="en-US" sz="1600" b="1" dirty="0" smtClean="0"/>
              <a:t>chlorophyll </a:t>
            </a:r>
            <a:endParaRPr lang="en-US" sz="1600" b="1" dirty="0"/>
          </a:p>
          <a:p>
            <a:pPr lvl="1">
              <a:buFontTx/>
              <a:buNone/>
            </a:pPr>
            <a:r>
              <a:rPr lang="en-US" sz="1600" b="1" dirty="0"/>
              <a:t>Both: use electron carriers, have cycles of chemical reactions, and form ATP</a:t>
            </a:r>
            <a:endParaRPr lang="en-US" sz="2000"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898" decel="100000" fill="hold"/>
                                        <p:tgtEl>
                                          <p:spTgt spid="409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09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099">
                                            <p:txEl>
                                              <p:pRg st="0" end="0"/>
                                            </p:txEl>
                                          </p:spTgt>
                                        </p:tgtEl>
                                        <p:attrNameLst>
                                          <p:attrName>style.visibility</p:attrName>
                                        </p:attrNameLst>
                                      </p:cBhvr>
                                      <p:to>
                                        <p:strVal val="visible"/>
                                      </p:to>
                                    </p:set>
                                    <p:animEffect transition="in" filter="fade">
                                      <p:cBhvr>
                                        <p:cTn id="15" dur="1000"/>
                                        <p:tgtEl>
                                          <p:spTgt spid="4099">
                                            <p:txEl>
                                              <p:pRg st="0" end="0"/>
                                            </p:txEl>
                                          </p:spTgt>
                                        </p:tgtEl>
                                      </p:cBhvr>
                                    </p:animEffect>
                                    <p:anim calcmode="lin" valueType="num">
                                      <p:cBhvr>
                                        <p:cTn id="16"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4099">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409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099">
                                            <p:txEl>
                                              <p:pRg st="1" end="1"/>
                                            </p:txEl>
                                          </p:spTgt>
                                        </p:tgtEl>
                                        <p:attrNameLst>
                                          <p:attrName>style.visibility</p:attrName>
                                        </p:attrNameLst>
                                      </p:cBhvr>
                                      <p:to>
                                        <p:strVal val="visible"/>
                                      </p:to>
                                    </p:set>
                                    <p:animEffect transition="in" filter="fade">
                                      <p:cBhvr>
                                        <p:cTn id="23" dur="1000"/>
                                        <p:tgtEl>
                                          <p:spTgt spid="4099">
                                            <p:txEl>
                                              <p:pRg st="1" end="1"/>
                                            </p:txEl>
                                          </p:spTgt>
                                        </p:tgtEl>
                                      </p:cBhvr>
                                    </p:animEffect>
                                    <p:anim calcmode="lin" valueType="num">
                                      <p:cBhvr>
                                        <p:cTn id="24"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4099">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409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099">
                                            <p:txEl>
                                              <p:pRg st="2" end="2"/>
                                            </p:txEl>
                                          </p:spTgt>
                                        </p:tgtEl>
                                        <p:attrNameLst>
                                          <p:attrName>style.visibility</p:attrName>
                                        </p:attrNameLst>
                                      </p:cBhvr>
                                      <p:to>
                                        <p:strVal val="visible"/>
                                      </p:to>
                                    </p:set>
                                    <p:animEffect transition="in" filter="fade">
                                      <p:cBhvr>
                                        <p:cTn id="31" dur="1000"/>
                                        <p:tgtEl>
                                          <p:spTgt spid="4099">
                                            <p:txEl>
                                              <p:pRg st="2" end="2"/>
                                            </p:txEl>
                                          </p:spTgt>
                                        </p:tgtEl>
                                      </p:cBhvr>
                                    </p:animEffect>
                                    <p:anim calcmode="lin" valueType="num">
                                      <p:cBhvr>
                                        <p:cTn id="32"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4099">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409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4099">
                                            <p:txEl>
                                              <p:pRg st="3" end="3"/>
                                            </p:txEl>
                                          </p:spTgt>
                                        </p:tgtEl>
                                        <p:attrNameLst>
                                          <p:attrName>style.visibility</p:attrName>
                                        </p:attrNameLst>
                                      </p:cBhvr>
                                      <p:to>
                                        <p:strVal val="visible"/>
                                      </p:to>
                                    </p:set>
                                    <p:animEffect transition="in" filter="fade">
                                      <p:cBhvr>
                                        <p:cTn id="39" dur="1000"/>
                                        <p:tgtEl>
                                          <p:spTgt spid="4099">
                                            <p:txEl>
                                              <p:pRg st="3" end="3"/>
                                            </p:txEl>
                                          </p:spTgt>
                                        </p:tgtEl>
                                      </p:cBhvr>
                                    </p:animEffect>
                                    <p:anim calcmode="lin" valueType="num">
                                      <p:cBhvr>
                                        <p:cTn id="40"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4099">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4099">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4099">
                                            <p:txEl>
                                              <p:pRg st="4" end="4"/>
                                            </p:txEl>
                                          </p:spTgt>
                                        </p:tgtEl>
                                        <p:attrNameLst>
                                          <p:attrName>style.visibility</p:attrName>
                                        </p:attrNameLst>
                                      </p:cBhvr>
                                      <p:to>
                                        <p:strVal val="visible"/>
                                      </p:to>
                                    </p:set>
                                    <p:animEffect transition="in" filter="fade">
                                      <p:cBhvr>
                                        <p:cTn id="47" dur="1000"/>
                                        <p:tgtEl>
                                          <p:spTgt spid="4099">
                                            <p:txEl>
                                              <p:pRg st="4" end="4"/>
                                            </p:txEl>
                                          </p:spTgt>
                                        </p:tgtEl>
                                      </p:cBhvr>
                                    </p:animEffect>
                                    <p:anim calcmode="lin" valueType="num">
                                      <p:cBhvr>
                                        <p:cTn id="48" dur="1000" fill="hold"/>
                                        <p:tgtEl>
                                          <p:spTgt spid="4099">
                                            <p:txEl>
                                              <p:pRg st="4" end="4"/>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4099">
                                            <p:txEl>
                                              <p:pRg st="4" end="4"/>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4099">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4099">
                                            <p:txEl>
                                              <p:pRg st="5" end="5"/>
                                            </p:txEl>
                                          </p:spTgt>
                                        </p:tgtEl>
                                        <p:attrNameLst>
                                          <p:attrName>style.visibility</p:attrName>
                                        </p:attrNameLst>
                                      </p:cBhvr>
                                      <p:to>
                                        <p:strVal val="visible"/>
                                      </p:to>
                                    </p:set>
                                    <p:animEffect transition="in" filter="fade">
                                      <p:cBhvr>
                                        <p:cTn id="55" dur="1000"/>
                                        <p:tgtEl>
                                          <p:spTgt spid="4099">
                                            <p:txEl>
                                              <p:pRg st="5" end="5"/>
                                            </p:txEl>
                                          </p:spTgt>
                                        </p:tgtEl>
                                      </p:cBhvr>
                                    </p:animEffect>
                                    <p:anim calcmode="lin" valueType="num">
                                      <p:cBhvr>
                                        <p:cTn id="56" dur="1000" fill="hold"/>
                                        <p:tgtEl>
                                          <p:spTgt spid="4099">
                                            <p:txEl>
                                              <p:pRg st="5" end="5"/>
                                            </p:txEl>
                                          </p:spTgt>
                                        </p:tgtEl>
                                        <p:attrNameLst>
                                          <p:attrName>ppt_x</p:attrName>
                                        </p:attrNameLst>
                                      </p:cBhvr>
                                      <p:tavLst>
                                        <p:tav tm="0">
                                          <p:val>
                                            <p:strVal val="#ppt_x"/>
                                          </p:val>
                                        </p:tav>
                                        <p:tav tm="100000">
                                          <p:val>
                                            <p:strVal val="#ppt_x"/>
                                          </p:val>
                                        </p:tav>
                                      </p:tavLst>
                                    </p:anim>
                                    <p:anim calcmode="lin" valueType="num">
                                      <p:cBhvr>
                                        <p:cTn id="57" dur="898" decel="100000" fill="hold"/>
                                        <p:tgtEl>
                                          <p:spTgt spid="4099">
                                            <p:txEl>
                                              <p:pRg st="5" end="5"/>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898"/>
                                          </p:stCondLst>
                                        </p:cTn>
                                        <p:tgtEl>
                                          <p:spTgt spid="4099">
                                            <p:txEl>
                                              <p:pRg st="5" end="5"/>
                                            </p:tx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4099">
                                            <p:txEl>
                                              <p:pRg st="6" end="6"/>
                                            </p:txEl>
                                          </p:spTgt>
                                        </p:tgtEl>
                                        <p:attrNameLst>
                                          <p:attrName>style.visibility</p:attrName>
                                        </p:attrNameLst>
                                      </p:cBhvr>
                                      <p:to>
                                        <p:strVal val="visible"/>
                                      </p:to>
                                    </p:set>
                                    <p:animEffect transition="in" filter="fade">
                                      <p:cBhvr>
                                        <p:cTn id="61" dur="1000"/>
                                        <p:tgtEl>
                                          <p:spTgt spid="4099">
                                            <p:txEl>
                                              <p:pRg st="6" end="6"/>
                                            </p:txEl>
                                          </p:spTgt>
                                        </p:tgtEl>
                                      </p:cBhvr>
                                    </p:animEffect>
                                    <p:anim calcmode="lin" valueType="num">
                                      <p:cBhvr>
                                        <p:cTn id="62" dur="1000" fill="hold"/>
                                        <p:tgtEl>
                                          <p:spTgt spid="4099">
                                            <p:txEl>
                                              <p:pRg st="6" end="6"/>
                                            </p:txEl>
                                          </p:spTgt>
                                        </p:tgtEl>
                                        <p:attrNameLst>
                                          <p:attrName>ppt_x</p:attrName>
                                        </p:attrNameLst>
                                      </p:cBhvr>
                                      <p:tavLst>
                                        <p:tav tm="0">
                                          <p:val>
                                            <p:strVal val="#ppt_x"/>
                                          </p:val>
                                        </p:tav>
                                        <p:tav tm="100000">
                                          <p:val>
                                            <p:strVal val="#ppt_x"/>
                                          </p:val>
                                        </p:tav>
                                      </p:tavLst>
                                    </p:anim>
                                    <p:anim calcmode="lin" valueType="num">
                                      <p:cBhvr>
                                        <p:cTn id="63" dur="898" decel="100000" fill="hold"/>
                                        <p:tgtEl>
                                          <p:spTgt spid="4099">
                                            <p:txEl>
                                              <p:pRg st="6" end="6"/>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898"/>
                                          </p:stCondLst>
                                        </p:cTn>
                                        <p:tgtEl>
                                          <p:spTgt spid="4099">
                                            <p:txEl>
                                              <p:pRg st="6" end="6"/>
                                            </p:tx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0"/>
                                  </p:stCondLst>
                                  <p:childTnLst>
                                    <p:set>
                                      <p:cBhvr>
                                        <p:cTn id="66" dur="1" fill="hold">
                                          <p:stCondLst>
                                            <p:cond delay="0"/>
                                          </p:stCondLst>
                                        </p:cTn>
                                        <p:tgtEl>
                                          <p:spTgt spid="4099">
                                            <p:txEl>
                                              <p:pRg st="7" end="7"/>
                                            </p:txEl>
                                          </p:spTgt>
                                        </p:tgtEl>
                                        <p:attrNameLst>
                                          <p:attrName>style.visibility</p:attrName>
                                        </p:attrNameLst>
                                      </p:cBhvr>
                                      <p:to>
                                        <p:strVal val="visible"/>
                                      </p:to>
                                    </p:set>
                                    <p:animEffect transition="in" filter="fade">
                                      <p:cBhvr>
                                        <p:cTn id="67" dur="1000"/>
                                        <p:tgtEl>
                                          <p:spTgt spid="4099">
                                            <p:txEl>
                                              <p:pRg st="7" end="7"/>
                                            </p:txEl>
                                          </p:spTgt>
                                        </p:tgtEl>
                                      </p:cBhvr>
                                    </p:animEffect>
                                    <p:anim calcmode="lin" valueType="num">
                                      <p:cBhvr>
                                        <p:cTn id="68" dur="1000" fill="hold"/>
                                        <p:tgtEl>
                                          <p:spTgt spid="4099">
                                            <p:txEl>
                                              <p:pRg st="7" end="7"/>
                                            </p:txEl>
                                          </p:spTgt>
                                        </p:tgtEl>
                                        <p:attrNameLst>
                                          <p:attrName>ppt_x</p:attrName>
                                        </p:attrNameLst>
                                      </p:cBhvr>
                                      <p:tavLst>
                                        <p:tav tm="0">
                                          <p:val>
                                            <p:strVal val="#ppt_x"/>
                                          </p:val>
                                        </p:tav>
                                        <p:tav tm="100000">
                                          <p:val>
                                            <p:strVal val="#ppt_x"/>
                                          </p:val>
                                        </p:tav>
                                      </p:tavLst>
                                    </p:anim>
                                    <p:anim calcmode="lin" valueType="num">
                                      <p:cBhvr>
                                        <p:cTn id="69" dur="898" decel="100000" fill="hold"/>
                                        <p:tgtEl>
                                          <p:spTgt spid="4099">
                                            <p:txEl>
                                              <p:pRg st="7" end="7"/>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898"/>
                                          </p:stCondLst>
                                        </p:cTn>
                                        <p:tgtEl>
                                          <p:spTgt spid="4099">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&amp; Yeast</a:t>
            </a:r>
            <a:endParaRPr lang="en-US" dirty="0"/>
          </a:p>
        </p:txBody>
      </p:sp>
      <p:sp>
        <p:nvSpPr>
          <p:cNvPr id="3" name="Content Placeholder 2"/>
          <p:cNvSpPr>
            <a:spLocks noGrp="1"/>
          </p:cNvSpPr>
          <p:nvPr>
            <p:ph idx="1"/>
          </p:nvPr>
        </p:nvSpPr>
        <p:spPr/>
        <p:txBody>
          <a:bodyPr/>
          <a:lstStyle/>
          <a:p>
            <a:r>
              <a:rPr lang="en-US" dirty="0" smtClean="0"/>
              <a:t>Get into groups of 3 people.  Get 1 flask, 1 balloon, 1 sugar cube, and ½ tsp. of Yeast, combine with 50 ml warm water.</a:t>
            </a:r>
          </a:p>
          <a:p>
            <a:r>
              <a:rPr lang="en-US" dirty="0" smtClean="0"/>
              <a:t>Place Balloon on the end of the Flask</a:t>
            </a:r>
          </a:p>
          <a:p>
            <a:r>
              <a:rPr lang="en-US" dirty="0" smtClean="0"/>
              <a:t>Record results</a:t>
            </a:r>
          </a:p>
          <a:p>
            <a:r>
              <a:rPr lang="en-US" dirty="0" smtClean="0"/>
              <a:t>What happens to the balloon?</a:t>
            </a:r>
          </a:p>
          <a:p>
            <a:r>
              <a:rPr lang="en-US" dirty="0" smtClean="0"/>
              <a:t>Why?  What is the process called?  What are the Products?</a:t>
            </a:r>
            <a:endParaRPr lang="en-US" dirty="0"/>
          </a:p>
        </p:txBody>
      </p:sp>
    </p:spTree>
    <p:extLst>
      <p:ext uri="{BB962C8B-B14F-4D97-AF65-F5344CB8AC3E}">
        <p14:creationId xmlns:p14="http://schemas.microsoft.com/office/powerpoint/2010/main" val="391092862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P. 31</a:t>
            </a:r>
            <a:endParaRPr lang="en-US" dirty="0"/>
          </a:p>
        </p:txBody>
      </p:sp>
      <p:sp>
        <p:nvSpPr>
          <p:cNvPr id="3" name="Content Placeholder 2"/>
          <p:cNvSpPr>
            <a:spLocks noGrp="1"/>
          </p:cNvSpPr>
          <p:nvPr>
            <p:ph idx="1"/>
          </p:nvPr>
        </p:nvSpPr>
        <p:spPr/>
        <p:txBody>
          <a:bodyPr/>
          <a:lstStyle/>
          <a:p>
            <a:r>
              <a:rPr lang="en-US" dirty="0" smtClean="0"/>
              <a:t>Question: How much Carbon Dioxide will be produced?</a:t>
            </a:r>
          </a:p>
          <a:p>
            <a:r>
              <a:rPr lang="en-US" dirty="0" smtClean="0"/>
              <a:t>Independent Variable: Changed the number of sugar (C6 H12 O6) cubes.</a:t>
            </a:r>
          </a:p>
          <a:p>
            <a:r>
              <a:rPr lang="en-US" dirty="0" smtClean="0"/>
              <a:t>Dependent Variable: More Carbon Dioxide was produced.</a:t>
            </a:r>
          </a:p>
          <a:p>
            <a:r>
              <a:rPr lang="en-US" dirty="0" smtClean="0"/>
              <a:t>Control: 1 sugar cube was the control.</a:t>
            </a:r>
            <a:endParaRPr lang="en-US" dirty="0"/>
          </a:p>
        </p:txBody>
      </p:sp>
    </p:spTree>
    <p:extLst>
      <p:ext uri="{BB962C8B-B14F-4D97-AF65-F5344CB8AC3E}">
        <p14:creationId xmlns:p14="http://schemas.microsoft.com/office/powerpoint/2010/main" val="87186593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Constant: Same Sugar, Yeast, balloons, Flasks</a:t>
            </a:r>
          </a:p>
          <a:p>
            <a:r>
              <a:rPr lang="en-US" dirty="0" smtClean="0"/>
              <a:t>Materials &amp; Equipment: Yeast – ½ tsp., water – 100 ml, sugar, balloons, Hot plate, Flask</a:t>
            </a:r>
          </a:p>
          <a:p>
            <a:r>
              <a:rPr lang="en-US" dirty="0" smtClean="0"/>
              <a:t>Experimental Set up:  Draw only</a:t>
            </a:r>
          </a:p>
          <a:p>
            <a:r>
              <a:rPr lang="en-US" dirty="0"/>
              <a:t> </a:t>
            </a:r>
            <a:r>
              <a:rPr lang="en-US" dirty="0" smtClean="0"/>
              <a:t>Safety Concerns: Don’t eat the sugar cubes.</a:t>
            </a:r>
          </a:p>
          <a:p>
            <a:r>
              <a:rPr lang="en-US" dirty="0" smtClean="0"/>
              <a:t>Procedure : Write the steps….  Step 1,  Step 2, Step 3,</a:t>
            </a:r>
          </a:p>
          <a:p>
            <a:endParaRPr lang="en-US" dirty="0" smtClean="0"/>
          </a:p>
          <a:p>
            <a:endParaRPr lang="en-US" dirty="0"/>
          </a:p>
        </p:txBody>
      </p:sp>
    </p:spTree>
    <p:extLst>
      <p:ext uri="{BB962C8B-B14F-4D97-AF65-F5344CB8AC3E}">
        <p14:creationId xmlns:p14="http://schemas.microsoft.com/office/powerpoint/2010/main" val="2720372967"/>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Leaf Disk Assay Lab </a:t>
            </a:r>
            <a:br>
              <a:rPr lang="en-US" dirty="0" smtClean="0"/>
            </a:br>
            <a:r>
              <a:rPr lang="en-US" dirty="0" smtClean="0"/>
              <a:t>Honor Biology </a:t>
            </a:r>
            <a:r>
              <a:rPr lang="en-US" smtClean="0"/>
              <a:t>Due Friday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Enter data into </a:t>
            </a:r>
            <a:r>
              <a:rPr lang="en-US" b="1" dirty="0" smtClean="0"/>
              <a:t>Excel</a:t>
            </a:r>
          </a:p>
          <a:p>
            <a:r>
              <a:rPr lang="en-US" dirty="0" smtClean="0"/>
              <a:t>Make a </a:t>
            </a:r>
            <a:r>
              <a:rPr lang="en-US" b="1" dirty="0" smtClean="0"/>
              <a:t>scatter plot graph </a:t>
            </a:r>
            <a:r>
              <a:rPr lang="en-US" dirty="0" smtClean="0"/>
              <a:t>to show the </a:t>
            </a:r>
            <a:r>
              <a:rPr lang="en-US" b="1" dirty="0" smtClean="0"/>
              <a:t>50% floating point.</a:t>
            </a:r>
          </a:p>
          <a:p>
            <a:r>
              <a:rPr lang="en-US" b="1" dirty="0" smtClean="0"/>
              <a:t>Data Analysis:  </a:t>
            </a:r>
            <a:r>
              <a:rPr lang="en-US" dirty="0" smtClean="0"/>
              <a:t>What does the graph mean? Error analysis</a:t>
            </a:r>
          </a:p>
          <a:p>
            <a:r>
              <a:rPr lang="en-US" b="1" dirty="0" smtClean="0"/>
              <a:t>Conclusion: </a:t>
            </a:r>
            <a:r>
              <a:rPr lang="en-US" dirty="0" smtClean="0"/>
              <a:t>Discuss why measuring the photosynthesis can be a problem. </a:t>
            </a:r>
            <a:r>
              <a:rPr lang="en-US" dirty="0"/>
              <a:t>What competing process is occurring at the same time</a:t>
            </a:r>
            <a:r>
              <a:rPr lang="en-US" dirty="0" smtClean="0"/>
              <a:t>?  Include in your discussion the relationship between Photosynthesis and Cellular Respiration by comparing and contrasting the equations.</a:t>
            </a:r>
            <a:endParaRPr lang="en-US" dirty="0"/>
          </a:p>
          <a:p>
            <a:endParaRPr lang="en-US" dirty="0"/>
          </a:p>
        </p:txBody>
      </p:sp>
    </p:spTree>
    <p:extLst>
      <p:ext uri="{BB962C8B-B14F-4D97-AF65-F5344CB8AC3E}">
        <p14:creationId xmlns:p14="http://schemas.microsoft.com/office/powerpoint/2010/main" val="28834229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837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837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1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6934200" y="6267450"/>
            <a:ext cx="1806575" cy="411163"/>
          </a:xfrm>
          <a:prstGeom prst="rect">
            <a:avLst/>
          </a:prstGeom>
          <a:noFill/>
        </p:spPr>
      </p:pic>
      <p:pic>
        <p:nvPicPr>
          <p:cNvPr id="883718" name="Picture 6"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883719" name="Text Box 7"/>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83721" name="Picture 9"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883722" name="Picture 10" descr="Sec"/>
          <p:cNvPicPr>
            <a:picLocks noChangeAspect="1" noChangeArrowheads="1"/>
          </p:cNvPicPr>
          <p:nvPr/>
        </p:nvPicPr>
        <p:blipFill>
          <a:blip r:embed="rId10" cstate="print"/>
          <a:srcRect/>
          <a:stretch>
            <a:fillRect/>
          </a:stretch>
        </p:blipFill>
        <p:spPr bwMode="auto">
          <a:xfrm>
            <a:off x="0" y="0"/>
            <a:ext cx="1676400" cy="685800"/>
          </a:xfrm>
          <a:prstGeom prst="rect">
            <a:avLst/>
          </a:prstGeom>
          <a:noFill/>
        </p:spPr>
      </p:pic>
      <p:pic>
        <p:nvPicPr>
          <p:cNvPr id="883725" name="Picture 13" descr="RST-09"/>
          <p:cNvPicPr>
            <a:picLocks noChangeAspect="1" noChangeArrowheads="1"/>
          </p:cNvPicPr>
          <p:nvPr/>
        </p:nvPicPr>
        <p:blipFill>
          <a:blip r:embed="rId11" cstate="print"/>
          <a:srcRect/>
          <a:stretch>
            <a:fillRect/>
          </a:stretch>
        </p:blipFill>
        <p:spPr bwMode="auto">
          <a:xfrm>
            <a:off x="990600" y="990600"/>
            <a:ext cx="7162800" cy="4495800"/>
          </a:xfrm>
          <a:prstGeom prst="rect">
            <a:avLst/>
          </a:prstGeom>
          <a:noFill/>
        </p:spPr>
      </p:pic>
      <p:sp>
        <p:nvSpPr>
          <p:cNvPr id="12" name="TextBox 11"/>
          <p:cNvSpPr txBox="1"/>
          <p:nvPr/>
        </p:nvSpPr>
        <p:spPr>
          <a:xfrm>
            <a:off x="1676400" y="228600"/>
            <a:ext cx="7467600" cy="830997"/>
          </a:xfrm>
          <a:prstGeom prst="rect">
            <a:avLst/>
          </a:prstGeom>
          <a:noFill/>
        </p:spPr>
        <p:txBody>
          <a:bodyPr wrap="square" rtlCol="0">
            <a:spAutoFit/>
          </a:bodyPr>
          <a:lstStyle/>
          <a:p>
            <a:r>
              <a:rPr lang="en-US" sz="2400" dirty="0" smtClean="0"/>
              <a:t>P.33NB Compare and contrast </a:t>
            </a:r>
            <a:r>
              <a:rPr lang="en-US" sz="2400" b="1" dirty="0" smtClean="0"/>
              <a:t>cellular respiration </a:t>
            </a:r>
            <a:r>
              <a:rPr lang="en-US" sz="2400" dirty="0" smtClean="0"/>
              <a:t>and </a:t>
            </a:r>
            <a:r>
              <a:rPr lang="en-US" sz="2400" b="1" dirty="0" smtClean="0"/>
              <a:t>photosynthesis</a:t>
            </a:r>
            <a:r>
              <a:rPr lang="en-US" sz="2400" dirty="0" smtClean="0"/>
              <a:t>.</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21"/>
                                        </p:tgtEl>
                                        <p:attrNameLst>
                                          <p:attrName>style.visibility</p:attrName>
                                        </p:attrNameLst>
                                      </p:cBhvr>
                                      <p:to>
                                        <p:strVal val="visible"/>
                                      </p:to>
                                    </p:set>
                                    <p:animEffect transition="in" filter="box(out)">
                                      <p:cBhvr>
                                        <p:cTn id="7" dur="500"/>
                                        <p:tgtEl>
                                          <p:spTgt spid="88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fontScale="90000"/>
          </a:bodyPr>
          <a:lstStyle/>
          <a:p>
            <a:r>
              <a:rPr lang="en-US" dirty="0" smtClean="0"/>
              <a:t>Photosynthesis &amp; Cellular Respiration</a:t>
            </a:r>
            <a:endParaRPr lang="en-US" dirty="0"/>
          </a:p>
        </p:txBody>
      </p:sp>
      <p:sp>
        <p:nvSpPr>
          <p:cNvPr id="3" name="Content Placeholder 2"/>
          <p:cNvSpPr>
            <a:spLocks noGrp="1"/>
          </p:cNvSpPr>
          <p:nvPr>
            <p:ph idx="1"/>
          </p:nvPr>
        </p:nvSpPr>
        <p:spPr>
          <a:xfrm>
            <a:off x="0" y="838200"/>
            <a:ext cx="9144000" cy="4830763"/>
          </a:xfrm>
        </p:spPr>
        <p:txBody>
          <a:bodyPr>
            <a:normAutofit lnSpcReduction="10000"/>
          </a:bodyPr>
          <a:lstStyle/>
          <a:p>
            <a:r>
              <a:rPr lang="en-US" dirty="0" smtClean="0"/>
              <a:t>The mechanisms for P &amp; CR are related because they are essentially opposite reactions.  Photosynthesis transforms energy from the sun and Cellular Respiration makes use of chemical bond energy.</a:t>
            </a:r>
          </a:p>
          <a:p>
            <a:r>
              <a:rPr lang="en-US" dirty="0" smtClean="0"/>
              <a:t>Photosynthesis = Chloroplast</a:t>
            </a:r>
          </a:p>
          <a:p>
            <a:r>
              <a:rPr lang="en-US" dirty="0" smtClean="0"/>
              <a:t>Cellular Respiration = Cytoplasm, Mitochondria </a:t>
            </a:r>
          </a:p>
          <a:p>
            <a:r>
              <a:rPr lang="en-US" dirty="0" smtClean="0"/>
              <a:t>6CO</a:t>
            </a:r>
            <a:r>
              <a:rPr lang="en-US" baseline="-25000" dirty="0" smtClean="0"/>
              <a:t>2</a:t>
            </a:r>
            <a:r>
              <a:rPr lang="en-US" dirty="0" smtClean="0"/>
              <a:t> +6H</a:t>
            </a:r>
            <a:r>
              <a:rPr lang="en-US" baseline="-25000" dirty="0" smtClean="0"/>
              <a:t>2</a:t>
            </a:r>
            <a:r>
              <a:rPr lang="en-US" dirty="0" smtClean="0"/>
              <a:t>0 </a:t>
            </a:r>
            <a:r>
              <a:rPr lang="en-US" dirty="0" smtClean="0">
                <a:sym typeface="Wingdings" pitchFamily="2" charset="2"/>
              </a:rPr>
              <a:t>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  Photosynthesis</a:t>
            </a:r>
          </a:p>
          <a:p>
            <a:r>
              <a:rPr lang="en-US" sz="3000" dirty="0" smtClean="0">
                <a:sym typeface="Wingdings" pitchFamily="2" charset="2"/>
              </a:rPr>
              <a:t>C</a:t>
            </a:r>
            <a:r>
              <a:rPr lang="en-US" sz="3000" baseline="-25000" dirty="0" smtClean="0">
                <a:sym typeface="Wingdings" pitchFamily="2" charset="2"/>
              </a:rPr>
              <a:t>6</a:t>
            </a:r>
            <a:r>
              <a:rPr lang="en-US" sz="3000" dirty="0" smtClean="0">
                <a:sym typeface="Wingdings" pitchFamily="2" charset="2"/>
              </a:rPr>
              <a:t>H</a:t>
            </a:r>
            <a:r>
              <a:rPr lang="en-US" sz="3000" baseline="-25000" dirty="0" smtClean="0">
                <a:sym typeface="Wingdings" pitchFamily="2" charset="2"/>
              </a:rPr>
              <a:t>12</a:t>
            </a:r>
            <a:r>
              <a:rPr lang="en-US" sz="3000" dirty="0" smtClean="0">
                <a:sym typeface="Wingdings" pitchFamily="2" charset="2"/>
              </a:rPr>
              <a:t>O</a:t>
            </a:r>
            <a:r>
              <a:rPr lang="en-US" sz="3000" baseline="-25000" dirty="0" smtClean="0">
                <a:sym typeface="Wingdings" pitchFamily="2" charset="2"/>
              </a:rPr>
              <a:t>6</a:t>
            </a:r>
            <a:r>
              <a:rPr lang="en-US" sz="3000" dirty="0" smtClean="0">
                <a:sym typeface="Wingdings" pitchFamily="2" charset="2"/>
              </a:rPr>
              <a:t> + 6O</a:t>
            </a:r>
            <a:r>
              <a:rPr lang="en-US" sz="3000" baseline="-25000" dirty="0" smtClean="0">
                <a:sym typeface="Wingdings" pitchFamily="2" charset="2"/>
              </a:rPr>
              <a:t>2</a:t>
            </a:r>
            <a:r>
              <a:rPr lang="en-US" sz="3000" dirty="0" smtClean="0"/>
              <a:t> </a:t>
            </a:r>
            <a:r>
              <a:rPr lang="en-US" sz="3000" dirty="0" smtClean="0">
                <a:sym typeface="Wingdings" pitchFamily="2" charset="2"/>
              </a:rPr>
              <a:t></a:t>
            </a:r>
            <a:r>
              <a:rPr lang="en-US" sz="3000" dirty="0" smtClean="0"/>
              <a:t> 6CO</a:t>
            </a:r>
            <a:r>
              <a:rPr lang="en-US" sz="3000" baseline="-25000" dirty="0" smtClean="0"/>
              <a:t>2</a:t>
            </a:r>
            <a:r>
              <a:rPr lang="en-US" sz="3000" dirty="0" smtClean="0"/>
              <a:t> +6H</a:t>
            </a:r>
            <a:r>
              <a:rPr lang="en-US" sz="3000" baseline="-25000" dirty="0" smtClean="0"/>
              <a:t>2</a:t>
            </a:r>
            <a:r>
              <a:rPr lang="en-US" sz="3000" dirty="0" smtClean="0"/>
              <a:t>0 + 36 ATP  + Heat Cellular Respiration</a:t>
            </a:r>
            <a:endParaRPr lang="en-US" sz="3000" dirty="0" smtClean="0">
              <a:sym typeface="Wingdings" pitchFamily="2" charset="2"/>
            </a:endParaRPr>
          </a:p>
          <a:p>
            <a:endParaRPr lang="en-US" dirty="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64" name="Picture 44" descr="Table"/>
          <p:cNvPicPr>
            <a:picLocks noChangeAspect="1" noChangeArrowheads="1"/>
          </p:cNvPicPr>
          <p:nvPr/>
        </p:nvPicPr>
        <p:blipFill>
          <a:blip r:embed="rId2" cstate="print"/>
          <a:srcRect/>
          <a:stretch>
            <a:fillRect/>
          </a:stretch>
        </p:blipFill>
        <p:spPr bwMode="auto">
          <a:xfrm>
            <a:off x="1143000" y="2057400"/>
            <a:ext cx="6858000" cy="3886200"/>
          </a:xfrm>
          <a:prstGeom prst="rect">
            <a:avLst/>
          </a:prstGeom>
          <a:noFill/>
        </p:spPr>
      </p:pic>
      <p:sp>
        <p:nvSpPr>
          <p:cNvPr id="9267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9.3 Summary – pages 231-237</a:t>
            </a:r>
          </a:p>
        </p:txBody>
      </p:sp>
      <p:sp>
        <p:nvSpPr>
          <p:cNvPr id="926723" name="Text Box 3"/>
          <p:cNvSpPr txBox="1">
            <a:spLocks noChangeArrowheads="1"/>
          </p:cNvSpPr>
          <p:nvPr/>
        </p:nvSpPr>
        <p:spPr bwMode="auto">
          <a:xfrm>
            <a:off x="381000" y="901700"/>
            <a:ext cx="7772400" cy="1079500"/>
          </a:xfrm>
          <a:prstGeom prst="rect">
            <a:avLst/>
          </a:prstGeom>
          <a:noFill/>
          <a:ln w="9525">
            <a:noFill/>
            <a:miter lim="800000"/>
            <a:headEnd/>
            <a:tailEnd/>
          </a:ln>
          <a:effectLst>
            <a:outerShdw dist="45791" dir="3378596" algn="ctr" rotWithShape="0">
              <a:schemeClr val="bg2"/>
            </a:outerShdw>
          </a:effectLst>
        </p:spPr>
        <p:txBody>
          <a:bodyPr>
            <a:spAutoFit/>
          </a:bodyPr>
          <a:lstStyle/>
          <a:p>
            <a:pPr algn="l"/>
            <a:r>
              <a:rPr lang="en-US" altLang="en-US" sz="3600" b="1">
                <a:solidFill>
                  <a:schemeClr val="tx2"/>
                </a:solidFill>
                <a:latin typeface="Times" pitchFamily="18" charset="0"/>
              </a:rPr>
              <a:t>Comparing Photosynthesis and Cellular Respiration</a:t>
            </a:r>
          </a:p>
        </p:txBody>
      </p:sp>
      <p:pic>
        <p:nvPicPr>
          <p:cNvPr id="92672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2672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2672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2672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26728"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926729"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26731" name="Picture 11" descr="Sec"/>
          <p:cNvPicPr>
            <a:picLocks noChangeAspect="1" noChangeArrowheads="1"/>
          </p:cNvPicPr>
          <p:nvPr/>
        </p:nvPicPr>
        <p:blipFill>
          <a:blip r:embed="rId12" cstate="print"/>
          <a:srcRect/>
          <a:stretch>
            <a:fillRect/>
          </a:stretch>
        </p:blipFill>
        <p:spPr bwMode="auto">
          <a:xfrm>
            <a:off x="0" y="0"/>
            <a:ext cx="1676400" cy="838200"/>
          </a:xfrm>
          <a:prstGeom prst="rect">
            <a:avLst/>
          </a:prstGeom>
          <a:noFill/>
        </p:spPr>
      </p:pic>
      <p:pic>
        <p:nvPicPr>
          <p:cNvPr id="926732" name="Picture 12" descr="Sec"/>
          <p:cNvPicPr>
            <a:picLocks noChangeAspect="1" noChangeArrowheads="1"/>
          </p:cNvPicPr>
          <p:nvPr/>
        </p:nvPicPr>
        <p:blipFill>
          <a:blip r:embed="rId13" cstate="print"/>
          <a:srcRect/>
          <a:stretch>
            <a:fillRect/>
          </a:stretch>
        </p:blipFill>
        <p:spPr bwMode="auto">
          <a:xfrm>
            <a:off x="2070100" y="0"/>
            <a:ext cx="5003800" cy="482600"/>
          </a:xfrm>
          <a:prstGeom prst="rect">
            <a:avLst/>
          </a:prstGeom>
          <a:noFill/>
        </p:spPr>
      </p:pic>
      <p:sp>
        <p:nvSpPr>
          <p:cNvPr id="926746" name="Text Box 26"/>
          <p:cNvSpPr txBox="1">
            <a:spLocks noChangeArrowheads="1"/>
          </p:cNvSpPr>
          <p:nvPr/>
        </p:nvSpPr>
        <p:spPr bwMode="auto">
          <a:xfrm>
            <a:off x="1436688" y="2574925"/>
            <a:ext cx="1646605" cy="369332"/>
          </a:xfrm>
          <a:prstGeom prst="rect">
            <a:avLst/>
          </a:prstGeom>
          <a:noFill/>
          <a:ln w="9525">
            <a:noFill/>
            <a:miter lim="800000"/>
            <a:headEnd/>
            <a:tailEnd/>
          </a:ln>
          <a:effectLst/>
        </p:spPr>
        <p:txBody>
          <a:bodyPr wrap="none">
            <a:spAutoFit/>
          </a:bodyPr>
          <a:lstStyle/>
          <a:p>
            <a:r>
              <a:rPr lang="en-US" altLang="en-US" b="1" dirty="0">
                <a:latin typeface="Times" pitchFamily="18" charset="0"/>
              </a:rPr>
              <a:t>Photosynthesis</a:t>
            </a:r>
          </a:p>
        </p:txBody>
      </p:sp>
      <p:sp>
        <p:nvSpPr>
          <p:cNvPr id="926747" name="Text Box 27"/>
          <p:cNvSpPr txBox="1">
            <a:spLocks noChangeArrowheads="1"/>
          </p:cNvSpPr>
          <p:nvPr/>
        </p:nvSpPr>
        <p:spPr bwMode="auto">
          <a:xfrm>
            <a:off x="4686300" y="2551113"/>
            <a:ext cx="2200282" cy="369332"/>
          </a:xfrm>
          <a:prstGeom prst="rect">
            <a:avLst/>
          </a:prstGeom>
          <a:noFill/>
          <a:ln w="9525">
            <a:noFill/>
            <a:miter lim="800000"/>
            <a:headEnd/>
            <a:tailEnd/>
          </a:ln>
          <a:effectLst/>
        </p:spPr>
        <p:txBody>
          <a:bodyPr wrap="none">
            <a:spAutoFit/>
          </a:bodyPr>
          <a:lstStyle/>
          <a:p>
            <a:r>
              <a:rPr lang="en-US" altLang="en-US" b="1" dirty="0">
                <a:latin typeface="Times" pitchFamily="18" charset="0"/>
              </a:rPr>
              <a:t>Cellular Respiration</a:t>
            </a:r>
          </a:p>
        </p:txBody>
      </p:sp>
      <p:sp>
        <p:nvSpPr>
          <p:cNvPr id="926748" name="Text Box 28"/>
          <p:cNvSpPr txBox="1">
            <a:spLocks noChangeArrowheads="1"/>
          </p:cNvSpPr>
          <p:nvPr/>
        </p:nvSpPr>
        <p:spPr bwMode="auto">
          <a:xfrm>
            <a:off x="1430249" y="2863850"/>
            <a:ext cx="2779415"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Food </a:t>
            </a:r>
            <a:r>
              <a:rPr lang="en-US" altLang="en-US" sz="1600" dirty="0" smtClean="0">
                <a:latin typeface="Times" pitchFamily="18" charset="0"/>
              </a:rPr>
              <a:t>synthesized = </a:t>
            </a:r>
            <a:r>
              <a:rPr lang="en-US" altLang="en-US" sz="1600" dirty="0" err="1" smtClean="0">
                <a:latin typeface="Times" pitchFamily="18" charset="0"/>
              </a:rPr>
              <a:t>Endergonic</a:t>
            </a:r>
            <a:endParaRPr lang="en-US" altLang="en-US" sz="1600" dirty="0">
              <a:latin typeface="Times" pitchFamily="18" charset="0"/>
            </a:endParaRPr>
          </a:p>
        </p:txBody>
      </p:sp>
      <p:sp>
        <p:nvSpPr>
          <p:cNvPr id="926749" name="Text Box 29"/>
          <p:cNvSpPr txBox="1">
            <a:spLocks noChangeArrowheads="1"/>
          </p:cNvSpPr>
          <p:nvPr/>
        </p:nvSpPr>
        <p:spPr bwMode="auto">
          <a:xfrm>
            <a:off x="4699000" y="2889250"/>
            <a:ext cx="2793842"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Food broken </a:t>
            </a:r>
            <a:r>
              <a:rPr lang="en-US" altLang="en-US" sz="1600" dirty="0" smtClean="0">
                <a:latin typeface="Times" pitchFamily="18" charset="0"/>
              </a:rPr>
              <a:t>down = </a:t>
            </a:r>
            <a:r>
              <a:rPr lang="en-US" altLang="en-US" sz="1600" dirty="0" err="1" smtClean="0">
                <a:latin typeface="Times" pitchFamily="18" charset="0"/>
              </a:rPr>
              <a:t>Exergonic</a:t>
            </a:r>
            <a:endParaRPr lang="en-US" altLang="en-US" sz="1600" dirty="0">
              <a:latin typeface="Times" pitchFamily="18" charset="0"/>
            </a:endParaRPr>
          </a:p>
        </p:txBody>
      </p:sp>
      <p:sp>
        <p:nvSpPr>
          <p:cNvPr id="926750" name="Text Box 30"/>
          <p:cNvSpPr txBox="1">
            <a:spLocks noChangeArrowheads="1"/>
          </p:cNvSpPr>
          <p:nvPr/>
        </p:nvSpPr>
        <p:spPr bwMode="auto">
          <a:xfrm>
            <a:off x="1389063" y="3201988"/>
            <a:ext cx="3008644"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Energy from sun stored in glucose</a:t>
            </a:r>
          </a:p>
        </p:txBody>
      </p:sp>
      <p:sp>
        <p:nvSpPr>
          <p:cNvPr id="926751" name="Text Box 31"/>
          <p:cNvSpPr txBox="1">
            <a:spLocks noChangeArrowheads="1"/>
          </p:cNvSpPr>
          <p:nvPr/>
        </p:nvSpPr>
        <p:spPr bwMode="auto">
          <a:xfrm>
            <a:off x="4711700" y="3189288"/>
            <a:ext cx="2402709"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Energy of glucose released</a:t>
            </a:r>
          </a:p>
        </p:txBody>
      </p:sp>
      <p:sp>
        <p:nvSpPr>
          <p:cNvPr id="926752" name="Text Box 32"/>
          <p:cNvSpPr txBox="1">
            <a:spLocks noChangeArrowheads="1"/>
          </p:cNvSpPr>
          <p:nvPr/>
        </p:nvSpPr>
        <p:spPr bwMode="auto">
          <a:xfrm>
            <a:off x="1366838" y="3513138"/>
            <a:ext cx="2165978"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Carbon dioxide taken in</a:t>
            </a:r>
          </a:p>
        </p:txBody>
      </p:sp>
      <p:sp>
        <p:nvSpPr>
          <p:cNvPr id="926753" name="Text Box 33"/>
          <p:cNvSpPr txBox="1">
            <a:spLocks noChangeArrowheads="1"/>
          </p:cNvSpPr>
          <p:nvPr/>
        </p:nvSpPr>
        <p:spPr bwMode="auto">
          <a:xfrm>
            <a:off x="4724400" y="3538538"/>
            <a:ext cx="225363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Carbon dioxide given off</a:t>
            </a:r>
          </a:p>
        </p:txBody>
      </p:sp>
      <p:sp>
        <p:nvSpPr>
          <p:cNvPr id="926754" name="Text Box 34"/>
          <p:cNvSpPr txBox="1">
            <a:spLocks noChangeArrowheads="1"/>
          </p:cNvSpPr>
          <p:nvPr/>
        </p:nvSpPr>
        <p:spPr bwMode="auto">
          <a:xfrm>
            <a:off x="1358900" y="3868738"/>
            <a:ext cx="1630062"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Oxygen given off</a:t>
            </a:r>
          </a:p>
        </p:txBody>
      </p:sp>
      <p:sp>
        <p:nvSpPr>
          <p:cNvPr id="926755" name="Text Box 35"/>
          <p:cNvSpPr txBox="1">
            <a:spLocks noChangeArrowheads="1"/>
          </p:cNvSpPr>
          <p:nvPr/>
        </p:nvSpPr>
        <p:spPr bwMode="auto">
          <a:xfrm>
            <a:off x="4724400" y="3843338"/>
            <a:ext cx="154241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Oxygen taken in</a:t>
            </a:r>
          </a:p>
        </p:txBody>
      </p:sp>
      <p:sp>
        <p:nvSpPr>
          <p:cNvPr id="926756" name="Text Box 36"/>
          <p:cNvSpPr txBox="1">
            <a:spLocks noChangeArrowheads="1"/>
          </p:cNvSpPr>
          <p:nvPr/>
        </p:nvSpPr>
        <p:spPr bwMode="auto">
          <a:xfrm>
            <a:off x="1374775" y="4259263"/>
            <a:ext cx="2473754"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Produces sugars </a:t>
            </a:r>
            <a:r>
              <a:rPr lang="en-US" altLang="en-US" sz="1600" dirty="0" smtClean="0">
                <a:latin typeface="Times" pitchFamily="18" charset="0"/>
              </a:rPr>
              <a:t>= C</a:t>
            </a:r>
            <a:r>
              <a:rPr lang="en-US" altLang="en-US" sz="1600" baseline="-25000" dirty="0" smtClean="0">
                <a:latin typeface="Times" pitchFamily="18" charset="0"/>
              </a:rPr>
              <a:t>6</a:t>
            </a:r>
            <a:r>
              <a:rPr lang="en-US" altLang="en-US" sz="1600" dirty="0" smtClean="0">
                <a:latin typeface="Times" pitchFamily="18" charset="0"/>
              </a:rPr>
              <a:t>H</a:t>
            </a:r>
            <a:r>
              <a:rPr lang="en-US" altLang="en-US" sz="1600" baseline="-25000" dirty="0" smtClean="0">
                <a:latin typeface="Times" pitchFamily="18" charset="0"/>
              </a:rPr>
              <a:t>12</a:t>
            </a:r>
            <a:r>
              <a:rPr lang="en-US" altLang="en-US" sz="1600" dirty="0" smtClean="0">
                <a:latin typeface="Times" pitchFamily="18" charset="0"/>
              </a:rPr>
              <a:t>O</a:t>
            </a:r>
            <a:r>
              <a:rPr lang="en-US" altLang="en-US" sz="1600" baseline="-25000" dirty="0" smtClean="0">
                <a:latin typeface="Times" pitchFamily="18" charset="0"/>
              </a:rPr>
              <a:t>6</a:t>
            </a:r>
            <a:endParaRPr lang="en-US" altLang="en-US" sz="1600" baseline="-25000" dirty="0">
              <a:latin typeface="Times" pitchFamily="18" charset="0"/>
            </a:endParaRPr>
          </a:p>
        </p:txBody>
      </p:sp>
      <p:sp>
        <p:nvSpPr>
          <p:cNvPr id="926757" name="Text Box 37"/>
          <p:cNvSpPr txBox="1">
            <a:spLocks noChangeArrowheads="1"/>
          </p:cNvSpPr>
          <p:nvPr/>
        </p:nvSpPr>
        <p:spPr bwMode="auto">
          <a:xfrm>
            <a:off x="4737100" y="4259263"/>
            <a:ext cx="2138727"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Produces CO2 and H</a:t>
            </a:r>
            <a:r>
              <a:rPr lang="en-US" altLang="en-US" sz="1600" baseline="-25000" dirty="0">
                <a:latin typeface="Times" pitchFamily="18" charset="0"/>
              </a:rPr>
              <a:t>2</a:t>
            </a:r>
            <a:r>
              <a:rPr lang="en-US" altLang="en-US" sz="1600" dirty="0">
                <a:latin typeface="Times" pitchFamily="18" charset="0"/>
              </a:rPr>
              <a:t>O</a:t>
            </a:r>
            <a:endParaRPr lang="en-US" altLang="en-US" sz="1600" baseline="-25000" dirty="0">
              <a:latin typeface="Times" pitchFamily="18" charset="0"/>
            </a:endParaRPr>
          </a:p>
        </p:txBody>
      </p:sp>
      <p:sp>
        <p:nvSpPr>
          <p:cNvPr id="926758" name="Text Box 38"/>
          <p:cNvSpPr txBox="1">
            <a:spLocks noChangeArrowheads="1"/>
          </p:cNvSpPr>
          <p:nvPr/>
        </p:nvSpPr>
        <p:spPr bwMode="auto">
          <a:xfrm>
            <a:off x="1371600" y="4733925"/>
            <a:ext cx="134524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Requires light</a:t>
            </a:r>
          </a:p>
        </p:txBody>
      </p:sp>
      <p:sp>
        <p:nvSpPr>
          <p:cNvPr id="926759" name="Text Box 39"/>
          <p:cNvSpPr txBox="1">
            <a:spLocks noChangeArrowheads="1"/>
          </p:cNvSpPr>
          <p:nvPr/>
        </p:nvSpPr>
        <p:spPr bwMode="auto">
          <a:xfrm>
            <a:off x="4724400" y="4724400"/>
            <a:ext cx="1984839"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Does not require light</a:t>
            </a:r>
          </a:p>
        </p:txBody>
      </p:sp>
      <p:sp>
        <p:nvSpPr>
          <p:cNvPr id="926760" name="Text Box 40"/>
          <p:cNvSpPr txBox="1">
            <a:spLocks noChangeArrowheads="1"/>
          </p:cNvSpPr>
          <p:nvPr/>
        </p:nvSpPr>
        <p:spPr bwMode="auto">
          <a:xfrm>
            <a:off x="1370013" y="5186363"/>
            <a:ext cx="3049587" cy="584775"/>
          </a:xfrm>
          <a:prstGeom prst="rect">
            <a:avLst/>
          </a:prstGeom>
          <a:noFill/>
          <a:ln w="9525">
            <a:noFill/>
            <a:miter lim="800000"/>
            <a:headEnd/>
            <a:tailEnd/>
          </a:ln>
          <a:effectLst/>
        </p:spPr>
        <p:txBody>
          <a:bodyPr>
            <a:spAutoFit/>
          </a:bodyPr>
          <a:lstStyle/>
          <a:p>
            <a:pPr algn="l"/>
            <a:r>
              <a:rPr lang="en-US" altLang="en-US" sz="1600" dirty="0">
                <a:latin typeface="Times" pitchFamily="18" charset="0"/>
              </a:rPr>
              <a:t>Occurs only in presence of chlorophyll</a:t>
            </a:r>
          </a:p>
        </p:txBody>
      </p:sp>
      <p:sp>
        <p:nvSpPr>
          <p:cNvPr id="926762" name="Text Box 42"/>
          <p:cNvSpPr txBox="1">
            <a:spLocks noChangeArrowheads="1"/>
          </p:cNvSpPr>
          <p:nvPr/>
        </p:nvSpPr>
        <p:spPr bwMode="auto">
          <a:xfrm>
            <a:off x="4572000" y="5105400"/>
            <a:ext cx="2300630" cy="584775"/>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Occurs in all living </a:t>
            </a:r>
            <a:r>
              <a:rPr lang="en-US" altLang="en-US" sz="1600" dirty="0" smtClean="0">
                <a:latin typeface="Times" pitchFamily="18" charset="0"/>
              </a:rPr>
              <a:t>cells, </a:t>
            </a:r>
          </a:p>
          <a:p>
            <a:pPr algn="l"/>
            <a:r>
              <a:rPr lang="en-US" altLang="en-US" sz="1600" dirty="0" smtClean="0">
                <a:latin typeface="Times" pitchFamily="18" charset="0"/>
              </a:rPr>
              <a:t>including plants</a:t>
            </a:r>
            <a:endParaRPr lang="en-US" altLang="en-US" sz="1600" dirty="0">
              <a:latin typeface="Times" pitchFamily="18" charset="0"/>
            </a:endParaRPr>
          </a:p>
        </p:txBody>
      </p:sp>
      <p:sp>
        <p:nvSpPr>
          <p:cNvPr id="926765" name="Text Box 45"/>
          <p:cNvSpPr txBox="1">
            <a:spLocks noChangeArrowheads="1"/>
          </p:cNvSpPr>
          <p:nvPr/>
        </p:nvSpPr>
        <p:spPr bwMode="auto">
          <a:xfrm>
            <a:off x="1204913" y="2176463"/>
            <a:ext cx="6702425" cy="339725"/>
          </a:xfrm>
          <a:prstGeom prst="rect">
            <a:avLst/>
          </a:prstGeom>
          <a:noFill/>
          <a:ln w="9525">
            <a:noFill/>
            <a:miter lim="800000"/>
            <a:headEnd/>
            <a:tailEnd/>
          </a:ln>
          <a:effectLst/>
        </p:spPr>
        <p:txBody>
          <a:bodyPr wrap="none">
            <a:spAutoFit/>
          </a:bodyPr>
          <a:lstStyle/>
          <a:p>
            <a:pPr algn="l"/>
            <a:r>
              <a:rPr lang="en-US" altLang="en-US" b="1">
                <a:solidFill>
                  <a:schemeClr val="tx1"/>
                </a:solidFill>
                <a:latin typeface="Times" pitchFamily="18" charset="0"/>
              </a:rPr>
              <a:t>Table 9.1  Comparison of Photosynthesis and Cellular Respiration</a:t>
            </a:r>
            <a:r>
              <a:rPr lang="en-US" altLang="en-US">
                <a:latin typeface="Times" pitchFamily="18" charset="0"/>
              </a:rPr>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6724"/>
                                        </p:tgtEl>
                                        <p:attrNameLst>
                                          <p:attrName>style.visibility</p:attrName>
                                        </p:attrNameLst>
                                      </p:cBhvr>
                                      <p:to>
                                        <p:strVal val="visible"/>
                                      </p:to>
                                    </p:set>
                                    <p:animEffect transition="in" filter="box(out)">
                                      <p:cBhvr>
                                        <p:cTn id="7" dur="500"/>
                                        <p:tgtEl>
                                          <p:spTgt spid="92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STAGE 1: GLYCOLYSIS</a:t>
            </a:r>
          </a:p>
        </p:txBody>
      </p:sp>
      <p:sp>
        <p:nvSpPr>
          <p:cNvPr id="5124" name="Rectangle 4"/>
          <p:cNvSpPr>
            <a:spLocks noGrp="1" noChangeArrowheads="1"/>
          </p:cNvSpPr>
          <p:nvPr>
            <p:ph type="body" idx="1"/>
          </p:nvPr>
        </p:nvSpPr>
        <p:spPr/>
        <p:txBody>
          <a:bodyPr/>
          <a:lstStyle/>
          <a:p>
            <a:r>
              <a:rPr lang="en-US" sz="2400" dirty="0"/>
              <a:t>Takes place in the cytoplasm of the cell</a:t>
            </a:r>
          </a:p>
          <a:p>
            <a:endParaRPr lang="en-US" sz="2400" dirty="0"/>
          </a:p>
          <a:p>
            <a:r>
              <a:rPr lang="en-US" sz="2400" dirty="0"/>
              <a:t>Process where glucose is broken down and some energy is </a:t>
            </a:r>
            <a:r>
              <a:rPr lang="en-US" sz="2400" dirty="0" smtClean="0"/>
              <a:t>released</a:t>
            </a:r>
          </a:p>
          <a:p>
            <a:r>
              <a:rPr lang="en-US" sz="2400" dirty="0" smtClean="0"/>
              <a:t>In the absence of Oxygen, fermentation happens.</a:t>
            </a:r>
            <a:endParaRPr lang="en-US" sz="2400" dirty="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9.3 Summary – pages 231-237</a:t>
            </a:r>
          </a:p>
        </p:txBody>
      </p:sp>
      <p:pic>
        <p:nvPicPr>
          <p:cNvPr id="913413"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3414" name="Picture 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3416" name="Picture 8"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34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3418" name="Rectangle 10"/>
          <p:cNvSpPr>
            <a:spLocks noChangeArrowheads="1"/>
          </p:cNvSpPr>
          <p:nvPr/>
        </p:nvSpPr>
        <p:spPr bwMode="auto">
          <a:xfrm>
            <a:off x="533400" y="1371600"/>
            <a:ext cx="7924800" cy="1698625"/>
          </a:xfrm>
          <a:prstGeom prst="rect">
            <a:avLst/>
          </a:prstGeom>
          <a:noFill/>
          <a:ln w="9525">
            <a:noFill/>
            <a:miter lim="800000"/>
            <a:headEnd/>
            <a:tailEnd/>
          </a:ln>
          <a:effectLst/>
        </p:spPr>
        <p:txBody>
          <a:bodyPr>
            <a:spAutoFit/>
          </a:bodyPr>
          <a:lstStyle/>
          <a:p>
            <a:pPr marL="342900" indent="-342900" algn="l">
              <a:buFontTx/>
              <a:buChar char="•"/>
            </a:pPr>
            <a:endParaRPr lang="en-US" altLang="en-US" sz="3200">
              <a:solidFill>
                <a:schemeClr val="tx1"/>
              </a:solidFill>
              <a:latin typeface="Times" pitchFamily="18" charset="0"/>
            </a:endParaRPr>
          </a:p>
          <a:p>
            <a:pPr marL="342900" indent="-342900" algn="l">
              <a:lnSpc>
                <a:spcPct val="80000"/>
              </a:lnSpc>
            </a:pPr>
            <a:endParaRPr lang="en-US" altLang="en-US" sz="3200">
              <a:solidFill>
                <a:schemeClr val="tx1"/>
              </a:solidFill>
              <a:latin typeface="Times" pitchFamily="18" charset="0"/>
            </a:endParaRPr>
          </a:p>
          <a:p>
            <a:pPr marL="342900" indent="-342900" algn="l">
              <a:lnSpc>
                <a:spcPct val="80000"/>
              </a:lnSpc>
            </a:pPr>
            <a:r>
              <a:rPr lang="en-US" altLang="en-US" sz="3200">
                <a:solidFill>
                  <a:schemeClr val="tx1"/>
                </a:solidFill>
                <a:latin typeface="Times" pitchFamily="18" charset="0"/>
              </a:rPr>
              <a:t>    </a:t>
            </a:r>
          </a:p>
        </p:txBody>
      </p:sp>
      <p:sp>
        <p:nvSpPr>
          <p:cNvPr id="913419" name="Rectangle 11"/>
          <p:cNvSpPr>
            <a:spLocks noChangeArrowheads="1"/>
          </p:cNvSpPr>
          <p:nvPr/>
        </p:nvSpPr>
        <p:spPr bwMode="auto">
          <a:xfrm>
            <a:off x="533400" y="2852738"/>
            <a:ext cx="7924800" cy="287337"/>
          </a:xfrm>
          <a:prstGeom prst="rect">
            <a:avLst/>
          </a:prstGeom>
          <a:noFill/>
          <a:ln w="9525">
            <a:noFill/>
            <a:miter lim="800000"/>
            <a:headEnd/>
            <a:tailEnd/>
          </a:ln>
          <a:effectLst/>
        </p:spPr>
        <p:txBody>
          <a:bodyPr>
            <a:spAutoFit/>
          </a:bodyPr>
          <a:lstStyle/>
          <a:p>
            <a:pPr marL="342900" indent="-342900" algn="l">
              <a:lnSpc>
                <a:spcPct val="40000"/>
              </a:lnSpc>
            </a:pPr>
            <a:r>
              <a:rPr lang="en-US" altLang="en-US" sz="3200">
                <a:solidFill>
                  <a:schemeClr val="tx1"/>
                </a:solidFill>
                <a:latin typeface="Times" pitchFamily="18" charset="0"/>
              </a:rPr>
              <a:t>    </a:t>
            </a:r>
          </a:p>
        </p:txBody>
      </p:sp>
      <p:sp>
        <p:nvSpPr>
          <p:cNvPr id="913420" name="Rectangle 12"/>
          <p:cNvSpPr>
            <a:spLocks noChangeArrowheads="1"/>
          </p:cNvSpPr>
          <p:nvPr/>
        </p:nvSpPr>
        <p:spPr bwMode="auto">
          <a:xfrm>
            <a:off x="533400" y="2890838"/>
            <a:ext cx="7924800" cy="287337"/>
          </a:xfrm>
          <a:prstGeom prst="rect">
            <a:avLst/>
          </a:prstGeom>
          <a:noFill/>
          <a:ln w="9525">
            <a:noFill/>
            <a:miter lim="800000"/>
            <a:headEnd/>
            <a:tailEnd/>
          </a:ln>
          <a:effectLst/>
        </p:spPr>
        <p:txBody>
          <a:bodyPr>
            <a:spAutoFit/>
          </a:bodyPr>
          <a:lstStyle/>
          <a:p>
            <a:pPr marL="342900" indent="-342900" algn="l">
              <a:lnSpc>
                <a:spcPct val="40000"/>
              </a:lnSpc>
            </a:pPr>
            <a:r>
              <a:rPr lang="en-US" altLang="en-US" sz="3200">
                <a:solidFill>
                  <a:schemeClr val="tx1"/>
                </a:solidFill>
                <a:latin typeface="Times" pitchFamily="18" charset="0"/>
              </a:rPr>
              <a:t>    </a:t>
            </a:r>
          </a:p>
        </p:txBody>
      </p:sp>
      <p:sp>
        <p:nvSpPr>
          <p:cNvPr id="913421" name="Rectangle 13"/>
          <p:cNvSpPr>
            <a:spLocks noChangeArrowheads="1"/>
          </p:cNvSpPr>
          <p:nvPr/>
        </p:nvSpPr>
        <p:spPr bwMode="auto">
          <a:xfrm>
            <a:off x="673100" y="3357563"/>
            <a:ext cx="7924800" cy="287337"/>
          </a:xfrm>
          <a:prstGeom prst="rect">
            <a:avLst/>
          </a:prstGeom>
          <a:noFill/>
          <a:ln w="9525">
            <a:noFill/>
            <a:miter lim="800000"/>
            <a:headEnd/>
            <a:tailEnd/>
          </a:ln>
          <a:effectLst/>
        </p:spPr>
        <p:txBody>
          <a:bodyPr>
            <a:spAutoFit/>
          </a:bodyPr>
          <a:lstStyle/>
          <a:p>
            <a:pPr marL="342900" indent="-342900" algn="l">
              <a:lnSpc>
                <a:spcPct val="40000"/>
              </a:lnSpc>
            </a:pPr>
            <a:r>
              <a:rPr lang="en-US" altLang="en-US" sz="3200">
                <a:solidFill>
                  <a:schemeClr val="tx1"/>
                </a:solidFill>
                <a:latin typeface="Times" pitchFamily="18" charset="0"/>
              </a:rPr>
              <a:t>    </a:t>
            </a:r>
          </a:p>
        </p:txBody>
      </p:sp>
      <p:sp>
        <p:nvSpPr>
          <p:cNvPr id="913422" name="Rectangle 14"/>
          <p:cNvSpPr>
            <a:spLocks noChangeArrowheads="1"/>
          </p:cNvSpPr>
          <p:nvPr/>
        </p:nvSpPr>
        <p:spPr bwMode="auto">
          <a:xfrm>
            <a:off x="825500" y="4114800"/>
            <a:ext cx="7924800" cy="287338"/>
          </a:xfrm>
          <a:prstGeom prst="rect">
            <a:avLst/>
          </a:prstGeom>
          <a:noFill/>
          <a:ln w="9525">
            <a:noFill/>
            <a:miter lim="800000"/>
            <a:headEnd/>
            <a:tailEnd/>
          </a:ln>
          <a:effectLst/>
        </p:spPr>
        <p:txBody>
          <a:bodyPr>
            <a:spAutoFit/>
          </a:bodyPr>
          <a:lstStyle/>
          <a:p>
            <a:pPr marL="342900" indent="-342900" algn="l">
              <a:lnSpc>
                <a:spcPct val="40000"/>
              </a:lnSpc>
            </a:pPr>
            <a:r>
              <a:rPr lang="en-US" altLang="en-US" sz="3200">
                <a:solidFill>
                  <a:schemeClr val="tx1"/>
                </a:solidFill>
                <a:latin typeface="Times" pitchFamily="18" charset="0"/>
              </a:rPr>
              <a:t>    </a:t>
            </a:r>
          </a:p>
        </p:txBody>
      </p:sp>
      <p:sp>
        <p:nvSpPr>
          <p:cNvPr id="913423" name="Rectangle 15"/>
          <p:cNvSpPr>
            <a:spLocks noChangeArrowheads="1"/>
          </p:cNvSpPr>
          <p:nvPr/>
        </p:nvSpPr>
        <p:spPr bwMode="auto">
          <a:xfrm>
            <a:off x="533400" y="3200400"/>
            <a:ext cx="7924800" cy="287338"/>
          </a:xfrm>
          <a:prstGeom prst="rect">
            <a:avLst/>
          </a:prstGeom>
          <a:noFill/>
          <a:ln w="9525">
            <a:noFill/>
            <a:miter lim="800000"/>
            <a:headEnd/>
            <a:tailEnd/>
          </a:ln>
          <a:effectLst/>
        </p:spPr>
        <p:txBody>
          <a:bodyPr>
            <a:spAutoFit/>
          </a:bodyPr>
          <a:lstStyle/>
          <a:p>
            <a:pPr marL="342900" indent="-342900" algn="l">
              <a:lnSpc>
                <a:spcPct val="40000"/>
              </a:lnSpc>
            </a:pPr>
            <a:r>
              <a:rPr lang="en-US" altLang="en-US" sz="3200">
                <a:solidFill>
                  <a:schemeClr val="tx1"/>
                </a:solidFill>
                <a:latin typeface="Times" pitchFamily="18" charset="0"/>
              </a:rPr>
              <a:t>    </a:t>
            </a:r>
          </a:p>
        </p:txBody>
      </p:sp>
      <p:sp>
        <p:nvSpPr>
          <p:cNvPr id="913424" name="Rectangle 16"/>
          <p:cNvSpPr>
            <a:spLocks noChangeArrowheads="1"/>
          </p:cNvSpPr>
          <p:nvPr/>
        </p:nvSpPr>
        <p:spPr bwMode="auto">
          <a:xfrm>
            <a:off x="825500" y="4057650"/>
            <a:ext cx="7924800" cy="287338"/>
          </a:xfrm>
          <a:prstGeom prst="rect">
            <a:avLst/>
          </a:prstGeom>
          <a:noFill/>
          <a:ln w="9525">
            <a:noFill/>
            <a:miter lim="800000"/>
            <a:headEnd/>
            <a:tailEnd/>
          </a:ln>
          <a:effectLst/>
        </p:spPr>
        <p:txBody>
          <a:bodyPr>
            <a:spAutoFit/>
          </a:bodyPr>
          <a:lstStyle/>
          <a:p>
            <a:pPr marL="342900" indent="-342900" algn="l">
              <a:lnSpc>
                <a:spcPct val="40000"/>
              </a:lnSpc>
            </a:pPr>
            <a:r>
              <a:rPr lang="en-US" altLang="en-US" sz="3200">
                <a:solidFill>
                  <a:schemeClr val="tx1"/>
                </a:solidFill>
                <a:latin typeface="Times" pitchFamily="18" charset="0"/>
              </a:rPr>
              <a:t>    </a:t>
            </a:r>
          </a:p>
        </p:txBody>
      </p:sp>
      <p:pic>
        <p:nvPicPr>
          <p:cNvPr id="913425" name="Picture 17" descr="Sec"/>
          <p:cNvPicPr>
            <a:picLocks noChangeAspect="1" noChangeArrowheads="1"/>
          </p:cNvPicPr>
          <p:nvPr/>
        </p:nvPicPr>
        <p:blipFill>
          <a:blip r:embed="rId10" cstate="print"/>
          <a:srcRect/>
          <a:stretch>
            <a:fillRect/>
          </a:stretch>
        </p:blipFill>
        <p:spPr bwMode="auto">
          <a:xfrm>
            <a:off x="0" y="0"/>
            <a:ext cx="1676400" cy="838200"/>
          </a:xfrm>
          <a:prstGeom prst="rect">
            <a:avLst/>
          </a:prstGeom>
          <a:noFill/>
        </p:spPr>
      </p:pic>
      <p:pic>
        <p:nvPicPr>
          <p:cNvPr id="913426" name="Picture 18"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913427" name="Rectangle 19"/>
          <p:cNvSpPr>
            <a:spLocks noChangeArrowheads="1"/>
          </p:cNvSpPr>
          <p:nvPr/>
        </p:nvSpPr>
        <p:spPr bwMode="auto">
          <a:xfrm>
            <a:off x="533400" y="3363913"/>
            <a:ext cx="7924800" cy="919162"/>
          </a:xfrm>
          <a:prstGeom prst="rect">
            <a:avLst/>
          </a:prstGeom>
          <a:noFill/>
          <a:ln w="9525">
            <a:noFill/>
            <a:miter lim="800000"/>
            <a:headEnd/>
            <a:tailEnd/>
          </a:ln>
          <a:effectLst/>
        </p:spPr>
        <p:txBody>
          <a:bodyPr>
            <a:spAutoFit/>
          </a:bodyPr>
          <a:lstStyle/>
          <a:p>
            <a:pPr marL="342900" indent="-342900" algn="l"/>
            <a:endParaRPr lang="en-US" altLang="en-US" sz="3200">
              <a:solidFill>
                <a:schemeClr val="tx1"/>
              </a:solidFill>
              <a:latin typeface="Times" pitchFamily="18" charset="0"/>
            </a:endParaRPr>
          </a:p>
          <a:p>
            <a:pPr marL="342900" indent="-342900" algn="l">
              <a:lnSpc>
                <a:spcPct val="40000"/>
              </a:lnSpc>
            </a:pPr>
            <a:r>
              <a:rPr lang="en-US" altLang="en-US" sz="3200">
                <a:solidFill>
                  <a:schemeClr val="tx1"/>
                </a:solidFill>
                <a:latin typeface="Times" pitchFamily="18" charset="0"/>
              </a:rPr>
              <a:t>    </a:t>
            </a:r>
          </a:p>
        </p:txBody>
      </p:sp>
      <p:sp>
        <p:nvSpPr>
          <p:cNvPr id="913428" name="Rectangle 20"/>
          <p:cNvSpPr>
            <a:spLocks noChangeArrowheads="1"/>
          </p:cNvSpPr>
          <p:nvPr/>
        </p:nvSpPr>
        <p:spPr bwMode="auto">
          <a:xfrm>
            <a:off x="673100" y="3890963"/>
            <a:ext cx="7924800" cy="919162"/>
          </a:xfrm>
          <a:prstGeom prst="rect">
            <a:avLst/>
          </a:prstGeom>
          <a:noFill/>
          <a:ln w="9525">
            <a:noFill/>
            <a:miter lim="800000"/>
            <a:headEnd/>
            <a:tailEnd/>
          </a:ln>
          <a:effectLst/>
        </p:spPr>
        <p:txBody>
          <a:bodyPr>
            <a:spAutoFit/>
          </a:bodyPr>
          <a:lstStyle/>
          <a:p>
            <a:pPr marL="342900" indent="-342900" algn="l"/>
            <a:endParaRPr lang="en-US" altLang="en-US" sz="3200">
              <a:solidFill>
                <a:schemeClr val="tx1"/>
              </a:solidFill>
              <a:latin typeface="Times" pitchFamily="18" charset="0"/>
            </a:endParaRPr>
          </a:p>
          <a:p>
            <a:pPr marL="342900" indent="-342900" algn="l">
              <a:lnSpc>
                <a:spcPct val="40000"/>
              </a:lnSpc>
            </a:pPr>
            <a:r>
              <a:rPr lang="en-US" altLang="en-US" sz="3200">
                <a:solidFill>
                  <a:schemeClr val="tx1"/>
                </a:solidFill>
                <a:latin typeface="Times" pitchFamily="18" charset="0"/>
              </a:rPr>
              <a:t>    </a:t>
            </a:r>
          </a:p>
        </p:txBody>
      </p:sp>
      <p:sp>
        <p:nvSpPr>
          <p:cNvPr id="913429" name="Rectangle 21"/>
          <p:cNvSpPr>
            <a:spLocks noChangeArrowheads="1"/>
          </p:cNvSpPr>
          <p:nvPr/>
        </p:nvSpPr>
        <p:spPr bwMode="auto">
          <a:xfrm>
            <a:off x="673100" y="4881563"/>
            <a:ext cx="7924800" cy="919162"/>
          </a:xfrm>
          <a:prstGeom prst="rect">
            <a:avLst/>
          </a:prstGeom>
          <a:noFill/>
          <a:ln w="9525">
            <a:noFill/>
            <a:miter lim="800000"/>
            <a:headEnd/>
            <a:tailEnd/>
          </a:ln>
          <a:effectLst/>
        </p:spPr>
        <p:txBody>
          <a:bodyPr>
            <a:spAutoFit/>
          </a:bodyPr>
          <a:lstStyle/>
          <a:p>
            <a:pPr marL="342900" indent="-342900" algn="l"/>
            <a:endParaRPr lang="en-US" altLang="en-US" sz="3200">
              <a:solidFill>
                <a:schemeClr val="tx1"/>
              </a:solidFill>
              <a:latin typeface="Times" pitchFamily="18" charset="0"/>
            </a:endParaRPr>
          </a:p>
          <a:p>
            <a:pPr marL="342900" indent="-342900" algn="l">
              <a:lnSpc>
                <a:spcPct val="40000"/>
              </a:lnSpc>
            </a:pPr>
            <a:r>
              <a:rPr lang="en-US" altLang="en-US" sz="3200">
                <a:solidFill>
                  <a:schemeClr val="tx1"/>
                </a:solidFill>
                <a:latin typeface="Times" pitchFamily="18" charset="0"/>
              </a:rPr>
              <a:t>    </a:t>
            </a:r>
          </a:p>
        </p:txBody>
      </p:sp>
      <p:sp>
        <p:nvSpPr>
          <p:cNvPr id="913430" name="Rectangle 22"/>
          <p:cNvSpPr>
            <a:spLocks noChangeArrowheads="1"/>
          </p:cNvSpPr>
          <p:nvPr/>
        </p:nvSpPr>
        <p:spPr bwMode="auto">
          <a:xfrm>
            <a:off x="673100" y="3357563"/>
            <a:ext cx="7620000" cy="1066800"/>
          </a:xfrm>
          <a:prstGeom prst="rect">
            <a:avLst/>
          </a:prstGeom>
          <a:noFill/>
          <a:ln w="9525">
            <a:noFill/>
            <a:miter lim="800000"/>
            <a:headEnd/>
            <a:tailEnd/>
          </a:ln>
          <a:effectLst/>
        </p:spPr>
        <p:txBody>
          <a:bodyPr>
            <a:spAutoFit/>
          </a:bodyPr>
          <a:lstStyle/>
          <a:p>
            <a:pPr marL="342900" indent="-342900" algn="l">
              <a:lnSpc>
                <a:spcPct val="80000"/>
              </a:lnSpc>
            </a:pPr>
            <a:endParaRPr lang="en-US" altLang="en-US" sz="3200">
              <a:solidFill>
                <a:schemeClr val="tx1"/>
              </a:solidFill>
              <a:latin typeface="Times" pitchFamily="18" charset="0"/>
            </a:endParaRPr>
          </a:p>
          <a:p>
            <a:pPr marL="342900" indent="-342900" algn="l">
              <a:lnSpc>
                <a:spcPct val="80000"/>
              </a:lnSpc>
            </a:pPr>
            <a:r>
              <a:rPr lang="en-US" altLang="en-US" sz="3200">
                <a:solidFill>
                  <a:schemeClr val="tx1"/>
                </a:solidFill>
                <a:latin typeface="Times" pitchFamily="18" charset="0"/>
              </a:rPr>
              <a:t>    </a:t>
            </a:r>
          </a:p>
        </p:txBody>
      </p:sp>
      <p:sp>
        <p:nvSpPr>
          <p:cNvPr id="913431" name="Rectangle 23"/>
          <p:cNvSpPr>
            <a:spLocks noChangeArrowheads="1"/>
          </p:cNvSpPr>
          <p:nvPr/>
        </p:nvSpPr>
        <p:spPr bwMode="auto">
          <a:xfrm>
            <a:off x="673100" y="4783138"/>
            <a:ext cx="7620000" cy="1066800"/>
          </a:xfrm>
          <a:prstGeom prst="rect">
            <a:avLst/>
          </a:prstGeom>
          <a:noFill/>
          <a:ln w="9525">
            <a:noFill/>
            <a:miter lim="800000"/>
            <a:headEnd/>
            <a:tailEnd/>
          </a:ln>
          <a:effectLst/>
        </p:spPr>
        <p:txBody>
          <a:bodyPr>
            <a:spAutoFit/>
          </a:bodyPr>
          <a:lstStyle/>
          <a:p>
            <a:pPr marL="342900" indent="-342900" algn="l">
              <a:lnSpc>
                <a:spcPct val="80000"/>
              </a:lnSpc>
            </a:pPr>
            <a:endParaRPr lang="en-US" altLang="en-US" sz="3200">
              <a:solidFill>
                <a:schemeClr val="tx1"/>
              </a:solidFill>
              <a:latin typeface="Times" pitchFamily="18" charset="0"/>
            </a:endParaRPr>
          </a:p>
          <a:p>
            <a:pPr marL="342900" indent="-342900" algn="l">
              <a:lnSpc>
                <a:spcPct val="80000"/>
              </a:lnSpc>
            </a:pPr>
            <a:r>
              <a:rPr lang="en-US" altLang="en-US" sz="3200">
                <a:solidFill>
                  <a:schemeClr val="tx1"/>
                </a:solidFill>
                <a:latin typeface="Times" pitchFamily="18" charset="0"/>
              </a:rPr>
              <a:t>    </a:t>
            </a:r>
          </a:p>
        </p:txBody>
      </p:sp>
      <p:pic>
        <p:nvPicPr>
          <p:cNvPr id="913434" name="Picture 26" descr="Fig"/>
          <p:cNvPicPr>
            <a:picLocks noChangeAspect="1" noChangeArrowheads="1"/>
          </p:cNvPicPr>
          <p:nvPr/>
        </p:nvPicPr>
        <p:blipFill>
          <a:blip r:embed="rId12" cstate="print">
            <a:lum bright="43000"/>
          </a:blip>
          <a:stretch>
            <a:fillRect/>
          </a:stretch>
        </p:blipFill>
        <p:spPr bwMode="auto">
          <a:xfrm>
            <a:off x="381000" y="3276600"/>
            <a:ext cx="7500990" cy="2694271"/>
          </a:xfrm>
          <a:prstGeom prst="rect">
            <a:avLst/>
          </a:prstGeom>
          <a:noFill/>
          <a:ln>
            <a:noFill/>
          </a:ln>
        </p:spPr>
      </p:pic>
      <p:sp>
        <p:nvSpPr>
          <p:cNvPr id="913432" name="Rectangle 24"/>
          <p:cNvSpPr>
            <a:spLocks noChangeArrowheads="1"/>
          </p:cNvSpPr>
          <p:nvPr/>
        </p:nvSpPr>
        <p:spPr bwMode="auto">
          <a:xfrm>
            <a:off x="304800" y="1419225"/>
            <a:ext cx="8610600" cy="1628775"/>
          </a:xfrm>
          <a:prstGeom prst="rect">
            <a:avLst/>
          </a:prstGeom>
          <a:noFill/>
          <a:ln w="9525">
            <a:noFill/>
            <a:miter lim="800000"/>
            <a:headEnd/>
            <a:tailEnd/>
          </a:ln>
          <a:effectLst/>
        </p:spPr>
        <p:txBody>
          <a:bodyPr>
            <a:spAutoFit/>
          </a:bodyPr>
          <a:lstStyle/>
          <a:p>
            <a:pPr marL="342900" indent="-342900" algn="l">
              <a:buFontTx/>
              <a:buChar char="•"/>
            </a:pPr>
            <a:r>
              <a:rPr lang="en-US" altLang="en-US" sz="2800">
                <a:solidFill>
                  <a:schemeClr val="tx1"/>
                </a:solidFill>
                <a:latin typeface="Times" pitchFamily="18" charset="0"/>
              </a:rPr>
              <a:t>Before citric acid cycle and electron transport chain can begin, pyruvic acid undergoes a series of reactions in which it gives off a molecule of CO</a:t>
            </a:r>
            <a:r>
              <a:rPr lang="en-US" altLang="en-US" sz="2800" baseline="-25000">
                <a:solidFill>
                  <a:schemeClr val="tx1"/>
                </a:solidFill>
                <a:latin typeface="Times" pitchFamily="18" charset="0"/>
              </a:rPr>
              <a:t>2</a:t>
            </a:r>
            <a:r>
              <a:rPr lang="en-US" altLang="en-US" sz="2800">
                <a:solidFill>
                  <a:schemeClr val="tx1"/>
                </a:solidFill>
                <a:latin typeface="Times" pitchFamily="18" charset="0"/>
              </a:rPr>
              <a:t> and combines with a molecule called coenzyme A to form acetyl-CoA.</a:t>
            </a:r>
          </a:p>
        </p:txBody>
      </p:sp>
      <p:sp>
        <p:nvSpPr>
          <p:cNvPr id="913436" name="Text Box 28"/>
          <p:cNvSpPr txBox="1">
            <a:spLocks noChangeArrowheads="1"/>
          </p:cNvSpPr>
          <p:nvPr/>
        </p:nvSpPr>
        <p:spPr bwMode="auto">
          <a:xfrm>
            <a:off x="503238" y="4773613"/>
            <a:ext cx="1236662" cy="533400"/>
          </a:xfrm>
          <a:prstGeom prst="rect">
            <a:avLst/>
          </a:prstGeom>
          <a:noFill/>
          <a:ln w="9525">
            <a:noFill/>
            <a:miter lim="800000"/>
            <a:headEnd/>
            <a:tailEnd/>
          </a:ln>
          <a:effectLst/>
        </p:spPr>
        <p:txBody>
          <a:bodyPr>
            <a:spAutoFit/>
          </a:bodyPr>
          <a:lstStyle/>
          <a:p>
            <a:r>
              <a:rPr lang="en-US" altLang="en-US" sz="1600" b="1">
                <a:solidFill>
                  <a:schemeClr val="tx1"/>
                </a:solidFill>
                <a:latin typeface="Times" pitchFamily="18" charset="0"/>
              </a:rPr>
              <a:t>Pyruvic acid</a:t>
            </a:r>
          </a:p>
        </p:txBody>
      </p:sp>
      <p:sp>
        <p:nvSpPr>
          <p:cNvPr id="913437" name="Text Box 29"/>
          <p:cNvSpPr txBox="1">
            <a:spLocks noChangeArrowheads="1"/>
          </p:cNvSpPr>
          <p:nvPr/>
        </p:nvSpPr>
        <p:spPr bwMode="auto">
          <a:xfrm>
            <a:off x="304800" y="3810000"/>
            <a:ext cx="1822450" cy="533400"/>
          </a:xfrm>
          <a:prstGeom prst="rect">
            <a:avLst/>
          </a:prstGeom>
          <a:noFill/>
          <a:ln w="9525">
            <a:noFill/>
            <a:miter lim="800000"/>
            <a:headEnd/>
            <a:tailEnd/>
          </a:ln>
          <a:effectLst/>
        </p:spPr>
        <p:txBody>
          <a:bodyPr>
            <a:spAutoFit/>
          </a:bodyPr>
          <a:lstStyle/>
          <a:p>
            <a:r>
              <a:rPr lang="en-US" altLang="en-US" sz="1600" b="1" dirty="0">
                <a:solidFill>
                  <a:schemeClr val="tx1"/>
                </a:solidFill>
                <a:latin typeface="Times" pitchFamily="18" charset="0"/>
              </a:rPr>
              <a:t>Outside the mitochondrion</a:t>
            </a:r>
          </a:p>
        </p:txBody>
      </p:sp>
      <p:sp>
        <p:nvSpPr>
          <p:cNvPr id="913438" name="Text Box 30"/>
          <p:cNvSpPr txBox="1">
            <a:spLocks noChangeArrowheads="1"/>
          </p:cNvSpPr>
          <p:nvPr/>
        </p:nvSpPr>
        <p:spPr bwMode="auto">
          <a:xfrm>
            <a:off x="1447800" y="3124200"/>
            <a:ext cx="1841500" cy="533400"/>
          </a:xfrm>
          <a:prstGeom prst="rect">
            <a:avLst/>
          </a:prstGeom>
          <a:noFill/>
          <a:ln w="9525">
            <a:noFill/>
            <a:miter lim="800000"/>
            <a:headEnd/>
            <a:tailEnd/>
          </a:ln>
          <a:effectLst/>
        </p:spPr>
        <p:txBody>
          <a:bodyPr>
            <a:spAutoFit/>
          </a:bodyPr>
          <a:lstStyle/>
          <a:p>
            <a:r>
              <a:rPr lang="en-US" altLang="en-US" sz="1600" b="1" dirty="0">
                <a:solidFill>
                  <a:schemeClr val="tx1"/>
                </a:solidFill>
                <a:latin typeface="Times" pitchFamily="18" charset="0"/>
              </a:rPr>
              <a:t>Mitochondrial membrane</a:t>
            </a:r>
          </a:p>
        </p:txBody>
      </p:sp>
      <p:sp>
        <p:nvSpPr>
          <p:cNvPr id="913439" name="Text Box 31"/>
          <p:cNvSpPr txBox="1">
            <a:spLocks noChangeArrowheads="1"/>
          </p:cNvSpPr>
          <p:nvPr/>
        </p:nvSpPr>
        <p:spPr bwMode="auto">
          <a:xfrm>
            <a:off x="2590800" y="3810000"/>
            <a:ext cx="2133600" cy="533400"/>
          </a:xfrm>
          <a:prstGeom prst="rect">
            <a:avLst/>
          </a:prstGeom>
          <a:noFill/>
          <a:ln w="9525">
            <a:noFill/>
            <a:miter lim="800000"/>
            <a:headEnd/>
            <a:tailEnd/>
          </a:ln>
          <a:effectLst/>
        </p:spPr>
        <p:txBody>
          <a:bodyPr>
            <a:spAutoFit/>
          </a:bodyPr>
          <a:lstStyle/>
          <a:p>
            <a:r>
              <a:rPr lang="en-US" altLang="en-US" sz="1600" b="1" dirty="0">
                <a:solidFill>
                  <a:schemeClr val="tx1"/>
                </a:solidFill>
                <a:latin typeface="Times" pitchFamily="18" charset="0"/>
              </a:rPr>
              <a:t>Inside the mitochondrion</a:t>
            </a:r>
          </a:p>
        </p:txBody>
      </p:sp>
      <p:sp>
        <p:nvSpPr>
          <p:cNvPr id="913440" name="Text Box 32"/>
          <p:cNvSpPr txBox="1">
            <a:spLocks noChangeArrowheads="1"/>
          </p:cNvSpPr>
          <p:nvPr/>
        </p:nvSpPr>
        <p:spPr bwMode="auto">
          <a:xfrm>
            <a:off x="3094038" y="4749800"/>
            <a:ext cx="1020762" cy="533400"/>
          </a:xfrm>
          <a:prstGeom prst="rect">
            <a:avLst/>
          </a:prstGeom>
          <a:noFill/>
          <a:ln w="9525">
            <a:noFill/>
            <a:miter lim="800000"/>
            <a:headEnd/>
            <a:tailEnd/>
          </a:ln>
          <a:effectLst/>
        </p:spPr>
        <p:txBody>
          <a:bodyPr>
            <a:spAutoFit/>
          </a:bodyPr>
          <a:lstStyle/>
          <a:p>
            <a:r>
              <a:rPr lang="en-US" altLang="en-US" sz="1600" b="1">
                <a:solidFill>
                  <a:schemeClr val="tx1"/>
                </a:solidFill>
                <a:latin typeface="Times" pitchFamily="18" charset="0"/>
              </a:rPr>
              <a:t>Pyruvic acid</a:t>
            </a:r>
          </a:p>
        </p:txBody>
      </p:sp>
      <p:sp>
        <p:nvSpPr>
          <p:cNvPr id="913441" name="Text Box 33"/>
          <p:cNvSpPr txBox="1">
            <a:spLocks noChangeArrowheads="1"/>
          </p:cNvSpPr>
          <p:nvPr/>
        </p:nvSpPr>
        <p:spPr bwMode="auto">
          <a:xfrm>
            <a:off x="4394200" y="4724400"/>
            <a:ext cx="1536700" cy="533400"/>
          </a:xfrm>
          <a:prstGeom prst="rect">
            <a:avLst/>
          </a:prstGeom>
          <a:noFill/>
          <a:ln w="9525">
            <a:noFill/>
            <a:miter lim="800000"/>
            <a:headEnd/>
            <a:tailEnd/>
          </a:ln>
          <a:effectLst/>
        </p:spPr>
        <p:txBody>
          <a:bodyPr>
            <a:spAutoFit/>
          </a:bodyPr>
          <a:lstStyle/>
          <a:p>
            <a:r>
              <a:rPr lang="en-US" altLang="en-US" sz="1600" b="1">
                <a:solidFill>
                  <a:schemeClr val="tx1"/>
                </a:solidFill>
                <a:latin typeface="Times" pitchFamily="18" charset="0"/>
              </a:rPr>
              <a:t>Intermediate by-product</a:t>
            </a:r>
          </a:p>
        </p:txBody>
      </p:sp>
      <p:sp>
        <p:nvSpPr>
          <p:cNvPr id="913442" name="Text Box 34"/>
          <p:cNvSpPr txBox="1">
            <a:spLocks noChangeArrowheads="1"/>
          </p:cNvSpPr>
          <p:nvPr/>
        </p:nvSpPr>
        <p:spPr bwMode="auto">
          <a:xfrm>
            <a:off x="5795963" y="5003800"/>
            <a:ext cx="701675" cy="312738"/>
          </a:xfrm>
          <a:prstGeom prst="rect">
            <a:avLst/>
          </a:prstGeom>
          <a:noFill/>
          <a:ln w="9525">
            <a:noFill/>
            <a:miter lim="800000"/>
            <a:headEnd/>
            <a:tailEnd/>
          </a:ln>
          <a:effectLst/>
        </p:spPr>
        <p:txBody>
          <a:bodyPr wrap="none">
            <a:spAutoFit/>
          </a:bodyPr>
          <a:lstStyle/>
          <a:p>
            <a:r>
              <a:rPr lang="en-US" altLang="en-US" sz="1600" b="1">
                <a:solidFill>
                  <a:schemeClr val="tx1"/>
                </a:solidFill>
                <a:latin typeface="Times" pitchFamily="18" charset="0"/>
              </a:rPr>
              <a:t>NAD</a:t>
            </a:r>
            <a:r>
              <a:rPr lang="en-US" altLang="en-US" sz="1600" b="1" baseline="30000">
                <a:solidFill>
                  <a:schemeClr val="tx1"/>
                </a:solidFill>
                <a:latin typeface="Times" pitchFamily="18" charset="0"/>
              </a:rPr>
              <a:t>+</a:t>
            </a:r>
          </a:p>
        </p:txBody>
      </p:sp>
      <p:sp>
        <p:nvSpPr>
          <p:cNvPr id="913443" name="Text Box 35"/>
          <p:cNvSpPr txBox="1">
            <a:spLocks noChangeArrowheads="1"/>
          </p:cNvSpPr>
          <p:nvPr/>
        </p:nvSpPr>
        <p:spPr bwMode="auto">
          <a:xfrm>
            <a:off x="6591300" y="5143500"/>
            <a:ext cx="1236663" cy="312738"/>
          </a:xfrm>
          <a:prstGeom prst="rect">
            <a:avLst/>
          </a:prstGeom>
          <a:noFill/>
          <a:ln w="9525">
            <a:noFill/>
            <a:miter lim="800000"/>
            <a:headEnd/>
            <a:tailEnd/>
          </a:ln>
          <a:effectLst/>
        </p:spPr>
        <p:txBody>
          <a:bodyPr wrap="none">
            <a:spAutoFit/>
          </a:bodyPr>
          <a:lstStyle/>
          <a:p>
            <a:r>
              <a:rPr lang="en-US" altLang="en-US" sz="1600" b="1">
                <a:solidFill>
                  <a:schemeClr val="tx1"/>
                </a:solidFill>
                <a:latin typeface="Times" pitchFamily="18" charset="0"/>
              </a:rPr>
              <a:t>NADH + H</a:t>
            </a:r>
            <a:r>
              <a:rPr lang="en-US" altLang="en-US" sz="1600" b="1" baseline="30000">
                <a:solidFill>
                  <a:schemeClr val="tx1"/>
                </a:solidFill>
                <a:latin typeface="Times" pitchFamily="18" charset="0"/>
              </a:rPr>
              <a:t>+</a:t>
            </a:r>
          </a:p>
        </p:txBody>
      </p:sp>
      <p:sp>
        <p:nvSpPr>
          <p:cNvPr id="913444" name="Text Box 36"/>
          <p:cNvSpPr txBox="1">
            <a:spLocks noChangeArrowheads="1"/>
          </p:cNvSpPr>
          <p:nvPr/>
        </p:nvSpPr>
        <p:spPr bwMode="auto">
          <a:xfrm>
            <a:off x="5549900" y="3675063"/>
            <a:ext cx="558800" cy="312737"/>
          </a:xfrm>
          <a:prstGeom prst="rect">
            <a:avLst/>
          </a:prstGeom>
          <a:noFill/>
          <a:ln w="9525">
            <a:noFill/>
            <a:miter lim="800000"/>
            <a:headEnd/>
            <a:tailEnd/>
          </a:ln>
          <a:effectLst/>
        </p:spPr>
        <p:txBody>
          <a:bodyPr wrap="none">
            <a:spAutoFit/>
          </a:bodyPr>
          <a:lstStyle/>
          <a:p>
            <a:r>
              <a:rPr lang="en-US" altLang="en-US" sz="1600" b="1">
                <a:solidFill>
                  <a:schemeClr val="tx1"/>
                </a:solidFill>
                <a:latin typeface="Times" pitchFamily="18" charset="0"/>
              </a:rPr>
              <a:t>CO</a:t>
            </a:r>
            <a:r>
              <a:rPr lang="en-US" altLang="en-US" sz="1600" b="1" baseline="-25000">
                <a:solidFill>
                  <a:schemeClr val="tx1"/>
                </a:solidFill>
                <a:latin typeface="Times" pitchFamily="18" charset="0"/>
              </a:rPr>
              <a:t>2</a:t>
            </a:r>
          </a:p>
        </p:txBody>
      </p:sp>
      <p:sp>
        <p:nvSpPr>
          <p:cNvPr id="913445" name="Text Box 37"/>
          <p:cNvSpPr txBox="1">
            <a:spLocks noChangeArrowheads="1"/>
          </p:cNvSpPr>
          <p:nvPr/>
        </p:nvSpPr>
        <p:spPr bwMode="auto">
          <a:xfrm>
            <a:off x="5670550" y="4097338"/>
            <a:ext cx="1285875" cy="312737"/>
          </a:xfrm>
          <a:prstGeom prst="rect">
            <a:avLst/>
          </a:prstGeom>
          <a:noFill/>
          <a:ln w="9525">
            <a:noFill/>
            <a:miter lim="800000"/>
            <a:headEnd/>
            <a:tailEnd/>
          </a:ln>
          <a:effectLst/>
        </p:spPr>
        <p:txBody>
          <a:bodyPr wrap="none">
            <a:spAutoFit/>
          </a:bodyPr>
          <a:lstStyle/>
          <a:p>
            <a:r>
              <a:rPr lang="en-US" altLang="en-US" sz="1600" b="1" dirty="0">
                <a:solidFill>
                  <a:schemeClr val="tx1"/>
                </a:solidFill>
                <a:latin typeface="Times" pitchFamily="18" charset="0"/>
              </a:rPr>
              <a:t>Coenzyme A</a:t>
            </a:r>
          </a:p>
        </p:txBody>
      </p:sp>
      <p:sp>
        <p:nvSpPr>
          <p:cNvPr id="913446" name="Text Box 38"/>
          <p:cNvSpPr txBox="1">
            <a:spLocks noChangeArrowheads="1"/>
          </p:cNvSpPr>
          <p:nvPr/>
        </p:nvSpPr>
        <p:spPr bwMode="auto">
          <a:xfrm>
            <a:off x="8066088" y="4500563"/>
            <a:ext cx="696912" cy="312737"/>
          </a:xfrm>
          <a:prstGeom prst="rect">
            <a:avLst/>
          </a:prstGeom>
          <a:noFill/>
          <a:ln w="9525">
            <a:noFill/>
            <a:miter lim="800000"/>
            <a:headEnd/>
            <a:tailEnd/>
          </a:ln>
          <a:effectLst/>
        </p:spPr>
        <p:txBody>
          <a:bodyPr wrap="none">
            <a:spAutoFit/>
          </a:bodyPr>
          <a:lstStyle/>
          <a:p>
            <a:r>
              <a:rPr lang="en-US" altLang="en-US" sz="1600" b="1">
                <a:solidFill>
                  <a:schemeClr val="tx1"/>
                </a:solidFill>
                <a:latin typeface="Times" pitchFamily="18" charset="0"/>
              </a:rPr>
              <a:t>- CoA</a:t>
            </a:r>
          </a:p>
        </p:txBody>
      </p:sp>
      <p:sp>
        <p:nvSpPr>
          <p:cNvPr id="913447" name="Text Box 39"/>
          <p:cNvSpPr txBox="1">
            <a:spLocks noChangeArrowheads="1"/>
          </p:cNvSpPr>
          <p:nvPr/>
        </p:nvSpPr>
        <p:spPr bwMode="auto">
          <a:xfrm>
            <a:off x="7391400" y="4730750"/>
            <a:ext cx="1201738" cy="312738"/>
          </a:xfrm>
          <a:prstGeom prst="rect">
            <a:avLst/>
          </a:prstGeom>
          <a:noFill/>
          <a:ln w="9525">
            <a:noFill/>
            <a:miter lim="800000"/>
            <a:headEnd/>
            <a:tailEnd/>
          </a:ln>
          <a:effectLst/>
        </p:spPr>
        <p:txBody>
          <a:bodyPr wrap="none">
            <a:spAutoFit/>
          </a:bodyPr>
          <a:lstStyle/>
          <a:p>
            <a:r>
              <a:rPr lang="en-US" altLang="en-US" sz="1600" b="1">
                <a:solidFill>
                  <a:schemeClr val="tx1"/>
                </a:solidFill>
                <a:latin typeface="Times" pitchFamily="18" charset="0"/>
              </a:rPr>
              <a:t>Acetyl-CoA</a:t>
            </a:r>
          </a:p>
        </p:txBody>
      </p:sp>
      <p:pic>
        <p:nvPicPr>
          <p:cNvPr id="913412" name="Picture 4" descr="end of slide"/>
          <p:cNvPicPr>
            <a:picLocks noChangeAspect="1" noChangeArrowheads="1"/>
          </p:cNvPicPr>
          <p:nvPr/>
        </p:nvPicPr>
        <p:blipFill>
          <a:blip r:embed="rId13" cstate="print"/>
          <a:srcRect/>
          <a:stretch>
            <a:fillRect/>
          </a:stretch>
        </p:blipFill>
        <p:spPr bwMode="auto">
          <a:xfrm>
            <a:off x="8169275" y="5105400"/>
            <a:ext cx="593725" cy="846138"/>
          </a:xfrm>
          <a:prstGeom prst="rect">
            <a:avLst/>
          </a:prstGeom>
          <a:noFill/>
        </p:spPr>
      </p:pic>
      <p:sp>
        <p:nvSpPr>
          <p:cNvPr id="913448" name="Text Box 40"/>
          <p:cNvSpPr txBox="1">
            <a:spLocks noChangeArrowheads="1"/>
          </p:cNvSpPr>
          <p:nvPr/>
        </p:nvSpPr>
        <p:spPr bwMode="auto">
          <a:xfrm>
            <a:off x="501650" y="762000"/>
            <a:ext cx="21653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Glycolysis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3412"/>
                                        </p:tgtEl>
                                        <p:attrNameLst>
                                          <p:attrName>style.visibility</p:attrName>
                                        </p:attrNameLst>
                                      </p:cBhvr>
                                      <p:to>
                                        <p:strVal val="visible"/>
                                      </p:to>
                                    </p:set>
                                    <p:animEffect transition="in" filter="box(out)">
                                      <p:cBhvr>
                                        <p:cTn id="7"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37378383"/>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8313" y="274638"/>
            <a:ext cx="8229600" cy="1143000"/>
          </a:xfrm>
        </p:spPr>
        <p:txBody>
          <a:bodyPr/>
          <a:lstStyle/>
          <a:p>
            <a:r>
              <a:rPr lang="en-US"/>
              <a:t>STAGE 2: CITRIC ACID CYCLE</a:t>
            </a:r>
          </a:p>
        </p:txBody>
      </p:sp>
      <p:sp>
        <p:nvSpPr>
          <p:cNvPr id="8195" name="Rectangle 3"/>
          <p:cNvSpPr>
            <a:spLocks noGrp="1" noChangeArrowheads="1"/>
          </p:cNvSpPr>
          <p:nvPr>
            <p:ph type="body" idx="1"/>
          </p:nvPr>
        </p:nvSpPr>
        <p:spPr/>
        <p:txBody>
          <a:bodyPr/>
          <a:lstStyle/>
          <a:p>
            <a:r>
              <a:rPr lang="en-US" sz="2400"/>
              <a:t>AKA Krebb’s cycle</a:t>
            </a:r>
          </a:p>
          <a:p>
            <a:endParaRPr lang="en-US" sz="2400"/>
          </a:p>
          <a:p>
            <a:r>
              <a:rPr lang="en-US" sz="2400"/>
              <a:t>Happens in the mitochondria </a:t>
            </a:r>
          </a:p>
          <a:p>
            <a:endParaRPr lang="en-US" sz="2400"/>
          </a:p>
          <a:p>
            <a:r>
              <a:rPr lang="en-US" sz="2400"/>
              <a:t>Produces: carbon dioxide and some ATP</a:t>
            </a: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r>
              <a:rPr lang="en-US" sz="4000"/>
              <a:t>STAGE 3: ELECTRON TRANSPORT CHAIN</a:t>
            </a:r>
          </a:p>
        </p:txBody>
      </p:sp>
      <p:sp>
        <p:nvSpPr>
          <p:cNvPr id="9219" name="Rectangle 3"/>
          <p:cNvSpPr>
            <a:spLocks noGrp="1" noChangeArrowheads="1"/>
          </p:cNvSpPr>
          <p:nvPr>
            <p:ph type="body" idx="1"/>
          </p:nvPr>
        </p:nvSpPr>
        <p:spPr/>
        <p:txBody>
          <a:bodyPr/>
          <a:lstStyle/>
          <a:p>
            <a:r>
              <a:rPr lang="en-US" sz="2400"/>
              <a:t>Happens in the mitochondria</a:t>
            </a:r>
          </a:p>
          <a:p>
            <a:endParaRPr lang="en-US" sz="2400"/>
          </a:p>
          <a:p>
            <a:r>
              <a:rPr lang="en-US" sz="2400"/>
              <a:t>Series of proteins that transfers energy</a:t>
            </a:r>
          </a:p>
          <a:p>
            <a:endParaRPr lang="en-US" sz="2400"/>
          </a:p>
          <a:p>
            <a:r>
              <a:rPr lang="en-US" sz="2400"/>
              <a:t>Net creation of whole process: 36 ATP</a:t>
            </a:r>
          </a:p>
          <a:p>
            <a:endParaRPr lang="en-US" sz="2400"/>
          </a:p>
          <a:p>
            <a:pPr>
              <a:buFontTx/>
              <a:buNone/>
            </a:pPr>
            <a:endParaRPr lang="en-US" sz="240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PROBLEM</a:t>
            </a:r>
          </a:p>
        </p:txBody>
      </p:sp>
      <p:sp>
        <p:nvSpPr>
          <p:cNvPr id="10243" name="Rectangle 3"/>
          <p:cNvSpPr>
            <a:spLocks noGrp="1" noChangeArrowheads="1"/>
          </p:cNvSpPr>
          <p:nvPr>
            <p:ph type="body" idx="1"/>
          </p:nvPr>
        </p:nvSpPr>
        <p:spPr/>
        <p:txBody>
          <a:bodyPr/>
          <a:lstStyle/>
          <a:p>
            <a:r>
              <a:rPr lang="en-US" sz="2400"/>
              <a:t>What happens when our cells run out of oxygen? Can cell respiration occur?</a:t>
            </a: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FERMENTATION</a:t>
            </a:r>
          </a:p>
        </p:txBody>
      </p:sp>
      <p:sp>
        <p:nvSpPr>
          <p:cNvPr id="11267" name="Rectangle 3"/>
          <p:cNvSpPr>
            <a:spLocks noGrp="1" noChangeArrowheads="1"/>
          </p:cNvSpPr>
          <p:nvPr>
            <p:ph type="body" idx="1"/>
          </p:nvPr>
        </p:nvSpPr>
        <p:spPr/>
        <p:txBody>
          <a:bodyPr/>
          <a:lstStyle/>
          <a:p>
            <a:r>
              <a:rPr lang="en-US" sz="2400"/>
              <a:t>Without oxygen cell respiration can not occur. </a:t>
            </a:r>
          </a:p>
          <a:p>
            <a:r>
              <a:rPr lang="en-US" sz="2400"/>
              <a:t>However, instead of giving up and dying, our cells have another way to create energy without using oxygen</a:t>
            </a:r>
            <a:r>
              <a:rPr lang="en-US" sz="2400">
                <a:sym typeface="Wingdings" pitchFamily="2" charset="2"/>
              </a:rPr>
              <a:t> FERMENTATION</a:t>
            </a:r>
          </a:p>
          <a:p>
            <a:r>
              <a:rPr lang="en-US" sz="2400">
                <a:sym typeface="Wingdings" pitchFamily="2" charset="2"/>
              </a:rPr>
              <a:t>Occurs after glycolysis</a:t>
            </a:r>
          </a:p>
          <a:p>
            <a:r>
              <a:rPr lang="en-US" sz="2400">
                <a:sym typeface="Wingdings" pitchFamily="2" charset="2"/>
              </a:rPr>
              <a:t>Lactic acid fermentation: animal cells (us!)</a:t>
            </a:r>
          </a:p>
          <a:p>
            <a:r>
              <a:rPr lang="en-US" sz="2400">
                <a:sym typeface="Wingdings" pitchFamily="2" charset="2"/>
              </a:rPr>
              <a:t>Alcoholic Fermentation: plant cells</a:t>
            </a:r>
          </a:p>
          <a:p>
            <a:endParaRPr lang="en-US" sz="2400">
              <a:sym typeface="Wingdings" pitchFamily="2" charset="2"/>
            </a:endParaRPr>
          </a:p>
          <a:p>
            <a:endParaRPr lang="en-US" sz="2400"/>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837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837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1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6934200" y="6267450"/>
            <a:ext cx="1806575" cy="411163"/>
          </a:xfrm>
          <a:prstGeom prst="rect">
            <a:avLst/>
          </a:prstGeom>
          <a:noFill/>
        </p:spPr>
      </p:pic>
      <p:pic>
        <p:nvPicPr>
          <p:cNvPr id="883718" name="Picture 6"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883719" name="Text Box 7"/>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83720" name="Picture 8" descr="transparencies word"/>
          <p:cNvPicPr>
            <a:picLocks noChangeAspect="1" noChangeArrowheads="1"/>
          </p:cNvPicPr>
          <p:nvPr/>
        </p:nvPicPr>
        <p:blipFill>
          <a:blip r:embed="rId9" cstate="print"/>
          <a:srcRect/>
          <a:stretch>
            <a:fillRect/>
          </a:stretch>
        </p:blipFill>
        <p:spPr bwMode="auto">
          <a:xfrm>
            <a:off x="3219450" y="38100"/>
            <a:ext cx="2705100" cy="431800"/>
          </a:xfrm>
          <a:prstGeom prst="rect">
            <a:avLst/>
          </a:prstGeom>
          <a:noFill/>
        </p:spPr>
      </p:pic>
      <p:pic>
        <p:nvPicPr>
          <p:cNvPr id="883721" name="Picture 9" descr="end of slide"/>
          <p:cNvPicPr>
            <a:picLocks noChangeAspect="1" noChangeArrowheads="1"/>
          </p:cNvPicPr>
          <p:nvPr/>
        </p:nvPicPr>
        <p:blipFill>
          <a:blip r:embed="rId10" cstate="print"/>
          <a:srcRect/>
          <a:stretch>
            <a:fillRect/>
          </a:stretch>
        </p:blipFill>
        <p:spPr bwMode="auto">
          <a:xfrm>
            <a:off x="8169275" y="5105400"/>
            <a:ext cx="593725" cy="846138"/>
          </a:xfrm>
          <a:prstGeom prst="rect">
            <a:avLst/>
          </a:prstGeom>
          <a:noFill/>
        </p:spPr>
      </p:pic>
      <p:pic>
        <p:nvPicPr>
          <p:cNvPr id="883722" name="Picture 10" descr="Sec"/>
          <p:cNvPicPr>
            <a:picLocks noChangeAspect="1" noChangeArrowheads="1"/>
          </p:cNvPicPr>
          <p:nvPr/>
        </p:nvPicPr>
        <p:blipFill>
          <a:blip r:embed="rId11" cstate="print"/>
          <a:srcRect/>
          <a:stretch>
            <a:fillRect/>
          </a:stretch>
        </p:blipFill>
        <p:spPr bwMode="auto">
          <a:xfrm>
            <a:off x="0" y="0"/>
            <a:ext cx="1676400" cy="685800"/>
          </a:xfrm>
          <a:prstGeom prst="rect">
            <a:avLst/>
          </a:prstGeom>
          <a:noFill/>
        </p:spPr>
      </p:pic>
      <p:pic>
        <p:nvPicPr>
          <p:cNvPr id="883725" name="Picture 13" descr="RST-09"/>
          <p:cNvPicPr>
            <a:picLocks noChangeAspect="1" noChangeArrowheads="1"/>
          </p:cNvPicPr>
          <p:nvPr/>
        </p:nvPicPr>
        <p:blipFill>
          <a:blip r:embed="rId12" cstate="print"/>
          <a:srcRect/>
          <a:stretch>
            <a:fillRect/>
          </a:stretch>
        </p:blipFill>
        <p:spPr bwMode="auto">
          <a:xfrm>
            <a:off x="914400" y="914400"/>
            <a:ext cx="7162800" cy="449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21"/>
                                        </p:tgtEl>
                                        <p:attrNameLst>
                                          <p:attrName>style.visibility</p:attrName>
                                        </p:attrNameLst>
                                      </p:cBhvr>
                                      <p:to>
                                        <p:strVal val="visible"/>
                                      </p:to>
                                    </p:set>
                                    <p:animEffect transition="in" filter="box(out)">
                                      <p:cBhvr>
                                        <p:cTn id="7" dur="500"/>
                                        <p:tgtEl>
                                          <p:spTgt spid="88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A4D76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400" dirty="0"/>
              <a:t>9</a:t>
            </a:r>
            <a:r>
              <a:rPr lang="en-US" sz="2400" dirty="0" smtClean="0"/>
              <a:t>/11 Review for Cell Biology  CH 6.3 – 9.3</a:t>
            </a:r>
            <a:br>
              <a:rPr lang="en-US" sz="2400" dirty="0" smtClean="0"/>
            </a:br>
            <a:r>
              <a:rPr lang="en-US" sz="2400" dirty="0" smtClean="0"/>
              <a:t>Obj. TSW demonstrate comprehension of Cell biology concepts such as  Photosynthesis &amp; Cellular Respiration through completing the flow chart, Cell Review activity and the Cell Study Guide.  P.36 NB</a:t>
            </a:r>
            <a:endParaRPr lang="en-US" sz="2400" dirty="0"/>
          </a:p>
        </p:txBody>
      </p:sp>
      <p:sp>
        <p:nvSpPr>
          <p:cNvPr id="3" name="Text Placeholder 2"/>
          <p:cNvSpPr>
            <a:spLocks noGrp="1"/>
          </p:cNvSpPr>
          <p:nvPr>
            <p:ph type="body" idx="1"/>
          </p:nvPr>
        </p:nvSpPr>
        <p:spPr>
          <a:xfrm>
            <a:off x="381000" y="1295400"/>
            <a:ext cx="1905000" cy="411162"/>
          </a:xfrm>
        </p:spPr>
        <p:txBody>
          <a:bodyPr>
            <a:normAutofit fontScale="92500" lnSpcReduction="10000"/>
          </a:bodyPr>
          <a:lstStyle/>
          <a:p>
            <a:r>
              <a:rPr lang="en-US" dirty="0" smtClean="0">
                <a:hlinkClick r:id="rId2" action="ppaction://hlinkfile"/>
              </a:rPr>
              <a:t>cellsalive.com</a:t>
            </a:r>
            <a:r>
              <a:rPr lang="en-US" dirty="0" smtClean="0"/>
              <a:t> </a:t>
            </a:r>
            <a:endParaRPr lang="en-US" dirty="0"/>
          </a:p>
        </p:txBody>
      </p:sp>
      <p:sp>
        <p:nvSpPr>
          <p:cNvPr id="6" name="Content Placeholder 5"/>
          <p:cNvSpPr>
            <a:spLocks noGrp="1"/>
          </p:cNvSpPr>
          <p:nvPr>
            <p:ph sz="quarter" idx="4"/>
          </p:nvPr>
        </p:nvSpPr>
        <p:spPr>
          <a:xfrm>
            <a:off x="4645025" y="1447800"/>
            <a:ext cx="4498975" cy="4179888"/>
          </a:xfrm>
        </p:spPr>
        <p:txBody>
          <a:bodyPr/>
          <a:lstStyle/>
          <a:p>
            <a:pPr marL="457200" indent="-457200">
              <a:buFont typeface="+mj-lt"/>
              <a:buAutoNum type="arabicPeriod"/>
            </a:pPr>
            <a:r>
              <a:rPr lang="en-US" dirty="0" smtClean="0"/>
              <a:t>Describe each of the Four Macromolecules (Polymers) with their subunits.</a:t>
            </a:r>
          </a:p>
          <a:p>
            <a:pPr marL="457200" indent="-457200">
              <a:buFont typeface="+mj-lt"/>
              <a:buAutoNum type="arabicPeriod"/>
            </a:pPr>
            <a:r>
              <a:rPr lang="en-US" dirty="0" smtClean="0"/>
              <a:t>Compare and Contrast Passive and Active Cell Transport.</a:t>
            </a:r>
          </a:p>
          <a:p>
            <a:pPr marL="457200" indent="-457200">
              <a:buFont typeface="+mj-lt"/>
              <a:buAutoNum type="arabicPeriod"/>
            </a:pPr>
            <a:r>
              <a:rPr lang="en-US" dirty="0" smtClean="0"/>
              <a:t>Compare and Contrast Plant and Animal Cells</a:t>
            </a:r>
          </a:p>
          <a:p>
            <a:pPr marL="457200" indent="-457200">
              <a:buNone/>
            </a:pPr>
            <a:r>
              <a:rPr lang="en-US" dirty="0" smtClean="0"/>
              <a:t>Study for Cell Benchmark</a:t>
            </a:r>
            <a:endParaRPr lang="en-US" dirty="0"/>
          </a:p>
        </p:txBody>
      </p:sp>
      <p:pic>
        <p:nvPicPr>
          <p:cNvPr id="7" name="Picture 12" descr="Nucleotides"/>
          <p:cNvPicPr>
            <a:picLocks noGrp="1" noChangeAspect="1" noChangeArrowheads="1"/>
          </p:cNvPicPr>
          <p:nvPr>
            <p:ph sz="half" idx="2"/>
          </p:nvPr>
        </p:nvPicPr>
        <p:blipFill>
          <a:blip r:embed="rId3" cstate="print"/>
          <a:srcRect/>
          <a:stretch>
            <a:fillRect/>
          </a:stretch>
        </p:blipFill>
        <p:spPr bwMode="auto">
          <a:xfrm>
            <a:off x="0" y="3047434"/>
            <a:ext cx="3352800" cy="1855601"/>
          </a:xfrm>
          <a:prstGeom prst="rect">
            <a:avLst/>
          </a:prstGeom>
          <a:noFill/>
        </p:spPr>
      </p:pic>
      <p:pic>
        <p:nvPicPr>
          <p:cNvPr id="8" name="Picture 13" descr="Chloroplast 1"/>
          <p:cNvPicPr>
            <a:picLocks noChangeAspect="1" noChangeArrowheads="1"/>
          </p:cNvPicPr>
          <p:nvPr/>
        </p:nvPicPr>
        <p:blipFill>
          <a:blip r:embed="rId4" cstate="print"/>
          <a:srcRect/>
          <a:stretch>
            <a:fillRect/>
          </a:stretch>
        </p:blipFill>
        <p:spPr bwMode="auto">
          <a:xfrm>
            <a:off x="0" y="4876800"/>
            <a:ext cx="3320591" cy="1600200"/>
          </a:xfrm>
          <a:prstGeom prst="rect">
            <a:avLst/>
          </a:prstGeom>
          <a:noFill/>
        </p:spPr>
      </p:pic>
      <p:pic>
        <p:nvPicPr>
          <p:cNvPr id="10" name="Picture 12" descr="Glycerol Chemistry"/>
          <p:cNvPicPr>
            <a:picLocks noChangeAspect="1" noChangeArrowheads="1"/>
          </p:cNvPicPr>
          <p:nvPr/>
        </p:nvPicPr>
        <p:blipFill>
          <a:blip r:embed="rId5" cstate="print"/>
          <a:srcRect/>
          <a:stretch>
            <a:fillRect/>
          </a:stretch>
        </p:blipFill>
        <p:spPr bwMode="auto">
          <a:xfrm>
            <a:off x="0" y="1676400"/>
            <a:ext cx="2590800" cy="1460596"/>
          </a:xfrm>
          <a:prstGeom prst="rect">
            <a:avLst/>
          </a:prstGeom>
          <a:noFill/>
        </p:spPr>
      </p:pic>
      <p:pic>
        <p:nvPicPr>
          <p:cNvPr id="11" name="Picture 12" descr="Action of Enzymes"/>
          <p:cNvPicPr>
            <a:picLocks noChangeAspect="1" noChangeArrowheads="1"/>
          </p:cNvPicPr>
          <p:nvPr/>
        </p:nvPicPr>
        <p:blipFill>
          <a:blip r:embed="rId6" cstate="print"/>
          <a:srcRect/>
          <a:stretch>
            <a:fillRect/>
          </a:stretch>
        </p:blipFill>
        <p:spPr bwMode="auto">
          <a:xfrm>
            <a:off x="3276600" y="4800600"/>
            <a:ext cx="1965613" cy="1905000"/>
          </a:xfrm>
          <a:prstGeom prst="rect">
            <a:avLst/>
          </a:prstGeom>
          <a:noFill/>
        </p:spPr>
      </p:pic>
      <p:pic>
        <p:nvPicPr>
          <p:cNvPr id="12" name="Picture 13" descr="LightIntensity&amp;Photosythesi"/>
          <p:cNvPicPr>
            <a:picLocks noChangeAspect="1" noChangeArrowheads="1"/>
          </p:cNvPicPr>
          <p:nvPr/>
        </p:nvPicPr>
        <p:blipFill>
          <a:blip r:embed="rId7" cstate="print"/>
          <a:srcRect/>
          <a:stretch>
            <a:fillRect/>
          </a:stretch>
        </p:blipFill>
        <p:spPr bwMode="auto">
          <a:xfrm>
            <a:off x="7009354" y="4876800"/>
            <a:ext cx="2134645" cy="1981200"/>
          </a:xfrm>
          <a:prstGeom prst="rect">
            <a:avLst/>
          </a:prstGeom>
          <a:noFill/>
        </p:spPr>
      </p:pic>
      <p:pic>
        <p:nvPicPr>
          <p:cNvPr id="14" name="Picture 16" descr="Fig"/>
          <p:cNvPicPr>
            <a:picLocks noChangeAspect="1" noChangeArrowheads="1"/>
          </p:cNvPicPr>
          <p:nvPr/>
        </p:nvPicPr>
        <p:blipFill>
          <a:blip r:embed="rId8" cstate="print"/>
          <a:srcRect/>
          <a:stretch>
            <a:fillRect/>
          </a:stretch>
        </p:blipFill>
        <p:spPr bwMode="auto">
          <a:xfrm>
            <a:off x="2590800" y="1676400"/>
            <a:ext cx="2080963" cy="1560496"/>
          </a:xfrm>
          <a:prstGeom prst="rect">
            <a:avLst/>
          </a:prstGeom>
          <a:noFill/>
        </p:spPr>
      </p:pic>
      <p:pic>
        <p:nvPicPr>
          <p:cNvPr id="9" name="Picture 13" descr="Animal cell"/>
          <p:cNvPicPr>
            <a:picLocks noChangeAspect="1" noChangeArrowheads="1"/>
          </p:cNvPicPr>
          <p:nvPr/>
        </p:nvPicPr>
        <p:blipFill>
          <a:blip r:embed="rId9" cstate="print"/>
          <a:srcRect/>
          <a:stretch>
            <a:fillRect/>
          </a:stretch>
        </p:blipFill>
        <p:spPr bwMode="auto">
          <a:xfrm>
            <a:off x="5029199" y="5058128"/>
            <a:ext cx="2209801" cy="1799872"/>
          </a:xfrm>
          <a:prstGeom prst="rect">
            <a:avLst/>
          </a:prstGeom>
          <a:noFill/>
        </p:spPr>
      </p:pic>
      <p:pic>
        <p:nvPicPr>
          <p:cNvPr id="13" name="Picture 1041" descr="Fig"/>
          <p:cNvPicPr>
            <a:picLocks noChangeAspect="1" noChangeArrowheads="1"/>
          </p:cNvPicPr>
          <p:nvPr/>
        </p:nvPicPr>
        <p:blipFill>
          <a:blip r:embed="rId10" cstate="print"/>
          <a:srcRect/>
          <a:stretch>
            <a:fillRect/>
          </a:stretch>
        </p:blipFill>
        <p:spPr bwMode="auto">
          <a:xfrm>
            <a:off x="3352800" y="3200400"/>
            <a:ext cx="1239117" cy="1717995"/>
          </a:xfrm>
          <a:prstGeom prst="rect">
            <a:avLst/>
          </a:prstGeom>
          <a:noFill/>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#1 Macromolecules</a:t>
            </a:r>
            <a:br>
              <a:rPr lang="en-US" dirty="0" smtClean="0"/>
            </a:br>
            <a:r>
              <a:rPr lang="en-US" sz="3100" dirty="0" smtClean="0"/>
              <a:t>Write the functions of the Macromolecules for the cell membrane.</a:t>
            </a:r>
            <a:endParaRPr lang="en-US" sz="3100" dirty="0"/>
          </a:p>
        </p:txBody>
      </p:sp>
      <p:sp>
        <p:nvSpPr>
          <p:cNvPr id="3" name="Content Placeholder 2"/>
          <p:cNvSpPr>
            <a:spLocks noGrp="1"/>
          </p:cNvSpPr>
          <p:nvPr>
            <p:ph idx="1"/>
          </p:nvPr>
        </p:nvSpPr>
        <p:spPr/>
        <p:txBody>
          <a:bodyPr/>
          <a:lstStyle/>
          <a:p>
            <a:r>
              <a:rPr lang="en-US" b="1" dirty="0" smtClean="0"/>
              <a:t>Protein</a:t>
            </a:r>
            <a:r>
              <a:rPr lang="en-US" dirty="0" smtClean="0"/>
              <a:t> – Amino Acids</a:t>
            </a:r>
          </a:p>
          <a:p>
            <a:r>
              <a:rPr lang="en-US" b="1" dirty="0" smtClean="0"/>
              <a:t>Carbohydrate</a:t>
            </a:r>
            <a:r>
              <a:rPr lang="en-US" dirty="0" smtClean="0"/>
              <a:t> – </a:t>
            </a:r>
            <a:r>
              <a:rPr lang="en-US" dirty="0" err="1" smtClean="0"/>
              <a:t>Saccharides</a:t>
            </a:r>
            <a:r>
              <a:rPr lang="en-US" dirty="0" smtClean="0"/>
              <a:t> (sugars)</a:t>
            </a:r>
          </a:p>
          <a:p>
            <a:r>
              <a:rPr lang="en-US" b="1" dirty="0" smtClean="0"/>
              <a:t>Lipid </a:t>
            </a:r>
            <a:r>
              <a:rPr lang="en-US" dirty="0" smtClean="0"/>
              <a:t>– Fatty   Acids</a:t>
            </a:r>
          </a:p>
          <a:p>
            <a:pPr lvl="1"/>
            <a:r>
              <a:rPr lang="en-US" dirty="0" smtClean="0"/>
              <a:t>Cholesterol – stabilizes the Plasma Membrane</a:t>
            </a:r>
          </a:p>
          <a:p>
            <a:r>
              <a:rPr lang="en-US" b="1" dirty="0" smtClean="0"/>
              <a:t>Nucleic Acid </a:t>
            </a:r>
            <a:r>
              <a:rPr lang="en-US" dirty="0" smtClean="0"/>
              <a:t>is a Macromolecule, where is it in the cell?  What are two examples?</a:t>
            </a:r>
          </a:p>
          <a:p>
            <a:pPr lvl="1"/>
            <a:r>
              <a:rPr lang="en-US" dirty="0" smtClean="0"/>
              <a:t>In the nucleus, made out of nucleotides.  Examples are: DNA, RNA</a:t>
            </a:r>
            <a:endParaRPr lang="en-US" dirty="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65238"/>
          </a:xfrm>
        </p:spPr>
        <p:txBody>
          <a:bodyPr>
            <a:normAutofit fontScale="90000"/>
          </a:bodyPr>
          <a:lstStyle/>
          <a:p>
            <a:r>
              <a:rPr lang="en-US" dirty="0" smtClean="0"/>
              <a:t>#2 Passive &amp; Active Transport</a:t>
            </a:r>
            <a:br>
              <a:rPr lang="en-US" dirty="0" smtClean="0"/>
            </a:br>
            <a:r>
              <a:rPr lang="en-US" dirty="0" smtClean="0"/>
              <a:t>transport materials through the cell/ plasma membrane</a:t>
            </a:r>
            <a:endParaRPr lang="en-US" dirty="0"/>
          </a:p>
        </p:txBody>
      </p:sp>
      <p:sp>
        <p:nvSpPr>
          <p:cNvPr id="3" name="Content Placeholder 2"/>
          <p:cNvSpPr>
            <a:spLocks noGrp="1"/>
          </p:cNvSpPr>
          <p:nvPr>
            <p:ph idx="1"/>
          </p:nvPr>
        </p:nvSpPr>
        <p:spPr/>
        <p:txBody>
          <a:bodyPr numCol="2"/>
          <a:lstStyle/>
          <a:p>
            <a:pPr>
              <a:buNone/>
            </a:pPr>
            <a:r>
              <a:rPr lang="en-US" b="1" dirty="0" smtClean="0"/>
              <a:t>Passive transport</a:t>
            </a:r>
          </a:p>
          <a:p>
            <a:pPr>
              <a:buNone/>
            </a:pPr>
            <a:r>
              <a:rPr lang="en-US" dirty="0" smtClean="0"/>
              <a:t>No energy required</a:t>
            </a:r>
          </a:p>
          <a:p>
            <a:pPr>
              <a:buNone/>
            </a:pPr>
            <a:r>
              <a:rPr lang="en-US" dirty="0" smtClean="0"/>
              <a:t>High to low Concentration</a:t>
            </a:r>
          </a:p>
          <a:p>
            <a:pPr>
              <a:buNone/>
            </a:pPr>
            <a:r>
              <a:rPr lang="en-US" dirty="0" smtClean="0"/>
              <a:t>Examples: Osmosis</a:t>
            </a:r>
          </a:p>
          <a:p>
            <a:pPr>
              <a:buNone/>
            </a:pPr>
            <a:r>
              <a:rPr lang="en-US" dirty="0" smtClean="0"/>
              <a:t>Diffusion</a:t>
            </a:r>
          </a:p>
          <a:p>
            <a:pPr>
              <a:buNone/>
            </a:pPr>
            <a:r>
              <a:rPr lang="en-US" dirty="0" err="1" smtClean="0"/>
              <a:t>Faciliated</a:t>
            </a:r>
            <a:r>
              <a:rPr lang="en-US" dirty="0" smtClean="0"/>
              <a:t> Diffusion					 </a:t>
            </a:r>
            <a:r>
              <a:rPr lang="en-US" b="1" dirty="0" smtClean="0"/>
              <a:t>Active Transport</a:t>
            </a:r>
          </a:p>
          <a:p>
            <a:pPr>
              <a:buNone/>
            </a:pPr>
            <a:r>
              <a:rPr lang="en-US" dirty="0" smtClean="0"/>
              <a:t>Requires Energy</a:t>
            </a:r>
          </a:p>
          <a:p>
            <a:pPr>
              <a:buNone/>
            </a:pPr>
            <a:r>
              <a:rPr lang="en-US" dirty="0" smtClean="0"/>
              <a:t>Low to High Concentration</a:t>
            </a:r>
          </a:p>
          <a:p>
            <a:pPr>
              <a:buNone/>
            </a:pPr>
            <a:r>
              <a:rPr lang="en-US" dirty="0" err="1" smtClean="0"/>
              <a:t>Endocytosis</a:t>
            </a:r>
            <a:endParaRPr lang="en-US" dirty="0" smtClean="0"/>
          </a:p>
          <a:p>
            <a:pPr>
              <a:buNone/>
            </a:pPr>
            <a:r>
              <a:rPr lang="en-US" dirty="0" err="1" smtClean="0"/>
              <a:t>Exocytosis</a:t>
            </a:r>
            <a:endParaRPr lang="en-US" dirty="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Plant Cells &amp; Animal Cells</a:t>
            </a:r>
            <a:br>
              <a:rPr lang="en-US" dirty="0" smtClean="0"/>
            </a:br>
            <a:r>
              <a:rPr lang="en-US" sz="3100" dirty="0" smtClean="0"/>
              <a:t>Both Eukaryotic &amp; perform Cellular Respiration, mitochondria</a:t>
            </a:r>
            <a:endParaRPr lang="en-US" sz="3100" dirty="0"/>
          </a:p>
        </p:txBody>
      </p:sp>
      <p:sp>
        <p:nvSpPr>
          <p:cNvPr id="3" name="Content Placeholder 2"/>
          <p:cNvSpPr>
            <a:spLocks noGrp="1"/>
          </p:cNvSpPr>
          <p:nvPr>
            <p:ph idx="1"/>
          </p:nvPr>
        </p:nvSpPr>
        <p:spPr/>
        <p:txBody>
          <a:bodyPr numCol="2"/>
          <a:lstStyle/>
          <a:p>
            <a:pPr>
              <a:buNone/>
            </a:pPr>
            <a:r>
              <a:rPr lang="en-US" b="1" dirty="0" smtClean="0"/>
              <a:t>Plant</a:t>
            </a:r>
          </a:p>
          <a:p>
            <a:pPr>
              <a:buNone/>
            </a:pPr>
            <a:r>
              <a:rPr lang="en-US" dirty="0" smtClean="0"/>
              <a:t>Cell Walls	</a:t>
            </a:r>
          </a:p>
          <a:p>
            <a:pPr>
              <a:buNone/>
            </a:pPr>
            <a:r>
              <a:rPr lang="en-US" dirty="0" smtClean="0"/>
              <a:t>Photosynthesis	</a:t>
            </a:r>
          </a:p>
          <a:p>
            <a:pPr>
              <a:buNone/>
            </a:pPr>
            <a:r>
              <a:rPr lang="en-US" dirty="0" smtClean="0"/>
              <a:t>Large Vacuole	</a:t>
            </a:r>
          </a:p>
          <a:p>
            <a:pPr>
              <a:buNone/>
            </a:pPr>
            <a:r>
              <a:rPr lang="en-US" dirty="0" smtClean="0"/>
              <a:t>Chloroplast													 </a:t>
            </a:r>
            <a:r>
              <a:rPr lang="en-US" b="1" dirty="0" smtClean="0"/>
              <a:t>Animal</a:t>
            </a:r>
          </a:p>
          <a:p>
            <a:pPr>
              <a:buNone/>
            </a:pPr>
            <a:r>
              <a:rPr lang="en-US" dirty="0" err="1" smtClean="0"/>
              <a:t>Centrioles</a:t>
            </a:r>
            <a:r>
              <a:rPr lang="en-US" dirty="0" smtClean="0"/>
              <a:t> – cell division</a:t>
            </a:r>
          </a:p>
          <a:p>
            <a:pPr>
              <a:buNone/>
            </a:pPr>
            <a:r>
              <a:rPr lang="en-US" dirty="0" smtClean="0"/>
              <a:t>Small Vacuole</a:t>
            </a:r>
          </a:p>
          <a:p>
            <a:pPr>
              <a:buNone/>
            </a:pPr>
            <a:r>
              <a:rPr lang="en-US" dirty="0" err="1" smtClean="0"/>
              <a:t>lysosomes</a:t>
            </a:r>
            <a:endParaRPr lang="en-US" dirty="0"/>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883725" name="Picture 13" descr="RST-09"/>
          <p:cNvPicPr>
            <a:picLocks noChangeAspect="1" noChangeArrowheads="1"/>
          </p:cNvPicPr>
          <p:nvPr/>
        </p:nvPicPr>
        <p:blipFill>
          <a:blip r:embed="rId2" cstate="print"/>
          <a:srcRect l="2632" t="2795" r="3509" b="3568"/>
          <a:stretch>
            <a:fillRect/>
          </a:stretch>
        </p:blipFill>
        <p:spPr bwMode="auto">
          <a:xfrm>
            <a:off x="457200" y="762000"/>
            <a:ext cx="8153400" cy="5105400"/>
          </a:xfrm>
          <a:prstGeom prst="rect">
            <a:avLst/>
          </a:prstGeom>
          <a:noFill/>
        </p:spPr>
      </p:pic>
      <p:sp>
        <p:nvSpPr>
          <p:cNvPr id="12" name="TextBox 11"/>
          <p:cNvSpPr txBox="1"/>
          <p:nvPr/>
        </p:nvSpPr>
        <p:spPr>
          <a:xfrm>
            <a:off x="1752600" y="1219200"/>
            <a:ext cx="1219200" cy="369332"/>
          </a:xfrm>
          <a:prstGeom prst="rect">
            <a:avLst/>
          </a:prstGeom>
          <a:noFill/>
        </p:spPr>
        <p:txBody>
          <a:bodyPr wrap="square" rtlCol="0">
            <a:spAutoFit/>
          </a:bodyPr>
          <a:lstStyle/>
          <a:p>
            <a:r>
              <a:rPr lang="en-US" b="1" dirty="0" smtClean="0">
                <a:solidFill>
                  <a:schemeClr val="bg1"/>
                </a:solidFill>
              </a:rPr>
              <a:t>Photolysis</a:t>
            </a:r>
            <a:endParaRPr lang="en-US" b="1" dirty="0">
              <a:solidFill>
                <a:schemeClr val="bg1"/>
              </a:solidFill>
            </a:endParaRPr>
          </a:p>
        </p:txBody>
      </p:sp>
      <p:sp>
        <p:nvSpPr>
          <p:cNvPr id="13" name="TextBox 12"/>
          <p:cNvSpPr txBox="1"/>
          <p:nvPr/>
        </p:nvSpPr>
        <p:spPr>
          <a:xfrm>
            <a:off x="1752600" y="4572000"/>
            <a:ext cx="990600" cy="830997"/>
          </a:xfrm>
          <a:prstGeom prst="rect">
            <a:avLst/>
          </a:prstGeom>
          <a:noFill/>
        </p:spPr>
        <p:txBody>
          <a:bodyPr wrap="square" rtlCol="0">
            <a:spAutoFit/>
          </a:bodyPr>
          <a:lstStyle/>
          <a:p>
            <a:r>
              <a:rPr lang="en-US" sz="1600" dirty="0" smtClean="0">
                <a:solidFill>
                  <a:schemeClr val="bg1"/>
                </a:solidFill>
              </a:rPr>
              <a:t>Electron</a:t>
            </a:r>
          </a:p>
          <a:p>
            <a:r>
              <a:rPr lang="en-US" sz="1600" dirty="0" smtClean="0">
                <a:solidFill>
                  <a:schemeClr val="bg1"/>
                </a:solidFill>
              </a:rPr>
              <a:t>Transport</a:t>
            </a:r>
          </a:p>
          <a:p>
            <a:r>
              <a:rPr lang="en-US" sz="1600" dirty="0" smtClean="0">
                <a:solidFill>
                  <a:schemeClr val="bg1"/>
                </a:solidFill>
              </a:rPr>
              <a:t>chain</a:t>
            </a:r>
            <a:endParaRPr lang="en-US" sz="1600" dirty="0">
              <a:solidFill>
                <a:schemeClr val="bg1"/>
              </a:solidFill>
            </a:endParaRPr>
          </a:p>
        </p:txBody>
      </p:sp>
      <p:sp>
        <p:nvSpPr>
          <p:cNvPr id="14" name="TextBox 13"/>
          <p:cNvSpPr txBox="1"/>
          <p:nvPr/>
        </p:nvSpPr>
        <p:spPr>
          <a:xfrm>
            <a:off x="1447800" y="1676400"/>
            <a:ext cx="1981200" cy="1477328"/>
          </a:xfrm>
          <a:prstGeom prst="rect">
            <a:avLst/>
          </a:prstGeom>
          <a:noFill/>
        </p:spPr>
        <p:txBody>
          <a:bodyPr wrap="square" rtlCol="0">
            <a:spAutoFit/>
          </a:bodyPr>
          <a:lstStyle/>
          <a:p>
            <a:pPr>
              <a:buFont typeface="Arial" pitchFamily="34" charset="0"/>
              <a:buChar char="•"/>
            </a:pPr>
            <a:r>
              <a:rPr lang="en-US" dirty="0" smtClean="0"/>
              <a:t>Uses light energy to break water (H</a:t>
            </a:r>
            <a:r>
              <a:rPr lang="en-US" baseline="-25000" dirty="0" smtClean="0"/>
              <a:t>2</a:t>
            </a:r>
            <a:r>
              <a:rPr lang="en-US" dirty="0" smtClean="0"/>
              <a:t>O) down to oxygen (O</a:t>
            </a:r>
            <a:r>
              <a:rPr lang="en-US" baseline="-25000" dirty="0" smtClean="0"/>
              <a:t>2</a:t>
            </a:r>
            <a:r>
              <a:rPr lang="en-US" dirty="0" smtClean="0"/>
              <a:t> ).</a:t>
            </a:r>
          </a:p>
          <a:p>
            <a:pPr>
              <a:buFont typeface="Arial" pitchFamily="34" charset="0"/>
              <a:buChar char="•"/>
            </a:pPr>
            <a:r>
              <a:rPr lang="en-US" dirty="0" smtClean="0"/>
              <a:t>Needs light!</a:t>
            </a:r>
            <a:endParaRPr lang="en-US" dirty="0"/>
          </a:p>
        </p:txBody>
      </p:sp>
      <p:sp>
        <p:nvSpPr>
          <p:cNvPr id="15" name="Rectangle 14"/>
          <p:cNvSpPr/>
          <p:nvPr/>
        </p:nvSpPr>
        <p:spPr>
          <a:xfrm>
            <a:off x="990600" y="3048000"/>
            <a:ext cx="415498" cy="369332"/>
          </a:xfrm>
          <a:prstGeom prst="rect">
            <a:avLst/>
          </a:prstGeom>
        </p:spPr>
        <p:txBody>
          <a:bodyPr wrap="none">
            <a:spAutoFit/>
          </a:bodyPr>
          <a:lstStyle/>
          <a:p>
            <a:r>
              <a:rPr lang="en-US" dirty="0" smtClean="0"/>
              <a:t>O</a:t>
            </a:r>
            <a:r>
              <a:rPr lang="en-US" baseline="-25000" dirty="0" smtClean="0"/>
              <a:t>2</a:t>
            </a:r>
            <a:endParaRPr lang="en-US" dirty="0"/>
          </a:p>
        </p:txBody>
      </p:sp>
      <p:sp>
        <p:nvSpPr>
          <p:cNvPr id="16" name="Rectangle 15"/>
          <p:cNvSpPr/>
          <p:nvPr/>
        </p:nvSpPr>
        <p:spPr>
          <a:xfrm>
            <a:off x="457200" y="3048000"/>
            <a:ext cx="559769" cy="369332"/>
          </a:xfrm>
          <a:prstGeom prst="rect">
            <a:avLst/>
          </a:prstGeom>
        </p:spPr>
        <p:txBody>
          <a:bodyPr wrap="none">
            <a:spAutoFit/>
          </a:bodyPr>
          <a:lstStyle/>
          <a:p>
            <a:r>
              <a:rPr lang="en-US" dirty="0" smtClean="0"/>
              <a:t>H</a:t>
            </a:r>
            <a:r>
              <a:rPr lang="en-US" baseline="-25000" dirty="0" smtClean="0"/>
              <a:t>2</a:t>
            </a:r>
            <a:r>
              <a:rPr lang="en-US" dirty="0" smtClean="0"/>
              <a:t>O</a:t>
            </a:r>
            <a:endParaRPr lang="en-US" dirty="0"/>
          </a:p>
        </p:txBody>
      </p:sp>
      <p:sp>
        <p:nvSpPr>
          <p:cNvPr id="17" name="Rectangle 16"/>
          <p:cNvSpPr/>
          <p:nvPr/>
        </p:nvSpPr>
        <p:spPr>
          <a:xfrm>
            <a:off x="3581400" y="1030069"/>
            <a:ext cx="838200" cy="646331"/>
          </a:xfrm>
          <a:prstGeom prst="rect">
            <a:avLst/>
          </a:prstGeom>
        </p:spPr>
        <p:txBody>
          <a:bodyPr wrap="square">
            <a:spAutoFit/>
          </a:bodyPr>
          <a:lstStyle/>
          <a:p>
            <a:r>
              <a:rPr lang="en-US" b="1" dirty="0" smtClean="0"/>
              <a:t>Calvin cycle</a:t>
            </a:r>
            <a:endParaRPr lang="en-US" b="1" dirty="0"/>
          </a:p>
        </p:txBody>
      </p:sp>
      <p:sp>
        <p:nvSpPr>
          <p:cNvPr id="18" name="Rectangle 17"/>
          <p:cNvSpPr/>
          <p:nvPr/>
        </p:nvSpPr>
        <p:spPr>
          <a:xfrm>
            <a:off x="4114800" y="2895600"/>
            <a:ext cx="838200" cy="369332"/>
          </a:xfrm>
          <a:prstGeom prst="rect">
            <a:avLst/>
          </a:prstGeom>
        </p:spPr>
        <p:txBody>
          <a:bodyPr wrap="square">
            <a:spAutoFit/>
          </a:bodyPr>
          <a:lstStyle/>
          <a:p>
            <a:r>
              <a:rPr lang="en-US" dirty="0" smtClean="0"/>
              <a:t>CO</a:t>
            </a:r>
            <a:r>
              <a:rPr lang="en-US" baseline="-25000" dirty="0" smtClean="0"/>
              <a:t>2</a:t>
            </a:r>
            <a:endParaRPr lang="en-US" dirty="0"/>
          </a:p>
        </p:txBody>
      </p:sp>
      <p:sp>
        <p:nvSpPr>
          <p:cNvPr id="19" name="Rectangle 18"/>
          <p:cNvSpPr/>
          <p:nvPr/>
        </p:nvSpPr>
        <p:spPr>
          <a:xfrm>
            <a:off x="5638800" y="1143000"/>
            <a:ext cx="1708801" cy="369332"/>
          </a:xfrm>
          <a:prstGeom prst="rect">
            <a:avLst/>
          </a:prstGeom>
        </p:spPr>
        <p:txBody>
          <a:bodyPr wrap="none">
            <a:spAutoFit/>
          </a:bodyPr>
          <a:lstStyle/>
          <a:p>
            <a:r>
              <a:rPr lang="en-US" dirty="0" smtClean="0"/>
              <a:t>Glucose is made</a:t>
            </a:r>
            <a:endParaRPr lang="en-US" dirty="0"/>
          </a:p>
        </p:txBody>
      </p:sp>
      <p:sp>
        <p:nvSpPr>
          <p:cNvPr id="20" name="Rectangle 19"/>
          <p:cNvSpPr/>
          <p:nvPr/>
        </p:nvSpPr>
        <p:spPr>
          <a:xfrm>
            <a:off x="533400" y="457200"/>
            <a:ext cx="5334000" cy="461665"/>
          </a:xfrm>
          <a:prstGeom prst="rect">
            <a:avLst/>
          </a:prstGeom>
        </p:spPr>
        <p:txBody>
          <a:bodyPr wrap="square">
            <a:spAutoFit/>
          </a:bodyPr>
          <a:lstStyle/>
          <a:p>
            <a:r>
              <a:rPr lang="en-US" sz="2400" b="1" dirty="0" smtClean="0"/>
              <a:t>PHOTOSYNTHESIS (in the chloroplast)</a:t>
            </a:r>
            <a:endParaRPr lang="en-US" sz="2400" b="1" dirty="0"/>
          </a:p>
        </p:txBody>
      </p:sp>
      <p:pic>
        <p:nvPicPr>
          <p:cNvPr id="1026" name="Picture 2" descr="http://www.helpsavetheclimate.com/chloroplast1.gif"/>
          <p:cNvPicPr>
            <a:picLocks noChangeAspect="1" noChangeArrowheads="1"/>
          </p:cNvPicPr>
          <p:nvPr/>
        </p:nvPicPr>
        <p:blipFill>
          <a:blip r:embed="rId3" cstate="print"/>
          <a:srcRect/>
          <a:stretch>
            <a:fillRect/>
          </a:stretch>
        </p:blipFill>
        <p:spPr bwMode="auto">
          <a:xfrm>
            <a:off x="5715000" y="0"/>
            <a:ext cx="1600200" cy="1137583"/>
          </a:xfrm>
          <a:prstGeom prst="rect">
            <a:avLst/>
          </a:prstGeom>
          <a:noFill/>
        </p:spPr>
      </p:pic>
      <p:sp>
        <p:nvSpPr>
          <p:cNvPr id="24" name="Rectangle 23"/>
          <p:cNvSpPr/>
          <p:nvPr/>
        </p:nvSpPr>
        <p:spPr>
          <a:xfrm>
            <a:off x="4648200" y="1524000"/>
            <a:ext cx="2514600" cy="1661993"/>
          </a:xfrm>
          <a:prstGeom prst="rect">
            <a:avLst/>
          </a:prstGeom>
        </p:spPr>
        <p:txBody>
          <a:bodyPr wrap="square">
            <a:spAutoFit/>
          </a:bodyPr>
          <a:lstStyle/>
          <a:p>
            <a:pPr>
              <a:buFont typeface="Arial" pitchFamily="34" charset="0"/>
              <a:buChar char="•"/>
            </a:pPr>
            <a:r>
              <a:rPr lang="en-US" dirty="0" smtClean="0"/>
              <a:t>Uses energy from photolysis and CO</a:t>
            </a:r>
            <a:r>
              <a:rPr lang="en-US" baseline="-25000" dirty="0" smtClean="0"/>
              <a:t>2 </a:t>
            </a:r>
            <a:r>
              <a:rPr lang="en-US" dirty="0" smtClean="0"/>
              <a:t>to produce sugar = glucose </a:t>
            </a:r>
            <a:r>
              <a:rPr lang="en-US" dirty="0" smtClean="0">
                <a:sym typeface="Wingdings" pitchFamily="2" charset="2"/>
              </a:rPr>
              <a:t>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p>
          <a:p>
            <a:pPr>
              <a:buFont typeface="Arial" pitchFamily="34" charset="0"/>
              <a:buChar char="•"/>
            </a:pPr>
            <a:r>
              <a:rPr lang="en-US" dirty="0" smtClean="0"/>
              <a:t>Does not need light!</a:t>
            </a:r>
            <a:endParaRPr lang="en-US" baseline="-25000" dirty="0" smtClean="0">
              <a:sym typeface="Wingdings" pitchFamily="2" charset="2"/>
            </a:endParaRPr>
          </a:p>
          <a:p>
            <a:endParaRPr lang="en-US" baseline="-25000" dirty="0"/>
          </a:p>
        </p:txBody>
      </p:sp>
      <p:sp>
        <p:nvSpPr>
          <p:cNvPr id="25" name="Rectangle 24"/>
          <p:cNvSpPr/>
          <p:nvPr/>
        </p:nvSpPr>
        <p:spPr>
          <a:xfrm>
            <a:off x="762000" y="6096000"/>
            <a:ext cx="7848600" cy="461665"/>
          </a:xfrm>
          <a:prstGeom prst="rect">
            <a:avLst/>
          </a:prstGeom>
        </p:spPr>
        <p:txBody>
          <a:bodyPr wrap="square">
            <a:spAutoFit/>
          </a:bodyPr>
          <a:lstStyle/>
          <a:p>
            <a:pPr lvl="1"/>
            <a:r>
              <a:rPr lang="en-US" sz="2400" b="1" dirty="0" smtClean="0"/>
              <a:t>CELLULAR RESPIRATION (in cytoplasm and mitochondria)</a:t>
            </a:r>
            <a:endParaRPr lang="en-US" sz="2400" b="1" dirty="0"/>
          </a:p>
        </p:txBody>
      </p:sp>
      <p:sp>
        <p:nvSpPr>
          <p:cNvPr id="26" name="Rectangle 25"/>
          <p:cNvSpPr/>
          <p:nvPr/>
        </p:nvSpPr>
        <p:spPr>
          <a:xfrm>
            <a:off x="5867400" y="3505200"/>
            <a:ext cx="2057400" cy="1477328"/>
          </a:xfrm>
          <a:prstGeom prst="rect">
            <a:avLst/>
          </a:prstGeom>
        </p:spPr>
        <p:txBody>
          <a:bodyPr wrap="square">
            <a:spAutoFit/>
          </a:bodyPr>
          <a:lstStyle/>
          <a:p>
            <a:r>
              <a:rPr lang="en-US" dirty="0" smtClean="0"/>
              <a:t>Breaks down sugar into </a:t>
            </a:r>
            <a:r>
              <a:rPr lang="en-US" u="sng" dirty="0" err="1" smtClean="0"/>
              <a:t>pyruvic</a:t>
            </a:r>
            <a:r>
              <a:rPr lang="en-US" u="sng" dirty="0" smtClean="0"/>
              <a:t> acid</a:t>
            </a:r>
            <a:r>
              <a:rPr lang="en-US" dirty="0" smtClean="0"/>
              <a:t> </a:t>
            </a:r>
            <a:r>
              <a:rPr lang="en-US" dirty="0" smtClean="0">
                <a:sym typeface="Wingdings" pitchFamily="2" charset="2"/>
              </a:rPr>
              <a:t> 2*(C</a:t>
            </a:r>
            <a:r>
              <a:rPr lang="en-US" baseline="-25000" dirty="0" smtClean="0">
                <a:sym typeface="Wingdings" pitchFamily="2" charset="2"/>
              </a:rPr>
              <a:t>3</a:t>
            </a:r>
            <a:r>
              <a:rPr lang="en-US" dirty="0" smtClean="0">
                <a:sym typeface="Wingdings" pitchFamily="2" charset="2"/>
              </a:rPr>
              <a:t>H</a:t>
            </a:r>
            <a:r>
              <a:rPr lang="en-US" baseline="-25000" dirty="0" smtClean="0">
                <a:sym typeface="Wingdings" pitchFamily="2" charset="2"/>
              </a:rPr>
              <a:t>6</a:t>
            </a:r>
            <a:r>
              <a:rPr lang="en-US" dirty="0" smtClean="0">
                <a:sym typeface="Wingdings" pitchFamily="2" charset="2"/>
              </a:rPr>
              <a:t>O</a:t>
            </a:r>
            <a:r>
              <a:rPr lang="en-US" baseline="-25000" dirty="0" smtClean="0">
                <a:sym typeface="Wingdings" pitchFamily="2" charset="2"/>
              </a:rPr>
              <a:t>3</a:t>
            </a:r>
            <a:r>
              <a:rPr lang="en-US" dirty="0" smtClean="0">
                <a:sym typeface="Wingdings" pitchFamily="2" charset="2"/>
              </a:rPr>
              <a:t>) and ATP (energy</a:t>
            </a:r>
            <a:r>
              <a:rPr lang="en-US" smtClean="0">
                <a:sym typeface="Wingdings" pitchFamily="2" charset="2"/>
              </a:rPr>
              <a:t>) Cytoplasm</a:t>
            </a:r>
            <a:endParaRPr lang="en-US" baseline="30000" dirty="0" smtClean="0"/>
          </a:p>
          <a:p>
            <a:endParaRPr lang="en-US" u="sng" dirty="0" smtClean="0"/>
          </a:p>
        </p:txBody>
      </p:sp>
      <p:cxnSp>
        <p:nvCxnSpPr>
          <p:cNvPr id="28" name="Straight Arrow Connector 27"/>
          <p:cNvCxnSpPr/>
          <p:nvPr/>
        </p:nvCxnSpPr>
        <p:spPr>
          <a:xfrm rot="10800000">
            <a:off x="4267200" y="1600200"/>
            <a:ext cx="381000" cy="2286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V="1">
            <a:off x="2819400" y="1600200"/>
            <a:ext cx="304800" cy="1524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467600" y="4495800"/>
            <a:ext cx="457200" cy="3810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867400" y="4800600"/>
            <a:ext cx="990600" cy="923330"/>
          </a:xfrm>
          <a:prstGeom prst="rect">
            <a:avLst/>
          </a:prstGeom>
        </p:spPr>
        <p:txBody>
          <a:bodyPr wrap="square">
            <a:spAutoFit/>
          </a:bodyPr>
          <a:lstStyle/>
          <a:p>
            <a:r>
              <a:rPr lang="en-US" dirty="0" err="1" smtClean="0"/>
              <a:t>Pyruvic</a:t>
            </a:r>
            <a:r>
              <a:rPr lang="en-US" dirty="0" smtClean="0"/>
              <a:t> </a:t>
            </a:r>
          </a:p>
          <a:p>
            <a:r>
              <a:rPr lang="en-US" dirty="0" smtClean="0"/>
              <a:t>acid</a:t>
            </a:r>
            <a:endParaRPr lang="en-US" baseline="30000" dirty="0" smtClean="0"/>
          </a:p>
          <a:p>
            <a:endParaRPr lang="en-US" u="sng" dirty="0" smtClean="0"/>
          </a:p>
        </p:txBody>
      </p:sp>
      <p:sp>
        <p:nvSpPr>
          <p:cNvPr id="37" name="Rectangle 36"/>
          <p:cNvSpPr/>
          <p:nvPr/>
        </p:nvSpPr>
        <p:spPr>
          <a:xfrm>
            <a:off x="7162800" y="5562600"/>
            <a:ext cx="700448" cy="369332"/>
          </a:xfrm>
          <a:prstGeom prst="rect">
            <a:avLst/>
          </a:prstGeom>
        </p:spPr>
        <p:txBody>
          <a:bodyPr wrap="none">
            <a:spAutoFit/>
          </a:bodyPr>
          <a:lstStyle/>
          <a:p>
            <a:r>
              <a:rPr lang="en-US" dirty="0" smtClean="0">
                <a:sym typeface="Wingdings" pitchFamily="2" charset="2"/>
              </a:rPr>
              <a:t>2 ATP</a:t>
            </a:r>
            <a:endParaRPr lang="en-US" dirty="0"/>
          </a:p>
        </p:txBody>
      </p:sp>
      <p:sp>
        <p:nvSpPr>
          <p:cNvPr id="38" name="Rectangle 37"/>
          <p:cNvSpPr/>
          <p:nvPr/>
        </p:nvSpPr>
        <p:spPr>
          <a:xfrm>
            <a:off x="3733800" y="4648200"/>
            <a:ext cx="1295400" cy="1200329"/>
          </a:xfrm>
          <a:prstGeom prst="rect">
            <a:avLst/>
          </a:prstGeom>
        </p:spPr>
        <p:txBody>
          <a:bodyPr wrap="square">
            <a:spAutoFit/>
          </a:bodyPr>
          <a:lstStyle/>
          <a:p>
            <a:r>
              <a:rPr lang="en-US" b="1" dirty="0" smtClean="0"/>
              <a:t>Citric acid </a:t>
            </a:r>
          </a:p>
          <a:p>
            <a:r>
              <a:rPr lang="en-US" b="1" dirty="0" smtClean="0"/>
              <a:t>Or  Krebs</a:t>
            </a:r>
          </a:p>
          <a:p>
            <a:r>
              <a:rPr lang="en-US" b="1" dirty="0" smtClean="0"/>
              <a:t>Cycle</a:t>
            </a:r>
          </a:p>
          <a:p>
            <a:endParaRPr lang="en-US" u="sng" dirty="0" smtClean="0"/>
          </a:p>
        </p:txBody>
      </p:sp>
      <p:pic>
        <p:nvPicPr>
          <p:cNvPr id="1028" name="Picture 4" descr="http://www.carolguze.com/images/cellorganelles/mitochondria3.jpg"/>
          <p:cNvPicPr>
            <a:picLocks noChangeAspect="1" noChangeArrowheads="1"/>
          </p:cNvPicPr>
          <p:nvPr/>
        </p:nvPicPr>
        <p:blipFill>
          <a:blip r:embed="rId4" cstate="print"/>
          <a:srcRect/>
          <a:stretch>
            <a:fillRect/>
          </a:stretch>
        </p:blipFill>
        <p:spPr bwMode="auto">
          <a:xfrm>
            <a:off x="2743200" y="5257800"/>
            <a:ext cx="914400" cy="935737"/>
          </a:xfrm>
          <a:prstGeom prst="rect">
            <a:avLst/>
          </a:prstGeom>
          <a:noFill/>
        </p:spPr>
      </p:pic>
      <p:sp>
        <p:nvSpPr>
          <p:cNvPr id="41" name="Rectangle 40"/>
          <p:cNvSpPr/>
          <p:nvPr/>
        </p:nvSpPr>
        <p:spPr>
          <a:xfrm>
            <a:off x="1752600" y="3276600"/>
            <a:ext cx="1981200" cy="1477328"/>
          </a:xfrm>
          <a:prstGeom prst="rect">
            <a:avLst/>
          </a:prstGeom>
        </p:spPr>
        <p:txBody>
          <a:bodyPr wrap="square">
            <a:spAutoFit/>
          </a:bodyPr>
          <a:lstStyle/>
          <a:p>
            <a:r>
              <a:rPr lang="en-US" dirty="0" smtClean="0"/>
              <a:t>Where most of your energy is made. Needs Oxygen</a:t>
            </a:r>
            <a:endParaRPr lang="en-US" baseline="30000" dirty="0" smtClean="0"/>
          </a:p>
          <a:p>
            <a:endParaRPr lang="en-US" u="sng" dirty="0" smtClean="0"/>
          </a:p>
        </p:txBody>
      </p:sp>
      <p:pic>
        <p:nvPicPr>
          <p:cNvPr id="1030" name="Picture 6" descr="http://www.mrskerrett.com/images/plant3.gif"/>
          <p:cNvPicPr>
            <a:picLocks noChangeAspect="1" noChangeArrowheads="1"/>
          </p:cNvPicPr>
          <p:nvPr/>
        </p:nvPicPr>
        <p:blipFill>
          <a:blip r:embed="rId5" cstate="print"/>
          <a:srcRect/>
          <a:stretch>
            <a:fillRect/>
          </a:stretch>
        </p:blipFill>
        <p:spPr bwMode="auto">
          <a:xfrm>
            <a:off x="5105400" y="5334000"/>
            <a:ext cx="990600" cy="793861"/>
          </a:xfrm>
          <a:prstGeom prst="rect">
            <a:avLst/>
          </a:prstGeom>
          <a:noFill/>
        </p:spPr>
      </p:pic>
      <p:sp>
        <p:nvSpPr>
          <p:cNvPr id="43" name="7-Point Star 42"/>
          <p:cNvSpPr/>
          <p:nvPr/>
        </p:nvSpPr>
        <p:spPr>
          <a:xfrm>
            <a:off x="381000" y="5105400"/>
            <a:ext cx="1295400" cy="838200"/>
          </a:xfrm>
          <a:prstGeom prst="star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09600" y="5181600"/>
            <a:ext cx="1066800" cy="646331"/>
          </a:xfrm>
          <a:prstGeom prst="rect">
            <a:avLst/>
          </a:prstGeom>
        </p:spPr>
        <p:txBody>
          <a:bodyPr wrap="square">
            <a:spAutoFit/>
          </a:bodyPr>
          <a:lstStyle/>
          <a:p>
            <a:r>
              <a:rPr lang="en-US" b="1" dirty="0" smtClean="0"/>
              <a:t>36 ATP</a:t>
            </a:r>
          </a:p>
          <a:p>
            <a:r>
              <a:rPr lang="en-US" b="1" dirty="0" smtClean="0"/>
              <a:t>Heat</a:t>
            </a:r>
            <a:endParaRPr lang="en-US" b="1" dirty="0"/>
          </a:p>
        </p:txBody>
      </p:sp>
      <p:sp>
        <p:nvSpPr>
          <p:cNvPr id="27" name="TextBox 26"/>
          <p:cNvSpPr txBox="1"/>
          <p:nvPr/>
        </p:nvSpPr>
        <p:spPr>
          <a:xfrm>
            <a:off x="1143000" y="0"/>
            <a:ext cx="3657600" cy="369332"/>
          </a:xfrm>
          <a:prstGeom prst="rect">
            <a:avLst/>
          </a:prstGeom>
          <a:noFill/>
        </p:spPr>
        <p:txBody>
          <a:bodyPr wrap="square" rtlCol="0">
            <a:spAutoFit/>
          </a:bodyPr>
          <a:lstStyle/>
          <a:p>
            <a:r>
              <a:rPr lang="en-US" dirty="0" smtClean="0"/>
              <a:t>P. 33 NB  Write a summary paragraph</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4" grpId="0"/>
      <p:bldP spid="25" grpId="0"/>
      <p:bldP spid="26" grpId="0"/>
      <p:bldP spid="35" grpId="0"/>
      <p:bldP spid="37" grpId="0"/>
      <p:bldP spid="38" grpId="0"/>
      <p:bldP spid="41"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0"/>
            <a:ext cx="10514013" cy="7772400"/>
          </a:xfrm>
          <a:prstGeom prst="rect">
            <a:avLst/>
          </a:prstGeom>
          <a:noFill/>
          <a:ln w="9525">
            <a:noFill/>
            <a:miter lim="800000"/>
            <a:headEnd/>
            <a:tailEnd/>
          </a:ln>
        </p:spPr>
      </p:pic>
      <p:sp>
        <p:nvSpPr>
          <p:cNvPr id="2" name="TextBox 1"/>
          <p:cNvSpPr txBox="1"/>
          <p:nvPr/>
        </p:nvSpPr>
        <p:spPr>
          <a:xfrm>
            <a:off x="1524000" y="1371600"/>
            <a:ext cx="1676400" cy="381000"/>
          </a:xfrm>
          <a:prstGeom prst="rect">
            <a:avLst/>
          </a:prstGeom>
          <a:noFill/>
        </p:spPr>
        <p:txBody>
          <a:bodyPr wrap="square" rtlCol="0">
            <a:spAutoFit/>
          </a:bodyPr>
          <a:lstStyle/>
          <a:p>
            <a:r>
              <a:rPr lang="en-US" dirty="0" smtClean="0"/>
              <a:t>#2.</a:t>
            </a:r>
            <a:endParaRPr lang="en-US" dirty="0"/>
          </a:p>
        </p:txBody>
      </p:sp>
      <p:sp>
        <p:nvSpPr>
          <p:cNvPr id="4" name="TextBox 3"/>
          <p:cNvSpPr txBox="1"/>
          <p:nvPr/>
        </p:nvSpPr>
        <p:spPr>
          <a:xfrm>
            <a:off x="3810000" y="1600200"/>
            <a:ext cx="1295400" cy="369332"/>
          </a:xfrm>
          <a:prstGeom prst="rect">
            <a:avLst/>
          </a:prstGeom>
          <a:noFill/>
        </p:spPr>
        <p:txBody>
          <a:bodyPr wrap="square" rtlCol="0">
            <a:spAutoFit/>
          </a:bodyPr>
          <a:lstStyle/>
          <a:p>
            <a:r>
              <a:rPr lang="en-US" dirty="0" smtClean="0"/>
              <a:t>Unicellular</a:t>
            </a:r>
            <a:endParaRPr lang="en-US" dirty="0"/>
          </a:p>
        </p:txBody>
      </p:sp>
      <p:sp>
        <p:nvSpPr>
          <p:cNvPr id="5" name="TextBox 4"/>
          <p:cNvSpPr txBox="1"/>
          <p:nvPr/>
        </p:nvSpPr>
        <p:spPr>
          <a:xfrm>
            <a:off x="5562600" y="1143000"/>
            <a:ext cx="2514600" cy="923330"/>
          </a:xfrm>
          <a:prstGeom prst="rect">
            <a:avLst/>
          </a:prstGeom>
          <a:noFill/>
        </p:spPr>
        <p:txBody>
          <a:bodyPr wrap="square" rtlCol="0">
            <a:spAutoFit/>
          </a:bodyPr>
          <a:lstStyle/>
          <a:p>
            <a:r>
              <a:rPr lang="en-US" dirty="0" smtClean="0"/>
              <a:t>Membrane bound organelles</a:t>
            </a:r>
          </a:p>
          <a:p>
            <a:r>
              <a:rPr lang="en-US" dirty="0" err="1" smtClean="0"/>
              <a:t>Multicellular</a:t>
            </a:r>
            <a:endParaRPr lang="en-US" dirty="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dirty="0"/>
          </a:p>
        </p:txBody>
      </p:sp>
      <p:pic>
        <p:nvPicPr>
          <p:cNvPr id="3" name="Picture 6" descr="http://www.mrskerrett.com/images/plant3.gif"/>
          <p:cNvPicPr>
            <a:picLocks noChangeAspect="1" noChangeArrowheads="1"/>
          </p:cNvPicPr>
          <p:nvPr/>
        </p:nvPicPr>
        <p:blipFill>
          <a:blip r:embed="rId2" cstate="print"/>
          <a:srcRect/>
          <a:stretch>
            <a:fillRect/>
          </a:stretch>
        </p:blipFill>
        <p:spPr bwMode="auto">
          <a:xfrm>
            <a:off x="1524000" y="685800"/>
            <a:ext cx="5609973" cy="4495800"/>
          </a:xfrm>
          <a:prstGeom prst="rect">
            <a:avLst/>
          </a:prstGeom>
          <a:noFill/>
        </p:spPr>
      </p:pic>
      <p:sp>
        <p:nvSpPr>
          <p:cNvPr id="4" name="TextBox 3"/>
          <p:cNvSpPr txBox="1"/>
          <p:nvPr/>
        </p:nvSpPr>
        <p:spPr>
          <a:xfrm>
            <a:off x="381000" y="762000"/>
            <a:ext cx="2286000" cy="461665"/>
          </a:xfrm>
          <a:prstGeom prst="rect">
            <a:avLst/>
          </a:prstGeom>
          <a:noFill/>
        </p:spPr>
        <p:txBody>
          <a:bodyPr wrap="square" rtlCol="0">
            <a:spAutoFit/>
          </a:bodyPr>
          <a:lstStyle/>
          <a:p>
            <a:r>
              <a:rPr lang="en-US" sz="2400" b="1" dirty="0" smtClean="0"/>
              <a:t>Chloroplast</a:t>
            </a:r>
            <a:endParaRPr lang="en-US" sz="2400" b="1" dirty="0"/>
          </a:p>
        </p:txBody>
      </p:sp>
      <p:cxnSp>
        <p:nvCxnSpPr>
          <p:cNvPr id="9" name="Straight Arrow Connector 8"/>
          <p:cNvCxnSpPr/>
          <p:nvPr/>
        </p:nvCxnSpPr>
        <p:spPr>
          <a:xfrm>
            <a:off x="1981200" y="1066800"/>
            <a:ext cx="1676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2400" y="3348335"/>
            <a:ext cx="2286000" cy="461665"/>
          </a:xfrm>
          <a:prstGeom prst="rect">
            <a:avLst/>
          </a:prstGeom>
          <a:noFill/>
        </p:spPr>
        <p:txBody>
          <a:bodyPr wrap="square" rtlCol="0">
            <a:spAutoFit/>
          </a:bodyPr>
          <a:lstStyle/>
          <a:p>
            <a:r>
              <a:rPr lang="en-US" sz="2400" b="1" dirty="0" smtClean="0"/>
              <a:t>Chloroplast</a:t>
            </a:r>
            <a:endParaRPr lang="en-US" sz="2400" b="1" dirty="0"/>
          </a:p>
        </p:txBody>
      </p:sp>
      <p:cxnSp>
        <p:nvCxnSpPr>
          <p:cNvPr id="16" name="Straight Arrow Connector 15"/>
          <p:cNvCxnSpPr/>
          <p:nvPr/>
        </p:nvCxnSpPr>
        <p:spPr>
          <a:xfrm>
            <a:off x="1752600" y="3581400"/>
            <a:ext cx="1371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324600" y="1676400"/>
            <a:ext cx="2286000" cy="461665"/>
          </a:xfrm>
          <a:prstGeom prst="rect">
            <a:avLst/>
          </a:prstGeom>
          <a:noFill/>
        </p:spPr>
        <p:txBody>
          <a:bodyPr wrap="square" rtlCol="0">
            <a:spAutoFit/>
          </a:bodyPr>
          <a:lstStyle/>
          <a:p>
            <a:r>
              <a:rPr lang="en-US" sz="2400" b="1" dirty="0" smtClean="0"/>
              <a:t>Chloroplast</a:t>
            </a:r>
            <a:endParaRPr lang="en-US" sz="2400" b="1" dirty="0"/>
          </a:p>
        </p:txBody>
      </p:sp>
      <p:cxnSp>
        <p:nvCxnSpPr>
          <p:cNvPr id="19" name="Straight Arrow Connector 18"/>
          <p:cNvCxnSpPr/>
          <p:nvPr/>
        </p:nvCxnSpPr>
        <p:spPr>
          <a:xfrm rot="10800000">
            <a:off x="5257800" y="1905000"/>
            <a:ext cx="990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00800" y="2438400"/>
            <a:ext cx="2286000" cy="461665"/>
          </a:xfrm>
          <a:prstGeom prst="rect">
            <a:avLst/>
          </a:prstGeom>
          <a:noFill/>
        </p:spPr>
        <p:txBody>
          <a:bodyPr wrap="square" rtlCol="0">
            <a:spAutoFit/>
          </a:bodyPr>
          <a:lstStyle/>
          <a:p>
            <a:r>
              <a:rPr lang="en-US" sz="2400" b="1" dirty="0" smtClean="0"/>
              <a:t>Chloroplast</a:t>
            </a:r>
            <a:endParaRPr lang="en-US" sz="2400" b="1" dirty="0"/>
          </a:p>
        </p:txBody>
      </p:sp>
      <p:cxnSp>
        <p:nvCxnSpPr>
          <p:cNvPr id="22" name="Straight Arrow Connector 21"/>
          <p:cNvCxnSpPr/>
          <p:nvPr/>
        </p:nvCxnSpPr>
        <p:spPr>
          <a:xfrm rot="10800000">
            <a:off x="5486400" y="2667000"/>
            <a:ext cx="990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248400" y="3124200"/>
            <a:ext cx="2286000" cy="461665"/>
          </a:xfrm>
          <a:prstGeom prst="rect">
            <a:avLst/>
          </a:prstGeom>
          <a:noFill/>
        </p:spPr>
        <p:txBody>
          <a:bodyPr wrap="square" rtlCol="0">
            <a:spAutoFit/>
          </a:bodyPr>
          <a:lstStyle/>
          <a:p>
            <a:r>
              <a:rPr lang="en-US" sz="2400" b="1" dirty="0" smtClean="0"/>
              <a:t>Mitochondria</a:t>
            </a:r>
            <a:endParaRPr lang="en-US" sz="2400" b="1" dirty="0"/>
          </a:p>
        </p:txBody>
      </p:sp>
      <p:cxnSp>
        <p:nvCxnSpPr>
          <p:cNvPr id="24" name="Straight Arrow Connector 23"/>
          <p:cNvCxnSpPr/>
          <p:nvPr/>
        </p:nvCxnSpPr>
        <p:spPr>
          <a:xfrm rot="10800000">
            <a:off x="5334000" y="3352800"/>
            <a:ext cx="990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172200" y="4267200"/>
            <a:ext cx="2286000" cy="461665"/>
          </a:xfrm>
          <a:prstGeom prst="rect">
            <a:avLst/>
          </a:prstGeom>
          <a:noFill/>
        </p:spPr>
        <p:txBody>
          <a:bodyPr wrap="square" rtlCol="0">
            <a:spAutoFit/>
          </a:bodyPr>
          <a:lstStyle/>
          <a:p>
            <a:r>
              <a:rPr lang="en-US" sz="2400" b="1" dirty="0" smtClean="0"/>
              <a:t>Mitochondria</a:t>
            </a:r>
            <a:endParaRPr lang="en-US" sz="2400" b="1" dirty="0"/>
          </a:p>
        </p:txBody>
      </p:sp>
      <p:cxnSp>
        <p:nvCxnSpPr>
          <p:cNvPr id="26" name="Straight Arrow Connector 25"/>
          <p:cNvCxnSpPr/>
          <p:nvPr/>
        </p:nvCxnSpPr>
        <p:spPr>
          <a:xfrm rot="10800000">
            <a:off x="5257800" y="4495800"/>
            <a:ext cx="990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429000" y="5486400"/>
            <a:ext cx="2286000" cy="461665"/>
          </a:xfrm>
          <a:prstGeom prst="rect">
            <a:avLst/>
          </a:prstGeom>
          <a:noFill/>
        </p:spPr>
        <p:txBody>
          <a:bodyPr wrap="square" rtlCol="0">
            <a:spAutoFit/>
          </a:bodyPr>
          <a:lstStyle/>
          <a:p>
            <a:r>
              <a:rPr lang="en-US" sz="2400" b="1" dirty="0" smtClean="0"/>
              <a:t>Mitochondria</a:t>
            </a:r>
            <a:endParaRPr lang="en-US" sz="2400" b="1" dirty="0"/>
          </a:p>
        </p:txBody>
      </p:sp>
      <p:cxnSp>
        <p:nvCxnSpPr>
          <p:cNvPr id="28" name="Straight Arrow Connector 27"/>
          <p:cNvCxnSpPr/>
          <p:nvPr/>
        </p:nvCxnSpPr>
        <p:spPr>
          <a:xfrm rot="5400000" flipH="1" flipV="1">
            <a:off x="3201591" y="5258197"/>
            <a:ext cx="608806"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172200" y="533400"/>
            <a:ext cx="2286000" cy="461665"/>
          </a:xfrm>
          <a:prstGeom prst="rect">
            <a:avLst/>
          </a:prstGeom>
          <a:noFill/>
        </p:spPr>
        <p:txBody>
          <a:bodyPr wrap="square" rtlCol="0">
            <a:spAutoFit/>
          </a:bodyPr>
          <a:lstStyle/>
          <a:p>
            <a:r>
              <a:rPr lang="en-US" sz="2400" b="1" dirty="0" smtClean="0"/>
              <a:t>Cytoplasm</a:t>
            </a:r>
            <a:endParaRPr lang="en-US" sz="2400" b="1" dirty="0"/>
          </a:p>
        </p:txBody>
      </p:sp>
      <p:cxnSp>
        <p:nvCxnSpPr>
          <p:cNvPr id="33" name="Straight Arrow Connector 32"/>
          <p:cNvCxnSpPr/>
          <p:nvPr/>
        </p:nvCxnSpPr>
        <p:spPr>
          <a:xfrm rot="10800000" flipV="1">
            <a:off x="5105400" y="763588"/>
            <a:ext cx="838200" cy="4556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8" grpId="0"/>
      <p:bldP spid="21" grpId="0"/>
      <p:bldP spid="23" grpId="0"/>
      <p:bldP spid="25" grpId="0"/>
      <p:bldP spid="27" grpId="0"/>
      <p:bldP spid="32"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1981200"/>
          </a:xfrm>
        </p:spPr>
        <p:txBody>
          <a:bodyPr/>
          <a:lstStyle/>
          <a:p>
            <a:endParaRPr lang="en-US" b="1" dirty="0" smtClean="0"/>
          </a:p>
          <a:p>
            <a:r>
              <a:rPr lang="en-US" b="1" dirty="0" smtClean="0"/>
              <a:t>Photosynthesis</a:t>
            </a:r>
          </a:p>
          <a:p>
            <a:pPr lvl="1"/>
            <a:r>
              <a:rPr lang="en-US" dirty="0" smtClean="0"/>
              <a:t>6CO</a:t>
            </a:r>
            <a:r>
              <a:rPr lang="en-US" baseline="-25000" dirty="0" smtClean="0"/>
              <a:t>2</a:t>
            </a:r>
            <a:r>
              <a:rPr lang="en-US" dirty="0" smtClean="0"/>
              <a:t> + 6H</a:t>
            </a:r>
            <a:r>
              <a:rPr lang="en-US" baseline="-25000" dirty="0" smtClean="0"/>
              <a:t>2</a:t>
            </a:r>
            <a:r>
              <a:rPr lang="en-US" dirty="0" smtClean="0"/>
              <a:t>O </a:t>
            </a:r>
            <a:r>
              <a:rPr lang="en-US" dirty="0" smtClean="0">
                <a:sym typeface="Wingdings" pitchFamily="2" charset="2"/>
              </a:rPr>
              <a:t>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p>
          <a:p>
            <a:pPr>
              <a:buNone/>
            </a:pPr>
            <a:endParaRPr lang="en-US" baseline="-25000" dirty="0">
              <a:sym typeface="Wingdings" pitchFamily="2" charset="2"/>
            </a:endParaRPr>
          </a:p>
        </p:txBody>
      </p:sp>
      <p:sp>
        <p:nvSpPr>
          <p:cNvPr id="4" name="Content Placeholder 1"/>
          <p:cNvSpPr txBox="1">
            <a:spLocks/>
          </p:cNvSpPr>
          <p:nvPr/>
        </p:nvSpPr>
        <p:spPr>
          <a:xfrm>
            <a:off x="457200" y="2133600"/>
            <a:ext cx="8229600" cy="1981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Cellular</a:t>
            </a:r>
            <a:r>
              <a:rPr kumimoji="0" lang="en-US" sz="3200" b="1" i="0" u="none" strike="noStrike" kern="1200" cap="none" spc="0" normalizeH="0" noProof="0" dirty="0" smtClean="0">
                <a:ln>
                  <a:noFill/>
                </a:ln>
                <a:solidFill>
                  <a:schemeClr val="tx1"/>
                </a:solidFill>
                <a:effectLst/>
                <a:uLnTx/>
                <a:uFillTx/>
                <a:latin typeface="+mn-lt"/>
                <a:ea typeface="+mn-ea"/>
                <a:cs typeface="+mn-cs"/>
              </a:rPr>
              <a:t> respiration</a:t>
            </a: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742950" lvl="1" indent="-285750">
              <a:spcBef>
                <a:spcPct val="20000"/>
              </a:spcBef>
              <a:buFont typeface="Arial" pitchFamily="34" charset="0"/>
              <a:buChar char="–"/>
            </a:pPr>
            <a:r>
              <a:rPr lang="en-US" sz="2800" dirty="0">
                <a:sym typeface="Wingdings" pitchFamily="2" charset="2"/>
              </a:rPr>
              <a:t>C</a:t>
            </a:r>
            <a:r>
              <a:rPr lang="en-US" sz="2800" baseline="-25000" dirty="0">
                <a:sym typeface="Wingdings" pitchFamily="2" charset="2"/>
              </a:rPr>
              <a:t>6</a:t>
            </a:r>
            <a:r>
              <a:rPr lang="en-US" sz="2800" dirty="0">
                <a:sym typeface="Wingdings" pitchFamily="2" charset="2"/>
              </a:rPr>
              <a:t>H</a:t>
            </a:r>
            <a:r>
              <a:rPr lang="en-US" sz="2800" baseline="-25000" dirty="0">
                <a:sym typeface="Wingdings" pitchFamily="2" charset="2"/>
              </a:rPr>
              <a:t>12</a:t>
            </a:r>
            <a:r>
              <a:rPr lang="en-US" sz="2800" dirty="0">
                <a:sym typeface="Wingdings" pitchFamily="2" charset="2"/>
              </a:rPr>
              <a:t>O</a:t>
            </a:r>
            <a:r>
              <a:rPr lang="en-US" sz="2800" baseline="-25000" dirty="0">
                <a:sym typeface="Wingdings" pitchFamily="2" charset="2"/>
              </a:rPr>
              <a:t>6</a:t>
            </a:r>
            <a:r>
              <a:rPr lang="en-US" sz="2800" dirty="0">
                <a:sym typeface="Wingdings" pitchFamily="2" charset="2"/>
              </a:rPr>
              <a:t> + 6O</a:t>
            </a:r>
            <a:r>
              <a:rPr lang="en-US" sz="2800" baseline="-25000" dirty="0">
                <a:sym typeface="Wingdings" pitchFamily="2" charset="2"/>
              </a:rPr>
              <a:t>2 </a:t>
            </a:r>
            <a:r>
              <a:rPr kumimoji="0" lang="en-US" sz="28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r>
              <a:rPr lang="en-US" sz="2800" dirty="0" smtClean="0"/>
              <a:t>6CO</a:t>
            </a:r>
            <a:r>
              <a:rPr lang="en-US" sz="2800" baseline="-25000" dirty="0" smtClean="0"/>
              <a:t>2</a:t>
            </a:r>
            <a:r>
              <a:rPr lang="en-US" sz="2800" dirty="0" smtClean="0"/>
              <a:t> + 6H</a:t>
            </a:r>
            <a:r>
              <a:rPr lang="en-US" sz="2800" baseline="-25000" dirty="0" smtClean="0"/>
              <a:t>2</a:t>
            </a:r>
            <a:r>
              <a:rPr lang="en-US" sz="2800" dirty="0" smtClean="0"/>
              <a:t>O + </a:t>
            </a:r>
            <a:r>
              <a:rPr lang="en-US" sz="2800" b="1" dirty="0" smtClean="0"/>
              <a:t>36 ATP</a:t>
            </a:r>
            <a:r>
              <a:rPr lang="en-US" sz="2800" dirty="0" smtClean="0"/>
              <a:t> </a:t>
            </a:r>
            <a:endParaRPr kumimoji="0" lang="en-US" sz="2800" b="0" i="0" u="none" strike="noStrike" kern="1200" cap="none" spc="0" normalizeH="0" baseline="-25000" noProof="0" dirty="0" smtClean="0">
              <a:ln>
                <a:noFill/>
              </a:ln>
              <a:solidFill>
                <a:schemeClr val="tx1"/>
              </a:solidFill>
              <a:effectLst/>
              <a:uLnTx/>
              <a:uFillTx/>
              <a:latin typeface="+mn-lt"/>
              <a:ea typeface="+mn-ea"/>
              <a:cs typeface="+mn-cs"/>
              <a:sym typeface="Wingdings" pitchFamily="2" charset="2"/>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25000" noProof="0" dirty="0" smtClean="0">
              <a:ln>
                <a:noFill/>
              </a:ln>
              <a:solidFill>
                <a:schemeClr val="tx1"/>
              </a:solidFill>
              <a:effectLst/>
              <a:uLnTx/>
              <a:uFillTx/>
              <a:latin typeface="+mn-lt"/>
              <a:ea typeface="+mn-ea"/>
              <a:cs typeface="+mn-cs"/>
              <a:sym typeface="Wingdings" pitchFamily="2" charset="2"/>
            </a:endParaRPr>
          </a:p>
        </p:txBody>
      </p:sp>
      <p:sp>
        <p:nvSpPr>
          <p:cNvPr id="5" name="Rectangle 4"/>
          <p:cNvSpPr/>
          <p:nvPr/>
        </p:nvSpPr>
        <p:spPr>
          <a:xfrm>
            <a:off x="1066800" y="4191000"/>
            <a:ext cx="6019800" cy="954107"/>
          </a:xfrm>
          <a:prstGeom prst="rect">
            <a:avLst/>
          </a:prstGeom>
        </p:spPr>
        <p:txBody>
          <a:bodyPr wrap="square">
            <a:spAutoFit/>
          </a:bodyPr>
          <a:lstStyle/>
          <a:p>
            <a:r>
              <a:rPr lang="en-US" sz="2800" b="1" dirty="0" smtClean="0"/>
              <a:t>Photosynthesis and cellular respiration depend on each other!</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09600" y="304800"/>
          <a:ext cx="7543800" cy="5589848"/>
        </p:xfrm>
        <a:graphic>
          <a:graphicData uri="http://schemas.openxmlformats.org/drawingml/2006/table">
            <a:tbl>
              <a:tblPr firstRow="1" bandRow="1">
                <a:tableStyleId>{5C22544A-7EE6-4342-B048-85BDC9FD1C3A}</a:tableStyleId>
              </a:tblPr>
              <a:tblGrid>
                <a:gridCol w="2514600"/>
                <a:gridCol w="2514600"/>
                <a:gridCol w="2514600"/>
              </a:tblGrid>
              <a:tr h="796129">
                <a:tc>
                  <a:txBody>
                    <a:bodyPr/>
                    <a:lstStyle/>
                    <a:p>
                      <a:r>
                        <a:rPr lang="en-US" sz="1600" dirty="0" smtClean="0"/>
                        <a:t>Energy in a cell</a:t>
                      </a:r>
                      <a:endParaRPr lang="en-US" sz="1600" dirty="0"/>
                    </a:p>
                  </a:txBody>
                  <a:tcPr marL="81555" marR="81555" marT="40777" marB="40777"/>
                </a:tc>
                <a:tc>
                  <a:txBody>
                    <a:bodyPr/>
                    <a:lstStyle/>
                    <a:p>
                      <a:r>
                        <a:rPr lang="en-US" sz="1600" dirty="0" smtClean="0"/>
                        <a:t>Photosynthesis</a:t>
                      </a:r>
                      <a:endParaRPr lang="en-US" sz="1600" dirty="0"/>
                    </a:p>
                  </a:txBody>
                  <a:tcPr marL="81555" marR="81555" marT="40777" marB="40777"/>
                </a:tc>
                <a:tc>
                  <a:txBody>
                    <a:bodyPr/>
                    <a:lstStyle/>
                    <a:p>
                      <a:r>
                        <a:rPr lang="en-US" sz="1600" dirty="0" smtClean="0"/>
                        <a:t>Cellular</a:t>
                      </a:r>
                      <a:r>
                        <a:rPr lang="en-US" sz="1600" baseline="0" dirty="0" smtClean="0"/>
                        <a:t> respiration</a:t>
                      </a:r>
                      <a:endParaRPr lang="en-US" sz="1600" dirty="0"/>
                    </a:p>
                  </a:txBody>
                  <a:tcPr marL="81555" marR="81555" marT="40777" marB="40777"/>
                </a:tc>
              </a:tr>
              <a:tr h="796129">
                <a:tc>
                  <a:txBody>
                    <a:bodyPr/>
                    <a:lstStyle/>
                    <a:p>
                      <a:r>
                        <a:rPr lang="en-US" sz="1600" b="1" dirty="0" smtClean="0"/>
                        <a:t>Reactants</a:t>
                      </a:r>
                      <a:endParaRPr lang="en-US" sz="1600" b="1" dirty="0"/>
                    </a:p>
                  </a:txBody>
                  <a:tcPr marL="81555" marR="81555" marT="40777" marB="40777"/>
                </a:tc>
                <a:tc>
                  <a:txBody>
                    <a:bodyPr/>
                    <a:lstStyle/>
                    <a:p>
                      <a:endParaRPr lang="en-US" sz="1600" dirty="0"/>
                    </a:p>
                  </a:txBody>
                  <a:tcPr marL="81555" marR="81555" marT="40777" marB="40777"/>
                </a:tc>
                <a:tc>
                  <a:txBody>
                    <a:bodyPr/>
                    <a:lstStyle/>
                    <a:p>
                      <a:endParaRPr lang="en-US" sz="1600" dirty="0"/>
                    </a:p>
                  </a:txBody>
                  <a:tcPr marL="81555" marR="81555" marT="40777" marB="40777"/>
                </a:tc>
              </a:tr>
              <a:tr h="796129">
                <a:tc>
                  <a:txBody>
                    <a:bodyPr/>
                    <a:lstStyle/>
                    <a:p>
                      <a:endParaRPr lang="en-US" sz="1600" dirty="0"/>
                    </a:p>
                  </a:txBody>
                  <a:tcPr marL="81555" marR="81555" marT="40777" marB="40777"/>
                </a:tc>
                <a:tc>
                  <a:txBody>
                    <a:bodyPr/>
                    <a:lstStyle/>
                    <a:p>
                      <a:endParaRPr lang="en-US" sz="1600" dirty="0"/>
                    </a:p>
                  </a:txBody>
                  <a:tcPr marL="81555" marR="81555" marT="40777" marB="40777"/>
                </a:tc>
                <a:tc>
                  <a:txBody>
                    <a:bodyPr/>
                    <a:lstStyle/>
                    <a:p>
                      <a:endParaRPr lang="en-US" sz="1600" dirty="0"/>
                    </a:p>
                  </a:txBody>
                  <a:tcPr marL="81555" marR="81555" marT="40777" marB="40777"/>
                </a:tc>
              </a:tr>
              <a:tr h="796129">
                <a:tc>
                  <a:txBody>
                    <a:bodyPr/>
                    <a:lstStyle/>
                    <a:p>
                      <a:r>
                        <a:rPr lang="en-US" sz="1600" b="1" dirty="0" smtClean="0"/>
                        <a:t>Steps of the process</a:t>
                      </a:r>
                      <a:endParaRPr lang="en-US" sz="1600" b="1" dirty="0"/>
                    </a:p>
                  </a:txBody>
                  <a:tcPr marL="81555" marR="81555" marT="40777" marB="40777"/>
                </a:tc>
                <a:tc>
                  <a:txBody>
                    <a:bodyPr/>
                    <a:lstStyle/>
                    <a:p>
                      <a:endParaRPr lang="en-US" sz="1600" b="1" dirty="0"/>
                    </a:p>
                  </a:txBody>
                  <a:tcPr marL="81555" marR="81555" marT="40777" marB="40777"/>
                </a:tc>
                <a:tc>
                  <a:txBody>
                    <a:bodyPr/>
                    <a:lstStyle/>
                    <a:p>
                      <a:pPr marL="342900" indent="-342900">
                        <a:buAutoNum type="arabicPeriod"/>
                      </a:pPr>
                      <a:endParaRPr lang="en-US" sz="1800" dirty="0"/>
                    </a:p>
                  </a:txBody>
                  <a:tcPr marL="81555" marR="81555" marT="40777" marB="40777"/>
                </a:tc>
              </a:tr>
              <a:tr h="796129">
                <a:tc>
                  <a:txBody>
                    <a:bodyPr/>
                    <a:lstStyle/>
                    <a:p>
                      <a:r>
                        <a:rPr lang="en-US" sz="1600" b="1" dirty="0" smtClean="0"/>
                        <a:t>Who</a:t>
                      </a:r>
                      <a:r>
                        <a:rPr lang="en-US" sz="1600" b="1" baseline="0" dirty="0" smtClean="0"/>
                        <a:t> does it?</a:t>
                      </a:r>
                      <a:endParaRPr lang="en-US" sz="1600" b="1" dirty="0"/>
                    </a:p>
                  </a:txBody>
                  <a:tcPr marL="81555" marR="81555" marT="40777" marB="40777"/>
                </a:tc>
                <a:tc>
                  <a:txBody>
                    <a:bodyPr/>
                    <a:lstStyle/>
                    <a:p>
                      <a:endParaRPr lang="en-US" sz="1600" dirty="0"/>
                    </a:p>
                  </a:txBody>
                  <a:tcPr marL="81555" marR="81555" marT="40777" marB="40777"/>
                </a:tc>
                <a:tc>
                  <a:txBody>
                    <a:bodyPr/>
                    <a:lstStyle/>
                    <a:p>
                      <a:r>
                        <a:rPr lang="en-US" sz="1600" dirty="0" smtClean="0"/>
                        <a:t>All living</a:t>
                      </a:r>
                      <a:r>
                        <a:rPr lang="en-US" sz="1600" baseline="0" dirty="0" smtClean="0"/>
                        <a:t> things</a:t>
                      </a:r>
                    </a:p>
                    <a:p>
                      <a:r>
                        <a:rPr lang="en-US" sz="1600" baseline="0" dirty="0" smtClean="0"/>
                        <a:t>Plants, animals, </a:t>
                      </a:r>
                      <a:r>
                        <a:rPr lang="en-US" sz="1600" baseline="0" dirty="0" err="1" smtClean="0"/>
                        <a:t>protists</a:t>
                      </a:r>
                      <a:r>
                        <a:rPr lang="en-US" sz="1600" baseline="0" dirty="0" smtClean="0"/>
                        <a:t>, fungi</a:t>
                      </a:r>
                      <a:endParaRPr lang="en-US" sz="1600" dirty="0"/>
                    </a:p>
                  </a:txBody>
                  <a:tcPr marL="81555" marR="81555" marT="40777" marB="40777"/>
                </a:tc>
              </a:tr>
              <a:tr h="796129">
                <a:tc>
                  <a:txBody>
                    <a:bodyPr/>
                    <a:lstStyle/>
                    <a:p>
                      <a:endParaRPr lang="en-US" sz="1600" dirty="0"/>
                    </a:p>
                  </a:txBody>
                  <a:tcPr marL="81555" marR="81555" marT="40777" marB="40777"/>
                </a:tc>
                <a:tc>
                  <a:txBody>
                    <a:bodyPr/>
                    <a:lstStyle/>
                    <a:p>
                      <a:pPr marL="342900" indent="-342900">
                        <a:buAutoNum type="arabicPeriod"/>
                      </a:pPr>
                      <a:r>
                        <a:rPr lang="en-US" sz="1600" dirty="0" smtClean="0"/>
                        <a:t>Chloroplast</a:t>
                      </a:r>
                    </a:p>
                    <a:p>
                      <a:pPr marL="342900" indent="-342900">
                        <a:buAutoNum type="arabicPeriod"/>
                      </a:pPr>
                      <a:endParaRPr lang="en-US" sz="1600" dirty="0"/>
                    </a:p>
                  </a:txBody>
                  <a:tcPr marL="81555" marR="81555" marT="40777" marB="40777"/>
                </a:tc>
                <a:tc>
                  <a:txBody>
                    <a:bodyPr/>
                    <a:lstStyle/>
                    <a:p>
                      <a:endParaRPr lang="en-US" sz="1600" dirty="0"/>
                    </a:p>
                  </a:txBody>
                  <a:tcPr marL="81555" marR="81555" marT="40777" marB="40777"/>
                </a:tc>
              </a:tr>
              <a:tr h="796129">
                <a:tc>
                  <a:txBody>
                    <a:bodyPr/>
                    <a:lstStyle/>
                    <a:p>
                      <a:r>
                        <a:rPr lang="en-US" sz="1600" b="1" dirty="0" smtClean="0"/>
                        <a:t>Equation</a:t>
                      </a:r>
                      <a:endParaRPr lang="en-US" sz="1600" b="1" dirty="0"/>
                    </a:p>
                  </a:txBody>
                  <a:tcPr marL="81555" marR="81555" marT="40777" marB="40777"/>
                </a:tc>
                <a:tc>
                  <a:txBody>
                    <a:bodyPr/>
                    <a:lstStyle/>
                    <a:p>
                      <a:endParaRPr lang="en-US" sz="1600"/>
                    </a:p>
                  </a:txBody>
                  <a:tcPr marL="81555" marR="81555" marT="40777" marB="40777"/>
                </a:tc>
                <a:tc>
                  <a:txBody>
                    <a:bodyPr/>
                    <a:lstStyle/>
                    <a:p>
                      <a:endParaRPr lang="en-US" sz="1600" dirty="0"/>
                    </a:p>
                  </a:txBody>
                  <a:tcPr marL="81555" marR="81555" marT="40777" marB="40777"/>
                </a:tc>
              </a:tr>
            </a:tbl>
          </a:graphicData>
        </a:graphic>
      </p:graphicFrame>
      <p:sp>
        <p:nvSpPr>
          <p:cNvPr id="4" name="Rectangle 3"/>
          <p:cNvSpPr/>
          <p:nvPr/>
        </p:nvSpPr>
        <p:spPr>
          <a:xfrm>
            <a:off x="3505200" y="1219199"/>
            <a:ext cx="1699054" cy="584775"/>
          </a:xfrm>
          <a:prstGeom prst="rect">
            <a:avLst/>
          </a:prstGeom>
        </p:spPr>
        <p:txBody>
          <a:bodyPr wrap="square">
            <a:spAutoFit/>
          </a:bodyPr>
          <a:lstStyle/>
          <a:p>
            <a:pPr>
              <a:defRPr/>
            </a:pPr>
            <a:r>
              <a:rPr lang="en-US" sz="1600" dirty="0" smtClean="0"/>
              <a:t>Sunlight</a:t>
            </a:r>
          </a:p>
          <a:p>
            <a:pPr>
              <a:defRPr/>
            </a:pPr>
            <a:r>
              <a:rPr lang="en-US" sz="1600" dirty="0" smtClean="0"/>
              <a:t>CO</a:t>
            </a:r>
            <a:r>
              <a:rPr lang="en-US" sz="1600" baseline="-25000" dirty="0" smtClean="0"/>
              <a:t>2</a:t>
            </a:r>
            <a:r>
              <a:rPr lang="en-US" sz="1600" dirty="0" smtClean="0"/>
              <a:t> and H</a:t>
            </a:r>
            <a:r>
              <a:rPr lang="en-US" sz="1600" baseline="-25000" dirty="0" smtClean="0"/>
              <a:t>2</a:t>
            </a:r>
            <a:r>
              <a:rPr lang="en-US" sz="1600" dirty="0" smtClean="0"/>
              <a:t>O</a:t>
            </a:r>
            <a:endParaRPr lang="en-US" sz="1600" dirty="0"/>
          </a:p>
        </p:txBody>
      </p:sp>
      <p:sp>
        <p:nvSpPr>
          <p:cNvPr id="5" name="Rectangle 4"/>
          <p:cNvSpPr/>
          <p:nvPr/>
        </p:nvSpPr>
        <p:spPr>
          <a:xfrm>
            <a:off x="5867400" y="2666999"/>
            <a:ext cx="2286000" cy="830997"/>
          </a:xfrm>
          <a:prstGeom prst="rect">
            <a:avLst/>
          </a:prstGeom>
        </p:spPr>
        <p:txBody>
          <a:bodyPr wrap="square">
            <a:spAutoFit/>
          </a:bodyPr>
          <a:lstStyle/>
          <a:p>
            <a:pPr marL="342900" indent="-342900"/>
            <a:r>
              <a:rPr lang="en-US" sz="1600" dirty="0" err="1" smtClean="0"/>
              <a:t>Glycolysis</a:t>
            </a:r>
            <a:endParaRPr lang="en-US" sz="1600" dirty="0" smtClean="0"/>
          </a:p>
          <a:p>
            <a:pPr marL="342900" indent="-342900"/>
            <a:r>
              <a:rPr lang="en-US" sz="1600" dirty="0" smtClean="0"/>
              <a:t>Kreb</a:t>
            </a:r>
            <a:r>
              <a:rPr lang="en-US" sz="1600" baseline="0" dirty="0" smtClean="0"/>
              <a:t>s/Citric acid cycle</a:t>
            </a:r>
          </a:p>
          <a:p>
            <a:pPr marL="342900" indent="-342900"/>
            <a:r>
              <a:rPr lang="en-US" sz="1600" baseline="0" dirty="0" smtClean="0"/>
              <a:t>Electron transport chain</a:t>
            </a:r>
            <a:endParaRPr lang="en-US" sz="1600" dirty="0"/>
          </a:p>
        </p:txBody>
      </p:sp>
      <p:sp>
        <p:nvSpPr>
          <p:cNvPr id="6" name="Rectangle 5"/>
          <p:cNvSpPr/>
          <p:nvPr/>
        </p:nvSpPr>
        <p:spPr>
          <a:xfrm>
            <a:off x="6400800" y="1219200"/>
            <a:ext cx="2174789" cy="830997"/>
          </a:xfrm>
          <a:prstGeom prst="rect">
            <a:avLst/>
          </a:prstGeom>
        </p:spPr>
        <p:txBody>
          <a:bodyPr wrap="square">
            <a:spAutoFit/>
          </a:bodyPr>
          <a:lstStyle/>
          <a:p>
            <a:pPr marL="342900" indent="-342900"/>
            <a:r>
              <a:rPr lang="en-US" sz="1600" dirty="0" smtClean="0"/>
              <a:t>Glucose</a:t>
            </a:r>
          </a:p>
          <a:p>
            <a:pPr marL="342900" indent="-342900"/>
            <a:r>
              <a:rPr lang="en-US" sz="1600" dirty="0" smtClean="0"/>
              <a:t>Oxygen</a:t>
            </a:r>
          </a:p>
          <a:p>
            <a:pPr marL="342900" indent="-342900"/>
            <a:endParaRPr lang="en-US" sz="1600" dirty="0"/>
          </a:p>
        </p:txBody>
      </p:sp>
      <p:sp>
        <p:nvSpPr>
          <p:cNvPr id="7" name="Rectangle 6"/>
          <p:cNvSpPr/>
          <p:nvPr/>
        </p:nvSpPr>
        <p:spPr>
          <a:xfrm>
            <a:off x="3352800" y="1981199"/>
            <a:ext cx="2174789" cy="830997"/>
          </a:xfrm>
          <a:prstGeom prst="rect">
            <a:avLst/>
          </a:prstGeom>
        </p:spPr>
        <p:txBody>
          <a:bodyPr wrap="square">
            <a:spAutoFit/>
          </a:bodyPr>
          <a:lstStyle/>
          <a:p>
            <a:pPr marL="342900" indent="-342900"/>
            <a:r>
              <a:rPr lang="en-US" sz="1600" dirty="0" smtClean="0"/>
              <a:t>Glucose</a:t>
            </a:r>
          </a:p>
          <a:p>
            <a:pPr marL="342900" indent="-342900"/>
            <a:r>
              <a:rPr lang="en-US" sz="1600" dirty="0" smtClean="0"/>
              <a:t>Oxygen</a:t>
            </a:r>
          </a:p>
          <a:p>
            <a:pPr marL="342900" indent="-342900"/>
            <a:endParaRPr lang="en-US" sz="1600" dirty="0"/>
          </a:p>
        </p:txBody>
      </p:sp>
      <p:sp>
        <p:nvSpPr>
          <p:cNvPr id="8" name="Rectangle 7"/>
          <p:cNvSpPr/>
          <p:nvPr/>
        </p:nvSpPr>
        <p:spPr>
          <a:xfrm>
            <a:off x="5867400" y="1981199"/>
            <a:ext cx="2174789" cy="830997"/>
          </a:xfrm>
          <a:prstGeom prst="rect">
            <a:avLst/>
          </a:prstGeom>
        </p:spPr>
        <p:txBody>
          <a:bodyPr wrap="square">
            <a:spAutoFit/>
          </a:bodyPr>
          <a:lstStyle/>
          <a:p>
            <a:pPr marL="342900" indent="-342900"/>
            <a:r>
              <a:rPr lang="en-US" sz="1600" dirty="0" smtClean="0"/>
              <a:t>CO</a:t>
            </a:r>
            <a:r>
              <a:rPr lang="en-US" sz="1600" baseline="-25000" dirty="0" smtClean="0"/>
              <a:t>2</a:t>
            </a:r>
            <a:r>
              <a:rPr lang="en-US" sz="1600" dirty="0" smtClean="0"/>
              <a:t>, H</a:t>
            </a:r>
            <a:r>
              <a:rPr lang="en-US" sz="1600" baseline="-25000" dirty="0" smtClean="0"/>
              <a:t>2</a:t>
            </a:r>
            <a:r>
              <a:rPr lang="en-US" sz="1600" dirty="0" smtClean="0"/>
              <a:t>O </a:t>
            </a:r>
            <a:r>
              <a:rPr lang="en-US" sz="1600" smtClean="0"/>
              <a:t>and ATP &amp; heat </a:t>
            </a:r>
            <a:r>
              <a:rPr lang="en-US" sz="1600" dirty="0" smtClean="0"/>
              <a:t>(energy!)</a:t>
            </a:r>
          </a:p>
          <a:p>
            <a:pPr marL="342900" indent="-342900"/>
            <a:endParaRPr lang="en-US" sz="1600" dirty="0"/>
          </a:p>
        </p:txBody>
      </p:sp>
      <p:sp>
        <p:nvSpPr>
          <p:cNvPr id="9" name="Rectangle 8"/>
          <p:cNvSpPr/>
          <p:nvPr/>
        </p:nvSpPr>
        <p:spPr>
          <a:xfrm>
            <a:off x="685800" y="2209799"/>
            <a:ext cx="2174789" cy="677108"/>
          </a:xfrm>
          <a:prstGeom prst="rect">
            <a:avLst/>
          </a:prstGeom>
        </p:spPr>
        <p:txBody>
          <a:bodyPr wrap="square">
            <a:spAutoFit/>
          </a:bodyPr>
          <a:lstStyle/>
          <a:p>
            <a:pPr marL="342900" indent="-342900"/>
            <a:r>
              <a:rPr lang="en-US" b="1" dirty="0" smtClean="0"/>
              <a:t>Products</a:t>
            </a:r>
          </a:p>
          <a:p>
            <a:pPr marL="342900" indent="-342900"/>
            <a:endParaRPr lang="en-US" sz="2000" dirty="0"/>
          </a:p>
        </p:txBody>
      </p:sp>
      <p:sp>
        <p:nvSpPr>
          <p:cNvPr id="10" name="Rectangle 9"/>
          <p:cNvSpPr/>
          <p:nvPr/>
        </p:nvSpPr>
        <p:spPr>
          <a:xfrm>
            <a:off x="3200400" y="2819399"/>
            <a:ext cx="2378676" cy="584775"/>
          </a:xfrm>
          <a:prstGeom prst="rect">
            <a:avLst/>
          </a:prstGeom>
        </p:spPr>
        <p:txBody>
          <a:bodyPr wrap="square">
            <a:spAutoFit/>
          </a:bodyPr>
          <a:lstStyle/>
          <a:p>
            <a:r>
              <a:rPr lang="en-US" sz="1600" b="1" dirty="0" smtClean="0"/>
              <a:t>1. Photolysis</a:t>
            </a:r>
            <a:r>
              <a:rPr lang="en-US" sz="1600" b="1" baseline="0" dirty="0" smtClean="0"/>
              <a:t> (needs light)</a:t>
            </a:r>
            <a:endParaRPr lang="en-US" sz="1600" b="1" dirty="0" smtClean="0"/>
          </a:p>
          <a:p>
            <a:r>
              <a:rPr lang="en-US" sz="1600" b="1" dirty="0" smtClean="0"/>
              <a:t>2. Calvin</a:t>
            </a:r>
            <a:r>
              <a:rPr lang="en-US" sz="1600" b="1" baseline="0" dirty="0" smtClean="0"/>
              <a:t> cycle (no light)</a:t>
            </a:r>
            <a:endParaRPr lang="en-US" sz="1600" b="1" dirty="0" smtClean="0"/>
          </a:p>
        </p:txBody>
      </p:sp>
      <p:sp>
        <p:nvSpPr>
          <p:cNvPr id="11" name="Rectangle 10"/>
          <p:cNvSpPr/>
          <p:nvPr/>
        </p:nvSpPr>
        <p:spPr>
          <a:xfrm>
            <a:off x="3352800" y="3581399"/>
            <a:ext cx="1979113" cy="584775"/>
          </a:xfrm>
          <a:prstGeom prst="rect">
            <a:avLst/>
          </a:prstGeom>
        </p:spPr>
        <p:txBody>
          <a:bodyPr wrap="square">
            <a:spAutoFit/>
          </a:bodyPr>
          <a:lstStyle/>
          <a:p>
            <a:r>
              <a:rPr lang="en-US" sz="1600" dirty="0" err="1" smtClean="0"/>
              <a:t>Autotrophs</a:t>
            </a:r>
            <a:endParaRPr lang="en-US" sz="1600" dirty="0" smtClean="0"/>
          </a:p>
          <a:p>
            <a:r>
              <a:rPr lang="en-US" sz="1600" dirty="0" smtClean="0"/>
              <a:t>(plants) – self-feeding</a:t>
            </a:r>
            <a:endParaRPr lang="en-US" sz="1600" dirty="0"/>
          </a:p>
        </p:txBody>
      </p:sp>
      <p:sp>
        <p:nvSpPr>
          <p:cNvPr id="12" name="Rectangle 11"/>
          <p:cNvSpPr/>
          <p:nvPr/>
        </p:nvSpPr>
        <p:spPr>
          <a:xfrm>
            <a:off x="762000" y="4343399"/>
            <a:ext cx="2174789" cy="584775"/>
          </a:xfrm>
          <a:prstGeom prst="rect">
            <a:avLst/>
          </a:prstGeom>
        </p:spPr>
        <p:txBody>
          <a:bodyPr wrap="square">
            <a:spAutoFit/>
          </a:bodyPr>
          <a:lstStyle/>
          <a:p>
            <a:r>
              <a:rPr lang="en-US" sz="1600" dirty="0" smtClean="0"/>
              <a:t>Where does it happen</a:t>
            </a:r>
          </a:p>
          <a:p>
            <a:r>
              <a:rPr lang="en-US" sz="1600" dirty="0" smtClean="0"/>
              <a:t>(which organelle?)</a:t>
            </a:r>
            <a:endParaRPr lang="en-US" sz="1600" dirty="0"/>
          </a:p>
        </p:txBody>
      </p:sp>
      <p:sp>
        <p:nvSpPr>
          <p:cNvPr id="13" name="Rectangle 12"/>
          <p:cNvSpPr/>
          <p:nvPr/>
        </p:nvSpPr>
        <p:spPr>
          <a:xfrm>
            <a:off x="3352800" y="4724399"/>
            <a:ext cx="2174789" cy="338554"/>
          </a:xfrm>
          <a:prstGeom prst="rect">
            <a:avLst/>
          </a:prstGeom>
        </p:spPr>
        <p:txBody>
          <a:bodyPr wrap="square">
            <a:spAutoFit/>
          </a:bodyPr>
          <a:lstStyle/>
          <a:p>
            <a:endParaRPr lang="en-US" sz="1600" b="1" dirty="0"/>
          </a:p>
        </p:txBody>
      </p:sp>
      <p:sp>
        <p:nvSpPr>
          <p:cNvPr id="14" name="Rectangle 13"/>
          <p:cNvSpPr/>
          <p:nvPr/>
        </p:nvSpPr>
        <p:spPr>
          <a:xfrm>
            <a:off x="5638800" y="4343399"/>
            <a:ext cx="2174789" cy="584775"/>
          </a:xfrm>
          <a:prstGeom prst="rect">
            <a:avLst/>
          </a:prstGeom>
        </p:spPr>
        <p:txBody>
          <a:bodyPr wrap="square">
            <a:spAutoFit/>
          </a:bodyPr>
          <a:lstStyle/>
          <a:p>
            <a:pPr marL="342900" indent="-342900">
              <a:buFontTx/>
              <a:buAutoNum type="arabicPeriod"/>
            </a:pPr>
            <a:r>
              <a:rPr lang="en-US" sz="1600" b="1" dirty="0" smtClean="0"/>
              <a:t>Cytoplasm</a:t>
            </a:r>
          </a:p>
          <a:p>
            <a:pPr marL="342900" indent="-342900">
              <a:buAutoNum type="arabicPeriod"/>
            </a:pPr>
            <a:r>
              <a:rPr lang="en-US" sz="1600" b="1" dirty="0" smtClean="0"/>
              <a:t>Mitochondria</a:t>
            </a:r>
          </a:p>
        </p:txBody>
      </p:sp>
      <p:sp>
        <p:nvSpPr>
          <p:cNvPr id="15" name="Rectangle 14"/>
          <p:cNvSpPr/>
          <p:nvPr/>
        </p:nvSpPr>
        <p:spPr>
          <a:xfrm>
            <a:off x="3124200" y="5105400"/>
            <a:ext cx="2174789" cy="584775"/>
          </a:xfrm>
          <a:prstGeom prst="rect">
            <a:avLst/>
          </a:prstGeom>
        </p:spPr>
        <p:txBody>
          <a:bodyPr wrap="square">
            <a:spAutoFit/>
          </a:bodyPr>
          <a:lstStyle/>
          <a:p>
            <a:pPr lvl="1"/>
            <a:r>
              <a:rPr lang="en-US" sz="1600" dirty="0" smtClean="0"/>
              <a:t>6CO</a:t>
            </a:r>
            <a:r>
              <a:rPr lang="en-US" sz="1600" baseline="-25000" dirty="0" smtClean="0"/>
              <a:t>2</a:t>
            </a:r>
            <a:r>
              <a:rPr lang="en-US" sz="1600" dirty="0" smtClean="0"/>
              <a:t> + 6H</a:t>
            </a:r>
            <a:r>
              <a:rPr lang="en-US" sz="1600" baseline="-25000" dirty="0" smtClean="0"/>
              <a:t>2</a:t>
            </a:r>
            <a:r>
              <a:rPr lang="en-US" sz="1600" dirty="0" smtClean="0"/>
              <a:t>O </a:t>
            </a:r>
            <a:r>
              <a:rPr lang="en-US" sz="1600" dirty="0" smtClean="0">
                <a:sym typeface="Wingdings" pitchFamily="2" charset="2"/>
              </a:rPr>
              <a:t> </a:t>
            </a:r>
          </a:p>
          <a:p>
            <a:pPr lvl="1"/>
            <a:r>
              <a:rPr lang="en-US" sz="1600" dirty="0" smtClean="0">
                <a:sym typeface="Wingdings" pitchFamily="2" charset="2"/>
              </a:rPr>
              <a:t>C</a:t>
            </a:r>
            <a:r>
              <a:rPr lang="en-US" sz="1600" baseline="-25000" dirty="0" smtClean="0">
                <a:sym typeface="Wingdings" pitchFamily="2" charset="2"/>
              </a:rPr>
              <a:t>6</a:t>
            </a:r>
            <a:r>
              <a:rPr lang="en-US" sz="1600" dirty="0" smtClean="0">
                <a:sym typeface="Wingdings" pitchFamily="2" charset="2"/>
              </a:rPr>
              <a:t>H</a:t>
            </a:r>
            <a:r>
              <a:rPr lang="en-US" sz="1600" baseline="-25000" dirty="0" smtClean="0">
                <a:sym typeface="Wingdings" pitchFamily="2" charset="2"/>
              </a:rPr>
              <a:t>12</a:t>
            </a:r>
            <a:r>
              <a:rPr lang="en-US" sz="1600" dirty="0" smtClean="0">
                <a:sym typeface="Wingdings" pitchFamily="2" charset="2"/>
              </a:rPr>
              <a:t>O</a:t>
            </a:r>
            <a:r>
              <a:rPr lang="en-US" sz="1600" baseline="-25000" dirty="0" smtClean="0">
                <a:sym typeface="Wingdings" pitchFamily="2" charset="2"/>
              </a:rPr>
              <a:t>6</a:t>
            </a:r>
            <a:r>
              <a:rPr lang="en-US" sz="1600" dirty="0" smtClean="0">
                <a:sym typeface="Wingdings" pitchFamily="2" charset="2"/>
              </a:rPr>
              <a:t> + 6O</a:t>
            </a:r>
            <a:r>
              <a:rPr lang="en-US" sz="1600" baseline="-25000" dirty="0" smtClean="0">
                <a:sym typeface="Wingdings" pitchFamily="2" charset="2"/>
              </a:rPr>
              <a:t>2</a:t>
            </a:r>
          </a:p>
        </p:txBody>
      </p:sp>
      <p:sp>
        <p:nvSpPr>
          <p:cNvPr id="16" name="Rectangle 15"/>
          <p:cNvSpPr/>
          <p:nvPr/>
        </p:nvSpPr>
        <p:spPr>
          <a:xfrm>
            <a:off x="5562600" y="5029200"/>
            <a:ext cx="2786449" cy="634020"/>
          </a:xfrm>
          <a:prstGeom prst="rect">
            <a:avLst/>
          </a:prstGeom>
        </p:spPr>
        <p:txBody>
          <a:bodyPr wrap="square">
            <a:spAutoFit/>
          </a:bodyPr>
          <a:lstStyle/>
          <a:p>
            <a:pPr marL="742950" lvl="1" indent="-285750">
              <a:spcBef>
                <a:spcPct val="20000"/>
              </a:spcBef>
            </a:pPr>
            <a:r>
              <a:rPr lang="en-US" sz="1600" dirty="0" smtClean="0">
                <a:sym typeface="Wingdings" pitchFamily="2" charset="2"/>
              </a:rPr>
              <a:t>C</a:t>
            </a:r>
            <a:r>
              <a:rPr lang="en-US" sz="1600" baseline="-25000" dirty="0" smtClean="0">
                <a:sym typeface="Wingdings" pitchFamily="2" charset="2"/>
              </a:rPr>
              <a:t>6</a:t>
            </a:r>
            <a:r>
              <a:rPr lang="en-US" sz="1600" dirty="0" smtClean="0">
                <a:sym typeface="Wingdings" pitchFamily="2" charset="2"/>
              </a:rPr>
              <a:t>H</a:t>
            </a:r>
            <a:r>
              <a:rPr lang="en-US" sz="1600" baseline="-25000" dirty="0" smtClean="0">
                <a:sym typeface="Wingdings" pitchFamily="2" charset="2"/>
              </a:rPr>
              <a:t>12</a:t>
            </a:r>
            <a:r>
              <a:rPr lang="en-US" sz="1600" dirty="0" smtClean="0">
                <a:sym typeface="Wingdings" pitchFamily="2" charset="2"/>
              </a:rPr>
              <a:t>O</a:t>
            </a:r>
            <a:r>
              <a:rPr lang="en-US" sz="1600" baseline="-25000" dirty="0" smtClean="0">
                <a:sym typeface="Wingdings" pitchFamily="2" charset="2"/>
              </a:rPr>
              <a:t>6</a:t>
            </a:r>
            <a:r>
              <a:rPr lang="en-US" sz="1600" dirty="0" smtClean="0">
                <a:sym typeface="Wingdings" pitchFamily="2" charset="2"/>
              </a:rPr>
              <a:t> + 6O</a:t>
            </a:r>
            <a:r>
              <a:rPr lang="en-US" sz="1600" baseline="-25000" dirty="0" smtClean="0">
                <a:sym typeface="Wingdings" pitchFamily="2" charset="2"/>
              </a:rPr>
              <a:t>2 </a:t>
            </a:r>
            <a:r>
              <a:rPr lang="en-US" sz="1600" dirty="0">
                <a:sym typeface="Wingdings" pitchFamily="2" charset="2"/>
              </a:rPr>
              <a:t> </a:t>
            </a:r>
            <a:endParaRPr lang="en-US" sz="1600" dirty="0" smtClean="0">
              <a:sym typeface="Wingdings" pitchFamily="2" charset="2"/>
            </a:endParaRPr>
          </a:p>
          <a:p>
            <a:pPr marL="742950" lvl="1" indent="-285750">
              <a:spcBef>
                <a:spcPct val="20000"/>
              </a:spcBef>
            </a:pPr>
            <a:r>
              <a:rPr lang="en-US" sz="1600" dirty="0" smtClean="0"/>
              <a:t>6CO</a:t>
            </a:r>
            <a:r>
              <a:rPr lang="en-US" sz="1600" baseline="-25000" dirty="0" smtClean="0"/>
              <a:t>2</a:t>
            </a:r>
            <a:r>
              <a:rPr lang="en-US" sz="1600" dirty="0" smtClean="0"/>
              <a:t> + 6H</a:t>
            </a:r>
            <a:r>
              <a:rPr lang="en-US" sz="1600" baseline="-25000" dirty="0" smtClean="0"/>
              <a:t>2</a:t>
            </a:r>
            <a:r>
              <a:rPr lang="en-US" sz="1600" dirty="0" smtClean="0"/>
              <a:t>O + </a:t>
            </a:r>
            <a:r>
              <a:rPr lang="en-US" sz="1600" b="1" dirty="0" smtClean="0"/>
              <a:t>36 ATP</a:t>
            </a:r>
            <a:r>
              <a:rPr lang="en-US" sz="1600" dirty="0" smtClean="0"/>
              <a:t> </a:t>
            </a:r>
            <a:endParaRPr lang="en-US" sz="1600" baseline="-25000" dirty="0">
              <a:sym typeface="Wingdings" pitchFamily="2" charset="2"/>
            </a:endParaRPr>
          </a:p>
        </p:txBody>
      </p:sp>
      <p:sp>
        <p:nvSpPr>
          <p:cNvPr id="17" name="TextBox 16"/>
          <p:cNvSpPr txBox="1"/>
          <p:nvPr/>
        </p:nvSpPr>
        <p:spPr>
          <a:xfrm>
            <a:off x="8077200" y="304800"/>
            <a:ext cx="10668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nodePh="1">
                                  <p:stCondLst>
                                    <p:cond delay="0"/>
                                  </p:stCondLst>
                                  <p:endCondLst>
                                    <p:cond evt="begin" delay="0">
                                      <p:tn val="33"/>
                                    </p:cond>
                                  </p:end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0" grpId="0"/>
      <p:bldP spid="11" grpId="0"/>
      <p:bldP spid="12" grpId="0"/>
      <p:bldP spid="13" grpId="0"/>
      <p:bldP spid="14" grpId="0"/>
      <p:bldP spid="15" grpId="0"/>
      <p:bldP spid="16" grpId="0"/>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A4D76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2400" dirty="0" smtClean="0"/>
              <a:t>2/12 Cell Biology Review 6.3 – 9.3</a:t>
            </a:r>
            <a:br>
              <a:rPr lang="en-US" sz="2400" dirty="0" smtClean="0"/>
            </a:br>
            <a:r>
              <a:rPr lang="en-US" sz="2400" dirty="0" smtClean="0"/>
              <a:t>Obj.  TSW demonstrate understanding of Biology concepts by reviewing for and taking the group collaboration on the Jeopardy. P.38 NB</a:t>
            </a:r>
            <a:endParaRPr lang="en-US" sz="2400" dirty="0"/>
          </a:p>
        </p:txBody>
      </p:sp>
      <p:sp>
        <p:nvSpPr>
          <p:cNvPr id="3" name="Text Placeholder 2"/>
          <p:cNvSpPr>
            <a:spLocks noGrp="1"/>
          </p:cNvSpPr>
          <p:nvPr>
            <p:ph type="body" idx="1"/>
          </p:nvPr>
        </p:nvSpPr>
        <p:spPr/>
        <p:txBody>
          <a:bodyPr/>
          <a:lstStyle/>
          <a:p>
            <a:r>
              <a:rPr lang="en-US" dirty="0" smtClean="0">
                <a:hlinkClick r:id="rId2" action="ppaction://hlinkfile"/>
              </a:rPr>
              <a:t>cellsalive.com</a:t>
            </a:r>
            <a:endParaRPr lang="en-US" dirty="0" smtClean="0"/>
          </a:p>
          <a:p>
            <a:endParaRPr lang="en-US" dirty="0"/>
          </a:p>
        </p:txBody>
      </p:sp>
      <p:sp>
        <p:nvSpPr>
          <p:cNvPr id="5" name="Text Placeholder 4"/>
          <p:cNvSpPr>
            <a:spLocks noGrp="1"/>
          </p:cNvSpPr>
          <p:nvPr>
            <p:ph type="body" sz="quarter" idx="3"/>
          </p:nvPr>
        </p:nvSpPr>
        <p:spPr/>
        <p:txBody>
          <a:bodyPr/>
          <a:lstStyle/>
          <a:p>
            <a:r>
              <a:rPr lang="en-US" dirty="0" smtClean="0">
                <a:hlinkClick r:id="rId3" action="ppaction://hlinkfile"/>
              </a:rPr>
              <a:t>Glencoe.com</a:t>
            </a:r>
            <a:endParaRPr lang="en-US" dirty="0" smtClean="0"/>
          </a:p>
          <a:p>
            <a:endParaRPr lang="en-US" dirty="0"/>
          </a:p>
        </p:txBody>
      </p:sp>
      <p:sp>
        <p:nvSpPr>
          <p:cNvPr id="6" name="Content Placeholder 5"/>
          <p:cNvSpPr>
            <a:spLocks noGrp="1"/>
          </p:cNvSpPr>
          <p:nvPr>
            <p:ph sz="quarter" idx="4"/>
          </p:nvPr>
        </p:nvSpPr>
        <p:spPr>
          <a:xfrm>
            <a:off x="3733800" y="1676400"/>
            <a:ext cx="5410200" cy="3951288"/>
          </a:xfrm>
        </p:spPr>
        <p:txBody>
          <a:bodyPr/>
          <a:lstStyle/>
          <a:p>
            <a:pPr marL="457200" indent="-457200">
              <a:buFont typeface="+mj-lt"/>
              <a:buAutoNum type="arabicPeriod"/>
            </a:pPr>
            <a:r>
              <a:rPr lang="en-US" dirty="0" smtClean="0"/>
              <a:t>What are the two organelles involved in the assembly, sorting and transporting of Proteins?</a:t>
            </a:r>
          </a:p>
          <a:p>
            <a:pPr marL="457200" indent="-457200">
              <a:buFont typeface="+mj-lt"/>
              <a:buAutoNum type="arabicPeriod"/>
            </a:pPr>
            <a:r>
              <a:rPr lang="en-US" dirty="0" smtClean="0"/>
              <a:t>What is the movement of water called?</a:t>
            </a:r>
          </a:p>
          <a:p>
            <a:pPr marL="457200" indent="-457200">
              <a:buFont typeface="+mj-lt"/>
              <a:buAutoNum type="arabicPeriod"/>
            </a:pPr>
            <a:r>
              <a:rPr lang="en-US" dirty="0" smtClean="0"/>
              <a:t>What part of the </a:t>
            </a:r>
            <a:r>
              <a:rPr lang="en-US" dirty="0" err="1" smtClean="0"/>
              <a:t>phospholipid</a:t>
            </a:r>
            <a:r>
              <a:rPr lang="en-US" dirty="0" smtClean="0"/>
              <a:t> </a:t>
            </a:r>
            <a:r>
              <a:rPr lang="en-US" dirty="0" err="1" smtClean="0"/>
              <a:t>bilayer</a:t>
            </a:r>
            <a:r>
              <a:rPr lang="en-US" dirty="0" smtClean="0"/>
              <a:t> is polar &amp; what part is </a:t>
            </a:r>
            <a:r>
              <a:rPr lang="en-US" dirty="0" err="1" smtClean="0"/>
              <a:t>nonpolar</a:t>
            </a:r>
            <a:r>
              <a:rPr lang="en-US" dirty="0" smtClean="0"/>
              <a:t>?</a:t>
            </a:r>
            <a:endParaRPr lang="en-US" dirty="0"/>
          </a:p>
        </p:txBody>
      </p:sp>
      <p:pic>
        <p:nvPicPr>
          <p:cNvPr id="7" name="Picture 78" descr="BDOL01"/>
          <p:cNvPicPr>
            <a:picLocks noGrp="1" noChangeAspect="1" noChangeArrowheads="1"/>
          </p:cNvPicPr>
          <p:nvPr>
            <p:ph sz="half" idx="2"/>
          </p:nvPr>
        </p:nvPicPr>
        <p:blipFill>
          <a:blip r:embed="rId4" cstate="print"/>
          <a:srcRect/>
          <a:stretch>
            <a:fillRect/>
          </a:stretch>
        </p:blipFill>
        <p:spPr bwMode="auto">
          <a:xfrm>
            <a:off x="0" y="1676400"/>
            <a:ext cx="3597639" cy="3008026"/>
          </a:xfrm>
          <a:prstGeom prst="rect">
            <a:avLst/>
          </a:prstGeom>
          <a:noFill/>
        </p:spPr>
      </p:pic>
      <p:pic>
        <p:nvPicPr>
          <p:cNvPr id="8" name="Picture 13" descr="Animal cell"/>
          <p:cNvPicPr>
            <a:picLocks noChangeAspect="1" noChangeArrowheads="1"/>
          </p:cNvPicPr>
          <p:nvPr/>
        </p:nvPicPr>
        <p:blipFill>
          <a:blip r:embed="rId5" cstate="print"/>
          <a:srcRect/>
          <a:stretch>
            <a:fillRect/>
          </a:stretch>
        </p:blipFill>
        <p:spPr bwMode="auto">
          <a:xfrm>
            <a:off x="1143000" y="4648200"/>
            <a:ext cx="2713092" cy="2209800"/>
          </a:xfrm>
          <a:prstGeom prst="rect">
            <a:avLst/>
          </a:prstGeom>
          <a:noFill/>
        </p:spPr>
      </p:pic>
      <p:pic>
        <p:nvPicPr>
          <p:cNvPr id="10" name="Picture 13" descr="fig"/>
          <p:cNvPicPr>
            <a:picLocks noChangeAspect="1" noChangeArrowheads="1"/>
          </p:cNvPicPr>
          <p:nvPr/>
        </p:nvPicPr>
        <p:blipFill>
          <a:blip r:embed="rId6" cstate="print"/>
          <a:srcRect/>
          <a:stretch>
            <a:fillRect/>
          </a:stretch>
        </p:blipFill>
        <p:spPr bwMode="auto">
          <a:xfrm>
            <a:off x="3886200" y="4419600"/>
            <a:ext cx="5257800" cy="20151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#1.The two organelles involved in the assembly, sorting &amp; processing of Proteins are the </a:t>
            </a:r>
            <a:r>
              <a:rPr lang="en-US" b="1" dirty="0" smtClean="0"/>
              <a:t>Rough Endoplasmic Reticulum &amp; Golgi Body.</a:t>
            </a:r>
          </a:p>
          <a:p>
            <a:pPr>
              <a:buNone/>
            </a:pPr>
            <a:r>
              <a:rPr lang="en-US" dirty="0" smtClean="0"/>
              <a:t>#2. The movement of water is called </a:t>
            </a:r>
            <a:r>
              <a:rPr lang="en-US" b="1" dirty="0" smtClean="0"/>
              <a:t>Osmosis </a:t>
            </a:r>
            <a:r>
              <a:rPr lang="en-US" dirty="0" smtClean="0"/>
              <a:t>and it is a type of </a:t>
            </a:r>
            <a:r>
              <a:rPr lang="en-US" b="1" dirty="0" smtClean="0"/>
              <a:t>Passive Transport </a:t>
            </a:r>
            <a:r>
              <a:rPr lang="en-US" dirty="0" smtClean="0"/>
              <a:t>from </a:t>
            </a:r>
            <a:r>
              <a:rPr lang="en-US" b="1" dirty="0" smtClean="0"/>
              <a:t>High to Low concentration</a:t>
            </a:r>
            <a:r>
              <a:rPr lang="en-US" dirty="0" smtClean="0"/>
              <a:t> and requires </a:t>
            </a:r>
            <a:r>
              <a:rPr lang="en-US" b="1" dirty="0" smtClean="0"/>
              <a:t>NO energy</a:t>
            </a:r>
            <a:r>
              <a:rPr lang="en-US" dirty="0" smtClean="0"/>
              <a:t>.</a:t>
            </a:r>
          </a:p>
          <a:p>
            <a:pPr>
              <a:buNone/>
            </a:pPr>
            <a:r>
              <a:rPr lang="en-US" dirty="0" smtClean="0"/>
              <a:t>#3. The Plasma Membrane is made of </a:t>
            </a:r>
            <a:r>
              <a:rPr lang="en-US" dirty="0" err="1" smtClean="0"/>
              <a:t>Phospholipid</a:t>
            </a:r>
            <a:r>
              <a:rPr lang="en-US" dirty="0" smtClean="0"/>
              <a:t> </a:t>
            </a:r>
            <a:r>
              <a:rPr lang="en-US" dirty="0" err="1" smtClean="0"/>
              <a:t>Bilayer</a:t>
            </a:r>
            <a:r>
              <a:rPr lang="en-US" dirty="0" smtClean="0"/>
              <a:t> that has a </a:t>
            </a:r>
            <a:r>
              <a:rPr lang="en-US" b="1" dirty="0" smtClean="0"/>
              <a:t>polar head (charge) </a:t>
            </a:r>
            <a:r>
              <a:rPr lang="en-US" dirty="0" smtClean="0"/>
              <a:t>made of </a:t>
            </a:r>
            <a:r>
              <a:rPr lang="en-US" b="1" dirty="0" smtClean="0"/>
              <a:t>Phosphate</a:t>
            </a:r>
            <a:r>
              <a:rPr lang="en-US" dirty="0" smtClean="0"/>
              <a:t> and a </a:t>
            </a:r>
            <a:r>
              <a:rPr lang="en-US" b="1" dirty="0" smtClean="0"/>
              <a:t>Lipid Tail (no charge) </a:t>
            </a:r>
            <a:r>
              <a:rPr lang="en-US" dirty="0" smtClean="0"/>
              <a:t>that is </a:t>
            </a:r>
            <a:r>
              <a:rPr lang="en-US" b="1" dirty="0" smtClean="0"/>
              <a:t>NON-polar.</a:t>
            </a:r>
            <a:endParaRPr lang="en-US" b="1" dirty="0"/>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HW CH 9 Energy in A Cell </a:t>
            </a:r>
            <a:br>
              <a:rPr lang="en-US" dirty="0" smtClean="0"/>
            </a:br>
            <a:r>
              <a:rPr lang="en-US" dirty="0" smtClean="0"/>
              <a:t>Chapter Assessment Answers</a:t>
            </a:r>
            <a:endParaRPr lang="en-US" dirty="0"/>
          </a:p>
        </p:txBody>
      </p:sp>
      <p:sp>
        <p:nvSpPr>
          <p:cNvPr id="3" name="Content Placeholder 2"/>
          <p:cNvSpPr>
            <a:spLocks noGrp="1"/>
          </p:cNvSpPr>
          <p:nvPr>
            <p:ph idx="1"/>
          </p:nvPr>
        </p:nvSpPr>
        <p:spPr>
          <a:xfrm>
            <a:off x="0" y="1371600"/>
            <a:ext cx="9144000" cy="4754563"/>
          </a:xfrm>
        </p:spPr>
        <p:txBody>
          <a:bodyPr numCol="2">
            <a:normAutofit fontScale="85000" lnSpcReduction="20000"/>
          </a:bodyPr>
          <a:lstStyle/>
          <a:p>
            <a:pPr marL="514350" indent="-514350">
              <a:buFont typeface="+mj-lt"/>
              <a:buAutoNum type="arabicPeriod"/>
            </a:pPr>
            <a:r>
              <a:rPr lang="en-US" dirty="0" smtClean="0"/>
              <a:t>Light-dependent reaction</a:t>
            </a:r>
          </a:p>
          <a:p>
            <a:pPr marL="514350" indent="-514350">
              <a:buFont typeface="+mj-lt"/>
              <a:buAutoNum type="arabicPeriod"/>
            </a:pPr>
            <a:r>
              <a:rPr lang="en-US" dirty="0" smtClean="0"/>
              <a:t>Photosynthesis</a:t>
            </a:r>
          </a:p>
          <a:p>
            <a:pPr marL="514350" indent="-514350">
              <a:buFont typeface="+mj-lt"/>
              <a:buAutoNum type="arabicPeriod"/>
            </a:pPr>
            <a:r>
              <a:rPr lang="en-US" dirty="0" smtClean="0"/>
              <a:t>Electron Transport Chain</a:t>
            </a:r>
          </a:p>
          <a:p>
            <a:pPr marL="514350" indent="-514350">
              <a:buFont typeface="+mj-lt"/>
              <a:buAutoNum type="arabicPeriod"/>
            </a:pPr>
            <a:r>
              <a:rPr lang="en-US" dirty="0" smtClean="0"/>
              <a:t>Chlorophyll</a:t>
            </a:r>
          </a:p>
          <a:p>
            <a:pPr marL="514350" indent="-514350">
              <a:buFont typeface="+mj-lt"/>
              <a:buAutoNum type="arabicPeriod"/>
            </a:pPr>
            <a:r>
              <a:rPr lang="en-US" dirty="0" smtClean="0"/>
              <a:t>Photolysis</a:t>
            </a:r>
          </a:p>
          <a:p>
            <a:pPr marL="514350" indent="-514350">
              <a:buFont typeface="+mj-lt"/>
              <a:buAutoNum type="arabicPeriod"/>
            </a:pPr>
            <a:r>
              <a:rPr lang="en-US" dirty="0" err="1" smtClean="0"/>
              <a:t>Glycolysis</a:t>
            </a:r>
            <a:endParaRPr lang="en-US" dirty="0" smtClean="0"/>
          </a:p>
          <a:p>
            <a:pPr marL="514350" indent="-514350">
              <a:buFont typeface="+mj-lt"/>
              <a:buAutoNum type="arabicPeriod"/>
            </a:pPr>
            <a:r>
              <a:rPr lang="en-US" dirty="0" smtClean="0"/>
              <a:t>Calvin Cycle</a:t>
            </a:r>
          </a:p>
          <a:p>
            <a:pPr marL="514350" indent="-514350">
              <a:buFont typeface="+mj-lt"/>
              <a:buAutoNum type="arabicPeriod"/>
            </a:pPr>
            <a:r>
              <a:rPr lang="en-US" dirty="0" smtClean="0"/>
              <a:t>Citric Acid Cycle</a:t>
            </a:r>
          </a:p>
          <a:p>
            <a:pPr marL="514350" indent="-514350">
              <a:buFont typeface="+mj-lt"/>
              <a:buAutoNum type="arabicPeriod"/>
            </a:pPr>
            <a:r>
              <a:rPr lang="en-US" dirty="0" smtClean="0"/>
              <a:t>Aerobic processes require oxygen; anaerobic processes do not.</a:t>
            </a:r>
          </a:p>
          <a:p>
            <a:pPr marL="514350" indent="-514350">
              <a:buFont typeface="+mj-lt"/>
              <a:buAutoNum type="arabicPeriod"/>
            </a:pPr>
            <a:r>
              <a:rPr lang="en-US" dirty="0" smtClean="0"/>
              <a:t>Both are a complex series of reactions that involve energy, require enzymes, occur in specific organelles, and involve movement of electrons. Photosynthesis H</a:t>
            </a:r>
            <a:r>
              <a:rPr lang="en-US" baseline="-25000" dirty="0" smtClean="0"/>
              <a:t>2</a:t>
            </a:r>
            <a:r>
              <a:rPr lang="en-US" dirty="0" smtClean="0"/>
              <a:t>O + CO</a:t>
            </a:r>
            <a:r>
              <a:rPr lang="en-US" baseline="-25000" dirty="0" smtClean="0"/>
              <a:t>2</a:t>
            </a:r>
            <a:r>
              <a:rPr lang="en-US" dirty="0" smtClean="0"/>
              <a:t> -&gt;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 O</a:t>
            </a:r>
            <a:r>
              <a:rPr lang="en-US" baseline="-25000" dirty="0" smtClean="0"/>
              <a:t>2</a:t>
            </a:r>
            <a:r>
              <a:rPr lang="en-US" dirty="0" smtClean="0"/>
              <a:t>  		         Cellular Respiration  = Energy is released from sugar in the presence  of O</a:t>
            </a:r>
            <a:r>
              <a:rPr lang="en-US" baseline="-25000" dirty="0" smtClean="0"/>
              <a:t>2</a:t>
            </a:r>
            <a:r>
              <a:rPr lang="en-US" dirty="0" smtClean="0"/>
              <a:t>, and CO</a:t>
            </a:r>
            <a:r>
              <a:rPr lang="en-US" baseline="-25000" dirty="0" smtClean="0"/>
              <a:t>2</a:t>
            </a:r>
            <a:r>
              <a:rPr lang="en-US" dirty="0" smtClean="0"/>
              <a:t> and H</a:t>
            </a:r>
            <a:r>
              <a:rPr lang="en-US" baseline="-25000" dirty="0" smtClean="0"/>
              <a:t>2</a:t>
            </a:r>
            <a:r>
              <a:rPr lang="en-US" dirty="0" smtClean="0"/>
              <a:t>0 are given off as wastes.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9 Energy in a Cell</a:t>
            </a:r>
            <a:br>
              <a:rPr lang="en-US" dirty="0" smtClean="0"/>
            </a:br>
            <a:r>
              <a:rPr lang="en-US" dirty="0" smtClean="0"/>
              <a:t>Chapter Assessment</a:t>
            </a:r>
            <a:endParaRPr lang="en-US" dirty="0"/>
          </a:p>
        </p:txBody>
      </p:sp>
      <p:sp>
        <p:nvSpPr>
          <p:cNvPr id="3" name="Content Placeholder 2"/>
          <p:cNvSpPr>
            <a:spLocks noGrp="1"/>
          </p:cNvSpPr>
          <p:nvPr>
            <p:ph idx="1"/>
          </p:nvPr>
        </p:nvSpPr>
        <p:spPr>
          <a:xfrm>
            <a:off x="0" y="1600200"/>
            <a:ext cx="9144000" cy="4525963"/>
          </a:xfrm>
        </p:spPr>
        <p:txBody>
          <a:bodyPr numCol="2"/>
          <a:lstStyle/>
          <a:p>
            <a:pPr marL="514350" indent="-514350">
              <a:buFont typeface="+mj-lt"/>
              <a:buAutoNum type="arabicPeriod"/>
            </a:pPr>
            <a:r>
              <a:rPr lang="en-US" dirty="0" smtClean="0"/>
              <a:t>Glucose</a:t>
            </a:r>
          </a:p>
          <a:p>
            <a:pPr marL="514350" indent="-514350">
              <a:buFont typeface="+mj-lt"/>
              <a:buAutoNum type="arabicPeriod"/>
            </a:pPr>
            <a:r>
              <a:rPr lang="en-US" dirty="0" err="1" smtClean="0"/>
              <a:t>Stroma</a:t>
            </a:r>
            <a:endParaRPr lang="en-US" dirty="0" smtClean="0"/>
          </a:p>
          <a:p>
            <a:pPr marL="514350" indent="-514350">
              <a:buFont typeface="+mj-lt"/>
              <a:buAutoNum type="arabicPeriod"/>
            </a:pPr>
            <a:r>
              <a:rPr lang="en-US" dirty="0" smtClean="0"/>
              <a:t>Photosynthesis</a:t>
            </a:r>
          </a:p>
          <a:p>
            <a:pPr marL="514350" indent="-514350">
              <a:buFont typeface="+mj-lt"/>
              <a:buAutoNum type="arabicPeriod"/>
            </a:pPr>
            <a:r>
              <a:rPr lang="en-US" dirty="0" smtClean="0"/>
              <a:t>A third phosphate group is bonded to an ADP molecule.</a:t>
            </a:r>
          </a:p>
          <a:p>
            <a:pPr marL="514350" indent="-514350">
              <a:buFont typeface="+mj-lt"/>
              <a:buAutoNum type="arabicPeriod"/>
            </a:pPr>
            <a:r>
              <a:rPr lang="en-US" dirty="0" smtClean="0"/>
              <a:t>Reflected</a:t>
            </a:r>
          </a:p>
          <a:p>
            <a:pPr marL="514350" indent="-514350">
              <a:buFont typeface="+mj-lt"/>
              <a:buAutoNum type="arabicPeriod"/>
            </a:pPr>
            <a:endParaRPr lang="en-US" dirty="0" smtClean="0"/>
          </a:p>
          <a:p>
            <a:pPr marL="514350" indent="-514350">
              <a:buFont typeface="+mj-lt"/>
              <a:buAutoNum type="arabicPeriod"/>
            </a:pPr>
            <a:r>
              <a:rPr lang="en-US" dirty="0" smtClean="0"/>
              <a:t>6CO</a:t>
            </a:r>
            <a:r>
              <a:rPr lang="en-US" baseline="-25000" dirty="0" smtClean="0"/>
              <a:t>2</a:t>
            </a:r>
            <a:r>
              <a:rPr lang="en-US" dirty="0" smtClean="0"/>
              <a:t>+ 6H</a:t>
            </a:r>
            <a:r>
              <a:rPr lang="en-US" baseline="-25000" dirty="0" smtClean="0"/>
              <a:t>2</a:t>
            </a:r>
            <a:r>
              <a:rPr lang="en-US" dirty="0" smtClean="0"/>
              <a:t>O -&gt;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+ 6O</a:t>
            </a:r>
            <a:r>
              <a:rPr lang="en-US" baseline="-25000" dirty="0" smtClean="0"/>
              <a:t>2</a:t>
            </a:r>
          </a:p>
          <a:p>
            <a:pPr marL="514350" indent="-514350">
              <a:buFont typeface="+mj-lt"/>
              <a:buAutoNum type="arabicPeriod"/>
            </a:pPr>
            <a:r>
              <a:rPr lang="en-US" dirty="0" smtClean="0"/>
              <a:t>Maintain Homeostasis</a:t>
            </a:r>
          </a:p>
          <a:p>
            <a:pPr marL="514350" indent="-514350">
              <a:buFont typeface="+mj-lt"/>
              <a:buAutoNum type="arabicPeriod"/>
            </a:pPr>
            <a:r>
              <a:rPr lang="en-US" dirty="0" smtClean="0"/>
              <a:t>Oxygen</a:t>
            </a:r>
          </a:p>
          <a:p>
            <a:pPr marL="514350" indent="-514350">
              <a:buFont typeface="+mj-lt"/>
              <a:buAutoNum type="arabicPeriod"/>
            </a:pPr>
            <a:r>
              <a:rPr lang="en-US" dirty="0" smtClean="0"/>
              <a:t>Two, four</a:t>
            </a:r>
          </a:p>
          <a:p>
            <a:pPr marL="514350" indent="-514350">
              <a:buFont typeface="+mj-lt"/>
              <a:buAutoNum type="arabicPeriod"/>
            </a:pPr>
            <a:r>
              <a:rPr lang="en-US" dirty="0" smtClean="0"/>
              <a:t>Light-dependent reaction release oxygen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CH 9 HW Energy in a Cell</a:t>
            </a:r>
            <a:br>
              <a:rPr lang="en-US" dirty="0" smtClean="0"/>
            </a:br>
            <a:r>
              <a:rPr lang="en-US" dirty="0" smtClean="0"/>
              <a:t>Chapter Assessment</a:t>
            </a:r>
            <a:endParaRPr lang="en-US" dirty="0"/>
          </a:p>
        </p:txBody>
      </p:sp>
      <p:sp>
        <p:nvSpPr>
          <p:cNvPr id="3" name="Content Placeholder 2"/>
          <p:cNvSpPr>
            <a:spLocks noGrp="1"/>
          </p:cNvSpPr>
          <p:nvPr>
            <p:ph idx="1"/>
          </p:nvPr>
        </p:nvSpPr>
        <p:spPr>
          <a:xfrm>
            <a:off x="0" y="1143000"/>
            <a:ext cx="9144000" cy="4983163"/>
          </a:xfrm>
        </p:spPr>
        <p:txBody>
          <a:bodyPr>
            <a:normAutofit/>
          </a:bodyPr>
          <a:lstStyle/>
          <a:p>
            <a:pPr marL="514350" indent="-514350">
              <a:buFont typeface="+mj-lt"/>
              <a:buAutoNum type="arabicPeriod"/>
            </a:pPr>
            <a:r>
              <a:rPr lang="en-US" dirty="0" smtClean="0"/>
              <a:t>A.  They require energy.</a:t>
            </a:r>
          </a:p>
          <a:p>
            <a:pPr marL="914400" lvl="1" indent="-514350">
              <a:buNone/>
            </a:pPr>
            <a:r>
              <a:rPr lang="en-US" dirty="0" smtClean="0"/>
              <a:t>	B. The energy required for each activity is obtained b the break down of ATP to ADP and inorganic phosphate.</a:t>
            </a:r>
          </a:p>
          <a:p>
            <a:pPr marL="914400" lvl="1" indent="-514350">
              <a:buNone/>
            </a:pPr>
            <a:r>
              <a:rPr lang="en-US" dirty="0" smtClean="0"/>
              <a:t>2. A.  Bothe industries use year to produce alcohol and Carbon Dioxide by the process of alcoholic fermentation.</a:t>
            </a:r>
          </a:p>
          <a:p>
            <a:pPr marL="914400" lvl="1" indent="-514350">
              <a:buNone/>
            </a:pPr>
            <a:r>
              <a:rPr lang="en-US" dirty="0" smtClean="0"/>
              <a:t>	b.  The wine industry uses the alcohol to make wine; the bread industry uses the carbon dioxide to make the bread dough rise.</a:t>
            </a:r>
          </a:p>
          <a:p>
            <a:pPr marL="914400" lvl="1" indent="-514350">
              <a:buNone/>
            </a:pPr>
            <a:endParaRPr lang="en-US" dirty="0" smtClean="0"/>
          </a:p>
          <a:p>
            <a:pPr marL="914400" lvl="1" indent="-514350">
              <a:buFont typeface="+mj-lt"/>
              <a:buAutoNum type="arabicPeriod"/>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9 HW Energy in a Cell</a:t>
            </a:r>
            <a:br>
              <a:rPr lang="en-US" dirty="0" smtClean="0"/>
            </a:br>
            <a:r>
              <a:rPr lang="en-US" dirty="0" smtClean="0"/>
              <a:t>Chapter Assessment</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AutoNum type="arabicPeriod" startAt="3"/>
            </a:pPr>
            <a:r>
              <a:rPr lang="en-US" dirty="0" smtClean="0"/>
              <a:t>If oxygen is present, then the citric acid cycle and the electron transport chain happens.  If no oxygen is present than lactic acid (muscles) or alcoholic fermentation follows.</a:t>
            </a:r>
          </a:p>
          <a:p>
            <a:pPr marL="514350" indent="-514350">
              <a:buAutoNum type="arabicPeriod" startAt="3"/>
            </a:pPr>
            <a:r>
              <a:rPr lang="en-US" dirty="0" smtClean="0"/>
              <a:t>Carbon fixation occurs during the Calvin cycle when a carbon atom from CO</a:t>
            </a:r>
            <a:r>
              <a:rPr lang="en-US" baseline="-25000" dirty="0" smtClean="0"/>
              <a:t>2 </a:t>
            </a:r>
            <a:r>
              <a:rPr lang="en-US" dirty="0" smtClean="0"/>
              <a:t>is added to a 5 carbon sugar.</a:t>
            </a:r>
          </a:p>
          <a:p>
            <a:pPr marL="514350" indent="-514350">
              <a:buAutoNum type="arabicPeriod" startAt="3"/>
            </a:pPr>
            <a:r>
              <a:rPr lang="en-US" dirty="0" smtClean="0"/>
              <a:t>The rate of oxygen supplied to the muscle cells limits the level of aerobic respiration.  As a result, lactic acid happens in the muscles and causes fatigue.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A4D76B"/>
        </a:solidFill>
        <a:effectLst/>
      </p:bgPr>
    </p:bg>
    <p:spTree>
      <p:nvGrpSpPr>
        <p:cNvPr id="1" name=""/>
        <p:cNvGrpSpPr/>
        <p:nvPr/>
      </p:nvGrpSpPr>
      <p:grpSpPr>
        <a:xfrm>
          <a:off x="0" y="0"/>
          <a:ext cx="0" cy="0"/>
          <a:chOff x="0" y="0"/>
          <a:chExt cx="0" cy="0"/>
        </a:xfrm>
      </p:grpSpPr>
      <p:pic>
        <p:nvPicPr>
          <p:cNvPr id="1030" name="Picture 6" descr="http://waynesword.palomar.edu/images/enzyme5.gif"/>
          <p:cNvPicPr>
            <a:picLocks noChangeAspect="1" noChangeArrowheads="1"/>
          </p:cNvPicPr>
          <p:nvPr/>
        </p:nvPicPr>
        <p:blipFill>
          <a:blip r:embed="rId2" cstate="print"/>
          <a:srcRect/>
          <a:stretch>
            <a:fillRect/>
          </a:stretch>
        </p:blipFill>
        <p:spPr bwMode="auto">
          <a:xfrm>
            <a:off x="0" y="3733800"/>
            <a:ext cx="5715000" cy="2809875"/>
          </a:xfrm>
          <a:prstGeom prst="rect">
            <a:avLst/>
          </a:prstGeom>
          <a:noFill/>
        </p:spPr>
      </p:pic>
      <p:sp>
        <p:nvSpPr>
          <p:cNvPr id="2" name="Title 1"/>
          <p:cNvSpPr>
            <a:spLocks noGrp="1"/>
          </p:cNvSpPr>
          <p:nvPr>
            <p:ph type="title"/>
          </p:nvPr>
        </p:nvSpPr>
        <p:spPr>
          <a:xfrm>
            <a:off x="0" y="0"/>
            <a:ext cx="9144000" cy="1417638"/>
          </a:xfrm>
        </p:spPr>
        <p:txBody>
          <a:bodyPr>
            <a:normAutofit fontScale="90000"/>
          </a:bodyPr>
          <a:lstStyle/>
          <a:p>
            <a:r>
              <a:rPr lang="en-US" sz="2400" smtClean="0"/>
              <a:t>2/13 Review </a:t>
            </a:r>
            <a:r>
              <a:rPr lang="en-US" sz="2400" dirty="0" smtClean="0"/>
              <a:t>for Cell Benchmark Test CH 6.3 – 9.3</a:t>
            </a:r>
            <a:br>
              <a:rPr lang="en-US" sz="2400" dirty="0" smtClean="0"/>
            </a:br>
            <a:r>
              <a:rPr lang="en-US" sz="2400" dirty="0" smtClean="0"/>
              <a:t>Obj.  TSW demonstrate understanding  of biological concepts from the Plasma Membrane to Cellular Respiration on the Cell Benchmark test with a class average of 80% or greater proficient or advanced. P. 40 NB</a:t>
            </a:r>
            <a:endParaRPr lang="en-US" sz="2400" dirty="0"/>
          </a:p>
        </p:txBody>
      </p:sp>
      <p:sp>
        <p:nvSpPr>
          <p:cNvPr id="4" name="Content Placeholder 3"/>
          <p:cNvSpPr>
            <a:spLocks noGrp="1"/>
          </p:cNvSpPr>
          <p:nvPr>
            <p:ph sz="half" idx="2"/>
          </p:nvPr>
        </p:nvSpPr>
        <p:spPr>
          <a:xfrm>
            <a:off x="5334000" y="1524000"/>
            <a:ext cx="3810000" cy="4602163"/>
          </a:xfrm>
        </p:spPr>
        <p:txBody>
          <a:bodyPr>
            <a:normAutofit lnSpcReduction="10000"/>
          </a:bodyPr>
          <a:lstStyle/>
          <a:p>
            <a:pPr marL="514350" indent="-514350">
              <a:buFont typeface="+mj-lt"/>
              <a:buAutoNum type="arabicPeriod"/>
            </a:pPr>
            <a:r>
              <a:rPr lang="en-US" sz="2400" dirty="0" smtClean="0"/>
              <a:t>What does semi-permeable mean?</a:t>
            </a:r>
          </a:p>
          <a:p>
            <a:pPr marL="514350" indent="-514350">
              <a:buFont typeface="+mj-lt"/>
              <a:buAutoNum type="arabicPeriod"/>
            </a:pPr>
            <a:r>
              <a:rPr lang="en-US" sz="2400" dirty="0" smtClean="0"/>
              <a:t>What part of the </a:t>
            </a:r>
            <a:r>
              <a:rPr lang="en-US" sz="2400" dirty="0" err="1" smtClean="0"/>
              <a:t>phospholipid</a:t>
            </a:r>
            <a:r>
              <a:rPr lang="en-US" sz="2400" dirty="0" smtClean="0"/>
              <a:t> </a:t>
            </a:r>
            <a:r>
              <a:rPr lang="en-US" sz="2400" dirty="0" err="1" smtClean="0"/>
              <a:t>bilayer</a:t>
            </a:r>
            <a:r>
              <a:rPr lang="en-US" sz="2400" dirty="0" smtClean="0"/>
              <a:t> is polar &amp; what part is </a:t>
            </a:r>
            <a:r>
              <a:rPr lang="en-US" sz="2400" dirty="0" err="1" smtClean="0"/>
              <a:t>nonpolar</a:t>
            </a:r>
            <a:r>
              <a:rPr lang="en-US" sz="2400" dirty="0" smtClean="0"/>
              <a:t>?</a:t>
            </a:r>
          </a:p>
          <a:p>
            <a:pPr marL="514350" indent="-514350">
              <a:buFont typeface="+mj-lt"/>
              <a:buAutoNum type="arabicPeriod"/>
            </a:pPr>
            <a:r>
              <a:rPr lang="en-US" sz="2400" dirty="0" smtClean="0"/>
              <a:t>Name a protein that changes the rate of a chemical reaction and is involved in nearly all metabolic processes in cells?</a:t>
            </a:r>
            <a:endParaRPr lang="en-US" sz="2400" dirty="0"/>
          </a:p>
        </p:txBody>
      </p:sp>
      <p:pic>
        <p:nvPicPr>
          <p:cNvPr id="1026" name="Picture 2" descr="http://www.nikitasci.com/photos/images/osmosis.gif"/>
          <p:cNvPicPr>
            <a:picLocks noChangeAspect="1" noChangeArrowheads="1"/>
          </p:cNvPicPr>
          <p:nvPr/>
        </p:nvPicPr>
        <p:blipFill>
          <a:blip r:embed="rId3" cstate="print"/>
          <a:srcRect/>
          <a:stretch>
            <a:fillRect/>
          </a:stretch>
        </p:blipFill>
        <p:spPr bwMode="auto">
          <a:xfrm>
            <a:off x="0" y="1905000"/>
            <a:ext cx="3497275" cy="1856397"/>
          </a:xfrm>
          <a:prstGeom prst="rect">
            <a:avLst/>
          </a:prstGeom>
          <a:noFill/>
        </p:spPr>
      </p:pic>
      <p:pic>
        <p:nvPicPr>
          <p:cNvPr id="8" name="Picture 2" descr="image002.jpg"/>
          <p:cNvPicPr>
            <a:picLocks noChangeAspect="1" noChangeArrowheads="1"/>
          </p:cNvPicPr>
          <p:nvPr/>
        </p:nvPicPr>
        <p:blipFill>
          <a:blip r:embed="rId4" cstate="print"/>
          <a:srcRect/>
          <a:stretch>
            <a:fillRect/>
          </a:stretch>
        </p:blipFill>
        <p:spPr bwMode="auto">
          <a:xfrm>
            <a:off x="3495040" y="1981200"/>
            <a:ext cx="1915160" cy="1795463"/>
          </a:xfrm>
          <a:prstGeom prst="rect">
            <a:avLst/>
          </a:prstGeom>
          <a:noFill/>
        </p:spPr>
      </p:pic>
      <p:pic>
        <p:nvPicPr>
          <p:cNvPr id="10" name="Picture 13" descr="fig"/>
          <p:cNvPicPr>
            <a:picLocks noChangeAspect="1" noChangeArrowheads="1"/>
          </p:cNvPicPr>
          <p:nvPr/>
        </p:nvPicPr>
        <p:blipFill>
          <a:blip r:embed="rId5" cstate="print"/>
          <a:srcRect/>
          <a:stretch>
            <a:fillRect/>
          </a:stretch>
        </p:blipFill>
        <p:spPr bwMode="auto">
          <a:xfrm>
            <a:off x="5334000" y="5257800"/>
            <a:ext cx="38100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851974" name="Picture 6" descr="ch07"/>
          <p:cNvPicPr>
            <a:picLocks noChangeAspect="1" noChangeArrowheads="1"/>
          </p:cNvPicPr>
          <p:nvPr/>
        </p:nvPicPr>
        <p:blipFill>
          <a:blip r:embed="rId2" cstate="print"/>
          <a:srcRect/>
          <a:stretch>
            <a:fillRect/>
          </a:stretch>
        </p:blipFill>
        <p:spPr bwMode="auto">
          <a:xfrm>
            <a:off x="0" y="0"/>
            <a:ext cx="2879725" cy="800100"/>
          </a:xfrm>
          <a:prstGeom prst="rect">
            <a:avLst/>
          </a:prstGeom>
          <a:noFill/>
        </p:spPr>
      </p:pic>
      <p:sp>
        <p:nvSpPr>
          <p:cNvPr id="851978" name="Text Box 10"/>
          <p:cNvSpPr txBox="1">
            <a:spLocks noChangeArrowheads="1"/>
          </p:cNvSpPr>
          <p:nvPr/>
        </p:nvSpPr>
        <p:spPr bwMode="auto">
          <a:xfrm>
            <a:off x="2743200" y="0"/>
            <a:ext cx="6400800" cy="1754326"/>
          </a:xfrm>
          <a:prstGeom prst="rect">
            <a:avLst/>
          </a:prstGeom>
          <a:noFill/>
          <a:ln w="9525">
            <a:noFill/>
            <a:miter lim="800000"/>
            <a:headEnd/>
            <a:tailEnd/>
          </a:ln>
          <a:effectLst/>
        </p:spPr>
        <p:txBody>
          <a:bodyPr wrap="square">
            <a:spAutoFit/>
          </a:bodyPr>
          <a:lstStyle/>
          <a:p>
            <a:pPr algn="ctr"/>
            <a:r>
              <a:rPr lang="en-US" sz="2800" dirty="0" smtClean="0"/>
              <a:t>#3. Eukaryotic Cell – </a:t>
            </a:r>
            <a:r>
              <a:rPr lang="en-US" sz="2800" b="1" dirty="0" smtClean="0"/>
              <a:t>Contains a Nucleus</a:t>
            </a:r>
          </a:p>
          <a:p>
            <a:pPr algn="ctr"/>
            <a:r>
              <a:rPr lang="en-US" sz="2800" dirty="0" smtClean="0"/>
              <a:t>What are some organisms that are Eukaryotic?</a:t>
            </a:r>
          </a:p>
          <a:p>
            <a:pPr algn="ctr"/>
            <a:endParaRPr lang="en-US" sz="2400" dirty="0">
              <a:solidFill>
                <a:schemeClr val="tx2"/>
              </a:solidFill>
            </a:endParaRPr>
          </a:p>
        </p:txBody>
      </p:sp>
      <p:pic>
        <p:nvPicPr>
          <p:cNvPr id="851983" name="Picture 15" descr="Eukaryotic cell"/>
          <p:cNvPicPr>
            <a:picLocks noChangeAspect="1" noChangeArrowheads="1"/>
          </p:cNvPicPr>
          <p:nvPr/>
        </p:nvPicPr>
        <p:blipFill>
          <a:blip r:embed="rId3" cstate="print"/>
          <a:srcRect/>
          <a:stretch>
            <a:fillRect/>
          </a:stretch>
        </p:blipFill>
        <p:spPr bwMode="auto">
          <a:xfrm>
            <a:off x="457200" y="1295400"/>
            <a:ext cx="8229600" cy="3679825"/>
          </a:xfrm>
          <a:prstGeom prst="rect">
            <a:avLst/>
          </a:prstGeom>
          <a:noFill/>
        </p:spPr>
      </p:pic>
    </p:spTree>
  </p:cSld>
  <p:clrMapOvr>
    <a:masterClrMapping/>
  </p:clrMapOvr>
  <p:transition>
    <p:zoom/>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Cell Organelle Gallery Walk p. 31 NB</a:t>
            </a:r>
            <a:endParaRPr lang="en-US" dirty="0"/>
          </a:p>
        </p:txBody>
      </p:sp>
      <p:sp>
        <p:nvSpPr>
          <p:cNvPr id="3" name="Content Placeholder 2"/>
          <p:cNvSpPr>
            <a:spLocks noGrp="1"/>
          </p:cNvSpPr>
          <p:nvPr>
            <p:ph idx="1"/>
          </p:nvPr>
        </p:nvSpPr>
        <p:spPr>
          <a:xfrm>
            <a:off x="0" y="1447800"/>
            <a:ext cx="9144000" cy="4678363"/>
          </a:xfrm>
        </p:spPr>
        <p:txBody>
          <a:bodyPr>
            <a:normAutofit/>
          </a:bodyPr>
          <a:lstStyle/>
          <a:p>
            <a:r>
              <a:rPr lang="en-US" dirty="0" smtClean="0"/>
              <a:t>You and a partner or two will be given an organelle.</a:t>
            </a:r>
          </a:p>
          <a:p>
            <a:r>
              <a:rPr lang="en-US" dirty="0" smtClean="0"/>
              <a:t>Draw the Organelle</a:t>
            </a:r>
          </a:p>
          <a:p>
            <a:r>
              <a:rPr lang="en-US" dirty="0" smtClean="0"/>
              <a:t>Write the Function of the Organelle</a:t>
            </a:r>
          </a:p>
          <a:p>
            <a:r>
              <a:rPr lang="en-US" dirty="0" smtClean="0"/>
              <a:t>Label the key parts to the Organelle</a:t>
            </a:r>
          </a:p>
          <a:p>
            <a:r>
              <a:rPr lang="en-US" dirty="0" smtClean="0"/>
              <a:t>What is a process that it does to help maintain homeostasis in the cell?</a:t>
            </a:r>
          </a:p>
          <a:p>
            <a:r>
              <a:rPr lang="en-US" dirty="0" smtClean="0"/>
              <a:t>What type of cell or organism does it belong to?</a:t>
            </a:r>
            <a:endParaRPr lang="en-US" dirty="0"/>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838200"/>
          </a:xfrm>
        </p:spPr>
        <p:txBody>
          <a:bodyPr/>
          <a:lstStyle/>
          <a:p>
            <a:r>
              <a:rPr lang="en-US" dirty="0" smtClean="0"/>
              <a:t>Cell Biology Unit Review p.39NB</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20000"/>
          </a:bodyPr>
          <a:lstStyle/>
          <a:p>
            <a:pPr marL="514350" indent="-514350">
              <a:buFont typeface="+mj-lt"/>
              <a:buAutoNum type="arabicPeriod"/>
            </a:pPr>
            <a:r>
              <a:rPr lang="en-US" b="1" dirty="0" smtClean="0"/>
              <a:t>Hypothesis</a:t>
            </a:r>
            <a:r>
              <a:rPr lang="en-US" dirty="0" smtClean="0"/>
              <a:t> – an explanation that can be tested, If / then statement.  Ex. If I drop a ball then it will bounce up one foot. It must be measurable.</a:t>
            </a:r>
          </a:p>
          <a:p>
            <a:pPr marL="514350" indent="-514350">
              <a:buNone/>
            </a:pPr>
            <a:r>
              <a:rPr lang="en-US" b="1" dirty="0" smtClean="0"/>
              <a:t>Theory</a:t>
            </a:r>
            <a:r>
              <a:rPr lang="en-US" dirty="0" smtClean="0"/>
              <a:t> – an explanation supported by a large body of evidence, usually explaining the Natural world.  Ex. Continental Drift, Big Bang, Evolution.</a:t>
            </a:r>
          </a:p>
          <a:p>
            <a:pPr marL="514350" indent="-514350">
              <a:buAutoNum type="arabicPeriod" startAt="2"/>
            </a:pPr>
            <a:r>
              <a:rPr lang="en-US" b="1" dirty="0" smtClean="0"/>
              <a:t>Control </a:t>
            </a:r>
            <a:r>
              <a:rPr lang="en-US" dirty="0" smtClean="0"/>
              <a:t>– It is part of the experiment that stays the same and the Experimental group is tested against it.  The experimental group is what changes. </a:t>
            </a:r>
          </a:p>
          <a:p>
            <a:pPr marL="514350" indent="-514350">
              <a:buAutoNum type="arabicPeriod" startAt="2"/>
            </a:pPr>
            <a:r>
              <a:rPr lang="en-US" b="1" dirty="0" smtClean="0"/>
              <a:t>Characteristics of Life – </a:t>
            </a:r>
            <a:r>
              <a:rPr lang="en-US" dirty="0" smtClean="0"/>
              <a:t>Orderly structure “Cells”, </a:t>
            </a:r>
            <a:r>
              <a:rPr lang="en-US" dirty="0" err="1" smtClean="0"/>
              <a:t>Homeostatsis</a:t>
            </a:r>
            <a:r>
              <a:rPr lang="en-US" dirty="0" smtClean="0"/>
              <a:t>, Growth &amp; Development, Stimulus &amp; Response, Reproduction, Metabolism (Energy), Adaptation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r>
              <a:rPr lang="en-US" dirty="0" smtClean="0"/>
              <a:t>Cell Biology Unit Review</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20000"/>
          </a:bodyPr>
          <a:lstStyle/>
          <a:p>
            <a:pPr>
              <a:buNone/>
            </a:pPr>
            <a:r>
              <a:rPr lang="en-US" dirty="0" smtClean="0"/>
              <a:t>4. Macromolecules</a:t>
            </a:r>
          </a:p>
          <a:p>
            <a:pPr>
              <a:buNone/>
            </a:pPr>
            <a:r>
              <a:rPr lang="en-US" dirty="0" smtClean="0"/>
              <a:t>Carbohydrates – spaghetti (</a:t>
            </a:r>
            <a:r>
              <a:rPr lang="en-US" dirty="0" err="1" smtClean="0"/>
              <a:t>saccharides</a:t>
            </a:r>
            <a:r>
              <a:rPr lang="en-US" dirty="0" smtClean="0"/>
              <a:t>)</a:t>
            </a:r>
          </a:p>
          <a:p>
            <a:pPr>
              <a:buNone/>
            </a:pPr>
            <a:r>
              <a:rPr lang="en-US" dirty="0" smtClean="0"/>
              <a:t>Lipids – Oil (Fatty Acids)</a:t>
            </a:r>
          </a:p>
          <a:p>
            <a:pPr>
              <a:buNone/>
            </a:pPr>
            <a:r>
              <a:rPr lang="en-US" dirty="0" smtClean="0"/>
              <a:t>Nucleic Acids – DNA &amp; RNA (Nucleotides)</a:t>
            </a:r>
          </a:p>
          <a:p>
            <a:pPr>
              <a:buNone/>
            </a:pPr>
            <a:r>
              <a:rPr lang="en-US" dirty="0" smtClean="0"/>
              <a:t>Proteins – Meat, enzymes, (Amino Acids) </a:t>
            </a:r>
          </a:p>
          <a:p>
            <a:pPr>
              <a:buNone/>
            </a:pPr>
            <a:r>
              <a:rPr lang="en-US" dirty="0" smtClean="0"/>
              <a:t>5. Enzymes – speed up chemical reactions by lowering the activation energy.   Environmental Factors are: Temperature, pH</a:t>
            </a:r>
            <a:r>
              <a:rPr lang="en-US" smtClean="0"/>
              <a:t>, [Salt],[substrate] ,[</a:t>
            </a:r>
            <a:r>
              <a:rPr lang="en-US" dirty="0" smtClean="0"/>
              <a:t>enzyme], does not get used up.</a:t>
            </a:r>
          </a:p>
          <a:p>
            <a:pPr>
              <a:buNone/>
            </a:pPr>
            <a:r>
              <a:rPr lang="en-US" dirty="0" smtClean="0"/>
              <a:t>6. Cell Theories – All organisms are composed of one or more cells,  The cell is the basic unit of structure &amp; organization, all cells come from preexisting cells.</a:t>
            </a:r>
          </a:p>
          <a:p>
            <a:pPr>
              <a:buNone/>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lstStyle/>
          <a:p>
            <a:pPr marL="514350" indent="-514350">
              <a:buAutoNum type="arabicPeriod" startAt="7"/>
            </a:pPr>
            <a:r>
              <a:rPr lang="en-US" b="1" dirty="0" smtClean="0"/>
              <a:t>Eukaryotic </a:t>
            </a:r>
            <a:r>
              <a:rPr lang="en-US" dirty="0" smtClean="0"/>
              <a:t>– </a:t>
            </a:r>
            <a:r>
              <a:rPr lang="en-US" dirty="0" err="1" smtClean="0"/>
              <a:t>multicellular</a:t>
            </a:r>
            <a:r>
              <a:rPr lang="en-US" dirty="0" smtClean="0"/>
              <a:t>, plants &amp; animals, fungi, </a:t>
            </a:r>
            <a:r>
              <a:rPr lang="en-US" dirty="0" err="1" smtClean="0"/>
              <a:t>protists</a:t>
            </a:r>
            <a:r>
              <a:rPr lang="en-US" dirty="0" smtClean="0"/>
              <a:t>. They are larger in size.  They contain nucleus &amp; membrane bound organelles</a:t>
            </a:r>
          </a:p>
          <a:p>
            <a:pPr marL="914400" lvl="1" indent="-514350">
              <a:buNone/>
            </a:pPr>
            <a:r>
              <a:rPr lang="en-US" b="1" dirty="0" smtClean="0"/>
              <a:t>Prokaryotic </a:t>
            </a:r>
            <a:r>
              <a:rPr lang="en-US" dirty="0" smtClean="0"/>
              <a:t>– No nucleus, single celled, Bacteria, no membrane bound organelles, smaller in size.</a:t>
            </a:r>
          </a:p>
          <a:p>
            <a:pPr marL="914400" lvl="1" indent="-514350">
              <a:buNone/>
            </a:pPr>
            <a:r>
              <a:rPr lang="en-US" dirty="0" smtClean="0"/>
              <a:t>Nucleus – center of the cell, controls the cell functions.</a:t>
            </a:r>
          </a:p>
          <a:p>
            <a:pPr marL="914400" lvl="1" indent="-514350">
              <a:buNone/>
            </a:pPr>
            <a:r>
              <a:rPr lang="en-US" dirty="0" smtClean="0"/>
              <a:t>Chloroplast – organelles that captures sunlight</a:t>
            </a:r>
          </a:p>
          <a:p>
            <a:pPr marL="914400" lvl="1" indent="-514350">
              <a:buNone/>
            </a:pPr>
            <a:r>
              <a:rPr lang="en-US" dirty="0" smtClean="0"/>
              <a:t>Chlorophyll  - pigment that is green</a:t>
            </a:r>
          </a:p>
          <a:p>
            <a:pPr marL="914400" lvl="1" indent="-514350">
              <a:buNone/>
            </a:pPr>
            <a:r>
              <a:rPr lang="en-US" dirty="0" smtClean="0"/>
              <a:t>Mitochondria – membrane bound organelle, with highly folded membrane that convert energy for the cell. CR</a:t>
            </a:r>
          </a:p>
          <a:p>
            <a:pPr marL="914400" lvl="1" indent="-514350">
              <a:buNone/>
            </a:pPr>
            <a:r>
              <a:rPr lang="en-US" dirty="0" smtClean="0"/>
              <a:t>Golgi Apparatus – Folded organelle that sorts and transports proteins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Eukaryotic</a:t>
            </a:r>
          </a:p>
          <a:p>
            <a:r>
              <a:rPr lang="en-US" dirty="0" smtClean="0"/>
              <a:t>Prokaryotic</a:t>
            </a:r>
          </a:p>
          <a:p>
            <a:r>
              <a:rPr lang="en-US" dirty="0" smtClean="0"/>
              <a:t>Passive Transport</a:t>
            </a:r>
          </a:p>
          <a:p>
            <a:r>
              <a:rPr lang="en-US" dirty="0" smtClean="0"/>
              <a:t>Active Transport</a:t>
            </a:r>
          </a:p>
          <a:p>
            <a:r>
              <a:rPr lang="en-US" dirty="0" smtClean="0"/>
              <a:t>Plasma Membrane</a:t>
            </a:r>
          </a:p>
          <a:p>
            <a:r>
              <a:rPr lang="en-US" smtClean="0"/>
              <a:t>Macromolecules</a:t>
            </a:r>
            <a:endParaRPr lang="en-US" dirty="0" smtClean="0"/>
          </a:p>
          <a:p>
            <a:endParaRPr lang="en-US" dirty="0"/>
          </a:p>
        </p:txBody>
      </p:sp>
    </p:spTree>
    <p:extLst>
      <p:ext uri="{BB962C8B-B14F-4D97-AF65-F5344CB8AC3E}">
        <p14:creationId xmlns:p14="http://schemas.microsoft.com/office/powerpoint/2010/main" val="4040381870"/>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686800" cy="6126163"/>
          </a:xfrm>
        </p:spPr>
        <p:txBody>
          <a:bodyPr/>
          <a:lstStyle/>
          <a:p>
            <a:r>
              <a:rPr lang="en-US" dirty="0" err="1" smtClean="0"/>
              <a:t>Ribosomes</a:t>
            </a:r>
            <a:r>
              <a:rPr lang="en-US" dirty="0" smtClean="0"/>
              <a:t> – organelles where proteins are assembled (rough ER)</a:t>
            </a:r>
          </a:p>
          <a:p>
            <a:r>
              <a:rPr lang="en-US" dirty="0" smtClean="0"/>
              <a:t>Plasma Membrane – selectively permeable, </a:t>
            </a:r>
            <a:r>
              <a:rPr lang="en-US" dirty="0" err="1" smtClean="0"/>
              <a:t>Phospholipid</a:t>
            </a:r>
            <a:r>
              <a:rPr lang="en-US" dirty="0" smtClean="0"/>
              <a:t> </a:t>
            </a:r>
            <a:r>
              <a:rPr lang="en-US" dirty="0" err="1" smtClean="0"/>
              <a:t>Bilayer</a:t>
            </a:r>
            <a:r>
              <a:rPr lang="en-US" dirty="0" smtClean="0"/>
              <a:t>,  organelles that allows some particle to move in or out of the cell, maintaining Homeostasis</a:t>
            </a:r>
          </a:p>
          <a:p>
            <a:r>
              <a:rPr lang="en-US" dirty="0" smtClean="0"/>
              <a:t>Cell Wall – a rigid structure that provides additional support.  Plant, Fungi, </a:t>
            </a:r>
            <a:r>
              <a:rPr lang="en-US" dirty="0" err="1" smtClean="0"/>
              <a:t>Protists</a:t>
            </a:r>
            <a:r>
              <a:rPr lang="en-US" dirty="0" smtClean="0"/>
              <a:t>, Bacteria</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4" descr="Phospholipid"/>
          <p:cNvPicPr>
            <a:picLocks noChangeAspect="1" noChangeArrowheads="1"/>
          </p:cNvPicPr>
          <p:nvPr/>
        </p:nvPicPr>
        <p:blipFill>
          <a:blip r:embed="rId2" cstate="print"/>
          <a:srcRect/>
          <a:stretch>
            <a:fillRect/>
          </a:stretch>
        </p:blipFill>
        <p:spPr bwMode="auto">
          <a:xfrm>
            <a:off x="304800" y="9948"/>
            <a:ext cx="8229600" cy="6880860"/>
          </a:xfrm>
          <a:prstGeom prst="rect">
            <a:avLst/>
          </a:prstGeom>
          <a:noFill/>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mtClean="0"/>
              <a:t>Strawberry DNA Extraction Lab</a:t>
            </a:r>
          </a:p>
        </p:txBody>
      </p:sp>
      <p:sp>
        <p:nvSpPr>
          <p:cNvPr id="5123" name="Content Placeholder 2"/>
          <p:cNvSpPr>
            <a:spLocks noGrp="1"/>
          </p:cNvSpPr>
          <p:nvPr>
            <p:ph idx="1"/>
          </p:nvPr>
        </p:nvSpPr>
        <p:spPr>
          <a:xfrm>
            <a:off x="457200" y="1285875"/>
            <a:ext cx="8229600" cy="4572000"/>
          </a:xfrm>
        </p:spPr>
        <p:txBody>
          <a:bodyPr/>
          <a:lstStyle/>
          <a:p>
            <a:pPr eaLnBrk="1" hangingPunct="1">
              <a:lnSpc>
                <a:spcPct val="90000"/>
              </a:lnSpc>
            </a:pPr>
            <a:r>
              <a:rPr lang="en-US" sz="1600" b="1" smtClean="0"/>
              <a:t>Write the title in your Notebook</a:t>
            </a:r>
          </a:p>
          <a:p>
            <a:pPr eaLnBrk="1" hangingPunct="1">
              <a:lnSpc>
                <a:spcPct val="90000"/>
              </a:lnSpc>
            </a:pPr>
            <a:r>
              <a:rPr lang="en-US" sz="1600" b="1" smtClean="0"/>
              <a:t>1) Will we extract DNA from the strawberries? If so, what will the DNA look like?</a:t>
            </a:r>
          </a:p>
          <a:p>
            <a:pPr eaLnBrk="1" hangingPunct="1">
              <a:lnSpc>
                <a:spcPct val="90000"/>
              </a:lnSpc>
            </a:pPr>
            <a:endParaRPr lang="en-US" sz="1600" b="1" smtClean="0"/>
          </a:p>
          <a:p>
            <a:pPr eaLnBrk="1" hangingPunct="1">
              <a:lnSpc>
                <a:spcPct val="90000"/>
              </a:lnSpc>
            </a:pPr>
            <a:r>
              <a:rPr lang="en-US" sz="1600" b="1" smtClean="0"/>
              <a:t>Hypothesis: </a:t>
            </a:r>
          </a:p>
          <a:p>
            <a:pPr lvl="1" eaLnBrk="1" hangingPunct="1">
              <a:lnSpc>
                <a:spcPct val="90000"/>
              </a:lnSpc>
            </a:pPr>
            <a:r>
              <a:rPr lang="en-US" sz="1600" b="1" smtClean="0"/>
              <a:t>If, then statement (for example. If I crush the strawberries and add the buffer, then I will extract 2 tablespoons of DNA.)</a:t>
            </a:r>
          </a:p>
          <a:p>
            <a:pPr eaLnBrk="1" hangingPunct="1">
              <a:lnSpc>
                <a:spcPct val="90000"/>
              </a:lnSpc>
            </a:pPr>
            <a:r>
              <a:rPr lang="en-US" sz="1600" b="1" smtClean="0"/>
              <a:t>Materials:</a:t>
            </a:r>
          </a:p>
          <a:p>
            <a:pPr lvl="1" eaLnBrk="1" hangingPunct="1">
              <a:lnSpc>
                <a:spcPct val="90000"/>
              </a:lnSpc>
            </a:pPr>
            <a:r>
              <a:rPr lang="en-US" sz="1600" b="1" smtClean="0"/>
              <a:t>Ziplock bag</a:t>
            </a:r>
          </a:p>
          <a:p>
            <a:pPr lvl="1" eaLnBrk="1" hangingPunct="1">
              <a:lnSpc>
                <a:spcPct val="90000"/>
              </a:lnSpc>
            </a:pPr>
            <a:r>
              <a:rPr lang="en-US" sz="1600" b="1" smtClean="0"/>
              <a:t>Strawberries</a:t>
            </a:r>
          </a:p>
          <a:p>
            <a:pPr lvl="1" eaLnBrk="1" hangingPunct="1">
              <a:lnSpc>
                <a:spcPct val="90000"/>
              </a:lnSpc>
            </a:pPr>
            <a:r>
              <a:rPr lang="en-US" sz="1600" b="1" smtClean="0"/>
              <a:t>Soap: used to dissolve phospholipid bilayers of the cell membrane</a:t>
            </a:r>
          </a:p>
          <a:p>
            <a:pPr lvl="1" eaLnBrk="1" hangingPunct="1">
              <a:lnSpc>
                <a:spcPct val="90000"/>
              </a:lnSpc>
            </a:pPr>
            <a:r>
              <a:rPr lang="en-US" sz="1600" b="1" smtClean="0"/>
              <a:t>Salt: break up protein chains around the DNA</a:t>
            </a:r>
          </a:p>
          <a:p>
            <a:pPr lvl="1" eaLnBrk="1" hangingPunct="1">
              <a:lnSpc>
                <a:spcPct val="90000"/>
              </a:lnSpc>
            </a:pPr>
            <a:r>
              <a:rPr lang="en-US" sz="1600" b="1" smtClean="0"/>
              <a:t>Ethanol: DNA is NOT soluble in ethanol (what does this mean?)</a:t>
            </a:r>
          </a:p>
          <a:p>
            <a:pPr lvl="1" eaLnBrk="1" hangingPunct="1">
              <a:lnSpc>
                <a:spcPct val="90000"/>
              </a:lnSpc>
            </a:pPr>
            <a:r>
              <a:rPr lang="en-US" sz="1600" b="1" smtClean="0"/>
              <a:t>Funnel</a:t>
            </a:r>
          </a:p>
          <a:p>
            <a:pPr lvl="1" eaLnBrk="1" hangingPunct="1">
              <a:lnSpc>
                <a:spcPct val="90000"/>
              </a:lnSpc>
            </a:pPr>
            <a:r>
              <a:rPr lang="en-US" sz="1600" b="1" smtClean="0"/>
              <a:t>Cheese cloth</a:t>
            </a:r>
          </a:p>
          <a:p>
            <a:pPr lvl="1" eaLnBrk="1" hangingPunct="1">
              <a:lnSpc>
                <a:spcPct val="90000"/>
              </a:lnSpc>
            </a:pPr>
            <a:r>
              <a:rPr lang="en-US" sz="1600" b="1" smtClean="0"/>
              <a:t>Test tube</a:t>
            </a:r>
          </a:p>
          <a:p>
            <a:pPr lvl="1" eaLnBrk="1" hangingPunct="1">
              <a:lnSpc>
                <a:spcPct val="90000"/>
              </a:lnSpc>
            </a:pPr>
            <a:endParaRPr lang="en-US" sz="1600" b="1" smtClean="0"/>
          </a:p>
          <a:p>
            <a:pPr eaLnBrk="1" hangingPunct="1"/>
            <a:endParaRPr lang="en-US" sz="2000" smtClean="0"/>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a:buNone/>
            </a:pPr>
            <a:r>
              <a:rPr lang="en-US" dirty="0" smtClean="0"/>
              <a:t>8.Characteristics of Plasma membrane are </a:t>
            </a:r>
          </a:p>
          <a:p>
            <a:pPr>
              <a:buNone/>
            </a:pPr>
            <a:r>
              <a:rPr lang="en-US" dirty="0" smtClean="0"/>
              <a:t>The layers that are outside are: carbohydrates &amp; Phosphates, charge, polar, like water, Hydrophilic</a:t>
            </a:r>
          </a:p>
          <a:p>
            <a:pPr>
              <a:buNone/>
            </a:pPr>
            <a:r>
              <a:rPr lang="en-US" dirty="0" smtClean="0"/>
              <a:t>Layers of the PM on the inside are: Proteins, cholesterol, fatty acids.</a:t>
            </a:r>
          </a:p>
          <a:p>
            <a:pPr>
              <a:buNone/>
            </a:pPr>
            <a:r>
              <a:rPr lang="en-US" dirty="0" smtClean="0"/>
              <a:t>Fluid Mosaic Model:  is due to the flexible and wavy nature of the PM, with studded carbohydrates &amp; proteins sticking out like a Mosaic.</a:t>
            </a:r>
            <a:endParaRPr lang="en-US" dirty="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686800" cy="6126163"/>
          </a:xfrm>
        </p:spPr>
        <p:txBody>
          <a:bodyPr>
            <a:normAutofit fontScale="85000" lnSpcReduction="10000"/>
          </a:bodyPr>
          <a:lstStyle/>
          <a:p>
            <a:pPr>
              <a:buNone/>
            </a:pPr>
            <a:r>
              <a:rPr lang="en-US" dirty="0" smtClean="0"/>
              <a:t>9. Selective Permeability – membrane allows some molecules to pass through and others not, - like waste – CO2.</a:t>
            </a:r>
          </a:p>
          <a:p>
            <a:pPr>
              <a:buNone/>
            </a:pPr>
            <a:r>
              <a:rPr lang="en-US" dirty="0" smtClean="0"/>
              <a:t>10. Cell walls: Fungi, Plant, Bacteria, </a:t>
            </a:r>
            <a:r>
              <a:rPr lang="en-US" dirty="0" err="1" smtClean="0"/>
              <a:t>Protists</a:t>
            </a:r>
            <a:endParaRPr lang="en-US" dirty="0" smtClean="0"/>
          </a:p>
          <a:p>
            <a:pPr>
              <a:buNone/>
            </a:pPr>
            <a:r>
              <a:rPr lang="en-US" dirty="0" smtClean="0"/>
              <a:t>11.Folded Membranes: able to fold in to compact space, increases the surface area, more efficient, more chemical reactions can happen. Mitochondria, chloroplast, </a:t>
            </a:r>
            <a:r>
              <a:rPr lang="en-US" dirty="0" err="1" smtClean="0"/>
              <a:t>golgi</a:t>
            </a:r>
            <a:r>
              <a:rPr lang="en-US" dirty="0" smtClean="0"/>
              <a:t> &amp; ER</a:t>
            </a:r>
          </a:p>
          <a:p>
            <a:pPr>
              <a:buNone/>
            </a:pPr>
            <a:r>
              <a:rPr lang="en-US" dirty="0" smtClean="0"/>
              <a:t>12.Active Transport- Requires energy,  The Concentration is from low to High;  </a:t>
            </a:r>
            <a:r>
              <a:rPr lang="en-US" dirty="0" err="1" smtClean="0"/>
              <a:t>Endocytosis</a:t>
            </a:r>
            <a:r>
              <a:rPr lang="en-US" dirty="0" smtClean="0"/>
              <a:t> &amp; </a:t>
            </a:r>
            <a:r>
              <a:rPr lang="en-US" dirty="0" err="1" smtClean="0"/>
              <a:t>Exocytosis</a:t>
            </a:r>
            <a:endParaRPr lang="en-US" dirty="0" smtClean="0"/>
          </a:p>
          <a:p>
            <a:pPr>
              <a:buNone/>
            </a:pPr>
            <a:r>
              <a:rPr lang="en-US" dirty="0" smtClean="0"/>
              <a:t>Passive Transport – Requires no energy, the concentration is from High to low; Osmosis, Diffusion, Facilitated Diffusion</a:t>
            </a:r>
          </a:p>
          <a:p>
            <a:pPr>
              <a:buNone/>
            </a:pPr>
            <a:r>
              <a:rPr lang="en-US" dirty="0" smtClean="0"/>
              <a:t>Osmosis – diffusion of H2O across a membrane, Hypotonic – cell Swell; Hypertonic- cell </a:t>
            </a:r>
            <a:r>
              <a:rPr lang="en-US" dirty="0" err="1" smtClean="0"/>
              <a:t>shink</a:t>
            </a:r>
            <a:r>
              <a:rPr lang="en-US" dirty="0" smtClean="0"/>
              <a:t>; Isotonic- cell stays the same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867334" name="Picture 6" descr="ch07"/>
          <p:cNvPicPr>
            <a:picLocks noChangeAspect="1" noChangeArrowheads="1"/>
          </p:cNvPicPr>
          <p:nvPr/>
        </p:nvPicPr>
        <p:blipFill>
          <a:blip r:embed="rId2" cstate="print"/>
          <a:srcRect/>
          <a:stretch>
            <a:fillRect/>
          </a:stretch>
        </p:blipFill>
        <p:spPr bwMode="auto">
          <a:xfrm>
            <a:off x="0" y="0"/>
            <a:ext cx="2879725" cy="800100"/>
          </a:xfrm>
          <a:prstGeom prst="rect">
            <a:avLst/>
          </a:prstGeom>
          <a:noFill/>
        </p:spPr>
      </p:pic>
      <p:sp>
        <p:nvSpPr>
          <p:cNvPr id="867338" name="Text Box 10"/>
          <p:cNvSpPr txBox="1">
            <a:spLocks noChangeArrowheads="1"/>
          </p:cNvSpPr>
          <p:nvPr/>
        </p:nvSpPr>
        <p:spPr bwMode="auto">
          <a:xfrm>
            <a:off x="2895600" y="0"/>
            <a:ext cx="5791200" cy="1261884"/>
          </a:xfrm>
          <a:prstGeom prst="rect">
            <a:avLst/>
          </a:prstGeom>
          <a:noFill/>
          <a:ln w="9525">
            <a:noFill/>
            <a:miter lim="800000"/>
            <a:headEnd/>
            <a:tailEnd/>
          </a:ln>
          <a:effectLst/>
        </p:spPr>
        <p:txBody>
          <a:bodyPr>
            <a:spAutoFit/>
          </a:bodyPr>
          <a:lstStyle/>
          <a:p>
            <a:pPr algn="ctr"/>
            <a:r>
              <a:rPr lang="en-US" sz="2400" dirty="0" smtClean="0"/>
              <a:t>#3. Prokaryotic Cell – does </a:t>
            </a:r>
            <a:r>
              <a:rPr lang="en-US" sz="2400" b="1" dirty="0" smtClean="0"/>
              <a:t>not</a:t>
            </a:r>
            <a:r>
              <a:rPr lang="en-US" sz="2400" dirty="0" smtClean="0"/>
              <a:t> contain a nucleus.</a:t>
            </a:r>
          </a:p>
          <a:p>
            <a:pPr algn="ctr"/>
            <a:r>
              <a:rPr lang="en-US" sz="2800" dirty="0" smtClean="0"/>
              <a:t>What organism is prokaryotic?</a:t>
            </a:r>
            <a:endParaRPr lang="en-US" sz="2800" dirty="0"/>
          </a:p>
        </p:txBody>
      </p:sp>
      <p:pic>
        <p:nvPicPr>
          <p:cNvPr id="867341" name="Picture 13" descr="Prokaryotic cell"/>
          <p:cNvPicPr>
            <a:picLocks noChangeAspect="1" noChangeArrowheads="1"/>
          </p:cNvPicPr>
          <p:nvPr/>
        </p:nvPicPr>
        <p:blipFill>
          <a:blip r:embed="rId3" cstate="print"/>
          <a:srcRect/>
          <a:stretch>
            <a:fillRect/>
          </a:stretch>
        </p:blipFill>
        <p:spPr bwMode="auto">
          <a:xfrm>
            <a:off x="609600" y="1376363"/>
            <a:ext cx="7848600" cy="3729037"/>
          </a:xfrm>
          <a:prstGeom prst="rect">
            <a:avLst/>
          </a:prstGeom>
          <a:noFill/>
        </p:spPr>
      </p:pic>
      <p:sp>
        <p:nvSpPr>
          <p:cNvPr id="2" name="TextBox 1"/>
          <p:cNvSpPr txBox="1"/>
          <p:nvPr/>
        </p:nvSpPr>
        <p:spPr>
          <a:xfrm>
            <a:off x="2879725" y="5257800"/>
            <a:ext cx="3216275" cy="461665"/>
          </a:xfrm>
          <a:prstGeom prst="rect">
            <a:avLst/>
          </a:prstGeom>
          <a:noFill/>
        </p:spPr>
        <p:txBody>
          <a:bodyPr wrap="square" rtlCol="0">
            <a:spAutoFit/>
          </a:bodyPr>
          <a:lstStyle/>
          <a:p>
            <a:r>
              <a:rPr lang="en-US" sz="2400" b="1" dirty="0" smtClean="0"/>
              <a:t>BACTERIA</a:t>
            </a:r>
            <a:endParaRPr lang="en-US" sz="24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417638"/>
          </a:xfrm>
        </p:spPr>
        <p:txBody>
          <a:bodyPr>
            <a:normAutofit fontScale="90000"/>
          </a:bodyPr>
          <a:lstStyle/>
          <a:p>
            <a:r>
              <a:rPr lang="en-US" dirty="0" smtClean="0"/>
              <a:t>13. Photosynthesis &amp; Cellular Respiration</a:t>
            </a:r>
            <a:endParaRPr lang="en-US" dirty="0"/>
          </a:p>
        </p:txBody>
      </p:sp>
      <p:sp>
        <p:nvSpPr>
          <p:cNvPr id="3" name="Content Placeholder 2"/>
          <p:cNvSpPr>
            <a:spLocks noGrp="1"/>
          </p:cNvSpPr>
          <p:nvPr>
            <p:ph idx="1"/>
          </p:nvPr>
        </p:nvSpPr>
        <p:spPr>
          <a:xfrm>
            <a:off x="0" y="1143000"/>
            <a:ext cx="9144000" cy="4525963"/>
          </a:xfrm>
        </p:spPr>
        <p:txBody>
          <a:bodyPr>
            <a:normAutofit fontScale="92500"/>
          </a:bodyPr>
          <a:lstStyle/>
          <a:p>
            <a:r>
              <a:rPr lang="en-US" dirty="0" smtClean="0"/>
              <a:t>The mechanisms for P &amp; CR are related because they are essentially opposite reactions.  Photosynthesis transforms energy from the sun and Cellular Respiration makes use of chemical bond energy.</a:t>
            </a:r>
          </a:p>
          <a:p>
            <a:r>
              <a:rPr lang="en-US" dirty="0" smtClean="0"/>
              <a:t>Photosynthesis = Chloroplast</a:t>
            </a:r>
          </a:p>
          <a:p>
            <a:r>
              <a:rPr lang="en-US" dirty="0" smtClean="0"/>
              <a:t>Cellular Respiration = Cytoplasm, Mitochondria </a:t>
            </a:r>
          </a:p>
          <a:p>
            <a:r>
              <a:rPr lang="en-US" dirty="0" smtClean="0"/>
              <a:t>6CO</a:t>
            </a:r>
            <a:r>
              <a:rPr lang="en-US" baseline="-25000" dirty="0" smtClean="0"/>
              <a:t>2</a:t>
            </a:r>
            <a:r>
              <a:rPr lang="en-US" dirty="0" smtClean="0"/>
              <a:t> +6H</a:t>
            </a:r>
            <a:r>
              <a:rPr lang="en-US" baseline="-25000" dirty="0" smtClean="0"/>
              <a:t>2</a:t>
            </a:r>
            <a:r>
              <a:rPr lang="en-US" dirty="0" smtClean="0"/>
              <a:t>0 </a:t>
            </a:r>
            <a:r>
              <a:rPr lang="en-US" dirty="0" smtClean="0">
                <a:sym typeface="Wingdings" pitchFamily="2" charset="2"/>
              </a:rPr>
              <a:t>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  Photosynthesis</a:t>
            </a:r>
          </a:p>
          <a:p>
            <a:r>
              <a:rPr lang="en-US" sz="3000" dirty="0" smtClean="0">
                <a:sym typeface="Wingdings" pitchFamily="2" charset="2"/>
              </a:rPr>
              <a:t>C</a:t>
            </a:r>
            <a:r>
              <a:rPr lang="en-US" sz="3000" baseline="-25000" dirty="0" smtClean="0">
                <a:sym typeface="Wingdings" pitchFamily="2" charset="2"/>
              </a:rPr>
              <a:t>6</a:t>
            </a:r>
            <a:r>
              <a:rPr lang="en-US" sz="3000" dirty="0" smtClean="0">
                <a:sym typeface="Wingdings" pitchFamily="2" charset="2"/>
              </a:rPr>
              <a:t>H</a:t>
            </a:r>
            <a:r>
              <a:rPr lang="en-US" sz="3000" baseline="-25000" dirty="0" smtClean="0">
                <a:sym typeface="Wingdings" pitchFamily="2" charset="2"/>
              </a:rPr>
              <a:t>12</a:t>
            </a:r>
            <a:r>
              <a:rPr lang="en-US" sz="3000" dirty="0" smtClean="0">
                <a:sym typeface="Wingdings" pitchFamily="2" charset="2"/>
              </a:rPr>
              <a:t>O</a:t>
            </a:r>
            <a:r>
              <a:rPr lang="en-US" sz="3000" baseline="-25000" dirty="0" smtClean="0">
                <a:sym typeface="Wingdings" pitchFamily="2" charset="2"/>
              </a:rPr>
              <a:t>6</a:t>
            </a:r>
            <a:r>
              <a:rPr lang="en-US" sz="3000" dirty="0" smtClean="0">
                <a:sym typeface="Wingdings" pitchFamily="2" charset="2"/>
              </a:rPr>
              <a:t> + 6O</a:t>
            </a:r>
            <a:r>
              <a:rPr lang="en-US" sz="3000" baseline="-25000" dirty="0" smtClean="0">
                <a:sym typeface="Wingdings" pitchFamily="2" charset="2"/>
              </a:rPr>
              <a:t>2</a:t>
            </a:r>
            <a:r>
              <a:rPr lang="en-US" sz="3000" dirty="0" smtClean="0"/>
              <a:t> </a:t>
            </a:r>
            <a:r>
              <a:rPr lang="en-US" sz="3000" dirty="0" smtClean="0">
                <a:sym typeface="Wingdings" pitchFamily="2" charset="2"/>
              </a:rPr>
              <a:t></a:t>
            </a:r>
            <a:r>
              <a:rPr lang="en-US" sz="3000" dirty="0" smtClean="0"/>
              <a:t> 6CO</a:t>
            </a:r>
            <a:r>
              <a:rPr lang="en-US" sz="3000" baseline="-25000" dirty="0" smtClean="0"/>
              <a:t>2</a:t>
            </a:r>
            <a:r>
              <a:rPr lang="en-US" sz="3000" dirty="0" smtClean="0"/>
              <a:t> +6H</a:t>
            </a:r>
            <a:r>
              <a:rPr lang="en-US" sz="3000" baseline="-25000" dirty="0" smtClean="0"/>
              <a:t>2</a:t>
            </a:r>
            <a:r>
              <a:rPr lang="en-US" sz="3000" dirty="0" smtClean="0"/>
              <a:t>0 + 36 ATP  + Heat Cellular Respiration</a:t>
            </a:r>
            <a:endParaRPr lang="en-US" sz="3000" dirty="0" smtClean="0">
              <a:sym typeface="Wingdings" pitchFamily="2" charset="2"/>
            </a:endParaRPr>
          </a:p>
          <a:p>
            <a:endParaRPr lang="en-US" dirty="0"/>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457200" y="0"/>
            <a:ext cx="8229600" cy="785813"/>
          </a:xfrm>
        </p:spPr>
        <p:txBody>
          <a:bodyPr/>
          <a:lstStyle/>
          <a:p>
            <a:pPr eaLnBrk="1" hangingPunct="1"/>
            <a:r>
              <a:rPr lang="en-US" smtClean="0"/>
              <a:t>Procedure</a:t>
            </a:r>
          </a:p>
        </p:txBody>
      </p:sp>
      <p:sp>
        <p:nvSpPr>
          <p:cNvPr id="6147" name="Content Placeholder 2"/>
          <p:cNvSpPr>
            <a:spLocks noGrp="1"/>
          </p:cNvSpPr>
          <p:nvPr>
            <p:ph idx="1"/>
          </p:nvPr>
        </p:nvSpPr>
        <p:spPr>
          <a:xfrm>
            <a:off x="457200" y="714375"/>
            <a:ext cx="8229600" cy="5411788"/>
          </a:xfrm>
        </p:spPr>
        <p:txBody>
          <a:bodyPr/>
          <a:lstStyle/>
          <a:p>
            <a:pPr eaLnBrk="1" hangingPunct="1"/>
            <a:r>
              <a:rPr lang="en-US" sz="2000" smtClean="0"/>
              <a:t>1.  Place one or two strawberries in the plastic bag. Close the plastic bag. Now, squish the strawberries! (*make sure not to break the bag*)</a:t>
            </a:r>
          </a:p>
          <a:p>
            <a:pPr eaLnBrk="1" hangingPunct="1"/>
            <a:r>
              <a:rPr lang="en-US" sz="2000" smtClean="0"/>
              <a:t>2. Add 10 mls of buffer solution and mix.</a:t>
            </a:r>
          </a:p>
          <a:p>
            <a:pPr eaLnBrk="1" hangingPunct="1"/>
            <a:r>
              <a:rPr lang="en-US" sz="2000" smtClean="0"/>
              <a:t>3. Place the funnel in the test tube and place cheesecloth on top of the funnel.</a:t>
            </a:r>
          </a:p>
          <a:p>
            <a:pPr eaLnBrk="1" hangingPunct="1"/>
            <a:r>
              <a:rPr lang="en-US" sz="2000" smtClean="0"/>
              <a:t>4. Strain strawberry mixture</a:t>
            </a:r>
          </a:p>
          <a:p>
            <a:pPr eaLnBrk="1" hangingPunct="1"/>
            <a:r>
              <a:rPr lang="en-US" sz="2000" smtClean="0"/>
              <a:t>5. OBSERVE MIXTURE in the test tube. Remove Strawberry mush into the trashcan from the cheesecloth.  Rinse the cheese cloth in the sink.</a:t>
            </a:r>
          </a:p>
          <a:p>
            <a:pPr eaLnBrk="1" hangingPunct="1"/>
            <a:r>
              <a:rPr lang="en-US" sz="2000" smtClean="0"/>
              <a:t>6. Add 5 mls of  rubbing alcohol.</a:t>
            </a:r>
          </a:p>
          <a:p>
            <a:pPr eaLnBrk="1" hangingPunct="1"/>
            <a:r>
              <a:rPr lang="en-US" sz="2000" smtClean="0"/>
              <a:t>7. OBSERVE MIXTURE and record results.</a:t>
            </a:r>
          </a:p>
          <a:p>
            <a:pPr eaLnBrk="1" hangingPunct="1"/>
            <a:r>
              <a:rPr lang="en-US" sz="2000" smtClean="0"/>
              <a:t>8.  Place stir rod into test tube to extract DNA. </a:t>
            </a:r>
          </a:p>
        </p:txBody>
      </p:sp>
    </p:spTree>
  </p:cSld>
  <p:clrMapOvr>
    <a:masterClrMapping/>
  </p:clrMapOvr>
  <p:transition>
    <p:wipe dir="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Continued</a:t>
            </a:r>
          </a:p>
        </p:txBody>
      </p:sp>
      <p:sp>
        <p:nvSpPr>
          <p:cNvPr id="7171" name="Content Placeholder 2"/>
          <p:cNvSpPr>
            <a:spLocks noGrp="1"/>
          </p:cNvSpPr>
          <p:nvPr>
            <p:ph idx="1"/>
          </p:nvPr>
        </p:nvSpPr>
        <p:spPr/>
        <p:txBody>
          <a:bodyPr/>
          <a:lstStyle/>
          <a:p>
            <a:pPr eaLnBrk="1" hangingPunct="1"/>
            <a:r>
              <a:rPr lang="en-US" sz="2000" smtClean="0"/>
              <a:t>DNA Extraction Buffer Contains: </a:t>
            </a:r>
          </a:p>
          <a:p>
            <a:pPr lvl="1" eaLnBrk="1" hangingPunct="1"/>
            <a:r>
              <a:rPr lang="en-US" sz="1800" smtClean="0"/>
              <a:t>450 mls of water</a:t>
            </a:r>
          </a:p>
          <a:p>
            <a:pPr lvl="1" eaLnBrk="1" hangingPunct="1"/>
            <a:r>
              <a:rPr lang="en-US" sz="1800" smtClean="0"/>
              <a:t>50 mls of soap</a:t>
            </a:r>
          </a:p>
          <a:p>
            <a:pPr lvl="1" eaLnBrk="1" hangingPunct="1"/>
            <a:r>
              <a:rPr lang="en-US" sz="1800" smtClean="0"/>
              <a:t>1 tsp salt</a:t>
            </a:r>
          </a:p>
          <a:p>
            <a:pPr eaLnBrk="1" hangingPunct="1"/>
            <a:endParaRPr lang="en-US" sz="2000" smtClean="0"/>
          </a:p>
          <a:p>
            <a:pPr eaLnBrk="1" hangingPunct="1"/>
            <a:r>
              <a:rPr lang="en-US" sz="2000" smtClean="0"/>
              <a:t>As you do the lab, make sure you make your observations!</a:t>
            </a:r>
          </a:p>
          <a:p>
            <a:pPr eaLnBrk="1" hangingPunct="1">
              <a:buFontTx/>
              <a:buNone/>
            </a:pPr>
            <a:endParaRPr lang="en-US" sz="2000" smtClean="0"/>
          </a:p>
          <a:p>
            <a:pPr eaLnBrk="1" hangingPunct="1"/>
            <a:endParaRPr lang="en-US" sz="2400" smtClean="0"/>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t>Conclusions!</a:t>
            </a:r>
          </a:p>
        </p:txBody>
      </p:sp>
      <p:sp>
        <p:nvSpPr>
          <p:cNvPr id="8195" name="Content Placeholder 2"/>
          <p:cNvSpPr>
            <a:spLocks noGrp="1"/>
          </p:cNvSpPr>
          <p:nvPr>
            <p:ph idx="1"/>
          </p:nvPr>
        </p:nvSpPr>
        <p:spPr/>
        <p:txBody>
          <a:bodyPr/>
          <a:lstStyle/>
          <a:p>
            <a:pPr algn="ctr" eaLnBrk="1" hangingPunct="1"/>
            <a:r>
              <a:rPr lang="en-US" sz="2800" smtClean="0"/>
              <a:t>What did the DNA look like?</a:t>
            </a:r>
          </a:p>
          <a:p>
            <a:pPr algn="ctr" eaLnBrk="1" hangingPunct="1"/>
            <a:r>
              <a:rPr lang="en-US" sz="2800" smtClean="0"/>
              <a:t>How were we able to see it?</a:t>
            </a:r>
          </a:p>
          <a:p>
            <a:pPr algn="ctr" eaLnBrk="1" hangingPunct="1"/>
            <a:r>
              <a:rPr lang="en-US" sz="2800" smtClean="0"/>
              <a:t>Why was it essential to add buffer?</a:t>
            </a:r>
          </a:p>
          <a:p>
            <a:pPr algn="ctr" eaLnBrk="1" hangingPunct="1"/>
            <a:r>
              <a:rPr lang="en-US" sz="2800" smtClean="0"/>
              <a:t>Why was it essential to add ethanol?</a:t>
            </a:r>
          </a:p>
          <a:p>
            <a:pPr algn="ctr" eaLnBrk="1" hangingPunct="1"/>
            <a:endParaRPr lang="en-US" sz="280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8488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488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489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489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48902" name="Picture 6" descr="ch07"/>
          <p:cNvPicPr>
            <a:picLocks noChangeAspect="1" noChangeArrowheads="1"/>
          </p:cNvPicPr>
          <p:nvPr/>
        </p:nvPicPr>
        <p:blipFill>
          <a:blip r:embed="rId7" cstate="print"/>
          <a:srcRect/>
          <a:stretch>
            <a:fillRect/>
          </a:stretch>
        </p:blipFill>
        <p:spPr bwMode="auto">
          <a:xfrm>
            <a:off x="0" y="0"/>
            <a:ext cx="2879725" cy="800100"/>
          </a:xfrm>
          <a:prstGeom prst="rect">
            <a:avLst/>
          </a:prstGeom>
          <a:noFill/>
        </p:spPr>
      </p:pic>
      <p:pic>
        <p:nvPicPr>
          <p:cNvPr id="848903"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48904" name="Picture 8" descr="help">
            <a:hlinkClick r:id="" action="ppaction://noaction"/>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48905"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48907" name="Text Box 11"/>
          <p:cNvSpPr txBox="1">
            <a:spLocks noChangeArrowheads="1"/>
          </p:cNvSpPr>
          <p:nvPr/>
        </p:nvSpPr>
        <p:spPr bwMode="auto">
          <a:xfrm>
            <a:off x="0" y="838200"/>
            <a:ext cx="2590800" cy="2246769"/>
          </a:xfrm>
          <a:prstGeom prst="rect">
            <a:avLst/>
          </a:prstGeom>
          <a:noFill/>
          <a:ln w="9525">
            <a:noFill/>
            <a:miter lim="800000"/>
            <a:headEnd/>
            <a:tailEnd/>
          </a:ln>
          <a:effectLst/>
        </p:spPr>
        <p:txBody>
          <a:bodyPr wrap="square">
            <a:spAutoFit/>
          </a:bodyPr>
          <a:lstStyle/>
          <a:p>
            <a:pPr algn="ctr"/>
            <a:r>
              <a:rPr lang="en-US" sz="2800" b="1" dirty="0">
                <a:solidFill>
                  <a:schemeClr val="tx2"/>
                </a:solidFill>
              </a:rPr>
              <a:t>Animal</a:t>
            </a:r>
          </a:p>
          <a:p>
            <a:pPr algn="ctr"/>
            <a:r>
              <a:rPr lang="en-US" sz="2800" b="1" dirty="0" smtClean="0">
                <a:solidFill>
                  <a:schemeClr val="tx2"/>
                </a:solidFill>
              </a:rPr>
              <a:t>Cell or Plant cell?</a:t>
            </a:r>
          </a:p>
          <a:p>
            <a:pPr algn="ctr"/>
            <a:r>
              <a:rPr lang="en-US" sz="2800" dirty="0" smtClean="0">
                <a:solidFill>
                  <a:schemeClr val="tx2"/>
                </a:solidFill>
              </a:rPr>
              <a:t>Eukaryotic or</a:t>
            </a:r>
          </a:p>
          <a:p>
            <a:pPr algn="ctr"/>
            <a:r>
              <a:rPr lang="en-US" sz="2800" dirty="0" smtClean="0">
                <a:solidFill>
                  <a:schemeClr val="tx2"/>
                </a:solidFill>
              </a:rPr>
              <a:t> Prokaryotic?</a:t>
            </a:r>
            <a:endParaRPr lang="en-US" sz="2800" dirty="0">
              <a:solidFill>
                <a:schemeClr val="tx2"/>
              </a:solidFill>
            </a:endParaRPr>
          </a:p>
        </p:txBody>
      </p:sp>
      <p:pic>
        <p:nvPicPr>
          <p:cNvPr id="848909" name="Picture 13" descr="Animal cell"/>
          <p:cNvPicPr>
            <a:picLocks noChangeAspect="1" noChangeArrowheads="1"/>
          </p:cNvPicPr>
          <p:nvPr/>
        </p:nvPicPr>
        <p:blipFill>
          <a:blip r:embed="rId10" cstate="print"/>
          <a:srcRect/>
          <a:stretch>
            <a:fillRect/>
          </a:stretch>
        </p:blipFill>
        <p:spPr bwMode="auto">
          <a:xfrm>
            <a:off x="2557463" y="914400"/>
            <a:ext cx="6586537" cy="5364704"/>
          </a:xfrm>
          <a:prstGeom prst="rect">
            <a:avLst/>
          </a:prstGeom>
          <a:noFill/>
        </p:spPr>
      </p:pic>
      <p:pic>
        <p:nvPicPr>
          <p:cNvPr id="848910" name="Picture 14" descr="Image Bank"/>
          <p:cNvPicPr>
            <a:picLocks noChangeAspect="1" noChangeArrowheads="1"/>
          </p:cNvPicPr>
          <p:nvPr/>
        </p:nvPicPr>
        <p:blipFill>
          <a:blip r:embed="rId11" cstate="print"/>
          <a:srcRect/>
          <a:stretch>
            <a:fillRect/>
          </a:stretch>
        </p:blipFill>
        <p:spPr bwMode="auto">
          <a:xfrm>
            <a:off x="3517900" y="76200"/>
            <a:ext cx="2108200" cy="3937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890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8901"/>
                                        </p:tgtEl>
                                        <p:attrNameLst>
                                          <p:attrName>style.visibility</p:attrName>
                                        </p:attrNameLst>
                                      </p:cBhvr>
                                      <p:to>
                                        <p:strVal val="visible"/>
                                      </p:to>
                                    </p:set>
                                    <p:animEffect transition="in" filter="box(out)">
                                      <p:cBhvr>
                                        <p:cTn id="10" dur="500"/>
                                        <p:tgtEl>
                                          <p:spTgt spid="84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86323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6323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63236"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63237"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63238" name="Picture 6" descr="ch07"/>
          <p:cNvPicPr>
            <a:picLocks noChangeAspect="1" noChangeArrowheads="1"/>
          </p:cNvPicPr>
          <p:nvPr/>
        </p:nvPicPr>
        <p:blipFill>
          <a:blip r:embed="rId7" cstate="print"/>
          <a:srcRect/>
          <a:stretch>
            <a:fillRect/>
          </a:stretch>
        </p:blipFill>
        <p:spPr bwMode="auto">
          <a:xfrm>
            <a:off x="0" y="0"/>
            <a:ext cx="2879725" cy="800100"/>
          </a:xfrm>
          <a:prstGeom prst="rect">
            <a:avLst/>
          </a:prstGeom>
          <a:noFill/>
        </p:spPr>
      </p:pic>
      <p:pic>
        <p:nvPicPr>
          <p:cNvPr id="863239"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63240" name="Picture 8" descr="help">
            <a:hlinkClick r:id="" action="ppaction://noaction"/>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63241"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63242" name="Text Box 10"/>
          <p:cNvSpPr txBox="1">
            <a:spLocks noChangeArrowheads="1"/>
          </p:cNvSpPr>
          <p:nvPr/>
        </p:nvSpPr>
        <p:spPr bwMode="auto">
          <a:xfrm>
            <a:off x="5524407" y="0"/>
            <a:ext cx="3867342" cy="1384995"/>
          </a:xfrm>
          <a:prstGeom prst="rect">
            <a:avLst/>
          </a:prstGeom>
          <a:noFill/>
          <a:ln w="9525">
            <a:noFill/>
            <a:miter lim="800000"/>
            <a:headEnd/>
            <a:tailEnd/>
          </a:ln>
          <a:effectLst/>
        </p:spPr>
        <p:txBody>
          <a:bodyPr wrap="square">
            <a:spAutoFit/>
          </a:bodyPr>
          <a:lstStyle/>
          <a:p>
            <a:pPr algn="ctr"/>
            <a:r>
              <a:rPr lang="en-US" sz="2800" dirty="0"/>
              <a:t>Plant </a:t>
            </a:r>
            <a:r>
              <a:rPr lang="en-US" sz="2800" dirty="0" smtClean="0"/>
              <a:t>Cell or Animal Cell?</a:t>
            </a:r>
          </a:p>
          <a:p>
            <a:pPr algn="ctr"/>
            <a:r>
              <a:rPr lang="en-US" sz="2800" dirty="0" smtClean="0"/>
              <a:t>Prokaryotic or Eukaryotic?</a:t>
            </a:r>
            <a:endParaRPr lang="en-US" sz="2800" dirty="0"/>
          </a:p>
        </p:txBody>
      </p:sp>
      <p:pic>
        <p:nvPicPr>
          <p:cNvPr id="863245" name="Picture 13" descr="Plant cell"/>
          <p:cNvPicPr>
            <a:picLocks noChangeAspect="1" noChangeArrowheads="1"/>
          </p:cNvPicPr>
          <p:nvPr/>
        </p:nvPicPr>
        <p:blipFill>
          <a:blip r:embed="rId10" cstate="print"/>
          <a:srcRect/>
          <a:stretch>
            <a:fillRect/>
          </a:stretch>
        </p:blipFill>
        <p:spPr bwMode="auto">
          <a:xfrm>
            <a:off x="0" y="914400"/>
            <a:ext cx="6115922" cy="539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3241"/>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63237"/>
                                        </p:tgtEl>
                                        <p:attrNameLst>
                                          <p:attrName>style.visibility</p:attrName>
                                        </p:attrNameLst>
                                      </p:cBhvr>
                                      <p:to>
                                        <p:strVal val="visible"/>
                                      </p:to>
                                    </p:set>
                                    <p:animEffect transition="in" filter="box(out)">
                                      <p:cBhvr>
                                        <p:cTn id="10" dur="500"/>
                                        <p:tgtEl>
                                          <p:spTgt spid="863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24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0254" name="Picture 78" descr="step1b"/>
          <p:cNvPicPr>
            <a:picLocks noChangeAspect="1" noChangeArrowheads="1"/>
          </p:cNvPicPr>
          <p:nvPr/>
        </p:nvPicPr>
        <p:blipFill>
          <a:blip r:embed="rId2" cstate="print"/>
          <a:srcRect/>
          <a:stretch>
            <a:fillRect/>
          </a:stretch>
        </p:blipFill>
        <p:spPr bwMode="auto">
          <a:xfrm>
            <a:off x="5181600" y="3352800"/>
            <a:ext cx="3124200" cy="2103438"/>
          </a:xfrm>
          <a:prstGeom prst="rect">
            <a:avLst/>
          </a:prstGeom>
          <a:noFill/>
        </p:spPr>
      </p:pic>
      <p:pic>
        <p:nvPicPr>
          <p:cNvPr id="50253" name="Picture 77" descr="step1a"/>
          <p:cNvPicPr>
            <a:picLocks noChangeAspect="1" noChangeArrowheads="1"/>
          </p:cNvPicPr>
          <p:nvPr/>
        </p:nvPicPr>
        <p:blipFill>
          <a:blip r:embed="rId3" cstate="print"/>
          <a:srcRect/>
          <a:stretch>
            <a:fillRect/>
          </a:stretch>
        </p:blipFill>
        <p:spPr bwMode="auto">
          <a:xfrm>
            <a:off x="685800" y="2971800"/>
            <a:ext cx="1955800" cy="2819400"/>
          </a:xfrm>
          <a:prstGeom prst="rect">
            <a:avLst/>
          </a:prstGeom>
          <a:noFill/>
        </p:spPr>
      </p:pic>
      <p:pic>
        <p:nvPicPr>
          <p:cNvPr id="50180" name="Picture 4" descr="Foldables logo"/>
          <p:cNvPicPr>
            <a:picLocks noChangeAspect="1" noChangeArrowheads="1"/>
          </p:cNvPicPr>
          <p:nvPr/>
        </p:nvPicPr>
        <p:blipFill>
          <a:blip r:embed="rId4"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381000" y="1600200"/>
            <a:ext cx="4648200" cy="1406525"/>
          </a:xfrm>
          <a:prstGeom prst="rect">
            <a:avLst/>
          </a:prstGeom>
          <a:noFill/>
          <a:ln w="9525" algn="ctr">
            <a:noFill/>
            <a:miter lim="800000"/>
            <a:headEnd/>
            <a:tailEnd/>
          </a:ln>
          <a:effectLst/>
        </p:spPr>
        <p:txBody>
          <a:bodyPr>
            <a:spAutoFit/>
          </a:bodyPr>
          <a:lstStyle/>
          <a:p>
            <a:pPr>
              <a:tabLst>
                <a:tab pos="228600" algn="l"/>
                <a:tab pos="1943100" algn="l"/>
              </a:tabLst>
            </a:pPr>
            <a:r>
              <a:rPr lang="en-US">
                <a:solidFill>
                  <a:schemeClr val="hlink"/>
                </a:solidFill>
              </a:rPr>
              <a:t>Draw</a:t>
            </a:r>
            <a:r>
              <a:rPr lang="en-US" b="0"/>
              <a:t> a mark at the midpoint of a sheet of paper along the side edge.  </a:t>
            </a:r>
          </a:p>
        </p:txBody>
      </p:sp>
      <p:pic>
        <p:nvPicPr>
          <p:cNvPr id="50233" name="Picture 57" descr="New previous">
            <a:hlinkClick r:id="" action="ppaction://hlinkshowjump?jump=previousslide"/>
          </p:cNvPr>
          <p:cNvPicPr>
            <a:picLocks noChangeAspect="1" noChangeArrowheads="1"/>
          </p:cNvPicPr>
          <p:nvPr/>
        </p:nvPicPr>
        <p:blipFill>
          <a:blip r:embed="rId5"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50239" name="Picture 63" descr="Foldables(on green)"/>
          <p:cNvPicPr>
            <a:picLocks noChangeAspect="1" noChangeArrowheads="1"/>
          </p:cNvPicPr>
          <p:nvPr/>
        </p:nvPicPr>
        <p:blipFill>
          <a:blip r:embed="rId8" cstate="print"/>
          <a:srcRect/>
          <a:stretch>
            <a:fillRect/>
          </a:stretch>
        </p:blipFill>
        <p:spPr bwMode="auto">
          <a:xfrm>
            <a:off x="3287713" y="76200"/>
            <a:ext cx="4332287" cy="400050"/>
          </a:xfrm>
          <a:prstGeom prst="rect">
            <a:avLst/>
          </a:prstGeom>
          <a:noFill/>
        </p:spPr>
      </p:pic>
      <p:pic>
        <p:nvPicPr>
          <p:cNvPr id="50240" name="Picture 64" descr="New TOC">
            <a:hlinkClick r:id="rId9" action="ppaction://hlinksldjump"/>
          </p:cNvPr>
          <p:cNvPicPr>
            <a:picLocks noChangeAspect="1" noChangeArrowheads="1"/>
          </p:cNvPicPr>
          <p:nvPr/>
        </p:nvPicPr>
        <p:blipFill>
          <a:blip r:embed="rId10"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11"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pic>
        <p:nvPicPr>
          <p:cNvPr id="50245" name="Picture 69" descr="help">
            <a:hlinkClick r:id="rId13" action="ppaction://hlinksldjump"/>
          </p:cNvPr>
          <p:cNvPicPr>
            <a:picLocks noChangeAspect="1" noChangeArrowheads="1"/>
          </p:cNvPicPr>
          <p:nvPr/>
        </p:nvPicPr>
        <p:blipFill>
          <a:blip r:embed="rId14"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50252" name="Text Box 76"/>
          <p:cNvSpPr txBox="1">
            <a:spLocks noChangeArrowheads="1"/>
          </p:cNvSpPr>
          <p:nvPr/>
        </p:nvSpPr>
        <p:spPr bwMode="auto">
          <a:xfrm>
            <a:off x="5105400" y="1905000"/>
            <a:ext cx="3733800" cy="1406525"/>
          </a:xfrm>
          <a:prstGeom prst="rect">
            <a:avLst/>
          </a:prstGeom>
          <a:noFill/>
          <a:ln w="9525" algn="ctr">
            <a:noFill/>
            <a:miter lim="800000"/>
            <a:headEnd/>
            <a:tailEnd/>
          </a:ln>
          <a:effectLst/>
        </p:spPr>
        <p:txBody>
          <a:bodyPr>
            <a:spAutoFit/>
          </a:bodyPr>
          <a:lstStyle/>
          <a:p>
            <a:pPr>
              <a:tabLst>
                <a:tab pos="228600" algn="l"/>
                <a:tab pos="1943100" algn="l"/>
              </a:tabLst>
            </a:pPr>
            <a:r>
              <a:rPr lang="en-US" b="0"/>
              <a:t>Then </a:t>
            </a:r>
            <a:r>
              <a:rPr lang="en-US">
                <a:solidFill>
                  <a:schemeClr val="tx2"/>
                </a:solidFill>
              </a:rPr>
              <a:t>fold</a:t>
            </a:r>
            <a:r>
              <a:rPr lang="en-US" b="0"/>
              <a:t> the top and bottom edges in to touch the midpoint.</a:t>
            </a:r>
          </a:p>
        </p:txBody>
      </p:sp>
      <p:pic>
        <p:nvPicPr>
          <p:cNvPr id="50255" name="Picture 79" descr="Chpt06"/>
          <p:cNvPicPr>
            <a:picLocks noChangeAspect="1" noChangeArrowheads="1"/>
          </p:cNvPicPr>
          <p:nvPr/>
        </p:nvPicPr>
        <p:blipFill>
          <a:blip r:embed="rId15" cstate="print"/>
          <a:srcRect/>
          <a:stretch>
            <a:fillRect/>
          </a:stretch>
        </p:blipFill>
        <p:spPr bwMode="auto">
          <a:xfrm>
            <a:off x="0" y="0"/>
            <a:ext cx="2743200" cy="6635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01458" name="Text Box 18"/>
          <p:cNvSpPr txBox="1">
            <a:spLocks noChangeArrowheads="1"/>
          </p:cNvSpPr>
          <p:nvPr/>
        </p:nvSpPr>
        <p:spPr bwMode="auto">
          <a:xfrm>
            <a:off x="2438400" y="960438"/>
            <a:ext cx="5486400" cy="530225"/>
          </a:xfrm>
          <a:prstGeom prst="rect">
            <a:avLst/>
          </a:prstGeom>
          <a:noFill/>
          <a:ln w="9525" algn="ctr">
            <a:noFill/>
            <a:miter lim="800000"/>
            <a:headEnd/>
            <a:tailEnd/>
          </a:ln>
          <a:effectLst/>
        </p:spPr>
        <p:txBody>
          <a:bodyPr>
            <a:spAutoFit/>
          </a:bodyPr>
          <a:lstStyle/>
          <a:p>
            <a:pPr>
              <a:tabLst>
                <a:tab pos="228600" algn="l"/>
                <a:tab pos="1943100" algn="l"/>
              </a:tabLst>
            </a:pPr>
            <a:r>
              <a:rPr lang="en-US">
                <a:solidFill>
                  <a:schemeClr val="hlink"/>
                </a:solidFill>
              </a:rPr>
              <a:t>Fold</a:t>
            </a:r>
            <a:r>
              <a:rPr lang="en-US" b="0">
                <a:solidFill>
                  <a:schemeClr val="hlink"/>
                </a:solidFill>
              </a:rPr>
              <a:t> </a:t>
            </a:r>
            <a:r>
              <a:rPr lang="en-US" b="0"/>
              <a:t>in half from side to side.</a:t>
            </a:r>
          </a:p>
        </p:txBody>
      </p:sp>
      <p:pic>
        <p:nvPicPr>
          <p:cNvPr id="701476" name="Picture 3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701480" name="Picture 40"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701482" name="Picture 42"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701483" name="Picture 43" descr="STEP2"/>
          <p:cNvPicPr>
            <a:picLocks noChangeAspect="1" noChangeArrowheads="1"/>
          </p:cNvPicPr>
          <p:nvPr/>
        </p:nvPicPr>
        <p:blipFill>
          <a:blip r:embed="rId7" cstate="print"/>
          <a:srcRect/>
          <a:stretch>
            <a:fillRect/>
          </a:stretch>
        </p:blipFill>
        <p:spPr bwMode="auto">
          <a:xfrm>
            <a:off x="609600" y="952500"/>
            <a:ext cx="1543050" cy="685800"/>
          </a:xfrm>
          <a:prstGeom prst="rect">
            <a:avLst/>
          </a:prstGeom>
          <a:noFill/>
        </p:spPr>
      </p:pic>
      <p:pic>
        <p:nvPicPr>
          <p:cNvPr id="701484" name="Picture 44" descr="Foldables(on green)"/>
          <p:cNvPicPr>
            <a:picLocks noChangeAspect="1" noChangeArrowheads="1"/>
          </p:cNvPicPr>
          <p:nvPr/>
        </p:nvPicPr>
        <p:blipFill>
          <a:blip r:embed="rId8" cstate="print"/>
          <a:srcRect/>
          <a:stretch>
            <a:fillRect/>
          </a:stretch>
        </p:blipFill>
        <p:spPr bwMode="auto">
          <a:xfrm>
            <a:off x="3059113"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701487" name="Picture 47" descr="help">
            <a:hlinkClick r:id="rId10" action="ppaction://hlinksldjump"/>
          </p:cNvPr>
          <p:cNvPicPr>
            <a:picLocks noChangeAspect="1" noChangeArrowheads="1"/>
          </p:cNvPicPr>
          <p:nvPr/>
        </p:nvPicPr>
        <p:blipFill>
          <a:blip r:embed="rId11"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pic>
        <p:nvPicPr>
          <p:cNvPr id="701496" name="Picture 56" descr="step2"/>
          <p:cNvPicPr>
            <a:picLocks noChangeAspect="1" noChangeArrowheads="1"/>
          </p:cNvPicPr>
          <p:nvPr/>
        </p:nvPicPr>
        <p:blipFill>
          <a:blip r:embed="rId12" cstate="print"/>
          <a:srcRect/>
          <a:stretch>
            <a:fillRect/>
          </a:stretch>
        </p:blipFill>
        <p:spPr bwMode="auto">
          <a:xfrm>
            <a:off x="2362200" y="1749425"/>
            <a:ext cx="4800600" cy="3965575"/>
          </a:xfrm>
          <a:prstGeom prst="rect">
            <a:avLst/>
          </a:prstGeom>
          <a:noFill/>
        </p:spPr>
      </p:pic>
      <p:pic>
        <p:nvPicPr>
          <p:cNvPr id="701497" name="Picture 57" descr="Chpt06"/>
          <p:cNvPicPr>
            <a:picLocks noChangeAspect="1" noChangeArrowheads="1"/>
          </p:cNvPicPr>
          <p:nvPr/>
        </p:nvPicPr>
        <p:blipFill>
          <a:blip r:embed="rId13" cstate="print"/>
          <a:srcRect/>
          <a:stretch>
            <a:fillRect/>
          </a:stretch>
        </p:blipFill>
        <p:spPr bwMode="auto">
          <a:xfrm>
            <a:off x="0" y="0"/>
            <a:ext cx="2743200" cy="6635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6.3</a:t>
            </a:r>
          </a:p>
        </p:txBody>
      </p:sp>
      <p:pic>
        <p:nvPicPr>
          <p:cNvPr id="87449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7450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7450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7450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87450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874504" name="Picture 8" descr="chapter summary"/>
          <p:cNvPicPr>
            <a:picLocks noChangeAspect="1" noChangeArrowheads="1"/>
          </p:cNvPicPr>
          <p:nvPr/>
        </p:nvPicPr>
        <p:blipFill>
          <a:blip r:embed="rId8" cstate="print"/>
          <a:srcRect/>
          <a:stretch>
            <a:fillRect/>
          </a:stretch>
        </p:blipFill>
        <p:spPr bwMode="auto">
          <a:xfrm>
            <a:off x="3125788" y="53975"/>
            <a:ext cx="2892425" cy="422275"/>
          </a:xfrm>
          <a:prstGeom prst="rect">
            <a:avLst/>
          </a:prstGeom>
          <a:noFill/>
        </p:spPr>
      </p:pic>
      <p:pic>
        <p:nvPicPr>
          <p:cNvPr id="87450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874506" name="Rectangle 10"/>
          <p:cNvSpPr>
            <a:spLocks noChangeArrowheads="1"/>
          </p:cNvSpPr>
          <p:nvPr/>
        </p:nvSpPr>
        <p:spPr bwMode="auto">
          <a:xfrm>
            <a:off x="457200" y="1676400"/>
            <a:ext cx="8610600" cy="523220"/>
          </a:xfrm>
          <a:prstGeom prst="rect">
            <a:avLst/>
          </a:prstGeom>
          <a:noFill/>
          <a:ln w="9525">
            <a:noFill/>
            <a:miter lim="800000"/>
            <a:headEnd/>
            <a:tailEnd/>
          </a:ln>
          <a:effectLst/>
        </p:spPr>
        <p:txBody>
          <a:bodyPr>
            <a:spAutoFit/>
          </a:bodyPr>
          <a:lstStyle/>
          <a:p>
            <a:pPr marL="342900" indent="-342900"/>
            <a:r>
              <a:rPr lang="en-US" altLang="en-US" sz="2800" dirty="0">
                <a:latin typeface="Times" charset="0"/>
              </a:rPr>
              <a:t>All organic compounds contain carbon </a:t>
            </a:r>
            <a:r>
              <a:rPr lang="en-US" altLang="en-US" sz="2800" dirty="0" smtClean="0">
                <a:latin typeface="Times" charset="0"/>
              </a:rPr>
              <a:t>atoms, CH</a:t>
            </a:r>
            <a:r>
              <a:rPr lang="en-US" altLang="en-US" sz="2800" baseline="-25000" dirty="0" smtClean="0">
                <a:latin typeface="Times" charset="0"/>
              </a:rPr>
              <a:t>4</a:t>
            </a:r>
            <a:r>
              <a:rPr lang="en-US" altLang="en-US" sz="2800" dirty="0" smtClean="0">
                <a:latin typeface="Times" charset="0"/>
              </a:rPr>
              <a:t>, C</a:t>
            </a:r>
            <a:r>
              <a:rPr lang="en-US" altLang="en-US" sz="2800" baseline="-25000" dirty="0" smtClean="0">
                <a:latin typeface="Times" charset="0"/>
              </a:rPr>
              <a:t>2</a:t>
            </a:r>
            <a:r>
              <a:rPr lang="en-US" altLang="en-US" sz="2800" dirty="0" smtClean="0">
                <a:latin typeface="Times" charset="0"/>
              </a:rPr>
              <a:t>H</a:t>
            </a:r>
            <a:r>
              <a:rPr lang="en-US" altLang="en-US" sz="2800" baseline="-25000" dirty="0" smtClean="0">
                <a:latin typeface="Times" charset="0"/>
              </a:rPr>
              <a:t>6</a:t>
            </a:r>
            <a:r>
              <a:rPr lang="en-US" altLang="en-US" sz="2800" dirty="0" smtClean="0">
                <a:latin typeface="Times" charset="0"/>
              </a:rPr>
              <a:t>.</a:t>
            </a:r>
            <a:endParaRPr lang="en-US" altLang="en-US" sz="2800" dirty="0">
              <a:latin typeface="Times" charset="0"/>
            </a:endParaRPr>
          </a:p>
        </p:txBody>
      </p:sp>
      <p:sp>
        <p:nvSpPr>
          <p:cNvPr id="874507" name="Rectangle 11"/>
          <p:cNvSpPr>
            <a:spLocks noChangeArrowheads="1"/>
          </p:cNvSpPr>
          <p:nvPr/>
        </p:nvSpPr>
        <p:spPr bwMode="auto">
          <a:xfrm>
            <a:off x="0" y="838201"/>
            <a:ext cx="9144000" cy="685800"/>
          </a:xfrm>
          <a:prstGeom prst="rect">
            <a:avLst/>
          </a:prstGeom>
          <a:noFill/>
          <a:ln w="9525">
            <a:noFill/>
            <a:miter lim="800000"/>
            <a:headEnd/>
            <a:tailEnd/>
          </a:ln>
          <a:effectLst/>
        </p:spPr>
        <p:txBody>
          <a:bodyPr anchor="ctr"/>
          <a:lstStyle/>
          <a:p>
            <a:pPr>
              <a:buFontTx/>
              <a:buNone/>
            </a:pPr>
            <a:r>
              <a:rPr lang="en-US" altLang="en-US" sz="3600" b="1" dirty="0">
                <a:solidFill>
                  <a:schemeClr val="tx2"/>
                </a:solidFill>
                <a:latin typeface="Times" charset="0"/>
              </a:rPr>
              <a:t>Life </a:t>
            </a:r>
            <a:r>
              <a:rPr lang="en-US" altLang="en-US" sz="3600" b="1" dirty="0" smtClean="0">
                <a:solidFill>
                  <a:schemeClr val="tx2"/>
                </a:solidFill>
                <a:latin typeface="Times" charset="0"/>
              </a:rPr>
              <a:t>Substances – </a:t>
            </a:r>
            <a:r>
              <a:rPr lang="en-US" altLang="en-US" sz="3600" b="1" dirty="0" err="1" smtClean="0">
                <a:solidFill>
                  <a:schemeClr val="tx2"/>
                </a:solidFill>
                <a:latin typeface="Times" charset="0"/>
              </a:rPr>
              <a:t>biomolecules</a:t>
            </a:r>
            <a:r>
              <a:rPr lang="en-US" altLang="en-US" sz="3600" b="1" dirty="0" smtClean="0">
                <a:solidFill>
                  <a:schemeClr val="tx2"/>
                </a:solidFill>
                <a:latin typeface="Times" charset="0"/>
              </a:rPr>
              <a:t> &amp; Macromolecules</a:t>
            </a:r>
            <a:r>
              <a:rPr lang="en-US" altLang="en-US" sz="4000" b="1" dirty="0" smtClean="0">
                <a:solidFill>
                  <a:srgbClr val="FFFF00"/>
                </a:solidFill>
                <a:latin typeface="Times" charset="0"/>
              </a:rPr>
              <a:t> </a:t>
            </a:r>
            <a:endParaRPr lang="en-US" altLang="en-US" sz="4000" b="1" dirty="0">
              <a:solidFill>
                <a:srgbClr val="FFFF00"/>
              </a:solidFill>
              <a:latin typeface="Times" charset="0"/>
            </a:endParaRPr>
          </a:p>
        </p:txBody>
      </p:sp>
      <p:sp>
        <p:nvSpPr>
          <p:cNvPr id="874508" name="Rectangle 12"/>
          <p:cNvSpPr>
            <a:spLocks noChangeArrowheads="1"/>
          </p:cNvSpPr>
          <p:nvPr/>
        </p:nvSpPr>
        <p:spPr bwMode="auto">
          <a:xfrm>
            <a:off x="457200" y="2422525"/>
            <a:ext cx="8382000" cy="1384995"/>
          </a:xfrm>
          <a:prstGeom prst="rect">
            <a:avLst/>
          </a:prstGeom>
          <a:noFill/>
          <a:ln w="9525">
            <a:noFill/>
            <a:miter lim="800000"/>
            <a:headEnd/>
            <a:tailEnd/>
          </a:ln>
          <a:effectLst/>
        </p:spPr>
        <p:txBody>
          <a:bodyPr>
            <a:spAutoFit/>
          </a:bodyPr>
          <a:lstStyle/>
          <a:p>
            <a:pPr marL="342900" indent="-342900"/>
            <a:r>
              <a:rPr lang="en-US" altLang="en-US" sz="2800" dirty="0" smtClean="0">
                <a:latin typeface="Times" charset="0"/>
              </a:rPr>
              <a:t>#1.  There </a:t>
            </a:r>
            <a:r>
              <a:rPr lang="en-US" altLang="en-US" sz="2800" dirty="0">
                <a:latin typeface="Times" charset="0"/>
              </a:rPr>
              <a:t>are four principal types of organic compounds, or </a:t>
            </a:r>
            <a:r>
              <a:rPr lang="en-US" altLang="en-US" sz="2800" dirty="0" err="1">
                <a:latin typeface="Times" charset="0"/>
              </a:rPr>
              <a:t>biomolecules</a:t>
            </a:r>
            <a:r>
              <a:rPr lang="en-US" altLang="en-US" sz="2800" dirty="0">
                <a:latin typeface="Times" charset="0"/>
              </a:rPr>
              <a:t>, that make up living things: </a:t>
            </a:r>
            <a:r>
              <a:rPr lang="en-US" altLang="en-US" sz="2800" b="1" dirty="0">
                <a:latin typeface="Times" charset="0"/>
              </a:rPr>
              <a:t>carbohydrates, lipids, proteins, and nucleic acid.</a:t>
            </a:r>
          </a:p>
        </p:txBody>
      </p:sp>
      <p:sp>
        <p:nvSpPr>
          <p:cNvPr id="874511" name="Rectangle 15"/>
          <p:cNvSpPr>
            <a:spLocks noChangeArrowheads="1"/>
          </p:cNvSpPr>
          <p:nvPr/>
        </p:nvSpPr>
        <p:spPr bwMode="auto">
          <a:xfrm>
            <a:off x="533400" y="3810000"/>
            <a:ext cx="7467600" cy="954107"/>
          </a:xfrm>
          <a:prstGeom prst="rect">
            <a:avLst/>
          </a:prstGeom>
          <a:noFill/>
          <a:ln w="9525">
            <a:noFill/>
            <a:miter lim="800000"/>
            <a:headEnd/>
            <a:tailEnd/>
          </a:ln>
          <a:effectLst/>
        </p:spPr>
        <p:txBody>
          <a:bodyPr>
            <a:spAutoFit/>
          </a:bodyPr>
          <a:lstStyle/>
          <a:p>
            <a:pPr marL="342900" indent="-342900"/>
            <a:r>
              <a:rPr lang="en-US" altLang="en-US" sz="2800" dirty="0">
                <a:latin typeface="Times" charset="0"/>
              </a:rPr>
              <a:t>The structure of a </a:t>
            </a:r>
            <a:r>
              <a:rPr lang="en-US" altLang="en-US" sz="2800" dirty="0" err="1">
                <a:latin typeface="Times" charset="0"/>
              </a:rPr>
              <a:t>biomolecule</a:t>
            </a:r>
            <a:r>
              <a:rPr lang="en-US" altLang="en-US" sz="2800" dirty="0">
                <a:latin typeface="Times" charset="0"/>
              </a:rPr>
              <a:t> will help determine its properties and functions.</a:t>
            </a:r>
          </a:p>
        </p:txBody>
      </p:sp>
      <p:pic>
        <p:nvPicPr>
          <p:cNvPr id="874512" name="Picture 16" descr="6"/>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4506"/>
                                        </p:tgtEl>
                                        <p:attrNameLst>
                                          <p:attrName>style.visibility</p:attrName>
                                        </p:attrNameLst>
                                      </p:cBhvr>
                                      <p:to>
                                        <p:strVal val="visible"/>
                                      </p:to>
                                    </p:set>
                                    <p:animEffect transition="in" filter="box(out)">
                                      <p:cBhvr>
                                        <p:cTn id="7" dur="500"/>
                                        <p:tgtEl>
                                          <p:spTgt spid="8745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4508"/>
                                        </p:tgtEl>
                                        <p:attrNameLst>
                                          <p:attrName>style.visibility</p:attrName>
                                        </p:attrNameLst>
                                      </p:cBhvr>
                                      <p:to>
                                        <p:strVal val="visible"/>
                                      </p:to>
                                    </p:set>
                                    <p:animEffect transition="in" filter="box(out)">
                                      <p:cBhvr>
                                        <p:cTn id="12" dur="500"/>
                                        <p:tgtEl>
                                          <p:spTgt spid="87450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4511"/>
                                        </p:tgtEl>
                                        <p:attrNameLst>
                                          <p:attrName>style.visibility</p:attrName>
                                        </p:attrNameLst>
                                      </p:cBhvr>
                                      <p:to>
                                        <p:strVal val="visible"/>
                                      </p:to>
                                    </p:set>
                                    <p:animEffect transition="in" filter="box(out)">
                                      <p:cBhvr>
                                        <p:cTn id="17" dur="500"/>
                                        <p:tgtEl>
                                          <p:spTgt spid="874511"/>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4503"/>
                                        </p:tgtEl>
                                        <p:attrNameLst>
                                          <p:attrName>style.visibility</p:attrName>
                                        </p:attrNameLst>
                                      </p:cBhvr>
                                      <p:to>
                                        <p:strVal val="visible"/>
                                      </p:to>
                                    </p:set>
                                    <p:animEffect transition="in" filter="box(out)">
                                      <p:cBhvr>
                                        <p:cTn id="21" dur="500"/>
                                        <p:tgtEl>
                                          <p:spTgt spid="874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6" grpId="0" autoUpdateAnimBg="0"/>
      <p:bldP spid="874508" grpId="0" autoUpdateAnimBg="0"/>
      <p:bldP spid="874511"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757808" name="Picture 48" descr="step3"/>
          <p:cNvPicPr>
            <a:picLocks noChangeAspect="1" noChangeArrowheads="1"/>
          </p:cNvPicPr>
          <p:nvPr/>
        </p:nvPicPr>
        <p:blipFill>
          <a:blip r:embed="rId2" cstate="print"/>
          <a:srcRect/>
          <a:stretch>
            <a:fillRect/>
          </a:stretch>
        </p:blipFill>
        <p:spPr bwMode="auto">
          <a:xfrm>
            <a:off x="1905000" y="1905000"/>
            <a:ext cx="5359400" cy="3609975"/>
          </a:xfrm>
          <a:prstGeom prst="rect">
            <a:avLst/>
          </a:prstGeom>
          <a:noFill/>
        </p:spPr>
      </p:pic>
      <p:sp>
        <p:nvSpPr>
          <p:cNvPr id="757767" name="Text Box 7"/>
          <p:cNvSpPr txBox="1">
            <a:spLocks noChangeArrowheads="1"/>
          </p:cNvSpPr>
          <p:nvPr/>
        </p:nvSpPr>
        <p:spPr bwMode="auto">
          <a:xfrm>
            <a:off x="2209800" y="936625"/>
            <a:ext cx="6477000" cy="968375"/>
          </a:xfrm>
          <a:prstGeom prst="rect">
            <a:avLst/>
          </a:prstGeom>
          <a:noFill/>
          <a:ln w="9525" algn="ctr">
            <a:noFill/>
            <a:miter lim="800000"/>
            <a:headEnd/>
            <a:tailEnd/>
          </a:ln>
          <a:effectLst/>
        </p:spPr>
        <p:txBody>
          <a:bodyPr>
            <a:spAutoFit/>
          </a:bodyPr>
          <a:lstStyle/>
          <a:p>
            <a:pPr>
              <a:tabLst>
                <a:tab pos="228600" algn="l"/>
                <a:tab pos="1943100" algn="l"/>
              </a:tabLst>
            </a:pPr>
            <a:r>
              <a:rPr lang="en-US">
                <a:solidFill>
                  <a:schemeClr val="hlink"/>
                </a:solidFill>
              </a:rPr>
              <a:t>Open and cut</a:t>
            </a:r>
            <a:r>
              <a:rPr lang="en-US"/>
              <a:t> </a:t>
            </a:r>
            <a:r>
              <a:rPr lang="en-US" b="0"/>
              <a:t>along the inside fold lines to form four tabs.</a:t>
            </a:r>
          </a:p>
        </p:txBody>
      </p:sp>
      <p:pic>
        <p:nvPicPr>
          <p:cNvPr id="757790" name="Picture 30"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57792" name="Picture 32"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57794" name="Picture 34"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57796" name="Picture 36"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57798" name="Picture 38" descr="STEP3"/>
          <p:cNvPicPr>
            <a:picLocks noChangeAspect="1" noChangeArrowheads="1"/>
          </p:cNvPicPr>
          <p:nvPr/>
        </p:nvPicPr>
        <p:blipFill>
          <a:blip r:embed="rId8" cstate="print"/>
          <a:srcRect/>
          <a:stretch>
            <a:fillRect/>
          </a:stretch>
        </p:blipFill>
        <p:spPr bwMode="auto">
          <a:xfrm>
            <a:off x="533400" y="914400"/>
            <a:ext cx="1543050" cy="685800"/>
          </a:xfrm>
          <a:prstGeom prst="rect">
            <a:avLst/>
          </a:prstGeom>
          <a:noFill/>
        </p:spPr>
      </p:pic>
      <p:pic>
        <p:nvPicPr>
          <p:cNvPr id="757799" name="Picture 39"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57801" name="Picture 41"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57802" name="Picture 42"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57804" name="Text Box 44"/>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pic>
        <p:nvPicPr>
          <p:cNvPr id="757809" name="Picture 49" descr="Chpt06"/>
          <p:cNvPicPr>
            <a:picLocks noChangeAspect="1" noChangeArrowheads="1"/>
          </p:cNvPicPr>
          <p:nvPr/>
        </p:nvPicPr>
        <p:blipFill>
          <a:blip r:embed="rId13" cstate="print"/>
          <a:srcRect/>
          <a:stretch>
            <a:fillRect/>
          </a:stretch>
        </p:blipFill>
        <p:spPr bwMode="auto">
          <a:xfrm>
            <a:off x="0" y="0"/>
            <a:ext cx="2743200" cy="6635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760876" name="Picture 44" descr="step4"/>
          <p:cNvPicPr>
            <a:picLocks noChangeAspect="1" noChangeArrowheads="1"/>
          </p:cNvPicPr>
          <p:nvPr/>
        </p:nvPicPr>
        <p:blipFill>
          <a:blip r:embed="rId2" cstate="print"/>
          <a:srcRect/>
          <a:stretch>
            <a:fillRect/>
          </a:stretch>
        </p:blipFill>
        <p:spPr bwMode="auto">
          <a:xfrm>
            <a:off x="1295400" y="1828800"/>
            <a:ext cx="6172200" cy="4281487"/>
          </a:xfrm>
          <a:prstGeom prst="rect">
            <a:avLst/>
          </a:prstGeom>
          <a:noFill/>
        </p:spPr>
      </p:pic>
      <p:sp>
        <p:nvSpPr>
          <p:cNvPr id="760838" name="Text Box 6"/>
          <p:cNvSpPr txBox="1">
            <a:spLocks noChangeArrowheads="1"/>
          </p:cNvSpPr>
          <p:nvPr/>
        </p:nvSpPr>
        <p:spPr bwMode="auto">
          <a:xfrm>
            <a:off x="1905000" y="1066800"/>
            <a:ext cx="2133600" cy="800219"/>
          </a:xfrm>
          <a:prstGeom prst="rect">
            <a:avLst/>
          </a:prstGeom>
          <a:noFill/>
          <a:ln w="9525" algn="ctr">
            <a:noFill/>
            <a:miter lim="800000"/>
            <a:headEnd/>
            <a:tailEnd/>
          </a:ln>
          <a:effectLst/>
        </p:spPr>
        <p:txBody>
          <a:bodyPr wrap="square">
            <a:spAutoFit/>
          </a:bodyPr>
          <a:lstStyle/>
          <a:p>
            <a:pPr>
              <a:tabLst>
                <a:tab pos="228600" algn="l"/>
                <a:tab pos="1943100" algn="l"/>
              </a:tabLst>
            </a:pPr>
            <a:r>
              <a:rPr lang="en-US" dirty="0">
                <a:solidFill>
                  <a:schemeClr val="hlink"/>
                </a:solidFill>
              </a:rPr>
              <a:t>Label</a:t>
            </a:r>
            <a:r>
              <a:rPr lang="en-US" dirty="0"/>
              <a:t> </a:t>
            </a:r>
            <a:r>
              <a:rPr lang="en-US" b="0" dirty="0"/>
              <a:t>each tab</a:t>
            </a:r>
            <a:r>
              <a:rPr lang="en-US" b="0" dirty="0" smtClean="0"/>
              <a:t>.</a:t>
            </a:r>
          </a:p>
          <a:p>
            <a:pPr>
              <a:tabLst>
                <a:tab pos="228600" algn="l"/>
                <a:tab pos="1943100" algn="l"/>
              </a:tabLst>
            </a:pPr>
            <a:r>
              <a:rPr lang="en-US" sz="2800" b="1" dirty="0" smtClean="0"/>
              <a:t>CH 6.3 &amp; 7.2</a:t>
            </a:r>
            <a:endParaRPr lang="en-US" sz="2800" b="1" dirty="0"/>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544513" y="8763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60871" name="Text Box 3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pic>
        <p:nvPicPr>
          <p:cNvPr id="760877" name="Picture 45" descr="Chpt06"/>
          <p:cNvPicPr>
            <a:picLocks noChangeAspect="1" noChangeArrowheads="1"/>
          </p:cNvPicPr>
          <p:nvPr/>
        </p:nvPicPr>
        <p:blipFill>
          <a:blip r:embed="rId13" cstate="print"/>
          <a:srcRect/>
          <a:stretch>
            <a:fillRect/>
          </a:stretch>
        </p:blipFill>
        <p:spPr bwMode="auto">
          <a:xfrm>
            <a:off x="0" y="0"/>
            <a:ext cx="2743200" cy="663575"/>
          </a:xfrm>
          <a:prstGeom prst="rect">
            <a:avLst/>
          </a:prstGeom>
          <a:noFill/>
        </p:spPr>
      </p:pic>
      <p:sp>
        <p:nvSpPr>
          <p:cNvPr id="14" name="TextBox 13"/>
          <p:cNvSpPr txBox="1"/>
          <p:nvPr/>
        </p:nvSpPr>
        <p:spPr>
          <a:xfrm>
            <a:off x="3810000" y="457200"/>
            <a:ext cx="5181600" cy="1477328"/>
          </a:xfrm>
          <a:prstGeom prst="rect">
            <a:avLst/>
          </a:prstGeom>
          <a:noFill/>
        </p:spPr>
        <p:txBody>
          <a:bodyPr wrap="square" rtlCol="0">
            <a:spAutoFit/>
          </a:bodyPr>
          <a:lstStyle/>
          <a:p>
            <a:r>
              <a:rPr lang="en-US" dirty="0" smtClean="0"/>
              <a:t>Write an example of each, part of cell membrane.</a:t>
            </a:r>
          </a:p>
          <a:p>
            <a:r>
              <a:rPr lang="en-US" dirty="0" smtClean="0"/>
              <a:t>Give a definition of each.</a:t>
            </a:r>
          </a:p>
          <a:p>
            <a:r>
              <a:rPr lang="en-US" dirty="0" smtClean="0"/>
              <a:t>Draw the molecular formula &amp; a picture of each</a:t>
            </a:r>
          </a:p>
          <a:p>
            <a:r>
              <a:rPr lang="en-US" dirty="0" smtClean="0"/>
              <a:t>Include the Subunit.	P. 17NB</a:t>
            </a:r>
          </a:p>
          <a:p>
            <a:r>
              <a:rPr lang="en-US" dirty="0" smtClean="0"/>
              <a:t>Why Macromolecules are important?</a:t>
            </a:r>
            <a:endParaRPr lang="en-US" dirty="0"/>
          </a:p>
        </p:txBody>
      </p:sp>
      <p:sp>
        <p:nvSpPr>
          <p:cNvPr id="15" name="TextBox 14"/>
          <p:cNvSpPr txBox="1"/>
          <p:nvPr/>
        </p:nvSpPr>
        <p:spPr>
          <a:xfrm>
            <a:off x="2133600" y="2895600"/>
            <a:ext cx="2286000" cy="369332"/>
          </a:xfrm>
          <a:prstGeom prst="rect">
            <a:avLst/>
          </a:prstGeom>
          <a:noFill/>
        </p:spPr>
        <p:txBody>
          <a:bodyPr wrap="square" rtlCol="0">
            <a:spAutoFit/>
          </a:bodyPr>
          <a:lstStyle/>
          <a:p>
            <a:r>
              <a:rPr lang="en-US" dirty="0" err="1" smtClean="0"/>
              <a:t>Saccharides</a:t>
            </a:r>
            <a:r>
              <a:rPr lang="en-US" dirty="0" smtClean="0"/>
              <a:t> - Sugars</a:t>
            </a:r>
            <a:endParaRPr lang="en-US" dirty="0"/>
          </a:p>
        </p:txBody>
      </p:sp>
      <p:sp>
        <p:nvSpPr>
          <p:cNvPr id="16" name="TextBox 15"/>
          <p:cNvSpPr txBox="1"/>
          <p:nvPr/>
        </p:nvSpPr>
        <p:spPr>
          <a:xfrm>
            <a:off x="5181600" y="3048000"/>
            <a:ext cx="1447800" cy="381000"/>
          </a:xfrm>
          <a:prstGeom prst="rect">
            <a:avLst/>
          </a:prstGeom>
          <a:noFill/>
        </p:spPr>
        <p:txBody>
          <a:bodyPr wrap="square" rtlCol="0">
            <a:spAutoFit/>
          </a:bodyPr>
          <a:lstStyle/>
          <a:p>
            <a:r>
              <a:rPr lang="en-US" dirty="0" smtClean="0"/>
              <a:t>Fatty Acids</a:t>
            </a:r>
            <a:endParaRPr lang="en-US" dirty="0"/>
          </a:p>
        </p:txBody>
      </p:sp>
      <p:sp>
        <p:nvSpPr>
          <p:cNvPr id="17" name="TextBox 16"/>
          <p:cNvSpPr txBox="1"/>
          <p:nvPr/>
        </p:nvSpPr>
        <p:spPr>
          <a:xfrm>
            <a:off x="2286000" y="5029200"/>
            <a:ext cx="1752600" cy="369332"/>
          </a:xfrm>
          <a:prstGeom prst="rect">
            <a:avLst/>
          </a:prstGeom>
          <a:noFill/>
        </p:spPr>
        <p:txBody>
          <a:bodyPr wrap="square" rtlCol="0">
            <a:spAutoFit/>
          </a:bodyPr>
          <a:lstStyle/>
          <a:p>
            <a:r>
              <a:rPr lang="en-US" dirty="0" smtClean="0"/>
              <a:t>Amino Acids</a:t>
            </a:r>
            <a:endParaRPr lang="en-US" dirty="0"/>
          </a:p>
        </p:txBody>
      </p:sp>
      <p:sp>
        <p:nvSpPr>
          <p:cNvPr id="18" name="TextBox 17"/>
          <p:cNvSpPr txBox="1"/>
          <p:nvPr/>
        </p:nvSpPr>
        <p:spPr>
          <a:xfrm>
            <a:off x="4953000" y="5257800"/>
            <a:ext cx="1905000" cy="369332"/>
          </a:xfrm>
          <a:prstGeom prst="rect">
            <a:avLst/>
          </a:prstGeom>
          <a:noFill/>
        </p:spPr>
        <p:txBody>
          <a:bodyPr wrap="square" rtlCol="0">
            <a:spAutoFit/>
          </a:bodyPr>
          <a:lstStyle/>
          <a:p>
            <a:r>
              <a:rPr lang="en-US" dirty="0" smtClean="0"/>
              <a:t>Nucleotides</a:t>
            </a:r>
            <a:endParaRPr lang="en-US" dirty="0"/>
          </a:p>
        </p:txBody>
      </p:sp>
      <p:sp>
        <p:nvSpPr>
          <p:cNvPr id="19" name="TextBox 18"/>
          <p:cNvSpPr txBox="1"/>
          <p:nvPr/>
        </p:nvSpPr>
        <p:spPr>
          <a:xfrm>
            <a:off x="3276600" y="3505200"/>
            <a:ext cx="2895600" cy="523220"/>
          </a:xfrm>
          <a:prstGeom prst="rect">
            <a:avLst/>
          </a:prstGeom>
          <a:noFill/>
        </p:spPr>
        <p:txBody>
          <a:bodyPr wrap="square" rtlCol="0">
            <a:spAutoFit/>
          </a:bodyPr>
          <a:lstStyle/>
          <a:p>
            <a:r>
              <a:rPr lang="en-US" sz="2800" dirty="0" smtClean="0"/>
              <a:t>Macromolecules</a:t>
            </a:r>
            <a:endParaRPr lang="en-US" sz="28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Claim: A Fist Bump is cleaner than shaking hands.</a:t>
            </a:r>
          </a:p>
          <a:p>
            <a:r>
              <a:rPr lang="en-US" dirty="0" smtClean="0"/>
              <a:t>Evidence: The fist bump delivered only a tenth as many bacteria as the handshake.</a:t>
            </a:r>
          </a:p>
          <a:p>
            <a:r>
              <a:rPr lang="en-US" dirty="0" smtClean="0"/>
              <a:t>Reasoning: There is less surface area to spread germs.</a:t>
            </a:r>
          </a:p>
          <a:p>
            <a:r>
              <a:rPr lang="en-US" dirty="0" smtClean="0"/>
              <a:t>Conclusions: A fist bump is cleaner than a high five and a hand shake.</a:t>
            </a:r>
            <a:endParaRPr lang="en-US" dirty="0"/>
          </a:p>
        </p:txBody>
      </p:sp>
    </p:spTree>
    <p:extLst>
      <p:ext uri="{BB962C8B-B14F-4D97-AF65-F5344CB8AC3E}">
        <p14:creationId xmlns:p14="http://schemas.microsoft.com/office/powerpoint/2010/main" val="31990789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20" name="Picture 5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36921" name="Picture 57"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36922" name="Picture 5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36924" name="Picture 60"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36929" name="Picture 65" descr="standardized Test(on green)"/>
          <p:cNvPicPr>
            <a:picLocks noChangeAspect="1" noChangeArrowheads="1"/>
          </p:cNvPicPr>
          <p:nvPr/>
        </p:nvPicPr>
        <p:blipFill>
          <a:blip r:embed="rId7" cstate="print"/>
          <a:srcRect/>
          <a:stretch>
            <a:fillRect/>
          </a:stretch>
        </p:blipFill>
        <p:spPr bwMode="auto">
          <a:xfrm>
            <a:off x="3200400" y="76200"/>
            <a:ext cx="4183063" cy="354013"/>
          </a:xfrm>
          <a:prstGeom prst="rect">
            <a:avLst/>
          </a:prstGeom>
          <a:noFill/>
        </p:spPr>
      </p:pic>
      <p:pic>
        <p:nvPicPr>
          <p:cNvPr id="36930" name="Picture 66" descr="resources">
            <a:hlinkClick r:id="" action="ppaction://hlinkshowjump?jump=firstslide"/>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36931" name="Picture 67" descr="help">
            <a:hlinkClick r:id="rId9" action="ppaction://hlinksldjump"/>
          </p:cNvPr>
          <p:cNvPicPr>
            <a:picLocks noChangeAspect="1" noChangeArrowheads="1"/>
          </p:cNvPicPr>
          <p:nvPr/>
        </p:nvPicPr>
        <p:blipFill>
          <a:blip r:embed="rId10" cstate="print"/>
          <a:srcRect/>
          <a:stretch>
            <a:fillRect/>
          </a:stretch>
        </p:blipFill>
        <p:spPr bwMode="auto">
          <a:xfrm>
            <a:off x="228600" y="6202363"/>
            <a:ext cx="560388" cy="560387"/>
          </a:xfrm>
          <a:prstGeom prst="rect">
            <a:avLst/>
          </a:prstGeom>
          <a:noFill/>
        </p:spPr>
      </p:pic>
      <p:sp>
        <p:nvSpPr>
          <p:cNvPr id="36933" name="Text Box 6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36935" name="Rectangle 71"/>
          <p:cNvSpPr>
            <a:spLocks noChangeArrowheads="1"/>
          </p:cNvSpPr>
          <p:nvPr/>
        </p:nvSpPr>
        <p:spPr bwMode="auto">
          <a:xfrm>
            <a:off x="533400" y="944563"/>
            <a:ext cx="7924800" cy="579437"/>
          </a:xfrm>
          <a:prstGeom prst="rect">
            <a:avLst/>
          </a:prstGeom>
          <a:noFill/>
          <a:ln w="9525">
            <a:noFill/>
            <a:miter lim="800000"/>
            <a:headEnd/>
            <a:tailEnd/>
          </a:ln>
          <a:effectLst/>
        </p:spPr>
        <p:txBody>
          <a:bodyPr anchor="ctr"/>
          <a:lstStyle/>
          <a:p>
            <a:r>
              <a:rPr lang="en-US" sz="3600">
                <a:solidFill>
                  <a:schemeClr val="hlink"/>
                </a:solidFill>
              </a:rPr>
              <a:t>Question</a:t>
            </a:r>
            <a:r>
              <a:rPr lang="en-US" sz="4000">
                <a:solidFill>
                  <a:schemeClr val="hlink"/>
                </a:solidFill>
              </a:rPr>
              <a:t> 1</a:t>
            </a:r>
          </a:p>
        </p:txBody>
      </p:sp>
      <p:sp>
        <p:nvSpPr>
          <p:cNvPr id="36936" name="Rectangle 72"/>
          <p:cNvSpPr>
            <a:spLocks noChangeArrowheads="1"/>
          </p:cNvSpPr>
          <p:nvPr/>
        </p:nvSpPr>
        <p:spPr bwMode="auto">
          <a:xfrm>
            <a:off x="76200" y="1679575"/>
            <a:ext cx="8686800" cy="968375"/>
          </a:xfrm>
          <a:prstGeom prst="rect">
            <a:avLst/>
          </a:prstGeom>
          <a:noFill/>
          <a:ln w="9525">
            <a:noFill/>
            <a:miter lim="800000"/>
            <a:headEnd/>
            <a:tailEnd/>
          </a:ln>
          <a:effectLst/>
        </p:spPr>
        <p:txBody>
          <a:bodyPr>
            <a:spAutoFit/>
          </a:bodyPr>
          <a:lstStyle/>
          <a:p>
            <a:pPr marL="609600" indent="-609600"/>
            <a:r>
              <a:rPr lang="en-US" b="0" dirty="0">
                <a:latin typeface="Times New Roman" pitchFamily="18" charset="0"/>
                <a:cs typeface="Arial" pitchFamily="34" charset="0"/>
              </a:rPr>
              <a:t>	</a:t>
            </a:r>
            <a:r>
              <a:rPr lang="en-US" sz="2800" b="0" dirty="0">
                <a:latin typeface="Times New Roman" pitchFamily="18" charset="0"/>
                <a:cs typeface="Arial" pitchFamily="34" charset="0"/>
              </a:rPr>
              <a:t>A large molecule formed when many smaller molecules bond together is called a(n) _______.</a:t>
            </a:r>
          </a:p>
        </p:txBody>
      </p:sp>
      <p:sp>
        <p:nvSpPr>
          <p:cNvPr id="36937" name="Text Box 73"/>
          <p:cNvSpPr txBox="1">
            <a:spLocks noChangeArrowheads="1"/>
          </p:cNvSpPr>
          <p:nvPr/>
        </p:nvSpPr>
        <p:spPr bwMode="auto">
          <a:xfrm>
            <a:off x="4991100" y="3736975"/>
            <a:ext cx="2476500" cy="579438"/>
          </a:xfrm>
          <a:prstGeom prst="rect">
            <a:avLst/>
          </a:prstGeom>
          <a:noFill/>
          <a:ln w="9525" algn="ctr">
            <a:noFill/>
            <a:miter lim="800000"/>
            <a:headEnd/>
            <a:tailEnd/>
          </a:ln>
          <a:effectLst/>
        </p:spPr>
        <p:txBody>
          <a:bodyPr wrap="none">
            <a:spAutoFit/>
          </a:bodyPr>
          <a:lstStyle/>
          <a:p>
            <a:pPr eaLnBrk="0" hangingPunct="0">
              <a:lnSpc>
                <a:spcPct val="100000"/>
              </a:lnSpc>
              <a:spcBef>
                <a:spcPct val="0"/>
              </a:spcBef>
              <a:spcAft>
                <a:spcPct val="0"/>
              </a:spcAft>
            </a:pPr>
            <a:r>
              <a:rPr lang="en-US" b="0"/>
              <a:t>D. </a:t>
            </a:r>
            <a:r>
              <a:rPr lang="en-US" b="0">
                <a:latin typeface="Times New Roman" pitchFamily="18" charset="0"/>
                <a:cs typeface="Times New Roman" pitchFamily="18" charset="0"/>
              </a:rPr>
              <a:t>nucleotide</a:t>
            </a:r>
            <a:r>
              <a:rPr lang="en-US" b="0">
                <a:cs typeface="Times" charset="0"/>
              </a:rPr>
              <a:t> </a:t>
            </a:r>
          </a:p>
        </p:txBody>
      </p:sp>
      <p:sp>
        <p:nvSpPr>
          <p:cNvPr id="36938" name="Text Box 74"/>
          <p:cNvSpPr txBox="1">
            <a:spLocks noChangeArrowheads="1"/>
          </p:cNvSpPr>
          <p:nvPr/>
        </p:nvSpPr>
        <p:spPr bwMode="auto">
          <a:xfrm>
            <a:off x="4991100" y="2876550"/>
            <a:ext cx="2114550" cy="579438"/>
          </a:xfrm>
          <a:prstGeom prst="rect">
            <a:avLst/>
          </a:prstGeom>
          <a:noFill/>
          <a:ln w="9525" algn="ctr">
            <a:noFill/>
            <a:miter lim="800000"/>
            <a:headEnd/>
            <a:tailEnd/>
          </a:ln>
          <a:effectLst/>
        </p:spPr>
        <p:txBody>
          <a:bodyPr wrap="none">
            <a:spAutoFit/>
          </a:bodyPr>
          <a:lstStyle/>
          <a:p>
            <a:pPr eaLnBrk="0" hangingPunct="0">
              <a:lnSpc>
                <a:spcPct val="100000"/>
              </a:lnSpc>
              <a:spcBef>
                <a:spcPct val="0"/>
              </a:spcBef>
              <a:spcAft>
                <a:spcPct val="0"/>
              </a:spcAft>
            </a:pPr>
            <a:r>
              <a:rPr lang="en-US" b="0"/>
              <a:t>C. </a:t>
            </a:r>
            <a:r>
              <a:rPr lang="en-US" b="0">
                <a:latin typeface="Times New Roman" pitchFamily="18" charset="0"/>
                <a:cs typeface="Times New Roman" pitchFamily="18" charset="0"/>
              </a:rPr>
              <a:t>polymer</a:t>
            </a:r>
            <a:r>
              <a:rPr lang="en-US" b="0">
                <a:cs typeface="Times" charset="0"/>
              </a:rPr>
              <a:t> </a:t>
            </a:r>
          </a:p>
        </p:txBody>
      </p:sp>
      <p:sp>
        <p:nvSpPr>
          <p:cNvPr id="36939" name="Text Box 75"/>
          <p:cNvSpPr txBox="1">
            <a:spLocks noChangeArrowheads="1"/>
          </p:cNvSpPr>
          <p:nvPr/>
        </p:nvSpPr>
        <p:spPr bwMode="auto">
          <a:xfrm>
            <a:off x="784225" y="3733800"/>
            <a:ext cx="1935163" cy="579438"/>
          </a:xfrm>
          <a:prstGeom prst="rect">
            <a:avLst/>
          </a:prstGeom>
          <a:noFill/>
          <a:ln w="9525" algn="ctr">
            <a:noFill/>
            <a:miter lim="800000"/>
            <a:headEnd/>
            <a:tailEnd/>
          </a:ln>
          <a:effectLst/>
        </p:spPr>
        <p:txBody>
          <a:bodyPr wrap="none">
            <a:spAutoFit/>
          </a:bodyPr>
          <a:lstStyle/>
          <a:p>
            <a:pPr eaLnBrk="0" hangingPunct="0">
              <a:lnSpc>
                <a:spcPct val="100000"/>
              </a:lnSpc>
              <a:spcBef>
                <a:spcPct val="0"/>
              </a:spcBef>
              <a:spcAft>
                <a:spcPct val="0"/>
              </a:spcAft>
            </a:pPr>
            <a:r>
              <a:rPr lang="en-US" b="0"/>
              <a:t>B. </a:t>
            </a:r>
            <a:r>
              <a:rPr lang="en-US" b="0">
                <a:latin typeface="Times New Roman" pitchFamily="18" charset="0"/>
                <a:cs typeface="Times New Roman" pitchFamily="18" charset="0"/>
              </a:rPr>
              <a:t>isotope</a:t>
            </a:r>
            <a:r>
              <a:rPr lang="en-US" b="0">
                <a:cs typeface="Times" charset="0"/>
              </a:rPr>
              <a:t> </a:t>
            </a:r>
          </a:p>
        </p:txBody>
      </p:sp>
      <p:sp>
        <p:nvSpPr>
          <p:cNvPr id="36940" name="Text Box 76"/>
          <p:cNvSpPr txBox="1">
            <a:spLocks noChangeArrowheads="1"/>
          </p:cNvSpPr>
          <p:nvPr/>
        </p:nvSpPr>
        <p:spPr bwMode="auto">
          <a:xfrm>
            <a:off x="784225" y="2844800"/>
            <a:ext cx="1979613" cy="579438"/>
          </a:xfrm>
          <a:prstGeom prst="rect">
            <a:avLst/>
          </a:prstGeom>
          <a:noFill/>
          <a:ln w="9525" algn="ctr">
            <a:noFill/>
            <a:miter lim="800000"/>
            <a:headEnd/>
            <a:tailEnd/>
          </a:ln>
          <a:effectLst/>
        </p:spPr>
        <p:txBody>
          <a:bodyPr wrap="none">
            <a:spAutoFit/>
          </a:bodyPr>
          <a:lstStyle/>
          <a:p>
            <a:pPr eaLnBrk="0" hangingPunct="0">
              <a:lnSpc>
                <a:spcPct val="100000"/>
              </a:lnSpc>
              <a:spcBef>
                <a:spcPct val="0"/>
              </a:spcBef>
              <a:spcAft>
                <a:spcPct val="0"/>
              </a:spcAft>
            </a:pPr>
            <a:r>
              <a:rPr lang="en-US" b="0"/>
              <a:t>A. </a:t>
            </a:r>
            <a:r>
              <a:rPr lang="en-US" b="0">
                <a:latin typeface="Times New Roman" pitchFamily="18" charset="0"/>
                <a:cs typeface="Arial" pitchFamily="34" charset="0"/>
              </a:rPr>
              <a:t>peptide</a:t>
            </a:r>
            <a:r>
              <a:rPr lang="en-US" b="0">
                <a:cs typeface="Times" charset="0"/>
              </a:rPr>
              <a:t> </a:t>
            </a:r>
          </a:p>
        </p:txBody>
      </p:sp>
      <p:pic>
        <p:nvPicPr>
          <p:cNvPr id="36942" name="Picture 78" descr="Chpt06"/>
          <p:cNvPicPr>
            <a:picLocks noChangeAspect="1" noChangeArrowheads="1"/>
          </p:cNvPicPr>
          <p:nvPr/>
        </p:nvPicPr>
        <p:blipFill>
          <a:blip r:embed="rId11" cstate="print"/>
          <a:srcRect/>
          <a:stretch>
            <a:fillRect/>
          </a:stretch>
        </p:blipFill>
        <p:spPr bwMode="auto">
          <a:xfrm>
            <a:off x="0" y="0"/>
            <a:ext cx="2743200" cy="663575"/>
          </a:xfrm>
          <a:prstGeom prst="rect">
            <a:avLst/>
          </a:prstGeom>
          <a:noFill/>
        </p:spPr>
      </p:pic>
      <p:pic>
        <p:nvPicPr>
          <p:cNvPr id="36944" name="Picture 80" descr="california"/>
          <p:cNvPicPr>
            <a:picLocks noChangeAspect="1" noChangeArrowheads="1"/>
          </p:cNvPicPr>
          <p:nvPr/>
        </p:nvPicPr>
        <p:blipFill>
          <a:blip r:embed="rId12" cstate="print"/>
          <a:srcRect/>
          <a:stretch>
            <a:fillRect/>
          </a:stretch>
        </p:blipFill>
        <p:spPr bwMode="auto">
          <a:xfrm>
            <a:off x="744538" y="6248400"/>
            <a:ext cx="533400" cy="533400"/>
          </a:xfrm>
          <a:prstGeom prst="rect">
            <a:avLst/>
          </a:prstGeom>
          <a:noFill/>
        </p:spPr>
      </p:pic>
      <p:sp>
        <p:nvSpPr>
          <p:cNvPr id="36945" name="Text Box 8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6944"/>
                                        </p:tgtEl>
                                        <p:attrNameLst>
                                          <p:attrName>style.visibility</p:attrName>
                                        </p:attrNameLst>
                                      </p:cBhvr>
                                      <p:to>
                                        <p:strVal val="visible"/>
                                      </p:to>
                                    </p:set>
                                    <p:animEffect transition="in" filter="box(out)">
                                      <p:cBhvr>
                                        <p:cTn id="7" dur="500"/>
                                        <p:tgtEl>
                                          <p:spTgt spid="369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6945"/>
                                        </p:tgtEl>
                                        <p:attrNameLst>
                                          <p:attrName>style.visibility</p:attrName>
                                        </p:attrNameLst>
                                      </p:cBhvr>
                                      <p:to>
                                        <p:strVal val="visible"/>
                                      </p:to>
                                    </p:set>
                                    <p:animEffect transition="in" filter="box(out)">
                                      <p:cBhvr>
                                        <p:cTn id="10" dur="500"/>
                                        <p:tgtEl>
                                          <p:spTgt spid="3694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369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36940"/>
                                        </p:tgtEl>
                                        <p:attrNameLst>
                                          <p:attrName>style.visibility</p:attrName>
                                        </p:attrNameLst>
                                      </p:cBhvr>
                                      <p:to>
                                        <p:strVal val="visible"/>
                                      </p:to>
                                    </p:set>
                                    <p:animEffect transition="in" filter="box(out)">
                                      <p:cBhvr>
                                        <p:cTn id="18" dur="500"/>
                                        <p:tgtEl>
                                          <p:spTgt spid="36940"/>
                                        </p:tgtEl>
                                      </p:cBhvr>
                                    </p:animEffect>
                                  </p:childTnLst>
                                </p:cTn>
                              </p:par>
                            </p:childTnLst>
                          </p:cTn>
                        </p:par>
                        <p:par>
                          <p:cTn id="19" fill="hold">
                            <p:stCondLst>
                              <p:cond delay="500"/>
                            </p:stCondLst>
                            <p:childTnLst>
                              <p:par>
                                <p:cTn id="20" presetID="4" presetClass="entr" presetSubtype="32" fill="hold" grpId="0" nodeType="afterEffect">
                                  <p:stCondLst>
                                    <p:cond delay="0"/>
                                  </p:stCondLst>
                                  <p:childTnLst>
                                    <p:set>
                                      <p:cBhvr>
                                        <p:cTn id="21" dur="1" fill="hold">
                                          <p:stCondLst>
                                            <p:cond delay="0"/>
                                          </p:stCondLst>
                                        </p:cTn>
                                        <p:tgtEl>
                                          <p:spTgt spid="36939"/>
                                        </p:tgtEl>
                                        <p:attrNameLst>
                                          <p:attrName>style.visibility</p:attrName>
                                        </p:attrNameLst>
                                      </p:cBhvr>
                                      <p:to>
                                        <p:strVal val="visible"/>
                                      </p:to>
                                    </p:set>
                                    <p:animEffect transition="in" filter="box(out)">
                                      <p:cBhvr>
                                        <p:cTn id="22" dur="500"/>
                                        <p:tgtEl>
                                          <p:spTgt spid="36939"/>
                                        </p:tgtEl>
                                      </p:cBhvr>
                                    </p:animEffect>
                                  </p:childTnLst>
                                </p:cTn>
                              </p:par>
                            </p:childTnLst>
                          </p:cTn>
                        </p:par>
                        <p:par>
                          <p:cTn id="23" fill="hold">
                            <p:stCondLst>
                              <p:cond delay="1000"/>
                            </p:stCondLst>
                            <p:childTnLst>
                              <p:par>
                                <p:cTn id="24" presetID="4" presetClass="entr" presetSubtype="32" fill="hold" grpId="0" nodeType="afterEffect">
                                  <p:stCondLst>
                                    <p:cond delay="0"/>
                                  </p:stCondLst>
                                  <p:childTnLst>
                                    <p:set>
                                      <p:cBhvr>
                                        <p:cTn id="25" dur="1" fill="hold">
                                          <p:stCondLst>
                                            <p:cond delay="0"/>
                                          </p:stCondLst>
                                        </p:cTn>
                                        <p:tgtEl>
                                          <p:spTgt spid="36938"/>
                                        </p:tgtEl>
                                        <p:attrNameLst>
                                          <p:attrName>style.visibility</p:attrName>
                                        </p:attrNameLst>
                                      </p:cBhvr>
                                      <p:to>
                                        <p:strVal val="visible"/>
                                      </p:to>
                                    </p:set>
                                    <p:animEffect transition="in" filter="box(out)">
                                      <p:cBhvr>
                                        <p:cTn id="26" dur="500"/>
                                        <p:tgtEl>
                                          <p:spTgt spid="36938"/>
                                        </p:tgtEl>
                                      </p:cBhvr>
                                    </p:animEffect>
                                  </p:childTnLst>
                                </p:cTn>
                              </p:par>
                            </p:childTnLst>
                          </p:cTn>
                        </p:par>
                        <p:par>
                          <p:cTn id="27" fill="hold">
                            <p:stCondLst>
                              <p:cond delay="1500"/>
                            </p:stCondLst>
                            <p:childTnLst>
                              <p:par>
                                <p:cTn id="28" presetID="4" presetClass="entr" presetSubtype="32" fill="hold" grpId="0" nodeType="afterEffect">
                                  <p:stCondLst>
                                    <p:cond delay="0"/>
                                  </p:stCondLst>
                                  <p:childTnLst>
                                    <p:set>
                                      <p:cBhvr>
                                        <p:cTn id="29" dur="1" fill="hold">
                                          <p:stCondLst>
                                            <p:cond delay="0"/>
                                          </p:stCondLst>
                                        </p:cTn>
                                        <p:tgtEl>
                                          <p:spTgt spid="36937"/>
                                        </p:tgtEl>
                                        <p:attrNameLst>
                                          <p:attrName>style.visibility</p:attrName>
                                        </p:attrNameLst>
                                      </p:cBhvr>
                                      <p:to>
                                        <p:strVal val="visible"/>
                                      </p:to>
                                    </p:set>
                                    <p:animEffect transition="in" filter="box(out)">
                                      <p:cBhvr>
                                        <p:cTn id="30" dur="500"/>
                                        <p:tgtEl>
                                          <p:spTgt spid="36937"/>
                                        </p:tgtEl>
                                      </p:cBhvr>
                                    </p:animEffect>
                                  </p:childTnLst>
                                </p:cTn>
                              </p:par>
                            </p:childTnLst>
                          </p:cTn>
                        </p:par>
                        <p:par>
                          <p:cTn id="31" fill="hold">
                            <p:stCondLst>
                              <p:cond delay="2000"/>
                            </p:stCondLst>
                            <p:childTnLst>
                              <p:par>
                                <p:cTn id="32" presetID="4" presetClass="entr" presetSubtype="32" fill="hold" nodeType="afterEffect">
                                  <p:stCondLst>
                                    <p:cond delay="0"/>
                                  </p:stCondLst>
                                  <p:childTnLst>
                                    <p:set>
                                      <p:cBhvr>
                                        <p:cTn id="33" dur="1" fill="hold">
                                          <p:stCondLst>
                                            <p:cond delay="0"/>
                                          </p:stCondLst>
                                        </p:cTn>
                                        <p:tgtEl>
                                          <p:spTgt spid="36924"/>
                                        </p:tgtEl>
                                        <p:attrNameLst>
                                          <p:attrName>style.visibility</p:attrName>
                                        </p:attrNameLst>
                                      </p:cBhvr>
                                      <p:to>
                                        <p:strVal val="visible"/>
                                      </p:to>
                                    </p:set>
                                    <p:animEffect transition="in" filter="box(out)">
                                      <p:cBhvr>
                                        <p:cTn id="34" dur="500"/>
                                        <p:tgtEl>
                                          <p:spTgt spid="36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33" grpId="0" autoUpdateAnimBg="0"/>
      <p:bldP spid="36937" grpId="0" autoUpdateAnimBg="0"/>
      <p:bldP spid="36938" grpId="0" autoUpdateAnimBg="0"/>
      <p:bldP spid="36939" grpId="0" autoUpdateAnimBg="0"/>
      <p:bldP spid="36940" grpId="0" autoUpdateAnimBg="0"/>
      <p:bldP spid="3694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3850" y="3244334"/>
            <a:ext cx="3515149" cy="369332"/>
          </a:xfrm>
          <a:prstGeom prst="rect">
            <a:avLst/>
          </a:prstGeom>
        </p:spPr>
        <p:txBody>
          <a:bodyPr wrap="square">
            <a:spAutoFit/>
          </a:bodyPr>
          <a:lstStyle/>
          <a:p>
            <a:pPr eaLnBrk="0" hangingPunct="0">
              <a:lnSpc>
                <a:spcPct val="100000"/>
              </a:lnSpc>
              <a:spcBef>
                <a:spcPct val="0"/>
              </a:spcBef>
              <a:spcAft>
                <a:spcPct val="0"/>
              </a:spcAft>
            </a:pPr>
            <a:r>
              <a:rPr lang="en-US" dirty="0" smtClean="0">
                <a:solidFill>
                  <a:schemeClr val="tx2"/>
                </a:solidFill>
                <a:cs typeface="Times" charset="0"/>
              </a:rPr>
              <a:t>The answer is C.</a:t>
            </a:r>
            <a:endParaRPr lang="en-US" dirty="0">
              <a:solidFill>
                <a:schemeClr val="tx2"/>
              </a:solidFill>
              <a:cs typeface="Times"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66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8166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8166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81670" name="Picture 6"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81672" name="Picture 8"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881673" name="Picture 9"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81674" name="Text Box 10"/>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881676" name="Rectangle 12"/>
          <p:cNvSpPr>
            <a:spLocks noChangeArrowheads="1"/>
          </p:cNvSpPr>
          <p:nvPr/>
        </p:nvSpPr>
        <p:spPr bwMode="auto">
          <a:xfrm>
            <a:off x="533400" y="947738"/>
            <a:ext cx="7924800" cy="579437"/>
          </a:xfrm>
          <a:prstGeom prst="rect">
            <a:avLst/>
          </a:prstGeom>
          <a:noFill/>
          <a:ln w="9525">
            <a:noFill/>
            <a:miter lim="800000"/>
            <a:headEnd/>
            <a:tailEnd/>
          </a:ln>
          <a:effectLst/>
        </p:spPr>
        <p:txBody>
          <a:bodyPr anchor="ctr"/>
          <a:lstStyle/>
          <a:p>
            <a:r>
              <a:rPr lang="en-US" sz="3600">
                <a:solidFill>
                  <a:schemeClr val="hlink"/>
                </a:solidFill>
              </a:rPr>
              <a:t>Question</a:t>
            </a:r>
            <a:r>
              <a:rPr lang="en-US" sz="4000">
                <a:solidFill>
                  <a:schemeClr val="hlink"/>
                </a:solidFill>
              </a:rPr>
              <a:t> 2</a:t>
            </a:r>
          </a:p>
        </p:txBody>
      </p:sp>
      <p:sp>
        <p:nvSpPr>
          <p:cNvPr id="881677" name="Rectangle 13"/>
          <p:cNvSpPr>
            <a:spLocks noChangeArrowheads="1"/>
          </p:cNvSpPr>
          <p:nvPr/>
        </p:nvSpPr>
        <p:spPr bwMode="auto">
          <a:xfrm>
            <a:off x="76200" y="1682750"/>
            <a:ext cx="8001000" cy="968375"/>
          </a:xfrm>
          <a:prstGeom prst="rect">
            <a:avLst/>
          </a:prstGeom>
          <a:noFill/>
          <a:ln w="9525">
            <a:noFill/>
            <a:miter lim="800000"/>
            <a:headEnd/>
            <a:tailEnd/>
          </a:ln>
          <a:effectLst/>
        </p:spPr>
        <p:txBody>
          <a:bodyPr>
            <a:spAutoFit/>
          </a:bodyPr>
          <a:lstStyle/>
          <a:p>
            <a:pPr marL="609600" indent="-609600"/>
            <a:r>
              <a:rPr lang="en-US" b="0">
                <a:latin typeface="Times New Roman" pitchFamily="18" charset="0"/>
                <a:cs typeface="Times New Roman" pitchFamily="18" charset="0"/>
              </a:rPr>
              <a:t>	Which of the following are NOT made up of lipids?</a:t>
            </a:r>
            <a:r>
              <a:rPr lang="en-US" b="0"/>
              <a:t> </a:t>
            </a:r>
          </a:p>
        </p:txBody>
      </p:sp>
      <p:sp>
        <p:nvSpPr>
          <p:cNvPr id="881678" name="Text Box 14"/>
          <p:cNvSpPr txBox="1">
            <a:spLocks noChangeArrowheads="1"/>
          </p:cNvSpPr>
          <p:nvPr/>
        </p:nvSpPr>
        <p:spPr bwMode="auto">
          <a:xfrm>
            <a:off x="5337175" y="3740150"/>
            <a:ext cx="2206625" cy="579438"/>
          </a:xfrm>
          <a:prstGeom prst="rect">
            <a:avLst/>
          </a:prstGeom>
          <a:noFill/>
          <a:ln w="9525" algn="ctr">
            <a:noFill/>
            <a:miter lim="800000"/>
            <a:headEnd/>
            <a:tailEnd/>
          </a:ln>
          <a:effectLst/>
        </p:spPr>
        <p:txBody>
          <a:bodyPr wrap="none">
            <a:spAutoFit/>
          </a:bodyPr>
          <a:lstStyle/>
          <a:p>
            <a:pPr eaLnBrk="0" hangingPunct="0">
              <a:lnSpc>
                <a:spcPct val="100000"/>
              </a:lnSpc>
              <a:spcBef>
                <a:spcPct val="0"/>
              </a:spcBef>
              <a:spcAft>
                <a:spcPct val="0"/>
              </a:spcAft>
            </a:pPr>
            <a:r>
              <a:rPr lang="en-US" b="0"/>
              <a:t>D. </a:t>
            </a:r>
            <a:r>
              <a:rPr lang="en-US" b="0">
                <a:latin typeface="Times New Roman" pitchFamily="18" charset="0"/>
                <a:cs typeface="Times New Roman" pitchFamily="18" charset="0"/>
              </a:rPr>
              <a:t>enzymes</a:t>
            </a:r>
            <a:r>
              <a:rPr lang="en-US" b="0">
                <a:cs typeface="Times" charset="0"/>
              </a:rPr>
              <a:t> </a:t>
            </a:r>
          </a:p>
        </p:txBody>
      </p:sp>
      <p:sp>
        <p:nvSpPr>
          <p:cNvPr id="881679" name="Text Box 15"/>
          <p:cNvSpPr txBox="1">
            <a:spLocks noChangeArrowheads="1"/>
          </p:cNvSpPr>
          <p:nvPr/>
        </p:nvSpPr>
        <p:spPr bwMode="auto">
          <a:xfrm>
            <a:off x="5337175" y="2852738"/>
            <a:ext cx="1347788" cy="579437"/>
          </a:xfrm>
          <a:prstGeom prst="rect">
            <a:avLst/>
          </a:prstGeom>
          <a:noFill/>
          <a:ln w="9525" algn="ctr">
            <a:noFill/>
            <a:miter lim="800000"/>
            <a:headEnd/>
            <a:tailEnd/>
          </a:ln>
          <a:effectLst/>
        </p:spPr>
        <p:txBody>
          <a:bodyPr wrap="none">
            <a:spAutoFit/>
          </a:bodyPr>
          <a:lstStyle/>
          <a:p>
            <a:pPr eaLnBrk="0" hangingPunct="0">
              <a:lnSpc>
                <a:spcPct val="100000"/>
              </a:lnSpc>
              <a:spcBef>
                <a:spcPct val="0"/>
              </a:spcBef>
              <a:spcAft>
                <a:spcPct val="0"/>
              </a:spcAft>
            </a:pPr>
            <a:r>
              <a:rPr lang="en-US" b="0"/>
              <a:t>C. </a:t>
            </a:r>
            <a:r>
              <a:rPr lang="en-US" b="0">
                <a:latin typeface="Times New Roman" pitchFamily="18" charset="0"/>
                <a:cs typeface="Times New Roman" pitchFamily="18" charset="0"/>
              </a:rPr>
              <a:t>fats</a:t>
            </a:r>
            <a:r>
              <a:rPr lang="en-US" b="0">
                <a:cs typeface="Times" charset="0"/>
              </a:rPr>
              <a:t> </a:t>
            </a:r>
          </a:p>
        </p:txBody>
      </p:sp>
      <p:sp>
        <p:nvSpPr>
          <p:cNvPr id="881680" name="Text Box 16"/>
          <p:cNvSpPr txBox="1">
            <a:spLocks noChangeArrowheads="1"/>
          </p:cNvSpPr>
          <p:nvPr/>
        </p:nvSpPr>
        <p:spPr bwMode="auto">
          <a:xfrm>
            <a:off x="719138" y="3763963"/>
            <a:ext cx="3324225" cy="579437"/>
          </a:xfrm>
          <a:prstGeom prst="rect">
            <a:avLst/>
          </a:prstGeom>
          <a:noFill/>
          <a:ln w="9525" algn="ctr">
            <a:noFill/>
            <a:miter lim="800000"/>
            <a:headEnd/>
            <a:tailEnd/>
          </a:ln>
          <a:effectLst/>
        </p:spPr>
        <p:txBody>
          <a:bodyPr wrap="none">
            <a:spAutoFit/>
          </a:bodyPr>
          <a:lstStyle/>
          <a:p>
            <a:pPr eaLnBrk="0" hangingPunct="0">
              <a:lnSpc>
                <a:spcPct val="100000"/>
              </a:lnSpc>
              <a:spcBef>
                <a:spcPct val="0"/>
              </a:spcBef>
              <a:spcAft>
                <a:spcPct val="0"/>
              </a:spcAft>
            </a:pPr>
            <a:r>
              <a:rPr lang="en-US" b="0"/>
              <a:t>B. </a:t>
            </a:r>
            <a:r>
              <a:rPr lang="en-US" b="0">
                <a:latin typeface="Times New Roman" pitchFamily="18" charset="0"/>
                <a:cs typeface="Times New Roman" pitchFamily="18" charset="0"/>
              </a:rPr>
              <a:t>cell membranes</a:t>
            </a:r>
            <a:r>
              <a:rPr lang="en-US" b="0">
                <a:cs typeface="Times" charset="0"/>
              </a:rPr>
              <a:t> </a:t>
            </a:r>
          </a:p>
        </p:txBody>
      </p:sp>
      <p:sp>
        <p:nvSpPr>
          <p:cNvPr id="881681" name="Text Box 17"/>
          <p:cNvSpPr txBox="1">
            <a:spLocks noChangeArrowheads="1"/>
          </p:cNvSpPr>
          <p:nvPr/>
        </p:nvSpPr>
        <p:spPr bwMode="auto">
          <a:xfrm>
            <a:off x="719138" y="2847975"/>
            <a:ext cx="2047875" cy="579438"/>
          </a:xfrm>
          <a:prstGeom prst="rect">
            <a:avLst/>
          </a:prstGeom>
          <a:noFill/>
          <a:ln w="9525" algn="ctr">
            <a:noFill/>
            <a:miter lim="800000"/>
            <a:headEnd/>
            <a:tailEnd/>
          </a:ln>
          <a:effectLst/>
        </p:spPr>
        <p:txBody>
          <a:bodyPr wrap="none">
            <a:spAutoFit/>
          </a:bodyPr>
          <a:lstStyle/>
          <a:p>
            <a:pPr eaLnBrk="0" hangingPunct="0">
              <a:lnSpc>
                <a:spcPct val="100000"/>
              </a:lnSpc>
              <a:spcBef>
                <a:spcPct val="0"/>
              </a:spcBef>
              <a:spcAft>
                <a:spcPct val="0"/>
              </a:spcAft>
            </a:pPr>
            <a:r>
              <a:rPr lang="en-US" b="0"/>
              <a:t>A. </a:t>
            </a:r>
            <a:r>
              <a:rPr lang="en-US" b="0">
                <a:latin typeface="Times New Roman" pitchFamily="18" charset="0"/>
                <a:cs typeface="Times New Roman" pitchFamily="18" charset="0"/>
              </a:rPr>
              <a:t>steroids</a:t>
            </a:r>
            <a:r>
              <a:rPr lang="en-US" b="0">
                <a:cs typeface="Times" charset="0"/>
              </a:rPr>
              <a:t> </a:t>
            </a:r>
          </a:p>
        </p:txBody>
      </p:sp>
      <p:sp>
        <p:nvSpPr>
          <p:cNvPr id="881687" name="Text Box 23"/>
          <p:cNvSpPr txBox="1">
            <a:spLocks noChangeArrowheads="1"/>
          </p:cNvSpPr>
          <p:nvPr/>
        </p:nvSpPr>
        <p:spPr bwMode="auto">
          <a:xfrm>
            <a:off x="533400" y="4678363"/>
            <a:ext cx="2940050" cy="579437"/>
          </a:xfrm>
          <a:prstGeom prst="rect">
            <a:avLst/>
          </a:prstGeom>
          <a:noFill/>
          <a:ln w="9525" algn="ctr">
            <a:noFill/>
            <a:miter lim="800000"/>
            <a:headEnd/>
            <a:tailEnd/>
          </a:ln>
          <a:effectLst/>
        </p:spPr>
        <p:txBody>
          <a:bodyPr wrap="none">
            <a:spAutoFit/>
          </a:bodyPr>
          <a:lstStyle/>
          <a:p>
            <a:pPr eaLnBrk="0" hangingPunct="0">
              <a:lnSpc>
                <a:spcPct val="100000"/>
              </a:lnSpc>
              <a:spcBef>
                <a:spcPct val="0"/>
              </a:spcBef>
              <a:spcAft>
                <a:spcPct val="0"/>
              </a:spcAft>
            </a:pPr>
            <a:r>
              <a:rPr lang="en-US" b="0">
                <a:solidFill>
                  <a:schemeClr val="tx2"/>
                </a:solidFill>
                <a:cs typeface="Times" charset="0"/>
              </a:rPr>
              <a:t>The answer is D.</a:t>
            </a:r>
          </a:p>
        </p:txBody>
      </p:sp>
      <p:pic>
        <p:nvPicPr>
          <p:cNvPr id="881688" name="Picture 24" descr="Chpt06"/>
          <p:cNvPicPr>
            <a:picLocks noChangeAspect="1" noChangeArrowheads="1"/>
          </p:cNvPicPr>
          <p:nvPr/>
        </p:nvPicPr>
        <p:blipFill>
          <a:blip r:embed="rId10" cstate="print"/>
          <a:srcRect/>
          <a:stretch>
            <a:fillRect/>
          </a:stretch>
        </p:blipFill>
        <p:spPr bwMode="auto">
          <a:xfrm>
            <a:off x="0" y="0"/>
            <a:ext cx="2743200" cy="663575"/>
          </a:xfrm>
          <a:prstGeom prst="rect">
            <a:avLst/>
          </a:prstGeom>
          <a:noFill/>
        </p:spPr>
      </p:pic>
      <p:pic>
        <p:nvPicPr>
          <p:cNvPr id="881689" name="Picture 25" descr="standardized Test(on green)"/>
          <p:cNvPicPr>
            <a:picLocks noChangeAspect="1" noChangeArrowheads="1"/>
          </p:cNvPicPr>
          <p:nvPr/>
        </p:nvPicPr>
        <p:blipFill>
          <a:blip r:embed="rId11" cstate="print"/>
          <a:srcRect/>
          <a:stretch>
            <a:fillRect/>
          </a:stretch>
        </p:blipFill>
        <p:spPr bwMode="auto">
          <a:xfrm>
            <a:off x="3200400" y="76200"/>
            <a:ext cx="4183063" cy="354013"/>
          </a:xfrm>
          <a:prstGeom prst="rect">
            <a:avLst/>
          </a:prstGeom>
          <a:noFill/>
        </p:spPr>
      </p:pic>
      <p:pic>
        <p:nvPicPr>
          <p:cNvPr id="881691" name="Picture 27" descr="california"/>
          <p:cNvPicPr>
            <a:picLocks noChangeAspect="1" noChangeArrowheads="1"/>
          </p:cNvPicPr>
          <p:nvPr/>
        </p:nvPicPr>
        <p:blipFill>
          <a:blip r:embed="rId12" cstate="print"/>
          <a:srcRect/>
          <a:stretch>
            <a:fillRect/>
          </a:stretch>
        </p:blipFill>
        <p:spPr bwMode="auto">
          <a:xfrm>
            <a:off x="744538" y="6248400"/>
            <a:ext cx="533400" cy="533400"/>
          </a:xfrm>
          <a:prstGeom prst="rect">
            <a:avLst/>
          </a:prstGeom>
          <a:noFill/>
        </p:spPr>
      </p:pic>
      <p:sp>
        <p:nvSpPr>
          <p:cNvPr id="881692" name="Text Box 2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1b, 1h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81691"/>
                                        </p:tgtEl>
                                        <p:attrNameLst>
                                          <p:attrName>style.visibility</p:attrName>
                                        </p:attrNameLst>
                                      </p:cBhvr>
                                      <p:to>
                                        <p:strVal val="visible"/>
                                      </p:to>
                                    </p:set>
                                    <p:animEffect transition="in" filter="box(out)">
                                      <p:cBhvr>
                                        <p:cTn id="7" dur="500"/>
                                        <p:tgtEl>
                                          <p:spTgt spid="88169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81692"/>
                                        </p:tgtEl>
                                        <p:attrNameLst>
                                          <p:attrName>style.visibility</p:attrName>
                                        </p:attrNameLst>
                                      </p:cBhvr>
                                      <p:to>
                                        <p:strVal val="visible"/>
                                      </p:to>
                                    </p:set>
                                    <p:animEffect transition="in" filter="box(out)">
                                      <p:cBhvr>
                                        <p:cTn id="10" dur="500"/>
                                        <p:tgtEl>
                                          <p:spTgt spid="881692"/>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88167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881681"/>
                                        </p:tgtEl>
                                        <p:attrNameLst>
                                          <p:attrName>style.visibility</p:attrName>
                                        </p:attrNameLst>
                                      </p:cBhvr>
                                      <p:to>
                                        <p:strVal val="visible"/>
                                      </p:to>
                                    </p:set>
                                    <p:animEffect transition="in" filter="box(out)">
                                      <p:cBhvr>
                                        <p:cTn id="18" dur="500"/>
                                        <p:tgtEl>
                                          <p:spTgt spid="881681"/>
                                        </p:tgtEl>
                                      </p:cBhvr>
                                    </p:animEffect>
                                  </p:childTnLst>
                                </p:cTn>
                              </p:par>
                            </p:childTnLst>
                          </p:cTn>
                        </p:par>
                        <p:par>
                          <p:cTn id="19" fill="hold">
                            <p:stCondLst>
                              <p:cond delay="500"/>
                            </p:stCondLst>
                            <p:childTnLst>
                              <p:par>
                                <p:cTn id="20" presetID="4" presetClass="entr" presetSubtype="32" fill="hold" grpId="0" nodeType="afterEffect">
                                  <p:stCondLst>
                                    <p:cond delay="0"/>
                                  </p:stCondLst>
                                  <p:childTnLst>
                                    <p:set>
                                      <p:cBhvr>
                                        <p:cTn id="21" dur="1" fill="hold">
                                          <p:stCondLst>
                                            <p:cond delay="0"/>
                                          </p:stCondLst>
                                        </p:cTn>
                                        <p:tgtEl>
                                          <p:spTgt spid="881680"/>
                                        </p:tgtEl>
                                        <p:attrNameLst>
                                          <p:attrName>style.visibility</p:attrName>
                                        </p:attrNameLst>
                                      </p:cBhvr>
                                      <p:to>
                                        <p:strVal val="visible"/>
                                      </p:to>
                                    </p:set>
                                    <p:animEffect transition="in" filter="box(out)">
                                      <p:cBhvr>
                                        <p:cTn id="22" dur="500"/>
                                        <p:tgtEl>
                                          <p:spTgt spid="881680"/>
                                        </p:tgtEl>
                                      </p:cBhvr>
                                    </p:animEffect>
                                  </p:childTnLst>
                                </p:cTn>
                              </p:par>
                            </p:childTnLst>
                          </p:cTn>
                        </p:par>
                        <p:par>
                          <p:cTn id="23" fill="hold">
                            <p:stCondLst>
                              <p:cond delay="1000"/>
                            </p:stCondLst>
                            <p:childTnLst>
                              <p:par>
                                <p:cTn id="24" presetID="4" presetClass="entr" presetSubtype="32" fill="hold" grpId="0" nodeType="afterEffect">
                                  <p:stCondLst>
                                    <p:cond delay="0"/>
                                  </p:stCondLst>
                                  <p:childTnLst>
                                    <p:set>
                                      <p:cBhvr>
                                        <p:cTn id="25" dur="1" fill="hold">
                                          <p:stCondLst>
                                            <p:cond delay="0"/>
                                          </p:stCondLst>
                                        </p:cTn>
                                        <p:tgtEl>
                                          <p:spTgt spid="881679"/>
                                        </p:tgtEl>
                                        <p:attrNameLst>
                                          <p:attrName>style.visibility</p:attrName>
                                        </p:attrNameLst>
                                      </p:cBhvr>
                                      <p:to>
                                        <p:strVal val="visible"/>
                                      </p:to>
                                    </p:set>
                                    <p:animEffect transition="in" filter="box(out)">
                                      <p:cBhvr>
                                        <p:cTn id="26" dur="500"/>
                                        <p:tgtEl>
                                          <p:spTgt spid="881679"/>
                                        </p:tgtEl>
                                      </p:cBhvr>
                                    </p:animEffect>
                                  </p:childTnLst>
                                </p:cTn>
                              </p:par>
                            </p:childTnLst>
                          </p:cTn>
                        </p:par>
                        <p:par>
                          <p:cTn id="27" fill="hold">
                            <p:stCondLst>
                              <p:cond delay="1500"/>
                            </p:stCondLst>
                            <p:childTnLst>
                              <p:par>
                                <p:cTn id="28" presetID="4" presetClass="entr" presetSubtype="32" fill="hold" grpId="0" nodeType="afterEffect">
                                  <p:stCondLst>
                                    <p:cond delay="0"/>
                                  </p:stCondLst>
                                  <p:childTnLst>
                                    <p:set>
                                      <p:cBhvr>
                                        <p:cTn id="29" dur="1" fill="hold">
                                          <p:stCondLst>
                                            <p:cond delay="0"/>
                                          </p:stCondLst>
                                        </p:cTn>
                                        <p:tgtEl>
                                          <p:spTgt spid="881678"/>
                                        </p:tgtEl>
                                        <p:attrNameLst>
                                          <p:attrName>style.visibility</p:attrName>
                                        </p:attrNameLst>
                                      </p:cBhvr>
                                      <p:to>
                                        <p:strVal val="visible"/>
                                      </p:to>
                                    </p:set>
                                    <p:animEffect transition="in" filter="box(out)">
                                      <p:cBhvr>
                                        <p:cTn id="30" dur="500"/>
                                        <p:tgtEl>
                                          <p:spTgt spid="881678"/>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881687"/>
                                        </p:tgtEl>
                                        <p:attrNameLst>
                                          <p:attrName>style.visibility</p:attrName>
                                        </p:attrNameLst>
                                      </p:cBhvr>
                                      <p:to>
                                        <p:strVal val="visible"/>
                                      </p:to>
                                    </p:set>
                                    <p:animEffect transition="in" filter="box(out)">
                                      <p:cBhvr>
                                        <p:cTn id="35" dur="500"/>
                                        <p:tgtEl>
                                          <p:spTgt spid="881687"/>
                                        </p:tgtEl>
                                      </p:cBhvr>
                                    </p:animEffect>
                                  </p:childTnLst>
                                </p:cTn>
                              </p:par>
                            </p:childTnLst>
                          </p:cTn>
                        </p:par>
                        <p:par>
                          <p:cTn id="36" fill="hold">
                            <p:stCondLst>
                              <p:cond delay="500"/>
                            </p:stCondLst>
                            <p:childTnLst>
                              <p:par>
                                <p:cTn id="37" presetID="4" presetClass="entr" presetSubtype="32" fill="hold" nodeType="afterEffect">
                                  <p:stCondLst>
                                    <p:cond delay="0"/>
                                  </p:stCondLst>
                                  <p:childTnLst>
                                    <p:set>
                                      <p:cBhvr>
                                        <p:cTn id="38" dur="1" fill="hold">
                                          <p:stCondLst>
                                            <p:cond delay="0"/>
                                          </p:stCondLst>
                                        </p:cTn>
                                        <p:tgtEl>
                                          <p:spTgt spid="881670"/>
                                        </p:tgtEl>
                                        <p:attrNameLst>
                                          <p:attrName>style.visibility</p:attrName>
                                        </p:attrNameLst>
                                      </p:cBhvr>
                                      <p:to>
                                        <p:strVal val="visible"/>
                                      </p:to>
                                    </p:set>
                                    <p:animEffect transition="in" filter="box(out)">
                                      <p:cBhvr>
                                        <p:cTn id="39"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4" grpId="0" autoUpdateAnimBg="0"/>
      <p:bldP spid="881678" grpId="0" autoUpdateAnimBg="0"/>
      <p:bldP spid="881679" grpId="0" autoUpdateAnimBg="0"/>
      <p:bldP spid="881680" grpId="0" autoUpdateAnimBg="0"/>
      <p:bldP spid="881681" grpId="0" autoUpdateAnimBg="0"/>
      <p:bldP spid="881687" grpId="0" autoUpdateAnimBg="0"/>
      <p:bldP spid="88169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8371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8371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83718" name="Picture 6"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83720" name="Picture 8"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883721" name="Picture 9"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83722" name="Text Box 10"/>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883724" name="Rectangle 12"/>
          <p:cNvSpPr>
            <a:spLocks noChangeArrowheads="1"/>
          </p:cNvSpPr>
          <p:nvPr/>
        </p:nvSpPr>
        <p:spPr bwMode="auto">
          <a:xfrm>
            <a:off x="533400" y="944563"/>
            <a:ext cx="7924800" cy="579437"/>
          </a:xfrm>
          <a:prstGeom prst="rect">
            <a:avLst/>
          </a:prstGeom>
          <a:noFill/>
          <a:ln w="9525">
            <a:noFill/>
            <a:miter lim="800000"/>
            <a:headEnd/>
            <a:tailEnd/>
          </a:ln>
          <a:effectLst/>
        </p:spPr>
        <p:txBody>
          <a:bodyPr anchor="ctr"/>
          <a:lstStyle/>
          <a:p>
            <a:r>
              <a:rPr lang="en-US" sz="3600">
                <a:solidFill>
                  <a:schemeClr val="hlink"/>
                </a:solidFill>
              </a:rPr>
              <a:t>Question</a:t>
            </a:r>
            <a:r>
              <a:rPr lang="en-US" sz="4000">
                <a:solidFill>
                  <a:schemeClr val="hlink"/>
                </a:solidFill>
              </a:rPr>
              <a:t> 3</a:t>
            </a:r>
          </a:p>
        </p:txBody>
      </p:sp>
      <p:sp>
        <p:nvSpPr>
          <p:cNvPr id="883725" name="Rectangle 13"/>
          <p:cNvSpPr>
            <a:spLocks noChangeArrowheads="1"/>
          </p:cNvSpPr>
          <p:nvPr/>
        </p:nvSpPr>
        <p:spPr bwMode="auto">
          <a:xfrm>
            <a:off x="76200" y="1679575"/>
            <a:ext cx="8001000" cy="968375"/>
          </a:xfrm>
          <a:prstGeom prst="rect">
            <a:avLst/>
          </a:prstGeom>
          <a:noFill/>
          <a:ln w="9525">
            <a:noFill/>
            <a:miter lim="800000"/>
            <a:headEnd/>
            <a:tailEnd/>
          </a:ln>
          <a:effectLst/>
        </p:spPr>
        <p:txBody>
          <a:bodyPr>
            <a:spAutoFit/>
          </a:bodyPr>
          <a:lstStyle/>
          <a:p>
            <a:pPr marL="609600" indent="-609600"/>
            <a:r>
              <a:rPr lang="en-US" b="0">
                <a:latin typeface="Times New Roman" pitchFamily="18" charset="0"/>
                <a:cs typeface="Times New Roman" pitchFamily="18" charset="0"/>
              </a:rPr>
              <a:t>	Which of the following does NOT affect the rate of cell diffusion?</a:t>
            </a:r>
            <a:r>
              <a:rPr lang="en-US" b="0"/>
              <a:t> </a:t>
            </a:r>
          </a:p>
        </p:txBody>
      </p:sp>
      <p:sp>
        <p:nvSpPr>
          <p:cNvPr id="883726" name="Text Box 14"/>
          <p:cNvSpPr txBox="1">
            <a:spLocks noChangeArrowheads="1"/>
          </p:cNvSpPr>
          <p:nvPr/>
        </p:nvSpPr>
        <p:spPr bwMode="auto">
          <a:xfrm>
            <a:off x="5027613" y="3736975"/>
            <a:ext cx="2724150" cy="579438"/>
          </a:xfrm>
          <a:prstGeom prst="rect">
            <a:avLst/>
          </a:prstGeom>
          <a:noFill/>
          <a:ln w="9525" algn="ctr">
            <a:noFill/>
            <a:miter lim="800000"/>
            <a:headEnd/>
            <a:tailEnd/>
          </a:ln>
          <a:effectLst/>
        </p:spPr>
        <p:txBody>
          <a:bodyPr wrap="none">
            <a:spAutoFit/>
          </a:bodyPr>
          <a:lstStyle/>
          <a:p>
            <a:pPr eaLnBrk="0" hangingPunct="0">
              <a:lnSpc>
                <a:spcPct val="100000"/>
              </a:lnSpc>
              <a:spcBef>
                <a:spcPct val="0"/>
              </a:spcBef>
              <a:spcAft>
                <a:spcPct val="0"/>
              </a:spcAft>
            </a:pPr>
            <a:r>
              <a:rPr lang="en-US" b="0"/>
              <a:t>D. </a:t>
            </a:r>
            <a:r>
              <a:rPr lang="en-US" b="0">
                <a:latin typeface="Times New Roman" pitchFamily="18" charset="0"/>
                <a:cs typeface="Times New Roman" pitchFamily="18" charset="0"/>
              </a:rPr>
              <a:t>temperature</a:t>
            </a:r>
            <a:r>
              <a:rPr lang="en-US" b="0">
                <a:cs typeface="Times" charset="0"/>
              </a:rPr>
              <a:t> </a:t>
            </a:r>
          </a:p>
        </p:txBody>
      </p:sp>
      <p:sp>
        <p:nvSpPr>
          <p:cNvPr id="883727" name="Text Box 15"/>
          <p:cNvSpPr txBox="1">
            <a:spLocks noChangeArrowheads="1"/>
          </p:cNvSpPr>
          <p:nvPr/>
        </p:nvSpPr>
        <p:spPr bwMode="auto">
          <a:xfrm>
            <a:off x="5027613" y="2876550"/>
            <a:ext cx="2973387" cy="579438"/>
          </a:xfrm>
          <a:prstGeom prst="rect">
            <a:avLst/>
          </a:prstGeom>
          <a:noFill/>
          <a:ln w="9525" algn="ctr">
            <a:noFill/>
            <a:miter lim="800000"/>
            <a:headEnd/>
            <a:tailEnd/>
          </a:ln>
          <a:effectLst/>
        </p:spPr>
        <p:txBody>
          <a:bodyPr wrap="none">
            <a:spAutoFit/>
          </a:bodyPr>
          <a:lstStyle/>
          <a:p>
            <a:pPr eaLnBrk="0" hangingPunct="0">
              <a:lnSpc>
                <a:spcPct val="100000"/>
              </a:lnSpc>
              <a:spcBef>
                <a:spcPct val="0"/>
              </a:spcBef>
              <a:spcAft>
                <a:spcPct val="0"/>
              </a:spcAft>
            </a:pPr>
            <a:r>
              <a:rPr lang="en-US" b="0"/>
              <a:t>C. </a:t>
            </a:r>
            <a:r>
              <a:rPr lang="en-US" b="0">
                <a:latin typeface="Times New Roman" pitchFamily="18" charset="0"/>
                <a:cs typeface="Times New Roman" pitchFamily="18" charset="0"/>
              </a:rPr>
              <a:t>concentration</a:t>
            </a:r>
            <a:r>
              <a:rPr lang="en-US" b="0">
                <a:cs typeface="Times" charset="0"/>
              </a:rPr>
              <a:t> </a:t>
            </a:r>
          </a:p>
        </p:txBody>
      </p:sp>
      <p:sp>
        <p:nvSpPr>
          <p:cNvPr id="883728" name="Text Box 16"/>
          <p:cNvSpPr txBox="1">
            <a:spLocks noChangeArrowheads="1"/>
          </p:cNvSpPr>
          <p:nvPr/>
        </p:nvSpPr>
        <p:spPr bwMode="auto">
          <a:xfrm>
            <a:off x="820738" y="3733800"/>
            <a:ext cx="1911350" cy="579438"/>
          </a:xfrm>
          <a:prstGeom prst="rect">
            <a:avLst/>
          </a:prstGeom>
          <a:noFill/>
          <a:ln w="9525" algn="ctr">
            <a:noFill/>
            <a:miter lim="800000"/>
            <a:headEnd/>
            <a:tailEnd/>
          </a:ln>
          <a:effectLst/>
        </p:spPr>
        <p:txBody>
          <a:bodyPr wrap="none">
            <a:spAutoFit/>
          </a:bodyPr>
          <a:lstStyle/>
          <a:p>
            <a:pPr eaLnBrk="0" hangingPunct="0">
              <a:lnSpc>
                <a:spcPct val="100000"/>
              </a:lnSpc>
              <a:spcBef>
                <a:spcPct val="0"/>
              </a:spcBef>
              <a:spcAft>
                <a:spcPct val="0"/>
              </a:spcAft>
            </a:pPr>
            <a:r>
              <a:rPr lang="en-US" b="0"/>
              <a:t>B. </a:t>
            </a:r>
            <a:r>
              <a:rPr lang="en-US" b="0">
                <a:latin typeface="Times New Roman" pitchFamily="18" charset="0"/>
                <a:cs typeface="Times New Roman" pitchFamily="18" charset="0"/>
              </a:rPr>
              <a:t>motion</a:t>
            </a:r>
            <a:r>
              <a:rPr lang="en-US" b="0">
                <a:cs typeface="Times" charset="0"/>
              </a:rPr>
              <a:t> </a:t>
            </a:r>
          </a:p>
        </p:txBody>
      </p:sp>
      <p:sp>
        <p:nvSpPr>
          <p:cNvPr id="883729" name="Text Box 17"/>
          <p:cNvSpPr txBox="1">
            <a:spLocks noChangeArrowheads="1"/>
          </p:cNvSpPr>
          <p:nvPr/>
        </p:nvSpPr>
        <p:spPr bwMode="auto">
          <a:xfrm>
            <a:off x="820738" y="2844800"/>
            <a:ext cx="2138362" cy="579438"/>
          </a:xfrm>
          <a:prstGeom prst="rect">
            <a:avLst/>
          </a:prstGeom>
          <a:noFill/>
          <a:ln w="9525" algn="ctr">
            <a:noFill/>
            <a:miter lim="800000"/>
            <a:headEnd/>
            <a:tailEnd/>
          </a:ln>
          <a:effectLst/>
        </p:spPr>
        <p:txBody>
          <a:bodyPr wrap="none">
            <a:spAutoFit/>
          </a:bodyPr>
          <a:lstStyle/>
          <a:p>
            <a:pPr eaLnBrk="0" hangingPunct="0">
              <a:lnSpc>
                <a:spcPct val="100000"/>
              </a:lnSpc>
              <a:spcBef>
                <a:spcPct val="0"/>
              </a:spcBef>
              <a:spcAft>
                <a:spcPct val="0"/>
              </a:spcAft>
            </a:pPr>
            <a:r>
              <a:rPr lang="en-US" b="0"/>
              <a:t>A. </a:t>
            </a:r>
            <a:r>
              <a:rPr lang="en-US" b="0">
                <a:latin typeface="Times New Roman" pitchFamily="18" charset="0"/>
                <a:cs typeface="Times New Roman" pitchFamily="18" charset="0"/>
              </a:rPr>
              <a:t>pressure</a:t>
            </a:r>
            <a:r>
              <a:rPr lang="en-US" b="0">
                <a:cs typeface="Times" charset="0"/>
              </a:rPr>
              <a:t> </a:t>
            </a:r>
          </a:p>
        </p:txBody>
      </p:sp>
      <p:sp>
        <p:nvSpPr>
          <p:cNvPr id="883730" name="Text Box 18"/>
          <p:cNvSpPr txBox="1">
            <a:spLocks noChangeArrowheads="1"/>
          </p:cNvSpPr>
          <p:nvPr/>
        </p:nvSpPr>
        <p:spPr bwMode="auto">
          <a:xfrm>
            <a:off x="533400" y="4678363"/>
            <a:ext cx="2917825" cy="579437"/>
          </a:xfrm>
          <a:prstGeom prst="rect">
            <a:avLst/>
          </a:prstGeom>
          <a:noFill/>
          <a:ln w="9525" algn="ctr">
            <a:noFill/>
            <a:miter lim="800000"/>
            <a:headEnd/>
            <a:tailEnd/>
          </a:ln>
          <a:effectLst/>
        </p:spPr>
        <p:txBody>
          <a:bodyPr wrap="none">
            <a:spAutoFit/>
          </a:bodyPr>
          <a:lstStyle/>
          <a:p>
            <a:pPr eaLnBrk="0" hangingPunct="0">
              <a:lnSpc>
                <a:spcPct val="100000"/>
              </a:lnSpc>
              <a:spcBef>
                <a:spcPct val="0"/>
              </a:spcBef>
              <a:spcAft>
                <a:spcPct val="0"/>
              </a:spcAft>
            </a:pPr>
            <a:r>
              <a:rPr lang="en-US" b="0">
                <a:solidFill>
                  <a:schemeClr val="tx2"/>
                </a:solidFill>
                <a:cs typeface="Times" charset="0"/>
              </a:rPr>
              <a:t>The answer is B.</a:t>
            </a:r>
          </a:p>
        </p:txBody>
      </p:sp>
      <p:pic>
        <p:nvPicPr>
          <p:cNvPr id="883732" name="Picture 20" descr="Chpt06"/>
          <p:cNvPicPr>
            <a:picLocks noChangeAspect="1" noChangeArrowheads="1"/>
          </p:cNvPicPr>
          <p:nvPr/>
        </p:nvPicPr>
        <p:blipFill>
          <a:blip r:embed="rId10" cstate="print"/>
          <a:srcRect/>
          <a:stretch>
            <a:fillRect/>
          </a:stretch>
        </p:blipFill>
        <p:spPr bwMode="auto">
          <a:xfrm>
            <a:off x="0" y="0"/>
            <a:ext cx="2743200" cy="663575"/>
          </a:xfrm>
          <a:prstGeom prst="rect">
            <a:avLst/>
          </a:prstGeom>
          <a:noFill/>
        </p:spPr>
      </p:pic>
      <p:pic>
        <p:nvPicPr>
          <p:cNvPr id="883733" name="Picture 21" descr="standardized Test(on green)"/>
          <p:cNvPicPr>
            <a:picLocks noChangeAspect="1" noChangeArrowheads="1"/>
          </p:cNvPicPr>
          <p:nvPr/>
        </p:nvPicPr>
        <p:blipFill>
          <a:blip r:embed="rId11" cstate="print"/>
          <a:srcRect/>
          <a:stretch>
            <a:fillRect/>
          </a:stretch>
        </p:blipFill>
        <p:spPr bwMode="auto">
          <a:xfrm>
            <a:off x="3200400" y="76200"/>
            <a:ext cx="4183063" cy="354013"/>
          </a:xfrm>
          <a:prstGeom prst="rect">
            <a:avLst/>
          </a:prstGeom>
          <a:noFill/>
        </p:spPr>
      </p:pic>
      <p:pic>
        <p:nvPicPr>
          <p:cNvPr id="883735" name="Picture 23" descr="california"/>
          <p:cNvPicPr>
            <a:picLocks noChangeAspect="1" noChangeArrowheads="1"/>
          </p:cNvPicPr>
          <p:nvPr/>
        </p:nvPicPr>
        <p:blipFill>
          <a:blip r:embed="rId12" cstate="print"/>
          <a:srcRect/>
          <a:stretch>
            <a:fillRect/>
          </a:stretch>
        </p:blipFill>
        <p:spPr bwMode="auto">
          <a:xfrm>
            <a:off x="744538" y="6248400"/>
            <a:ext cx="533400" cy="533400"/>
          </a:xfrm>
          <a:prstGeom prst="rect">
            <a:avLst/>
          </a:prstGeom>
          <a:noFill/>
        </p:spPr>
      </p:pic>
      <p:sp>
        <p:nvSpPr>
          <p:cNvPr id="883736" name="Text Box 24"/>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83735"/>
                                        </p:tgtEl>
                                        <p:attrNameLst>
                                          <p:attrName>style.visibility</p:attrName>
                                        </p:attrNameLst>
                                      </p:cBhvr>
                                      <p:to>
                                        <p:strVal val="visible"/>
                                      </p:to>
                                    </p:set>
                                    <p:animEffect transition="in" filter="box(out)">
                                      <p:cBhvr>
                                        <p:cTn id="7" dur="500"/>
                                        <p:tgtEl>
                                          <p:spTgt spid="88373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83736"/>
                                        </p:tgtEl>
                                        <p:attrNameLst>
                                          <p:attrName>style.visibility</p:attrName>
                                        </p:attrNameLst>
                                      </p:cBhvr>
                                      <p:to>
                                        <p:strVal val="visible"/>
                                      </p:to>
                                    </p:set>
                                    <p:animEffect transition="in" filter="box(out)">
                                      <p:cBhvr>
                                        <p:cTn id="10" dur="500"/>
                                        <p:tgtEl>
                                          <p:spTgt spid="883736"/>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8837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883729"/>
                                        </p:tgtEl>
                                        <p:attrNameLst>
                                          <p:attrName>style.visibility</p:attrName>
                                        </p:attrNameLst>
                                      </p:cBhvr>
                                      <p:to>
                                        <p:strVal val="visible"/>
                                      </p:to>
                                    </p:set>
                                    <p:animEffect transition="in" filter="box(out)">
                                      <p:cBhvr>
                                        <p:cTn id="18" dur="500"/>
                                        <p:tgtEl>
                                          <p:spTgt spid="883729"/>
                                        </p:tgtEl>
                                      </p:cBhvr>
                                    </p:animEffect>
                                  </p:childTnLst>
                                </p:cTn>
                              </p:par>
                            </p:childTnLst>
                          </p:cTn>
                        </p:par>
                        <p:par>
                          <p:cTn id="19" fill="hold">
                            <p:stCondLst>
                              <p:cond delay="500"/>
                            </p:stCondLst>
                            <p:childTnLst>
                              <p:par>
                                <p:cTn id="20" presetID="4" presetClass="entr" presetSubtype="32" fill="hold" grpId="0" nodeType="afterEffect">
                                  <p:stCondLst>
                                    <p:cond delay="0"/>
                                  </p:stCondLst>
                                  <p:childTnLst>
                                    <p:set>
                                      <p:cBhvr>
                                        <p:cTn id="21" dur="1" fill="hold">
                                          <p:stCondLst>
                                            <p:cond delay="0"/>
                                          </p:stCondLst>
                                        </p:cTn>
                                        <p:tgtEl>
                                          <p:spTgt spid="883728"/>
                                        </p:tgtEl>
                                        <p:attrNameLst>
                                          <p:attrName>style.visibility</p:attrName>
                                        </p:attrNameLst>
                                      </p:cBhvr>
                                      <p:to>
                                        <p:strVal val="visible"/>
                                      </p:to>
                                    </p:set>
                                    <p:animEffect transition="in" filter="box(out)">
                                      <p:cBhvr>
                                        <p:cTn id="22" dur="500"/>
                                        <p:tgtEl>
                                          <p:spTgt spid="883728"/>
                                        </p:tgtEl>
                                      </p:cBhvr>
                                    </p:animEffect>
                                  </p:childTnLst>
                                </p:cTn>
                              </p:par>
                            </p:childTnLst>
                          </p:cTn>
                        </p:par>
                        <p:par>
                          <p:cTn id="23" fill="hold">
                            <p:stCondLst>
                              <p:cond delay="1000"/>
                            </p:stCondLst>
                            <p:childTnLst>
                              <p:par>
                                <p:cTn id="24" presetID="4" presetClass="entr" presetSubtype="32" fill="hold" grpId="0" nodeType="afterEffect">
                                  <p:stCondLst>
                                    <p:cond delay="0"/>
                                  </p:stCondLst>
                                  <p:childTnLst>
                                    <p:set>
                                      <p:cBhvr>
                                        <p:cTn id="25" dur="1" fill="hold">
                                          <p:stCondLst>
                                            <p:cond delay="0"/>
                                          </p:stCondLst>
                                        </p:cTn>
                                        <p:tgtEl>
                                          <p:spTgt spid="883727"/>
                                        </p:tgtEl>
                                        <p:attrNameLst>
                                          <p:attrName>style.visibility</p:attrName>
                                        </p:attrNameLst>
                                      </p:cBhvr>
                                      <p:to>
                                        <p:strVal val="visible"/>
                                      </p:to>
                                    </p:set>
                                    <p:animEffect transition="in" filter="box(out)">
                                      <p:cBhvr>
                                        <p:cTn id="26" dur="500"/>
                                        <p:tgtEl>
                                          <p:spTgt spid="883727"/>
                                        </p:tgtEl>
                                      </p:cBhvr>
                                    </p:animEffect>
                                  </p:childTnLst>
                                </p:cTn>
                              </p:par>
                            </p:childTnLst>
                          </p:cTn>
                        </p:par>
                        <p:par>
                          <p:cTn id="27" fill="hold">
                            <p:stCondLst>
                              <p:cond delay="1500"/>
                            </p:stCondLst>
                            <p:childTnLst>
                              <p:par>
                                <p:cTn id="28" presetID="4" presetClass="entr" presetSubtype="32" fill="hold" grpId="0" nodeType="afterEffect">
                                  <p:stCondLst>
                                    <p:cond delay="0"/>
                                  </p:stCondLst>
                                  <p:childTnLst>
                                    <p:set>
                                      <p:cBhvr>
                                        <p:cTn id="29" dur="1" fill="hold">
                                          <p:stCondLst>
                                            <p:cond delay="0"/>
                                          </p:stCondLst>
                                        </p:cTn>
                                        <p:tgtEl>
                                          <p:spTgt spid="883726"/>
                                        </p:tgtEl>
                                        <p:attrNameLst>
                                          <p:attrName>style.visibility</p:attrName>
                                        </p:attrNameLst>
                                      </p:cBhvr>
                                      <p:to>
                                        <p:strVal val="visible"/>
                                      </p:to>
                                    </p:set>
                                    <p:animEffect transition="in" filter="box(out)">
                                      <p:cBhvr>
                                        <p:cTn id="30" dur="500"/>
                                        <p:tgtEl>
                                          <p:spTgt spid="883726"/>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883730"/>
                                        </p:tgtEl>
                                        <p:attrNameLst>
                                          <p:attrName>style.visibility</p:attrName>
                                        </p:attrNameLst>
                                      </p:cBhvr>
                                      <p:to>
                                        <p:strVal val="visible"/>
                                      </p:to>
                                    </p:set>
                                    <p:animEffect transition="in" filter="box(out)">
                                      <p:cBhvr>
                                        <p:cTn id="35" dur="500"/>
                                        <p:tgtEl>
                                          <p:spTgt spid="883730"/>
                                        </p:tgtEl>
                                      </p:cBhvr>
                                    </p:animEffect>
                                  </p:childTnLst>
                                </p:cTn>
                              </p:par>
                            </p:childTnLst>
                          </p:cTn>
                        </p:par>
                        <p:par>
                          <p:cTn id="36" fill="hold">
                            <p:stCondLst>
                              <p:cond delay="500"/>
                            </p:stCondLst>
                            <p:childTnLst>
                              <p:par>
                                <p:cTn id="37" presetID="4" presetClass="entr" presetSubtype="32" fill="hold" nodeType="afterEffect">
                                  <p:stCondLst>
                                    <p:cond delay="0"/>
                                  </p:stCondLst>
                                  <p:childTnLst>
                                    <p:set>
                                      <p:cBhvr>
                                        <p:cTn id="38" dur="1" fill="hold">
                                          <p:stCondLst>
                                            <p:cond delay="0"/>
                                          </p:stCondLst>
                                        </p:cTn>
                                        <p:tgtEl>
                                          <p:spTgt spid="883718"/>
                                        </p:tgtEl>
                                        <p:attrNameLst>
                                          <p:attrName>style.visibility</p:attrName>
                                        </p:attrNameLst>
                                      </p:cBhvr>
                                      <p:to>
                                        <p:strVal val="visible"/>
                                      </p:to>
                                    </p:set>
                                    <p:animEffect transition="in" filter="box(out)">
                                      <p:cBhvr>
                                        <p:cTn id="39" dur="500"/>
                                        <p:tgtEl>
                                          <p:spTgt spid="883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22" grpId="0" autoUpdateAnimBg="0"/>
      <p:bldP spid="883726" grpId="0" autoUpdateAnimBg="0"/>
      <p:bldP spid="883727" grpId="0" autoUpdateAnimBg="0"/>
      <p:bldP spid="883728" grpId="0" autoUpdateAnimBg="0"/>
      <p:bldP spid="883729" grpId="0" autoUpdateAnimBg="0"/>
      <p:bldP spid="883730" grpId="0" autoUpdateAnimBg="0"/>
      <p:bldP spid="8837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3 Check</a:t>
            </a:r>
          </a:p>
        </p:txBody>
      </p:sp>
      <p:sp>
        <p:nvSpPr>
          <p:cNvPr id="191491" name="Rectangle 3"/>
          <p:cNvSpPr>
            <a:spLocks noChangeArrowheads="1"/>
          </p:cNvSpPr>
          <p:nvPr/>
        </p:nvSpPr>
        <p:spPr bwMode="auto">
          <a:xfrm>
            <a:off x="-12700" y="1698625"/>
            <a:ext cx="8699500" cy="1120775"/>
          </a:xfrm>
          <a:prstGeom prst="rect">
            <a:avLst/>
          </a:prstGeom>
          <a:noFill/>
          <a:ln w="9525">
            <a:noFill/>
            <a:miter lim="800000"/>
            <a:headEnd/>
            <a:tailEnd/>
          </a:ln>
          <a:effectLst/>
        </p:spPr>
        <p:txBody>
          <a:bodyPr>
            <a:spAutoFit/>
          </a:bodyPr>
          <a:lstStyle/>
          <a:p>
            <a:pPr marL="609600" indent="-609600">
              <a:buFontTx/>
              <a:buNone/>
            </a:pPr>
            <a:r>
              <a:rPr lang="en-US" altLang="en-US" sz="3600">
                <a:solidFill>
                  <a:srgbClr val="FFFFCC"/>
                </a:solidFill>
                <a:latin typeface="Times" charset="0"/>
              </a:rPr>
              <a:t>     </a:t>
            </a:r>
            <a:r>
              <a:rPr lang="en-US" altLang="en-US">
                <a:latin typeface="Times" charset="0"/>
                <a:cs typeface="Times New Roman" pitchFamily="18" charset="0"/>
              </a:rPr>
              <a:t>How many covalent bonds does a carbon atom need to form in order to become stable?</a:t>
            </a:r>
          </a:p>
        </p:txBody>
      </p:sp>
      <p:sp>
        <p:nvSpPr>
          <p:cNvPr id="191502" name="Rectangle 14"/>
          <p:cNvSpPr>
            <a:spLocks noChangeArrowheads="1"/>
          </p:cNvSpPr>
          <p:nvPr/>
        </p:nvSpPr>
        <p:spPr bwMode="auto">
          <a:xfrm>
            <a:off x="533400" y="1012825"/>
            <a:ext cx="7924800" cy="579438"/>
          </a:xfrm>
          <a:prstGeom prst="rect">
            <a:avLst/>
          </a:prstGeom>
          <a:noFill/>
          <a:ln w="9525">
            <a:noFill/>
            <a:miter lim="800000"/>
            <a:headEnd/>
            <a:tailEnd/>
          </a:ln>
          <a:effectLst/>
        </p:spPr>
        <p:txBody>
          <a:bodyPr anchor="ctr"/>
          <a:lstStyle/>
          <a:p>
            <a:pPr>
              <a:buFontTx/>
              <a:buNone/>
            </a:pPr>
            <a:r>
              <a:rPr lang="en-US" altLang="en-US" sz="3600" b="1">
                <a:solidFill>
                  <a:schemeClr val="tx2"/>
                </a:solidFill>
                <a:latin typeface="Times" charset="0"/>
              </a:rPr>
              <a:t>Question 1</a:t>
            </a:r>
          </a:p>
        </p:txBody>
      </p:sp>
      <p:sp>
        <p:nvSpPr>
          <p:cNvPr id="191517" name="Text Box 29"/>
          <p:cNvSpPr txBox="1">
            <a:spLocks noChangeArrowheads="1"/>
          </p:cNvSpPr>
          <p:nvPr/>
        </p:nvSpPr>
        <p:spPr bwMode="auto">
          <a:xfrm>
            <a:off x="609600" y="5240338"/>
            <a:ext cx="884238" cy="627062"/>
          </a:xfrm>
          <a:prstGeom prst="rect">
            <a:avLst/>
          </a:prstGeom>
          <a:noFill/>
          <a:ln w="9525" algn="ctr">
            <a:noFill/>
            <a:miter lim="800000"/>
            <a:headEnd/>
            <a:tailEnd/>
          </a:ln>
          <a:effectLst/>
        </p:spPr>
        <p:txBody>
          <a:bodyPr wrap="none">
            <a:spAutoFit/>
          </a:bodyPr>
          <a:lstStyle/>
          <a:p>
            <a:pPr>
              <a:buFontTx/>
              <a:buNone/>
              <a:tabLst>
                <a:tab pos="228600" algn="l"/>
                <a:tab pos="1943100" algn="l"/>
              </a:tabLst>
            </a:pPr>
            <a:r>
              <a:rPr lang="en-US" altLang="en-US">
                <a:latin typeface="Times" charset="0"/>
              </a:rPr>
              <a:t>D. 4</a:t>
            </a:r>
          </a:p>
        </p:txBody>
      </p:sp>
      <p:sp>
        <p:nvSpPr>
          <p:cNvPr id="191518" name="Text Box 30"/>
          <p:cNvSpPr txBox="1">
            <a:spLocks noChangeArrowheads="1"/>
          </p:cNvSpPr>
          <p:nvPr/>
        </p:nvSpPr>
        <p:spPr bwMode="auto">
          <a:xfrm>
            <a:off x="609600" y="4452938"/>
            <a:ext cx="862013" cy="627062"/>
          </a:xfrm>
          <a:prstGeom prst="rect">
            <a:avLst/>
          </a:prstGeom>
          <a:noFill/>
          <a:ln w="9525" algn="ctr">
            <a:noFill/>
            <a:miter lim="800000"/>
            <a:headEnd/>
            <a:tailEnd/>
          </a:ln>
          <a:effectLst/>
        </p:spPr>
        <p:txBody>
          <a:bodyPr wrap="none">
            <a:spAutoFit/>
          </a:bodyPr>
          <a:lstStyle/>
          <a:p>
            <a:pPr>
              <a:buFontTx/>
              <a:buNone/>
              <a:tabLst>
                <a:tab pos="228600" algn="l"/>
                <a:tab pos="1943100" algn="l"/>
              </a:tabLst>
            </a:pPr>
            <a:r>
              <a:rPr lang="en-US" altLang="en-US">
                <a:latin typeface="Times" charset="0"/>
              </a:rPr>
              <a:t>C. 3</a:t>
            </a:r>
          </a:p>
        </p:txBody>
      </p:sp>
      <p:sp>
        <p:nvSpPr>
          <p:cNvPr id="191519" name="Text Box 31"/>
          <p:cNvSpPr txBox="1">
            <a:spLocks noChangeArrowheads="1"/>
          </p:cNvSpPr>
          <p:nvPr/>
        </p:nvSpPr>
        <p:spPr bwMode="auto">
          <a:xfrm>
            <a:off x="609600" y="3654425"/>
            <a:ext cx="862013" cy="627063"/>
          </a:xfrm>
          <a:prstGeom prst="rect">
            <a:avLst/>
          </a:prstGeom>
          <a:noFill/>
          <a:ln w="9525" algn="ctr">
            <a:noFill/>
            <a:miter lim="800000"/>
            <a:headEnd/>
            <a:tailEnd/>
          </a:ln>
          <a:effectLst/>
        </p:spPr>
        <p:txBody>
          <a:bodyPr wrap="none">
            <a:spAutoFit/>
          </a:bodyPr>
          <a:lstStyle/>
          <a:p>
            <a:pPr>
              <a:buFontTx/>
              <a:buNone/>
              <a:tabLst>
                <a:tab pos="228600" algn="l"/>
                <a:tab pos="1943100" algn="l"/>
              </a:tabLst>
            </a:pPr>
            <a:r>
              <a:rPr lang="en-US" altLang="en-US">
                <a:latin typeface="Times" charset="0"/>
              </a:rPr>
              <a:t>B. 2</a:t>
            </a:r>
          </a:p>
        </p:txBody>
      </p:sp>
      <p:sp>
        <p:nvSpPr>
          <p:cNvPr id="191520" name="Text Box 32"/>
          <p:cNvSpPr txBox="1">
            <a:spLocks noChangeArrowheads="1"/>
          </p:cNvSpPr>
          <p:nvPr/>
        </p:nvSpPr>
        <p:spPr bwMode="auto">
          <a:xfrm>
            <a:off x="603250" y="2892425"/>
            <a:ext cx="884238" cy="627063"/>
          </a:xfrm>
          <a:prstGeom prst="rect">
            <a:avLst/>
          </a:prstGeom>
          <a:noFill/>
          <a:ln w="9525" algn="ctr">
            <a:noFill/>
            <a:miter lim="800000"/>
            <a:headEnd/>
            <a:tailEnd/>
          </a:ln>
          <a:effectLst/>
        </p:spPr>
        <p:txBody>
          <a:bodyPr wrap="none">
            <a:spAutoFit/>
          </a:bodyPr>
          <a:lstStyle/>
          <a:p>
            <a:pPr>
              <a:buFontTx/>
              <a:buNone/>
              <a:tabLst>
                <a:tab pos="228600" algn="l"/>
                <a:tab pos="1943100" algn="l"/>
              </a:tabLst>
            </a:pPr>
            <a:r>
              <a:rPr lang="en-US" altLang="en-US">
                <a:latin typeface="Times" charset="0"/>
              </a:rPr>
              <a:t>A. 1</a:t>
            </a:r>
          </a:p>
        </p:txBody>
      </p:sp>
      <p:pic>
        <p:nvPicPr>
          <p:cNvPr id="191523" name="Picture 3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91524" name="Picture 3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91525" name="Picture 3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91526" name="Picture 38"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91527" name="Picture 39"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91528" name="Picture 40"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91531" name="Picture 4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91532" name="Picture 44" descr="6"/>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191534" name="Picture 46"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191535" name="Text Box 4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buFontTx/>
              <a:buNone/>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1534"/>
                                        </p:tgtEl>
                                        <p:attrNameLst>
                                          <p:attrName>style.visibility</p:attrName>
                                        </p:attrNameLst>
                                      </p:cBhvr>
                                      <p:to>
                                        <p:strVal val="visible"/>
                                      </p:to>
                                    </p:set>
                                    <p:animEffect transition="in" filter="box(out)">
                                      <p:cBhvr>
                                        <p:cTn id="7" dur="500"/>
                                        <p:tgtEl>
                                          <p:spTgt spid="19153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1535"/>
                                        </p:tgtEl>
                                        <p:attrNameLst>
                                          <p:attrName>style.visibility</p:attrName>
                                        </p:attrNameLst>
                                      </p:cBhvr>
                                      <p:to>
                                        <p:strVal val="visible"/>
                                      </p:to>
                                    </p:set>
                                    <p:animEffect transition="in" filter="box(out)">
                                      <p:cBhvr>
                                        <p:cTn id="10" dur="500"/>
                                        <p:tgtEl>
                                          <p:spTgt spid="19153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91520"/>
                                        </p:tgtEl>
                                        <p:attrNameLst>
                                          <p:attrName>style.visibility</p:attrName>
                                        </p:attrNameLst>
                                      </p:cBhvr>
                                      <p:to>
                                        <p:strVal val="visible"/>
                                      </p:to>
                                    </p:set>
                                    <p:animEffect transition="in" filter="box(out)">
                                      <p:cBhvr>
                                        <p:cTn id="15" dur="500"/>
                                        <p:tgtEl>
                                          <p:spTgt spid="19152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191519"/>
                                        </p:tgtEl>
                                        <p:attrNameLst>
                                          <p:attrName>style.visibility</p:attrName>
                                        </p:attrNameLst>
                                      </p:cBhvr>
                                      <p:to>
                                        <p:strVal val="visible"/>
                                      </p:to>
                                    </p:set>
                                    <p:animEffect transition="in" filter="box(out)">
                                      <p:cBhvr>
                                        <p:cTn id="19" dur="500"/>
                                        <p:tgtEl>
                                          <p:spTgt spid="19151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191518"/>
                                        </p:tgtEl>
                                        <p:attrNameLst>
                                          <p:attrName>style.visibility</p:attrName>
                                        </p:attrNameLst>
                                      </p:cBhvr>
                                      <p:to>
                                        <p:strVal val="visible"/>
                                      </p:to>
                                    </p:set>
                                    <p:animEffect transition="in" filter="box(out)">
                                      <p:cBhvr>
                                        <p:cTn id="23" dur="500"/>
                                        <p:tgtEl>
                                          <p:spTgt spid="19151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191517"/>
                                        </p:tgtEl>
                                        <p:attrNameLst>
                                          <p:attrName>style.visibility</p:attrName>
                                        </p:attrNameLst>
                                      </p:cBhvr>
                                      <p:to>
                                        <p:strVal val="visible"/>
                                      </p:to>
                                    </p:set>
                                    <p:animEffect transition="in" filter="box(out)">
                                      <p:cBhvr>
                                        <p:cTn id="27" dur="500"/>
                                        <p:tgtEl>
                                          <p:spTgt spid="19151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191527"/>
                                        </p:tgtEl>
                                        <p:attrNameLst>
                                          <p:attrName>style.visibility</p:attrName>
                                        </p:attrNameLst>
                                      </p:cBhvr>
                                      <p:to>
                                        <p:strVal val="visible"/>
                                      </p:to>
                                    </p:set>
                                    <p:animEffect transition="in" filter="box(out)">
                                      <p:cBhvr>
                                        <p:cTn id="31" dur="500"/>
                                        <p:tgtEl>
                                          <p:spTgt spid="19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17" grpId="0" autoUpdateAnimBg="0"/>
      <p:bldP spid="191518" grpId="0" autoUpdateAnimBg="0"/>
      <p:bldP spid="191519" grpId="0" autoUpdateAnimBg="0"/>
      <p:bldP spid="191520" grpId="0" autoUpdateAnimBg="0"/>
      <p:bldP spid="1915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3"/>
          <p:cNvSpPr>
            <a:spLocks noChangeArrowheads="1"/>
          </p:cNvSpPr>
          <p:nvPr/>
        </p:nvSpPr>
        <p:spPr bwMode="auto">
          <a:xfrm>
            <a:off x="-76200" y="1812925"/>
            <a:ext cx="8839200" cy="1844675"/>
          </a:xfrm>
          <a:prstGeom prst="rect">
            <a:avLst/>
          </a:prstGeom>
          <a:noFill/>
          <a:ln w="9525">
            <a:noFill/>
            <a:miter lim="800000"/>
            <a:headEnd/>
            <a:tailEnd/>
          </a:ln>
          <a:effectLst/>
        </p:spPr>
        <p:txBody>
          <a:bodyPr>
            <a:spAutoFit/>
          </a:bodyPr>
          <a:lstStyle/>
          <a:p>
            <a:pPr marL="762000" indent="-762000">
              <a:buFontTx/>
              <a:buNone/>
            </a:pPr>
            <a:r>
              <a:rPr lang="en-US" altLang="en-US">
                <a:latin typeface="Times" charset="0"/>
              </a:rPr>
              <a:t>      	</a:t>
            </a:r>
            <a:r>
              <a:rPr lang="en-US" altLang="en-US">
                <a:latin typeface="Times" charset="0"/>
                <a:cs typeface="Times New Roman" pitchFamily="18" charset="0"/>
              </a:rPr>
              <a:t>A __________ is a biomolecule composed of carbon, hydrogen, and oxygen with a ratio of about two hydrogen atoms and one oxygen atom for every carbon atom.</a:t>
            </a:r>
            <a:endParaRPr lang="en-US" altLang="en-US">
              <a:latin typeface="Times" charset="0"/>
            </a:endParaRPr>
          </a:p>
        </p:txBody>
      </p:sp>
      <p:sp>
        <p:nvSpPr>
          <p:cNvPr id="193550" name="Rectangle 14"/>
          <p:cNvSpPr>
            <a:spLocks noChangeArrowheads="1"/>
          </p:cNvSpPr>
          <p:nvPr/>
        </p:nvSpPr>
        <p:spPr bwMode="auto">
          <a:xfrm>
            <a:off x="584200" y="1027113"/>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tx2"/>
                </a:solidFill>
                <a:latin typeface="Times" charset="0"/>
              </a:rPr>
              <a:t>Question 2</a:t>
            </a:r>
          </a:p>
        </p:txBody>
      </p:sp>
      <p:sp>
        <p:nvSpPr>
          <p:cNvPr id="193567" name="Text Box 31"/>
          <p:cNvSpPr txBox="1">
            <a:spLocks noChangeArrowheads="1"/>
          </p:cNvSpPr>
          <p:nvPr/>
        </p:nvSpPr>
        <p:spPr bwMode="auto">
          <a:xfrm>
            <a:off x="4800600" y="4651375"/>
            <a:ext cx="2306638" cy="530225"/>
          </a:xfrm>
          <a:prstGeom prst="rect">
            <a:avLst/>
          </a:prstGeom>
          <a:noFill/>
          <a:ln w="9525" algn="ctr">
            <a:noFill/>
            <a:miter lim="800000"/>
            <a:headEnd/>
            <a:tailEnd/>
          </a:ln>
          <a:effectLst/>
        </p:spPr>
        <p:txBody>
          <a:bodyPr wrap="none">
            <a:spAutoFit/>
          </a:bodyPr>
          <a:lstStyle/>
          <a:p>
            <a:pPr>
              <a:buFontTx/>
              <a:buNone/>
              <a:tabLst>
                <a:tab pos="228600" algn="l"/>
                <a:tab pos="1943100" algn="l"/>
              </a:tabLst>
            </a:pPr>
            <a:r>
              <a:rPr lang="en-US" altLang="en-US">
                <a:latin typeface="Times" charset="0"/>
              </a:rPr>
              <a:t>D. </a:t>
            </a:r>
            <a:r>
              <a:rPr lang="en-US" altLang="en-US">
                <a:latin typeface="Times" charset="0"/>
                <a:cs typeface="Times New Roman" pitchFamily="18" charset="0"/>
              </a:rPr>
              <a:t>fatty acid</a:t>
            </a:r>
            <a:r>
              <a:rPr lang="en-US" altLang="en-US">
                <a:latin typeface="Times" charset="0"/>
              </a:rPr>
              <a:t> </a:t>
            </a:r>
          </a:p>
        </p:txBody>
      </p:sp>
      <p:sp>
        <p:nvSpPr>
          <p:cNvPr id="193568" name="Text Box 32"/>
          <p:cNvSpPr txBox="1">
            <a:spLocks noChangeArrowheads="1"/>
          </p:cNvSpPr>
          <p:nvPr/>
        </p:nvSpPr>
        <p:spPr bwMode="auto">
          <a:xfrm>
            <a:off x="4794250" y="3889375"/>
            <a:ext cx="1911350" cy="530225"/>
          </a:xfrm>
          <a:prstGeom prst="rect">
            <a:avLst/>
          </a:prstGeom>
          <a:noFill/>
          <a:ln w="9525" algn="ctr">
            <a:noFill/>
            <a:miter lim="800000"/>
            <a:headEnd/>
            <a:tailEnd/>
          </a:ln>
          <a:effectLst/>
        </p:spPr>
        <p:txBody>
          <a:bodyPr wrap="none">
            <a:spAutoFit/>
          </a:bodyPr>
          <a:lstStyle/>
          <a:p>
            <a:pPr>
              <a:buFontTx/>
              <a:buNone/>
              <a:tabLst>
                <a:tab pos="228600" algn="l"/>
                <a:tab pos="1943100" algn="l"/>
              </a:tabLst>
            </a:pPr>
            <a:r>
              <a:rPr lang="en-US" altLang="en-US">
                <a:latin typeface="Times" charset="0"/>
              </a:rPr>
              <a:t>C. </a:t>
            </a:r>
            <a:r>
              <a:rPr lang="en-US" altLang="en-US">
                <a:latin typeface="Times" charset="0"/>
                <a:cs typeface="Times New Roman" pitchFamily="18" charset="0"/>
              </a:rPr>
              <a:t>protein </a:t>
            </a:r>
          </a:p>
        </p:txBody>
      </p:sp>
      <p:sp>
        <p:nvSpPr>
          <p:cNvPr id="193569" name="Text Box 33"/>
          <p:cNvSpPr txBox="1">
            <a:spLocks noChangeArrowheads="1"/>
          </p:cNvSpPr>
          <p:nvPr/>
        </p:nvSpPr>
        <p:spPr bwMode="auto">
          <a:xfrm>
            <a:off x="679450" y="4651375"/>
            <a:ext cx="1504950" cy="530225"/>
          </a:xfrm>
          <a:prstGeom prst="rect">
            <a:avLst/>
          </a:prstGeom>
          <a:noFill/>
          <a:ln w="9525" algn="ctr">
            <a:noFill/>
            <a:miter lim="800000"/>
            <a:headEnd/>
            <a:tailEnd/>
          </a:ln>
          <a:effectLst/>
        </p:spPr>
        <p:txBody>
          <a:bodyPr wrap="none">
            <a:spAutoFit/>
          </a:bodyPr>
          <a:lstStyle/>
          <a:p>
            <a:pPr>
              <a:buFontTx/>
              <a:buNone/>
              <a:tabLst>
                <a:tab pos="228600" algn="l"/>
                <a:tab pos="1943100" algn="l"/>
              </a:tabLst>
            </a:pPr>
            <a:r>
              <a:rPr lang="en-US" altLang="en-US">
                <a:latin typeface="Times" charset="0"/>
              </a:rPr>
              <a:t>B. </a:t>
            </a:r>
            <a:r>
              <a:rPr lang="en-US" altLang="en-US">
                <a:latin typeface="Times" charset="0"/>
                <a:cs typeface="Times New Roman" pitchFamily="18" charset="0"/>
              </a:rPr>
              <a:t>lipid</a:t>
            </a:r>
            <a:r>
              <a:rPr lang="en-US" altLang="en-US">
                <a:latin typeface="Times" charset="0"/>
              </a:rPr>
              <a:t> </a:t>
            </a:r>
          </a:p>
        </p:txBody>
      </p:sp>
      <p:sp>
        <p:nvSpPr>
          <p:cNvPr id="193570" name="Text Box 34"/>
          <p:cNvSpPr txBox="1">
            <a:spLocks noChangeArrowheads="1"/>
          </p:cNvSpPr>
          <p:nvPr/>
        </p:nvSpPr>
        <p:spPr bwMode="auto">
          <a:xfrm>
            <a:off x="685800" y="3889375"/>
            <a:ext cx="2819400" cy="530225"/>
          </a:xfrm>
          <a:prstGeom prst="rect">
            <a:avLst/>
          </a:prstGeom>
          <a:noFill/>
          <a:ln w="9525" algn="ctr">
            <a:noFill/>
            <a:miter lim="800000"/>
            <a:headEnd/>
            <a:tailEnd/>
          </a:ln>
          <a:effectLst/>
        </p:spPr>
        <p:txBody>
          <a:bodyPr>
            <a:spAutoFit/>
          </a:bodyPr>
          <a:lstStyle/>
          <a:p>
            <a:pPr>
              <a:buFontTx/>
              <a:buNone/>
              <a:tabLst>
                <a:tab pos="228600" algn="l"/>
                <a:tab pos="1943100" algn="l"/>
              </a:tabLst>
            </a:pPr>
            <a:r>
              <a:rPr lang="en-US" altLang="en-US">
                <a:latin typeface="Times" charset="0"/>
              </a:rPr>
              <a:t>A. </a:t>
            </a:r>
            <a:r>
              <a:rPr lang="en-US" altLang="en-US">
                <a:latin typeface="Times" charset="0"/>
                <a:cs typeface="Times New Roman" pitchFamily="18" charset="0"/>
              </a:rPr>
              <a:t>carbohydrate</a:t>
            </a:r>
            <a:r>
              <a:rPr lang="en-US" altLang="en-US">
                <a:latin typeface="Times" charset="0"/>
              </a:rPr>
              <a:t> </a:t>
            </a:r>
          </a:p>
        </p:txBody>
      </p:sp>
      <p:pic>
        <p:nvPicPr>
          <p:cNvPr id="193573" name="Picture 3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93574" name="Picture 3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93575" name="Picture 3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93576" name="Picture 40"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93577" name="Picture 41"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93578" name="Picture 42"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93581" name="Picture 4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93582" name="Picture 46" descr="6"/>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
        <p:nvSpPr>
          <p:cNvPr id="193583" name="Rectangle 47"/>
          <p:cNvSpPr>
            <a:spLocks noGrp="1" noChangeArrowheads="1"/>
          </p:cNvSpPr>
          <p:nvPr>
            <p:ph type="title"/>
          </p:nvPr>
        </p:nvSpPr>
        <p:spPr>
          <a:xfrm>
            <a:off x="914400" y="6964363"/>
            <a:ext cx="8229600" cy="198437"/>
          </a:xfrm>
          <a:noFill/>
          <a:ln/>
        </p:spPr>
        <p:txBody>
          <a:bodyPr>
            <a:normAutofit fontScale="90000"/>
          </a:bodyPr>
          <a:lstStyle/>
          <a:p>
            <a:pPr algn="r"/>
            <a:r>
              <a:rPr lang="en-US" altLang="en-US" sz="1400" b="1"/>
              <a:t>Section 3 Check</a:t>
            </a:r>
          </a:p>
        </p:txBody>
      </p:sp>
      <p:pic>
        <p:nvPicPr>
          <p:cNvPr id="193585" name="Picture 49"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193586" name="Text Box 50"/>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buFontTx/>
              <a:buNone/>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3585"/>
                                        </p:tgtEl>
                                        <p:attrNameLst>
                                          <p:attrName>style.visibility</p:attrName>
                                        </p:attrNameLst>
                                      </p:cBhvr>
                                      <p:to>
                                        <p:strVal val="visible"/>
                                      </p:to>
                                    </p:set>
                                    <p:animEffect transition="in" filter="box(out)">
                                      <p:cBhvr>
                                        <p:cTn id="7" dur="500"/>
                                        <p:tgtEl>
                                          <p:spTgt spid="19358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3586"/>
                                        </p:tgtEl>
                                        <p:attrNameLst>
                                          <p:attrName>style.visibility</p:attrName>
                                        </p:attrNameLst>
                                      </p:cBhvr>
                                      <p:to>
                                        <p:strVal val="visible"/>
                                      </p:to>
                                    </p:set>
                                    <p:animEffect transition="in" filter="box(out)">
                                      <p:cBhvr>
                                        <p:cTn id="10" dur="500"/>
                                        <p:tgtEl>
                                          <p:spTgt spid="19358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93570"/>
                                        </p:tgtEl>
                                        <p:attrNameLst>
                                          <p:attrName>style.visibility</p:attrName>
                                        </p:attrNameLst>
                                      </p:cBhvr>
                                      <p:to>
                                        <p:strVal val="visible"/>
                                      </p:to>
                                    </p:set>
                                    <p:animEffect transition="in" filter="box(out)">
                                      <p:cBhvr>
                                        <p:cTn id="15" dur="500"/>
                                        <p:tgtEl>
                                          <p:spTgt spid="19357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193569"/>
                                        </p:tgtEl>
                                        <p:attrNameLst>
                                          <p:attrName>style.visibility</p:attrName>
                                        </p:attrNameLst>
                                      </p:cBhvr>
                                      <p:to>
                                        <p:strVal val="visible"/>
                                      </p:to>
                                    </p:set>
                                    <p:animEffect transition="in" filter="box(out)">
                                      <p:cBhvr>
                                        <p:cTn id="19" dur="500"/>
                                        <p:tgtEl>
                                          <p:spTgt spid="19356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193568"/>
                                        </p:tgtEl>
                                        <p:attrNameLst>
                                          <p:attrName>style.visibility</p:attrName>
                                        </p:attrNameLst>
                                      </p:cBhvr>
                                      <p:to>
                                        <p:strVal val="visible"/>
                                      </p:to>
                                    </p:set>
                                    <p:animEffect transition="in" filter="box(out)">
                                      <p:cBhvr>
                                        <p:cTn id="23" dur="500"/>
                                        <p:tgtEl>
                                          <p:spTgt spid="19356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193567"/>
                                        </p:tgtEl>
                                        <p:attrNameLst>
                                          <p:attrName>style.visibility</p:attrName>
                                        </p:attrNameLst>
                                      </p:cBhvr>
                                      <p:to>
                                        <p:strVal val="visible"/>
                                      </p:to>
                                    </p:set>
                                    <p:animEffect transition="in" filter="box(out)">
                                      <p:cBhvr>
                                        <p:cTn id="27" dur="500"/>
                                        <p:tgtEl>
                                          <p:spTgt spid="19356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193577"/>
                                        </p:tgtEl>
                                        <p:attrNameLst>
                                          <p:attrName>style.visibility</p:attrName>
                                        </p:attrNameLst>
                                      </p:cBhvr>
                                      <p:to>
                                        <p:strVal val="visible"/>
                                      </p:to>
                                    </p:set>
                                    <p:animEffect transition="in" filter="box(out)">
                                      <p:cBhvr>
                                        <p:cTn id="31" dur="500"/>
                                        <p:tgtEl>
                                          <p:spTgt spid="193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67" grpId="0" autoUpdateAnimBg="0"/>
      <p:bldP spid="193568" grpId="0" autoUpdateAnimBg="0"/>
      <p:bldP spid="193569" grpId="0" autoUpdateAnimBg="0"/>
      <p:bldP spid="193570" grpId="0" autoUpdateAnimBg="0"/>
      <p:bldP spid="19358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Rectangle 4"/>
          <p:cNvSpPr>
            <a:spLocks noChangeArrowheads="1"/>
          </p:cNvSpPr>
          <p:nvPr/>
        </p:nvSpPr>
        <p:spPr bwMode="auto">
          <a:xfrm>
            <a:off x="587375" y="3092450"/>
            <a:ext cx="7142163" cy="860425"/>
          </a:xfrm>
          <a:prstGeom prst="rect">
            <a:avLst/>
          </a:prstGeom>
          <a:noFill/>
          <a:ln w="9525">
            <a:noFill/>
            <a:miter lim="800000"/>
            <a:headEnd/>
            <a:tailEnd/>
          </a:ln>
          <a:effectLst/>
        </p:spPr>
        <p:txBody>
          <a:bodyPr/>
          <a:lstStyle/>
          <a:p>
            <a:pPr>
              <a:buFontTx/>
              <a:buNone/>
            </a:pPr>
            <a:endParaRPr lang="en-US" altLang="en-US">
              <a:solidFill>
                <a:srgbClr val="FFFFCC"/>
              </a:solidFill>
              <a:latin typeface="Times" charset="0"/>
            </a:endParaRPr>
          </a:p>
        </p:txBody>
      </p:sp>
      <p:sp>
        <p:nvSpPr>
          <p:cNvPr id="194575" name="Rectangle 15"/>
          <p:cNvSpPr>
            <a:spLocks noChangeArrowheads="1"/>
          </p:cNvSpPr>
          <p:nvPr/>
        </p:nvSpPr>
        <p:spPr bwMode="auto">
          <a:xfrm>
            <a:off x="609600" y="1371600"/>
            <a:ext cx="8001000" cy="1844675"/>
          </a:xfrm>
          <a:prstGeom prst="rect">
            <a:avLst/>
          </a:prstGeom>
          <a:noFill/>
          <a:ln w="9525" algn="ctr">
            <a:noFill/>
            <a:miter lim="800000"/>
            <a:headEnd/>
            <a:tailEnd/>
          </a:ln>
          <a:effectLst/>
        </p:spPr>
        <p:txBody>
          <a:bodyPr>
            <a:spAutoFit/>
          </a:bodyPr>
          <a:lstStyle/>
          <a:p>
            <a:pPr>
              <a:buFontTx/>
              <a:buNone/>
              <a:tabLst>
                <a:tab pos="228600" algn="l"/>
                <a:tab pos="1943100" algn="l"/>
              </a:tabLst>
            </a:pPr>
            <a:r>
              <a:rPr lang="en-US" altLang="en-US">
                <a:solidFill>
                  <a:schemeClr val="tx2"/>
                </a:solidFill>
                <a:latin typeface="Times" charset="0"/>
                <a:cs typeface="Times New Roman" pitchFamily="18" charset="0"/>
              </a:rPr>
              <a:t>The answer is A.</a:t>
            </a:r>
            <a:r>
              <a:rPr lang="en-US" altLang="en-US">
                <a:latin typeface="Times" charset="0"/>
                <a:cs typeface="Times New Roman" pitchFamily="18" charset="0"/>
              </a:rPr>
              <a:t>  Lipids are made mostly of carbon and hydrogen, and proteins contain nitrogen in addition to carbon, hydrogen and oxygen.</a:t>
            </a:r>
          </a:p>
        </p:txBody>
      </p:sp>
      <p:pic>
        <p:nvPicPr>
          <p:cNvPr id="194598" name="Picture 3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94599" name="Picture 3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94600" name="Picture 4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94601" name="Picture 41"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94602" name="Picture 42"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94603" name="Picture 43"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94606" name="Picture 46"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94607" name="Picture 47" descr="6"/>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
        <p:nvSpPr>
          <p:cNvPr id="194608" name="Rectangle 48"/>
          <p:cNvSpPr>
            <a:spLocks noGrp="1" noChangeArrowheads="1"/>
          </p:cNvSpPr>
          <p:nvPr>
            <p:ph type="title"/>
          </p:nvPr>
        </p:nvSpPr>
        <p:spPr>
          <a:xfrm>
            <a:off x="914400" y="6964363"/>
            <a:ext cx="8229600" cy="198437"/>
          </a:xfrm>
          <a:noFill/>
          <a:ln/>
        </p:spPr>
        <p:txBody>
          <a:bodyPr>
            <a:normAutofit fontScale="90000"/>
          </a:bodyPr>
          <a:lstStyle/>
          <a:p>
            <a:pPr algn="r"/>
            <a:r>
              <a:rPr lang="en-US" altLang="en-US" sz="1400" b="1"/>
              <a:t>Section 3 Check</a:t>
            </a:r>
          </a:p>
        </p:txBody>
      </p:sp>
      <p:pic>
        <p:nvPicPr>
          <p:cNvPr id="194610" name="Picture 50"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194611" name="Text Box 5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buFontTx/>
              <a:buNone/>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4610"/>
                                        </p:tgtEl>
                                        <p:attrNameLst>
                                          <p:attrName>style.visibility</p:attrName>
                                        </p:attrNameLst>
                                      </p:cBhvr>
                                      <p:to>
                                        <p:strVal val="visible"/>
                                      </p:to>
                                    </p:set>
                                    <p:animEffect transition="in" filter="box(out)">
                                      <p:cBhvr>
                                        <p:cTn id="7" dur="500"/>
                                        <p:tgtEl>
                                          <p:spTgt spid="1946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4611"/>
                                        </p:tgtEl>
                                        <p:attrNameLst>
                                          <p:attrName>style.visibility</p:attrName>
                                        </p:attrNameLst>
                                      </p:cBhvr>
                                      <p:to>
                                        <p:strVal val="visible"/>
                                      </p:to>
                                    </p:set>
                                    <p:animEffect transition="in" filter="box(out)">
                                      <p:cBhvr>
                                        <p:cTn id="10" dur="500"/>
                                        <p:tgtEl>
                                          <p:spTgt spid="194611"/>
                                        </p:tgtEl>
                                      </p:cBhvr>
                                    </p:animEffect>
                                  </p:childTnLst>
                                </p:cTn>
                              </p:par>
                            </p:childTnLst>
                          </p:cTn>
                        </p:par>
                        <p:par>
                          <p:cTn id="11" fill="hold">
                            <p:stCondLst>
                              <p:cond delay="500"/>
                            </p:stCondLst>
                            <p:childTnLst>
                              <p:par>
                                <p:cTn id="12" presetID="4" presetClass="entr" presetSubtype="32" fill="hold" grpId="0" nodeType="afterEffect" nodePh="1">
                                  <p:stCondLst>
                                    <p:cond delay="0"/>
                                  </p:stCondLst>
                                  <p:endCondLst>
                                    <p:cond evt="begin" delay="0">
                                      <p:tn val="12"/>
                                    </p:cond>
                                  </p:endCondLst>
                                  <p:childTnLst>
                                    <p:set>
                                      <p:cBhvr>
                                        <p:cTn id="13" dur="1" fill="hold">
                                          <p:stCondLst>
                                            <p:cond delay="0"/>
                                          </p:stCondLst>
                                        </p:cTn>
                                        <p:tgtEl>
                                          <p:spTgt spid="194564">
                                            <p:txEl>
                                              <p:pRg st="0" end="0"/>
                                            </p:txEl>
                                          </p:spTgt>
                                        </p:tgtEl>
                                        <p:attrNameLst>
                                          <p:attrName>style.visibility</p:attrName>
                                        </p:attrNameLst>
                                      </p:cBhvr>
                                      <p:to>
                                        <p:strVal val="visible"/>
                                      </p:to>
                                    </p:set>
                                    <p:animEffect transition="in" filter="box(out)">
                                      <p:cBhvr>
                                        <p:cTn id="14" dur="500"/>
                                        <p:tgtEl>
                                          <p:spTgt spid="194564">
                                            <p:txEl>
                                              <p:pRg st="0" end="0"/>
                                            </p:txEl>
                                          </p:spTgt>
                                        </p:tgtEl>
                                      </p:cBhvr>
                                    </p:animEffect>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194602"/>
                                        </p:tgtEl>
                                        <p:attrNameLst>
                                          <p:attrName>style.visibility</p:attrName>
                                        </p:attrNameLst>
                                      </p:cBhvr>
                                      <p:to>
                                        <p:strVal val="visible"/>
                                      </p:to>
                                    </p:set>
                                    <p:animEffect transition="in" filter="box(out)">
                                      <p:cBhvr>
                                        <p:cTn id="18" dur="500"/>
                                        <p:tgtEl>
                                          <p:spTgt spid="194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4" grpId="0" build="p" autoUpdateAnimBg="0" advAuto="0"/>
      <p:bldP spid="1946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762000"/>
          </a:xfrm>
        </p:spPr>
        <p:txBody>
          <a:bodyPr anchor="b">
            <a:normAutofit fontScale="90000"/>
          </a:bodyPr>
          <a:lstStyle/>
          <a:p>
            <a:r>
              <a:rPr lang="en-US" sz="2800" dirty="0" smtClean="0">
                <a:latin typeface="Book Antiqua" pitchFamily="18" charset="0"/>
                <a:sym typeface="Copperplate" charset="0"/>
              </a:rPr>
              <a:t>#1. Biological molecules (</a:t>
            </a:r>
            <a:r>
              <a:rPr lang="en-US" sz="2800" dirty="0" err="1" smtClean="0">
                <a:latin typeface="Book Antiqua" pitchFamily="18" charset="0"/>
                <a:sym typeface="Copperplate" charset="0"/>
              </a:rPr>
              <a:t>Biomolecule</a:t>
            </a:r>
            <a:r>
              <a:rPr lang="en-US" sz="2800" dirty="0" smtClean="0">
                <a:latin typeface="Book Antiqua" pitchFamily="18" charset="0"/>
                <a:sym typeface="Copperplate" charset="0"/>
              </a:rPr>
              <a:t>, macromolecules) make parts of cells and living things.</a:t>
            </a:r>
          </a:p>
        </p:txBody>
      </p:sp>
      <p:sp>
        <p:nvSpPr>
          <p:cNvPr id="24579" name="Rectangle 3"/>
          <p:cNvSpPr>
            <a:spLocks noGrp="1" noChangeArrowheads="1"/>
          </p:cNvSpPr>
          <p:nvPr>
            <p:ph type="body" idx="1"/>
          </p:nvPr>
        </p:nvSpPr>
        <p:spPr>
          <a:xfrm>
            <a:off x="0" y="762000"/>
            <a:ext cx="9144000" cy="5533430"/>
          </a:xfrm>
        </p:spPr>
        <p:txBody>
          <a:bodyPr anchor="t">
            <a:normAutofit/>
          </a:bodyPr>
          <a:lstStyle/>
          <a:p>
            <a:pPr marL="625056" indent="-401822">
              <a:spcBef>
                <a:spcPct val="0"/>
              </a:spcBef>
              <a:buClr>
                <a:srgbClr val="404040"/>
              </a:buClr>
              <a:buFont typeface="Palatino" charset="0"/>
              <a:buChar char="•"/>
            </a:pPr>
            <a:r>
              <a:rPr lang="en-US" sz="2200" b="1" dirty="0" smtClean="0">
                <a:latin typeface="Book Antiqua" pitchFamily="18" charset="0"/>
                <a:sym typeface="Palatino" charset="0"/>
              </a:rPr>
              <a:t>#2. Carbohydrates</a:t>
            </a:r>
            <a:r>
              <a:rPr lang="en-US" sz="2200" dirty="0" smtClean="0">
                <a:latin typeface="Book Antiqua" pitchFamily="18" charset="0"/>
                <a:sym typeface="Palatino" charset="0"/>
              </a:rPr>
              <a:t>- compounds composed of carbon, hydrogen, and oxygen atoms. </a:t>
            </a:r>
            <a:r>
              <a:rPr lang="en-US" sz="2200" b="1" dirty="0" smtClean="0">
                <a:latin typeface="Book Antiqua" pitchFamily="18" charset="0"/>
                <a:sym typeface="Palatino" charset="0"/>
              </a:rPr>
              <a:t>Identifies the type of cell.  </a:t>
            </a:r>
            <a:r>
              <a:rPr lang="en-US" sz="2200" dirty="0" smtClean="0">
                <a:latin typeface="Book Antiqua" pitchFamily="18" charset="0"/>
                <a:sym typeface="Palatino" charset="0"/>
              </a:rPr>
              <a:t>Ex.  C</a:t>
            </a:r>
            <a:r>
              <a:rPr lang="en-US" sz="2200" baseline="-25000" dirty="0" smtClean="0">
                <a:latin typeface="Book Antiqua" pitchFamily="18" charset="0"/>
                <a:sym typeface="Palatino" charset="0"/>
              </a:rPr>
              <a:t>6</a:t>
            </a:r>
            <a:r>
              <a:rPr lang="en-US" sz="2200" dirty="0" smtClean="0">
                <a:latin typeface="Book Antiqua" pitchFamily="18" charset="0"/>
                <a:sym typeface="Palatino" charset="0"/>
              </a:rPr>
              <a:t>H</a:t>
            </a:r>
            <a:r>
              <a:rPr lang="en-US" sz="2200" baseline="-25000" dirty="0" smtClean="0">
                <a:latin typeface="Book Antiqua" pitchFamily="18" charset="0"/>
                <a:sym typeface="Palatino" charset="0"/>
              </a:rPr>
              <a:t>12</a:t>
            </a:r>
            <a:r>
              <a:rPr lang="en-US" sz="2200" dirty="0" smtClean="0">
                <a:latin typeface="Book Antiqua" pitchFamily="18" charset="0"/>
                <a:sym typeface="Palatino" charset="0"/>
              </a:rPr>
              <a:t>O</a:t>
            </a:r>
            <a:r>
              <a:rPr lang="en-US" sz="2200" baseline="-25000" dirty="0" smtClean="0">
                <a:latin typeface="Book Antiqua" pitchFamily="18" charset="0"/>
                <a:sym typeface="Palatino" charset="0"/>
              </a:rPr>
              <a:t>6 </a:t>
            </a:r>
            <a:r>
              <a:rPr lang="en-US" sz="2200" dirty="0" smtClean="0">
                <a:latin typeface="Book Antiqua" pitchFamily="18" charset="0"/>
                <a:sym typeface="Palatino" charset="0"/>
              </a:rPr>
              <a:t>- sugar</a:t>
            </a:r>
          </a:p>
          <a:p>
            <a:pPr marL="625056" indent="-401822">
              <a:spcBef>
                <a:spcPts val="1266"/>
              </a:spcBef>
              <a:buClr>
                <a:srgbClr val="404040"/>
              </a:buClr>
              <a:buFont typeface="Palatino" charset="0"/>
              <a:buChar char="•"/>
            </a:pPr>
            <a:r>
              <a:rPr lang="en-US" sz="2200" b="1" dirty="0" smtClean="0">
                <a:latin typeface="Book Antiqua" pitchFamily="18" charset="0"/>
                <a:sym typeface="Palatino" charset="0"/>
              </a:rPr>
              <a:t>Proteins-</a:t>
            </a:r>
            <a:r>
              <a:rPr lang="en-US" sz="2200" dirty="0" smtClean="0">
                <a:latin typeface="Book Antiqua" pitchFamily="18" charset="0"/>
                <a:sym typeface="Palatino" charset="0"/>
              </a:rPr>
              <a:t> made up of long chains of </a:t>
            </a:r>
            <a:r>
              <a:rPr lang="en-US" sz="2200" b="1" dirty="0" smtClean="0">
                <a:latin typeface="Book Antiqua" pitchFamily="18" charset="0"/>
                <a:sym typeface="Palatino" charset="0"/>
              </a:rPr>
              <a:t>nitrogen-containing</a:t>
            </a:r>
            <a:r>
              <a:rPr lang="en-US" sz="2200" dirty="0" smtClean="0">
                <a:latin typeface="Book Antiqua" pitchFamily="18" charset="0"/>
                <a:sym typeface="Palatino" charset="0"/>
              </a:rPr>
              <a:t> organic molecules called </a:t>
            </a:r>
            <a:r>
              <a:rPr lang="en-US" sz="2200" b="1" dirty="0" smtClean="0">
                <a:latin typeface="Book Antiqua" pitchFamily="18" charset="0"/>
                <a:sym typeface="Palatino" charset="0"/>
              </a:rPr>
              <a:t>amino acids</a:t>
            </a:r>
            <a:r>
              <a:rPr lang="en-US" sz="2200" dirty="0" smtClean="0">
                <a:latin typeface="Book Antiqua" pitchFamily="18" charset="0"/>
                <a:sym typeface="Palatino" charset="0"/>
              </a:rPr>
              <a:t>.  Allow for transport of materials in and out of the cell.</a:t>
            </a:r>
          </a:p>
          <a:p>
            <a:pPr marL="625056" indent="-401822">
              <a:spcBef>
                <a:spcPts val="1266"/>
              </a:spcBef>
              <a:buClr>
                <a:srgbClr val="404040"/>
              </a:buClr>
              <a:buFont typeface="Palatino" charset="0"/>
              <a:buChar char="•"/>
            </a:pPr>
            <a:r>
              <a:rPr lang="en-US" sz="2200" b="1" dirty="0" smtClean="0">
                <a:latin typeface="Book Antiqua" pitchFamily="18" charset="0"/>
                <a:sym typeface="Palatino" charset="0"/>
              </a:rPr>
              <a:t>Nucleic Acids- </a:t>
            </a:r>
            <a:r>
              <a:rPr lang="en-US" sz="2200" dirty="0" smtClean="0">
                <a:latin typeface="Book Antiqua" pitchFamily="18" charset="0"/>
                <a:sym typeface="Palatino" charset="0"/>
              </a:rPr>
              <a:t>organic compounds found in all living cells.  Genetic Material.</a:t>
            </a:r>
          </a:p>
          <a:p>
            <a:pPr marL="1250112" lvl="2" indent="-401822">
              <a:spcBef>
                <a:spcPts val="1266"/>
              </a:spcBef>
              <a:buClr>
                <a:srgbClr val="404040"/>
              </a:buClr>
              <a:buFont typeface="Palatino" charset="0"/>
              <a:buChar char="•"/>
            </a:pPr>
            <a:r>
              <a:rPr lang="en-US" sz="2200" b="1" dirty="0" smtClean="0">
                <a:latin typeface="Book Antiqua" pitchFamily="18" charset="0"/>
                <a:sym typeface="Palatino" charset="0"/>
              </a:rPr>
              <a:t>DNA</a:t>
            </a:r>
          </a:p>
          <a:p>
            <a:pPr marL="1250112" lvl="2" indent="-401822">
              <a:spcBef>
                <a:spcPts val="1266"/>
              </a:spcBef>
              <a:buClr>
                <a:srgbClr val="404040"/>
              </a:buClr>
              <a:buFont typeface="Palatino" charset="0"/>
              <a:buChar char="•"/>
            </a:pPr>
            <a:r>
              <a:rPr lang="en-US" sz="2200" b="1" dirty="0" smtClean="0">
                <a:latin typeface="Book Antiqua" pitchFamily="18" charset="0"/>
                <a:sym typeface="Palatino" charset="0"/>
              </a:rPr>
              <a:t>RNA</a:t>
            </a:r>
          </a:p>
          <a:p>
            <a:pPr marL="625056" indent="-401822">
              <a:spcBef>
                <a:spcPts val="1266"/>
              </a:spcBef>
              <a:buClr>
                <a:srgbClr val="404040"/>
              </a:buClr>
              <a:buFont typeface="Palatino" charset="0"/>
              <a:buChar char="•"/>
            </a:pPr>
            <a:r>
              <a:rPr lang="en-US" sz="2200" b="1" dirty="0" smtClean="0">
                <a:latin typeface="Book Antiqua" pitchFamily="18" charset="0"/>
                <a:sym typeface="Palatino" charset="0"/>
              </a:rPr>
              <a:t>Lipids-</a:t>
            </a:r>
            <a:r>
              <a:rPr lang="en-US" sz="2200" dirty="0" smtClean="0">
                <a:latin typeface="Book Antiqua" pitchFamily="18" charset="0"/>
                <a:sym typeface="Palatino" charset="0"/>
              </a:rPr>
              <a:t>  smaller biological molecules that do not mix with water.  Ex. </a:t>
            </a:r>
            <a:r>
              <a:rPr lang="en-US" sz="2200" b="1" dirty="0" smtClean="0">
                <a:latin typeface="Book Antiqua" pitchFamily="18" charset="0"/>
                <a:sym typeface="Palatino" charset="0"/>
              </a:rPr>
              <a:t>fats, waxes, oils and steroids</a:t>
            </a:r>
            <a:r>
              <a:rPr lang="en-US" sz="2200" dirty="0" smtClean="0">
                <a:latin typeface="Book Antiqua" pitchFamily="18" charset="0"/>
                <a:sym typeface="Palatino" charset="0"/>
              </a:rPr>
              <a:t>. </a:t>
            </a:r>
          </a:p>
          <a:p>
            <a:pPr marL="625056" indent="-401822">
              <a:spcBef>
                <a:spcPts val="1266"/>
              </a:spcBef>
              <a:buClr>
                <a:srgbClr val="404040"/>
              </a:buClr>
              <a:buNone/>
            </a:pPr>
            <a:r>
              <a:rPr lang="en-US" sz="2200" dirty="0" smtClean="0">
                <a:latin typeface="Book Antiqua" pitchFamily="18" charset="0"/>
                <a:sym typeface="Palatino" charset="0"/>
              </a:rPr>
              <a:t>#3.  Without these </a:t>
            </a:r>
            <a:r>
              <a:rPr lang="en-US" sz="2200" dirty="0" err="1" smtClean="0">
                <a:latin typeface="Book Antiqua" pitchFamily="18" charset="0"/>
                <a:sym typeface="Palatino" charset="0"/>
              </a:rPr>
              <a:t>Biomolecules</a:t>
            </a:r>
            <a:r>
              <a:rPr lang="en-US" sz="2200" dirty="0" smtClean="0">
                <a:latin typeface="Book Antiqua" pitchFamily="18" charset="0"/>
                <a:sym typeface="Palatino" charset="0"/>
              </a:rPr>
              <a:t> we would not have life because we would not have cells.</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3"/>
          <p:cNvSpPr>
            <a:spLocks noChangeArrowheads="1"/>
          </p:cNvSpPr>
          <p:nvPr/>
        </p:nvSpPr>
        <p:spPr bwMode="auto">
          <a:xfrm>
            <a:off x="-152400" y="1708150"/>
            <a:ext cx="8839200" cy="968375"/>
          </a:xfrm>
          <a:prstGeom prst="rect">
            <a:avLst/>
          </a:prstGeom>
          <a:noFill/>
          <a:ln w="9525">
            <a:noFill/>
            <a:miter lim="800000"/>
            <a:headEnd/>
            <a:tailEnd/>
          </a:ln>
          <a:effectLst/>
        </p:spPr>
        <p:txBody>
          <a:bodyPr>
            <a:spAutoFit/>
          </a:bodyPr>
          <a:lstStyle/>
          <a:p>
            <a:pPr marL="762000" indent="-762000">
              <a:buFontTx/>
              <a:buNone/>
            </a:pPr>
            <a:r>
              <a:rPr lang="en-US" altLang="en-US">
                <a:latin typeface="Times" charset="0"/>
              </a:rPr>
              <a:t>       	</a:t>
            </a:r>
            <a:r>
              <a:rPr lang="en-US" altLang="en-US">
                <a:latin typeface="Times" charset="0"/>
                <a:cs typeface="Times New Roman" pitchFamily="18" charset="0"/>
              </a:rPr>
              <a:t>In which type of molecule will you find peptide bonds? </a:t>
            </a:r>
          </a:p>
        </p:txBody>
      </p:sp>
      <p:sp>
        <p:nvSpPr>
          <p:cNvPr id="195598" name="Rectangle 14"/>
          <p:cNvSpPr>
            <a:spLocks noChangeArrowheads="1"/>
          </p:cNvSpPr>
          <p:nvPr/>
        </p:nvSpPr>
        <p:spPr bwMode="auto">
          <a:xfrm>
            <a:off x="584200" y="966788"/>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3</a:t>
            </a:r>
          </a:p>
        </p:txBody>
      </p:sp>
      <p:sp>
        <p:nvSpPr>
          <p:cNvPr id="195615" name="Text Box 31"/>
          <p:cNvSpPr txBox="1">
            <a:spLocks noChangeArrowheads="1"/>
          </p:cNvSpPr>
          <p:nvPr/>
        </p:nvSpPr>
        <p:spPr bwMode="auto">
          <a:xfrm>
            <a:off x="5562600" y="5410200"/>
            <a:ext cx="2209800" cy="457200"/>
          </a:xfrm>
          <a:prstGeom prst="rect">
            <a:avLst/>
          </a:prstGeom>
          <a:noFill/>
          <a:ln w="9525" algn="ctr">
            <a:noFill/>
            <a:miter lim="800000"/>
            <a:headEnd/>
            <a:tailEnd/>
          </a:ln>
          <a:effectLst/>
        </p:spPr>
        <p:txBody>
          <a:bodyPr>
            <a:spAutoFit/>
          </a:bodyPr>
          <a:lstStyle/>
          <a:p>
            <a:pPr>
              <a:lnSpc>
                <a:spcPct val="75000"/>
              </a:lnSpc>
              <a:buFontTx/>
              <a:buNone/>
              <a:tabLst>
                <a:tab pos="228600" algn="l"/>
                <a:tab pos="1943100" algn="l"/>
              </a:tabLst>
            </a:pPr>
            <a:r>
              <a:rPr lang="en-US" altLang="en-US">
                <a:latin typeface="Times" charset="0"/>
              </a:rPr>
              <a:t>D. </a:t>
            </a:r>
            <a:r>
              <a:rPr lang="en-US" altLang="en-US">
                <a:latin typeface="Times" charset="0"/>
                <a:cs typeface="Times New Roman" pitchFamily="18" charset="0"/>
              </a:rPr>
              <a:t>fatty acid</a:t>
            </a:r>
            <a:r>
              <a:rPr lang="en-US" altLang="en-US">
                <a:latin typeface="Times" charset="0"/>
              </a:rPr>
              <a:t> </a:t>
            </a:r>
          </a:p>
        </p:txBody>
      </p:sp>
      <p:sp>
        <p:nvSpPr>
          <p:cNvPr id="195617" name="Text Box 33"/>
          <p:cNvSpPr txBox="1">
            <a:spLocks noChangeArrowheads="1"/>
          </p:cNvSpPr>
          <p:nvPr/>
        </p:nvSpPr>
        <p:spPr bwMode="auto">
          <a:xfrm>
            <a:off x="5562600" y="4748213"/>
            <a:ext cx="2057400" cy="457200"/>
          </a:xfrm>
          <a:prstGeom prst="rect">
            <a:avLst/>
          </a:prstGeom>
          <a:noFill/>
          <a:ln w="9525" algn="ctr">
            <a:noFill/>
            <a:miter lim="800000"/>
            <a:headEnd/>
            <a:tailEnd/>
          </a:ln>
          <a:effectLst/>
        </p:spPr>
        <p:txBody>
          <a:bodyPr>
            <a:spAutoFit/>
          </a:bodyPr>
          <a:lstStyle/>
          <a:p>
            <a:pPr>
              <a:lnSpc>
                <a:spcPct val="75000"/>
              </a:lnSpc>
              <a:buFontTx/>
              <a:buNone/>
              <a:tabLst>
                <a:tab pos="228600" algn="l"/>
                <a:tab pos="1943100" algn="l"/>
              </a:tabLst>
            </a:pPr>
            <a:r>
              <a:rPr lang="en-US" altLang="en-US">
                <a:latin typeface="Times" charset="0"/>
              </a:rPr>
              <a:t>C. </a:t>
            </a:r>
            <a:r>
              <a:rPr lang="en-US" altLang="en-US">
                <a:latin typeface="Times" charset="0"/>
                <a:cs typeface="Times New Roman" pitchFamily="18" charset="0"/>
              </a:rPr>
              <a:t>protein </a:t>
            </a:r>
          </a:p>
        </p:txBody>
      </p:sp>
      <p:sp>
        <p:nvSpPr>
          <p:cNvPr id="195618" name="Text Box 34"/>
          <p:cNvSpPr txBox="1">
            <a:spLocks noChangeArrowheads="1"/>
          </p:cNvSpPr>
          <p:nvPr/>
        </p:nvSpPr>
        <p:spPr bwMode="auto">
          <a:xfrm>
            <a:off x="676275" y="5397500"/>
            <a:ext cx="1600200" cy="457200"/>
          </a:xfrm>
          <a:prstGeom prst="rect">
            <a:avLst/>
          </a:prstGeom>
          <a:noFill/>
          <a:ln w="9525" algn="ctr">
            <a:noFill/>
            <a:miter lim="800000"/>
            <a:headEnd/>
            <a:tailEnd/>
          </a:ln>
          <a:effectLst/>
        </p:spPr>
        <p:txBody>
          <a:bodyPr>
            <a:spAutoFit/>
          </a:bodyPr>
          <a:lstStyle/>
          <a:p>
            <a:pPr>
              <a:lnSpc>
                <a:spcPct val="75000"/>
              </a:lnSpc>
              <a:buFontTx/>
              <a:buNone/>
              <a:tabLst>
                <a:tab pos="228600" algn="l"/>
                <a:tab pos="1943100" algn="l"/>
              </a:tabLst>
            </a:pPr>
            <a:r>
              <a:rPr lang="en-US" altLang="en-US">
                <a:latin typeface="Times" charset="0"/>
              </a:rPr>
              <a:t>B. </a:t>
            </a:r>
            <a:r>
              <a:rPr lang="en-US" altLang="en-US">
                <a:latin typeface="Times" charset="0"/>
                <a:cs typeface="Times New Roman" pitchFamily="18" charset="0"/>
              </a:rPr>
              <a:t>lipid</a:t>
            </a:r>
            <a:r>
              <a:rPr lang="en-US" altLang="en-US">
                <a:latin typeface="Times" charset="0"/>
              </a:rPr>
              <a:t> </a:t>
            </a:r>
          </a:p>
        </p:txBody>
      </p:sp>
      <p:sp>
        <p:nvSpPr>
          <p:cNvPr id="195619" name="Text Box 35"/>
          <p:cNvSpPr txBox="1">
            <a:spLocks noChangeArrowheads="1"/>
          </p:cNvSpPr>
          <p:nvPr/>
        </p:nvSpPr>
        <p:spPr bwMode="auto">
          <a:xfrm>
            <a:off x="676275" y="4724400"/>
            <a:ext cx="2905125" cy="457200"/>
          </a:xfrm>
          <a:prstGeom prst="rect">
            <a:avLst/>
          </a:prstGeom>
          <a:noFill/>
          <a:ln w="9525" algn="ctr">
            <a:noFill/>
            <a:miter lim="800000"/>
            <a:headEnd/>
            <a:tailEnd/>
          </a:ln>
          <a:effectLst/>
        </p:spPr>
        <p:txBody>
          <a:bodyPr wrap="none">
            <a:spAutoFit/>
          </a:bodyPr>
          <a:lstStyle/>
          <a:p>
            <a:pPr>
              <a:lnSpc>
                <a:spcPct val="75000"/>
              </a:lnSpc>
              <a:buFontTx/>
              <a:buNone/>
              <a:tabLst>
                <a:tab pos="228600" algn="l"/>
                <a:tab pos="1943100" algn="l"/>
              </a:tabLst>
            </a:pPr>
            <a:r>
              <a:rPr lang="en-US" altLang="en-US">
                <a:latin typeface="Times" charset="0"/>
              </a:rPr>
              <a:t>A. </a:t>
            </a:r>
            <a:r>
              <a:rPr lang="en-US" altLang="en-US">
                <a:latin typeface="Times" charset="0"/>
                <a:cs typeface="Times New Roman" pitchFamily="18" charset="0"/>
              </a:rPr>
              <a:t>carbohydrate</a:t>
            </a:r>
            <a:r>
              <a:rPr lang="en-US" altLang="en-US">
                <a:latin typeface="Times" charset="0"/>
              </a:rPr>
              <a:t> </a:t>
            </a:r>
          </a:p>
        </p:txBody>
      </p:sp>
      <p:pic>
        <p:nvPicPr>
          <p:cNvPr id="195622" name="Picture 3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95623" name="Picture 3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95624" name="Picture 4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95625" name="Picture 41"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95626" name="Picture 42"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95627" name="Picture 43"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95630" name="Picture 46"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95631" name="Picture 47" descr="6"/>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195633" name="Picture 49" descr="Fig"/>
          <p:cNvPicPr>
            <a:picLocks noChangeAspect="1" noChangeArrowheads="1"/>
          </p:cNvPicPr>
          <p:nvPr/>
        </p:nvPicPr>
        <p:blipFill>
          <a:blip r:embed="rId12" cstate="print"/>
          <a:srcRect/>
          <a:stretch>
            <a:fillRect/>
          </a:stretch>
        </p:blipFill>
        <p:spPr bwMode="auto">
          <a:xfrm>
            <a:off x="2514600" y="2487613"/>
            <a:ext cx="4114800" cy="2038350"/>
          </a:xfrm>
          <a:prstGeom prst="rect">
            <a:avLst/>
          </a:prstGeom>
          <a:noFill/>
        </p:spPr>
      </p:pic>
      <p:sp>
        <p:nvSpPr>
          <p:cNvPr id="195634" name="Rectangle 50"/>
          <p:cNvSpPr>
            <a:spLocks noGrp="1" noChangeArrowheads="1"/>
          </p:cNvSpPr>
          <p:nvPr>
            <p:ph type="title"/>
          </p:nvPr>
        </p:nvSpPr>
        <p:spPr>
          <a:xfrm>
            <a:off x="914400" y="6964363"/>
            <a:ext cx="8229600" cy="198437"/>
          </a:xfrm>
          <a:noFill/>
          <a:ln/>
        </p:spPr>
        <p:txBody>
          <a:bodyPr>
            <a:normAutofit fontScale="90000"/>
          </a:bodyPr>
          <a:lstStyle/>
          <a:p>
            <a:pPr algn="r"/>
            <a:r>
              <a:rPr lang="en-US" altLang="en-US" sz="1400" b="1"/>
              <a:t>Section 3 Check</a:t>
            </a:r>
          </a:p>
        </p:txBody>
      </p:sp>
      <p:pic>
        <p:nvPicPr>
          <p:cNvPr id="195636" name="Picture 52"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95637" name="Text Box 5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buFontTx/>
              <a:buNone/>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5636"/>
                                        </p:tgtEl>
                                        <p:attrNameLst>
                                          <p:attrName>style.visibility</p:attrName>
                                        </p:attrNameLst>
                                      </p:cBhvr>
                                      <p:to>
                                        <p:strVal val="visible"/>
                                      </p:to>
                                    </p:set>
                                    <p:animEffect transition="in" filter="box(out)">
                                      <p:cBhvr>
                                        <p:cTn id="7" dur="500"/>
                                        <p:tgtEl>
                                          <p:spTgt spid="19563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5637"/>
                                        </p:tgtEl>
                                        <p:attrNameLst>
                                          <p:attrName>style.visibility</p:attrName>
                                        </p:attrNameLst>
                                      </p:cBhvr>
                                      <p:to>
                                        <p:strVal val="visible"/>
                                      </p:to>
                                    </p:set>
                                    <p:animEffect transition="in" filter="box(out)">
                                      <p:cBhvr>
                                        <p:cTn id="10" dur="500"/>
                                        <p:tgtEl>
                                          <p:spTgt spid="19563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95619"/>
                                        </p:tgtEl>
                                        <p:attrNameLst>
                                          <p:attrName>style.visibility</p:attrName>
                                        </p:attrNameLst>
                                      </p:cBhvr>
                                      <p:to>
                                        <p:strVal val="visible"/>
                                      </p:to>
                                    </p:set>
                                    <p:animEffect transition="in" filter="box(out)">
                                      <p:cBhvr>
                                        <p:cTn id="15" dur="500"/>
                                        <p:tgtEl>
                                          <p:spTgt spid="195619"/>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195618"/>
                                        </p:tgtEl>
                                        <p:attrNameLst>
                                          <p:attrName>style.visibility</p:attrName>
                                        </p:attrNameLst>
                                      </p:cBhvr>
                                      <p:to>
                                        <p:strVal val="visible"/>
                                      </p:to>
                                    </p:set>
                                    <p:animEffect transition="in" filter="box(out)">
                                      <p:cBhvr>
                                        <p:cTn id="19" dur="500"/>
                                        <p:tgtEl>
                                          <p:spTgt spid="195618"/>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195617"/>
                                        </p:tgtEl>
                                        <p:attrNameLst>
                                          <p:attrName>style.visibility</p:attrName>
                                        </p:attrNameLst>
                                      </p:cBhvr>
                                      <p:to>
                                        <p:strVal val="visible"/>
                                      </p:to>
                                    </p:set>
                                    <p:animEffect transition="in" filter="box(out)">
                                      <p:cBhvr>
                                        <p:cTn id="23" dur="500"/>
                                        <p:tgtEl>
                                          <p:spTgt spid="195617"/>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195615"/>
                                        </p:tgtEl>
                                        <p:attrNameLst>
                                          <p:attrName>style.visibility</p:attrName>
                                        </p:attrNameLst>
                                      </p:cBhvr>
                                      <p:to>
                                        <p:strVal val="visible"/>
                                      </p:to>
                                    </p:set>
                                    <p:animEffect transition="in" filter="box(out)">
                                      <p:cBhvr>
                                        <p:cTn id="27" dur="500"/>
                                        <p:tgtEl>
                                          <p:spTgt spid="19561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195626"/>
                                        </p:tgtEl>
                                        <p:attrNameLst>
                                          <p:attrName>style.visibility</p:attrName>
                                        </p:attrNameLst>
                                      </p:cBhvr>
                                      <p:to>
                                        <p:strVal val="visible"/>
                                      </p:to>
                                    </p:set>
                                    <p:animEffect transition="in" filter="box(out)">
                                      <p:cBhvr>
                                        <p:cTn id="31" dur="500"/>
                                        <p:tgtEl>
                                          <p:spTgt spid="195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15" grpId="0" autoUpdateAnimBg="0"/>
      <p:bldP spid="195617" grpId="0" autoUpdateAnimBg="0"/>
      <p:bldP spid="195618" grpId="0" autoUpdateAnimBg="0"/>
      <p:bldP spid="195619" grpId="0" autoUpdateAnimBg="0"/>
      <p:bldP spid="1956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23" name="Rectangle 15"/>
          <p:cNvSpPr>
            <a:spLocks noChangeArrowheads="1"/>
          </p:cNvSpPr>
          <p:nvPr/>
        </p:nvSpPr>
        <p:spPr bwMode="auto">
          <a:xfrm>
            <a:off x="533400" y="1108075"/>
            <a:ext cx="8153400" cy="1406525"/>
          </a:xfrm>
          <a:prstGeom prst="rect">
            <a:avLst/>
          </a:prstGeom>
          <a:noFill/>
          <a:ln w="9525" algn="ctr">
            <a:noFill/>
            <a:miter lim="800000"/>
            <a:headEnd/>
            <a:tailEnd/>
          </a:ln>
          <a:effectLst/>
        </p:spPr>
        <p:txBody>
          <a:bodyPr>
            <a:spAutoFit/>
          </a:bodyPr>
          <a:lstStyle/>
          <a:p>
            <a:pPr>
              <a:buFontTx/>
              <a:buNone/>
              <a:tabLst>
                <a:tab pos="228600" algn="l"/>
                <a:tab pos="1943100" algn="l"/>
              </a:tabLst>
            </a:pPr>
            <a:r>
              <a:rPr lang="en-US" altLang="en-US">
                <a:solidFill>
                  <a:schemeClr val="tx2"/>
                </a:solidFill>
                <a:latin typeface="Times" charset="0"/>
                <a:cs typeface="Times New Roman" pitchFamily="18" charset="0"/>
              </a:rPr>
              <a:t>The answer is C.</a:t>
            </a:r>
            <a:r>
              <a:rPr lang="en-US" altLang="en-US">
                <a:latin typeface="Times" charset="0"/>
                <a:cs typeface="Times New Roman" pitchFamily="18" charset="0"/>
              </a:rPr>
              <a:t> Amino acids are the basic building blocks of proteins and are linked together by peptide bonds.</a:t>
            </a:r>
          </a:p>
        </p:txBody>
      </p:sp>
      <p:sp>
        <p:nvSpPr>
          <p:cNvPr id="196627" name="Line 19"/>
          <p:cNvSpPr>
            <a:spLocks noChangeShapeType="1"/>
          </p:cNvSpPr>
          <p:nvPr/>
        </p:nvSpPr>
        <p:spPr bwMode="auto">
          <a:xfrm flipV="1">
            <a:off x="2895600" y="1905000"/>
            <a:ext cx="0" cy="685800"/>
          </a:xfrm>
          <a:prstGeom prst="line">
            <a:avLst/>
          </a:prstGeom>
          <a:noFill/>
          <a:ln w="9525">
            <a:noFill/>
            <a:round/>
            <a:headEnd/>
            <a:tailEnd type="triangle" w="med" len="med"/>
          </a:ln>
          <a:effectLst/>
        </p:spPr>
        <p:txBody>
          <a:bodyPr>
            <a:spAutoFit/>
          </a:bodyPr>
          <a:lstStyle/>
          <a:p>
            <a:endParaRPr lang="en-US"/>
          </a:p>
        </p:txBody>
      </p:sp>
      <p:pic>
        <p:nvPicPr>
          <p:cNvPr id="196655" name="Picture 4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96656" name="Picture 4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96657" name="Picture 4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96658" name="Picture 50"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96659" name="Picture 51"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96660" name="Picture 52"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96663" name="Picture 5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96664" name="Picture 56" descr="6"/>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196667" name="Picture 59" descr="Fig"/>
          <p:cNvPicPr>
            <a:picLocks noChangeAspect="1" noChangeArrowheads="1"/>
          </p:cNvPicPr>
          <p:nvPr/>
        </p:nvPicPr>
        <p:blipFill>
          <a:blip r:embed="rId12" cstate="print"/>
          <a:srcRect/>
          <a:stretch>
            <a:fillRect/>
          </a:stretch>
        </p:blipFill>
        <p:spPr bwMode="auto">
          <a:xfrm>
            <a:off x="1676400" y="2997200"/>
            <a:ext cx="5638800" cy="2794000"/>
          </a:xfrm>
          <a:prstGeom prst="rect">
            <a:avLst/>
          </a:prstGeom>
          <a:noFill/>
        </p:spPr>
      </p:pic>
      <p:sp>
        <p:nvSpPr>
          <p:cNvPr id="196668" name="Rectangle 60"/>
          <p:cNvSpPr>
            <a:spLocks noGrp="1" noChangeArrowheads="1"/>
          </p:cNvSpPr>
          <p:nvPr>
            <p:ph type="title"/>
          </p:nvPr>
        </p:nvSpPr>
        <p:spPr>
          <a:xfrm>
            <a:off x="914400" y="6964363"/>
            <a:ext cx="8229600" cy="198437"/>
          </a:xfrm>
          <a:noFill/>
          <a:ln/>
        </p:spPr>
        <p:txBody>
          <a:bodyPr>
            <a:normAutofit fontScale="90000"/>
          </a:bodyPr>
          <a:lstStyle/>
          <a:p>
            <a:pPr algn="r"/>
            <a:r>
              <a:rPr lang="en-US" altLang="en-US" sz="1400" b="1"/>
              <a:t>Section 3 Check</a:t>
            </a:r>
          </a:p>
        </p:txBody>
      </p:sp>
      <p:pic>
        <p:nvPicPr>
          <p:cNvPr id="196670" name="Picture 62"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96671" name="Text Box 6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buFontTx/>
              <a:buNone/>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6670"/>
                                        </p:tgtEl>
                                        <p:attrNameLst>
                                          <p:attrName>style.visibility</p:attrName>
                                        </p:attrNameLst>
                                      </p:cBhvr>
                                      <p:to>
                                        <p:strVal val="visible"/>
                                      </p:to>
                                    </p:set>
                                    <p:animEffect transition="in" filter="box(out)">
                                      <p:cBhvr>
                                        <p:cTn id="7" dur="500"/>
                                        <p:tgtEl>
                                          <p:spTgt spid="19667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6671"/>
                                        </p:tgtEl>
                                        <p:attrNameLst>
                                          <p:attrName>style.visibility</p:attrName>
                                        </p:attrNameLst>
                                      </p:cBhvr>
                                      <p:to>
                                        <p:strVal val="visible"/>
                                      </p:to>
                                    </p:set>
                                    <p:animEffect transition="in" filter="box(out)">
                                      <p:cBhvr>
                                        <p:cTn id="10" dur="500"/>
                                        <p:tgtEl>
                                          <p:spTgt spid="19667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96659"/>
                                        </p:tgtEl>
                                        <p:attrNameLst>
                                          <p:attrName>style.visibility</p:attrName>
                                        </p:attrNameLst>
                                      </p:cBhvr>
                                      <p:to>
                                        <p:strVal val="visible"/>
                                      </p:to>
                                    </p:set>
                                    <p:animEffect transition="in" filter="box(out)">
                                      <p:cBhvr>
                                        <p:cTn id="14" dur="500"/>
                                        <p:tgtEl>
                                          <p:spTgt spid="196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7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79" name="Picture 47" descr="Nucleic Acid"/>
          <p:cNvPicPr>
            <a:picLocks noChangeAspect="1" noChangeArrowheads="1"/>
          </p:cNvPicPr>
          <p:nvPr/>
        </p:nvPicPr>
        <p:blipFill>
          <a:blip r:embed="rId2" cstate="print"/>
          <a:srcRect/>
          <a:stretch>
            <a:fillRect/>
          </a:stretch>
        </p:blipFill>
        <p:spPr bwMode="auto">
          <a:xfrm>
            <a:off x="1981200" y="2405063"/>
            <a:ext cx="4876800" cy="2090737"/>
          </a:xfrm>
          <a:prstGeom prst="rect">
            <a:avLst/>
          </a:prstGeom>
          <a:noFill/>
        </p:spPr>
      </p:pic>
      <p:sp>
        <p:nvSpPr>
          <p:cNvPr id="197635" name="Rectangle 3"/>
          <p:cNvSpPr>
            <a:spLocks noChangeArrowheads="1"/>
          </p:cNvSpPr>
          <p:nvPr/>
        </p:nvSpPr>
        <p:spPr bwMode="auto">
          <a:xfrm>
            <a:off x="0" y="1566863"/>
            <a:ext cx="8382000" cy="1023937"/>
          </a:xfrm>
          <a:prstGeom prst="rect">
            <a:avLst/>
          </a:prstGeom>
          <a:noFill/>
          <a:ln w="9525">
            <a:noFill/>
            <a:miter lim="800000"/>
            <a:headEnd/>
            <a:tailEnd/>
          </a:ln>
          <a:effectLst/>
        </p:spPr>
        <p:txBody>
          <a:bodyPr>
            <a:spAutoFit/>
          </a:bodyPr>
          <a:lstStyle/>
          <a:p>
            <a:pPr marL="609600" indent="-609600" eaLnBrk="0" hangingPunct="0">
              <a:buFontTx/>
              <a:buNone/>
            </a:pPr>
            <a:r>
              <a:rPr lang="en-US" altLang="en-US" sz="3600">
                <a:latin typeface="Times" charset="0"/>
              </a:rPr>
              <a:t>     	</a:t>
            </a:r>
            <a:r>
              <a:rPr lang="en-US" altLang="en-US">
                <a:latin typeface="Times" charset="0"/>
                <a:cs typeface="Times New Roman" pitchFamily="18" charset="0"/>
              </a:rPr>
              <a:t>What biomolecule is represented in this diagram?</a:t>
            </a:r>
            <a:r>
              <a:rPr lang="en-US" altLang="en-US">
                <a:latin typeface="Times" charset="0"/>
              </a:rPr>
              <a:t> </a:t>
            </a:r>
          </a:p>
        </p:txBody>
      </p:sp>
      <p:sp>
        <p:nvSpPr>
          <p:cNvPr id="197646" name="Rectangle 14"/>
          <p:cNvSpPr>
            <a:spLocks noChangeArrowheads="1"/>
          </p:cNvSpPr>
          <p:nvPr/>
        </p:nvSpPr>
        <p:spPr bwMode="auto">
          <a:xfrm>
            <a:off x="584200" y="914400"/>
            <a:ext cx="7924800" cy="579438"/>
          </a:xfrm>
          <a:prstGeom prst="rect">
            <a:avLst/>
          </a:prstGeom>
          <a:noFill/>
          <a:ln w="9525">
            <a:noFill/>
            <a:miter lim="800000"/>
            <a:headEnd/>
            <a:tailEnd/>
          </a:ln>
          <a:effectLst/>
        </p:spPr>
        <p:txBody>
          <a:bodyPr anchor="ctr"/>
          <a:lstStyle/>
          <a:p>
            <a:pPr>
              <a:buFontTx/>
              <a:buNone/>
            </a:pPr>
            <a:r>
              <a:rPr lang="en-US" altLang="en-US" sz="3600" b="1">
                <a:solidFill>
                  <a:schemeClr val="tx2"/>
                </a:solidFill>
                <a:latin typeface="Times" charset="0"/>
              </a:rPr>
              <a:t>Question 4</a:t>
            </a:r>
          </a:p>
        </p:txBody>
      </p:sp>
      <p:sp>
        <p:nvSpPr>
          <p:cNvPr id="197663" name="Text Box 31"/>
          <p:cNvSpPr txBox="1">
            <a:spLocks noChangeArrowheads="1"/>
          </p:cNvSpPr>
          <p:nvPr/>
        </p:nvSpPr>
        <p:spPr bwMode="auto">
          <a:xfrm>
            <a:off x="6007100" y="5337175"/>
            <a:ext cx="1527175" cy="530225"/>
          </a:xfrm>
          <a:prstGeom prst="rect">
            <a:avLst/>
          </a:prstGeom>
          <a:noFill/>
          <a:ln w="9525" algn="ctr">
            <a:noFill/>
            <a:miter lim="800000"/>
            <a:headEnd/>
            <a:tailEnd/>
          </a:ln>
          <a:effectLst/>
        </p:spPr>
        <p:txBody>
          <a:bodyPr wrap="none">
            <a:spAutoFit/>
          </a:bodyPr>
          <a:lstStyle/>
          <a:p>
            <a:pPr>
              <a:buFontTx/>
              <a:buNone/>
              <a:tabLst>
                <a:tab pos="228600" algn="l"/>
                <a:tab pos="1943100" algn="l"/>
              </a:tabLst>
            </a:pPr>
            <a:r>
              <a:rPr lang="en-US" altLang="en-US">
                <a:latin typeface="Times" charset="0"/>
              </a:rPr>
              <a:t>D. </a:t>
            </a:r>
            <a:r>
              <a:rPr lang="en-US" altLang="en-US">
                <a:latin typeface="Times" charset="0"/>
                <a:cs typeface="Times New Roman" pitchFamily="18" charset="0"/>
              </a:rPr>
              <a:t>lipid</a:t>
            </a:r>
            <a:r>
              <a:rPr lang="en-US" altLang="en-US">
                <a:latin typeface="Times" charset="0"/>
              </a:rPr>
              <a:t> </a:t>
            </a:r>
          </a:p>
        </p:txBody>
      </p:sp>
      <p:sp>
        <p:nvSpPr>
          <p:cNvPr id="197664" name="Text Box 32"/>
          <p:cNvSpPr txBox="1">
            <a:spLocks noChangeArrowheads="1"/>
          </p:cNvSpPr>
          <p:nvPr/>
        </p:nvSpPr>
        <p:spPr bwMode="auto">
          <a:xfrm>
            <a:off x="6013450" y="4638675"/>
            <a:ext cx="1911350" cy="530225"/>
          </a:xfrm>
          <a:prstGeom prst="rect">
            <a:avLst/>
          </a:prstGeom>
          <a:noFill/>
          <a:ln w="9525" algn="ctr">
            <a:noFill/>
            <a:miter lim="800000"/>
            <a:headEnd/>
            <a:tailEnd/>
          </a:ln>
          <a:effectLst/>
        </p:spPr>
        <p:txBody>
          <a:bodyPr wrap="none">
            <a:spAutoFit/>
          </a:bodyPr>
          <a:lstStyle/>
          <a:p>
            <a:pPr marL="342900" indent="-342900" eaLnBrk="0" hangingPunct="0">
              <a:buFontTx/>
              <a:buNone/>
              <a:tabLst>
                <a:tab pos="228600" algn="l"/>
                <a:tab pos="1943100" algn="l"/>
              </a:tabLst>
            </a:pPr>
            <a:r>
              <a:rPr lang="en-US" altLang="en-US">
                <a:latin typeface="Times" charset="0"/>
              </a:rPr>
              <a:t>C. </a:t>
            </a:r>
            <a:r>
              <a:rPr lang="en-US" altLang="en-US">
                <a:latin typeface="Times" charset="0"/>
                <a:cs typeface="Times New Roman" pitchFamily="18" charset="0"/>
              </a:rPr>
              <a:t>protein </a:t>
            </a:r>
          </a:p>
        </p:txBody>
      </p:sp>
      <p:sp>
        <p:nvSpPr>
          <p:cNvPr id="197665" name="Text Box 33"/>
          <p:cNvSpPr txBox="1">
            <a:spLocks noChangeArrowheads="1"/>
          </p:cNvSpPr>
          <p:nvPr/>
        </p:nvSpPr>
        <p:spPr bwMode="auto">
          <a:xfrm>
            <a:off x="762000" y="5346700"/>
            <a:ext cx="2454275" cy="530225"/>
          </a:xfrm>
          <a:prstGeom prst="rect">
            <a:avLst/>
          </a:prstGeom>
          <a:noFill/>
          <a:ln w="9525" algn="ctr">
            <a:noFill/>
            <a:miter lim="800000"/>
            <a:headEnd/>
            <a:tailEnd/>
          </a:ln>
          <a:effectLst/>
        </p:spPr>
        <p:txBody>
          <a:bodyPr wrap="none">
            <a:spAutoFit/>
          </a:bodyPr>
          <a:lstStyle/>
          <a:p>
            <a:pPr>
              <a:buFontTx/>
              <a:buNone/>
              <a:tabLst>
                <a:tab pos="228600" algn="l"/>
                <a:tab pos="1943100" algn="l"/>
              </a:tabLst>
            </a:pPr>
            <a:r>
              <a:rPr lang="en-US" altLang="en-US">
                <a:latin typeface="Times" charset="0"/>
              </a:rPr>
              <a:t>B. </a:t>
            </a:r>
            <a:r>
              <a:rPr lang="en-US" altLang="en-US">
                <a:latin typeface="Times" charset="0"/>
                <a:cs typeface="Times New Roman" pitchFamily="18" charset="0"/>
              </a:rPr>
              <a:t>nucleotide</a:t>
            </a:r>
            <a:r>
              <a:rPr lang="en-US" altLang="en-US">
                <a:latin typeface="Times" charset="0"/>
              </a:rPr>
              <a:t> </a:t>
            </a:r>
          </a:p>
        </p:txBody>
      </p:sp>
      <p:sp>
        <p:nvSpPr>
          <p:cNvPr id="197666" name="Text Box 34"/>
          <p:cNvSpPr txBox="1">
            <a:spLocks noChangeArrowheads="1"/>
          </p:cNvSpPr>
          <p:nvPr/>
        </p:nvSpPr>
        <p:spPr bwMode="auto">
          <a:xfrm>
            <a:off x="762000" y="4648200"/>
            <a:ext cx="2905125" cy="530225"/>
          </a:xfrm>
          <a:prstGeom prst="rect">
            <a:avLst/>
          </a:prstGeom>
          <a:noFill/>
          <a:ln w="9525" algn="ctr">
            <a:noFill/>
            <a:miter lim="800000"/>
            <a:headEnd/>
            <a:tailEnd/>
          </a:ln>
          <a:effectLst/>
        </p:spPr>
        <p:txBody>
          <a:bodyPr wrap="none">
            <a:spAutoFit/>
          </a:bodyPr>
          <a:lstStyle/>
          <a:p>
            <a:pPr>
              <a:buFontTx/>
              <a:buNone/>
              <a:tabLst>
                <a:tab pos="228600" algn="l"/>
                <a:tab pos="1943100" algn="l"/>
              </a:tabLst>
            </a:pPr>
            <a:r>
              <a:rPr lang="en-US" altLang="en-US">
                <a:latin typeface="Times" charset="0"/>
              </a:rPr>
              <a:t>A. </a:t>
            </a:r>
            <a:r>
              <a:rPr lang="en-US" altLang="en-US">
                <a:latin typeface="Times" charset="0"/>
                <a:cs typeface="Times New Roman" pitchFamily="18" charset="0"/>
              </a:rPr>
              <a:t>carbohydrate</a:t>
            </a:r>
            <a:r>
              <a:rPr lang="en-US" altLang="en-US">
                <a:latin typeface="Times" charset="0"/>
              </a:rPr>
              <a:t> </a:t>
            </a:r>
          </a:p>
        </p:txBody>
      </p:sp>
      <p:pic>
        <p:nvPicPr>
          <p:cNvPr id="197669" name="Picture 3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97670" name="Picture 3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97671" name="Picture 3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97672" name="Picture 4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97673" name="Picture 4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97674" name="Picture 42" descr="Section Check"/>
          <p:cNvPicPr>
            <a:picLocks noChangeAspect="1" noChangeArrowheads="1"/>
          </p:cNvPicPr>
          <p:nvPr/>
        </p:nvPicPr>
        <p:blipFill>
          <a:blip r:embed="rId9" cstate="print"/>
          <a:srcRect/>
          <a:stretch>
            <a:fillRect/>
          </a:stretch>
        </p:blipFill>
        <p:spPr bwMode="auto">
          <a:xfrm>
            <a:off x="3371850" y="38100"/>
            <a:ext cx="2400300" cy="377825"/>
          </a:xfrm>
          <a:prstGeom prst="rect">
            <a:avLst/>
          </a:prstGeom>
          <a:noFill/>
        </p:spPr>
      </p:pic>
      <p:pic>
        <p:nvPicPr>
          <p:cNvPr id="197677" name="Picture 4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97678" name="Picture 46" descr="6"/>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197680" name="Text Box 48"/>
          <p:cNvSpPr txBox="1">
            <a:spLocks noChangeArrowheads="1"/>
          </p:cNvSpPr>
          <p:nvPr/>
        </p:nvSpPr>
        <p:spPr bwMode="auto">
          <a:xfrm>
            <a:off x="2078038" y="2705100"/>
            <a:ext cx="1123950" cy="339725"/>
          </a:xfrm>
          <a:prstGeom prst="rect">
            <a:avLst/>
          </a:prstGeom>
          <a:noFill/>
          <a:ln w="9525">
            <a:noFill/>
            <a:miter lim="800000"/>
            <a:headEnd/>
            <a:tailEnd/>
          </a:ln>
          <a:effectLst/>
        </p:spPr>
        <p:txBody>
          <a:bodyPr wrap="none">
            <a:spAutoFit/>
          </a:bodyPr>
          <a:lstStyle/>
          <a:p>
            <a:pPr>
              <a:buFontTx/>
              <a:buNone/>
            </a:pPr>
            <a:r>
              <a:rPr lang="en-US" altLang="en-US" sz="1800">
                <a:solidFill>
                  <a:schemeClr val="tx2"/>
                </a:solidFill>
                <a:latin typeface="Times" charset="0"/>
              </a:rPr>
              <a:t>Phosphate</a:t>
            </a:r>
          </a:p>
        </p:txBody>
      </p:sp>
      <p:sp>
        <p:nvSpPr>
          <p:cNvPr id="197681" name="Text Box 49"/>
          <p:cNvSpPr txBox="1">
            <a:spLocks noChangeArrowheads="1"/>
          </p:cNvSpPr>
          <p:nvPr/>
        </p:nvSpPr>
        <p:spPr bwMode="auto">
          <a:xfrm>
            <a:off x="4024313" y="3086100"/>
            <a:ext cx="717550" cy="339725"/>
          </a:xfrm>
          <a:prstGeom prst="rect">
            <a:avLst/>
          </a:prstGeom>
          <a:noFill/>
          <a:ln w="9525">
            <a:noFill/>
            <a:miter lim="800000"/>
            <a:headEnd/>
            <a:tailEnd/>
          </a:ln>
          <a:effectLst/>
        </p:spPr>
        <p:txBody>
          <a:bodyPr wrap="none">
            <a:spAutoFit/>
          </a:bodyPr>
          <a:lstStyle/>
          <a:p>
            <a:pPr>
              <a:buFontTx/>
              <a:buNone/>
            </a:pPr>
            <a:r>
              <a:rPr lang="en-US" altLang="en-US" sz="1800">
                <a:solidFill>
                  <a:schemeClr val="tx2"/>
                </a:solidFill>
                <a:latin typeface="Times" charset="0"/>
              </a:rPr>
              <a:t>Sugar</a:t>
            </a:r>
          </a:p>
        </p:txBody>
      </p:sp>
      <p:sp>
        <p:nvSpPr>
          <p:cNvPr id="197682" name="Text Box 50"/>
          <p:cNvSpPr txBox="1">
            <a:spLocks noChangeArrowheads="1"/>
          </p:cNvSpPr>
          <p:nvPr/>
        </p:nvSpPr>
        <p:spPr bwMode="auto">
          <a:xfrm>
            <a:off x="5346700" y="3276600"/>
            <a:ext cx="1576388" cy="587375"/>
          </a:xfrm>
          <a:prstGeom prst="rect">
            <a:avLst/>
          </a:prstGeom>
          <a:noFill/>
          <a:ln w="9525">
            <a:noFill/>
            <a:miter lim="800000"/>
            <a:headEnd/>
            <a:tailEnd/>
          </a:ln>
          <a:effectLst/>
        </p:spPr>
        <p:txBody>
          <a:bodyPr>
            <a:spAutoFit/>
          </a:bodyPr>
          <a:lstStyle/>
          <a:p>
            <a:pPr algn="ctr">
              <a:buFontTx/>
              <a:buNone/>
            </a:pPr>
            <a:r>
              <a:rPr lang="en-US" altLang="en-US" sz="1800">
                <a:solidFill>
                  <a:schemeClr val="tx2"/>
                </a:solidFill>
                <a:latin typeface="Times" charset="0"/>
              </a:rPr>
              <a:t>Nitrogenous base</a:t>
            </a:r>
          </a:p>
        </p:txBody>
      </p:sp>
      <p:sp>
        <p:nvSpPr>
          <p:cNvPr id="197683" name="Rectangle 51"/>
          <p:cNvSpPr>
            <a:spLocks noGrp="1" noChangeArrowheads="1"/>
          </p:cNvSpPr>
          <p:nvPr>
            <p:ph type="title"/>
          </p:nvPr>
        </p:nvSpPr>
        <p:spPr>
          <a:xfrm>
            <a:off x="914400" y="6964363"/>
            <a:ext cx="8229600" cy="198437"/>
          </a:xfrm>
          <a:noFill/>
          <a:ln/>
        </p:spPr>
        <p:txBody>
          <a:bodyPr>
            <a:normAutofit fontScale="90000"/>
          </a:bodyPr>
          <a:lstStyle/>
          <a:p>
            <a:pPr algn="r"/>
            <a:r>
              <a:rPr lang="en-US" altLang="en-US" sz="1400" b="1"/>
              <a:t>Section 3 Check</a:t>
            </a:r>
          </a:p>
        </p:txBody>
      </p:sp>
      <p:pic>
        <p:nvPicPr>
          <p:cNvPr id="197685" name="Picture 53"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97686" name="Text Box 54"/>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buFontTx/>
              <a:buNone/>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7685"/>
                                        </p:tgtEl>
                                        <p:attrNameLst>
                                          <p:attrName>style.visibility</p:attrName>
                                        </p:attrNameLst>
                                      </p:cBhvr>
                                      <p:to>
                                        <p:strVal val="visible"/>
                                      </p:to>
                                    </p:set>
                                    <p:animEffect transition="in" filter="box(out)">
                                      <p:cBhvr>
                                        <p:cTn id="7" dur="500"/>
                                        <p:tgtEl>
                                          <p:spTgt spid="19768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7686"/>
                                        </p:tgtEl>
                                        <p:attrNameLst>
                                          <p:attrName>style.visibility</p:attrName>
                                        </p:attrNameLst>
                                      </p:cBhvr>
                                      <p:to>
                                        <p:strVal val="visible"/>
                                      </p:to>
                                    </p:set>
                                    <p:animEffect transition="in" filter="box(out)">
                                      <p:cBhvr>
                                        <p:cTn id="10" dur="500"/>
                                        <p:tgtEl>
                                          <p:spTgt spid="19768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97673"/>
                                        </p:tgtEl>
                                        <p:attrNameLst>
                                          <p:attrName>style.visibility</p:attrName>
                                        </p:attrNameLst>
                                      </p:cBhvr>
                                      <p:to>
                                        <p:strVal val="visible"/>
                                      </p:to>
                                    </p:set>
                                    <p:animEffect transition="in" filter="box(out)">
                                      <p:cBhvr>
                                        <p:cTn id="14" dur="500"/>
                                        <p:tgtEl>
                                          <p:spTgt spid="197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8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0" name="Rectangle 1028"/>
          <p:cNvSpPr>
            <a:spLocks noChangeArrowheads="1"/>
          </p:cNvSpPr>
          <p:nvPr/>
        </p:nvSpPr>
        <p:spPr bwMode="auto">
          <a:xfrm>
            <a:off x="587375" y="3092450"/>
            <a:ext cx="7142163" cy="860425"/>
          </a:xfrm>
          <a:prstGeom prst="rect">
            <a:avLst/>
          </a:prstGeom>
          <a:noFill/>
          <a:ln w="9525">
            <a:noFill/>
            <a:miter lim="800000"/>
            <a:headEnd/>
            <a:tailEnd/>
          </a:ln>
          <a:effectLst/>
        </p:spPr>
        <p:txBody>
          <a:bodyPr/>
          <a:lstStyle/>
          <a:p>
            <a:pPr>
              <a:buFontTx/>
              <a:buNone/>
            </a:pPr>
            <a:endParaRPr lang="en-US" altLang="en-US">
              <a:solidFill>
                <a:srgbClr val="FFFFCC"/>
              </a:solidFill>
              <a:latin typeface="Times" charset="0"/>
            </a:endParaRPr>
          </a:p>
        </p:txBody>
      </p:sp>
      <p:sp>
        <p:nvSpPr>
          <p:cNvPr id="198671" name="Rectangle 1039"/>
          <p:cNvSpPr>
            <a:spLocks noChangeArrowheads="1"/>
          </p:cNvSpPr>
          <p:nvPr/>
        </p:nvSpPr>
        <p:spPr bwMode="auto">
          <a:xfrm>
            <a:off x="609600" y="1143000"/>
            <a:ext cx="8153400" cy="1844675"/>
          </a:xfrm>
          <a:prstGeom prst="rect">
            <a:avLst/>
          </a:prstGeom>
          <a:noFill/>
          <a:ln w="9525" algn="ctr">
            <a:noFill/>
            <a:miter lim="800000"/>
            <a:headEnd/>
            <a:tailEnd/>
          </a:ln>
          <a:effectLst/>
        </p:spPr>
        <p:txBody>
          <a:bodyPr>
            <a:spAutoFit/>
          </a:bodyPr>
          <a:lstStyle/>
          <a:p>
            <a:pPr>
              <a:buFontTx/>
              <a:buNone/>
              <a:tabLst>
                <a:tab pos="228600" algn="l"/>
                <a:tab pos="1943100" algn="l"/>
              </a:tabLst>
            </a:pPr>
            <a:r>
              <a:rPr lang="en-US" altLang="en-US">
                <a:solidFill>
                  <a:schemeClr val="tx2"/>
                </a:solidFill>
                <a:latin typeface="Times" charset="0"/>
                <a:cs typeface="Times New Roman" pitchFamily="18" charset="0"/>
              </a:rPr>
              <a:t>The answer is B.</a:t>
            </a:r>
            <a:r>
              <a:rPr lang="en-US" altLang="en-US">
                <a:latin typeface="Times" charset="0"/>
                <a:cs typeface="Times New Roman" pitchFamily="18" charset="0"/>
              </a:rPr>
              <a:t> Nucleotides are the smaller subunits that make up nucleic acids. Nucleotides are composed of three groups: a nitrogenous base, a simple sugar, and a phosphate group.</a:t>
            </a:r>
          </a:p>
        </p:txBody>
      </p:sp>
      <p:pic>
        <p:nvPicPr>
          <p:cNvPr id="198702" name="Picture 107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98703" name="Picture 1071"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98704" name="Picture 1072"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98705" name="Picture 1073"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98706" name="Picture 1074"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98708" name="Picture 1076"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98711" name="Picture 107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98712" name="Picture 1080" descr="6"/>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198714" name="Picture 1082" descr="Nucleic Acid"/>
          <p:cNvPicPr>
            <a:picLocks noChangeAspect="1" noChangeArrowheads="1"/>
          </p:cNvPicPr>
          <p:nvPr/>
        </p:nvPicPr>
        <p:blipFill>
          <a:blip r:embed="rId12" cstate="print"/>
          <a:srcRect/>
          <a:stretch>
            <a:fillRect/>
          </a:stretch>
        </p:blipFill>
        <p:spPr bwMode="auto">
          <a:xfrm>
            <a:off x="1981200" y="3505200"/>
            <a:ext cx="4876800" cy="2090738"/>
          </a:xfrm>
          <a:prstGeom prst="rect">
            <a:avLst/>
          </a:prstGeom>
          <a:noFill/>
        </p:spPr>
      </p:pic>
      <p:sp>
        <p:nvSpPr>
          <p:cNvPr id="198715" name="Text Box 1083"/>
          <p:cNvSpPr txBox="1">
            <a:spLocks noChangeArrowheads="1"/>
          </p:cNvSpPr>
          <p:nvPr/>
        </p:nvSpPr>
        <p:spPr bwMode="auto">
          <a:xfrm>
            <a:off x="2039938" y="3784600"/>
            <a:ext cx="1123950" cy="339725"/>
          </a:xfrm>
          <a:prstGeom prst="rect">
            <a:avLst/>
          </a:prstGeom>
          <a:noFill/>
          <a:ln w="9525">
            <a:noFill/>
            <a:miter lim="800000"/>
            <a:headEnd/>
            <a:tailEnd/>
          </a:ln>
          <a:effectLst/>
        </p:spPr>
        <p:txBody>
          <a:bodyPr wrap="none">
            <a:spAutoFit/>
          </a:bodyPr>
          <a:lstStyle/>
          <a:p>
            <a:pPr>
              <a:buFontTx/>
              <a:buNone/>
            </a:pPr>
            <a:r>
              <a:rPr lang="en-US" altLang="en-US" sz="1800">
                <a:solidFill>
                  <a:schemeClr val="tx2"/>
                </a:solidFill>
                <a:latin typeface="Times" charset="0"/>
              </a:rPr>
              <a:t>Phosphate</a:t>
            </a:r>
          </a:p>
        </p:txBody>
      </p:sp>
      <p:sp>
        <p:nvSpPr>
          <p:cNvPr id="198716" name="Text Box 1084"/>
          <p:cNvSpPr txBox="1">
            <a:spLocks noChangeArrowheads="1"/>
          </p:cNvSpPr>
          <p:nvPr/>
        </p:nvSpPr>
        <p:spPr bwMode="auto">
          <a:xfrm>
            <a:off x="4024313" y="4254500"/>
            <a:ext cx="717550" cy="339725"/>
          </a:xfrm>
          <a:prstGeom prst="rect">
            <a:avLst/>
          </a:prstGeom>
          <a:noFill/>
          <a:ln w="9525">
            <a:noFill/>
            <a:miter lim="800000"/>
            <a:headEnd/>
            <a:tailEnd/>
          </a:ln>
          <a:effectLst/>
        </p:spPr>
        <p:txBody>
          <a:bodyPr wrap="none">
            <a:spAutoFit/>
          </a:bodyPr>
          <a:lstStyle/>
          <a:p>
            <a:pPr>
              <a:buFontTx/>
              <a:buNone/>
            </a:pPr>
            <a:r>
              <a:rPr lang="en-US" altLang="en-US" sz="1800">
                <a:solidFill>
                  <a:schemeClr val="tx2"/>
                </a:solidFill>
                <a:latin typeface="Times" charset="0"/>
              </a:rPr>
              <a:t>Sugar</a:t>
            </a:r>
          </a:p>
        </p:txBody>
      </p:sp>
      <p:sp>
        <p:nvSpPr>
          <p:cNvPr id="198717" name="Text Box 1085"/>
          <p:cNvSpPr txBox="1">
            <a:spLocks noChangeArrowheads="1"/>
          </p:cNvSpPr>
          <p:nvPr/>
        </p:nvSpPr>
        <p:spPr bwMode="auto">
          <a:xfrm>
            <a:off x="5384800" y="4365625"/>
            <a:ext cx="1576388" cy="587375"/>
          </a:xfrm>
          <a:prstGeom prst="rect">
            <a:avLst/>
          </a:prstGeom>
          <a:noFill/>
          <a:ln w="9525">
            <a:noFill/>
            <a:miter lim="800000"/>
            <a:headEnd/>
            <a:tailEnd/>
          </a:ln>
          <a:effectLst/>
        </p:spPr>
        <p:txBody>
          <a:bodyPr>
            <a:spAutoFit/>
          </a:bodyPr>
          <a:lstStyle/>
          <a:p>
            <a:pPr algn="ctr">
              <a:buFontTx/>
              <a:buNone/>
            </a:pPr>
            <a:r>
              <a:rPr lang="en-US" altLang="en-US" sz="1800">
                <a:solidFill>
                  <a:schemeClr val="tx2"/>
                </a:solidFill>
                <a:latin typeface="Times" charset="0"/>
              </a:rPr>
              <a:t>Nitrogenous base</a:t>
            </a:r>
          </a:p>
        </p:txBody>
      </p:sp>
      <p:sp>
        <p:nvSpPr>
          <p:cNvPr id="198718" name="Rectangle 1086"/>
          <p:cNvSpPr>
            <a:spLocks noGrp="1" noChangeArrowheads="1"/>
          </p:cNvSpPr>
          <p:nvPr>
            <p:ph type="title"/>
          </p:nvPr>
        </p:nvSpPr>
        <p:spPr>
          <a:xfrm>
            <a:off x="914400" y="6964363"/>
            <a:ext cx="8229600" cy="198437"/>
          </a:xfrm>
          <a:noFill/>
          <a:ln/>
        </p:spPr>
        <p:txBody>
          <a:bodyPr>
            <a:normAutofit fontScale="90000"/>
          </a:bodyPr>
          <a:lstStyle/>
          <a:p>
            <a:pPr algn="r"/>
            <a:r>
              <a:rPr lang="en-US" altLang="en-US" sz="1400" b="1"/>
              <a:t>Section 3 Check</a:t>
            </a:r>
          </a:p>
        </p:txBody>
      </p:sp>
      <p:pic>
        <p:nvPicPr>
          <p:cNvPr id="198720" name="Picture 1088"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98721" name="Text Box 1089"/>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buFontTx/>
              <a:buNone/>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8720"/>
                                        </p:tgtEl>
                                        <p:attrNameLst>
                                          <p:attrName>style.visibility</p:attrName>
                                        </p:attrNameLst>
                                      </p:cBhvr>
                                      <p:to>
                                        <p:strVal val="visible"/>
                                      </p:to>
                                    </p:set>
                                    <p:animEffect transition="in" filter="box(out)">
                                      <p:cBhvr>
                                        <p:cTn id="7" dur="500"/>
                                        <p:tgtEl>
                                          <p:spTgt spid="19872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8721"/>
                                        </p:tgtEl>
                                        <p:attrNameLst>
                                          <p:attrName>style.visibility</p:attrName>
                                        </p:attrNameLst>
                                      </p:cBhvr>
                                      <p:to>
                                        <p:strVal val="visible"/>
                                      </p:to>
                                    </p:set>
                                    <p:animEffect transition="in" filter="box(out)">
                                      <p:cBhvr>
                                        <p:cTn id="10" dur="500"/>
                                        <p:tgtEl>
                                          <p:spTgt spid="19872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98706"/>
                                        </p:tgtEl>
                                        <p:attrNameLst>
                                          <p:attrName>style.visibility</p:attrName>
                                        </p:attrNameLst>
                                      </p:cBhvr>
                                      <p:to>
                                        <p:strVal val="visible"/>
                                      </p:to>
                                    </p:set>
                                    <p:animEffect transition="in" filter="box(out)">
                                      <p:cBhvr>
                                        <p:cTn id="14" dur="500"/>
                                        <p:tgtEl>
                                          <p:spTgt spid="198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7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ChangeArrowheads="1"/>
          </p:cNvSpPr>
          <p:nvPr/>
        </p:nvSpPr>
        <p:spPr bwMode="auto">
          <a:xfrm>
            <a:off x="-76200" y="1566863"/>
            <a:ext cx="8382000" cy="530225"/>
          </a:xfrm>
          <a:prstGeom prst="rect">
            <a:avLst/>
          </a:prstGeom>
          <a:noFill/>
          <a:ln w="9525">
            <a:noFill/>
            <a:miter lim="800000"/>
            <a:headEnd/>
            <a:tailEnd/>
          </a:ln>
          <a:effectLst/>
        </p:spPr>
        <p:txBody>
          <a:bodyPr>
            <a:spAutoFit/>
          </a:bodyPr>
          <a:lstStyle/>
          <a:p>
            <a:pPr marL="609600" indent="-609600" eaLnBrk="0" hangingPunct="0">
              <a:buFontTx/>
              <a:buNone/>
            </a:pPr>
            <a:r>
              <a:rPr lang="en-US" altLang="en-US">
                <a:latin typeface="Times" charset="0"/>
                <a:cs typeface="Times New Roman" pitchFamily="18" charset="0"/>
              </a:rPr>
              <a:t>        Describe an enzyme and its function.</a:t>
            </a:r>
            <a:r>
              <a:rPr lang="en-US" altLang="en-US">
                <a:latin typeface="Times" charset="0"/>
              </a:rPr>
              <a:t> </a:t>
            </a:r>
          </a:p>
        </p:txBody>
      </p:sp>
      <p:sp>
        <p:nvSpPr>
          <p:cNvPr id="883715" name="Rectangle 3"/>
          <p:cNvSpPr>
            <a:spLocks noChangeArrowheads="1"/>
          </p:cNvSpPr>
          <p:nvPr/>
        </p:nvSpPr>
        <p:spPr bwMode="auto">
          <a:xfrm>
            <a:off x="584200" y="914400"/>
            <a:ext cx="7924800" cy="579438"/>
          </a:xfrm>
          <a:prstGeom prst="rect">
            <a:avLst/>
          </a:prstGeom>
          <a:noFill/>
          <a:ln w="9525">
            <a:noFill/>
            <a:miter lim="800000"/>
            <a:headEnd/>
            <a:tailEnd/>
          </a:ln>
          <a:effectLst/>
        </p:spPr>
        <p:txBody>
          <a:bodyPr anchor="ctr"/>
          <a:lstStyle/>
          <a:p>
            <a:pPr>
              <a:buFontTx/>
              <a:buNone/>
            </a:pPr>
            <a:r>
              <a:rPr lang="en-US" altLang="en-US" sz="3600" b="1">
                <a:solidFill>
                  <a:schemeClr val="tx2"/>
                </a:solidFill>
                <a:latin typeface="Times" charset="0"/>
              </a:rPr>
              <a:t>Question 5</a:t>
            </a:r>
          </a:p>
        </p:txBody>
      </p:sp>
      <p:pic>
        <p:nvPicPr>
          <p:cNvPr id="88372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8372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8372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83724" name="Picture 12"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883725" name="Picture 13"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883726" name="Picture 14"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883727" name="Picture 1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3728" name="Picture 16" descr="6"/>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
        <p:nvSpPr>
          <p:cNvPr id="883730" name="Rectangle 18"/>
          <p:cNvSpPr>
            <a:spLocks noGrp="1" noChangeArrowheads="1"/>
          </p:cNvSpPr>
          <p:nvPr>
            <p:ph type="title"/>
          </p:nvPr>
        </p:nvSpPr>
        <p:spPr>
          <a:xfrm>
            <a:off x="914400" y="6964363"/>
            <a:ext cx="8229600" cy="198437"/>
          </a:xfrm>
          <a:noFill/>
          <a:ln/>
        </p:spPr>
        <p:txBody>
          <a:bodyPr>
            <a:normAutofit fontScale="90000"/>
          </a:bodyPr>
          <a:lstStyle/>
          <a:p>
            <a:pPr algn="r"/>
            <a:r>
              <a:rPr lang="en-US" altLang="en-US" sz="1400" b="1"/>
              <a:t>Section 3 Check</a:t>
            </a:r>
          </a:p>
        </p:txBody>
      </p:sp>
      <p:pic>
        <p:nvPicPr>
          <p:cNvPr id="883732" name="Picture 20"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88373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buFontTx/>
              <a:buNone/>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1b</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83732"/>
                                        </p:tgtEl>
                                        <p:attrNameLst>
                                          <p:attrName>style.visibility</p:attrName>
                                        </p:attrNameLst>
                                      </p:cBhvr>
                                      <p:to>
                                        <p:strVal val="visible"/>
                                      </p:to>
                                    </p:set>
                                    <p:animEffect transition="in" filter="box(out)">
                                      <p:cBhvr>
                                        <p:cTn id="7" dur="500"/>
                                        <p:tgtEl>
                                          <p:spTgt spid="88373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83733"/>
                                        </p:tgtEl>
                                        <p:attrNameLst>
                                          <p:attrName>style.visibility</p:attrName>
                                        </p:attrNameLst>
                                      </p:cBhvr>
                                      <p:to>
                                        <p:strVal val="visible"/>
                                      </p:to>
                                    </p:set>
                                    <p:animEffect transition="in" filter="box(out)">
                                      <p:cBhvr>
                                        <p:cTn id="10" dur="500"/>
                                        <p:tgtEl>
                                          <p:spTgt spid="883733"/>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883725"/>
                                        </p:tgtEl>
                                        <p:attrNameLst>
                                          <p:attrName>style.visibility</p:attrName>
                                        </p:attrNameLst>
                                      </p:cBhvr>
                                      <p:to>
                                        <p:strVal val="visible"/>
                                      </p:to>
                                    </p:set>
                                    <p:animEffect transition="in" filter="box(out)">
                                      <p:cBhvr>
                                        <p:cTn id="14" dur="500"/>
                                        <p:tgtEl>
                                          <p:spTgt spid="883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3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ChangeArrowheads="1"/>
          </p:cNvSpPr>
          <p:nvPr/>
        </p:nvSpPr>
        <p:spPr bwMode="auto">
          <a:xfrm>
            <a:off x="587375" y="3092450"/>
            <a:ext cx="7142163" cy="860425"/>
          </a:xfrm>
          <a:prstGeom prst="rect">
            <a:avLst/>
          </a:prstGeom>
          <a:noFill/>
          <a:ln w="9525">
            <a:noFill/>
            <a:miter lim="800000"/>
            <a:headEnd/>
            <a:tailEnd/>
          </a:ln>
          <a:effectLst/>
        </p:spPr>
        <p:txBody>
          <a:bodyPr/>
          <a:lstStyle/>
          <a:p>
            <a:pPr>
              <a:buFontTx/>
              <a:buNone/>
            </a:pPr>
            <a:endParaRPr lang="en-US" altLang="en-US">
              <a:solidFill>
                <a:srgbClr val="FFFFCC"/>
              </a:solidFill>
              <a:latin typeface="Times" charset="0"/>
            </a:endParaRPr>
          </a:p>
        </p:txBody>
      </p:sp>
      <p:sp>
        <p:nvSpPr>
          <p:cNvPr id="884739" name="Rectangle 3"/>
          <p:cNvSpPr>
            <a:spLocks noChangeArrowheads="1"/>
          </p:cNvSpPr>
          <p:nvPr/>
        </p:nvSpPr>
        <p:spPr bwMode="auto">
          <a:xfrm>
            <a:off x="609600" y="914400"/>
            <a:ext cx="8153400" cy="2282825"/>
          </a:xfrm>
          <a:prstGeom prst="rect">
            <a:avLst/>
          </a:prstGeom>
          <a:noFill/>
          <a:ln w="9525" algn="ctr">
            <a:noFill/>
            <a:miter lim="800000"/>
            <a:headEnd/>
            <a:tailEnd/>
          </a:ln>
          <a:effectLst/>
        </p:spPr>
        <p:txBody>
          <a:bodyPr>
            <a:spAutoFit/>
          </a:bodyPr>
          <a:lstStyle/>
          <a:p>
            <a:pPr>
              <a:buFontTx/>
              <a:buNone/>
              <a:tabLst>
                <a:tab pos="228600" algn="l"/>
                <a:tab pos="1943100" algn="l"/>
              </a:tabLst>
            </a:pPr>
            <a:r>
              <a:rPr lang="en-US" altLang="en-US">
                <a:latin typeface="Times" charset="0"/>
                <a:cs typeface="Times New Roman" pitchFamily="18" charset="0"/>
              </a:rPr>
              <a:t>An enzyme is a protein that enables other molecules to undergo chemical changes to form new products. Enzymes increase the speed of reactions that would otherwise proceed too slowly. </a:t>
            </a:r>
          </a:p>
        </p:txBody>
      </p:sp>
      <p:pic>
        <p:nvPicPr>
          <p:cNvPr id="884741"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84742" name="Picture 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84743"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84744" name="Picture 8"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884745" name="Picture 9"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884746" name="Picture 10"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884747" name="Picture 1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4748" name="Picture 12" descr="6"/>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4751" name="Picture 15" descr="Fig6"/>
          <p:cNvPicPr>
            <a:picLocks noChangeAspect="1" noChangeArrowheads="1"/>
          </p:cNvPicPr>
          <p:nvPr/>
        </p:nvPicPr>
        <p:blipFill>
          <a:blip r:embed="rId12" cstate="print"/>
          <a:srcRect/>
          <a:stretch>
            <a:fillRect/>
          </a:stretch>
        </p:blipFill>
        <p:spPr bwMode="auto">
          <a:xfrm>
            <a:off x="2667000" y="2960688"/>
            <a:ext cx="3911600" cy="2830512"/>
          </a:xfrm>
          <a:prstGeom prst="rect">
            <a:avLst/>
          </a:prstGeom>
          <a:noFill/>
        </p:spPr>
      </p:pic>
      <p:sp>
        <p:nvSpPr>
          <p:cNvPr id="884752" name="Text Box 16"/>
          <p:cNvSpPr txBox="1">
            <a:spLocks noChangeArrowheads="1"/>
          </p:cNvSpPr>
          <p:nvPr/>
        </p:nvSpPr>
        <p:spPr bwMode="auto">
          <a:xfrm>
            <a:off x="4035425" y="3463925"/>
            <a:ext cx="950901" cy="338554"/>
          </a:xfrm>
          <a:prstGeom prst="rect">
            <a:avLst/>
          </a:prstGeom>
          <a:noFill/>
          <a:ln w="9525">
            <a:noFill/>
            <a:miter lim="800000"/>
            <a:headEnd/>
            <a:tailEnd/>
          </a:ln>
          <a:effectLst/>
        </p:spPr>
        <p:txBody>
          <a:bodyPr wrap="none">
            <a:spAutoFit/>
          </a:bodyPr>
          <a:lstStyle/>
          <a:p>
            <a:pPr>
              <a:buFontTx/>
              <a:buNone/>
            </a:pPr>
            <a:r>
              <a:rPr lang="en-US" altLang="en-US" sz="1600" dirty="0">
                <a:solidFill>
                  <a:srgbClr val="FF0000"/>
                </a:solidFill>
                <a:latin typeface="Times" charset="0"/>
              </a:rPr>
              <a:t>Substrate</a:t>
            </a:r>
          </a:p>
        </p:txBody>
      </p:sp>
      <p:sp>
        <p:nvSpPr>
          <p:cNvPr id="884753" name="Line 17"/>
          <p:cNvSpPr>
            <a:spLocks noChangeShapeType="1"/>
          </p:cNvSpPr>
          <p:nvPr/>
        </p:nvSpPr>
        <p:spPr bwMode="auto">
          <a:xfrm>
            <a:off x="4419600" y="3695700"/>
            <a:ext cx="762000" cy="457200"/>
          </a:xfrm>
          <a:prstGeom prst="line">
            <a:avLst/>
          </a:prstGeom>
          <a:noFill/>
          <a:ln w="19050">
            <a:solidFill>
              <a:schemeClr val="bg2"/>
            </a:solidFill>
            <a:round/>
            <a:headEnd/>
            <a:tailEnd/>
          </a:ln>
          <a:effectLst/>
        </p:spPr>
        <p:txBody>
          <a:bodyPr anchor="ctr">
            <a:spAutoFit/>
          </a:bodyPr>
          <a:lstStyle/>
          <a:p>
            <a:endParaRPr lang="en-US"/>
          </a:p>
        </p:txBody>
      </p:sp>
      <p:sp>
        <p:nvSpPr>
          <p:cNvPr id="884754" name="Text Box 18"/>
          <p:cNvSpPr txBox="1">
            <a:spLocks noChangeArrowheads="1"/>
          </p:cNvSpPr>
          <p:nvPr/>
        </p:nvSpPr>
        <p:spPr bwMode="auto">
          <a:xfrm>
            <a:off x="2895600" y="3733800"/>
            <a:ext cx="838200" cy="584775"/>
          </a:xfrm>
          <a:prstGeom prst="rect">
            <a:avLst/>
          </a:prstGeom>
          <a:noFill/>
          <a:ln w="9525">
            <a:noFill/>
            <a:miter lim="800000"/>
            <a:headEnd/>
            <a:tailEnd/>
          </a:ln>
          <a:effectLst/>
        </p:spPr>
        <p:txBody>
          <a:bodyPr>
            <a:spAutoFit/>
          </a:bodyPr>
          <a:lstStyle/>
          <a:p>
            <a:pPr>
              <a:buFontTx/>
              <a:buNone/>
            </a:pPr>
            <a:r>
              <a:rPr lang="en-US" altLang="en-US" sz="1600" dirty="0">
                <a:solidFill>
                  <a:srgbClr val="FF0000"/>
                </a:solidFill>
                <a:latin typeface="Times" charset="0"/>
              </a:rPr>
              <a:t>Active site</a:t>
            </a:r>
          </a:p>
        </p:txBody>
      </p:sp>
      <p:sp>
        <p:nvSpPr>
          <p:cNvPr id="884755" name="Line 19"/>
          <p:cNvSpPr>
            <a:spLocks noChangeShapeType="1"/>
          </p:cNvSpPr>
          <p:nvPr/>
        </p:nvSpPr>
        <p:spPr bwMode="auto">
          <a:xfrm>
            <a:off x="3352800" y="4038600"/>
            <a:ext cx="304800" cy="152400"/>
          </a:xfrm>
          <a:prstGeom prst="line">
            <a:avLst/>
          </a:prstGeom>
          <a:noFill/>
          <a:ln w="19050">
            <a:solidFill>
              <a:schemeClr val="bg2"/>
            </a:solidFill>
            <a:round/>
            <a:headEnd/>
            <a:tailEnd/>
          </a:ln>
          <a:effectLst/>
        </p:spPr>
        <p:txBody>
          <a:bodyPr wrap="none" anchor="ctr">
            <a:spAutoFit/>
          </a:bodyPr>
          <a:lstStyle/>
          <a:p>
            <a:endParaRPr lang="en-US"/>
          </a:p>
        </p:txBody>
      </p:sp>
      <p:sp>
        <p:nvSpPr>
          <p:cNvPr id="884756" name="Rectangle 20"/>
          <p:cNvSpPr>
            <a:spLocks noGrp="1" noChangeArrowheads="1"/>
          </p:cNvSpPr>
          <p:nvPr>
            <p:ph type="title"/>
          </p:nvPr>
        </p:nvSpPr>
        <p:spPr>
          <a:xfrm>
            <a:off x="914400" y="6964363"/>
            <a:ext cx="8229600" cy="198437"/>
          </a:xfrm>
          <a:noFill/>
          <a:ln/>
        </p:spPr>
        <p:txBody>
          <a:bodyPr>
            <a:normAutofit fontScale="90000"/>
          </a:bodyPr>
          <a:lstStyle/>
          <a:p>
            <a:pPr algn="r"/>
            <a:r>
              <a:rPr lang="en-US" altLang="en-US" sz="1400" b="1"/>
              <a:t>Section 3 Check</a:t>
            </a:r>
          </a:p>
        </p:txBody>
      </p:sp>
      <p:pic>
        <p:nvPicPr>
          <p:cNvPr id="884758" name="Picture 22"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884759" name="Text Box 2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buFontTx/>
              <a:buNone/>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1b</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84758"/>
                                        </p:tgtEl>
                                        <p:attrNameLst>
                                          <p:attrName>style.visibility</p:attrName>
                                        </p:attrNameLst>
                                      </p:cBhvr>
                                      <p:to>
                                        <p:strVal val="visible"/>
                                      </p:to>
                                    </p:set>
                                    <p:animEffect transition="in" filter="box(out)">
                                      <p:cBhvr>
                                        <p:cTn id="7" dur="500"/>
                                        <p:tgtEl>
                                          <p:spTgt spid="88475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84759"/>
                                        </p:tgtEl>
                                        <p:attrNameLst>
                                          <p:attrName>style.visibility</p:attrName>
                                        </p:attrNameLst>
                                      </p:cBhvr>
                                      <p:to>
                                        <p:strVal val="visible"/>
                                      </p:to>
                                    </p:set>
                                    <p:animEffect transition="in" filter="box(out)">
                                      <p:cBhvr>
                                        <p:cTn id="10" dur="500"/>
                                        <p:tgtEl>
                                          <p:spTgt spid="884759"/>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884745"/>
                                        </p:tgtEl>
                                        <p:attrNameLst>
                                          <p:attrName>style.visibility</p:attrName>
                                        </p:attrNameLst>
                                      </p:cBhvr>
                                      <p:to>
                                        <p:strVal val="visible"/>
                                      </p:to>
                                    </p:set>
                                    <p:animEffect transition="in" filter="box(out)">
                                      <p:cBhvr>
                                        <p:cTn id="14" dur="500"/>
                                        <p:tgtEl>
                                          <p:spTgt spid="884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5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Assessment p.11</a:t>
            </a:r>
            <a:endParaRPr lang="en-US" dirty="0"/>
          </a:p>
        </p:txBody>
      </p:sp>
      <p:sp>
        <p:nvSpPr>
          <p:cNvPr id="3" name="Content Placeholder 2"/>
          <p:cNvSpPr>
            <a:spLocks noGrp="1"/>
          </p:cNvSpPr>
          <p:nvPr>
            <p:ph idx="1"/>
          </p:nvPr>
        </p:nvSpPr>
        <p:spPr/>
        <p:txBody>
          <a:bodyPr numCol="2">
            <a:normAutofit/>
          </a:bodyPr>
          <a:lstStyle/>
          <a:p>
            <a:pPr marL="514350" indent="-514350">
              <a:buFont typeface="+mj-lt"/>
              <a:buAutoNum type="arabicPeriod"/>
            </a:pPr>
            <a:r>
              <a:rPr lang="en-US" sz="2000" dirty="0" smtClean="0"/>
              <a:t>Reproduction</a:t>
            </a:r>
          </a:p>
          <a:p>
            <a:pPr marL="514350" indent="-514350">
              <a:buFont typeface="+mj-lt"/>
              <a:buAutoNum type="arabicPeriod"/>
            </a:pPr>
            <a:r>
              <a:rPr lang="en-US" sz="2000" dirty="0" smtClean="0"/>
              <a:t>Control</a:t>
            </a:r>
          </a:p>
          <a:p>
            <a:pPr marL="514350" indent="-514350">
              <a:buFont typeface="+mj-lt"/>
              <a:buAutoNum type="arabicPeriod"/>
            </a:pPr>
            <a:r>
              <a:rPr lang="en-US" sz="2000" dirty="0" smtClean="0"/>
              <a:t>Homeostasis</a:t>
            </a:r>
          </a:p>
          <a:p>
            <a:pPr marL="514350" indent="-514350">
              <a:buFont typeface="+mj-lt"/>
              <a:buAutoNum type="arabicPeriod"/>
            </a:pPr>
            <a:r>
              <a:rPr lang="en-US" sz="2000" dirty="0" smtClean="0"/>
              <a:t>Adaptation</a:t>
            </a:r>
          </a:p>
          <a:p>
            <a:pPr marL="514350" indent="-514350">
              <a:buFont typeface="+mj-lt"/>
              <a:buAutoNum type="arabicPeriod"/>
            </a:pPr>
            <a:r>
              <a:rPr lang="en-US" sz="2000" dirty="0" smtClean="0"/>
              <a:t>Hypothesis</a:t>
            </a:r>
          </a:p>
          <a:p>
            <a:pPr marL="514350" indent="-514350">
              <a:buFont typeface="+mj-lt"/>
              <a:buAutoNum type="arabicPeriod"/>
            </a:pPr>
            <a:r>
              <a:rPr lang="en-US" sz="2000" dirty="0" smtClean="0"/>
              <a:t>Evolution</a:t>
            </a:r>
          </a:p>
          <a:p>
            <a:pPr marL="514350" indent="-514350">
              <a:buFont typeface="+mj-lt"/>
              <a:buAutoNum type="arabicPeriod"/>
            </a:pPr>
            <a:r>
              <a:rPr lang="en-US" sz="2000" dirty="0" smtClean="0"/>
              <a:t>Stimulus: information, reaction: response to stimulus (characteristics of life)</a:t>
            </a:r>
          </a:p>
          <a:p>
            <a:pPr marL="514350" indent="-514350">
              <a:buFont typeface="+mj-lt"/>
              <a:buAutoNum type="arabicPeriod"/>
            </a:pPr>
            <a:r>
              <a:rPr lang="en-US" sz="2000" dirty="0" smtClean="0"/>
              <a:t>Independent variable: changes, dependent: what happens as a result of the independent variable. Both part of experiment.</a:t>
            </a:r>
          </a:p>
          <a:p>
            <a:pPr marL="514350" indent="-514350">
              <a:buFont typeface="+mj-lt"/>
              <a:buAutoNum type="arabicPeriod"/>
            </a:pPr>
            <a:r>
              <a:rPr lang="en-US" sz="2000" dirty="0" smtClean="0"/>
              <a:t>Organism: Possesses characteristics of life. Species: can interbreed and reproduce fertile offspring</a:t>
            </a:r>
          </a:p>
          <a:p>
            <a:pPr marL="514350" indent="-514350">
              <a:buNone/>
            </a:pP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Assessment</a:t>
            </a:r>
            <a:endParaRPr lang="en-US" dirty="0"/>
          </a:p>
        </p:txBody>
      </p:sp>
      <p:sp>
        <p:nvSpPr>
          <p:cNvPr id="3" name="Content Placeholder 2"/>
          <p:cNvSpPr>
            <a:spLocks noGrp="1"/>
          </p:cNvSpPr>
          <p:nvPr>
            <p:ph idx="1"/>
          </p:nvPr>
        </p:nvSpPr>
        <p:spPr>
          <a:xfrm>
            <a:off x="457200" y="1219200"/>
            <a:ext cx="8229600" cy="4906963"/>
          </a:xfrm>
        </p:spPr>
        <p:txBody>
          <a:bodyPr>
            <a:normAutofit fontScale="85000" lnSpcReduction="20000"/>
          </a:bodyPr>
          <a:lstStyle/>
          <a:p>
            <a:pPr marL="514350" indent="-514350">
              <a:buFont typeface="+mj-lt"/>
              <a:buAutoNum type="arabicPeriod"/>
            </a:pPr>
            <a:r>
              <a:rPr lang="en-US" dirty="0" smtClean="0"/>
              <a:t>Scientific Method</a:t>
            </a:r>
          </a:p>
          <a:p>
            <a:pPr marL="514350" indent="-514350">
              <a:buFont typeface="+mj-lt"/>
              <a:buAutoNum type="arabicPeriod"/>
            </a:pPr>
            <a:r>
              <a:rPr lang="en-US" dirty="0" smtClean="0"/>
              <a:t>Evolution</a:t>
            </a:r>
          </a:p>
          <a:p>
            <a:pPr marL="514350" indent="-514350">
              <a:buFont typeface="+mj-lt"/>
              <a:buAutoNum type="arabicPeriod"/>
            </a:pPr>
            <a:r>
              <a:rPr lang="en-US" dirty="0" smtClean="0"/>
              <a:t>SI (Metric)</a:t>
            </a:r>
          </a:p>
          <a:p>
            <a:pPr marL="514350" indent="-514350">
              <a:buFont typeface="+mj-lt"/>
              <a:buAutoNum type="arabicPeriod"/>
            </a:pPr>
            <a:r>
              <a:rPr lang="en-US" dirty="0" smtClean="0"/>
              <a:t>Homeostasis</a:t>
            </a:r>
          </a:p>
          <a:p>
            <a:pPr marL="514350" indent="-514350">
              <a:buFont typeface="+mj-lt"/>
              <a:buAutoNum type="arabicPeriod"/>
            </a:pPr>
            <a:r>
              <a:rPr lang="en-US" dirty="0" smtClean="0"/>
              <a:t>Energy – the ability to make change.</a:t>
            </a:r>
          </a:p>
          <a:p>
            <a:pPr marL="514350" indent="-514350">
              <a:buFont typeface="+mj-lt"/>
              <a:buAutoNum type="arabicPeriod"/>
            </a:pPr>
            <a:r>
              <a:rPr lang="en-US" dirty="0" smtClean="0"/>
              <a:t>True</a:t>
            </a:r>
          </a:p>
          <a:p>
            <a:pPr marL="514350" indent="-514350">
              <a:buFont typeface="+mj-lt"/>
              <a:buAutoNum type="arabicPeriod"/>
            </a:pPr>
            <a:r>
              <a:rPr lang="en-US" dirty="0" smtClean="0"/>
              <a:t>False – Conclusion</a:t>
            </a:r>
          </a:p>
          <a:p>
            <a:pPr marL="514350" indent="-514350">
              <a:buFont typeface="+mj-lt"/>
              <a:buAutoNum type="arabicPeriod"/>
            </a:pPr>
            <a:r>
              <a:rPr lang="en-US" dirty="0" smtClean="0"/>
              <a:t>False – Experimental Group</a:t>
            </a:r>
          </a:p>
          <a:p>
            <a:pPr marL="514350" indent="-514350">
              <a:buFont typeface="+mj-lt"/>
              <a:buAutoNum type="arabicPeriod"/>
            </a:pPr>
            <a:r>
              <a:rPr lang="en-US" dirty="0" smtClean="0"/>
              <a:t>False – Quantitative Data</a:t>
            </a:r>
          </a:p>
          <a:p>
            <a:pPr marL="514350" indent="-514350">
              <a:buFont typeface="+mj-lt"/>
              <a:buAutoNum type="arabicPeriod"/>
            </a:pPr>
            <a:r>
              <a:rPr lang="en-US" dirty="0" smtClean="0"/>
              <a:t>False – Ethics</a:t>
            </a:r>
          </a:p>
          <a:p>
            <a:pPr marL="514350" indent="-514350">
              <a:buFont typeface="+mj-lt"/>
              <a:buAutoNum type="arabicPeriod"/>
            </a:pPr>
            <a:r>
              <a:rPr lang="en-US" dirty="0" smtClean="0"/>
              <a:t>True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2800" dirty="0" smtClean="0"/>
              <a:t>Chapter 1</a:t>
            </a:r>
            <a:br>
              <a:rPr lang="en-US" sz="2800" dirty="0" smtClean="0"/>
            </a:br>
            <a:r>
              <a:rPr lang="en-US" sz="2800" dirty="0" smtClean="0"/>
              <a:t>Applying Scientific Methods</a:t>
            </a:r>
            <a:br>
              <a:rPr lang="en-US" sz="2800" dirty="0" smtClean="0"/>
            </a:br>
            <a:r>
              <a:rPr lang="en-US" sz="2400" dirty="0" smtClean="0"/>
              <a:t>Real World </a:t>
            </a:r>
            <a:r>
              <a:rPr lang="en-US" sz="2400" dirty="0" err="1" smtClean="0"/>
              <a:t>BioApplications</a:t>
            </a:r>
            <a:endParaRPr lang="en-US" sz="2400" dirty="0"/>
          </a:p>
        </p:txBody>
      </p:sp>
      <p:sp>
        <p:nvSpPr>
          <p:cNvPr id="3" name="Content Placeholder 2"/>
          <p:cNvSpPr>
            <a:spLocks noGrp="1"/>
          </p:cNvSpPr>
          <p:nvPr>
            <p:ph idx="1"/>
          </p:nvPr>
        </p:nvSpPr>
        <p:spPr>
          <a:xfrm>
            <a:off x="0" y="1600200"/>
            <a:ext cx="9144000" cy="4525963"/>
          </a:xfrm>
        </p:spPr>
        <p:txBody>
          <a:bodyPr>
            <a:noAutofit/>
          </a:bodyPr>
          <a:lstStyle/>
          <a:p>
            <a:pPr marL="514350" indent="-514350">
              <a:buFont typeface="+mj-lt"/>
              <a:buAutoNum type="arabicPeriod"/>
            </a:pPr>
            <a:r>
              <a:rPr lang="en-US" sz="2800" dirty="0" smtClean="0"/>
              <a:t>Group B was the Control Group; it was the group that </a:t>
            </a:r>
            <a:r>
              <a:rPr lang="en-US" sz="2800" b="1" dirty="0" smtClean="0"/>
              <a:t>did not </a:t>
            </a:r>
            <a:r>
              <a:rPr lang="en-US" sz="2800" dirty="0" smtClean="0"/>
              <a:t>receive additional nitrogen.</a:t>
            </a:r>
          </a:p>
          <a:p>
            <a:pPr marL="514350" indent="-514350">
              <a:buFont typeface="+mj-lt"/>
              <a:buAutoNum type="arabicPeriod"/>
            </a:pPr>
            <a:r>
              <a:rPr lang="en-US" sz="2800" dirty="0" smtClean="0"/>
              <a:t>Group A was the Experimental Group; it was the group that received additional nitrogen.  The experimental group has the Independent Variable- additional nitrogen.</a:t>
            </a:r>
          </a:p>
          <a:p>
            <a:pPr marL="514350" indent="-514350">
              <a:buFont typeface="+mj-lt"/>
              <a:buAutoNum type="arabicPeriod"/>
            </a:pPr>
            <a:r>
              <a:rPr lang="en-US" sz="2800" dirty="0" smtClean="0"/>
              <a:t>The Independent Variable was the additional application of Nitrogen in the fertilizer.  The Dependent Variables are the height and growth of the plants.</a:t>
            </a:r>
          </a:p>
          <a:p>
            <a:pPr marL="514350" indent="-514350">
              <a:buFont typeface="+mj-lt"/>
              <a:buAutoNum type="arabicPeriod"/>
            </a:pPr>
            <a:r>
              <a:rPr lang="en-US" sz="2800" dirty="0" smtClean="0"/>
              <a:t>Dr. Anderson controlled the temperature, light, amount of soil &amp; water, and humidity conditions for both groups.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amond(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heel(4)">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3" descr="Plasma membrane"/>
          <p:cNvPicPr>
            <a:picLocks noChangeAspect="1" noChangeArrowheads="1"/>
          </p:cNvPicPr>
          <p:nvPr/>
        </p:nvPicPr>
        <p:blipFill>
          <a:blip r:embed="rId2" cstate="print"/>
          <a:srcRect/>
          <a:stretch>
            <a:fillRect/>
          </a:stretch>
        </p:blipFill>
        <p:spPr bwMode="auto">
          <a:xfrm>
            <a:off x="2971800" y="3200400"/>
            <a:ext cx="1828800" cy="1447922"/>
          </a:xfrm>
          <a:prstGeom prst="rect">
            <a:avLst/>
          </a:prstGeom>
          <a:noFill/>
        </p:spPr>
      </p:pic>
      <p:sp>
        <p:nvSpPr>
          <p:cNvPr id="2" name="Title 1"/>
          <p:cNvSpPr>
            <a:spLocks noGrp="1"/>
          </p:cNvSpPr>
          <p:nvPr>
            <p:ph type="title"/>
          </p:nvPr>
        </p:nvSpPr>
        <p:spPr>
          <a:xfrm>
            <a:off x="0" y="0"/>
            <a:ext cx="9144000" cy="1371600"/>
          </a:xfrm>
        </p:spPr>
        <p:txBody>
          <a:bodyPr>
            <a:normAutofit/>
          </a:bodyPr>
          <a:lstStyle/>
          <a:p>
            <a:r>
              <a:rPr lang="en-US" sz="2400" dirty="0" smtClean="0"/>
              <a:t>8/28  The Plasma Membrane 7.2</a:t>
            </a:r>
            <a:br>
              <a:rPr lang="en-US" sz="2400" dirty="0" smtClean="0"/>
            </a:br>
            <a:r>
              <a:rPr lang="en-US" sz="2400" dirty="0" smtClean="0"/>
              <a:t>Obj. TSW demonstrate their knowledge and understanding of </a:t>
            </a:r>
            <a:r>
              <a:rPr lang="en-US" sz="2400" dirty="0"/>
              <a:t>cells by properties of the plasma membrane </a:t>
            </a:r>
            <a:r>
              <a:rPr lang="en-US" sz="2400" dirty="0" smtClean="0"/>
              <a:t>by making </a:t>
            </a:r>
            <a:r>
              <a:rPr lang="en-US" sz="2400" dirty="0"/>
              <a:t>a 3 – D model . </a:t>
            </a:r>
            <a:r>
              <a:rPr lang="en-US" sz="2400" dirty="0" smtClean="0"/>
              <a:t>P.18NB</a:t>
            </a:r>
            <a:endParaRPr lang="en-US" sz="2400" dirty="0"/>
          </a:p>
        </p:txBody>
      </p:sp>
      <p:sp>
        <p:nvSpPr>
          <p:cNvPr id="5" name="Text Placeholder 4"/>
          <p:cNvSpPr>
            <a:spLocks noGrp="1"/>
          </p:cNvSpPr>
          <p:nvPr>
            <p:ph type="body" sz="quarter" idx="3"/>
          </p:nvPr>
        </p:nvSpPr>
        <p:spPr>
          <a:xfrm>
            <a:off x="4572000" y="1295400"/>
            <a:ext cx="4572000" cy="639762"/>
          </a:xfrm>
        </p:spPr>
        <p:txBody>
          <a:bodyPr>
            <a:normAutofit/>
          </a:bodyPr>
          <a:lstStyle/>
          <a:p>
            <a:endParaRPr lang="en-US" dirty="0" smtClean="0">
              <a:hlinkClick r:id="rId3" tooltip="http://www.youtube.com/watch?v=cL9Wu2kWwSY"/>
            </a:endParaRPr>
          </a:p>
          <a:p>
            <a:endParaRPr lang="en-US" dirty="0"/>
          </a:p>
        </p:txBody>
      </p:sp>
      <p:sp>
        <p:nvSpPr>
          <p:cNvPr id="6" name="Content Placeholder 5"/>
          <p:cNvSpPr>
            <a:spLocks noGrp="1"/>
          </p:cNvSpPr>
          <p:nvPr>
            <p:ph sz="quarter" idx="4"/>
          </p:nvPr>
        </p:nvSpPr>
        <p:spPr>
          <a:xfrm>
            <a:off x="4800600" y="1676400"/>
            <a:ext cx="4343400" cy="3646488"/>
          </a:xfrm>
        </p:spPr>
        <p:txBody>
          <a:bodyPr>
            <a:normAutofit lnSpcReduction="10000"/>
          </a:bodyPr>
          <a:lstStyle/>
          <a:p>
            <a:pPr marL="457200" indent="-457200">
              <a:buFont typeface="+mj-lt"/>
              <a:buAutoNum type="arabicPeriod"/>
            </a:pPr>
            <a:r>
              <a:rPr lang="en-US" dirty="0" smtClean="0"/>
              <a:t>Explain what </a:t>
            </a:r>
            <a:r>
              <a:rPr lang="en-US" b="1" dirty="0" smtClean="0"/>
              <a:t>selectively permeable (semi-permeable</a:t>
            </a:r>
            <a:r>
              <a:rPr lang="en-US" dirty="0" smtClean="0"/>
              <a:t>) means.</a:t>
            </a:r>
          </a:p>
          <a:p>
            <a:pPr marL="457200" indent="-457200">
              <a:buFont typeface="+mj-lt"/>
              <a:buAutoNum type="arabicPeriod"/>
            </a:pPr>
            <a:r>
              <a:rPr lang="en-US" dirty="0" smtClean="0"/>
              <a:t>Why is the plasma membrane called a </a:t>
            </a:r>
            <a:r>
              <a:rPr lang="en-US" b="1" dirty="0" smtClean="0"/>
              <a:t>Fluid Mosaic Model</a:t>
            </a:r>
            <a:r>
              <a:rPr lang="en-US" dirty="0" smtClean="0"/>
              <a:t>?</a:t>
            </a:r>
          </a:p>
          <a:p>
            <a:pPr marL="457200" indent="-457200">
              <a:buFont typeface="+mj-lt"/>
              <a:buAutoNum type="arabicPeriod"/>
            </a:pPr>
            <a:r>
              <a:rPr lang="en-US" dirty="0" smtClean="0"/>
              <a:t>Draw, color and label the </a:t>
            </a:r>
            <a:r>
              <a:rPr lang="en-US" b="1" dirty="0" smtClean="0"/>
              <a:t>plasma membrane</a:t>
            </a:r>
            <a:r>
              <a:rPr lang="en-US" dirty="0" smtClean="0"/>
              <a:t> with proteins, carbohydrates and  	cholesterol embedded in 	it.</a:t>
            </a:r>
            <a:endParaRPr lang="en-US" dirty="0"/>
          </a:p>
        </p:txBody>
      </p:sp>
      <p:pic>
        <p:nvPicPr>
          <p:cNvPr id="9" name="Picture 10" descr="BDOL12"/>
          <p:cNvPicPr>
            <a:picLocks noGrp="1" noChangeAspect="1" noChangeArrowheads="1"/>
          </p:cNvPicPr>
          <p:nvPr>
            <p:ph sz="half" idx="2"/>
          </p:nvPr>
        </p:nvPicPr>
        <p:blipFill>
          <a:blip r:embed="rId4" cstate="print"/>
          <a:srcRect/>
          <a:stretch>
            <a:fillRect/>
          </a:stretch>
        </p:blipFill>
        <p:spPr bwMode="auto">
          <a:xfrm>
            <a:off x="0" y="1676400"/>
            <a:ext cx="3300338" cy="3230563"/>
          </a:xfrm>
          <a:prstGeom prst="rect">
            <a:avLst/>
          </a:prstGeom>
          <a:noFill/>
        </p:spPr>
      </p:pic>
      <p:pic>
        <p:nvPicPr>
          <p:cNvPr id="10" name="Picture 13" descr="Phospholipid molecules"/>
          <p:cNvPicPr>
            <a:picLocks noChangeAspect="1" noChangeArrowheads="1"/>
          </p:cNvPicPr>
          <p:nvPr/>
        </p:nvPicPr>
        <p:blipFill>
          <a:blip r:embed="rId5" cstate="print"/>
          <a:srcRect/>
          <a:stretch>
            <a:fillRect/>
          </a:stretch>
        </p:blipFill>
        <p:spPr bwMode="auto">
          <a:xfrm>
            <a:off x="0" y="4648200"/>
            <a:ext cx="2819400" cy="1898949"/>
          </a:xfrm>
          <a:prstGeom prst="rect">
            <a:avLst/>
          </a:prstGeom>
          <a:noFill/>
        </p:spPr>
      </p:pic>
      <p:pic>
        <p:nvPicPr>
          <p:cNvPr id="11" name="Picture 14" descr="Phospholipid"/>
          <p:cNvPicPr>
            <a:picLocks noChangeAspect="1" noChangeArrowheads="1"/>
          </p:cNvPicPr>
          <p:nvPr/>
        </p:nvPicPr>
        <p:blipFill>
          <a:blip r:embed="rId6" cstate="print"/>
          <a:srcRect/>
          <a:stretch>
            <a:fillRect/>
          </a:stretch>
        </p:blipFill>
        <p:spPr bwMode="auto">
          <a:xfrm>
            <a:off x="2819400" y="4648200"/>
            <a:ext cx="2642950" cy="2209800"/>
          </a:xfrm>
          <a:prstGeom prst="rect">
            <a:avLst/>
          </a:prstGeom>
          <a:noFill/>
        </p:spPr>
      </p:pic>
      <p:pic>
        <p:nvPicPr>
          <p:cNvPr id="13" name="Picture 12" descr="Beaker Containing Oil&amp;Water"/>
          <p:cNvPicPr>
            <a:picLocks noChangeAspect="1" noChangeArrowheads="1"/>
          </p:cNvPicPr>
          <p:nvPr/>
        </p:nvPicPr>
        <p:blipFill>
          <a:blip r:embed="rId7" cstate="print"/>
          <a:srcRect/>
          <a:stretch>
            <a:fillRect/>
          </a:stretch>
        </p:blipFill>
        <p:spPr bwMode="auto">
          <a:xfrm>
            <a:off x="3276600" y="1676400"/>
            <a:ext cx="1407082" cy="1524000"/>
          </a:xfrm>
          <a:prstGeom prst="rect">
            <a:avLst/>
          </a:prstGeom>
          <a:noFill/>
        </p:spPr>
      </p:pic>
      <p:sp>
        <p:nvSpPr>
          <p:cNvPr id="14" name="TextBox 13"/>
          <p:cNvSpPr txBox="1"/>
          <p:nvPr/>
        </p:nvSpPr>
        <p:spPr>
          <a:xfrm>
            <a:off x="5029200" y="1295400"/>
            <a:ext cx="2362200" cy="369332"/>
          </a:xfrm>
          <a:prstGeom prst="rect">
            <a:avLst/>
          </a:prstGeom>
          <a:noFill/>
        </p:spPr>
        <p:txBody>
          <a:bodyPr wrap="square" rtlCol="0">
            <a:spAutoFit/>
          </a:bodyPr>
          <a:lstStyle/>
          <a:p>
            <a:r>
              <a:rPr lang="en-US" dirty="0" smtClean="0">
                <a:hlinkClick r:id="rId8" action="ppaction://hlinkfile"/>
              </a:rPr>
              <a:t>Cellsalive.com</a:t>
            </a:r>
            <a:endParaRPr lang="en-US" dirty="0"/>
          </a:p>
        </p:txBody>
      </p:sp>
      <p:sp>
        <p:nvSpPr>
          <p:cNvPr id="4" name="Text Placeholder 3"/>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6.3 Section Summary 6.3 – pages 157-163</a:t>
            </a:r>
          </a:p>
        </p:txBody>
      </p:sp>
      <p:sp>
        <p:nvSpPr>
          <p:cNvPr id="900100" name="Rectangle 4"/>
          <p:cNvSpPr>
            <a:spLocks noChangeArrowheads="1"/>
          </p:cNvSpPr>
          <p:nvPr/>
        </p:nvSpPr>
        <p:spPr bwMode="auto">
          <a:xfrm>
            <a:off x="1828800" y="762000"/>
            <a:ext cx="7315200" cy="912813"/>
          </a:xfrm>
          <a:prstGeom prst="rect">
            <a:avLst/>
          </a:prstGeom>
          <a:noFill/>
          <a:ln w="9525">
            <a:noFill/>
            <a:miter lim="800000"/>
            <a:headEnd/>
            <a:tailEnd/>
          </a:ln>
          <a:effectLst/>
        </p:spPr>
        <p:txBody>
          <a:bodyPr anchor="ctr"/>
          <a:lstStyle/>
          <a:p>
            <a:pPr>
              <a:buFontTx/>
              <a:buNone/>
            </a:pPr>
            <a:r>
              <a:rPr lang="en-US" altLang="en-US" sz="3600" b="1" dirty="0" smtClean="0">
                <a:solidFill>
                  <a:schemeClr val="tx2"/>
                </a:solidFill>
                <a:latin typeface="Times" charset="0"/>
              </a:rPr>
              <a:t>Take notes P. 15 NB</a:t>
            </a:r>
          </a:p>
          <a:p>
            <a:pPr>
              <a:buFontTx/>
              <a:buNone/>
            </a:pPr>
            <a:r>
              <a:rPr lang="en-US" altLang="en-US" sz="3600" b="1" dirty="0" smtClean="0">
                <a:solidFill>
                  <a:schemeClr val="tx2"/>
                </a:solidFill>
                <a:latin typeface="Times" charset="0"/>
              </a:rPr>
              <a:t>The </a:t>
            </a:r>
            <a:r>
              <a:rPr lang="en-US" altLang="en-US" sz="3600" b="1" dirty="0">
                <a:solidFill>
                  <a:schemeClr val="tx2"/>
                </a:solidFill>
                <a:latin typeface="Times" charset="0"/>
              </a:rPr>
              <a:t>structure of proteins</a:t>
            </a:r>
            <a:r>
              <a:rPr lang="en-US" altLang="en-US" sz="4000" b="1" dirty="0">
                <a:solidFill>
                  <a:srgbClr val="FFFF00"/>
                </a:solidFill>
                <a:latin typeface="Times" charset="0"/>
              </a:rPr>
              <a:t> </a:t>
            </a:r>
          </a:p>
        </p:txBody>
      </p:sp>
      <p:pic>
        <p:nvPicPr>
          <p:cNvPr id="90010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010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010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010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010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0107" name="Picture 11" descr="6"/>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00108" name="Picture 12" descr="Section 3 title"/>
          <p:cNvPicPr>
            <a:picLocks noChangeAspect="1" noChangeArrowheads="1"/>
          </p:cNvPicPr>
          <p:nvPr/>
        </p:nvPicPr>
        <p:blipFill>
          <a:blip r:embed="rId11" cstate="print"/>
          <a:srcRect/>
          <a:stretch>
            <a:fillRect/>
          </a:stretch>
        </p:blipFill>
        <p:spPr bwMode="auto">
          <a:xfrm>
            <a:off x="1828800" y="0"/>
            <a:ext cx="6477000" cy="482600"/>
          </a:xfrm>
          <a:prstGeom prst="rect">
            <a:avLst/>
          </a:prstGeom>
          <a:noFill/>
        </p:spPr>
      </p:pic>
      <p:sp>
        <p:nvSpPr>
          <p:cNvPr id="900109" name="Rectangle 13"/>
          <p:cNvSpPr>
            <a:spLocks noChangeArrowheads="1"/>
          </p:cNvSpPr>
          <p:nvPr/>
        </p:nvSpPr>
        <p:spPr bwMode="auto">
          <a:xfrm>
            <a:off x="457200" y="1676400"/>
            <a:ext cx="8077200" cy="1406525"/>
          </a:xfrm>
          <a:prstGeom prst="rect">
            <a:avLst/>
          </a:prstGeom>
          <a:noFill/>
          <a:ln w="9525">
            <a:noFill/>
            <a:miter lim="800000"/>
            <a:headEnd/>
            <a:tailEnd/>
          </a:ln>
          <a:effectLst/>
        </p:spPr>
        <p:txBody>
          <a:bodyPr>
            <a:spAutoFit/>
          </a:bodyPr>
          <a:lstStyle/>
          <a:p>
            <a:pPr marL="342900" indent="-342900"/>
            <a:r>
              <a:rPr lang="en-US" altLang="en-US" sz="2800" dirty="0">
                <a:latin typeface="Times" charset="0"/>
              </a:rPr>
              <a:t>Enzymes are important proteins found in living things.  </a:t>
            </a:r>
            <a:r>
              <a:rPr lang="en-US" altLang="en-US" sz="2800" dirty="0" smtClean="0">
                <a:latin typeface="Times" charset="0"/>
              </a:rPr>
              <a:t>*An </a:t>
            </a:r>
            <a:r>
              <a:rPr lang="en-US" altLang="en-US" sz="2800" dirty="0">
                <a:solidFill>
                  <a:srgbClr val="FF0066"/>
                </a:solidFill>
                <a:latin typeface="Times" charset="0"/>
              </a:rPr>
              <a:t>enzyme</a:t>
            </a:r>
            <a:r>
              <a:rPr lang="en-US" altLang="en-US" sz="2800" dirty="0">
                <a:latin typeface="Times" charset="0"/>
              </a:rPr>
              <a:t> is a protein that changes the rate of a chemical reaction.</a:t>
            </a:r>
          </a:p>
        </p:txBody>
      </p:sp>
      <p:sp>
        <p:nvSpPr>
          <p:cNvPr id="900110" name="Rectangle 14"/>
          <p:cNvSpPr>
            <a:spLocks noChangeArrowheads="1"/>
          </p:cNvSpPr>
          <p:nvPr/>
        </p:nvSpPr>
        <p:spPr bwMode="auto">
          <a:xfrm>
            <a:off x="457200" y="3276600"/>
            <a:ext cx="3886200" cy="954107"/>
          </a:xfrm>
          <a:prstGeom prst="rect">
            <a:avLst/>
          </a:prstGeom>
          <a:noFill/>
          <a:ln w="9525">
            <a:noFill/>
            <a:miter lim="800000"/>
            <a:headEnd/>
            <a:tailEnd/>
          </a:ln>
          <a:effectLst/>
        </p:spPr>
        <p:txBody>
          <a:bodyPr>
            <a:spAutoFit/>
          </a:bodyPr>
          <a:lstStyle/>
          <a:p>
            <a:pPr marL="342900" indent="-342900"/>
            <a:r>
              <a:rPr lang="en-US" altLang="en-US" sz="2800" dirty="0">
                <a:latin typeface="Times" charset="0"/>
              </a:rPr>
              <a:t>They speed the reactions in digestion of food.</a:t>
            </a:r>
          </a:p>
        </p:txBody>
      </p:sp>
      <p:pic>
        <p:nvPicPr>
          <p:cNvPr id="900111" name="Picture 15" descr="audio image blue">
            <a:hlinkClick r:id="" action="ppaction://noaction">
              <a:snd r:embed="rId12" name="06-enzyme.WAV"/>
            </a:hlinkClick>
          </p:cNvPr>
          <p:cNvPicPr>
            <a:picLocks noChangeAspect="1" noChangeArrowheads="1"/>
          </p:cNvPicPr>
          <p:nvPr/>
        </p:nvPicPr>
        <p:blipFill>
          <a:blip r:embed="rId13" cstate="print"/>
          <a:srcRect/>
          <a:stretch>
            <a:fillRect/>
          </a:stretch>
        </p:blipFill>
        <p:spPr bwMode="auto">
          <a:xfrm>
            <a:off x="7353300" y="2667000"/>
            <a:ext cx="354013" cy="354013"/>
          </a:xfrm>
          <a:prstGeom prst="rect">
            <a:avLst/>
          </a:prstGeom>
          <a:noFill/>
        </p:spPr>
      </p:pic>
      <p:sp>
        <p:nvSpPr>
          <p:cNvPr id="900113" name="Text Box 17"/>
          <p:cNvSpPr txBox="1">
            <a:spLocks noChangeArrowheads="1"/>
          </p:cNvSpPr>
          <p:nvPr/>
        </p:nvSpPr>
        <p:spPr bwMode="auto">
          <a:xfrm>
            <a:off x="4873625" y="5683250"/>
            <a:ext cx="2441575" cy="336550"/>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buFontTx/>
              <a:buNone/>
            </a:pPr>
            <a:r>
              <a:rPr lang="en-US" altLang="en-US" sz="1600">
                <a:solidFill>
                  <a:schemeClr val="hlink"/>
                </a:solidFill>
                <a:latin typeface="Times" charset="0"/>
              </a:rPr>
              <a:t>Click image to view movie.</a:t>
            </a:r>
          </a:p>
        </p:txBody>
      </p:sp>
      <p:sp>
        <p:nvSpPr>
          <p:cNvPr id="17" name="TextBox 16"/>
          <p:cNvSpPr txBox="1"/>
          <p:nvPr/>
        </p:nvSpPr>
        <p:spPr>
          <a:xfrm>
            <a:off x="533400" y="4495800"/>
            <a:ext cx="3810659" cy="461665"/>
          </a:xfrm>
          <a:prstGeom prst="rect">
            <a:avLst/>
          </a:prstGeom>
          <a:noFill/>
        </p:spPr>
        <p:txBody>
          <a:bodyPr wrap="none" rtlCol="0">
            <a:spAutoFit/>
          </a:bodyPr>
          <a:lstStyle/>
          <a:p>
            <a:r>
              <a:rPr lang="en-US" sz="2400" dirty="0" smtClean="0"/>
              <a:t>Made up of Amino Acids (20)</a:t>
            </a:r>
            <a:endParaRPr lang="en-US" sz="2400" dirty="0"/>
          </a:p>
        </p:txBody>
      </p:sp>
      <p:sp>
        <p:nvSpPr>
          <p:cNvPr id="18" name="TextBox 17"/>
          <p:cNvSpPr txBox="1"/>
          <p:nvPr/>
        </p:nvSpPr>
        <p:spPr>
          <a:xfrm>
            <a:off x="609600" y="4953000"/>
            <a:ext cx="3886200" cy="1200329"/>
          </a:xfrm>
          <a:prstGeom prst="rect">
            <a:avLst/>
          </a:prstGeom>
          <a:noFill/>
        </p:spPr>
        <p:txBody>
          <a:bodyPr wrap="square" rtlCol="0">
            <a:spAutoFit/>
          </a:bodyPr>
          <a:lstStyle/>
          <a:p>
            <a:r>
              <a:rPr lang="en-US" sz="2400" dirty="0" smtClean="0"/>
              <a:t>Enzymes can be used again and again without being used up.</a:t>
            </a:r>
            <a:endParaRPr lang="en-US" sz="2400" dirty="0"/>
          </a:p>
        </p:txBody>
      </p:sp>
      <p:pic>
        <p:nvPicPr>
          <p:cNvPr id="226306" name="Picture 2" descr="http://t2.gstatic.com/images?q=tbn:ANd9GcQHdhDTs1UC6-RwPOv9MFcXO9MjgKQWI9pUKYox9SIltvJP0Z6iTQ:legacy.hopkinsville.kctcs.edu/instructors/Jason-Arnold/VLI/Module%25202/m2cellfunctionandenergetics/f5-08_energy_of_activat_c.jpg">
            <a:hlinkClick r:id="rId14"/>
          </p:cNvPr>
          <p:cNvPicPr>
            <a:picLocks noChangeAspect="1" noChangeArrowheads="1"/>
          </p:cNvPicPr>
          <p:nvPr/>
        </p:nvPicPr>
        <p:blipFill>
          <a:blip r:embed="rId15" cstate="print"/>
          <a:srcRect/>
          <a:stretch>
            <a:fillRect/>
          </a:stretch>
        </p:blipFill>
        <p:spPr bwMode="auto">
          <a:xfrm>
            <a:off x="4495800" y="2667000"/>
            <a:ext cx="3257550" cy="3440149"/>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09"/>
                                        </p:tgtEl>
                                        <p:attrNameLst>
                                          <p:attrName>style.visibility</p:attrName>
                                        </p:attrNameLst>
                                      </p:cBhvr>
                                      <p:to>
                                        <p:strVal val="visible"/>
                                      </p:to>
                                    </p:set>
                                    <p:animEffect transition="in" filter="box(out)">
                                      <p:cBhvr>
                                        <p:cTn id="7" dur="500"/>
                                        <p:tgtEl>
                                          <p:spTgt spid="90010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0111"/>
                                        </p:tgtEl>
                                        <p:attrNameLst>
                                          <p:attrName>style.visibility</p:attrName>
                                        </p:attrNameLst>
                                      </p:cBhvr>
                                      <p:to>
                                        <p:strVal val="visible"/>
                                      </p:to>
                                    </p:set>
                                    <p:animEffect transition="in" filter="box(out)">
                                      <p:cBhvr>
                                        <p:cTn id="12" dur="500"/>
                                        <p:tgtEl>
                                          <p:spTgt spid="9001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0110"/>
                                        </p:tgtEl>
                                        <p:attrNameLst>
                                          <p:attrName>style.visibility</p:attrName>
                                        </p:attrNameLst>
                                      </p:cBhvr>
                                      <p:to>
                                        <p:strVal val="visible"/>
                                      </p:to>
                                    </p:set>
                                    <p:animEffect transition="in" filter="box(out)">
                                      <p:cBhvr>
                                        <p:cTn id="17" dur="500"/>
                                        <p:tgtEl>
                                          <p:spTgt spid="900110"/>
                                        </p:tgtEl>
                                      </p:cBhvr>
                                    </p:animEffect>
                                  </p:childTnLst>
                                </p:cTn>
                              </p:par>
                            </p:childTnLst>
                          </p:cTn>
                        </p:par>
                        <p:par>
                          <p:cTn id="18" fill="hold">
                            <p:stCondLst>
                              <p:cond delay="500"/>
                            </p:stCondLst>
                            <p:childTnLst>
                              <p:par>
                                <p:cTn id="19" presetID="4" presetClass="entr" presetSubtype="32" fill="hold" grpId="0" nodeType="afterEffect">
                                  <p:stCondLst>
                                    <p:cond delay="0"/>
                                  </p:stCondLst>
                                  <p:childTnLst>
                                    <p:set>
                                      <p:cBhvr>
                                        <p:cTn id="20" dur="1" fill="hold">
                                          <p:stCondLst>
                                            <p:cond delay="0"/>
                                          </p:stCondLst>
                                        </p:cTn>
                                        <p:tgtEl>
                                          <p:spTgt spid="900113"/>
                                        </p:tgtEl>
                                        <p:attrNameLst>
                                          <p:attrName>style.visibility</p:attrName>
                                        </p:attrNameLst>
                                      </p:cBhvr>
                                      <p:to>
                                        <p:strVal val="visible"/>
                                      </p:to>
                                    </p:set>
                                    <p:animEffect transition="in" filter="box(out)">
                                      <p:cBhvr>
                                        <p:cTn id="21" dur="500"/>
                                        <p:tgtEl>
                                          <p:spTgt spid="900113"/>
                                        </p:tgtEl>
                                      </p:cBhvr>
                                    </p:animEffect>
                                  </p:childTnLst>
                                </p:cTn>
                              </p:par>
                            </p:childTnLst>
                          </p:cTn>
                        </p:par>
                        <p:par>
                          <p:cTn id="22" fill="hold">
                            <p:stCondLst>
                              <p:cond delay="1000"/>
                            </p:stCondLst>
                            <p:childTnLst>
                              <p:par>
                                <p:cTn id="23" presetID="4" presetClass="entr" presetSubtype="32" fill="hold" nodeType="afterEffect">
                                  <p:stCondLst>
                                    <p:cond delay="0"/>
                                  </p:stCondLst>
                                  <p:childTnLst>
                                    <p:set>
                                      <p:cBhvr>
                                        <p:cTn id="24" dur="1" fill="hold">
                                          <p:stCondLst>
                                            <p:cond delay="0"/>
                                          </p:stCondLst>
                                        </p:cTn>
                                        <p:tgtEl>
                                          <p:spTgt spid="900101"/>
                                        </p:tgtEl>
                                        <p:attrNameLst>
                                          <p:attrName>style.visibility</p:attrName>
                                        </p:attrNameLst>
                                      </p:cBhvr>
                                      <p:to>
                                        <p:strVal val="visible"/>
                                      </p:to>
                                    </p:set>
                                    <p:animEffect transition="in" filter="box(out)">
                                      <p:cBhvr>
                                        <p:cTn id="25" dur="500"/>
                                        <p:tgtEl>
                                          <p:spTgt spid="90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9" grpId="0" autoUpdateAnimBg="0"/>
      <p:bldP spid="900110" grpId="0" autoUpdateAnimBg="0"/>
      <p:bldP spid="900113"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400" dirty="0" smtClean="0"/>
              <a:t>8/29 The Eukaryotic Cell Structure 7.3</a:t>
            </a:r>
            <a:br>
              <a:rPr lang="en-US" sz="2400" dirty="0" smtClean="0"/>
            </a:br>
            <a:r>
              <a:rPr lang="en-US" sz="2400" dirty="0" smtClean="0"/>
              <a:t>Obj. TSW compare and contrast cell organelles by researching Cellsalive.com,  watching the cell video, and creating an analogy of the cell in a group. P.20 NB</a:t>
            </a:r>
            <a:endParaRPr lang="en-US" sz="2400" dirty="0"/>
          </a:p>
        </p:txBody>
      </p:sp>
      <p:sp>
        <p:nvSpPr>
          <p:cNvPr id="3" name="Text Placeholder 2"/>
          <p:cNvSpPr>
            <a:spLocks noGrp="1"/>
          </p:cNvSpPr>
          <p:nvPr>
            <p:ph type="body" idx="1"/>
          </p:nvPr>
        </p:nvSpPr>
        <p:spPr>
          <a:xfrm>
            <a:off x="381000" y="1066800"/>
            <a:ext cx="4040188" cy="639762"/>
          </a:xfrm>
        </p:spPr>
        <p:txBody>
          <a:bodyPr>
            <a:normAutofit fontScale="92500" lnSpcReduction="20000"/>
          </a:bodyPr>
          <a:lstStyle/>
          <a:p>
            <a:r>
              <a:rPr lang="en-US" dirty="0" smtClean="0">
                <a:hlinkClick r:id="rId2"/>
              </a:rPr>
              <a:t>http://www.susanahalpine.com/anim/Life/memb.htm</a:t>
            </a:r>
            <a:endParaRPr lang="en-US" dirty="0"/>
          </a:p>
        </p:txBody>
      </p:sp>
      <p:sp>
        <p:nvSpPr>
          <p:cNvPr id="6" name="Content Placeholder 5"/>
          <p:cNvSpPr>
            <a:spLocks noGrp="1"/>
          </p:cNvSpPr>
          <p:nvPr>
            <p:ph sz="quarter" idx="4"/>
          </p:nvPr>
        </p:nvSpPr>
        <p:spPr>
          <a:xfrm>
            <a:off x="4724400" y="1447800"/>
            <a:ext cx="4419600" cy="4678363"/>
          </a:xfrm>
        </p:spPr>
        <p:txBody>
          <a:bodyPr>
            <a:normAutofit lnSpcReduction="10000"/>
          </a:bodyPr>
          <a:lstStyle/>
          <a:p>
            <a:pPr marL="457200" indent="-457200">
              <a:buFont typeface="+mj-lt"/>
              <a:buAutoNum type="arabicPeriod"/>
            </a:pPr>
            <a:r>
              <a:rPr lang="en-US" dirty="0" smtClean="0"/>
              <a:t>What is a </a:t>
            </a:r>
            <a:r>
              <a:rPr lang="en-US" b="1" dirty="0" smtClean="0"/>
              <a:t>cell wall</a:t>
            </a:r>
            <a:r>
              <a:rPr lang="en-US" dirty="0" smtClean="0"/>
              <a:t>, and what four kinds of organisms have a </a:t>
            </a:r>
            <a:r>
              <a:rPr lang="en-US" b="1" dirty="0" smtClean="0"/>
              <a:t>cell wall</a:t>
            </a:r>
            <a:r>
              <a:rPr lang="en-US" dirty="0" smtClean="0"/>
              <a:t>?</a:t>
            </a:r>
          </a:p>
          <a:p>
            <a:pPr marL="457200" indent="-457200">
              <a:buFont typeface="+mj-lt"/>
              <a:buAutoNum type="arabicPeriod"/>
            </a:pPr>
            <a:r>
              <a:rPr lang="en-US" dirty="0" smtClean="0"/>
              <a:t>How does the </a:t>
            </a:r>
            <a:r>
              <a:rPr lang="en-US" b="1" dirty="0" smtClean="0"/>
              <a:t>nucleus</a:t>
            </a:r>
            <a:r>
              <a:rPr lang="en-US" dirty="0" smtClean="0"/>
              <a:t> control the cell, name the essential parts.</a:t>
            </a:r>
          </a:p>
          <a:p>
            <a:pPr marL="457200" indent="-457200">
              <a:buFont typeface="+mj-lt"/>
              <a:buAutoNum type="arabicPeriod"/>
            </a:pPr>
            <a:r>
              <a:rPr lang="en-US" dirty="0" smtClean="0"/>
              <a:t>Compare &amp; Contrast the </a:t>
            </a:r>
            <a:r>
              <a:rPr lang="en-US" b="1" dirty="0" smtClean="0"/>
              <a:t>Endoplasmic Reticulum </a:t>
            </a:r>
            <a:r>
              <a:rPr lang="en-US" dirty="0" smtClean="0"/>
              <a:t>&amp; the </a:t>
            </a:r>
            <a:r>
              <a:rPr lang="en-US" b="1" dirty="0" smtClean="0"/>
              <a:t>Golgi Apparatus </a:t>
            </a:r>
            <a:r>
              <a:rPr lang="en-US" dirty="0" smtClean="0"/>
              <a:t>in the Assembly, Transport &amp; Storage of proteins.</a:t>
            </a:r>
          </a:p>
          <a:p>
            <a:pPr marL="457200" indent="-457200">
              <a:buFont typeface="+mj-lt"/>
              <a:buAutoNum type="arabicPeriod"/>
            </a:pPr>
            <a:r>
              <a:rPr lang="en-US" dirty="0" smtClean="0"/>
              <a:t>Watch Cell Video</a:t>
            </a:r>
          </a:p>
          <a:p>
            <a:pPr marL="457200" indent="-457200">
              <a:buFont typeface="+mj-lt"/>
              <a:buAutoNum type="arabicPeriod"/>
            </a:pPr>
            <a:r>
              <a:rPr lang="en-US" dirty="0" smtClean="0"/>
              <a:t>Take Notes- Cells p.23NB</a:t>
            </a:r>
            <a:endParaRPr lang="en-US" dirty="0"/>
          </a:p>
        </p:txBody>
      </p:sp>
      <p:pic>
        <p:nvPicPr>
          <p:cNvPr id="7" name="Picture 13" descr="Plasma membrane 1">
            <a:hlinkClick r:id="rId2"/>
          </p:cNvPr>
          <p:cNvPicPr>
            <a:picLocks noGrp="1" noChangeAspect="1" noChangeArrowheads="1"/>
          </p:cNvPicPr>
          <p:nvPr>
            <p:ph sz="half" idx="2"/>
          </p:nvPr>
        </p:nvPicPr>
        <p:blipFill>
          <a:blip r:embed="rId3" cstate="print"/>
          <a:srcRect/>
          <a:stretch>
            <a:fillRect/>
          </a:stretch>
        </p:blipFill>
        <p:spPr bwMode="auto">
          <a:xfrm>
            <a:off x="0" y="1752600"/>
            <a:ext cx="2895600" cy="1250738"/>
          </a:xfrm>
          <a:prstGeom prst="rect">
            <a:avLst/>
          </a:prstGeom>
          <a:noFill/>
        </p:spPr>
      </p:pic>
      <p:pic>
        <p:nvPicPr>
          <p:cNvPr id="9" name="Picture 14" descr="Endoplasmic reticulum"/>
          <p:cNvPicPr>
            <a:picLocks noChangeAspect="1" noChangeArrowheads="1"/>
          </p:cNvPicPr>
          <p:nvPr/>
        </p:nvPicPr>
        <p:blipFill>
          <a:blip r:embed="rId4" cstate="print"/>
          <a:srcRect/>
          <a:stretch>
            <a:fillRect/>
          </a:stretch>
        </p:blipFill>
        <p:spPr bwMode="auto">
          <a:xfrm>
            <a:off x="0" y="4191000"/>
            <a:ext cx="2895599" cy="1250737"/>
          </a:xfrm>
          <a:prstGeom prst="rect">
            <a:avLst/>
          </a:prstGeom>
          <a:noFill/>
        </p:spPr>
      </p:pic>
      <p:pic>
        <p:nvPicPr>
          <p:cNvPr id="11" name="Picture 14" descr="Cell wall"/>
          <p:cNvPicPr>
            <a:picLocks noChangeAspect="1" noChangeArrowheads="1"/>
          </p:cNvPicPr>
          <p:nvPr/>
        </p:nvPicPr>
        <p:blipFill>
          <a:blip r:embed="rId5" cstate="print"/>
          <a:srcRect/>
          <a:stretch>
            <a:fillRect/>
          </a:stretch>
        </p:blipFill>
        <p:spPr bwMode="auto">
          <a:xfrm>
            <a:off x="1981200" y="3505200"/>
            <a:ext cx="2743200" cy="1699137"/>
          </a:xfrm>
          <a:prstGeom prst="rect">
            <a:avLst/>
          </a:prstGeom>
          <a:noFill/>
        </p:spPr>
      </p:pic>
      <p:pic>
        <p:nvPicPr>
          <p:cNvPr id="10" name="Picture 13" descr="Nucleus via TEM"/>
          <p:cNvPicPr>
            <a:picLocks noChangeAspect="1" noChangeArrowheads="1"/>
          </p:cNvPicPr>
          <p:nvPr/>
        </p:nvPicPr>
        <p:blipFill>
          <a:blip r:embed="rId6" cstate="print"/>
          <a:srcRect/>
          <a:stretch>
            <a:fillRect/>
          </a:stretch>
        </p:blipFill>
        <p:spPr bwMode="auto">
          <a:xfrm>
            <a:off x="0" y="2743200"/>
            <a:ext cx="3048000" cy="1519555"/>
          </a:xfrm>
          <a:prstGeom prst="rect">
            <a:avLst/>
          </a:prstGeom>
          <a:noFill/>
        </p:spPr>
      </p:pic>
      <p:sp>
        <p:nvSpPr>
          <p:cNvPr id="12" name="TextBox 11"/>
          <p:cNvSpPr txBox="1"/>
          <p:nvPr/>
        </p:nvSpPr>
        <p:spPr>
          <a:xfrm>
            <a:off x="4876800" y="1066800"/>
            <a:ext cx="1953612" cy="461665"/>
          </a:xfrm>
          <a:prstGeom prst="rect">
            <a:avLst/>
          </a:prstGeom>
          <a:noFill/>
        </p:spPr>
        <p:txBody>
          <a:bodyPr wrap="none" rtlCol="0">
            <a:spAutoFit/>
          </a:bodyPr>
          <a:lstStyle/>
          <a:p>
            <a:r>
              <a:rPr lang="en-US" sz="2400" dirty="0" smtClean="0">
                <a:hlinkClick r:id="rId7" action="ppaction://hlinkfile"/>
              </a:rPr>
              <a:t>Cellsalive.com</a:t>
            </a:r>
            <a:endParaRPr lang="en-US" sz="2400" dirty="0"/>
          </a:p>
        </p:txBody>
      </p:sp>
      <p:pic>
        <p:nvPicPr>
          <p:cNvPr id="8" name="Picture 13" descr="Golgi apparatus 1"/>
          <p:cNvPicPr>
            <a:picLocks noChangeAspect="1" noChangeArrowheads="1"/>
          </p:cNvPicPr>
          <p:nvPr/>
        </p:nvPicPr>
        <p:blipFill>
          <a:blip r:embed="rId8" cstate="print"/>
          <a:srcRect/>
          <a:stretch>
            <a:fillRect/>
          </a:stretch>
        </p:blipFill>
        <p:spPr bwMode="auto">
          <a:xfrm>
            <a:off x="1981200" y="5181600"/>
            <a:ext cx="3227294" cy="13716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Coffee time</a:t>
            </a:r>
          </a:p>
        </p:txBody>
      </p:sp>
      <p:sp>
        <p:nvSpPr>
          <p:cNvPr id="3" name="Content Placeholder 2"/>
          <p:cNvSpPr>
            <a:spLocks noGrp="1"/>
          </p:cNvSpPr>
          <p:nvPr>
            <p:ph idx="1"/>
          </p:nvPr>
        </p:nvSpPr>
        <p:spPr>
          <a:xfrm>
            <a:off x="457200" y="4572000"/>
            <a:ext cx="8229600" cy="1554163"/>
          </a:xfrm>
        </p:spPr>
        <p:txBody>
          <a:bodyPr/>
          <a:lstStyle/>
          <a:p>
            <a:pPr eaLnBrk="1" hangingPunct="1"/>
            <a:r>
              <a:rPr lang="en-US" smtClean="0"/>
              <a:t>How is the coffee filter similar to a cell membrane?</a:t>
            </a:r>
          </a:p>
        </p:txBody>
      </p:sp>
      <p:pic>
        <p:nvPicPr>
          <p:cNvPr id="7172" name="Picture 3"/>
          <p:cNvPicPr>
            <a:picLocks noChangeAspect="1" noChangeArrowheads="1"/>
          </p:cNvPicPr>
          <p:nvPr/>
        </p:nvPicPr>
        <p:blipFill>
          <a:blip r:embed="rId2" cstate="print"/>
          <a:srcRect/>
          <a:stretch>
            <a:fillRect/>
          </a:stretch>
        </p:blipFill>
        <p:spPr bwMode="auto">
          <a:xfrm>
            <a:off x="2895600" y="1219200"/>
            <a:ext cx="3238500" cy="3124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t>Cell/plasma membrane</a:t>
            </a:r>
          </a:p>
        </p:txBody>
      </p:sp>
      <p:sp>
        <p:nvSpPr>
          <p:cNvPr id="8195" name="Content Placeholder 2"/>
          <p:cNvSpPr>
            <a:spLocks noGrp="1"/>
          </p:cNvSpPr>
          <p:nvPr>
            <p:ph idx="1"/>
          </p:nvPr>
        </p:nvSpPr>
        <p:spPr>
          <a:xfrm>
            <a:off x="457200" y="4267200"/>
            <a:ext cx="8229600" cy="1858963"/>
          </a:xfrm>
        </p:spPr>
        <p:txBody>
          <a:bodyPr/>
          <a:lstStyle/>
          <a:p>
            <a:pPr eaLnBrk="1" hangingPunct="1">
              <a:buNone/>
            </a:pPr>
            <a:r>
              <a:rPr lang="en-US" b="1" dirty="0" smtClean="0"/>
              <a:t>#1. Selective permeability: </a:t>
            </a:r>
            <a:r>
              <a:rPr lang="en-US" dirty="0" smtClean="0"/>
              <a:t>how certain substances can enter the cell while other substances can’t</a:t>
            </a:r>
            <a:endParaRPr lang="en-US" b="1" dirty="0" smtClean="0"/>
          </a:p>
        </p:txBody>
      </p:sp>
      <p:pic>
        <p:nvPicPr>
          <p:cNvPr id="8196" name="Picture 2"/>
          <p:cNvPicPr>
            <a:picLocks noChangeAspect="1" noChangeArrowheads="1"/>
          </p:cNvPicPr>
          <p:nvPr/>
        </p:nvPicPr>
        <p:blipFill>
          <a:blip r:embed="rId2" cstate="print"/>
          <a:srcRect t="23093" r="22285" b="24414"/>
          <a:stretch>
            <a:fillRect/>
          </a:stretch>
        </p:blipFill>
        <p:spPr bwMode="auto">
          <a:xfrm>
            <a:off x="2590800" y="1933575"/>
            <a:ext cx="2960688" cy="1449388"/>
          </a:xfrm>
          <a:prstGeom prst="rect">
            <a:avLst/>
          </a:prstGeom>
          <a:noFill/>
          <a:ln w="9525">
            <a:noFill/>
            <a:miter lim="800000"/>
            <a:headEnd/>
            <a:tailEnd/>
          </a:ln>
          <a:effectLst/>
        </p:spPr>
      </p:pic>
      <p:sp>
        <p:nvSpPr>
          <p:cNvPr id="4" name="Rectangle 3"/>
          <p:cNvSpPr/>
          <p:nvPr/>
        </p:nvSpPr>
        <p:spPr>
          <a:xfrm>
            <a:off x="3962400" y="2590800"/>
            <a:ext cx="1371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
          <p:cNvPicPr>
            <a:picLocks noChangeAspect="1" noChangeArrowheads="1"/>
          </p:cNvPicPr>
          <p:nvPr/>
        </p:nvPicPr>
        <p:blipFill>
          <a:blip r:embed="rId3" cstate="print"/>
          <a:srcRect l="34058" t="314" r="46057" b="74622"/>
          <a:stretch>
            <a:fillRect/>
          </a:stretch>
        </p:blipFill>
        <p:spPr bwMode="auto">
          <a:xfrm>
            <a:off x="3276600" y="1066800"/>
            <a:ext cx="757238" cy="69215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l="48058" t="314" r="46057" b="74622"/>
          <a:stretch>
            <a:fillRect/>
          </a:stretch>
        </p:blipFill>
        <p:spPr bwMode="auto">
          <a:xfrm>
            <a:off x="3124200" y="1143000"/>
            <a:ext cx="223838" cy="692150"/>
          </a:xfrm>
          <a:prstGeom prst="rect">
            <a:avLst/>
          </a:prstGeom>
          <a:noFill/>
          <a:ln w="9525">
            <a:noFill/>
            <a:miter lim="800000"/>
            <a:headEnd/>
            <a:tailEnd/>
          </a:ln>
          <a:effectLst/>
        </p:spPr>
      </p:pic>
      <p:sp>
        <p:nvSpPr>
          <p:cNvPr id="8200" name="Rectangle 6"/>
          <p:cNvSpPr>
            <a:spLocks noChangeArrowheads="1"/>
          </p:cNvSpPr>
          <p:nvPr/>
        </p:nvSpPr>
        <p:spPr bwMode="auto">
          <a:xfrm>
            <a:off x="5029200" y="1631950"/>
            <a:ext cx="1900238" cy="369888"/>
          </a:xfrm>
          <a:prstGeom prst="rect">
            <a:avLst/>
          </a:prstGeom>
          <a:noFill/>
          <a:ln w="9525">
            <a:noFill/>
            <a:miter lim="800000"/>
            <a:headEnd/>
            <a:tailEnd/>
          </a:ln>
        </p:spPr>
        <p:txBody>
          <a:bodyPr wrap="none">
            <a:spAutoFit/>
          </a:bodyPr>
          <a:lstStyle/>
          <a:p>
            <a:r>
              <a:rPr lang="en-US"/>
              <a:t>Outside of the cell</a:t>
            </a:r>
          </a:p>
        </p:txBody>
      </p:sp>
      <p:sp>
        <p:nvSpPr>
          <p:cNvPr id="8201" name="Rectangle 8"/>
          <p:cNvSpPr>
            <a:spLocks noChangeArrowheads="1"/>
          </p:cNvSpPr>
          <p:nvPr/>
        </p:nvSpPr>
        <p:spPr bwMode="auto">
          <a:xfrm>
            <a:off x="5029200" y="3505200"/>
            <a:ext cx="1482725" cy="369888"/>
          </a:xfrm>
          <a:prstGeom prst="rect">
            <a:avLst/>
          </a:prstGeom>
          <a:noFill/>
          <a:ln w="9525">
            <a:noFill/>
            <a:miter lim="800000"/>
            <a:headEnd/>
            <a:tailEnd/>
          </a:ln>
        </p:spPr>
        <p:txBody>
          <a:bodyPr wrap="none">
            <a:spAutoFit/>
          </a:bodyPr>
          <a:lstStyle/>
          <a:p>
            <a:r>
              <a:rPr lang="en-US"/>
              <a:t>Inside the cell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04323 0.00741 C 0.04514 0.0081 0.0474 0.00787 0.04896 0.00926 C 0.05174 0.0118 0.05608 0.01875 0.05608 0.01875 C 0.05955 0.0331 0.06216 0.04838 0.06615 0.0625 C 0.06702 0.07407 0.07118 0.09352 0.06042 0.09884 C 0.0625 0.08079 0.07118 0.0662 0.08177 0.05486 C 0.08438 0.05208 0.08889 0.04537 0.09184 0.04352 C 0.09445 0.04167 0.10035 0.03958 0.10035 0.03958 C 0.10782 0.02986 0.1191 0.03009 0.129 0.02639 C 0.13473 0.0243 0.14028 0.02129 0.14601 0.01875 C 0.1474 0.01805 0.15035 0.0169 0.15035 0.0169 C 0.15417 0.01134 0.15677 0.01366 0.16042 0.00926 " pathEditMode="relative" ptsTypes="fffffffffffA">
                                      <p:cBhvr>
                                        <p:cTn id="10" dur="2000" fill="hold"/>
                                        <p:tgtEl>
                                          <p:spTgt spid="5"/>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0.01337 0.00185 C -0.00069 -0.00116 0.00451 -0.00139 0.01042 0.00393 C 0.01788 0.01042 0.00833 0.00532 0.01753 0.00949 C 0.02118 0.01435 0.02413 0.0169 0.02899 0.01898 C 0.03281 0.02407 0.03681 0.02431 0.04184 0.02662 C 0.04774 0.03449 0.04115 0.02731 0.05191 0.03241 C 0.05347 0.0331 0.05486 0.03472 0.05625 0.03611 C 0.05729 0.03727 0.05781 0.03935 0.05903 0.04005 C 0.06267 0.0419 0.07049 0.04375 0.07049 0.04375 C 0.07535 0.05069 0.08177 0.04815 0.08767 0.05324 C 0.0908 0.05972 0.09201 0.06227 0.09757 0.06481 C 0.10139 0.06968 0.10104 0.075 0.10469 0.08009 C 0.1066 0.08657 0.10677 0.09213 0.11042 0.09722 C 0.11181 0.10556 0.11267 0.11088 0.11615 0.11806 C 0.11667 0.1206 0.11667 0.12338 0.11753 0.12569 C 0.1217 0.13796 0.12431 0.13194 0.1191 0.13912 C 0.12049 0.16042 0.12309 0.18333 0.11753 0.20393 C 0.12083 0.22731 0.12344 0.24282 0.11753 0.26481 C 0.11632 0.27477 0.11615 0.28426 0.11042 0.29143 C 0.11094 0.29468 0.11094 0.29792 0.11198 0.30093 C 0.1125 0.30255 0.11458 0.30301 0.11476 0.30486 C 0.11562 0.31806 0.11198 0.34051 0.10625 0.35231 C 0.1033 0.3581 0.09618 0.36389 0.09184 0.36759 C 0.0901 0.375 0.09149 0.37199 0.08767 0.37708 " pathEditMode="relative" ptsTypes="fffffffffffffffffffffffA">
                                      <p:cBhvr>
                                        <p:cTn id="18"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Cell membrane is like a filter</a:t>
            </a:r>
          </a:p>
        </p:txBody>
      </p:sp>
      <p:pic>
        <p:nvPicPr>
          <p:cNvPr id="9219" name="Picture 6"/>
          <p:cNvPicPr>
            <a:picLocks noChangeAspect="1" noChangeArrowheads="1"/>
          </p:cNvPicPr>
          <p:nvPr/>
        </p:nvPicPr>
        <p:blipFill>
          <a:blip r:embed="rId2" cstate="print"/>
          <a:srcRect l="5025" t="6879" r="5907" b="29903"/>
          <a:stretch>
            <a:fillRect/>
          </a:stretch>
        </p:blipFill>
        <p:spPr bwMode="auto">
          <a:xfrm>
            <a:off x="1993900" y="2362200"/>
            <a:ext cx="6235700" cy="2211388"/>
          </a:xfrm>
          <a:prstGeom prst="rect">
            <a:avLst/>
          </a:prstGeom>
          <a:noFill/>
          <a:ln w="9525">
            <a:noFill/>
            <a:miter lim="800000"/>
            <a:headEnd/>
            <a:tailEnd/>
          </a:ln>
          <a:effectLst/>
        </p:spPr>
      </p:pic>
      <p:sp>
        <p:nvSpPr>
          <p:cNvPr id="9220" name="Content Placeholder 2"/>
          <p:cNvSpPr txBox="1">
            <a:spLocks/>
          </p:cNvSpPr>
          <p:nvPr/>
        </p:nvSpPr>
        <p:spPr bwMode="auto">
          <a:xfrm>
            <a:off x="152400" y="1981200"/>
            <a:ext cx="1524000" cy="609600"/>
          </a:xfrm>
          <a:prstGeom prst="rect">
            <a:avLst/>
          </a:prstGeom>
          <a:noFill/>
          <a:ln w="9525">
            <a:noFill/>
            <a:miter lim="800000"/>
            <a:headEnd/>
            <a:tailEnd/>
          </a:ln>
        </p:spPr>
        <p:txBody>
          <a:bodyPr/>
          <a:lstStyle/>
          <a:p>
            <a:pPr>
              <a:spcBef>
                <a:spcPct val="20000"/>
              </a:spcBef>
              <a:buFont typeface="Arial" charset="0"/>
              <a:buNone/>
            </a:pPr>
            <a:r>
              <a:rPr lang="en-US" sz="2000"/>
              <a:t>Outside cell</a:t>
            </a:r>
          </a:p>
        </p:txBody>
      </p:sp>
      <p:sp>
        <p:nvSpPr>
          <p:cNvPr id="9221" name="Content Placeholder 2"/>
          <p:cNvSpPr txBox="1">
            <a:spLocks/>
          </p:cNvSpPr>
          <p:nvPr/>
        </p:nvSpPr>
        <p:spPr bwMode="auto">
          <a:xfrm>
            <a:off x="152400" y="4900613"/>
            <a:ext cx="1524000" cy="609600"/>
          </a:xfrm>
          <a:prstGeom prst="rect">
            <a:avLst/>
          </a:prstGeom>
          <a:noFill/>
          <a:ln w="9525">
            <a:noFill/>
            <a:miter lim="800000"/>
            <a:headEnd/>
            <a:tailEnd/>
          </a:ln>
        </p:spPr>
        <p:txBody>
          <a:bodyPr/>
          <a:lstStyle/>
          <a:p>
            <a:pPr>
              <a:spcBef>
                <a:spcPct val="20000"/>
              </a:spcBef>
              <a:buFont typeface="Arial" charset="0"/>
              <a:buNone/>
            </a:pPr>
            <a:r>
              <a:rPr lang="en-US" sz="2000"/>
              <a:t>Inside cell</a:t>
            </a:r>
          </a:p>
        </p:txBody>
      </p:sp>
      <p:sp>
        <p:nvSpPr>
          <p:cNvPr id="4" name="Down Arrow 3"/>
          <p:cNvSpPr/>
          <p:nvPr/>
        </p:nvSpPr>
        <p:spPr>
          <a:xfrm>
            <a:off x="2055813" y="2133600"/>
            <a:ext cx="30480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Down Arrow 16"/>
          <p:cNvSpPr/>
          <p:nvPr/>
        </p:nvSpPr>
        <p:spPr>
          <a:xfrm flipV="1">
            <a:off x="3017838" y="2133600"/>
            <a:ext cx="334962"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1828800" y="1600200"/>
            <a:ext cx="1219200" cy="609600"/>
          </a:xfrm>
        </p:spPr>
        <p:txBody>
          <a:bodyPr/>
          <a:lstStyle/>
          <a:p>
            <a:pPr marL="0" indent="0" eaLnBrk="1" hangingPunct="1">
              <a:buFont typeface="Arial" charset="0"/>
              <a:buNone/>
            </a:pPr>
            <a:r>
              <a:rPr lang="en-US" sz="2000" smtClean="0"/>
              <a:t>Water</a:t>
            </a:r>
          </a:p>
        </p:txBody>
      </p:sp>
      <p:sp>
        <p:nvSpPr>
          <p:cNvPr id="13" name="Content Placeholder 2"/>
          <p:cNvSpPr txBox="1">
            <a:spLocks/>
          </p:cNvSpPr>
          <p:nvPr/>
        </p:nvSpPr>
        <p:spPr bwMode="auto">
          <a:xfrm>
            <a:off x="2743200" y="4900613"/>
            <a:ext cx="1219200" cy="609600"/>
          </a:xfrm>
          <a:prstGeom prst="rect">
            <a:avLst/>
          </a:prstGeom>
          <a:noFill/>
          <a:ln w="9525">
            <a:noFill/>
            <a:miter lim="800000"/>
            <a:headEnd/>
            <a:tailEnd/>
          </a:ln>
        </p:spPr>
        <p:txBody>
          <a:bodyPr/>
          <a:lstStyle/>
          <a:p>
            <a:pPr>
              <a:spcBef>
                <a:spcPct val="20000"/>
              </a:spcBef>
              <a:buFont typeface="Arial" charset="0"/>
              <a:buNone/>
            </a:pPr>
            <a:r>
              <a:rPr lang="en-US" sz="2000"/>
              <a:t>Water</a:t>
            </a:r>
          </a:p>
        </p:txBody>
      </p:sp>
      <p:sp>
        <p:nvSpPr>
          <p:cNvPr id="19" name="Down Arrow 18"/>
          <p:cNvSpPr/>
          <p:nvPr/>
        </p:nvSpPr>
        <p:spPr>
          <a:xfrm>
            <a:off x="3838575" y="2176463"/>
            <a:ext cx="30480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Content Placeholder 2"/>
          <p:cNvSpPr txBox="1">
            <a:spLocks/>
          </p:cNvSpPr>
          <p:nvPr/>
        </p:nvSpPr>
        <p:spPr bwMode="auto">
          <a:xfrm>
            <a:off x="3521075" y="1654175"/>
            <a:ext cx="1524000" cy="609600"/>
          </a:xfrm>
          <a:prstGeom prst="rect">
            <a:avLst/>
          </a:prstGeom>
          <a:noFill/>
          <a:ln w="9525">
            <a:noFill/>
            <a:miter lim="800000"/>
            <a:headEnd/>
            <a:tailEnd/>
          </a:ln>
        </p:spPr>
        <p:txBody>
          <a:bodyPr/>
          <a:lstStyle/>
          <a:p>
            <a:pPr>
              <a:spcBef>
                <a:spcPct val="20000"/>
              </a:spcBef>
              <a:buFont typeface="Arial" charset="0"/>
              <a:buNone/>
            </a:pPr>
            <a:r>
              <a:rPr lang="en-US" sz="2000"/>
              <a:t>Oxygen</a:t>
            </a:r>
          </a:p>
        </p:txBody>
      </p:sp>
      <p:sp>
        <p:nvSpPr>
          <p:cNvPr id="20" name="Down Arrow 19"/>
          <p:cNvSpPr/>
          <p:nvPr/>
        </p:nvSpPr>
        <p:spPr>
          <a:xfrm>
            <a:off x="5045075" y="2235200"/>
            <a:ext cx="30480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Down Arrow 20"/>
          <p:cNvSpPr/>
          <p:nvPr/>
        </p:nvSpPr>
        <p:spPr>
          <a:xfrm flipV="1">
            <a:off x="6003925" y="2133600"/>
            <a:ext cx="33655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tent Placeholder 2"/>
          <p:cNvSpPr txBox="1">
            <a:spLocks/>
          </p:cNvSpPr>
          <p:nvPr/>
        </p:nvSpPr>
        <p:spPr bwMode="auto">
          <a:xfrm>
            <a:off x="4648200" y="1570038"/>
            <a:ext cx="1524000" cy="609600"/>
          </a:xfrm>
          <a:prstGeom prst="rect">
            <a:avLst/>
          </a:prstGeom>
          <a:noFill/>
          <a:ln w="9525">
            <a:noFill/>
            <a:miter lim="800000"/>
            <a:headEnd/>
            <a:tailEnd/>
          </a:ln>
        </p:spPr>
        <p:txBody>
          <a:bodyPr/>
          <a:lstStyle/>
          <a:p>
            <a:pPr>
              <a:spcBef>
                <a:spcPct val="20000"/>
              </a:spcBef>
              <a:buFont typeface="Arial" charset="0"/>
              <a:buNone/>
            </a:pPr>
            <a:r>
              <a:rPr lang="en-US" sz="2000"/>
              <a:t>Glucose</a:t>
            </a:r>
          </a:p>
        </p:txBody>
      </p:sp>
      <p:sp>
        <p:nvSpPr>
          <p:cNvPr id="11" name="Content Placeholder 2"/>
          <p:cNvSpPr txBox="1">
            <a:spLocks/>
          </p:cNvSpPr>
          <p:nvPr/>
        </p:nvSpPr>
        <p:spPr bwMode="auto">
          <a:xfrm>
            <a:off x="5715000" y="4722813"/>
            <a:ext cx="1524000" cy="609600"/>
          </a:xfrm>
          <a:prstGeom prst="rect">
            <a:avLst/>
          </a:prstGeom>
          <a:noFill/>
          <a:ln w="9525">
            <a:noFill/>
            <a:miter lim="800000"/>
            <a:headEnd/>
            <a:tailEnd/>
          </a:ln>
        </p:spPr>
        <p:txBody>
          <a:bodyPr/>
          <a:lstStyle/>
          <a:p>
            <a:pPr>
              <a:spcBef>
                <a:spcPct val="20000"/>
              </a:spcBef>
              <a:buFont typeface="Arial" charset="0"/>
              <a:buNone/>
            </a:pPr>
            <a:r>
              <a:rPr lang="en-US" sz="2000"/>
              <a:t>Wastes</a:t>
            </a:r>
          </a:p>
        </p:txBody>
      </p:sp>
      <p:sp>
        <p:nvSpPr>
          <p:cNvPr id="22" name="Content Placeholder 2"/>
          <p:cNvSpPr txBox="1">
            <a:spLocks/>
          </p:cNvSpPr>
          <p:nvPr/>
        </p:nvSpPr>
        <p:spPr bwMode="auto">
          <a:xfrm>
            <a:off x="6956425" y="1336675"/>
            <a:ext cx="1524000" cy="609600"/>
          </a:xfrm>
          <a:prstGeom prst="rect">
            <a:avLst/>
          </a:prstGeom>
          <a:noFill/>
          <a:ln w="9525">
            <a:noFill/>
            <a:miter lim="800000"/>
            <a:headEnd/>
            <a:tailEnd/>
          </a:ln>
        </p:spPr>
        <p:txBody>
          <a:bodyPr/>
          <a:lstStyle/>
          <a:p>
            <a:pPr>
              <a:spcBef>
                <a:spcPct val="20000"/>
              </a:spcBef>
              <a:buFont typeface="Arial" charset="0"/>
              <a:buNone/>
            </a:pPr>
            <a:r>
              <a:rPr lang="en-US" sz="2000"/>
              <a:t>Wastes</a:t>
            </a:r>
          </a:p>
        </p:txBody>
      </p:sp>
      <p:sp>
        <p:nvSpPr>
          <p:cNvPr id="5" name="U-Turn Arrow 4"/>
          <p:cNvSpPr/>
          <p:nvPr/>
        </p:nvSpPr>
        <p:spPr>
          <a:xfrm rot="10800000">
            <a:off x="6618288" y="1792288"/>
            <a:ext cx="685800" cy="631825"/>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4" name="Down Arrow 23"/>
          <p:cNvSpPr/>
          <p:nvPr/>
        </p:nvSpPr>
        <p:spPr>
          <a:xfrm flipV="1">
            <a:off x="7718425" y="2108200"/>
            <a:ext cx="334963"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Content Placeholder 2"/>
          <p:cNvSpPr txBox="1">
            <a:spLocks/>
          </p:cNvSpPr>
          <p:nvPr/>
        </p:nvSpPr>
        <p:spPr bwMode="auto">
          <a:xfrm>
            <a:off x="7688263" y="4624388"/>
            <a:ext cx="1655762" cy="804862"/>
          </a:xfrm>
          <a:prstGeom prst="rect">
            <a:avLst/>
          </a:prstGeom>
          <a:noFill/>
          <a:ln w="9525">
            <a:noFill/>
            <a:miter lim="800000"/>
            <a:headEnd/>
            <a:tailEnd/>
          </a:ln>
        </p:spPr>
        <p:txBody>
          <a:bodyPr/>
          <a:lstStyle/>
          <a:p>
            <a:pPr>
              <a:spcBef>
                <a:spcPct val="20000"/>
              </a:spcBef>
              <a:buFont typeface="Arial" charset="0"/>
              <a:buNone/>
            </a:pPr>
            <a:r>
              <a:rPr lang="en-US" sz="2000"/>
              <a:t>Carbon dioxide</a:t>
            </a:r>
          </a:p>
        </p:txBody>
      </p:sp>
      <p:sp>
        <p:nvSpPr>
          <p:cNvPr id="6" name="Action Button: Return 5">
            <a:hlinkClick r:id="rId3" action="ppaction://hlinksldjump" highlightClick="1"/>
          </p:cNvPr>
          <p:cNvSpPr/>
          <p:nvPr/>
        </p:nvSpPr>
        <p:spPr>
          <a:xfrm>
            <a:off x="4283075" y="5791200"/>
            <a:ext cx="441325" cy="441325"/>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path" presetSubtype="0" accel="50000" decel="50000" fill="hold" grpId="1" nodeType="clickEffect">
                                  <p:stCondLst>
                                    <p:cond delay="0"/>
                                  </p:stCondLst>
                                  <p:childTnLst>
                                    <p:animMotion origin="layout" path="M 3.33333E-6 1.48148E-6 L 3.33333E-6 0.49329 " pathEditMode="relative" rAng="0" ptsTypes="AA">
                                      <p:cBhvr>
                                        <p:cTn id="12" dur="2000" fill="hold"/>
                                        <p:tgtEl>
                                          <p:spTgt spid="3">
                                            <p:txEl>
                                              <p:pRg st="0" end="0"/>
                                            </p:txEl>
                                          </p:spTgt>
                                        </p:tgtEl>
                                        <p:attrNameLst>
                                          <p:attrName>ppt_x</p:attrName>
                                          <p:attrName>ppt_y</p:attrName>
                                        </p:attrNameLst>
                                      </p:cBhvr>
                                      <p:rCtr x="0" y="247"/>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path" presetSubtype="0" accel="50000" decel="50000" fill="hold" grpId="1" nodeType="clickEffect">
                                  <p:stCondLst>
                                    <p:cond delay="0"/>
                                  </p:stCondLst>
                                  <p:childTnLst>
                                    <p:animMotion origin="layout" path="M -0.01979 2.22222E-6 L -0.01979 -0.49236 " pathEditMode="relative" rAng="0" ptsTypes="AA">
                                      <p:cBhvr>
                                        <p:cTn id="22" dur="2000" fill="hold"/>
                                        <p:tgtEl>
                                          <p:spTgt spid="13"/>
                                        </p:tgtEl>
                                        <p:attrNameLst>
                                          <p:attrName>ppt_x</p:attrName>
                                          <p:attrName>ppt_y</p:attrName>
                                        </p:attrNameLst>
                                      </p:cBhvr>
                                      <p:rCtr x="0" y="-246"/>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path" presetSubtype="0" accel="50000" decel="50000" fill="hold" grpId="1" nodeType="clickEffect">
                                  <p:stCondLst>
                                    <p:cond delay="0"/>
                                  </p:stCondLst>
                                  <p:childTnLst>
                                    <p:animMotion origin="layout" path="M 3.33333E-6 1.11111E-6 L 3.33333E-6 0.45555 " pathEditMode="relative" rAng="0" ptsTypes="AA">
                                      <p:cBhvr>
                                        <p:cTn id="32" dur="2000" fill="hold"/>
                                        <p:tgtEl>
                                          <p:spTgt spid="9"/>
                                        </p:tgtEl>
                                        <p:attrNameLst>
                                          <p:attrName>ppt_x</p:attrName>
                                          <p:attrName>ppt_y</p:attrName>
                                        </p:attrNameLst>
                                      </p:cBhvr>
                                      <p:rCtr x="0" y="228"/>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path" presetSubtype="0" accel="50000" decel="50000" fill="hold" grpId="1" nodeType="clickEffect">
                                  <p:stCondLst>
                                    <p:cond delay="0"/>
                                  </p:stCondLst>
                                  <p:childTnLst>
                                    <p:animMotion origin="layout" path="M 3.33333E-6 3.7037E-7 L 3.33333E-6 0.45995 " pathEditMode="relative" rAng="0" ptsTypes="AA">
                                      <p:cBhvr>
                                        <p:cTn id="42" dur="2000" fill="hold"/>
                                        <p:tgtEl>
                                          <p:spTgt spid="10"/>
                                        </p:tgtEl>
                                        <p:attrNameLst>
                                          <p:attrName>ppt_x</p:attrName>
                                          <p:attrName>ppt_y</p:attrName>
                                        </p:attrNameLst>
                                      </p:cBhvr>
                                      <p:rCtr x="0" y="230"/>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7" presetClass="path" presetSubtype="0" accel="50000" decel="50000" fill="hold" grpId="1" nodeType="clickEffect">
                                  <p:stCondLst>
                                    <p:cond delay="0"/>
                                  </p:stCondLst>
                                  <p:childTnLst>
                                    <p:animMotion origin="layout" path="M -0.02743 -0.00602 L -0.05 0.08009 C -0.05469 0.09954 -0.06163 0.11019 -0.06893 0.11019 C -0.07743 0.11019 -0.08386 0.09954 -0.08872 0.08009 L -0.11077 -0.00602 " pathEditMode="relative" rAng="0" ptsTypes="FffFF">
                                      <p:cBhvr>
                                        <p:cTn id="58" dur="2000" fill="hold"/>
                                        <p:tgtEl>
                                          <p:spTgt spid="22"/>
                                        </p:tgtEl>
                                        <p:attrNameLst>
                                          <p:attrName>ppt_x</p:attrName>
                                          <p:attrName>ppt_y</p:attrName>
                                        </p:attrNameLst>
                                      </p:cBhvr>
                                      <p:rCtr x="-42" y="58"/>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3" grpId="0" build="p"/>
      <p:bldP spid="3" grpId="1" build="p"/>
      <p:bldP spid="13" grpId="0"/>
      <p:bldP spid="13" grpId="1"/>
      <p:bldP spid="19" grpId="0" animBg="1"/>
      <p:bldP spid="9" grpId="0"/>
      <p:bldP spid="9" grpId="1"/>
      <p:bldP spid="20" grpId="0" animBg="1"/>
      <p:bldP spid="21" grpId="0" animBg="1"/>
      <p:bldP spid="10" grpId="0"/>
      <p:bldP spid="10" grpId="1"/>
      <p:bldP spid="11" grpId="0"/>
      <p:bldP spid="22" grpId="0"/>
      <p:bldP spid="22" grpId="1"/>
      <p:bldP spid="24" grpId="0" animBg="1"/>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Plasma/cell membrane structure</a:t>
            </a:r>
          </a:p>
        </p:txBody>
      </p:sp>
      <p:sp>
        <p:nvSpPr>
          <p:cNvPr id="3" name="Content Placeholder 2"/>
          <p:cNvSpPr>
            <a:spLocks noGrp="1"/>
          </p:cNvSpPr>
          <p:nvPr>
            <p:ph idx="1"/>
          </p:nvPr>
        </p:nvSpPr>
        <p:spPr>
          <a:xfrm>
            <a:off x="457200" y="4419600"/>
            <a:ext cx="8229600" cy="1706563"/>
          </a:xfrm>
        </p:spPr>
        <p:txBody>
          <a:bodyPr/>
          <a:lstStyle/>
          <a:p>
            <a:pPr eaLnBrk="1" hangingPunct="1"/>
            <a:r>
              <a:rPr lang="en-US" b="1" smtClean="0"/>
              <a:t>Phospholipid bilayer: </a:t>
            </a:r>
            <a:r>
              <a:rPr lang="en-US" smtClean="0"/>
              <a:t>Two layers of </a:t>
            </a:r>
            <a:r>
              <a:rPr lang="en-US" b="1" smtClean="0"/>
              <a:t>phospholipid</a:t>
            </a:r>
            <a:r>
              <a:rPr lang="en-US" smtClean="0"/>
              <a:t> molecules that </a:t>
            </a:r>
            <a:r>
              <a:rPr lang="en-US" b="1" smtClean="0"/>
              <a:t>form the cell membrane</a:t>
            </a:r>
          </a:p>
        </p:txBody>
      </p:sp>
      <p:pic>
        <p:nvPicPr>
          <p:cNvPr id="7" name="Picture 6"/>
          <p:cNvPicPr>
            <a:picLocks noChangeAspect="1" noChangeArrowheads="1"/>
          </p:cNvPicPr>
          <p:nvPr/>
        </p:nvPicPr>
        <p:blipFill>
          <a:blip r:embed="rId2" cstate="print"/>
          <a:srcRect l="5025" t="6879" r="5907" b="63307"/>
          <a:stretch>
            <a:fillRect/>
          </a:stretch>
        </p:blipFill>
        <p:spPr bwMode="auto">
          <a:xfrm>
            <a:off x="1447800" y="1371600"/>
            <a:ext cx="6096000" cy="1042988"/>
          </a:xfrm>
          <a:prstGeom prst="rect">
            <a:avLst/>
          </a:prstGeom>
          <a:noFill/>
          <a:ln w="9525">
            <a:noFill/>
            <a:miter lim="800000"/>
            <a:headEnd/>
            <a:tailEnd/>
          </a:ln>
          <a:effectLst/>
        </p:spPr>
      </p:pic>
      <p:pic>
        <p:nvPicPr>
          <p:cNvPr id="8" name="Picture 7"/>
          <p:cNvPicPr>
            <a:picLocks noChangeAspect="1" noChangeArrowheads="1"/>
          </p:cNvPicPr>
          <p:nvPr/>
        </p:nvPicPr>
        <p:blipFill>
          <a:blip r:embed="rId2" cstate="print"/>
          <a:srcRect l="4451" t="40115" r="6480" b="30070"/>
          <a:stretch>
            <a:fillRect/>
          </a:stretch>
        </p:blipFill>
        <p:spPr bwMode="auto">
          <a:xfrm>
            <a:off x="1447800" y="3200400"/>
            <a:ext cx="6096000" cy="10429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nodeType="clickEffect">
                                  <p:stCondLst>
                                    <p:cond delay="0"/>
                                  </p:stCondLst>
                                  <p:childTnLst>
                                    <p:animMotion origin="layout" path="M 3.33333E-6 4.07407E-6 L 3.33333E-6 0.07963 " pathEditMode="relative" rAng="0" ptsTypes="AA">
                                      <p:cBhvr>
                                        <p:cTn id="14" dur="2000" fill="hold"/>
                                        <p:tgtEl>
                                          <p:spTgt spid="7"/>
                                        </p:tgtEl>
                                        <p:attrNameLst>
                                          <p:attrName>ppt_x</p:attrName>
                                          <p:attrName>ppt_y</p:attrName>
                                        </p:attrNameLst>
                                      </p:cBhvr>
                                      <p:rCtr x="0" y="40"/>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a:xfrm>
            <a:off x="609600" y="228600"/>
            <a:ext cx="8229600" cy="1143000"/>
          </a:xfrm>
        </p:spPr>
        <p:txBody>
          <a:bodyPr/>
          <a:lstStyle/>
          <a:p>
            <a:pPr eaLnBrk="1" hangingPunct="1"/>
            <a:r>
              <a:rPr lang="en-US" smtClean="0"/>
              <a:t>Phospholipids</a:t>
            </a:r>
          </a:p>
        </p:txBody>
      </p:sp>
      <p:sp>
        <p:nvSpPr>
          <p:cNvPr id="3" name="Content Placeholder 2"/>
          <p:cNvSpPr>
            <a:spLocks noGrp="1"/>
          </p:cNvSpPr>
          <p:nvPr>
            <p:ph idx="1"/>
          </p:nvPr>
        </p:nvSpPr>
        <p:spPr>
          <a:xfrm>
            <a:off x="4648200" y="1905000"/>
            <a:ext cx="4495800" cy="1219200"/>
          </a:xfrm>
        </p:spPr>
        <p:txBody>
          <a:bodyPr rtlCol="0">
            <a:normAutofit fontScale="85000" lnSpcReduction="10000"/>
          </a:bodyPr>
          <a:lstStyle/>
          <a:p>
            <a:pPr eaLnBrk="1" fontAlgn="auto" hangingPunct="1">
              <a:spcAft>
                <a:spcPts val="0"/>
              </a:spcAft>
              <a:buFont typeface="Arial" pitchFamily="34" charset="0"/>
              <a:buChar char="•"/>
              <a:defRPr/>
            </a:pPr>
            <a:r>
              <a:rPr lang="en-US" dirty="0" smtClean="0"/>
              <a:t>Polar head: Likes water</a:t>
            </a:r>
          </a:p>
          <a:p>
            <a:pPr eaLnBrk="1" fontAlgn="auto" hangingPunct="1">
              <a:spcAft>
                <a:spcPts val="0"/>
              </a:spcAft>
              <a:buFont typeface="Arial" pitchFamily="34" charset="0"/>
              <a:buChar char="•"/>
              <a:defRPr/>
            </a:pPr>
            <a:r>
              <a:rPr lang="en-US" dirty="0" smtClean="0"/>
              <a:t>Nonpolar tail: Dislikes water</a:t>
            </a:r>
          </a:p>
        </p:txBody>
      </p:sp>
      <p:pic>
        <p:nvPicPr>
          <p:cNvPr id="11268" name="Picture 6"/>
          <p:cNvPicPr>
            <a:picLocks noChangeAspect="1" noChangeArrowheads="1"/>
          </p:cNvPicPr>
          <p:nvPr/>
        </p:nvPicPr>
        <p:blipFill>
          <a:blip r:embed="rId2" cstate="print"/>
          <a:srcRect l="41660" t="6879" r="52744" b="63493"/>
          <a:stretch>
            <a:fillRect/>
          </a:stretch>
        </p:blipFill>
        <p:spPr bwMode="auto">
          <a:xfrm>
            <a:off x="2489200" y="1828800"/>
            <a:ext cx="390525" cy="1036638"/>
          </a:xfrm>
          <a:prstGeom prst="rect">
            <a:avLst/>
          </a:prstGeom>
          <a:noFill/>
          <a:ln w="9525">
            <a:noFill/>
            <a:miter lim="800000"/>
            <a:headEnd/>
            <a:tailEnd/>
          </a:ln>
          <a:effectLst/>
        </p:spPr>
      </p:pic>
      <p:pic>
        <p:nvPicPr>
          <p:cNvPr id="5" name="Picture 6"/>
          <p:cNvPicPr>
            <a:picLocks noChangeAspect="1" noChangeArrowheads="1"/>
          </p:cNvPicPr>
          <p:nvPr/>
        </p:nvPicPr>
        <p:blipFill>
          <a:blip r:embed="rId2" cstate="print"/>
          <a:srcRect l="5025" t="6879" r="5907" b="29903"/>
          <a:stretch>
            <a:fillRect/>
          </a:stretch>
        </p:blipFill>
        <p:spPr bwMode="auto">
          <a:xfrm>
            <a:off x="609600" y="1828800"/>
            <a:ext cx="6235700" cy="2211388"/>
          </a:xfrm>
          <a:prstGeom prst="rect">
            <a:avLst/>
          </a:prstGeom>
          <a:noFill/>
          <a:ln w="9525">
            <a:noFill/>
            <a:miter lim="800000"/>
            <a:headEnd/>
            <a:tailEnd/>
          </a:ln>
          <a:effectLst/>
        </p:spPr>
      </p:pic>
      <p:sp>
        <p:nvSpPr>
          <p:cNvPr id="10" name="Left Arrow 9"/>
          <p:cNvSpPr/>
          <p:nvPr/>
        </p:nvSpPr>
        <p:spPr>
          <a:xfrm>
            <a:off x="3276600" y="2008188"/>
            <a:ext cx="977900" cy="2428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a:t>
            </a:r>
          </a:p>
        </p:txBody>
      </p:sp>
      <p:sp>
        <p:nvSpPr>
          <p:cNvPr id="11" name="Left Arrow 10"/>
          <p:cNvSpPr/>
          <p:nvPr/>
        </p:nvSpPr>
        <p:spPr>
          <a:xfrm>
            <a:off x="3276600" y="2514600"/>
            <a:ext cx="977900" cy="2428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a:t>
            </a:r>
          </a:p>
        </p:txBody>
      </p:sp>
      <p:sp>
        <p:nvSpPr>
          <p:cNvPr id="12" name="Content Placeholder 2"/>
          <p:cNvSpPr txBox="1">
            <a:spLocks/>
          </p:cNvSpPr>
          <p:nvPr/>
        </p:nvSpPr>
        <p:spPr bwMode="auto">
          <a:xfrm>
            <a:off x="228600" y="4267200"/>
            <a:ext cx="8534400" cy="16764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b="1" dirty="0"/>
              <a:t>Hydrophilic: </a:t>
            </a:r>
            <a:r>
              <a:rPr lang="en-US" sz="2800" dirty="0"/>
              <a:t>Likes water. (Polar)</a:t>
            </a:r>
          </a:p>
          <a:p>
            <a:pPr marL="342900" indent="-342900">
              <a:spcBef>
                <a:spcPct val="20000"/>
              </a:spcBef>
              <a:buFont typeface="Arial" charset="0"/>
              <a:buChar char="•"/>
            </a:pPr>
            <a:r>
              <a:rPr lang="en-US" sz="2800" b="1" dirty="0"/>
              <a:t>Hydrophobic:</a:t>
            </a:r>
            <a:r>
              <a:rPr lang="en-US" sz="2800" dirty="0"/>
              <a:t> Hates water. Will repel it. (</a:t>
            </a:r>
            <a:r>
              <a:rPr lang="en-US" sz="2800" dirty="0" err="1"/>
              <a:t>Nonpolar</a:t>
            </a:r>
            <a:r>
              <a:rPr lang="en-US" sz="280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animBg="1"/>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486400" cy="990600"/>
          </a:xfrm>
        </p:spPr>
        <p:txBody>
          <a:bodyPr>
            <a:noAutofit/>
          </a:bodyPr>
          <a:lstStyle/>
          <a:p>
            <a:pPr algn="l"/>
            <a:r>
              <a:rPr lang="en-US" sz="3200" dirty="0" smtClean="0"/>
              <a:t>#2. Fluid Mosaic Model p. 21NB	</a:t>
            </a:r>
            <a:endParaRPr lang="en-US" sz="3200" dirty="0"/>
          </a:p>
        </p:txBody>
      </p:sp>
      <p:sp>
        <p:nvSpPr>
          <p:cNvPr id="3" name="Content Placeholder 2"/>
          <p:cNvSpPr>
            <a:spLocks noGrp="1"/>
          </p:cNvSpPr>
          <p:nvPr>
            <p:ph idx="1"/>
          </p:nvPr>
        </p:nvSpPr>
        <p:spPr>
          <a:xfrm>
            <a:off x="0" y="3352800"/>
            <a:ext cx="9144000" cy="3763963"/>
          </a:xfrm>
        </p:spPr>
        <p:txBody>
          <a:bodyPr>
            <a:normAutofit/>
          </a:bodyPr>
          <a:lstStyle/>
          <a:p>
            <a:r>
              <a:rPr lang="en-US" sz="2800" dirty="0" smtClean="0"/>
              <a:t>Plasma Membrane- </a:t>
            </a:r>
            <a:r>
              <a:rPr lang="en-US" sz="2800" dirty="0" err="1" smtClean="0"/>
              <a:t>Phospholipid</a:t>
            </a:r>
            <a:r>
              <a:rPr lang="en-US" sz="2800" dirty="0" smtClean="0"/>
              <a:t> </a:t>
            </a:r>
            <a:r>
              <a:rPr lang="en-US" sz="2800" dirty="0" err="1" smtClean="0"/>
              <a:t>Bilayer</a:t>
            </a:r>
            <a:endParaRPr lang="en-US" sz="2800" dirty="0" smtClean="0"/>
          </a:p>
          <a:p>
            <a:pPr lvl="1"/>
            <a:r>
              <a:rPr lang="en-US" dirty="0" smtClean="0"/>
              <a:t>Polar layers are on the outside</a:t>
            </a:r>
          </a:p>
          <a:p>
            <a:pPr lvl="1"/>
            <a:r>
              <a:rPr lang="en-US" dirty="0" smtClean="0"/>
              <a:t>Non-polar layer are on the inside</a:t>
            </a:r>
          </a:p>
          <a:p>
            <a:r>
              <a:rPr lang="en-US" sz="2800" dirty="0" smtClean="0"/>
              <a:t>Moves like a wave of water on a lake</a:t>
            </a:r>
          </a:p>
          <a:p>
            <a:r>
              <a:rPr lang="en-US" sz="2800" dirty="0" smtClean="0"/>
              <a:t>The proteins/carbohydrates on the outside surface of the cell look like a Mosaic.</a:t>
            </a:r>
            <a:endParaRPr lang="en-US" sz="2800" dirty="0"/>
          </a:p>
        </p:txBody>
      </p:sp>
      <p:pic>
        <p:nvPicPr>
          <p:cNvPr id="15362" name="Picture 2" descr="http://t0.gstatic.com/images?q=tbn:acTkGTjlwJN0qM:http://lineartgallery.com/web/Artist/Strachan/art_mosaics/art_mosaic_photos/art_mosaic_frog.jpg">
            <a:hlinkClick r:id="rId2"/>
          </p:cNvPr>
          <p:cNvPicPr>
            <a:picLocks noChangeAspect="1" noChangeArrowheads="1"/>
          </p:cNvPicPr>
          <p:nvPr/>
        </p:nvPicPr>
        <p:blipFill>
          <a:blip r:embed="rId3" cstate="print"/>
          <a:srcRect/>
          <a:stretch>
            <a:fillRect/>
          </a:stretch>
        </p:blipFill>
        <p:spPr bwMode="auto">
          <a:xfrm>
            <a:off x="0" y="819150"/>
            <a:ext cx="1828800" cy="1828800"/>
          </a:xfrm>
          <a:prstGeom prst="rect">
            <a:avLst/>
          </a:prstGeom>
          <a:noFill/>
        </p:spPr>
      </p:pic>
      <p:pic>
        <p:nvPicPr>
          <p:cNvPr id="15364" name="Picture 4" descr="http://www.nature.com/horizon/livingfrontier/background/images/membrane_f2.jpg"/>
          <p:cNvPicPr>
            <a:picLocks noChangeAspect="1" noChangeArrowheads="1"/>
          </p:cNvPicPr>
          <p:nvPr/>
        </p:nvPicPr>
        <p:blipFill>
          <a:blip r:embed="rId4" cstate="print"/>
          <a:srcRect/>
          <a:stretch>
            <a:fillRect/>
          </a:stretch>
        </p:blipFill>
        <p:spPr bwMode="auto">
          <a:xfrm>
            <a:off x="5257800" y="1"/>
            <a:ext cx="3886199" cy="3335654"/>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1417638"/>
          </a:xfrm>
        </p:spPr>
        <p:txBody>
          <a:bodyPr>
            <a:normAutofit fontScale="90000"/>
          </a:bodyPr>
          <a:lstStyle/>
          <a:p>
            <a:pPr eaLnBrk="1" hangingPunct="1"/>
            <a:r>
              <a:rPr lang="en-US" dirty="0" smtClean="0"/>
              <a:t>#3. Macromolecules are part of the Cell/ Plasma Membrane</a:t>
            </a:r>
          </a:p>
        </p:txBody>
      </p:sp>
      <p:sp>
        <p:nvSpPr>
          <p:cNvPr id="12291" name="Content Placeholder 2"/>
          <p:cNvSpPr>
            <a:spLocks noGrp="1"/>
          </p:cNvSpPr>
          <p:nvPr>
            <p:ph idx="1"/>
          </p:nvPr>
        </p:nvSpPr>
        <p:spPr>
          <a:xfrm>
            <a:off x="0" y="1371600"/>
            <a:ext cx="9144000" cy="4525963"/>
          </a:xfrm>
        </p:spPr>
        <p:txBody>
          <a:bodyPr>
            <a:normAutofit fontScale="92500"/>
          </a:bodyPr>
          <a:lstStyle/>
          <a:p>
            <a:pPr eaLnBrk="1" hangingPunct="1"/>
            <a:r>
              <a:rPr lang="en-US" b="1" dirty="0" smtClean="0"/>
              <a:t>Lipids</a:t>
            </a:r>
            <a:endParaRPr lang="en-US" dirty="0" smtClean="0"/>
          </a:p>
          <a:p>
            <a:pPr lvl="1" eaLnBrk="1" hangingPunct="1"/>
            <a:r>
              <a:rPr lang="en-US" dirty="0" smtClean="0"/>
              <a:t>helps keep the cell fluid</a:t>
            </a:r>
          </a:p>
          <a:p>
            <a:pPr lvl="1"/>
            <a:r>
              <a:rPr lang="en-US" b="1" dirty="0" smtClean="0"/>
              <a:t>Cholesterol (a type of Lipid)</a:t>
            </a:r>
            <a:endParaRPr lang="en-US" dirty="0" smtClean="0"/>
          </a:p>
          <a:p>
            <a:pPr lvl="1" eaLnBrk="1" hangingPunct="1"/>
            <a:r>
              <a:rPr lang="en-US" dirty="0" smtClean="0"/>
              <a:t>Helps provide structure &amp; support to cell membrane</a:t>
            </a:r>
          </a:p>
          <a:p>
            <a:pPr eaLnBrk="1" hangingPunct="1"/>
            <a:r>
              <a:rPr lang="en-US" b="1" dirty="0" smtClean="0"/>
              <a:t>Proteins</a:t>
            </a:r>
          </a:p>
          <a:p>
            <a:pPr lvl="1" eaLnBrk="1" hangingPunct="1"/>
            <a:r>
              <a:rPr lang="en-US" dirty="0" smtClean="0"/>
              <a:t>Transmit signals, Maintain homeostasis</a:t>
            </a:r>
          </a:p>
          <a:p>
            <a:pPr lvl="1" eaLnBrk="1" hangingPunct="1"/>
            <a:r>
              <a:rPr lang="en-US" dirty="0" smtClean="0"/>
              <a:t>Move substances in and out of the  semi- permeable</a:t>
            </a:r>
          </a:p>
          <a:p>
            <a:pPr eaLnBrk="1" hangingPunct="1"/>
            <a:r>
              <a:rPr lang="en-US" b="1" dirty="0" smtClean="0"/>
              <a:t>Carbohydrates</a:t>
            </a:r>
          </a:p>
          <a:p>
            <a:pPr lvl="1" eaLnBrk="1" hangingPunct="1"/>
            <a:r>
              <a:rPr lang="en-US" dirty="0" smtClean="0"/>
              <a:t>Helps cells identify other cells, not give energy for the cell.</a:t>
            </a:r>
          </a:p>
          <a:p>
            <a:pPr lvl="1" eaLnBrk="1" hangingPunct="1">
              <a:buNone/>
            </a:pPr>
            <a:endParaRPr lang="en-US" dirty="0" smtClean="0"/>
          </a:p>
        </p:txBody>
      </p:sp>
      <p:pic>
        <p:nvPicPr>
          <p:cNvPr id="4" name="Picture 3" descr="http://www.nature.com/horizon/livingfrontier/background/images/membrane_f2.jpg"/>
          <p:cNvPicPr/>
          <p:nvPr/>
        </p:nvPicPr>
        <p:blipFill>
          <a:blip r:embed="rId2" cstate="print"/>
          <a:srcRect t="72878" r="80459" b="14211"/>
          <a:stretch>
            <a:fillRect/>
          </a:stretch>
        </p:blipFill>
        <p:spPr bwMode="auto">
          <a:xfrm>
            <a:off x="1676400" y="1295400"/>
            <a:ext cx="1154887" cy="658368"/>
          </a:xfrm>
          <a:prstGeom prst="rect">
            <a:avLst/>
          </a:prstGeom>
          <a:noFill/>
        </p:spPr>
      </p:pic>
      <p:pic>
        <p:nvPicPr>
          <p:cNvPr id="5" name="Picture 4" descr="http://www.nature.com/horizon/livingfrontier/background/images/membrane_f2.jpg"/>
          <p:cNvPicPr/>
          <p:nvPr/>
        </p:nvPicPr>
        <p:blipFill>
          <a:blip r:embed="rId2" cstate="print"/>
          <a:srcRect t="84922" r="80459"/>
          <a:stretch>
            <a:fillRect/>
          </a:stretch>
        </p:blipFill>
        <p:spPr bwMode="auto">
          <a:xfrm>
            <a:off x="2057400" y="3276600"/>
            <a:ext cx="1066800" cy="699212"/>
          </a:xfrm>
          <a:prstGeom prst="rect">
            <a:avLst/>
          </a:prstGeom>
          <a:noFill/>
        </p:spPr>
      </p:pic>
      <p:pic>
        <p:nvPicPr>
          <p:cNvPr id="6" name="Picture 5" descr="http://www.nature.com/horizon/livingfrontier/background/images/membrane_f2.jpg"/>
          <p:cNvPicPr/>
          <p:nvPr/>
        </p:nvPicPr>
        <p:blipFill>
          <a:blip r:embed="rId2" cstate="print"/>
          <a:srcRect l="34421" t="89187" r="49193" b="4361"/>
          <a:stretch>
            <a:fillRect/>
          </a:stretch>
        </p:blipFill>
        <p:spPr bwMode="auto">
          <a:xfrm>
            <a:off x="3048000" y="4876800"/>
            <a:ext cx="1219200" cy="457200"/>
          </a:xfrm>
          <a:prstGeom prst="rect">
            <a:avLst/>
          </a:prstGeom>
          <a:noFill/>
        </p:spPr>
      </p:pic>
      <p:pic>
        <p:nvPicPr>
          <p:cNvPr id="7" name="Picture 6" descr="http://www.nature.com/horizon/livingfrontier/background/images/membrane_f2.jpg"/>
          <p:cNvPicPr/>
          <p:nvPr/>
        </p:nvPicPr>
        <p:blipFill>
          <a:blip r:embed="rId2" cstate="print"/>
          <a:srcRect l="19009" t="87805" r="65174" b="2439"/>
          <a:stretch>
            <a:fillRect/>
          </a:stretch>
        </p:blipFill>
        <p:spPr bwMode="auto">
          <a:xfrm>
            <a:off x="4724400" y="1981200"/>
            <a:ext cx="1447800" cy="802234"/>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dirty="0" smtClean="0"/>
              <a:t>ID the Carbohydrates, Proteins, Lipids, &amp; Cholesterols</a:t>
            </a:r>
            <a:endParaRPr lang="en-US" sz="3200" dirty="0"/>
          </a:p>
        </p:txBody>
      </p:sp>
      <p:sp>
        <p:nvSpPr>
          <p:cNvPr id="3" name="Content Placeholder 2"/>
          <p:cNvSpPr>
            <a:spLocks noGrp="1"/>
          </p:cNvSpPr>
          <p:nvPr>
            <p:ph idx="1"/>
          </p:nvPr>
        </p:nvSpPr>
        <p:spPr>
          <a:xfrm>
            <a:off x="6172200" y="1295400"/>
            <a:ext cx="2971800" cy="4525963"/>
          </a:xfrm>
        </p:spPr>
        <p:txBody>
          <a:bodyPr>
            <a:normAutofit/>
          </a:bodyPr>
          <a:lstStyle/>
          <a:p>
            <a:r>
              <a:rPr lang="en-US" sz="2800" dirty="0" smtClean="0"/>
              <a:t>What is the function of each of these Macromolecules in the Plasma Membrane?</a:t>
            </a:r>
            <a:endParaRPr lang="en-US" sz="2800" dirty="0"/>
          </a:p>
        </p:txBody>
      </p:sp>
      <p:pic>
        <p:nvPicPr>
          <p:cNvPr id="4" name="Picture 4" descr="http://www.nature.com/horizon/livingfrontier/background/images/membrane_f2.jpg"/>
          <p:cNvPicPr>
            <a:picLocks noChangeAspect="1" noChangeArrowheads="1"/>
          </p:cNvPicPr>
          <p:nvPr/>
        </p:nvPicPr>
        <p:blipFill>
          <a:blip r:embed="rId2" cstate="print"/>
          <a:srcRect/>
          <a:stretch>
            <a:fillRect/>
          </a:stretch>
        </p:blipFill>
        <p:spPr bwMode="auto">
          <a:xfrm>
            <a:off x="0" y="838200"/>
            <a:ext cx="6477000" cy="5559425"/>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Macromolecules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30449136"/>
              </p:ext>
            </p:extLst>
          </p:nvPr>
        </p:nvGraphicFramePr>
        <p:xfrm>
          <a:off x="457200" y="1600200"/>
          <a:ext cx="8229600" cy="293116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dirty="0" smtClean="0"/>
                        <a:t>Protein</a:t>
                      </a:r>
                      <a:endParaRPr lang="en-US" dirty="0"/>
                    </a:p>
                  </a:txBody>
                  <a:tcPr/>
                </a:tc>
                <a:tc>
                  <a:txBody>
                    <a:bodyPr/>
                    <a:lstStyle/>
                    <a:p>
                      <a:r>
                        <a:rPr lang="en-US" dirty="0" smtClean="0"/>
                        <a:t>Lipids</a:t>
                      </a:r>
                      <a:endParaRPr lang="en-US" dirty="0"/>
                    </a:p>
                  </a:txBody>
                  <a:tcPr/>
                </a:tc>
                <a:tc>
                  <a:txBody>
                    <a:bodyPr/>
                    <a:lstStyle/>
                    <a:p>
                      <a:r>
                        <a:rPr lang="en-US" dirty="0" smtClean="0"/>
                        <a:t>Carbohydrates</a:t>
                      </a:r>
                      <a:r>
                        <a:rPr lang="en-US" baseline="0" dirty="0" smtClean="0"/>
                        <a:t> </a:t>
                      </a:r>
                      <a:endParaRPr lang="en-US" dirty="0"/>
                    </a:p>
                  </a:txBody>
                  <a:tcPr/>
                </a:tc>
                <a:tc>
                  <a:txBody>
                    <a:bodyPr/>
                    <a:lstStyle/>
                    <a:p>
                      <a:r>
                        <a:rPr lang="en-US" dirty="0" smtClean="0"/>
                        <a:t>Nucleic Acids</a:t>
                      </a:r>
                      <a:endParaRPr lang="en-US" dirty="0"/>
                    </a:p>
                  </a:txBody>
                  <a:tcPr/>
                </a:tc>
              </a:tr>
              <a:tr h="37084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02553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6.3 Section Summary 6.3 – pages 157-163</a:t>
            </a:r>
          </a:p>
        </p:txBody>
      </p:sp>
      <p:sp>
        <p:nvSpPr>
          <p:cNvPr id="862211" name="Rectangle 3"/>
          <p:cNvSpPr>
            <a:spLocks noChangeArrowheads="1"/>
          </p:cNvSpPr>
          <p:nvPr/>
        </p:nvSpPr>
        <p:spPr bwMode="auto">
          <a:xfrm>
            <a:off x="457200" y="1811338"/>
            <a:ext cx="7391400" cy="2677656"/>
          </a:xfrm>
          <a:prstGeom prst="rect">
            <a:avLst/>
          </a:prstGeom>
          <a:noFill/>
          <a:ln w="9525">
            <a:noFill/>
            <a:miter lim="800000"/>
            <a:headEnd/>
            <a:tailEnd/>
          </a:ln>
          <a:effectLst/>
        </p:spPr>
        <p:txBody>
          <a:bodyPr>
            <a:spAutoFit/>
          </a:bodyPr>
          <a:lstStyle/>
          <a:p>
            <a:pPr marL="342900" indent="-342900"/>
            <a:r>
              <a:rPr lang="en-US" altLang="en-US" sz="2800" b="1" dirty="0">
                <a:latin typeface="Times" charset="0"/>
              </a:rPr>
              <a:t>A</a:t>
            </a:r>
            <a:r>
              <a:rPr lang="en-US" altLang="en-US" sz="2800" b="1" dirty="0">
                <a:solidFill>
                  <a:srgbClr val="FFFFCC"/>
                </a:solidFill>
                <a:latin typeface="Times" charset="0"/>
              </a:rPr>
              <a:t> </a:t>
            </a:r>
            <a:r>
              <a:rPr lang="en-US" altLang="en-US" sz="2800" b="1" dirty="0">
                <a:solidFill>
                  <a:srgbClr val="FF0066"/>
                </a:solidFill>
                <a:latin typeface="Times" charset="0"/>
              </a:rPr>
              <a:t>carbohydrate</a:t>
            </a:r>
            <a:r>
              <a:rPr lang="en-US" altLang="en-US" sz="2800" b="1" dirty="0">
                <a:solidFill>
                  <a:srgbClr val="FFFFCC"/>
                </a:solidFill>
                <a:latin typeface="Times" charset="0"/>
              </a:rPr>
              <a:t> </a:t>
            </a:r>
            <a:r>
              <a:rPr lang="en-US" altLang="en-US" sz="2800" b="1" dirty="0">
                <a:latin typeface="Times" charset="0"/>
              </a:rPr>
              <a:t>is a </a:t>
            </a:r>
            <a:r>
              <a:rPr lang="en-US" altLang="en-US" sz="2800" b="1" dirty="0" err="1">
                <a:latin typeface="Times" charset="0"/>
              </a:rPr>
              <a:t>biomolecule</a:t>
            </a:r>
            <a:r>
              <a:rPr lang="en-US" altLang="en-US" sz="2800" b="1" dirty="0">
                <a:latin typeface="Times" charset="0"/>
              </a:rPr>
              <a:t> composed of </a:t>
            </a:r>
            <a:r>
              <a:rPr lang="en-US" altLang="en-US" sz="2800" b="1" dirty="0" smtClean="0">
                <a:latin typeface="Times" charset="0"/>
              </a:rPr>
              <a:t>carbon </a:t>
            </a:r>
            <a:r>
              <a:rPr lang="en-US" altLang="en-US" sz="2800" dirty="0" smtClean="0">
                <a:latin typeface="Times" charset="0"/>
              </a:rPr>
              <a:t>(most abundant element with four available electrons to bond or share), </a:t>
            </a:r>
            <a:r>
              <a:rPr lang="en-US" altLang="en-US" sz="2800" dirty="0">
                <a:latin typeface="Times" charset="0"/>
              </a:rPr>
              <a:t>hydrogen, and oxygen with a ratio of about two hydrogen atoms and one oxygen atom for every carbon atom</a:t>
            </a:r>
            <a:r>
              <a:rPr lang="en-US" altLang="en-US" dirty="0">
                <a:latin typeface="Times" charset="0"/>
              </a:rPr>
              <a:t>.</a:t>
            </a:r>
          </a:p>
        </p:txBody>
      </p:sp>
      <p:sp>
        <p:nvSpPr>
          <p:cNvPr id="862212" name="Rectangle 4"/>
          <p:cNvSpPr>
            <a:spLocks noChangeArrowheads="1"/>
          </p:cNvSpPr>
          <p:nvPr/>
        </p:nvSpPr>
        <p:spPr bwMode="auto">
          <a:xfrm>
            <a:off x="457200" y="1101725"/>
            <a:ext cx="7924800" cy="579438"/>
          </a:xfrm>
          <a:prstGeom prst="rect">
            <a:avLst/>
          </a:prstGeom>
          <a:noFill/>
          <a:ln w="9525">
            <a:noFill/>
            <a:miter lim="800000"/>
            <a:headEnd/>
            <a:tailEnd/>
          </a:ln>
          <a:effectLst/>
        </p:spPr>
        <p:txBody>
          <a:bodyPr anchor="ctr"/>
          <a:lstStyle/>
          <a:p>
            <a:pPr>
              <a:buFontTx/>
              <a:buNone/>
            </a:pPr>
            <a:r>
              <a:rPr lang="en-US" altLang="en-US" sz="3600" b="1">
                <a:solidFill>
                  <a:schemeClr val="tx2"/>
                </a:solidFill>
                <a:latin typeface="Times" charset="0"/>
              </a:rPr>
              <a:t>The structure of carbohydrates</a:t>
            </a:r>
            <a:r>
              <a:rPr lang="en-US" altLang="en-US" sz="4000" b="1">
                <a:solidFill>
                  <a:srgbClr val="FFFF00"/>
                </a:solidFill>
                <a:latin typeface="Times" charset="0"/>
              </a:rPr>
              <a:t> </a:t>
            </a:r>
          </a:p>
        </p:txBody>
      </p:sp>
      <p:pic>
        <p:nvPicPr>
          <p:cNvPr id="862215" name="Picture 7" descr="New TOC">
            <a:hlinkClick r:id="rId2" action="ppaction://hlinksldjump"/>
          </p:cNvPr>
          <p:cNvPicPr>
            <a:picLocks noChangeAspect="1" noChangeArrowheads="1"/>
          </p:cNvPicPr>
          <p:nvPr/>
        </p:nvPicPr>
        <p:blipFill>
          <a:blip r:embed="rId3" cstate="print"/>
          <a:srcRect/>
          <a:stretch>
            <a:fillRect/>
          </a:stretch>
        </p:blipFill>
        <p:spPr bwMode="auto">
          <a:xfrm>
            <a:off x="4308475" y="6194425"/>
            <a:ext cx="492125" cy="606425"/>
          </a:xfrm>
          <a:prstGeom prst="rect">
            <a:avLst/>
          </a:prstGeom>
          <a:noFill/>
        </p:spPr>
      </p:pic>
      <p:pic>
        <p:nvPicPr>
          <p:cNvPr id="862216" name="Picture 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862217" name="Picture 9" descr="help">
            <a:hlinkClick r:id="" action="ppaction://noaction"/>
          </p:cNvPr>
          <p:cNvPicPr>
            <a:picLocks noChangeAspect="1" noChangeArrowheads="1"/>
          </p:cNvPicPr>
          <p:nvPr/>
        </p:nvPicPr>
        <p:blipFill>
          <a:blip r:embed="rId5" cstate="print"/>
          <a:srcRect/>
          <a:stretch>
            <a:fillRect/>
          </a:stretch>
        </p:blipFill>
        <p:spPr bwMode="auto">
          <a:xfrm>
            <a:off x="228600" y="6202363"/>
            <a:ext cx="560388" cy="560387"/>
          </a:xfrm>
          <a:prstGeom prst="rect">
            <a:avLst/>
          </a:prstGeom>
          <a:noFill/>
        </p:spPr>
      </p:pic>
      <p:pic>
        <p:nvPicPr>
          <p:cNvPr id="862218" name="Picture 10" descr="resources">
            <a:hlinkClick r:id="rId6"/>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862219" name="Picture 11" descr="6"/>
          <p:cNvPicPr>
            <a:picLocks noChangeAspect="1" noChangeArrowheads="1"/>
          </p:cNvPicPr>
          <p:nvPr/>
        </p:nvPicPr>
        <p:blipFill>
          <a:blip r:embed="rId8" cstate="print"/>
          <a:srcRect/>
          <a:stretch>
            <a:fillRect/>
          </a:stretch>
        </p:blipFill>
        <p:spPr bwMode="auto">
          <a:xfrm>
            <a:off x="0" y="0"/>
            <a:ext cx="1828800" cy="811213"/>
          </a:xfrm>
          <a:prstGeom prst="rect">
            <a:avLst/>
          </a:prstGeom>
          <a:noFill/>
        </p:spPr>
      </p:pic>
      <p:pic>
        <p:nvPicPr>
          <p:cNvPr id="862220" name="Picture 12" descr="Section 3 title"/>
          <p:cNvPicPr>
            <a:picLocks noChangeAspect="1" noChangeArrowheads="1"/>
          </p:cNvPicPr>
          <p:nvPr/>
        </p:nvPicPr>
        <p:blipFill>
          <a:blip r:embed="rId9" cstate="print"/>
          <a:srcRect/>
          <a:stretch>
            <a:fillRect/>
          </a:stretch>
        </p:blipFill>
        <p:spPr bwMode="auto">
          <a:xfrm>
            <a:off x="1828800" y="0"/>
            <a:ext cx="6477000" cy="482600"/>
          </a:xfrm>
          <a:prstGeom prst="rect">
            <a:avLst/>
          </a:prstGeom>
          <a:noFill/>
        </p:spPr>
      </p:pic>
      <p:pic>
        <p:nvPicPr>
          <p:cNvPr id="862223" name="Picture 15" descr="audio image blue">
            <a:hlinkClick r:id="" action="ppaction://noaction">
              <a:snd r:embed="rId10" name="06-corbohydrate.WAV"/>
            </a:hlinkClick>
          </p:cNvPr>
          <p:cNvPicPr>
            <a:picLocks noChangeAspect="1" noChangeArrowheads="1"/>
          </p:cNvPicPr>
          <p:nvPr/>
        </p:nvPicPr>
        <p:blipFill>
          <a:blip r:embed="rId11" cstate="print"/>
          <a:srcRect/>
          <a:stretch>
            <a:fillRect/>
          </a:stretch>
        </p:blipFill>
        <p:spPr bwMode="auto">
          <a:xfrm>
            <a:off x="4051300" y="3684588"/>
            <a:ext cx="354013" cy="354012"/>
          </a:xfrm>
          <a:prstGeom prst="rect">
            <a:avLst/>
          </a:prstGeom>
          <a:noFill/>
        </p:spPr>
      </p:pic>
      <p:sp>
        <p:nvSpPr>
          <p:cNvPr id="14" name="TextBox 13"/>
          <p:cNvSpPr txBox="1"/>
          <p:nvPr/>
        </p:nvSpPr>
        <p:spPr>
          <a:xfrm>
            <a:off x="914400" y="4495800"/>
            <a:ext cx="3429000" cy="830997"/>
          </a:xfrm>
          <a:prstGeom prst="rect">
            <a:avLst/>
          </a:prstGeom>
          <a:noFill/>
        </p:spPr>
        <p:txBody>
          <a:bodyPr wrap="square" rtlCol="0">
            <a:spAutoFit/>
          </a:bodyPr>
          <a:lstStyle/>
          <a:p>
            <a:r>
              <a:rPr lang="en-US" sz="2400" dirty="0" smtClean="0"/>
              <a:t>Starch - Potatoes, </a:t>
            </a:r>
          </a:p>
          <a:p>
            <a:r>
              <a:rPr lang="en-US" sz="2400" dirty="0" smtClean="0"/>
              <a:t>Cellulose - Cotton,  </a:t>
            </a:r>
            <a:endParaRPr lang="en-US" sz="2400" dirty="0"/>
          </a:p>
        </p:txBody>
      </p:sp>
      <p:pic>
        <p:nvPicPr>
          <p:cNvPr id="139266" name="Picture 2" descr="http://www.marions-kochbuch.com/food-pic/black-forest-country-bread.jpg"/>
          <p:cNvPicPr>
            <a:picLocks noChangeAspect="1" noChangeArrowheads="1"/>
          </p:cNvPicPr>
          <p:nvPr/>
        </p:nvPicPr>
        <p:blipFill>
          <a:blip r:embed="rId12" cstate="print"/>
          <a:srcRect/>
          <a:stretch>
            <a:fillRect/>
          </a:stretch>
        </p:blipFill>
        <p:spPr bwMode="auto">
          <a:xfrm>
            <a:off x="3886200" y="4128790"/>
            <a:ext cx="4343400" cy="259586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62223"/>
                                        </p:tgtEl>
                                        <p:attrNameLst>
                                          <p:attrName>style.visibility</p:attrName>
                                        </p:attrNameLst>
                                      </p:cBhvr>
                                      <p:to>
                                        <p:strVal val="visible"/>
                                      </p:to>
                                    </p:set>
                                    <p:animEffect transition="in" filter="box(out)">
                                      <p:cBhvr>
                                        <p:cTn id="7" dur="500"/>
                                        <p:tgtEl>
                                          <p:spTgt spid="862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42443400" y="1203067"/>
            <a:ext cx="43576633" cy="5262979"/>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Biology Lab Scientific Method</a:t>
            </a:r>
          </a:p>
          <a:p>
            <a:pPr marL="0" marR="0" lvl="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 Finding Monsters in Pond Water</a:t>
            </a:r>
          </a:p>
          <a:p>
            <a:pPr marL="0" marR="0" lvl="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rPr>
              <a:t>Observation(s):</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of pond water:  _______________________________________________________________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rPr>
              <a:t>Question(s):</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asked after looking at pond water:  </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__________________________________________________________________________________________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rPr>
              <a:t>Hypothesis: </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Write about what you will find in the pond water:  </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If/ Then</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statement and it must be </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Testable.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__________________________________________________________________________________________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rPr>
              <a:t>Procedure: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Get a clean slide and a clean cover slip from the front counter.  Return to your lab station.  With your pipette, suck up a sample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Pond Water at your lab station.  Drop 3 drops of Pond water onto the middle of the slide.  Put the cover slip on at an angle so it falls flat.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Place the slide with the specimen on the flat black stage of the Microscope paying attention to move the stage clip out of the way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for the slide.  Make sure the Objective lens is on the lowest power and bring the slide into focus with the big Focus knob.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When you find something, then focus with the small Focus knob.  Call me over to help you identify what you have found.</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rPr>
              <a:t>Data: Qualitative &amp; Quantitative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Draw a Picture of all the specimens that you have found, describe them with words, and try and count how many you see.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a:t>
            </a:r>
            <a:r>
              <a:rPr lang="en-US" sz="1200" dirty="0" smtClean="0">
                <a:latin typeface="Arial" pitchFamily="34" charset="0"/>
                <a:ea typeface="Times New Roman" pitchFamily="18" charset="0"/>
              </a:rPr>
              <a:t>	</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Write the # of Specimens:</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rPr>
              <a:t>Control Group:</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What are you comparing the pond water too. </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Tap Water</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____ </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 or Plant Water 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Write the # of Specimens:</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rPr>
              <a:t>Independent Variable:</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The amount of algae in the water.  A lot of Algae  _____/Small amount of Algae  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rPr>
              <a:t>Dependent Variable:</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The specimens in the water.  When did you find the most specimens?  Lots of algae, or little or tap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water or plant water?  Why?  _________________________________________________________________________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rPr>
              <a:t>Conclusion:</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Accept or Reject your hypothesis in 3- 4 sentences.  What did you learn?  What would you change for next time?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___________________________________________________________________________________________________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6386" name="Rectangle 2"/>
          <p:cNvSpPr>
            <a:spLocks noChangeArrowheads="1"/>
          </p:cNvSpPr>
          <p:nvPr/>
        </p:nvSpPr>
        <p:spPr bwMode="auto">
          <a:xfrm>
            <a:off x="0" y="0"/>
            <a:ext cx="9144000" cy="694513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Biology Lab Scientific Method Finding Monsters in Pond Water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Observation(s):</a:t>
            </a:r>
            <a:r>
              <a:rPr kumimoji="0" lang="en-US" sz="1400" b="0" i="0" u="none" strike="noStrike" cap="none" normalizeH="0" baseline="0" dirty="0" smtClean="0">
                <a:ln>
                  <a:noFill/>
                </a:ln>
                <a:solidFill>
                  <a:schemeClr val="tx1"/>
                </a:solidFill>
                <a:effectLst/>
                <a:latin typeface="Arial" pitchFamily="34" charset="0"/>
                <a:ea typeface="Times New Roman" pitchFamily="18" charset="0"/>
              </a:rPr>
              <a:t> of pond water:</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Question(s):</a:t>
            </a:r>
            <a:r>
              <a:rPr kumimoji="0" lang="en-US" sz="1400" b="0" i="0" u="none" strike="noStrike" cap="none" normalizeH="0" baseline="0" dirty="0" smtClean="0">
                <a:ln>
                  <a:noFill/>
                </a:ln>
                <a:solidFill>
                  <a:schemeClr val="tx1"/>
                </a:solidFill>
                <a:effectLst/>
                <a:latin typeface="Arial" pitchFamily="34" charset="0"/>
                <a:ea typeface="Times New Roman" pitchFamily="18" charset="0"/>
              </a:rPr>
              <a:t> asked after looking at pond water:  </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Hypothesis: </a:t>
            </a:r>
            <a:r>
              <a:rPr kumimoji="0" lang="en-US" sz="1400" b="0" i="0" u="none" strike="noStrike" cap="none" normalizeH="0" baseline="0" dirty="0" smtClean="0">
                <a:ln>
                  <a:noFill/>
                </a:ln>
                <a:solidFill>
                  <a:schemeClr val="tx1"/>
                </a:solidFill>
                <a:effectLst/>
                <a:latin typeface="Arial" pitchFamily="34" charset="0"/>
                <a:ea typeface="Times New Roman" pitchFamily="18" charset="0"/>
              </a:rPr>
              <a:t>Write about what you will find in the pond water:  </a:t>
            </a:r>
            <a:r>
              <a:rPr kumimoji="0" lang="en-US" sz="1400" b="1" i="0" u="none" strike="noStrike" cap="none" normalizeH="0" baseline="0" dirty="0" smtClean="0">
                <a:ln>
                  <a:noFill/>
                </a:ln>
                <a:solidFill>
                  <a:schemeClr val="tx1"/>
                </a:solidFill>
                <a:effectLst/>
                <a:latin typeface="Arial" pitchFamily="34" charset="0"/>
                <a:ea typeface="Times New Roman" pitchFamily="18" charset="0"/>
              </a:rPr>
              <a:t>If/ Then</a:t>
            </a:r>
            <a:r>
              <a:rPr kumimoji="0" lang="en-US" sz="1400" b="0" i="0" u="none" strike="noStrike" cap="none" normalizeH="0" baseline="0" dirty="0" smtClean="0">
                <a:ln>
                  <a:noFill/>
                </a:ln>
                <a:solidFill>
                  <a:schemeClr val="tx1"/>
                </a:solidFill>
                <a:effectLst/>
                <a:latin typeface="Arial" pitchFamily="34" charset="0"/>
                <a:ea typeface="Times New Roman" pitchFamily="18" charset="0"/>
              </a:rPr>
              <a:t> statement and it must be </a:t>
            </a:r>
            <a:r>
              <a:rPr kumimoji="0" lang="en-US" sz="1400" b="1" i="0" u="none" strike="noStrike" cap="none" normalizeH="0" baseline="0" dirty="0" smtClean="0">
                <a:ln>
                  <a:noFill/>
                </a:ln>
                <a:solidFill>
                  <a:schemeClr val="tx1"/>
                </a:solidFill>
                <a:effectLst/>
                <a:latin typeface="Arial" pitchFamily="34" charset="0"/>
                <a:ea typeface="Times New Roman" pitchFamily="18" charset="0"/>
              </a:rPr>
              <a:t>Testable.</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Procedure:</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rPr>
              <a:t>Get a clean slide and a clean cover slip from the front counter.  Return to your lab station.  With your pipette, suck up a sample of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rPr>
              <a:t>Pond Water at your lab station.  Drop 3 drops of Pond water onto the middle of the slide.  Put the cover slip on at an angle so it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rPr>
              <a:t>falls flat.  Place the slide with the specimen on the flat black stage of the Microscope paying attention to move the stage clip out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rPr>
              <a:t>of the way for the slide.  Make sure the Objective lens is on the lowest power and bring the slide into focus with the big Focus knob.  When you find something, then focus with the small Focus knob.  Call me over to help you identify what you have found.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Data: Qualitative &amp; Quantitative</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rPr>
              <a:t>Draw a Picture of all the specimens that you have found, describe them with words, and try and count how many you see.</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rPr>
              <a:t>					</a:t>
            </a:r>
            <a:r>
              <a:rPr kumimoji="0" lang="en-US" sz="1400" b="1" i="0" u="none" strike="noStrike" cap="none" normalizeH="0" baseline="0" dirty="0" smtClean="0">
                <a:ln>
                  <a:noFill/>
                </a:ln>
                <a:solidFill>
                  <a:schemeClr val="tx1"/>
                </a:solidFill>
                <a:effectLst/>
                <a:latin typeface="Arial" pitchFamily="34" charset="0"/>
                <a:ea typeface="Times New Roman" pitchFamily="18" charset="0"/>
              </a:rPr>
              <a:t>Write the # of Specimens: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Control Group:</a:t>
            </a:r>
            <a:r>
              <a:rPr kumimoji="0" lang="en-US" sz="1400" b="0" i="0" u="none" strike="noStrike" cap="none" normalizeH="0" baseline="0" dirty="0" smtClean="0">
                <a:ln>
                  <a:noFill/>
                </a:ln>
                <a:solidFill>
                  <a:schemeClr val="tx1"/>
                </a:solidFill>
                <a:effectLst/>
                <a:latin typeface="Arial" pitchFamily="34" charset="0"/>
                <a:ea typeface="Times New Roman" pitchFamily="18" charset="0"/>
              </a:rPr>
              <a:t>  What are you comparing the pond water too. </a:t>
            </a:r>
            <a:r>
              <a:rPr kumimoji="0" lang="en-US" sz="1400" b="1" i="0" u="none" strike="noStrike" cap="none" normalizeH="0" baseline="0" dirty="0" smtClean="0">
                <a:ln>
                  <a:noFill/>
                </a:ln>
                <a:solidFill>
                  <a:schemeClr val="tx1"/>
                </a:solidFill>
                <a:effectLst/>
                <a:latin typeface="Arial" pitchFamily="34" charset="0"/>
                <a:ea typeface="Times New Roman" pitchFamily="18" charset="0"/>
              </a:rPr>
              <a:t>Tap Water</a:t>
            </a:r>
            <a:r>
              <a:rPr kumimoji="0" lang="en-US" sz="1400" b="0" i="0" u="none" strike="noStrike" cap="none" normalizeH="0" baseline="0" dirty="0" smtClean="0">
                <a:ln>
                  <a:noFill/>
                </a:ln>
                <a:solidFill>
                  <a:schemeClr val="tx1"/>
                </a:solidFill>
                <a:effectLst/>
                <a:latin typeface="Arial" pitchFamily="34" charset="0"/>
                <a:ea typeface="Times New Roman" pitchFamily="18" charset="0"/>
              </a:rPr>
              <a:t>____ </a:t>
            </a:r>
            <a:r>
              <a:rPr kumimoji="0" lang="en-US" sz="1400" b="1" i="0" u="none" strike="noStrike" cap="none" normalizeH="0" baseline="0" dirty="0" smtClean="0">
                <a:ln>
                  <a:noFill/>
                </a:ln>
                <a:solidFill>
                  <a:schemeClr val="tx1"/>
                </a:solidFill>
                <a:effectLst/>
                <a:latin typeface="Arial" pitchFamily="34" charset="0"/>
                <a:ea typeface="Times New Roman" pitchFamily="18" charset="0"/>
              </a:rPr>
              <a:t>/ or Plant Water</a:t>
            </a:r>
            <a:r>
              <a:rPr kumimoji="0" lang="en-US" sz="1400" i="0" u="none" strike="noStrike" cap="none" normalizeH="0" baseline="0" dirty="0" smtClean="0">
                <a:ln>
                  <a:noFill/>
                </a:ln>
                <a:solidFill>
                  <a:schemeClr val="tx1"/>
                </a:solidFill>
                <a:effectLst/>
                <a:latin typeface="Arial" pitchFamily="34" charset="0"/>
                <a:ea typeface="Times New Roman" pitchFamily="18" charset="0"/>
              </a:rPr>
              <a:t> ______</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rPr>
              <a:t>					</a:t>
            </a:r>
            <a:r>
              <a:rPr kumimoji="0" lang="en-US" sz="1400" b="1" i="0" u="none" strike="noStrike" cap="none" normalizeH="0" baseline="0" dirty="0" smtClean="0">
                <a:ln>
                  <a:noFill/>
                </a:ln>
                <a:solidFill>
                  <a:schemeClr val="tx1"/>
                </a:solidFill>
                <a:effectLst/>
                <a:latin typeface="Arial" pitchFamily="34" charset="0"/>
                <a:ea typeface="Times New Roman" pitchFamily="18" charset="0"/>
              </a:rPr>
              <a:t>Write the # of Specimens: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Independent Variable:</a:t>
            </a:r>
            <a:r>
              <a:rPr kumimoji="0" lang="en-US" sz="1400" b="0" i="0" u="none" strike="noStrike" cap="none" normalizeH="0" baseline="0" dirty="0" smtClean="0">
                <a:ln>
                  <a:noFill/>
                </a:ln>
                <a:solidFill>
                  <a:schemeClr val="tx1"/>
                </a:solidFill>
                <a:effectLst/>
                <a:latin typeface="Arial" pitchFamily="34" charset="0"/>
                <a:ea typeface="Times New Roman" pitchFamily="18" charset="0"/>
              </a:rPr>
              <a:t>  The amount of algae in the water.  A lot of Algae  _____/Small amount of Algae  ____</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rPr>
              <a:t>									</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Dependent Variable:</a:t>
            </a:r>
            <a:r>
              <a:rPr kumimoji="0" lang="en-US" sz="1400" b="0" i="0" u="none" strike="noStrike" cap="none" normalizeH="0" baseline="0" dirty="0" smtClean="0">
                <a:ln>
                  <a:noFill/>
                </a:ln>
                <a:solidFill>
                  <a:schemeClr val="tx1"/>
                </a:solidFill>
                <a:effectLst/>
                <a:latin typeface="Arial" pitchFamily="34" charset="0"/>
                <a:ea typeface="Times New Roman" pitchFamily="18" charset="0"/>
              </a:rPr>
              <a:t>  The specimens in the water.  When did you find the most specimens?  Lots of algae, or little or tap water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rPr>
              <a:t>or plant water?  Why?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Conclusion:</a:t>
            </a:r>
            <a:r>
              <a:rPr kumimoji="0" lang="en-US" sz="1400" b="0" i="0" u="none" strike="noStrike" cap="none" normalizeH="0" baseline="0" dirty="0" smtClean="0">
                <a:ln>
                  <a:noFill/>
                </a:ln>
                <a:solidFill>
                  <a:schemeClr val="tx1"/>
                </a:solidFill>
                <a:effectLst/>
                <a:latin typeface="Arial" pitchFamily="34" charset="0"/>
                <a:ea typeface="Times New Roman" pitchFamily="18" charset="0"/>
              </a:rPr>
              <a:t>  Accept or Reject your hypothesis in 3- 4 sentences.  What did you learn?  What would you change for next time?</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386">
                                            <p:txEl>
                                              <p:pRg st="1" end="1"/>
                                            </p:txEl>
                                          </p:spTgt>
                                        </p:tgtEl>
                                        <p:attrNameLst>
                                          <p:attrName>style.visibility</p:attrName>
                                        </p:attrNameLst>
                                      </p:cBhvr>
                                      <p:to>
                                        <p:strVal val="visible"/>
                                      </p:to>
                                    </p:set>
                                    <p:animEffect transition="in" filter="blinds(horizontal)">
                                      <p:cBhvr>
                                        <p:cTn id="12" dur="500"/>
                                        <p:tgtEl>
                                          <p:spTgt spid="163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386">
                                            <p:txEl>
                                              <p:pRg st="2" end="2"/>
                                            </p:txEl>
                                          </p:spTgt>
                                        </p:tgtEl>
                                        <p:attrNameLst>
                                          <p:attrName>style.visibility</p:attrName>
                                        </p:attrNameLst>
                                      </p:cBhvr>
                                      <p:to>
                                        <p:strVal val="visible"/>
                                      </p:to>
                                    </p:set>
                                    <p:animEffect transition="in" filter="blinds(horizontal)">
                                      <p:cBhvr>
                                        <p:cTn id="17" dur="500"/>
                                        <p:tgtEl>
                                          <p:spTgt spid="163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386">
                                            <p:txEl>
                                              <p:pRg st="3" end="3"/>
                                            </p:txEl>
                                          </p:spTgt>
                                        </p:tgtEl>
                                        <p:attrNameLst>
                                          <p:attrName>style.visibility</p:attrName>
                                        </p:attrNameLst>
                                      </p:cBhvr>
                                      <p:to>
                                        <p:strVal val="visible"/>
                                      </p:to>
                                    </p:set>
                                    <p:animEffect transition="in" filter="blinds(horizontal)">
                                      <p:cBhvr>
                                        <p:cTn id="22" dur="500"/>
                                        <p:tgtEl>
                                          <p:spTgt spid="163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386">
                                            <p:txEl>
                                              <p:pRg st="4" end="4"/>
                                            </p:txEl>
                                          </p:spTgt>
                                        </p:tgtEl>
                                        <p:attrNameLst>
                                          <p:attrName>style.visibility</p:attrName>
                                        </p:attrNameLst>
                                      </p:cBhvr>
                                      <p:to>
                                        <p:strVal val="visible"/>
                                      </p:to>
                                    </p:set>
                                    <p:animEffect transition="in" filter="blinds(horizontal)">
                                      <p:cBhvr>
                                        <p:cTn id="27" dur="500"/>
                                        <p:tgtEl>
                                          <p:spTgt spid="16386">
                                            <p:txEl>
                                              <p:pRg st="4" end="4"/>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6386">
                                            <p:txEl>
                                              <p:pRg st="5" end="5"/>
                                            </p:txEl>
                                          </p:spTgt>
                                        </p:tgtEl>
                                        <p:attrNameLst>
                                          <p:attrName>style.visibility</p:attrName>
                                        </p:attrNameLst>
                                      </p:cBhvr>
                                      <p:to>
                                        <p:strVal val="visible"/>
                                      </p:to>
                                    </p:set>
                                    <p:animEffect transition="in" filter="blinds(horizontal)">
                                      <p:cBhvr>
                                        <p:cTn id="30" dur="500"/>
                                        <p:tgtEl>
                                          <p:spTgt spid="16386">
                                            <p:txEl>
                                              <p:pRg st="5" end="5"/>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6386">
                                            <p:txEl>
                                              <p:pRg st="6" end="6"/>
                                            </p:txEl>
                                          </p:spTgt>
                                        </p:tgtEl>
                                        <p:attrNameLst>
                                          <p:attrName>style.visibility</p:attrName>
                                        </p:attrNameLst>
                                      </p:cBhvr>
                                      <p:to>
                                        <p:strVal val="visible"/>
                                      </p:to>
                                    </p:set>
                                    <p:animEffect transition="in" filter="blinds(horizontal)">
                                      <p:cBhvr>
                                        <p:cTn id="33" dur="500"/>
                                        <p:tgtEl>
                                          <p:spTgt spid="16386">
                                            <p:txEl>
                                              <p:pRg st="6" end="6"/>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6386">
                                            <p:txEl>
                                              <p:pRg st="7" end="7"/>
                                            </p:txEl>
                                          </p:spTgt>
                                        </p:tgtEl>
                                        <p:attrNameLst>
                                          <p:attrName>style.visibility</p:attrName>
                                        </p:attrNameLst>
                                      </p:cBhvr>
                                      <p:to>
                                        <p:strVal val="visible"/>
                                      </p:to>
                                    </p:set>
                                    <p:animEffect transition="in" filter="blinds(horizontal)">
                                      <p:cBhvr>
                                        <p:cTn id="36" dur="500"/>
                                        <p:tgtEl>
                                          <p:spTgt spid="16386">
                                            <p:txEl>
                                              <p:pRg st="7" end="7"/>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6386">
                                            <p:txEl>
                                              <p:pRg st="8" end="8"/>
                                            </p:txEl>
                                          </p:spTgt>
                                        </p:tgtEl>
                                        <p:attrNameLst>
                                          <p:attrName>style.visibility</p:attrName>
                                        </p:attrNameLst>
                                      </p:cBhvr>
                                      <p:to>
                                        <p:strVal val="visible"/>
                                      </p:to>
                                    </p:set>
                                    <p:animEffect transition="in" filter="blinds(horizontal)">
                                      <p:cBhvr>
                                        <p:cTn id="39" dur="500"/>
                                        <p:tgtEl>
                                          <p:spTgt spid="16386">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6386">
                                            <p:txEl>
                                              <p:pRg st="10" end="10"/>
                                            </p:txEl>
                                          </p:spTgt>
                                        </p:tgtEl>
                                        <p:attrNameLst>
                                          <p:attrName>style.visibility</p:attrName>
                                        </p:attrNameLst>
                                      </p:cBhvr>
                                      <p:to>
                                        <p:strVal val="visible"/>
                                      </p:to>
                                    </p:set>
                                    <p:animEffect transition="in" filter="blinds(horizontal)">
                                      <p:cBhvr>
                                        <p:cTn id="44" dur="500"/>
                                        <p:tgtEl>
                                          <p:spTgt spid="16386">
                                            <p:txEl>
                                              <p:pRg st="10" end="10"/>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16386">
                                            <p:txEl>
                                              <p:pRg st="11" end="11"/>
                                            </p:txEl>
                                          </p:spTgt>
                                        </p:tgtEl>
                                        <p:attrNameLst>
                                          <p:attrName>style.visibility</p:attrName>
                                        </p:attrNameLst>
                                      </p:cBhvr>
                                      <p:to>
                                        <p:strVal val="visible"/>
                                      </p:to>
                                    </p:set>
                                    <p:animEffect transition="in" filter="blinds(horizontal)">
                                      <p:cBhvr>
                                        <p:cTn id="47" dur="500"/>
                                        <p:tgtEl>
                                          <p:spTgt spid="16386">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6386">
                                            <p:txEl>
                                              <p:pRg st="12" end="12"/>
                                            </p:txEl>
                                          </p:spTgt>
                                        </p:tgtEl>
                                        <p:attrNameLst>
                                          <p:attrName>style.visibility</p:attrName>
                                        </p:attrNameLst>
                                      </p:cBhvr>
                                      <p:to>
                                        <p:strVal val="visible"/>
                                      </p:to>
                                    </p:set>
                                    <p:animEffect transition="in" filter="blinds(horizontal)">
                                      <p:cBhvr>
                                        <p:cTn id="52" dur="500"/>
                                        <p:tgtEl>
                                          <p:spTgt spid="16386">
                                            <p:txEl>
                                              <p:pRg st="12" end="12"/>
                                            </p:txEl>
                                          </p:spTgt>
                                        </p:tgtEl>
                                      </p:cBhvr>
                                    </p:animEffect>
                                  </p:childTnLst>
                                </p:cTn>
                              </p:par>
                              <p:par>
                                <p:cTn id="53" presetID="3" presetClass="entr" presetSubtype="10" fill="hold" nodeType="withEffect">
                                  <p:stCondLst>
                                    <p:cond delay="0"/>
                                  </p:stCondLst>
                                  <p:childTnLst>
                                    <p:set>
                                      <p:cBhvr>
                                        <p:cTn id="54" dur="1" fill="hold">
                                          <p:stCondLst>
                                            <p:cond delay="0"/>
                                          </p:stCondLst>
                                        </p:cTn>
                                        <p:tgtEl>
                                          <p:spTgt spid="16386">
                                            <p:txEl>
                                              <p:pRg st="13" end="13"/>
                                            </p:txEl>
                                          </p:spTgt>
                                        </p:tgtEl>
                                        <p:attrNameLst>
                                          <p:attrName>style.visibility</p:attrName>
                                        </p:attrNameLst>
                                      </p:cBhvr>
                                      <p:to>
                                        <p:strVal val="visible"/>
                                      </p:to>
                                    </p:set>
                                    <p:animEffect transition="in" filter="blinds(horizontal)">
                                      <p:cBhvr>
                                        <p:cTn id="55" dur="500"/>
                                        <p:tgtEl>
                                          <p:spTgt spid="16386">
                                            <p:txEl>
                                              <p:pRg st="13" end="1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16386">
                                            <p:txEl>
                                              <p:pRg st="15" end="15"/>
                                            </p:txEl>
                                          </p:spTgt>
                                        </p:tgtEl>
                                        <p:attrNameLst>
                                          <p:attrName>style.visibility</p:attrName>
                                        </p:attrNameLst>
                                      </p:cBhvr>
                                      <p:to>
                                        <p:strVal val="visible"/>
                                      </p:to>
                                    </p:set>
                                    <p:animEffect transition="in" filter="blinds(horizontal)">
                                      <p:cBhvr>
                                        <p:cTn id="60" dur="500"/>
                                        <p:tgtEl>
                                          <p:spTgt spid="16386">
                                            <p:txEl>
                                              <p:pRg st="15" end="15"/>
                                            </p:txEl>
                                          </p:spTgt>
                                        </p:tgtEl>
                                      </p:cBhvr>
                                    </p:animEffect>
                                  </p:childTnLst>
                                </p:cTn>
                              </p:par>
                              <p:par>
                                <p:cTn id="61" presetID="3" presetClass="entr" presetSubtype="10" fill="hold" nodeType="withEffect">
                                  <p:stCondLst>
                                    <p:cond delay="0"/>
                                  </p:stCondLst>
                                  <p:childTnLst>
                                    <p:set>
                                      <p:cBhvr>
                                        <p:cTn id="62" dur="1" fill="hold">
                                          <p:stCondLst>
                                            <p:cond delay="0"/>
                                          </p:stCondLst>
                                        </p:cTn>
                                        <p:tgtEl>
                                          <p:spTgt spid="16386">
                                            <p:txEl>
                                              <p:pRg st="16" end="16"/>
                                            </p:txEl>
                                          </p:spTgt>
                                        </p:tgtEl>
                                        <p:attrNameLst>
                                          <p:attrName>style.visibility</p:attrName>
                                        </p:attrNameLst>
                                      </p:cBhvr>
                                      <p:to>
                                        <p:strVal val="visible"/>
                                      </p:to>
                                    </p:set>
                                    <p:animEffect transition="in" filter="blinds(horizontal)">
                                      <p:cBhvr>
                                        <p:cTn id="63" dur="500"/>
                                        <p:tgtEl>
                                          <p:spTgt spid="16386">
                                            <p:txEl>
                                              <p:pRg st="16" end="1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6386">
                                            <p:txEl>
                                              <p:pRg st="18" end="18"/>
                                            </p:txEl>
                                          </p:spTgt>
                                        </p:tgtEl>
                                        <p:attrNameLst>
                                          <p:attrName>style.visibility</p:attrName>
                                        </p:attrNameLst>
                                      </p:cBhvr>
                                      <p:to>
                                        <p:strVal val="visible"/>
                                      </p:to>
                                    </p:set>
                                    <p:animEffect transition="in" filter="blinds(horizontal)">
                                      <p:cBhvr>
                                        <p:cTn id="68" dur="500"/>
                                        <p:tgtEl>
                                          <p:spTgt spid="16386">
                                            <p:txEl>
                                              <p:pRg st="18" end="18"/>
                                            </p:txEl>
                                          </p:spTgt>
                                        </p:tgtEl>
                                      </p:cBhvr>
                                    </p:animEffect>
                                  </p:childTnLst>
                                </p:cTn>
                              </p:par>
                              <p:par>
                                <p:cTn id="69" presetID="3" presetClass="entr" presetSubtype="10" fill="hold" nodeType="withEffect">
                                  <p:stCondLst>
                                    <p:cond delay="0"/>
                                  </p:stCondLst>
                                  <p:childTnLst>
                                    <p:set>
                                      <p:cBhvr>
                                        <p:cTn id="70" dur="1" fill="hold">
                                          <p:stCondLst>
                                            <p:cond delay="0"/>
                                          </p:stCondLst>
                                        </p:cTn>
                                        <p:tgtEl>
                                          <p:spTgt spid="16386">
                                            <p:txEl>
                                              <p:pRg st="19" end="19"/>
                                            </p:txEl>
                                          </p:spTgt>
                                        </p:tgtEl>
                                        <p:attrNameLst>
                                          <p:attrName>style.visibility</p:attrName>
                                        </p:attrNameLst>
                                      </p:cBhvr>
                                      <p:to>
                                        <p:strVal val="visible"/>
                                      </p:to>
                                    </p:set>
                                    <p:animEffect transition="in" filter="blinds(horizontal)">
                                      <p:cBhvr>
                                        <p:cTn id="71" dur="500"/>
                                        <p:tgtEl>
                                          <p:spTgt spid="16386">
                                            <p:txEl>
                                              <p:pRg st="19" end="19"/>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16386">
                                            <p:txEl>
                                              <p:pRg st="21" end="21"/>
                                            </p:txEl>
                                          </p:spTgt>
                                        </p:tgtEl>
                                        <p:attrNameLst>
                                          <p:attrName>style.visibility</p:attrName>
                                        </p:attrNameLst>
                                      </p:cBhvr>
                                      <p:to>
                                        <p:strVal val="visible"/>
                                      </p:to>
                                    </p:set>
                                    <p:animEffect transition="in" filter="blinds(horizontal)">
                                      <p:cBhvr>
                                        <p:cTn id="76" dur="500"/>
                                        <p:tgtEl>
                                          <p:spTgt spid="16386">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err="1" smtClean="0"/>
              <a:t>Macroinvertebrates</a:t>
            </a:r>
            <a:endParaRPr lang="en-US" dirty="0"/>
          </a:p>
        </p:txBody>
      </p:sp>
      <p:sp>
        <p:nvSpPr>
          <p:cNvPr id="3" name="Content Placeholder 2"/>
          <p:cNvSpPr>
            <a:spLocks noGrp="1"/>
          </p:cNvSpPr>
          <p:nvPr>
            <p:ph idx="1"/>
          </p:nvPr>
        </p:nvSpPr>
        <p:spPr/>
        <p:txBody>
          <a:bodyPr/>
          <a:lstStyle/>
          <a:p>
            <a:endParaRPr lang="en-US"/>
          </a:p>
        </p:txBody>
      </p:sp>
      <p:pic>
        <p:nvPicPr>
          <p:cNvPr id="1026" name="Picture 2" descr="http://energy.wilkes.edu/Images/differenttypesMACROS.JPG">
            <a:hlinkClick r:id="rId2"/>
          </p:cNvPr>
          <p:cNvPicPr>
            <a:picLocks noChangeAspect="1" noChangeArrowheads="1"/>
          </p:cNvPicPr>
          <p:nvPr/>
        </p:nvPicPr>
        <p:blipFill>
          <a:blip r:embed="rId3" cstate="print"/>
          <a:srcRect/>
          <a:stretch>
            <a:fillRect/>
          </a:stretch>
        </p:blipFill>
        <p:spPr bwMode="auto">
          <a:xfrm>
            <a:off x="533400" y="801756"/>
            <a:ext cx="6172200" cy="5903845"/>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90" name="Picture 6" descr="http://carolguze.com/images/animals/rotifer.jpg">
            <a:hlinkClick r:id="rId2"/>
          </p:cNvPr>
          <p:cNvPicPr>
            <a:picLocks noChangeAspect="1" noChangeArrowheads="1"/>
          </p:cNvPicPr>
          <p:nvPr/>
        </p:nvPicPr>
        <p:blipFill>
          <a:blip r:embed="rId3" cstate="print"/>
          <a:srcRect/>
          <a:stretch>
            <a:fillRect/>
          </a:stretch>
        </p:blipFill>
        <p:spPr bwMode="auto">
          <a:xfrm>
            <a:off x="0" y="0"/>
            <a:ext cx="4838700" cy="3505200"/>
          </a:xfrm>
          <a:prstGeom prst="rect">
            <a:avLst/>
          </a:prstGeom>
          <a:noFill/>
        </p:spPr>
      </p:pic>
      <p:sp>
        <p:nvSpPr>
          <p:cNvPr id="2" name="Title 1"/>
          <p:cNvSpPr>
            <a:spLocks noGrp="1"/>
          </p:cNvSpPr>
          <p:nvPr>
            <p:ph type="title"/>
          </p:nvPr>
        </p:nvSpPr>
        <p:spPr/>
        <p:txBody>
          <a:bodyPr/>
          <a:lstStyle/>
          <a:p>
            <a:r>
              <a:rPr lang="en-US" dirty="0" err="1" smtClean="0"/>
              <a:t>Protists</a:t>
            </a:r>
            <a:endParaRPr lang="en-US" dirty="0"/>
          </a:p>
        </p:txBody>
      </p:sp>
      <p:sp>
        <p:nvSpPr>
          <p:cNvPr id="3" name="Content Placeholder 2"/>
          <p:cNvSpPr>
            <a:spLocks noGrp="1"/>
          </p:cNvSpPr>
          <p:nvPr>
            <p:ph idx="1"/>
          </p:nvPr>
        </p:nvSpPr>
        <p:spPr/>
        <p:txBody>
          <a:bodyPr/>
          <a:lstStyle/>
          <a:p>
            <a:endParaRPr lang="en-US"/>
          </a:p>
        </p:txBody>
      </p:sp>
      <p:pic>
        <p:nvPicPr>
          <p:cNvPr id="246786" name="Picture 2" descr="http://img.docstoccdn.com/thumb/orig/102504081.png">
            <a:hlinkClick r:id="rId4"/>
          </p:cNvPr>
          <p:cNvPicPr>
            <a:picLocks noChangeAspect="1" noChangeArrowheads="1"/>
          </p:cNvPicPr>
          <p:nvPr/>
        </p:nvPicPr>
        <p:blipFill>
          <a:blip r:embed="rId5" cstate="print"/>
          <a:srcRect/>
          <a:stretch>
            <a:fillRect/>
          </a:stretch>
        </p:blipFill>
        <p:spPr bwMode="auto">
          <a:xfrm>
            <a:off x="3276600" y="2438400"/>
            <a:ext cx="5638800" cy="4229100"/>
          </a:xfrm>
          <a:prstGeom prst="rect">
            <a:avLst/>
          </a:prstGeom>
          <a:noFill/>
        </p:spPr>
      </p:pic>
      <p:pic>
        <p:nvPicPr>
          <p:cNvPr id="246788" name="Picture 4" descr="http://www.fcps.edu/islandcreekes/ecology/Habitat/Pond/mlat.gif">
            <a:hlinkClick r:id="rId6"/>
          </p:cNvPr>
          <p:cNvPicPr>
            <a:picLocks noChangeAspect="1" noChangeArrowheads="1"/>
          </p:cNvPicPr>
          <p:nvPr/>
        </p:nvPicPr>
        <p:blipFill>
          <a:blip r:embed="rId7" cstate="print"/>
          <a:srcRect/>
          <a:stretch>
            <a:fillRect/>
          </a:stretch>
        </p:blipFill>
        <p:spPr bwMode="auto">
          <a:xfrm>
            <a:off x="6600825" y="457200"/>
            <a:ext cx="2543175" cy="1905000"/>
          </a:xfrm>
          <a:prstGeom prst="rect">
            <a:avLst/>
          </a:prstGeom>
          <a:noFill/>
        </p:spPr>
      </p:pic>
      <p:pic>
        <p:nvPicPr>
          <p:cNvPr id="174082" name="Picture 2" descr="http://t3.gstatic.com/images?q=tbn:ANd9GcQ40XDJCMX-fkqNePmXOrCl6Y2bdx7Le08KTY_CEp1EdIIvudug:protist.i.hosei.ac.jp/pdb/images/Ciliophora/Stentor/coeruleus/coeruleus.jpg">
            <a:hlinkClick r:id="rId8"/>
          </p:cNvPr>
          <p:cNvPicPr>
            <a:picLocks noChangeAspect="1" noChangeArrowheads="1"/>
          </p:cNvPicPr>
          <p:nvPr/>
        </p:nvPicPr>
        <p:blipFill>
          <a:blip r:embed="rId9" cstate="print"/>
          <a:srcRect/>
          <a:stretch>
            <a:fillRect/>
          </a:stretch>
        </p:blipFill>
        <p:spPr bwMode="auto">
          <a:xfrm>
            <a:off x="-1" y="3429000"/>
            <a:ext cx="3340247" cy="17526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48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1648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648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1648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1648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1648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916489" name="Text Box 9"/>
          <p:cNvSpPr txBox="1">
            <a:spLocks noChangeArrowheads="1"/>
          </p:cNvSpPr>
          <p:nvPr/>
        </p:nvSpPr>
        <p:spPr bwMode="auto">
          <a:xfrm>
            <a:off x="3028950" y="736600"/>
            <a:ext cx="3143250" cy="585788"/>
          </a:xfrm>
          <a:prstGeom prst="rect">
            <a:avLst/>
          </a:prstGeom>
          <a:noFill/>
          <a:ln w="9525">
            <a:noFill/>
            <a:miter lim="800000"/>
            <a:headEnd/>
            <a:tailEnd/>
          </a:ln>
          <a:effectLst/>
        </p:spPr>
        <p:txBody>
          <a:bodyPr wrap="none">
            <a:spAutoFit/>
          </a:bodyPr>
          <a:lstStyle/>
          <a:p>
            <a:pPr algn="ctr"/>
            <a:r>
              <a:rPr lang="en-US" sz="3600" b="0">
                <a:solidFill>
                  <a:schemeClr val="tx2"/>
                </a:solidFill>
              </a:rPr>
              <a:t>Water Molecule</a:t>
            </a:r>
          </a:p>
        </p:txBody>
      </p:sp>
      <p:pic>
        <p:nvPicPr>
          <p:cNvPr id="916490"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16491" name="Picture 11" descr="Chpt06"/>
          <p:cNvPicPr>
            <a:picLocks noChangeAspect="1" noChangeArrowheads="1"/>
          </p:cNvPicPr>
          <p:nvPr/>
        </p:nvPicPr>
        <p:blipFill>
          <a:blip r:embed="rId11" cstate="print"/>
          <a:srcRect/>
          <a:stretch>
            <a:fillRect/>
          </a:stretch>
        </p:blipFill>
        <p:spPr bwMode="auto">
          <a:xfrm>
            <a:off x="0" y="0"/>
            <a:ext cx="2743200" cy="663575"/>
          </a:xfrm>
          <a:prstGeom prst="rect">
            <a:avLst/>
          </a:prstGeom>
          <a:noFill/>
        </p:spPr>
      </p:pic>
      <p:pic>
        <p:nvPicPr>
          <p:cNvPr id="916492" name="Picture 12" descr="Water Molecule -a"/>
          <p:cNvPicPr>
            <a:picLocks noChangeAspect="1" noChangeArrowheads="1"/>
          </p:cNvPicPr>
          <p:nvPr/>
        </p:nvPicPr>
        <p:blipFill>
          <a:blip r:embed="rId12" cstate="print"/>
          <a:srcRect/>
          <a:stretch>
            <a:fillRect/>
          </a:stretch>
        </p:blipFill>
        <p:spPr bwMode="auto">
          <a:xfrm>
            <a:off x="2667000" y="1320800"/>
            <a:ext cx="3905250" cy="43942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648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6485"/>
                                        </p:tgtEl>
                                        <p:attrNameLst>
                                          <p:attrName>style.visibility</p:attrName>
                                        </p:attrNameLst>
                                      </p:cBhvr>
                                      <p:to>
                                        <p:strVal val="visible"/>
                                      </p:to>
                                    </p:set>
                                    <p:animEffect transition="in" filter="box(out)">
                                      <p:cBhvr>
                                        <p:cTn id="10" dur="500"/>
                                        <p:tgtEl>
                                          <p:spTgt spid="916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8"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3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14436"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4437"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1443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14439"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14440"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914441" name="Text Box 9"/>
          <p:cNvSpPr txBox="1">
            <a:spLocks noChangeArrowheads="1"/>
          </p:cNvSpPr>
          <p:nvPr/>
        </p:nvSpPr>
        <p:spPr bwMode="auto">
          <a:xfrm>
            <a:off x="2927350" y="685800"/>
            <a:ext cx="3143250" cy="585788"/>
          </a:xfrm>
          <a:prstGeom prst="rect">
            <a:avLst/>
          </a:prstGeom>
          <a:noFill/>
          <a:ln w="9525">
            <a:noFill/>
            <a:miter lim="800000"/>
            <a:headEnd/>
            <a:tailEnd/>
          </a:ln>
          <a:effectLst/>
        </p:spPr>
        <p:txBody>
          <a:bodyPr wrap="none">
            <a:spAutoFit/>
          </a:bodyPr>
          <a:lstStyle/>
          <a:p>
            <a:pPr algn="ctr"/>
            <a:r>
              <a:rPr lang="en-US" sz="3600" b="0">
                <a:solidFill>
                  <a:schemeClr val="tx2"/>
                </a:solidFill>
              </a:rPr>
              <a:t>Water Molecule</a:t>
            </a:r>
          </a:p>
        </p:txBody>
      </p:sp>
      <p:pic>
        <p:nvPicPr>
          <p:cNvPr id="914442"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14443" name="Picture 11" descr="Chpt06"/>
          <p:cNvPicPr>
            <a:picLocks noChangeAspect="1" noChangeArrowheads="1"/>
          </p:cNvPicPr>
          <p:nvPr/>
        </p:nvPicPr>
        <p:blipFill>
          <a:blip r:embed="rId11" cstate="print"/>
          <a:srcRect/>
          <a:stretch>
            <a:fillRect/>
          </a:stretch>
        </p:blipFill>
        <p:spPr bwMode="auto">
          <a:xfrm>
            <a:off x="0" y="0"/>
            <a:ext cx="2743200" cy="663575"/>
          </a:xfrm>
          <a:prstGeom prst="rect">
            <a:avLst/>
          </a:prstGeom>
          <a:noFill/>
        </p:spPr>
      </p:pic>
      <p:pic>
        <p:nvPicPr>
          <p:cNvPr id="914445" name="Picture 13" descr="Water molecule"/>
          <p:cNvPicPr>
            <a:picLocks noChangeAspect="1" noChangeArrowheads="1"/>
          </p:cNvPicPr>
          <p:nvPr/>
        </p:nvPicPr>
        <p:blipFill>
          <a:blip r:embed="rId12" cstate="print"/>
          <a:srcRect/>
          <a:stretch>
            <a:fillRect/>
          </a:stretch>
        </p:blipFill>
        <p:spPr bwMode="auto">
          <a:xfrm>
            <a:off x="2133600" y="1311275"/>
            <a:ext cx="4800600" cy="43910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444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4437"/>
                                        </p:tgtEl>
                                        <p:attrNameLst>
                                          <p:attrName>style.visibility</p:attrName>
                                        </p:attrNameLst>
                                      </p:cBhvr>
                                      <p:to>
                                        <p:strVal val="visible"/>
                                      </p:to>
                                    </p:set>
                                    <p:animEffect transition="in" filter="box(out)">
                                      <p:cBhvr>
                                        <p:cTn id="10" dur="500"/>
                                        <p:tgtEl>
                                          <p:spTgt spid="914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0"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400" b="1"/>
              <a:t>Summary Section 2 – pages 152-156</a:t>
            </a:r>
          </a:p>
        </p:txBody>
      </p:sp>
      <p:pic>
        <p:nvPicPr>
          <p:cNvPr id="85299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5299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5299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52999"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853000" name="Picture 8"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8530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53002" name="Picture 10" descr="Water and Diffusion"/>
          <p:cNvPicPr>
            <a:picLocks noChangeAspect="1" noChangeArrowheads="1"/>
          </p:cNvPicPr>
          <p:nvPr/>
        </p:nvPicPr>
        <p:blipFill>
          <a:blip r:embed="rId10" cstate="print"/>
          <a:srcRect/>
          <a:stretch>
            <a:fillRect/>
          </a:stretch>
        </p:blipFill>
        <p:spPr bwMode="auto">
          <a:xfrm>
            <a:off x="1752600" y="12700"/>
            <a:ext cx="6477000" cy="482600"/>
          </a:xfrm>
          <a:prstGeom prst="rect">
            <a:avLst/>
          </a:prstGeom>
          <a:noFill/>
        </p:spPr>
      </p:pic>
      <p:pic>
        <p:nvPicPr>
          <p:cNvPr id="853003" name="Picture 11" descr="6"/>
          <p:cNvPicPr>
            <a:picLocks noChangeAspect="1" noChangeArrowheads="1"/>
          </p:cNvPicPr>
          <p:nvPr/>
        </p:nvPicPr>
        <p:blipFill>
          <a:blip r:embed="rId11" cstate="print"/>
          <a:srcRect/>
          <a:stretch>
            <a:fillRect/>
          </a:stretch>
        </p:blipFill>
        <p:spPr bwMode="auto">
          <a:xfrm>
            <a:off x="0" y="0"/>
            <a:ext cx="1752600" cy="777875"/>
          </a:xfrm>
          <a:prstGeom prst="rect">
            <a:avLst/>
          </a:prstGeom>
          <a:noFill/>
        </p:spPr>
      </p:pic>
      <p:sp>
        <p:nvSpPr>
          <p:cNvPr id="853004" name="Text Box 12"/>
          <p:cNvSpPr txBox="1">
            <a:spLocks noChangeArrowheads="1"/>
          </p:cNvSpPr>
          <p:nvPr/>
        </p:nvSpPr>
        <p:spPr bwMode="auto">
          <a:xfrm>
            <a:off x="609600" y="1717675"/>
            <a:ext cx="7924800" cy="120032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dirty="0">
                <a:latin typeface="Times" charset="0"/>
              </a:rPr>
              <a:t> Water resists changes in temperature.  </a:t>
            </a:r>
            <a:r>
              <a:rPr lang="en-US" altLang="en-US" sz="2400" dirty="0" smtClean="0">
                <a:latin typeface="Times" charset="0"/>
              </a:rPr>
              <a:t>Therefore</a:t>
            </a:r>
            <a:r>
              <a:rPr lang="en-US" altLang="en-US" sz="2400" dirty="0">
                <a:latin typeface="Times" charset="0"/>
              </a:rPr>
              <a:t>, water requires more heat to </a:t>
            </a:r>
            <a:r>
              <a:rPr lang="en-US" altLang="en-US" sz="2400" dirty="0" smtClean="0">
                <a:latin typeface="Times" charset="0"/>
              </a:rPr>
              <a:t>increase </a:t>
            </a:r>
            <a:r>
              <a:rPr lang="en-US" altLang="en-US" sz="2400" dirty="0">
                <a:latin typeface="Times" charset="0"/>
              </a:rPr>
              <a:t>its temperature than do most other </a:t>
            </a:r>
            <a:r>
              <a:rPr lang="en-US" altLang="en-US" sz="2400" dirty="0" smtClean="0">
                <a:latin typeface="Times" charset="0"/>
              </a:rPr>
              <a:t>common </a:t>
            </a:r>
            <a:r>
              <a:rPr lang="en-US" altLang="en-US" sz="2400" dirty="0">
                <a:latin typeface="Times" charset="0"/>
              </a:rPr>
              <a:t>liquids.</a:t>
            </a:r>
            <a:endParaRPr lang="en-US" altLang="en-US" sz="2400" b="1" dirty="0"/>
          </a:p>
        </p:txBody>
      </p:sp>
      <p:sp>
        <p:nvSpPr>
          <p:cNvPr id="853009" name="Rectangle 17"/>
          <p:cNvSpPr>
            <a:spLocks noChangeArrowheads="1"/>
          </p:cNvSpPr>
          <p:nvPr/>
        </p:nvSpPr>
        <p:spPr bwMode="auto">
          <a:xfrm>
            <a:off x="457200" y="1066800"/>
            <a:ext cx="8153400" cy="579438"/>
          </a:xfrm>
          <a:prstGeom prst="rect">
            <a:avLst/>
          </a:prstGeom>
          <a:noFill/>
          <a:ln w="9525">
            <a:noFill/>
            <a:miter lim="800000"/>
            <a:headEnd/>
            <a:tailEnd/>
          </a:ln>
          <a:effectLst/>
        </p:spPr>
        <p:txBody>
          <a:bodyPr anchor="ctr"/>
          <a:lstStyle/>
          <a:p>
            <a:pPr>
              <a:buFontTx/>
              <a:buNone/>
            </a:pPr>
            <a:r>
              <a:rPr lang="en-US" altLang="en-US" sz="3600" b="1">
                <a:solidFill>
                  <a:schemeClr val="tx2"/>
                </a:solidFill>
                <a:latin typeface="Times" charset="0"/>
              </a:rPr>
              <a:t>Water resists temperature changes</a:t>
            </a:r>
            <a:r>
              <a:rPr lang="en-US" altLang="en-US" sz="3600" b="1">
                <a:solidFill>
                  <a:srgbClr val="FFFF00"/>
                </a:solidFill>
                <a:latin typeface="Times" charset="0"/>
              </a:rPr>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53009"/>
                                        </p:tgtEl>
                                        <p:attrNameLst>
                                          <p:attrName>style.visibility</p:attrName>
                                        </p:attrNameLst>
                                      </p:cBhvr>
                                      <p:to>
                                        <p:strVal val="visible"/>
                                      </p:to>
                                    </p:set>
                                    <p:animEffect transition="in" filter="box(out)">
                                      <p:cBhvr>
                                        <p:cTn id="7" dur="500"/>
                                        <p:tgtEl>
                                          <p:spTgt spid="85300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53004"/>
                                        </p:tgtEl>
                                        <p:attrNameLst>
                                          <p:attrName>style.visibility</p:attrName>
                                        </p:attrNameLst>
                                      </p:cBhvr>
                                      <p:to>
                                        <p:strVal val="visible"/>
                                      </p:to>
                                    </p:set>
                                    <p:animEffect transition="in" filter="box(out)">
                                      <p:cBhvr>
                                        <p:cTn id="12" dur="500"/>
                                        <p:tgtEl>
                                          <p:spTgt spid="85300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53000"/>
                                        </p:tgtEl>
                                        <p:attrNameLst>
                                          <p:attrName>style.visibility</p:attrName>
                                        </p:attrNameLst>
                                      </p:cBhvr>
                                      <p:to>
                                        <p:strVal val="visible"/>
                                      </p:to>
                                    </p:set>
                                    <p:animEffect transition="in" filter="box(out)">
                                      <p:cBhvr>
                                        <p:cTn id="16" dur="500"/>
                                        <p:tgtEl>
                                          <p:spTgt spid="853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3004" grpId="0" autoUpdateAnimBg="0"/>
      <p:bldP spid="853009"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2800" dirty="0" smtClean="0"/>
              <a:t>Eukaryotic Cell Structure P. 17 NB</a:t>
            </a:r>
            <a:endParaRPr lang="en-US" sz="2800" dirty="0"/>
          </a:p>
        </p:txBody>
      </p:sp>
      <p:sp>
        <p:nvSpPr>
          <p:cNvPr id="3" name="Content Placeholder 2"/>
          <p:cNvSpPr>
            <a:spLocks noGrp="1"/>
          </p:cNvSpPr>
          <p:nvPr>
            <p:ph idx="1"/>
          </p:nvPr>
        </p:nvSpPr>
        <p:spPr>
          <a:xfrm>
            <a:off x="152400" y="533400"/>
            <a:ext cx="8991600" cy="5592763"/>
          </a:xfrm>
        </p:spPr>
        <p:txBody>
          <a:bodyPr numCol="2">
            <a:noAutofit/>
          </a:bodyPr>
          <a:lstStyle/>
          <a:p>
            <a:pPr>
              <a:buNone/>
            </a:pPr>
            <a:r>
              <a:rPr lang="en-US" sz="2000" dirty="0" smtClean="0"/>
              <a:t>1. </a:t>
            </a:r>
            <a:r>
              <a:rPr lang="en-US" sz="2000" b="1" dirty="0" smtClean="0"/>
              <a:t>manages cell functions</a:t>
            </a:r>
            <a:r>
              <a:rPr lang="en-US" sz="2000" dirty="0" smtClean="0"/>
              <a:t>; includes chromatin and the nucleolus, which produces </a:t>
            </a:r>
            <a:r>
              <a:rPr lang="en-US" sz="2000" dirty="0" err="1" smtClean="0"/>
              <a:t>ribosomes</a:t>
            </a:r>
            <a:r>
              <a:rPr lang="en-US" sz="2000" dirty="0" smtClean="0"/>
              <a:t>; involved</a:t>
            </a:r>
          </a:p>
          <a:p>
            <a:pPr>
              <a:buNone/>
            </a:pPr>
            <a:r>
              <a:rPr lang="en-US" sz="2000" dirty="0" smtClean="0"/>
              <a:t>in protein synthesis</a:t>
            </a:r>
          </a:p>
          <a:p>
            <a:pPr>
              <a:buNone/>
            </a:pPr>
            <a:r>
              <a:rPr lang="en-US" sz="2000" dirty="0" smtClean="0"/>
              <a:t>2. boundary between the cell and its external environment; allows cell to vary shape as needed; </a:t>
            </a:r>
            <a:r>
              <a:rPr lang="en-US" sz="2000" b="1" dirty="0" smtClean="0"/>
              <a:t>controls</a:t>
            </a:r>
          </a:p>
          <a:p>
            <a:pPr>
              <a:buNone/>
            </a:pPr>
            <a:r>
              <a:rPr lang="en-US" sz="2000" b="1" dirty="0" smtClean="0"/>
              <a:t>the movement of materials that enter and exit the cell</a:t>
            </a:r>
          </a:p>
          <a:p>
            <a:pPr>
              <a:buNone/>
            </a:pPr>
            <a:r>
              <a:rPr lang="en-US" sz="2000" dirty="0" smtClean="0"/>
              <a:t>3. provides a large surface area on which chemical reactions can take place; site for lipid synthesis; is cell’s delivery system, </a:t>
            </a:r>
            <a:r>
              <a:rPr lang="en-US" sz="2000" b="1" dirty="0" smtClean="0"/>
              <a:t>providing materials for </a:t>
            </a:r>
            <a:r>
              <a:rPr lang="en-US" sz="2000" b="1" dirty="0" err="1" smtClean="0"/>
              <a:t>ribosomes</a:t>
            </a:r>
            <a:r>
              <a:rPr lang="en-US" sz="2000" b="1" dirty="0" smtClean="0"/>
              <a:t> as they synthesize proteins</a:t>
            </a:r>
          </a:p>
          <a:p>
            <a:pPr>
              <a:buNone/>
            </a:pPr>
            <a:r>
              <a:rPr lang="en-US" sz="2000" dirty="0" smtClean="0"/>
              <a:t>4. breaks down food molecules to </a:t>
            </a:r>
            <a:r>
              <a:rPr lang="en-US" sz="2000" b="1" dirty="0" smtClean="0"/>
              <a:t>release energy,</a:t>
            </a:r>
          </a:p>
          <a:p>
            <a:pPr>
              <a:buNone/>
            </a:pPr>
            <a:r>
              <a:rPr lang="en-US" sz="2000" dirty="0" smtClean="0"/>
              <a:t>which is then stored in other molecules that can power cell reactions easily</a:t>
            </a:r>
          </a:p>
          <a:p>
            <a:pPr>
              <a:buNone/>
            </a:pPr>
            <a:r>
              <a:rPr lang="en-US" sz="2000" dirty="0" smtClean="0"/>
              <a:t>5. receives newly synthesized proteins and lipids from the ER and distributes them to the plasma membrane and other cell organelles; </a:t>
            </a:r>
            <a:r>
              <a:rPr lang="en-US" sz="2000" b="1" dirty="0" smtClean="0"/>
              <a:t>chemically modifies proteins, </a:t>
            </a:r>
            <a:r>
              <a:rPr lang="en-US" sz="2000" dirty="0" smtClean="0"/>
              <a:t>then repackages them for distribution to final destination</a:t>
            </a:r>
          </a:p>
          <a:p>
            <a:pPr>
              <a:buNone/>
            </a:pPr>
            <a:r>
              <a:rPr lang="en-US" sz="2000" dirty="0" smtClean="0"/>
              <a:t>6. provides support for organelles; also </a:t>
            </a:r>
            <a:r>
              <a:rPr lang="en-US" sz="2000" b="1" dirty="0" smtClean="0"/>
              <a:t>helps maintain cell shape</a:t>
            </a:r>
            <a:r>
              <a:rPr lang="en-US" sz="2000" dirty="0" smtClean="0"/>
              <a:t>; includes microtubules and microfilaments</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linds(horizontal)">
                                      <p:cBhvr>
                                        <p:cTn id="28" dur="500"/>
                                        <p:tgtEl>
                                          <p:spTgt spid="3">
                                            <p:txEl>
                                              <p:pRg st="5" end="5"/>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linds(horizontal)">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blinds(horizontal)">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linds(horizontal)">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9999">
            <a:alpha val="0"/>
          </a:srgbClr>
        </a:solidFill>
        <a:effectLst/>
      </p:bgPr>
    </p:bg>
    <p:spTree>
      <p:nvGrpSpPr>
        <p:cNvPr id="1" name=""/>
        <p:cNvGrpSpPr/>
        <p:nvPr/>
      </p:nvGrpSpPr>
      <p:grpSpPr>
        <a:xfrm>
          <a:off x="0" y="0"/>
          <a:ext cx="0" cy="0"/>
          <a:chOff x="0" y="0"/>
          <a:chExt cx="0" cy="0"/>
        </a:xfrm>
      </p:grpSpPr>
      <p:pic>
        <p:nvPicPr>
          <p:cNvPr id="84787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4787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47876"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47877"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47878" name="Picture 6" descr="ch07"/>
          <p:cNvPicPr>
            <a:picLocks noChangeAspect="1" noChangeArrowheads="1"/>
          </p:cNvPicPr>
          <p:nvPr/>
        </p:nvPicPr>
        <p:blipFill>
          <a:blip r:embed="rId7" cstate="print"/>
          <a:srcRect/>
          <a:stretch>
            <a:fillRect/>
          </a:stretch>
        </p:blipFill>
        <p:spPr bwMode="auto">
          <a:xfrm>
            <a:off x="0" y="0"/>
            <a:ext cx="2879725" cy="800100"/>
          </a:xfrm>
          <a:prstGeom prst="rect">
            <a:avLst/>
          </a:prstGeom>
          <a:noFill/>
        </p:spPr>
      </p:pic>
      <p:pic>
        <p:nvPicPr>
          <p:cNvPr id="847879"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47880" name="Picture 8" descr="help">
            <a:hlinkClick r:id="rId9" action="ppaction://hlinksldjump"/>
          </p:cNvPr>
          <p:cNvPicPr>
            <a:picLocks noChangeAspect="1" noChangeArrowheads="1"/>
          </p:cNvPicPr>
          <p:nvPr/>
        </p:nvPicPr>
        <p:blipFill>
          <a:blip r:embed="rId10" cstate="print"/>
          <a:srcRect/>
          <a:stretch>
            <a:fillRect/>
          </a:stretch>
        </p:blipFill>
        <p:spPr bwMode="auto">
          <a:xfrm>
            <a:off x="228600" y="6202363"/>
            <a:ext cx="560388" cy="560387"/>
          </a:xfrm>
          <a:prstGeom prst="rect">
            <a:avLst/>
          </a:prstGeom>
          <a:noFill/>
        </p:spPr>
      </p:pic>
      <p:sp>
        <p:nvSpPr>
          <p:cNvPr id="847881"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47883" name="Text Box 11"/>
          <p:cNvSpPr txBox="1">
            <a:spLocks noChangeArrowheads="1"/>
          </p:cNvSpPr>
          <p:nvPr/>
        </p:nvSpPr>
        <p:spPr bwMode="auto">
          <a:xfrm>
            <a:off x="1033304" y="457200"/>
            <a:ext cx="6690550" cy="1384995"/>
          </a:xfrm>
          <a:prstGeom prst="rect">
            <a:avLst/>
          </a:prstGeom>
          <a:noFill/>
          <a:ln w="9525">
            <a:noFill/>
            <a:miter lim="800000"/>
            <a:headEnd/>
            <a:tailEnd/>
          </a:ln>
          <a:effectLst/>
        </p:spPr>
        <p:txBody>
          <a:bodyPr wrap="none">
            <a:spAutoFit/>
          </a:bodyPr>
          <a:lstStyle/>
          <a:p>
            <a:pPr algn="ctr"/>
            <a:r>
              <a:rPr lang="en-US" sz="2800" dirty="0">
                <a:solidFill>
                  <a:schemeClr val="tx2"/>
                </a:solidFill>
              </a:rPr>
              <a:t>Cell </a:t>
            </a:r>
            <a:r>
              <a:rPr lang="en-US" sz="2800" dirty="0" smtClean="0">
                <a:solidFill>
                  <a:schemeClr val="tx2"/>
                </a:solidFill>
              </a:rPr>
              <a:t>Wall</a:t>
            </a:r>
          </a:p>
          <a:p>
            <a:pPr algn="ctr"/>
            <a:r>
              <a:rPr lang="en-US" sz="2800" dirty="0" smtClean="0">
                <a:solidFill>
                  <a:schemeClr val="tx2"/>
                </a:solidFill>
              </a:rPr>
              <a:t>Made of cellulose, not digestible by humans.</a:t>
            </a:r>
          </a:p>
          <a:p>
            <a:pPr algn="ctr"/>
            <a:r>
              <a:rPr lang="en-US" sz="2800" dirty="0" smtClean="0">
                <a:solidFill>
                  <a:schemeClr val="tx2"/>
                </a:solidFill>
              </a:rPr>
              <a:t>Provides protection and support.</a:t>
            </a:r>
            <a:endParaRPr lang="en-US" sz="2800" dirty="0">
              <a:solidFill>
                <a:schemeClr val="tx2"/>
              </a:solidFill>
            </a:endParaRPr>
          </a:p>
        </p:txBody>
      </p:sp>
      <p:pic>
        <p:nvPicPr>
          <p:cNvPr id="847886" name="Picture 14" descr="Cell wall"/>
          <p:cNvPicPr>
            <a:picLocks noChangeAspect="1" noChangeArrowheads="1"/>
          </p:cNvPicPr>
          <p:nvPr/>
        </p:nvPicPr>
        <p:blipFill>
          <a:blip r:embed="rId11" cstate="print"/>
          <a:srcRect/>
          <a:stretch>
            <a:fillRect/>
          </a:stretch>
        </p:blipFill>
        <p:spPr bwMode="auto">
          <a:xfrm>
            <a:off x="838200" y="1752600"/>
            <a:ext cx="7086600" cy="4389438"/>
          </a:xfrm>
          <a:prstGeom prst="rect">
            <a:avLst/>
          </a:prstGeom>
          <a:noFill/>
        </p:spPr>
      </p:pic>
      <p:pic>
        <p:nvPicPr>
          <p:cNvPr id="847887" name="Picture 15" descr="Image Bank"/>
          <p:cNvPicPr>
            <a:picLocks noChangeAspect="1" noChangeArrowheads="1"/>
          </p:cNvPicPr>
          <p:nvPr/>
        </p:nvPicPr>
        <p:blipFill>
          <a:blip r:embed="rId12" cstate="print"/>
          <a:srcRect/>
          <a:stretch>
            <a:fillRect/>
          </a:stretch>
        </p:blipFill>
        <p:spPr bwMode="auto">
          <a:xfrm>
            <a:off x="3517900" y="76200"/>
            <a:ext cx="2108200" cy="393700"/>
          </a:xfrm>
          <a:prstGeom prst="rect">
            <a:avLst/>
          </a:prstGeom>
          <a:noFill/>
        </p:spPr>
      </p:pic>
      <p:sp>
        <p:nvSpPr>
          <p:cNvPr id="13" name="TextBox 12"/>
          <p:cNvSpPr txBox="1"/>
          <p:nvPr/>
        </p:nvSpPr>
        <p:spPr>
          <a:xfrm>
            <a:off x="1066800" y="1676400"/>
            <a:ext cx="2514600" cy="1569660"/>
          </a:xfrm>
          <a:prstGeom prst="rect">
            <a:avLst/>
          </a:prstGeom>
          <a:noFill/>
        </p:spPr>
        <p:txBody>
          <a:bodyPr wrap="square" rtlCol="0">
            <a:spAutoFit/>
          </a:bodyPr>
          <a:lstStyle/>
          <a:p>
            <a:r>
              <a:rPr lang="en-US" sz="2400" dirty="0" smtClean="0"/>
              <a:t>Found in:</a:t>
            </a:r>
          </a:p>
          <a:p>
            <a:r>
              <a:rPr lang="en-US" sz="2400" b="1" dirty="0" smtClean="0"/>
              <a:t>Plant</a:t>
            </a:r>
            <a:r>
              <a:rPr lang="en-US" sz="2400" dirty="0" smtClean="0"/>
              <a:t> Cells, </a:t>
            </a:r>
            <a:r>
              <a:rPr lang="en-US" sz="2400" b="1" dirty="0" smtClean="0"/>
              <a:t>Bacteria</a:t>
            </a:r>
            <a:r>
              <a:rPr lang="en-US" sz="2400" dirty="0" smtClean="0"/>
              <a:t>, some </a:t>
            </a:r>
            <a:r>
              <a:rPr lang="en-US" sz="2400" b="1" dirty="0" err="1" smtClean="0"/>
              <a:t>Protists</a:t>
            </a:r>
            <a:r>
              <a:rPr lang="en-US" sz="2400" dirty="0" smtClean="0"/>
              <a:t>, and </a:t>
            </a:r>
            <a:r>
              <a:rPr lang="en-US" sz="2400" b="1" dirty="0" smtClean="0"/>
              <a:t>Fungi</a:t>
            </a:r>
            <a:endParaRPr lang="en-US" sz="24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7881"/>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7877"/>
                                        </p:tgtEl>
                                        <p:attrNameLst>
                                          <p:attrName>style.visibility</p:attrName>
                                        </p:attrNameLst>
                                      </p:cBhvr>
                                      <p:to>
                                        <p:strVal val="visible"/>
                                      </p:to>
                                    </p:set>
                                    <p:animEffect transition="in" filter="box(out)">
                                      <p:cBhvr>
                                        <p:cTn id="10" dur="500"/>
                                        <p:tgtEl>
                                          <p:spTgt spid="84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81"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9999">
            <a:alpha val="0"/>
          </a:srgbClr>
        </a:solidFill>
        <a:effectLst/>
      </p:bgPr>
    </p:bg>
    <p:spTree>
      <p:nvGrpSpPr>
        <p:cNvPr id="1" name=""/>
        <p:cNvGrpSpPr/>
        <p:nvPr/>
      </p:nvGrpSpPr>
      <p:grpSpPr>
        <a:xfrm>
          <a:off x="0" y="0"/>
          <a:ext cx="0" cy="0"/>
          <a:chOff x="0" y="0"/>
          <a:chExt cx="0" cy="0"/>
        </a:xfrm>
      </p:grpSpPr>
      <p:pic>
        <p:nvPicPr>
          <p:cNvPr id="9082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82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82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8293"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829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8295"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8296"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908297" name="Text Box 9"/>
          <p:cNvSpPr txBox="1">
            <a:spLocks noChangeArrowheads="1"/>
          </p:cNvSpPr>
          <p:nvPr/>
        </p:nvSpPr>
        <p:spPr bwMode="auto">
          <a:xfrm>
            <a:off x="304800" y="685800"/>
            <a:ext cx="7998536" cy="1200329"/>
          </a:xfrm>
          <a:prstGeom prst="rect">
            <a:avLst/>
          </a:prstGeom>
          <a:noFill/>
          <a:ln w="9525">
            <a:noFill/>
            <a:miter lim="800000"/>
            <a:headEnd/>
            <a:tailEnd/>
          </a:ln>
          <a:effectLst/>
        </p:spPr>
        <p:txBody>
          <a:bodyPr wrap="none">
            <a:spAutoFit/>
          </a:bodyPr>
          <a:lstStyle/>
          <a:p>
            <a:pPr algn="ctr"/>
            <a:r>
              <a:rPr lang="en-US" sz="3600" b="0" dirty="0">
                <a:solidFill>
                  <a:schemeClr val="tx2"/>
                </a:solidFill>
              </a:rPr>
              <a:t>Structure of </a:t>
            </a:r>
            <a:r>
              <a:rPr lang="en-US" sz="3600" b="0" dirty="0" smtClean="0">
                <a:solidFill>
                  <a:schemeClr val="tx2"/>
                </a:solidFill>
              </a:rPr>
              <a:t>Cellulose – Cell Wall of Plants</a:t>
            </a:r>
          </a:p>
          <a:p>
            <a:pPr algn="ctr"/>
            <a:r>
              <a:rPr lang="en-US" sz="3600" dirty="0" smtClean="0">
                <a:solidFill>
                  <a:schemeClr val="tx2"/>
                </a:solidFill>
              </a:rPr>
              <a:t>We call it Fiber.</a:t>
            </a:r>
            <a:endParaRPr lang="en-US" sz="3600" b="0" dirty="0">
              <a:solidFill>
                <a:schemeClr val="tx2"/>
              </a:solidFill>
            </a:endParaRPr>
          </a:p>
        </p:txBody>
      </p:sp>
      <p:pic>
        <p:nvPicPr>
          <p:cNvPr id="908298"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8299" name="Picture 11" descr="Chpt06"/>
          <p:cNvPicPr>
            <a:picLocks noChangeAspect="1" noChangeArrowheads="1"/>
          </p:cNvPicPr>
          <p:nvPr/>
        </p:nvPicPr>
        <p:blipFill>
          <a:blip r:embed="rId11" cstate="print"/>
          <a:srcRect/>
          <a:stretch>
            <a:fillRect/>
          </a:stretch>
        </p:blipFill>
        <p:spPr bwMode="auto">
          <a:xfrm>
            <a:off x="0" y="0"/>
            <a:ext cx="2743200" cy="663575"/>
          </a:xfrm>
          <a:prstGeom prst="rect">
            <a:avLst/>
          </a:prstGeom>
          <a:noFill/>
        </p:spPr>
      </p:pic>
      <p:pic>
        <p:nvPicPr>
          <p:cNvPr id="908300" name="Picture 12" descr="Structure of Cellulose"/>
          <p:cNvPicPr>
            <a:picLocks noChangeAspect="1" noChangeArrowheads="1"/>
          </p:cNvPicPr>
          <p:nvPr/>
        </p:nvPicPr>
        <p:blipFill>
          <a:blip r:embed="rId12" cstate="print"/>
          <a:srcRect/>
          <a:stretch>
            <a:fillRect/>
          </a:stretch>
        </p:blipFill>
        <p:spPr bwMode="auto">
          <a:xfrm>
            <a:off x="533400" y="1981200"/>
            <a:ext cx="7569200" cy="39274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829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8293"/>
                                        </p:tgtEl>
                                        <p:attrNameLst>
                                          <p:attrName>style.visibility</p:attrName>
                                        </p:attrNameLst>
                                      </p:cBhvr>
                                      <p:to>
                                        <p:strVal val="visible"/>
                                      </p:to>
                                    </p:set>
                                    <p:animEffect transition="in" filter="box(out)">
                                      <p:cBhvr>
                                        <p:cTn id="10" dur="500"/>
                                        <p:tgtEl>
                                          <p:spTgt spid="90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6"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9999">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3100" dirty="0" smtClean="0"/>
              <a:t/>
            </a:r>
            <a:br>
              <a:rPr lang="en-US" sz="3100" dirty="0" smtClean="0"/>
            </a:br>
            <a:r>
              <a:rPr lang="en-US" sz="3100" dirty="0" smtClean="0"/>
              <a:t/>
            </a:r>
            <a:br>
              <a:rPr lang="en-US" sz="3100" dirty="0" smtClean="0"/>
            </a:br>
            <a:r>
              <a:rPr lang="en-US" sz="3100" b="1" dirty="0" smtClean="0"/>
              <a:t>Nucleus- in Eukaryotic Cells</a:t>
            </a:r>
            <a:r>
              <a:rPr lang="en-US" sz="3100" dirty="0" smtClean="0"/>
              <a:t/>
            </a:r>
            <a:br>
              <a:rPr lang="en-US" sz="3100" dirty="0" smtClean="0"/>
            </a:br>
            <a:r>
              <a:rPr lang="en-US" sz="3100" b="1" dirty="0" smtClean="0"/>
              <a:t>Control center </a:t>
            </a:r>
            <a:r>
              <a:rPr lang="en-US" sz="3100" dirty="0" smtClean="0"/>
              <a:t>– give directions for making proteins, contains Chromatin (DNA – genetic instructions)</a:t>
            </a:r>
            <a:br>
              <a:rPr lang="en-US" sz="3100" dirty="0" smtClean="0"/>
            </a:br>
            <a:r>
              <a:rPr lang="en-US" sz="3100" dirty="0" smtClean="0"/>
              <a:t>-usually in the center of the cell, contains the nucleolus *(makes </a:t>
            </a:r>
            <a:r>
              <a:rPr lang="en-US" sz="3100" dirty="0" err="1" smtClean="0"/>
              <a:t>ribosomes</a:t>
            </a:r>
            <a:r>
              <a:rPr lang="en-US" sz="3100" dirty="0" smtClean="0"/>
              <a:t> – make proteins)</a:t>
            </a:r>
            <a:r>
              <a:rPr lang="en-US" dirty="0" smtClean="0"/>
              <a:t>.</a:t>
            </a:r>
            <a:endParaRPr lang="en-US" dirty="0"/>
          </a:p>
        </p:txBody>
      </p:sp>
      <p:pic>
        <p:nvPicPr>
          <p:cNvPr id="4" name="Picture 13" descr="Nucleus via TEM"/>
          <p:cNvPicPr>
            <a:picLocks noGrp="1" noChangeAspect="1" noChangeArrowheads="1"/>
          </p:cNvPicPr>
          <p:nvPr>
            <p:ph idx="1"/>
          </p:nvPr>
        </p:nvPicPr>
        <p:blipFill>
          <a:blip r:embed="rId2" cstate="print"/>
          <a:srcRect/>
          <a:stretch>
            <a:fillRect/>
          </a:stretch>
        </p:blipFill>
        <p:spPr bwMode="auto">
          <a:xfrm>
            <a:off x="609600" y="2286000"/>
            <a:ext cx="8001000" cy="399388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6.3 Section Summary 6.3 – pages 157-163</a:t>
            </a:r>
          </a:p>
        </p:txBody>
      </p:sp>
      <p:sp>
        <p:nvSpPr>
          <p:cNvPr id="863235" name="Rectangle 3"/>
          <p:cNvSpPr>
            <a:spLocks noChangeArrowheads="1"/>
          </p:cNvSpPr>
          <p:nvPr/>
        </p:nvSpPr>
        <p:spPr bwMode="auto">
          <a:xfrm>
            <a:off x="457200" y="3200400"/>
            <a:ext cx="7848600" cy="2246769"/>
          </a:xfrm>
          <a:prstGeom prst="rect">
            <a:avLst/>
          </a:prstGeom>
          <a:noFill/>
          <a:ln w="9525">
            <a:noFill/>
            <a:miter lim="800000"/>
            <a:headEnd/>
            <a:tailEnd/>
          </a:ln>
          <a:effectLst/>
        </p:spPr>
        <p:txBody>
          <a:bodyPr>
            <a:spAutoFit/>
          </a:bodyPr>
          <a:lstStyle/>
          <a:p>
            <a:pPr marL="342900" indent="-342900"/>
            <a:r>
              <a:rPr lang="en-US" altLang="en-US" sz="2800" dirty="0">
                <a:latin typeface="Times" charset="0"/>
              </a:rPr>
              <a:t>The largest carbohydrate molecules are polysaccharides, polymers composed of many monosaccharide subunits. (</a:t>
            </a:r>
            <a:r>
              <a:rPr lang="en-US" altLang="en-US" sz="2800" dirty="0" err="1">
                <a:latin typeface="Times" charset="0"/>
              </a:rPr>
              <a:t>ie</a:t>
            </a:r>
            <a:r>
              <a:rPr lang="en-US" altLang="en-US" sz="2800" dirty="0">
                <a:latin typeface="Times" charset="0"/>
              </a:rPr>
              <a:t>. potatoes, liver</a:t>
            </a:r>
            <a:r>
              <a:rPr lang="en-US" altLang="en-US" sz="2800" dirty="0" smtClean="0">
                <a:latin typeface="Times" charset="0"/>
              </a:rPr>
              <a:t>)</a:t>
            </a:r>
          </a:p>
          <a:p>
            <a:pPr marL="342900" indent="-342900"/>
            <a:r>
              <a:rPr lang="en-US" altLang="en-US" sz="2800" dirty="0" smtClean="0">
                <a:latin typeface="Times" charset="0"/>
              </a:rPr>
              <a:t>Element </a:t>
            </a:r>
            <a:r>
              <a:rPr lang="en-US" altLang="en-US" sz="2800" b="1" dirty="0" smtClean="0">
                <a:latin typeface="Times" charset="0"/>
              </a:rPr>
              <a:t>Carbon</a:t>
            </a:r>
            <a:r>
              <a:rPr lang="en-US" altLang="en-US" sz="2800" dirty="0" smtClean="0">
                <a:latin typeface="Times" charset="0"/>
              </a:rPr>
              <a:t> is the most abundant in living things.</a:t>
            </a:r>
            <a:endParaRPr lang="en-US" altLang="en-US" sz="2800" dirty="0">
              <a:latin typeface="Times" charset="0"/>
            </a:endParaRPr>
          </a:p>
        </p:txBody>
      </p:sp>
      <p:sp>
        <p:nvSpPr>
          <p:cNvPr id="863236" name="Rectangle 4"/>
          <p:cNvSpPr>
            <a:spLocks noChangeArrowheads="1"/>
          </p:cNvSpPr>
          <p:nvPr/>
        </p:nvSpPr>
        <p:spPr bwMode="auto">
          <a:xfrm>
            <a:off x="457200" y="1096963"/>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tx2"/>
                </a:solidFill>
                <a:latin typeface="Times" charset="0"/>
              </a:rPr>
              <a:t>The structure of carbohydrates</a:t>
            </a:r>
            <a:r>
              <a:rPr lang="en-US" altLang="en-US" sz="4000" b="1">
                <a:solidFill>
                  <a:srgbClr val="FFFF00"/>
                </a:solidFill>
                <a:latin typeface="Times" charset="0"/>
              </a:rPr>
              <a:t> </a:t>
            </a:r>
          </a:p>
        </p:txBody>
      </p:sp>
      <p:pic>
        <p:nvPicPr>
          <p:cNvPr id="86323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6323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6323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6324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6324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6324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63243" name="Picture 11" descr="6"/>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63244" name="Picture 12" descr="Section 3 title"/>
          <p:cNvPicPr>
            <a:picLocks noChangeAspect="1" noChangeArrowheads="1"/>
          </p:cNvPicPr>
          <p:nvPr/>
        </p:nvPicPr>
        <p:blipFill>
          <a:blip r:embed="rId11" cstate="print"/>
          <a:srcRect/>
          <a:stretch>
            <a:fillRect/>
          </a:stretch>
        </p:blipFill>
        <p:spPr bwMode="auto">
          <a:xfrm>
            <a:off x="1828800" y="0"/>
            <a:ext cx="6477000" cy="482600"/>
          </a:xfrm>
          <a:prstGeom prst="rect">
            <a:avLst/>
          </a:prstGeom>
          <a:noFill/>
        </p:spPr>
      </p:pic>
      <p:sp>
        <p:nvSpPr>
          <p:cNvPr id="863246" name="Rectangle 14"/>
          <p:cNvSpPr>
            <a:spLocks noChangeArrowheads="1"/>
          </p:cNvSpPr>
          <p:nvPr/>
        </p:nvSpPr>
        <p:spPr bwMode="auto">
          <a:xfrm>
            <a:off x="457200" y="1870075"/>
            <a:ext cx="7772400" cy="1406525"/>
          </a:xfrm>
          <a:prstGeom prst="rect">
            <a:avLst/>
          </a:prstGeom>
          <a:noFill/>
          <a:ln w="9525">
            <a:noFill/>
            <a:miter lim="800000"/>
            <a:headEnd/>
            <a:tailEnd/>
          </a:ln>
          <a:effectLst/>
        </p:spPr>
        <p:txBody>
          <a:bodyPr>
            <a:spAutoFit/>
          </a:bodyPr>
          <a:lstStyle/>
          <a:p>
            <a:pPr marL="342900" indent="-342900"/>
            <a:r>
              <a:rPr lang="en-US" altLang="en-US" sz="2800" dirty="0">
                <a:latin typeface="Times" charset="0"/>
              </a:rPr>
              <a:t>The simplest type of carbohydrate is a simple sugar called a</a:t>
            </a:r>
            <a:r>
              <a:rPr lang="en-US" altLang="en-US" sz="2800" dirty="0">
                <a:solidFill>
                  <a:srgbClr val="FFFFCC"/>
                </a:solidFill>
                <a:latin typeface="Times" charset="0"/>
              </a:rPr>
              <a:t> </a:t>
            </a:r>
            <a:r>
              <a:rPr lang="en-US" altLang="en-US" sz="2800" dirty="0">
                <a:solidFill>
                  <a:srgbClr val="FF0066"/>
                </a:solidFill>
                <a:latin typeface="Times" charset="0"/>
              </a:rPr>
              <a:t>monosaccharide</a:t>
            </a:r>
            <a:r>
              <a:rPr lang="en-US" altLang="en-US" sz="2800" dirty="0">
                <a:solidFill>
                  <a:srgbClr val="FFFFCC"/>
                </a:solidFill>
                <a:latin typeface="Times" charset="0"/>
              </a:rPr>
              <a:t> </a:t>
            </a:r>
            <a:r>
              <a:rPr lang="en-US" altLang="en-US" sz="2800" dirty="0">
                <a:latin typeface="Times" charset="0"/>
              </a:rPr>
              <a:t>(</a:t>
            </a:r>
            <a:r>
              <a:rPr lang="en-US" altLang="en-US" sz="2800" dirty="0" err="1">
                <a:latin typeface="Times" charset="0"/>
              </a:rPr>
              <a:t>mah</a:t>
            </a:r>
            <a:r>
              <a:rPr lang="en-US" altLang="en-US" sz="2800" dirty="0">
                <a:latin typeface="Times" charset="0"/>
              </a:rPr>
              <a:t> </a:t>
            </a:r>
            <a:r>
              <a:rPr lang="en-US" altLang="en-US" sz="2800" dirty="0" err="1">
                <a:latin typeface="Times" charset="0"/>
              </a:rPr>
              <a:t>noh</a:t>
            </a:r>
            <a:r>
              <a:rPr lang="en-US" altLang="en-US" sz="2800" dirty="0">
                <a:latin typeface="Times" charset="0"/>
              </a:rPr>
              <a:t> SA </a:t>
            </a:r>
            <a:r>
              <a:rPr lang="en-US" altLang="en-US" sz="2800" dirty="0" err="1">
                <a:latin typeface="Times" charset="0"/>
              </a:rPr>
              <a:t>kuh</a:t>
            </a:r>
            <a:r>
              <a:rPr lang="en-US" altLang="en-US" sz="2800" dirty="0">
                <a:latin typeface="Times" charset="0"/>
              </a:rPr>
              <a:t> ride). (</a:t>
            </a:r>
            <a:r>
              <a:rPr lang="en-US" altLang="en-US" sz="2800" dirty="0" err="1">
                <a:latin typeface="Times" charset="0"/>
              </a:rPr>
              <a:t>ie</a:t>
            </a:r>
            <a:r>
              <a:rPr lang="en-US" altLang="en-US" sz="2800" dirty="0">
                <a:latin typeface="Times" charset="0"/>
              </a:rPr>
              <a:t>. glucose, fructose)</a:t>
            </a:r>
          </a:p>
        </p:txBody>
      </p:sp>
      <p:pic>
        <p:nvPicPr>
          <p:cNvPr id="863248" name="Picture 16" descr="audio image blue">
            <a:hlinkClick r:id="" action="ppaction://noaction">
              <a:snd r:embed="rId12" name="06-monosaccharide.WAV"/>
            </a:hlinkClick>
          </p:cNvPr>
          <p:cNvPicPr>
            <a:picLocks noChangeAspect="1" noChangeArrowheads="1"/>
          </p:cNvPicPr>
          <p:nvPr/>
        </p:nvPicPr>
        <p:blipFill>
          <a:blip r:embed="rId13" cstate="print"/>
          <a:srcRect/>
          <a:stretch>
            <a:fillRect/>
          </a:stretch>
        </p:blipFill>
        <p:spPr bwMode="auto">
          <a:xfrm>
            <a:off x="7480300" y="2871788"/>
            <a:ext cx="354013"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63246"/>
                                        </p:tgtEl>
                                        <p:attrNameLst>
                                          <p:attrName>style.visibility</p:attrName>
                                        </p:attrNameLst>
                                      </p:cBhvr>
                                      <p:to>
                                        <p:strVal val="visible"/>
                                      </p:to>
                                    </p:set>
                                    <p:animEffect transition="in" filter="box(out)">
                                      <p:cBhvr>
                                        <p:cTn id="7" dur="500"/>
                                        <p:tgtEl>
                                          <p:spTgt spid="8632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63248"/>
                                        </p:tgtEl>
                                        <p:attrNameLst>
                                          <p:attrName>style.visibility</p:attrName>
                                        </p:attrNameLst>
                                      </p:cBhvr>
                                      <p:to>
                                        <p:strVal val="visible"/>
                                      </p:to>
                                    </p:set>
                                    <p:animEffect transition="in" filter="box(out)">
                                      <p:cBhvr>
                                        <p:cTn id="12" dur="500"/>
                                        <p:tgtEl>
                                          <p:spTgt spid="86324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63235"/>
                                        </p:tgtEl>
                                        <p:attrNameLst>
                                          <p:attrName>style.visibility</p:attrName>
                                        </p:attrNameLst>
                                      </p:cBhvr>
                                      <p:to>
                                        <p:strVal val="visible"/>
                                      </p:to>
                                    </p:set>
                                    <p:animEffect transition="in" filter="box(out)">
                                      <p:cBhvr>
                                        <p:cTn id="17" dur="500"/>
                                        <p:tgtEl>
                                          <p:spTgt spid="86323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63237"/>
                                        </p:tgtEl>
                                        <p:attrNameLst>
                                          <p:attrName>style.visibility</p:attrName>
                                        </p:attrNameLst>
                                      </p:cBhvr>
                                      <p:to>
                                        <p:strVal val="visible"/>
                                      </p:to>
                                    </p:set>
                                    <p:animEffect transition="in" filter="box(out)">
                                      <p:cBhvr>
                                        <p:cTn id="21" dur="500"/>
                                        <p:tgtEl>
                                          <p:spTgt spid="863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235" grpId="0" autoUpdateAnimBg="0"/>
      <p:bldP spid="86324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9999">
            <a:alpha val="0"/>
          </a:srgbClr>
        </a:solidFill>
        <a:effectLst/>
      </p:bgPr>
    </p:bg>
    <p:spTree>
      <p:nvGrpSpPr>
        <p:cNvPr id="1" name=""/>
        <p:cNvGrpSpPr/>
        <p:nvPr/>
      </p:nvGrpSpPr>
      <p:grpSpPr>
        <a:xfrm>
          <a:off x="0" y="0"/>
          <a:ext cx="0" cy="0"/>
          <a:chOff x="0" y="0"/>
          <a:chExt cx="0" cy="0"/>
        </a:xfrm>
      </p:grpSpPr>
      <p:pic>
        <p:nvPicPr>
          <p:cNvPr id="8509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509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5094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5094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50950" name="Picture 6" descr="ch07"/>
          <p:cNvPicPr>
            <a:picLocks noChangeAspect="1" noChangeArrowheads="1"/>
          </p:cNvPicPr>
          <p:nvPr/>
        </p:nvPicPr>
        <p:blipFill>
          <a:blip r:embed="rId7" cstate="print"/>
          <a:srcRect/>
          <a:stretch>
            <a:fillRect/>
          </a:stretch>
        </p:blipFill>
        <p:spPr bwMode="auto">
          <a:xfrm>
            <a:off x="0" y="0"/>
            <a:ext cx="2879725" cy="800100"/>
          </a:xfrm>
          <a:prstGeom prst="rect">
            <a:avLst/>
          </a:prstGeom>
          <a:noFill/>
        </p:spPr>
      </p:pic>
      <p:pic>
        <p:nvPicPr>
          <p:cNvPr id="850951"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50952" name="Picture 8" descr="help">
            <a:hlinkClick r:id="rId9" action="ppaction://hlinksldjump"/>
          </p:cNvPr>
          <p:cNvPicPr>
            <a:picLocks noChangeAspect="1" noChangeArrowheads="1"/>
          </p:cNvPicPr>
          <p:nvPr/>
        </p:nvPicPr>
        <p:blipFill>
          <a:blip r:embed="rId10" cstate="print"/>
          <a:srcRect/>
          <a:stretch>
            <a:fillRect/>
          </a:stretch>
        </p:blipFill>
        <p:spPr bwMode="auto">
          <a:xfrm>
            <a:off x="228600" y="6202363"/>
            <a:ext cx="560388" cy="560387"/>
          </a:xfrm>
          <a:prstGeom prst="rect">
            <a:avLst/>
          </a:prstGeom>
          <a:noFill/>
        </p:spPr>
      </p:pic>
      <p:sp>
        <p:nvSpPr>
          <p:cNvPr id="850953"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50954" name="Text Box 10"/>
          <p:cNvSpPr txBox="1">
            <a:spLocks noChangeArrowheads="1"/>
          </p:cNvSpPr>
          <p:nvPr/>
        </p:nvSpPr>
        <p:spPr bwMode="auto">
          <a:xfrm>
            <a:off x="1174721" y="685800"/>
            <a:ext cx="6369116" cy="954107"/>
          </a:xfrm>
          <a:prstGeom prst="rect">
            <a:avLst/>
          </a:prstGeom>
          <a:noFill/>
          <a:ln w="9525">
            <a:noFill/>
            <a:miter lim="800000"/>
            <a:headEnd/>
            <a:tailEnd/>
          </a:ln>
          <a:effectLst/>
        </p:spPr>
        <p:txBody>
          <a:bodyPr wrap="none">
            <a:spAutoFit/>
          </a:bodyPr>
          <a:lstStyle/>
          <a:p>
            <a:pPr algn="ctr"/>
            <a:r>
              <a:rPr lang="en-US" sz="2800" dirty="0">
                <a:solidFill>
                  <a:schemeClr val="tx2"/>
                </a:solidFill>
              </a:rPr>
              <a:t>Endoplasmic </a:t>
            </a:r>
            <a:r>
              <a:rPr lang="en-US" sz="2800" dirty="0" smtClean="0">
                <a:solidFill>
                  <a:schemeClr val="tx2"/>
                </a:solidFill>
              </a:rPr>
              <a:t>Reticulum</a:t>
            </a:r>
          </a:p>
          <a:p>
            <a:pPr algn="ctr"/>
            <a:r>
              <a:rPr lang="en-US" sz="2800" dirty="0" smtClean="0">
                <a:solidFill>
                  <a:schemeClr val="tx2"/>
                </a:solidFill>
              </a:rPr>
              <a:t>Proteins are assembled on the </a:t>
            </a:r>
            <a:r>
              <a:rPr lang="en-US" sz="2800" dirty="0" err="1" smtClean="0">
                <a:solidFill>
                  <a:schemeClr val="tx2"/>
                </a:solidFill>
              </a:rPr>
              <a:t>Ribosomes</a:t>
            </a:r>
            <a:r>
              <a:rPr lang="en-US" sz="2800" dirty="0" smtClean="0">
                <a:solidFill>
                  <a:schemeClr val="tx2"/>
                </a:solidFill>
              </a:rPr>
              <a:t>.</a:t>
            </a:r>
            <a:endParaRPr lang="en-US" sz="2800" dirty="0">
              <a:solidFill>
                <a:schemeClr val="tx2"/>
              </a:solidFill>
            </a:endParaRPr>
          </a:p>
        </p:txBody>
      </p:sp>
      <p:pic>
        <p:nvPicPr>
          <p:cNvPr id="850958" name="Picture 14" descr="Endoplasmic reticulum"/>
          <p:cNvPicPr>
            <a:picLocks noChangeAspect="1" noChangeArrowheads="1"/>
          </p:cNvPicPr>
          <p:nvPr/>
        </p:nvPicPr>
        <p:blipFill>
          <a:blip r:embed="rId11" cstate="print"/>
          <a:srcRect/>
          <a:stretch>
            <a:fillRect/>
          </a:stretch>
        </p:blipFill>
        <p:spPr bwMode="auto">
          <a:xfrm>
            <a:off x="533400" y="1573213"/>
            <a:ext cx="8001000" cy="3455987"/>
          </a:xfrm>
          <a:prstGeom prst="rect">
            <a:avLst/>
          </a:prstGeom>
          <a:noFill/>
        </p:spPr>
      </p:pic>
      <p:pic>
        <p:nvPicPr>
          <p:cNvPr id="850959" name="Picture 15" descr="Image Bank"/>
          <p:cNvPicPr>
            <a:picLocks noChangeAspect="1" noChangeArrowheads="1"/>
          </p:cNvPicPr>
          <p:nvPr/>
        </p:nvPicPr>
        <p:blipFill>
          <a:blip r:embed="rId12" cstate="print"/>
          <a:srcRect/>
          <a:stretch>
            <a:fillRect/>
          </a:stretch>
        </p:blipFill>
        <p:spPr bwMode="auto">
          <a:xfrm>
            <a:off x="3517900" y="76200"/>
            <a:ext cx="2108200" cy="3937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50953"/>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50949"/>
                                        </p:tgtEl>
                                        <p:attrNameLst>
                                          <p:attrName>style.visibility</p:attrName>
                                        </p:attrNameLst>
                                      </p:cBhvr>
                                      <p:to>
                                        <p:strVal val="visible"/>
                                      </p:to>
                                    </p:set>
                                    <p:animEffect transition="in" filter="box(out)">
                                      <p:cBhvr>
                                        <p:cTn id="10" dur="500"/>
                                        <p:tgtEl>
                                          <p:spTgt spid="850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953"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9999">
            <a:alpha val="0"/>
          </a:srgbClr>
        </a:solidFill>
        <a:effectLst/>
      </p:bgPr>
    </p:bg>
    <p:spTree>
      <p:nvGrpSpPr>
        <p:cNvPr id="1" name=""/>
        <p:cNvGrpSpPr/>
        <p:nvPr/>
      </p:nvGrpSpPr>
      <p:grpSpPr>
        <a:xfrm>
          <a:off x="0" y="0"/>
          <a:ext cx="0" cy="0"/>
          <a:chOff x="0" y="0"/>
          <a:chExt cx="0" cy="0"/>
        </a:xfrm>
      </p:grpSpPr>
      <p:pic>
        <p:nvPicPr>
          <p:cNvPr id="85299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5299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52996"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52997"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52998" name="Picture 6" descr="ch07"/>
          <p:cNvPicPr>
            <a:picLocks noChangeAspect="1" noChangeArrowheads="1"/>
          </p:cNvPicPr>
          <p:nvPr/>
        </p:nvPicPr>
        <p:blipFill>
          <a:blip r:embed="rId7" cstate="print"/>
          <a:srcRect/>
          <a:stretch>
            <a:fillRect/>
          </a:stretch>
        </p:blipFill>
        <p:spPr bwMode="auto">
          <a:xfrm>
            <a:off x="0" y="0"/>
            <a:ext cx="2879725" cy="800100"/>
          </a:xfrm>
          <a:prstGeom prst="rect">
            <a:avLst/>
          </a:prstGeom>
          <a:noFill/>
        </p:spPr>
      </p:pic>
      <p:pic>
        <p:nvPicPr>
          <p:cNvPr id="852999"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53000" name="Picture 8" descr="help">
            <a:hlinkClick r:id="rId9" action="ppaction://hlinksldjump"/>
          </p:cNvPr>
          <p:cNvPicPr>
            <a:picLocks noChangeAspect="1" noChangeArrowheads="1"/>
          </p:cNvPicPr>
          <p:nvPr/>
        </p:nvPicPr>
        <p:blipFill>
          <a:blip r:embed="rId10" cstate="print"/>
          <a:srcRect/>
          <a:stretch>
            <a:fillRect/>
          </a:stretch>
        </p:blipFill>
        <p:spPr bwMode="auto">
          <a:xfrm>
            <a:off x="228600" y="6202363"/>
            <a:ext cx="560388" cy="560387"/>
          </a:xfrm>
          <a:prstGeom prst="rect">
            <a:avLst/>
          </a:prstGeom>
          <a:noFill/>
        </p:spPr>
      </p:pic>
      <p:sp>
        <p:nvSpPr>
          <p:cNvPr id="853001"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53002" name="Text Box 10"/>
          <p:cNvSpPr txBox="1">
            <a:spLocks noChangeArrowheads="1"/>
          </p:cNvSpPr>
          <p:nvPr/>
        </p:nvSpPr>
        <p:spPr bwMode="auto">
          <a:xfrm>
            <a:off x="181313" y="685800"/>
            <a:ext cx="8355941" cy="892552"/>
          </a:xfrm>
          <a:prstGeom prst="rect">
            <a:avLst/>
          </a:prstGeom>
          <a:noFill/>
          <a:ln w="9525">
            <a:noFill/>
            <a:miter lim="800000"/>
            <a:headEnd/>
            <a:tailEnd/>
          </a:ln>
          <a:effectLst/>
        </p:spPr>
        <p:txBody>
          <a:bodyPr wrap="none">
            <a:spAutoFit/>
          </a:bodyPr>
          <a:lstStyle/>
          <a:p>
            <a:pPr algn="ctr"/>
            <a:r>
              <a:rPr lang="en-US" sz="2400" dirty="0">
                <a:solidFill>
                  <a:schemeClr val="tx2"/>
                </a:solidFill>
              </a:rPr>
              <a:t>Golgi </a:t>
            </a:r>
            <a:r>
              <a:rPr lang="en-US" sz="2400" dirty="0" smtClean="0">
                <a:solidFill>
                  <a:schemeClr val="tx2"/>
                </a:solidFill>
              </a:rPr>
              <a:t>Apparatus</a:t>
            </a:r>
          </a:p>
          <a:p>
            <a:pPr algn="ctr"/>
            <a:r>
              <a:rPr lang="en-US" sz="2400" dirty="0" smtClean="0">
                <a:solidFill>
                  <a:schemeClr val="tx2"/>
                </a:solidFill>
              </a:rPr>
              <a:t>Modifies Proteins then transports and/ or stores them in vesicles</a:t>
            </a:r>
            <a:r>
              <a:rPr lang="en-US" sz="2800" dirty="0" smtClean="0">
                <a:solidFill>
                  <a:schemeClr val="tx2"/>
                </a:solidFill>
              </a:rPr>
              <a:t>.</a:t>
            </a:r>
            <a:endParaRPr lang="en-US" sz="2800" dirty="0">
              <a:solidFill>
                <a:schemeClr val="tx2"/>
              </a:solidFill>
            </a:endParaRPr>
          </a:p>
        </p:txBody>
      </p:sp>
      <p:pic>
        <p:nvPicPr>
          <p:cNvPr id="853005" name="Picture 13" descr="Golgi apparatus 1"/>
          <p:cNvPicPr>
            <a:picLocks noChangeAspect="1" noChangeArrowheads="1"/>
          </p:cNvPicPr>
          <p:nvPr/>
        </p:nvPicPr>
        <p:blipFill>
          <a:blip r:embed="rId11" cstate="print"/>
          <a:srcRect/>
          <a:stretch>
            <a:fillRect/>
          </a:stretch>
        </p:blipFill>
        <p:spPr bwMode="auto">
          <a:xfrm>
            <a:off x="457200" y="1600200"/>
            <a:ext cx="8001000" cy="3400425"/>
          </a:xfrm>
          <a:prstGeom prst="rect">
            <a:avLst/>
          </a:prstGeom>
          <a:noFill/>
        </p:spPr>
      </p:pic>
      <p:pic>
        <p:nvPicPr>
          <p:cNvPr id="853006" name="Picture 14" descr="Image Bank"/>
          <p:cNvPicPr>
            <a:picLocks noChangeAspect="1" noChangeArrowheads="1"/>
          </p:cNvPicPr>
          <p:nvPr/>
        </p:nvPicPr>
        <p:blipFill>
          <a:blip r:embed="rId12" cstate="print"/>
          <a:srcRect/>
          <a:stretch>
            <a:fillRect/>
          </a:stretch>
        </p:blipFill>
        <p:spPr bwMode="auto">
          <a:xfrm>
            <a:off x="3517900" y="76200"/>
            <a:ext cx="2108200" cy="393700"/>
          </a:xfrm>
          <a:prstGeom prst="rect">
            <a:avLst/>
          </a:prstGeom>
          <a:noFill/>
        </p:spPr>
      </p:pic>
      <p:sp>
        <p:nvSpPr>
          <p:cNvPr id="13" name="TextBox 12"/>
          <p:cNvSpPr txBox="1"/>
          <p:nvPr/>
        </p:nvSpPr>
        <p:spPr>
          <a:xfrm>
            <a:off x="609600" y="5181600"/>
            <a:ext cx="7543800" cy="830997"/>
          </a:xfrm>
          <a:prstGeom prst="rect">
            <a:avLst/>
          </a:prstGeom>
          <a:noFill/>
        </p:spPr>
        <p:txBody>
          <a:bodyPr wrap="square" rtlCol="0">
            <a:spAutoFit/>
          </a:bodyPr>
          <a:lstStyle/>
          <a:p>
            <a:r>
              <a:rPr lang="en-US" sz="2400" dirty="0" smtClean="0"/>
              <a:t>Both the ER and the Golgi have folded membranes and work with Proteins.</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53001"/>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52997"/>
                                        </p:tgtEl>
                                        <p:attrNameLst>
                                          <p:attrName>style.visibility</p:attrName>
                                        </p:attrNameLst>
                                      </p:cBhvr>
                                      <p:to>
                                        <p:strVal val="visible"/>
                                      </p:to>
                                    </p:set>
                                    <p:animEffect transition="in" filter="box(out)">
                                      <p:cBhvr>
                                        <p:cTn id="10" dur="500"/>
                                        <p:tgtEl>
                                          <p:spTgt spid="852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3001"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9999">
            <a:alpha val="0"/>
          </a:srgbClr>
        </a:solidFill>
        <a:effectLst/>
      </p:bgPr>
    </p:bg>
    <p:spTree>
      <p:nvGrpSpPr>
        <p:cNvPr id="1" name=""/>
        <p:cNvGrpSpPr/>
        <p:nvPr/>
      </p:nvGrpSpPr>
      <p:grpSpPr>
        <a:xfrm>
          <a:off x="0" y="0"/>
          <a:ext cx="0" cy="0"/>
          <a:chOff x="0" y="0"/>
          <a:chExt cx="0" cy="0"/>
        </a:xfrm>
      </p:grpSpPr>
      <p:pic>
        <p:nvPicPr>
          <p:cNvPr id="86528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6528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6528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6528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65286" name="Picture 6" descr="ch07"/>
          <p:cNvPicPr>
            <a:picLocks noChangeAspect="1" noChangeArrowheads="1"/>
          </p:cNvPicPr>
          <p:nvPr/>
        </p:nvPicPr>
        <p:blipFill>
          <a:blip r:embed="rId7" cstate="print"/>
          <a:srcRect/>
          <a:stretch>
            <a:fillRect/>
          </a:stretch>
        </p:blipFill>
        <p:spPr bwMode="auto">
          <a:xfrm>
            <a:off x="3276600" y="1676400"/>
            <a:ext cx="2879725" cy="800100"/>
          </a:xfrm>
          <a:prstGeom prst="rect">
            <a:avLst/>
          </a:prstGeom>
          <a:noFill/>
        </p:spPr>
      </p:pic>
      <p:pic>
        <p:nvPicPr>
          <p:cNvPr id="865287"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65288" name="Picture 8" descr="help">
            <a:hlinkClick r:id="rId9" action="ppaction://hlinksldjump"/>
          </p:cNvPr>
          <p:cNvPicPr>
            <a:picLocks noChangeAspect="1" noChangeArrowheads="1"/>
          </p:cNvPicPr>
          <p:nvPr/>
        </p:nvPicPr>
        <p:blipFill>
          <a:blip r:embed="rId10" cstate="print"/>
          <a:srcRect/>
          <a:stretch>
            <a:fillRect/>
          </a:stretch>
        </p:blipFill>
        <p:spPr bwMode="auto">
          <a:xfrm>
            <a:off x="228600" y="6202363"/>
            <a:ext cx="560388" cy="560387"/>
          </a:xfrm>
          <a:prstGeom prst="rect">
            <a:avLst/>
          </a:prstGeom>
          <a:noFill/>
        </p:spPr>
      </p:pic>
      <p:sp>
        <p:nvSpPr>
          <p:cNvPr id="865289"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65290" name="Text Box 10"/>
          <p:cNvSpPr txBox="1">
            <a:spLocks noChangeArrowheads="1"/>
          </p:cNvSpPr>
          <p:nvPr/>
        </p:nvSpPr>
        <p:spPr bwMode="auto">
          <a:xfrm>
            <a:off x="838200" y="0"/>
            <a:ext cx="6629400" cy="954107"/>
          </a:xfrm>
          <a:prstGeom prst="rect">
            <a:avLst/>
          </a:prstGeom>
          <a:noFill/>
          <a:ln w="9525">
            <a:noFill/>
            <a:miter lim="800000"/>
            <a:headEnd/>
            <a:tailEnd/>
          </a:ln>
          <a:effectLst/>
        </p:spPr>
        <p:txBody>
          <a:bodyPr wrap="square">
            <a:spAutoFit/>
          </a:bodyPr>
          <a:lstStyle/>
          <a:p>
            <a:pPr algn="ctr"/>
            <a:r>
              <a:rPr lang="en-US" sz="2800" dirty="0">
                <a:solidFill>
                  <a:schemeClr val="tx2"/>
                </a:solidFill>
              </a:rPr>
              <a:t>Plasma </a:t>
            </a:r>
            <a:r>
              <a:rPr lang="en-US" sz="2800" dirty="0" smtClean="0">
                <a:solidFill>
                  <a:schemeClr val="tx2"/>
                </a:solidFill>
              </a:rPr>
              <a:t>Membrane – Selectively Permeable</a:t>
            </a:r>
          </a:p>
          <a:p>
            <a:pPr algn="ctr"/>
            <a:r>
              <a:rPr lang="en-US" sz="2800" dirty="0" err="1" smtClean="0">
                <a:solidFill>
                  <a:schemeClr val="tx2"/>
                </a:solidFill>
              </a:rPr>
              <a:t>Phosopholipid</a:t>
            </a:r>
            <a:r>
              <a:rPr lang="en-US" sz="2800" dirty="0" smtClean="0">
                <a:solidFill>
                  <a:schemeClr val="tx2"/>
                </a:solidFill>
              </a:rPr>
              <a:t> </a:t>
            </a:r>
            <a:r>
              <a:rPr lang="en-US" sz="2800" dirty="0" err="1" smtClean="0">
                <a:solidFill>
                  <a:schemeClr val="tx2"/>
                </a:solidFill>
              </a:rPr>
              <a:t>Bilayer</a:t>
            </a:r>
            <a:endParaRPr lang="en-US" sz="2800" dirty="0">
              <a:solidFill>
                <a:schemeClr val="tx2"/>
              </a:solidFill>
            </a:endParaRPr>
          </a:p>
        </p:txBody>
      </p:sp>
      <p:pic>
        <p:nvPicPr>
          <p:cNvPr id="865293" name="Picture 13" descr="Plasma membrane 1"/>
          <p:cNvPicPr>
            <a:picLocks noChangeAspect="1" noChangeArrowheads="1"/>
          </p:cNvPicPr>
          <p:nvPr/>
        </p:nvPicPr>
        <p:blipFill>
          <a:blip r:embed="rId11" cstate="print"/>
          <a:srcRect/>
          <a:stretch>
            <a:fillRect/>
          </a:stretch>
        </p:blipFill>
        <p:spPr bwMode="auto">
          <a:xfrm>
            <a:off x="-152400" y="1066800"/>
            <a:ext cx="8153400" cy="3521075"/>
          </a:xfrm>
          <a:prstGeom prst="rect">
            <a:avLst/>
          </a:prstGeom>
          <a:noFill/>
        </p:spPr>
      </p:pic>
      <p:sp>
        <p:nvSpPr>
          <p:cNvPr id="13" name="TextBox 12"/>
          <p:cNvSpPr txBox="1"/>
          <p:nvPr/>
        </p:nvSpPr>
        <p:spPr>
          <a:xfrm>
            <a:off x="5638800" y="2209800"/>
            <a:ext cx="2438400" cy="2308324"/>
          </a:xfrm>
          <a:prstGeom prst="rect">
            <a:avLst/>
          </a:prstGeom>
          <a:noFill/>
        </p:spPr>
        <p:txBody>
          <a:bodyPr wrap="square" rtlCol="0">
            <a:spAutoFit/>
          </a:bodyPr>
          <a:lstStyle/>
          <a:p>
            <a:r>
              <a:rPr lang="en-US" sz="2400" dirty="0" smtClean="0"/>
              <a:t>Maintains Homeostasis by controlling the movement of materials into &amp; out of cells.</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5289"/>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65285"/>
                                        </p:tgtEl>
                                        <p:attrNameLst>
                                          <p:attrName>style.visibility</p:attrName>
                                        </p:attrNameLst>
                                      </p:cBhvr>
                                      <p:to>
                                        <p:strVal val="visible"/>
                                      </p:to>
                                    </p:set>
                                    <p:animEffect transition="in" filter="box(out)">
                                      <p:cBhvr>
                                        <p:cTn id="10" dur="500"/>
                                        <p:tgtEl>
                                          <p:spTgt spid="865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9"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Cellsalive.com P. 25NB</a:t>
            </a:r>
            <a:endParaRPr lang="en-US" dirty="0"/>
          </a:p>
        </p:txBody>
      </p:sp>
      <p:sp>
        <p:nvSpPr>
          <p:cNvPr id="3" name="Content Placeholder 2"/>
          <p:cNvSpPr>
            <a:spLocks noGrp="1"/>
          </p:cNvSpPr>
          <p:nvPr>
            <p:ph idx="1"/>
          </p:nvPr>
        </p:nvSpPr>
        <p:spPr>
          <a:xfrm>
            <a:off x="457200" y="1143000"/>
            <a:ext cx="8229600" cy="4983163"/>
          </a:xfrm>
        </p:spPr>
        <p:txBody>
          <a:bodyPr>
            <a:normAutofit fontScale="92500" lnSpcReduction="20000"/>
          </a:bodyPr>
          <a:lstStyle/>
          <a:p>
            <a:pPr marL="0" indent="0">
              <a:buNone/>
            </a:pPr>
            <a:r>
              <a:rPr lang="en-US" dirty="0" smtClean="0"/>
              <a:t>Eukaryotic cell Structure and Organelles </a:t>
            </a:r>
          </a:p>
          <a:p>
            <a:pPr marL="0" indent="0">
              <a:buNone/>
            </a:pPr>
            <a:r>
              <a:rPr lang="en-US" dirty="0" smtClean="0"/>
              <a:t>Define these following organelles:</a:t>
            </a:r>
          </a:p>
          <a:p>
            <a:r>
              <a:rPr lang="en-US" dirty="0" smtClean="0"/>
              <a:t>Nucleus</a:t>
            </a:r>
          </a:p>
          <a:p>
            <a:r>
              <a:rPr lang="en-US" dirty="0" smtClean="0"/>
              <a:t>Plasma Membrane</a:t>
            </a:r>
          </a:p>
          <a:p>
            <a:r>
              <a:rPr lang="en-US" dirty="0" smtClean="0"/>
              <a:t>Golgi Apparatus</a:t>
            </a:r>
          </a:p>
          <a:p>
            <a:r>
              <a:rPr lang="en-US" dirty="0" smtClean="0"/>
              <a:t>Rough Endoplasmic Reticulum</a:t>
            </a:r>
          </a:p>
          <a:p>
            <a:r>
              <a:rPr lang="en-US" dirty="0" smtClean="0"/>
              <a:t>Cytoplasm</a:t>
            </a:r>
          </a:p>
          <a:p>
            <a:r>
              <a:rPr lang="en-US" dirty="0" smtClean="0"/>
              <a:t>Vacuole</a:t>
            </a:r>
          </a:p>
          <a:p>
            <a:r>
              <a:rPr lang="en-US" dirty="0" smtClean="0"/>
              <a:t>Ribosomes</a:t>
            </a:r>
          </a:p>
          <a:p>
            <a:r>
              <a:rPr lang="en-US" dirty="0" smtClean="0"/>
              <a:t>Mitochondria</a:t>
            </a:r>
          </a:p>
          <a:p>
            <a:endParaRPr lang="en-US"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Plasma Membrane Activity</a:t>
            </a:r>
            <a:endParaRPr lang="en-US" dirty="0"/>
          </a:p>
        </p:txBody>
      </p:sp>
      <p:sp>
        <p:nvSpPr>
          <p:cNvPr id="3" name="Content Placeholder 2"/>
          <p:cNvSpPr>
            <a:spLocks noGrp="1"/>
          </p:cNvSpPr>
          <p:nvPr>
            <p:ph idx="1"/>
          </p:nvPr>
        </p:nvSpPr>
        <p:spPr/>
        <p:txBody>
          <a:bodyPr/>
          <a:lstStyle/>
          <a:p>
            <a:r>
              <a:rPr lang="en-US" dirty="0"/>
              <a:t>Making a Plasma Membrane</a:t>
            </a:r>
          </a:p>
          <a:p>
            <a:r>
              <a:rPr lang="en-US" dirty="0"/>
              <a:t>Get into partners</a:t>
            </a:r>
          </a:p>
          <a:p>
            <a:r>
              <a:rPr lang="en-US" dirty="0"/>
              <a:t>Get necessary papers and Carbohydrates</a:t>
            </a:r>
          </a:p>
          <a:p>
            <a:r>
              <a:rPr lang="en-US" dirty="0"/>
              <a:t>Write your names on plasma membrane</a:t>
            </a:r>
          </a:p>
          <a:p>
            <a:r>
              <a:rPr lang="en-US" dirty="0"/>
              <a:t>Color plasma membrane and proteins</a:t>
            </a:r>
          </a:p>
          <a:p>
            <a:r>
              <a:rPr lang="en-US" dirty="0"/>
              <a:t>Add Carbohydrates after Proteins are attached</a:t>
            </a:r>
          </a:p>
          <a:p>
            <a:endParaRPr lang="en-US" dirty="0"/>
          </a:p>
        </p:txBody>
      </p:sp>
    </p:spTree>
    <p:extLst>
      <p:ext uri="{BB962C8B-B14F-4D97-AF65-F5344CB8AC3E}">
        <p14:creationId xmlns:p14="http://schemas.microsoft.com/office/powerpoint/2010/main" val="8912737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HW – Honors Biology</a:t>
            </a:r>
            <a:endParaRPr lang="en-US" dirty="0"/>
          </a:p>
        </p:txBody>
      </p:sp>
      <p:sp>
        <p:nvSpPr>
          <p:cNvPr id="3" name="Content Placeholder 2"/>
          <p:cNvSpPr>
            <a:spLocks noGrp="1"/>
          </p:cNvSpPr>
          <p:nvPr>
            <p:ph idx="1"/>
          </p:nvPr>
        </p:nvSpPr>
        <p:spPr>
          <a:xfrm>
            <a:off x="0" y="1143000"/>
            <a:ext cx="9144000" cy="4983163"/>
          </a:xfrm>
        </p:spPr>
        <p:txBody>
          <a:bodyPr>
            <a:normAutofit fontScale="92500" lnSpcReduction="10000"/>
          </a:bodyPr>
          <a:lstStyle/>
          <a:p>
            <a:r>
              <a:rPr lang="en-US" dirty="0" smtClean="0"/>
              <a:t>Study for the Quiz tomorrow</a:t>
            </a:r>
          </a:p>
          <a:p>
            <a:pPr lvl="1"/>
            <a:r>
              <a:rPr lang="en-US" dirty="0" smtClean="0"/>
              <a:t>Reread CH 6.3 &amp; CH 7.1 &amp; 7.2</a:t>
            </a:r>
          </a:p>
          <a:p>
            <a:r>
              <a:rPr lang="en-US" dirty="0" smtClean="0"/>
              <a:t>Finish your Plasma Membrane</a:t>
            </a:r>
          </a:p>
          <a:p>
            <a:pPr lvl="1"/>
            <a:r>
              <a:rPr lang="en-US" dirty="0" smtClean="0"/>
              <a:t>Know </a:t>
            </a:r>
            <a:r>
              <a:rPr lang="en-US" dirty="0" err="1" smtClean="0"/>
              <a:t>Phospholipid</a:t>
            </a:r>
            <a:r>
              <a:rPr lang="en-US" dirty="0" smtClean="0"/>
              <a:t> </a:t>
            </a:r>
            <a:r>
              <a:rPr lang="en-US" dirty="0" err="1" smtClean="0"/>
              <a:t>bilayer</a:t>
            </a:r>
            <a:endParaRPr lang="en-US" dirty="0" smtClean="0"/>
          </a:p>
          <a:p>
            <a:pPr lvl="1"/>
            <a:r>
              <a:rPr lang="en-US" dirty="0" smtClean="0"/>
              <a:t>Know the Macromolecules in the </a:t>
            </a:r>
            <a:r>
              <a:rPr lang="en-US" dirty="0" err="1" smtClean="0"/>
              <a:t>phospholipid</a:t>
            </a:r>
            <a:r>
              <a:rPr lang="en-US" dirty="0" smtClean="0"/>
              <a:t> </a:t>
            </a:r>
            <a:r>
              <a:rPr lang="en-US" dirty="0" err="1" smtClean="0"/>
              <a:t>Bilayer</a:t>
            </a:r>
            <a:endParaRPr lang="en-US" dirty="0" smtClean="0"/>
          </a:p>
          <a:p>
            <a:pPr lvl="1"/>
            <a:r>
              <a:rPr lang="en-US" dirty="0" smtClean="0"/>
              <a:t>Know the Macromolecules  function.</a:t>
            </a:r>
          </a:p>
          <a:p>
            <a:pPr lvl="1"/>
            <a:r>
              <a:rPr lang="en-US" dirty="0" smtClean="0"/>
              <a:t>Id each Macromolecule in the Plasma Membrane</a:t>
            </a:r>
          </a:p>
          <a:p>
            <a:r>
              <a:rPr lang="en-US" dirty="0" smtClean="0"/>
              <a:t>Finish your Macromolecule Foldable</a:t>
            </a:r>
          </a:p>
          <a:p>
            <a:r>
              <a:rPr lang="en-US" dirty="0" smtClean="0"/>
              <a:t>Finish P. 23 functions of organelles Cellsalive.com</a:t>
            </a:r>
          </a:p>
          <a:p>
            <a:r>
              <a:rPr lang="en-US" dirty="0" smtClean="0"/>
              <a:t>Make sure I have your Bacteria Lab</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9999">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dirty="0" smtClean="0"/>
              <a:t>Activity: </a:t>
            </a:r>
            <a:r>
              <a:rPr lang="en-US" smtClean="0"/>
              <a:t>Make your </a:t>
            </a:r>
            <a:r>
              <a:rPr lang="en-US" dirty="0" smtClean="0"/>
              <a:t>Desk a Cell p. 23NB</a:t>
            </a:r>
            <a:endParaRPr lang="en-US" dirty="0"/>
          </a:p>
        </p:txBody>
      </p:sp>
      <p:sp>
        <p:nvSpPr>
          <p:cNvPr id="3" name="Content Placeholder 2"/>
          <p:cNvSpPr>
            <a:spLocks noGrp="1"/>
          </p:cNvSpPr>
          <p:nvPr>
            <p:ph idx="1"/>
          </p:nvPr>
        </p:nvSpPr>
        <p:spPr>
          <a:xfrm>
            <a:off x="0" y="1295400"/>
            <a:ext cx="9144000" cy="4830763"/>
          </a:xfrm>
        </p:spPr>
        <p:txBody>
          <a:bodyPr>
            <a:normAutofit fontScale="92500" lnSpcReduction="10000"/>
          </a:bodyPr>
          <a:lstStyle/>
          <a:p>
            <a:r>
              <a:rPr lang="en-US" dirty="0" smtClean="0"/>
              <a:t>After researching </a:t>
            </a:r>
            <a:r>
              <a:rPr lang="en-US" dirty="0" smtClean="0">
                <a:solidFill>
                  <a:srgbClr val="00B0F0"/>
                </a:solidFill>
              </a:rPr>
              <a:t>Cellsalive.com</a:t>
            </a:r>
            <a:r>
              <a:rPr lang="en-US" dirty="0" smtClean="0"/>
              <a:t> for the following organelles: </a:t>
            </a:r>
            <a:r>
              <a:rPr lang="en-US" b="1" dirty="0" smtClean="0"/>
              <a:t>Nucleus, Cytoplasm, Endoplasmic Reticulum, Golgi Body, Vacuole, Mitochondria, Plasma Membrane, Chloroplast &amp; Cell Wall (Plant cell) </a:t>
            </a:r>
            <a:r>
              <a:rPr lang="en-US" dirty="0" smtClean="0"/>
              <a:t>take notes on page 23 NB. Title:  Cell Organelles</a:t>
            </a:r>
          </a:p>
          <a:p>
            <a:r>
              <a:rPr lang="en-US" dirty="0" smtClean="0"/>
              <a:t>Then with a partners and one desk, </a:t>
            </a:r>
            <a:r>
              <a:rPr lang="en-US" b="1" dirty="0" smtClean="0"/>
              <a:t>make a plasma membrane </a:t>
            </a:r>
            <a:r>
              <a:rPr lang="en-US" dirty="0" smtClean="0"/>
              <a:t>around the desk.  On the inside of the desk, </a:t>
            </a:r>
            <a:r>
              <a:rPr lang="en-US" b="1" dirty="0" smtClean="0"/>
              <a:t>Draw</a:t>
            </a:r>
            <a:r>
              <a:rPr lang="en-US" dirty="0" smtClean="0"/>
              <a:t> and </a:t>
            </a:r>
            <a:r>
              <a:rPr lang="en-US" b="1" dirty="0" smtClean="0"/>
              <a:t>ID the listed organelles </a:t>
            </a:r>
            <a:r>
              <a:rPr lang="en-US" dirty="0" smtClean="0"/>
              <a:t>above on your desk.  </a:t>
            </a:r>
          </a:p>
          <a:p>
            <a:r>
              <a:rPr lang="en-US" dirty="0" smtClean="0"/>
              <a:t>It can be a plant or animal cell</a:t>
            </a:r>
          </a:p>
          <a:p>
            <a:r>
              <a:rPr lang="en-US" dirty="0" smtClean="0"/>
              <a:t>Mrs. McAllister must grade your “cell”.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 name="Picture 1036" descr="BDOL02"/>
          <p:cNvPicPr>
            <a:picLocks noChangeAspect="1" noChangeArrowheads="1"/>
          </p:cNvPicPr>
          <p:nvPr/>
        </p:nvPicPr>
        <p:blipFill>
          <a:blip r:embed="rId2" cstate="print"/>
          <a:srcRect/>
          <a:stretch>
            <a:fillRect/>
          </a:stretch>
        </p:blipFill>
        <p:spPr bwMode="auto">
          <a:xfrm>
            <a:off x="1524000" y="3429000"/>
            <a:ext cx="3200400" cy="2659104"/>
          </a:xfrm>
          <a:prstGeom prst="rect">
            <a:avLst/>
          </a:prstGeom>
          <a:noFill/>
        </p:spPr>
      </p:pic>
      <p:sp>
        <p:nvSpPr>
          <p:cNvPr id="4" name="Title 3"/>
          <p:cNvSpPr>
            <a:spLocks noGrp="1"/>
          </p:cNvSpPr>
          <p:nvPr>
            <p:ph type="title"/>
          </p:nvPr>
        </p:nvSpPr>
        <p:spPr>
          <a:xfrm>
            <a:off x="0" y="0"/>
            <a:ext cx="8686800" cy="1417638"/>
          </a:xfrm>
        </p:spPr>
        <p:txBody>
          <a:bodyPr>
            <a:normAutofit fontScale="90000"/>
          </a:bodyPr>
          <a:lstStyle/>
          <a:p>
            <a:r>
              <a:rPr lang="en-US" sz="2400" dirty="0" smtClean="0"/>
              <a:t>9/2 Energy Transformers 7.3</a:t>
            </a:r>
            <a:br>
              <a:rPr lang="en-US" sz="2400" dirty="0" smtClean="0"/>
            </a:br>
            <a:r>
              <a:rPr lang="en-US" sz="2400" dirty="0" smtClean="0"/>
              <a:t>Obj. TSW demonstrate understanding of the function of mitochondria in a cell by completing the warm up and doing the cell simile activity.  P.22 NB</a:t>
            </a:r>
            <a:endParaRPr lang="en-US" sz="2400" dirty="0"/>
          </a:p>
        </p:txBody>
      </p:sp>
      <p:sp>
        <p:nvSpPr>
          <p:cNvPr id="8" name="Content Placeholder 7"/>
          <p:cNvSpPr>
            <a:spLocks noGrp="1"/>
          </p:cNvSpPr>
          <p:nvPr>
            <p:ph sz="quarter" idx="4"/>
          </p:nvPr>
        </p:nvSpPr>
        <p:spPr>
          <a:xfrm>
            <a:off x="4645025" y="1447800"/>
            <a:ext cx="4498975" cy="4640304"/>
          </a:xfrm>
        </p:spPr>
        <p:txBody>
          <a:bodyPr>
            <a:normAutofit/>
          </a:bodyPr>
          <a:lstStyle/>
          <a:p>
            <a:pPr marL="457200" indent="-457200">
              <a:buFont typeface="+mj-lt"/>
              <a:buAutoNum type="arabicPeriod"/>
            </a:pPr>
            <a:r>
              <a:rPr lang="en-US" dirty="0" smtClean="0"/>
              <a:t>Compare &amp; Contrast </a:t>
            </a:r>
            <a:r>
              <a:rPr lang="en-US" b="1" dirty="0" smtClean="0"/>
              <a:t>Chloroplasts &amp; Mitochondria</a:t>
            </a:r>
            <a:r>
              <a:rPr lang="en-US" dirty="0" smtClean="0"/>
              <a:t>.</a:t>
            </a:r>
          </a:p>
          <a:p>
            <a:pPr marL="457200" indent="-457200">
              <a:buFont typeface="+mj-lt"/>
              <a:buAutoNum type="arabicPeriod"/>
            </a:pPr>
            <a:r>
              <a:rPr lang="en-US" dirty="0" smtClean="0"/>
              <a:t>Why are the </a:t>
            </a:r>
            <a:r>
              <a:rPr lang="en-US" b="1" dirty="0" smtClean="0"/>
              <a:t>inner membranes </a:t>
            </a:r>
            <a:r>
              <a:rPr lang="en-US" dirty="0" smtClean="0"/>
              <a:t>folded?</a:t>
            </a:r>
          </a:p>
          <a:p>
            <a:pPr marL="457200" indent="-457200">
              <a:buFont typeface="+mj-lt"/>
              <a:buAutoNum type="arabicPeriod"/>
            </a:pPr>
            <a:r>
              <a:rPr lang="en-US" dirty="0" smtClean="0"/>
              <a:t>Compare &amp; Contrast </a:t>
            </a:r>
            <a:r>
              <a:rPr lang="en-US" b="1" dirty="0" smtClean="0"/>
              <a:t>Animal &amp; Plant cells.</a:t>
            </a:r>
          </a:p>
          <a:p>
            <a:pPr marL="457200" indent="-457200">
              <a:buNone/>
            </a:pPr>
            <a:r>
              <a:rPr lang="en-US" b="1" dirty="0" smtClean="0"/>
              <a:t>Show web site </a:t>
            </a:r>
            <a:r>
              <a:rPr lang="en-US" b="1" dirty="0" smtClean="0">
                <a:solidFill>
                  <a:schemeClr val="tx2"/>
                </a:solidFill>
              </a:rPr>
              <a:t>cellsalive.com</a:t>
            </a:r>
          </a:p>
          <a:p>
            <a:pPr marL="457200" indent="-457200">
              <a:buNone/>
            </a:pPr>
            <a:r>
              <a:rPr lang="en-US" b="1" dirty="0" smtClean="0"/>
              <a:t>Quiz Friday &amp; NB Check p. 14 - 29</a:t>
            </a:r>
          </a:p>
          <a:p>
            <a:pPr marL="457200" indent="-457200">
              <a:buNone/>
            </a:pPr>
            <a:r>
              <a:rPr lang="en-US" b="1" dirty="0" smtClean="0"/>
              <a:t>Bacteria Lab due </a:t>
            </a:r>
            <a:r>
              <a:rPr lang="en-US" b="1" dirty="0" err="1" smtClean="0"/>
              <a:t>thursday</a:t>
            </a:r>
            <a:endParaRPr lang="en-US" b="1" dirty="0" smtClean="0"/>
          </a:p>
          <a:p>
            <a:pPr marL="457200" indent="-457200">
              <a:buNone/>
            </a:pPr>
            <a:r>
              <a:rPr lang="en-US" b="1" dirty="0" smtClean="0"/>
              <a:t>Lab –  Cells – tomorrow</a:t>
            </a:r>
          </a:p>
          <a:p>
            <a:pPr marL="457200" indent="-457200">
              <a:buNone/>
            </a:pPr>
            <a:r>
              <a:rPr lang="en-US" b="1" dirty="0" smtClean="0"/>
              <a:t>Cell Video</a:t>
            </a:r>
          </a:p>
          <a:p>
            <a:pPr marL="457200" indent="-457200">
              <a:buNone/>
            </a:pPr>
            <a:endParaRPr lang="en-US" b="1" dirty="0" smtClean="0"/>
          </a:p>
          <a:p>
            <a:pPr marL="457200" indent="-457200">
              <a:buNone/>
            </a:pPr>
            <a:endParaRPr lang="en-US" b="1" dirty="0"/>
          </a:p>
        </p:txBody>
      </p:sp>
      <p:pic>
        <p:nvPicPr>
          <p:cNvPr id="9" name="Picture 13" descr="BDOL03"/>
          <p:cNvPicPr>
            <a:picLocks noGrp="1" noChangeAspect="1" noChangeArrowheads="1"/>
          </p:cNvPicPr>
          <p:nvPr>
            <p:ph sz="half" idx="2"/>
          </p:nvPr>
        </p:nvPicPr>
        <p:blipFill>
          <a:blip r:embed="rId3" cstate="print"/>
          <a:srcRect/>
          <a:stretch>
            <a:fillRect/>
          </a:stretch>
        </p:blipFill>
        <p:spPr bwMode="auto">
          <a:xfrm>
            <a:off x="0" y="3352800"/>
            <a:ext cx="3050238" cy="2334279"/>
          </a:xfrm>
          <a:prstGeom prst="rect">
            <a:avLst/>
          </a:prstGeom>
          <a:noFill/>
        </p:spPr>
      </p:pic>
      <p:pic>
        <p:nvPicPr>
          <p:cNvPr id="12" name="Picture 13" descr="Chloroplast 1"/>
          <p:cNvPicPr>
            <a:picLocks noChangeAspect="1" noChangeArrowheads="1"/>
          </p:cNvPicPr>
          <p:nvPr/>
        </p:nvPicPr>
        <p:blipFill>
          <a:blip r:embed="rId4" cstate="print"/>
          <a:srcRect/>
          <a:stretch>
            <a:fillRect/>
          </a:stretch>
        </p:blipFill>
        <p:spPr bwMode="auto">
          <a:xfrm>
            <a:off x="0" y="1905000"/>
            <a:ext cx="3048000" cy="1468838"/>
          </a:xfrm>
          <a:prstGeom prst="rect">
            <a:avLst/>
          </a:prstGeom>
          <a:noFill/>
        </p:spPr>
      </p:pic>
      <p:pic>
        <p:nvPicPr>
          <p:cNvPr id="11" name="Picture 12" descr="Fig"/>
          <p:cNvPicPr>
            <a:picLocks noChangeAspect="1" noChangeArrowheads="1"/>
          </p:cNvPicPr>
          <p:nvPr/>
        </p:nvPicPr>
        <p:blipFill>
          <a:blip r:embed="rId5" cstate="print"/>
          <a:srcRect/>
          <a:stretch>
            <a:fillRect/>
          </a:stretch>
        </p:blipFill>
        <p:spPr bwMode="auto">
          <a:xfrm>
            <a:off x="2286000" y="1905000"/>
            <a:ext cx="2151688" cy="2133600"/>
          </a:xfrm>
          <a:prstGeom prst="rect">
            <a:avLst/>
          </a:prstGeom>
          <a:noFill/>
        </p:spPr>
      </p:pic>
      <p:sp>
        <p:nvSpPr>
          <p:cNvPr id="14" name="Text Placeholder 13"/>
          <p:cNvSpPr>
            <a:spLocks noGrp="1"/>
          </p:cNvSpPr>
          <p:nvPr>
            <p:ph type="body" sz="quarter" idx="3"/>
          </p:nvPr>
        </p:nvSpPr>
        <p:spPr>
          <a:xfrm>
            <a:off x="0" y="1295400"/>
            <a:ext cx="4041775" cy="639762"/>
          </a:xfrm>
        </p:spPr>
        <p:txBody>
          <a:bodyPr/>
          <a:lstStyle/>
          <a:p>
            <a:r>
              <a:rPr lang="en-US" dirty="0" smtClean="0">
                <a:solidFill>
                  <a:schemeClr val="tx2"/>
                </a:solidFill>
              </a:rPr>
              <a:t>Cellsalive.com </a:t>
            </a:r>
            <a:endParaRPr lang="en-US" dirty="0">
              <a:solidFill>
                <a:schemeClr val="tx2"/>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499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499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4992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49926" name="Picture 6" descr="ch07"/>
          <p:cNvPicPr>
            <a:picLocks noChangeAspect="1" noChangeArrowheads="1"/>
          </p:cNvPicPr>
          <p:nvPr/>
        </p:nvPicPr>
        <p:blipFill>
          <a:blip r:embed="rId7" cstate="print"/>
          <a:srcRect/>
          <a:stretch>
            <a:fillRect/>
          </a:stretch>
        </p:blipFill>
        <p:spPr bwMode="auto">
          <a:xfrm>
            <a:off x="0" y="0"/>
            <a:ext cx="2879725" cy="800100"/>
          </a:xfrm>
          <a:prstGeom prst="rect">
            <a:avLst/>
          </a:prstGeom>
          <a:noFill/>
        </p:spPr>
      </p:pic>
      <p:pic>
        <p:nvPicPr>
          <p:cNvPr id="849927"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49928" name="Picture 8" descr="help">
            <a:hlinkClick r:id="rId9" action="ppaction://hlinksldjump"/>
          </p:cNvPr>
          <p:cNvPicPr>
            <a:picLocks noChangeAspect="1" noChangeArrowheads="1"/>
          </p:cNvPicPr>
          <p:nvPr/>
        </p:nvPicPr>
        <p:blipFill>
          <a:blip r:embed="rId10" cstate="print"/>
          <a:srcRect/>
          <a:stretch>
            <a:fillRect/>
          </a:stretch>
        </p:blipFill>
        <p:spPr bwMode="auto">
          <a:xfrm>
            <a:off x="228600" y="6202363"/>
            <a:ext cx="560388" cy="560387"/>
          </a:xfrm>
          <a:prstGeom prst="rect">
            <a:avLst/>
          </a:prstGeom>
          <a:noFill/>
        </p:spPr>
      </p:pic>
      <p:sp>
        <p:nvSpPr>
          <p:cNvPr id="849929"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49930" name="Text Box 10"/>
          <p:cNvSpPr txBox="1">
            <a:spLocks noChangeArrowheads="1"/>
          </p:cNvSpPr>
          <p:nvPr/>
        </p:nvSpPr>
        <p:spPr bwMode="auto">
          <a:xfrm>
            <a:off x="0" y="762000"/>
            <a:ext cx="9143999" cy="1200329"/>
          </a:xfrm>
          <a:prstGeom prst="rect">
            <a:avLst/>
          </a:prstGeom>
          <a:noFill/>
          <a:ln w="9525">
            <a:noFill/>
            <a:miter lim="800000"/>
            <a:headEnd/>
            <a:tailEnd/>
          </a:ln>
          <a:effectLst/>
        </p:spPr>
        <p:txBody>
          <a:bodyPr wrap="square">
            <a:spAutoFit/>
          </a:bodyPr>
          <a:lstStyle/>
          <a:p>
            <a:pPr algn="ctr"/>
            <a:r>
              <a:rPr lang="en-US" sz="2400" dirty="0" smtClean="0">
                <a:solidFill>
                  <a:schemeClr val="tx2"/>
                </a:solidFill>
              </a:rPr>
              <a:t>Chloroplast- converts light energy to chemical energy in a process called Photosynthesis</a:t>
            </a:r>
          </a:p>
          <a:p>
            <a:pPr algn="ctr"/>
            <a:r>
              <a:rPr lang="en-US" sz="2400" dirty="0" smtClean="0">
                <a:solidFill>
                  <a:schemeClr val="tx2"/>
                </a:solidFill>
              </a:rPr>
              <a:t>Eukaryotic Cell</a:t>
            </a:r>
            <a:endParaRPr lang="en-US" sz="2400" dirty="0">
              <a:solidFill>
                <a:schemeClr val="tx2"/>
              </a:solidFill>
            </a:endParaRPr>
          </a:p>
        </p:txBody>
      </p:sp>
      <p:pic>
        <p:nvPicPr>
          <p:cNvPr id="849933" name="Picture 13" descr="Chloroplast 1"/>
          <p:cNvPicPr>
            <a:picLocks noChangeAspect="1" noChangeArrowheads="1"/>
          </p:cNvPicPr>
          <p:nvPr/>
        </p:nvPicPr>
        <p:blipFill>
          <a:blip r:embed="rId11" cstate="print"/>
          <a:srcRect/>
          <a:stretch>
            <a:fillRect/>
          </a:stretch>
        </p:blipFill>
        <p:spPr bwMode="auto">
          <a:xfrm>
            <a:off x="838200" y="2057400"/>
            <a:ext cx="7543800" cy="3635375"/>
          </a:xfrm>
          <a:prstGeom prst="rect">
            <a:avLst/>
          </a:prstGeom>
          <a:noFill/>
        </p:spPr>
      </p:pic>
      <p:pic>
        <p:nvPicPr>
          <p:cNvPr id="849934" name="Picture 14" descr="Image Bank"/>
          <p:cNvPicPr>
            <a:picLocks noChangeAspect="1" noChangeArrowheads="1"/>
          </p:cNvPicPr>
          <p:nvPr/>
        </p:nvPicPr>
        <p:blipFill>
          <a:blip r:embed="rId12" cstate="print"/>
          <a:srcRect/>
          <a:stretch>
            <a:fillRect/>
          </a:stretch>
        </p:blipFill>
        <p:spPr bwMode="auto">
          <a:xfrm>
            <a:off x="3517900" y="76200"/>
            <a:ext cx="2108200" cy="3937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9929"/>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9925"/>
                                        </p:tgtEl>
                                        <p:attrNameLst>
                                          <p:attrName>style.visibility</p:attrName>
                                        </p:attrNameLst>
                                      </p:cBhvr>
                                      <p:to>
                                        <p:strVal val="visible"/>
                                      </p:to>
                                    </p:set>
                                    <p:animEffect transition="in" filter="box(out)">
                                      <p:cBhvr>
                                        <p:cTn id="10" dur="500"/>
                                        <p:tgtEl>
                                          <p:spTgt spid="849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29"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570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570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57093"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57094" name="Picture 6" descr="ch07"/>
          <p:cNvPicPr>
            <a:picLocks noChangeAspect="1" noChangeArrowheads="1"/>
          </p:cNvPicPr>
          <p:nvPr/>
        </p:nvPicPr>
        <p:blipFill>
          <a:blip r:embed="rId7" cstate="print"/>
          <a:srcRect/>
          <a:stretch>
            <a:fillRect/>
          </a:stretch>
        </p:blipFill>
        <p:spPr bwMode="auto">
          <a:xfrm>
            <a:off x="0" y="0"/>
            <a:ext cx="2879725" cy="800100"/>
          </a:xfrm>
          <a:prstGeom prst="rect">
            <a:avLst/>
          </a:prstGeom>
          <a:noFill/>
        </p:spPr>
      </p:pic>
      <p:pic>
        <p:nvPicPr>
          <p:cNvPr id="857095"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57096" name="Picture 8" descr="help">
            <a:hlinkClick r:id="rId9" action="ppaction://hlinksldjump"/>
          </p:cNvPr>
          <p:cNvPicPr>
            <a:picLocks noChangeAspect="1" noChangeArrowheads="1"/>
          </p:cNvPicPr>
          <p:nvPr/>
        </p:nvPicPr>
        <p:blipFill>
          <a:blip r:embed="rId10" cstate="print"/>
          <a:srcRect/>
          <a:stretch>
            <a:fillRect/>
          </a:stretch>
        </p:blipFill>
        <p:spPr bwMode="auto">
          <a:xfrm>
            <a:off x="228600" y="6202363"/>
            <a:ext cx="560388" cy="560387"/>
          </a:xfrm>
          <a:prstGeom prst="rect">
            <a:avLst/>
          </a:prstGeom>
          <a:noFill/>
        </p:spPr>
      </p:pic>
      <p:sp>
        <p:nvSpPr>
          <p:cNvPr id="857097"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57098" name="Text Box 10"/>
          <p:cNvSpPr txBox="1">
            <a:spLocks noChangeArrowheads="1"/>
          </p:cNvSpPr>
          <p:nvPr/>
        </p:nvSpPr>
        <p:spPr bwMode="auto">
          <a:xfrm>
            <a:off x="3048000" y="533400"/>
            <a:ext cx="1882438" cy="461665"/>
          </a:xfrm>
          <a:prstGeom prst="rect">
            <a:avLst/>
          </a:prstGeom>
          <a:noFill/>
          <a:ln w="9525">
            <a:noFill/>
            <a:miter lim="800000"/>
            <a:headEnd/>
            <a:tailEnd/>
          </a:ln>
          <a:effectLst/>
        </p:spPr>
        <p:txBody>
          <a:bodyPr wrap="none">
            <a:spAutoFit/>
          </a:bodyPr>
          <a:lstStyle/>
          <a:p>
            <a:pPr algn="ctr"/>
            <a:r>
              <a:rPr lang="en-US" sz="2400" dirty="0">
                <a:solidFill>
                  <a:schemeClr val="tx2"/>
                </a:solidFill>
              </a:rPr>
              <a:t>Mitochondria</a:t>
            </a:r>
          </a:p>
        </p:txBody>
      </p:sp>
      <p:pic>
        <p:nvPicPr>
          <p:cNvPr id="857101" name="Picture 13" descr="Mitochondria"/>
          <p:cNvPicPr>
            <a:picLocks noChangeAspect="1" noChangeArrowheads="1"/>
          </p:cNvPicPr>
          <p:nvPr/>
        </p:nvPicPr>
        <p:blipFill>
          <a:blip r:embed="rId11" cstate="print"/>
          <a:srcRect/>
          <a:stretch>
            <a:fillRect/>
          </a:stretch>
        </p:blipFill>
        <p:spPr bwMode="auto">
          <a:xfrm>
            <a:off x="533400" y="1447800"/>
            <a:ext cx="8077200" cy="3533775"/>
          </a:xfrm>
          <a:prstGeom prst="rect">
            <a:avLst/>
          </a:prstGeom>
          <a:noFill/>
        </p:spPr>
      </p:pic>
      <p:pic>
        <p:nvPicPr>
          <p:cNvPr id="857102" name="Picture 14" descr="Image Bank"/>
          <p:cNvPicPr>
            <a:picLocks noChangeAspect="1" noChangeArrowheads="1"/>
          </p:cNvPicPr>
          <p:nvPr/>
        </p:nvPicPr>
        <p:blipFill>
          <a:blip r:embed="rId12" cstate="print"/>
          <a:srcRect/>
          <a:stretch>
            <a:fillRect/>
          </a:stretch>
        </p:blipFill>
        <p:spPr bwMode="auto">
          <a:xfrm>
            <a:off x="3517900" y="76200"/>
            <a:ext cx="2108200" cy="393700"/>
          </a:xfrm>
          <a:prstGeom prst="rect">
            <a:avLst/>
          </a:prstGeom>
          <a:noFill/>
        </p:spPr>
      </p:pic>
      <p:sp>
        <p:nvSpPr>
          <p:cNvPr id="13" name="TextBox 12"/>
          <p:cNvSpPr txBox="1"/>
          <p:nvPr/>
        </p:nvSpPr>
        <p:spPr>
          <a:xfrm>
            <a:off x="5029200" y="609600"/>
            <a:ext cx="4114800" cy="830997"/>
          </a:xfrm>
          <a:prstGeom prst="rect">
            <a:avLst/>
          </a:prstGeom>
          <a:noFill/>
        </p:spPr>
        <p:txBody>
          <a:bodyPr wrap="square" rtlCol="0">
            <a:spAutoFit/>
          </a:bodyPr>
          <a:lstStyle/>
          <a:p>
            <a:r>
              <a:rPr lang="en-US" sz="2400" dirty="0" smtClean="0"/>
              <a:t>Transforms  chemical Energy into ATP &amp; heat.</a:t>
            </a:r>
            <a:endParaRPr lang="en-US" sz="2400" dirty="0"/>
          </a:p>
        </p:txBody>
      </p:sp>
      <p:sp>
        <p:nvSpPr>
          <p:cNvPr id="14" name="TextBox 13"/>
          <p:cNvSpPr txBox="1"/>
          <p:nvPr/>
        </p:nvSpPr>
        <p:spPr>
          <a:xfrm>
            <a:off x="838200" y="3657600"/>
            <a:ext cx="2971800" cy="830997"/>
          </a:xfrm>
          <a:prstGeom prst="rect">
            <a:avLst/>
          </a:prstGeom>
          <a:noFill/>
        </p:spPr>
        <p:txBody>
          <a:bodyPr wrap="square" rtlCol="0">
            <a:spAutoFit/>
          </a:bodyPr>
          <a:lstStyle/>
          <a:p>
            <a:r>
              <a:rPr lang="en-US" sz="2400" dirty="0" smtClean="0"/>
              <a:t>Folded membranes are a must.</a:t>
            </a:r>
            <a:endParaRPr lang="en-US" sz="2400" dirty="0"/>
          </a:p>
        </p:txBody>
      </p:sp>
      <p:sp>
        <p:nvSpPr>
          <p:cNvPr id="15" name="TextBox 14"/>
          <p:cNvSpPr txBox="1"/>
          <p:nvPr/>
        </p:nvSpPr>
        <p:spPr>
          <a:xfrm>
            <a:off x="0" y="914400"/>
            <a:ext cx="3733800" cy="461665"/>
          </a:xfrm>
          <a:prstGeom prst="rect">
            <a:avLst/>
          </a:prstGeom>
          <a:noFill/>
        </p:spPr>
        <p:txBody>
          <a:bodyPr wrap="square" rtlCol="0">
            <a:spAutoFit/>
          </a:bodyPr>
          <a:lstStyle/>
          <a:p>
            <a:r>
              <a:rPr lang="en-US" sz="2400" dirty="0" smtClean="0"/>
              <a:t>Found in Plants &amp; Animals</a:t>
            </a:r>
            <a:endParaRPr lang="en-US" sz="2400" dirty="0"/>
          </a:p>
        </p:txBody>
      </p:sp>
      <p:sp>
        <p:nvSpPr>
          <p:cNvPr id="16" name="Rectangle 15"/>
          <p:cNvSpPr/>
          <p:nvPr/>
        </p:nvSpPr>
        <p:spPr>
          <a:xfrm>
            <a:off x="609600" y="4953000"/>
            <a:ext cx="7543800" cy="646331"/>
          </a:xfrm>
          <a:prstGeom prst="rect">
            <a:avLst/>
          </a:prstGeom>
        </p:spPr>
        <p:txBody>
          <a:bodyPr wrap="square">
            <a:spAutoFit/>
          </a:bodyPr>
          <a:lstStyle/>
          <a:p>
            <a:r>
              <a:rPr lang="en-US" dirty="0" smtClean="0"/>
              <a:t>*</a:t>
            </a:r>
            <a:r>
              <a:rPr lang="en-US" dirty="0" err="1" smtClean="0"/>
              <a:t>Endosymbiosis</a:t>
            </a:r>
            <a:r>
              <a:rPr lang="en-US" dirty="0" smtClean="0"/>
              <a:t>* Each mitochondria has its own DNA which is passed down by </a:t>
            </a:r>
            <a:r>
              <a:rPr lang="en-US" smtClean="0"/>
              <a:t>your mother.</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57097"/>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57093"/>
                                        </p:tgtEl>
                                        <p:attrNameLst>
                                          <p:attrName>style.visibility</p:attrName>
                                        </p:attrNameLst>
                                      </p:cBhvr>
                                      <p:to>
                                        <p:strVal val="visible"/>
                                      </p:to>
                                    </p:set>
                                    <p:animEffect transition="in" filter="box(out)">
                                      <p:cBhvr>
                                        <p:cTn id="10" dur="500"/>
                                        <p:tgtEl>
                                          <p:spTgt spid="857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0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00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01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010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0103"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010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900105" name="Text Box 9"/>
          <p:cNvSpPr txBox="1">
            <a:spLocks noChangeArrowheads="1"/>
          </p:cNvSpPr>
          <p:nvPr/>
        </p:nvSpPr>
        <p:spPr bwMode="auto">
          <a:xfrm>
            <a:off x="2082800" y="787400"/>
            <a:ext cx="5010150" cy="585788"/>
          </a:xfrm>
          <a:prstGeom prst="rect">
            <a:avLst/>
          </a:prstGeom>
          <a:noFill/>
          <a:ln w="9525">
            <a:noFill/>
            <a:miter lim="800000"/>
            <a:headEnd/>
            <a:tailEnd/>
          </a:ln>
          <a:effectLst/>
        </p:spPr>
        <p:txBody>
          <a:bodyPr wrap="none">
            <a:spAutoFit/>
          </a:bodyPr>
          <a:lstStyle/>
          <a:p>
            <a:pPr algn="ctr"/>
            <a:r>
              <a:rPr lang="en-US" sz="3600" b="0">
                <a:solidFill>
                  <a:schemeClr val="tx2"/>
                </a:solidFill>
              </a:rPr>
              <a:t>Glucose-Fructose-Sucrose</a:t>
            </a:r>
          </a:p>
        </p:txBody>
      </p:sp>
      <p:pic>
        <p:nvPicPr>
          <p:cNvPr id="900106"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0107" name="Picture 11" descr="Chpt06"/>
          <p:cNvPicPr>
            <a:picLocks noChangeAspect="1" noChangeArrowheads="1"/>
          </p:cNvPicPr>
          <p:nvPr/>
        </p:nvPicPr>
        <p:blipFill>
          <a:blip r:embed="rId11" cstate="print"/>
          <a:srcRect/>
          <a:stretch>
            <a:fillRect/>
          </a:stretch>
        </p:blipFill>
        <p:spPr bwMode="auto">
          <a:xfrm>
            <a:off x="0" y="0"/>
            <a:ext cx="2743200" cy="663575"/>
          </a:xfrm>
          <a:prstGeom prst="rect">
            <a:avLst/>
          </a:prstGeom>
          <a:noFill/>
        </p:spPr>
      </p:pic>
      <p:pic>
        <p:nvPicPr>
          <p:cNvPr id="900108" name="Picture 12" descr="Glucose-Fructose-Sucrose"/>
          <p:cNvPicPr>
            <a:picLocks noChangeAspect="1" noChangeArrowheads="1"/>
          </p:cNvPicPr>
          <p:nvPr/>
        </p:nvPicPr>
        <p:blipFill>
          <a:blip r:embed="rId12" cstate="print"/>
          <a:srcRect/>
          <a:stretch>
            <a:fillRect/>
          </a:stretch>
        </p:blipFill>
        <p:spPr bwMode="auto">
          <a:xfrm>
            <a:off x="1371600" y="1438275"/>
            <a:ext cx="6426200" cy="42767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010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0101"/>
                                        </p:tgtEl>
                                        <p:attrNameLst>
                                          <p:attrName>style.visibility</p:attrName>
                                        </p:attrNameLst>
                                      </p:cBhvr>
                                      <p:to>
                                        <p:strVal val="visible"/>
                                      </p:to>
                                    </p:set>
                                    <p:animEffect transition="in" filter="box(out)">
                                      <p:cBhvr>
                                        <p:cTn id="10" dur="500"/>
                                        <p:tgtEl>
                                          <p:spTgt spid="90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4"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953000" cy="990600"/>
          </a:xfrm>
        </p:spPr>
        <p:txBody>
          <a:bodyPr>
            <a:normAutofit/>
          </a:bodyPr>
          <a:lstStyle/>
          <a:p>
            <a:r>
              <a:rPr lang="en-US" sz="3200" b="1" dirty="0" smtClean="0"/>
              <a:t>Folded Membranes P.21 NB</a:t>
            </a:r>
            <a:endParaRPr lang="en-US" sz="3200" b="1" dirty="0"/>
          </a:p>
        </p:txBody>
      </p:sp>
      <p:sp>
        <p:nvSpPr>
          <p:cNvPr id="3" name="Content Placeholder 2"/>
          <p:cNvSpPr>
            <a:spLocks noGrp="1"/>
          </p:cNvSpPr>
          <p:nvPr>
            <p:ph idx="1"/>
          </p:nvPr>
        </p:nvSpPr>
        <p:spPr>
          <a:xfrm>
            <a:off x="0" y="2514600"/>
            <a:ext cx="9144000" cy="3687763"/>
          </a:xfrm>
        </p:spPr>
        <p:txBody>
          <a:bodyPr/>
          <a:lstStyle/>
          <a:p>
            <a:r>
              <a:rPr lang="en-US" dirty="0" smtClean="0"/>
              <a:t>Make cell processes more efficient for chemical reactions to happen</a:t>
            </a:r>
          </a:p>
          <a:p>
            <a:r>
              <a:rPr lang="en-US" dirty="0" smtClean="0"/>
              <a:t>The membrane provides a large surface area</a:t>
            </a:r>
          </a:p>
          <a:p>
            <a:r>
              <a:rPr lang="en-US" sz="2400" dirty="0" smtClean="0"/>
              <a:t>The membranes form interconnected compartments.</a:t>
            </a:r>
            <a:endParaRPr lang="en-US" sz="2400" dirty="0"/>
          </a:p>
        </p:txBody>
      </p:sp>
      <p:pic>
        <p:nvPicPr>
          <p:cNvPr id="4" name="Picture 13" descr="Golgi apparatus 1"/>
          <p:cNvPicPr>
            <a:picLocks noChangeAspect="1" noChangeArrowheads="1"/>
          </p:cNvPicPr>
          <p:nvPr/>
        </p:nvPicPr>
        <p:blipFill>
          <a:blip r:embed="rId2" cstate="print"/>
          <a:srcRect/>
          <a:stretch>
            <a:fillRect/>
          </a:stretch>
        </p:blipFill>
        <p:spPr bwMode="auto">
          <a:xfrm>
            <a:off x="4953000" y="0"/>
            <a:ext cx="4191000" cy="1781175"/>
          </a:xfrm>
          <a:prstGeom prst="rect">
            <a:avLst/>
          </a:prstGeom>
          <a:noFill/>
        </p:spPr>
      </p:pic>
      <p:pic>
        <p:nvPicPr>
          <p:cNvPr id="5" name="Picture 13" descr="Chloroplast 1"/>
          <p:cNvPicPr>
            <a:picLocks noChangeAspect="1" noChangeArrowheads="1"/>
          </p:cNvPicPr>
          <p:nvPr/>
        </p:nvPicPr>
        <p:blipFill>
          <a:blip r:embed="rId3" cstate="print"/>
          <a:srcRect/>
          <a:stretch>
            <a:fillRect/>
          </a:stretch>
        </p:blipFill>
        <p:spPr bwMode="auto">
          <a:xfrm>
            <a:off x="0" y="914400"/>
            <a:ext cx="3505200" cy="1689164"/>
          </a:xfrm>
          <a:prstGeom prst="rect">
            <a:avLst/>
          </a:prstGeom>
          <a:noFill/>
        </p:spPr>
      </p:pic>
      <p:pic>
        <p:nvPicPr>
          <p:cNvPr id="7" name="Picture 13" descr="Mitochondria"/>
          <p:cNvPicPr>
            <a:picLocks noChangeAspect="1" noChangeArrowheads="1"/>
          </p:cNvPicPr>
          <p:nvPr/>
        </p:nvPicPr>
        <p:blipFill>
          <a:blip r:embed="rId4" cstate="print"/>
          <a:srcRect/>
          <a:stretch>
            <a:fillRect/>
          </a:stretch>
        </p:blipFill>
        <p:spPr bwMode="auto">
          <a:xfrm>
            <a:off x="151263" y="4757737"/>
            <a:ext cx="4800600" cy="2100263"/>
          </a:xfrm>
          <a:prstGeom prst="rect">
            <a:avLst/>
          </a:prstGeom>
          <a:noFill/>
        </p:spPr>
      </p:pic>
      <p:pic>
        <p:nvPicPr>
          <p:cNvPr id="6" name="Picture 14" descr="Endoplasmic reticulum"/>
          <p:cNvPicPr>
            <a:picLocks noChangeAspect="1" noChangeArrowheads="1"/>
          </p:cNvPicPr>
          <p:nvPr/>
        </p:nvPicPr>
        <p:blipFill>
          <a:blip r:embed="rId5" cstate="print"/>
          <a:srcRect/>
          <a:stretch>
            <a:fillRect/>
          </a:stretch>
        </p:blipFill>
        <p:spPr bwMode="auto">
          <a:xfrm>
            <a:off x="4380887" y="4800600"/>
            <a:ext cx="4763113" cy="2057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961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7961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796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79622" name="Picture 6" descr="ch07"/>
          <p:cNvPicPr>
            <a:picLocks noChangeAspect="1" noChangeArrowheads="1"/>
          </p:cNvPicPr>
          <p:nvPr/>
        </p:nvPicPr>
        <p:blipFill>
          <a:blip r:embed="rId7" cstate="print"/>
          <a:srcRect/>
          <a:stretch>
            <a:fillRect/>
          </a:stretch>
        </p:blipFill>
        <p:spPr bwMode="auto">
          <a:xfrm>
            <a:off x="0" y="0"/>
            <a:ext cx="2879725" cy="800100"/>
          </a:xfrm>
          <a:prstGeom prst="rect">
            <a:avLst/>
          </a:prstGeom>
          <a:noFill/>
        </p:spPr>
      </p:pic>
      <p:pic>
        <p:nvPicPr>
          <p:cNvPr id="879623"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79624" name="Picture 8" descr="help">
            <a:hlinkClick r:id="rId9" action="ppaction://hlinksldjump"/>
          </p:cNvPr>
          <p:cNvPicPr>
            <a:picLocks noChangeAspect="1" noChangeArrowheads="1"/>
          </p:cNvPicPr>
          <p:nvPr/>
        </p:nvPicPr>
        <p:blipFill>
          <a:blip r:embed="rId10" cstate="print"/>
          <a:srcRect/>
          <a:stretch>
            <a:fillRect/>
          </a:stretch>
        </p:blipFill>
        <p:spPr bwMode="auto">
          <a:xfrm>
            <a:off x="228600" y="6202363"/>
            <a:ext cx="560388" cy="560387"/>
          </a:xfrm>
          <a:prstGeom prst="rect">
            <a:avLst/>
          </a:prstGeom>
          <a:noFill/>
        </p:spPr>
      </p:pic>
      <p:sp>
        <p:nvSpPr>
          <p:cNvPr id="879625"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79628" name="Picture 12" descr="Image Bank"/>
          <p:cNvPicPr>
            <a:picLocks noChangeAspect="1" noChangeArrowheads="1"/>
          </p:cNvPicPr>
          <p:nvPr/>
        </p:nvPicPr>
        <p:blipFill>
          <a:blip r:embed="rId11" cstate="print"/>
          <a:srcRect/>
          <a:stretch>
            <a:fillRect/>
          </a:stretch>
        </p:blipFill>
        <p:spPr bwMode="auto">
          <a:xfrm>
            <a:off x="3517900" y="76200"/>
            <a:ext cx="2108200" cy="393700"/>
          </a:xfrm>
          <a:prstGeom prst="rect">
            <a:avLst/>
          </a:prstGeom>
          <a:noFill/>
        </p:spPr>
      </p:pic>
      <p:pic>
        <p:nvPicPr>
          <p:cNvPr id="879629" name="Picture 13" descr="Animal vacuoles"/>
          <p:cNvPicPr>
            <a:picLocks noChangeAspect="1" noChangeArrowheads="1"/>
          </p:cNvPicPr>
          <p:nvPr/>
        </p:nvPicPr>
        <p:blipFill>
          <a:blip r:embed="rId12" cstate="print"/>
          <a:srcRect/>
          <a:stretch>
            <a:fillRect/>
          </a:stretch>
        </p:blipFill>
        <p:spPr bwMode="auto">
          <a:xfrm>
            <a:off x="457200" y="1143000"/>
            <a:ext cx="6852903" cy="4768850"/>
          </a:xfrm>
          <a:prstGeom prst="rect">
            <a:avLst/>
          </a:prstGeom>
          <a:noFill/>
        </p:spPr>
      </p:pic>
      <p:sp>
        <p:nvSpPr>
          <p:cNvPr id="13" name="TextBox 12"/>
          <p:cNvSpPr txBox="1"/>
          <p:nvPr/>
        </p:nvSpPr>
        <p:spPr>
          <a:xfrm>
            <a:off x="4114800" y="1219200"/>
            <a:ext cx="3429000" cy="1938992"/>
          </a:xfrm>
          <a:prstGeom prst="rect">
            <a:avLst/>
          </a:prstGeom>
          <a:noFill/>
        </p:spPr>
        <p:txBody>
          <a:bodyPr wrap="square" rtlCol="0">
            <a:spAutoFit/>
          </a:bodyPr>
          <a:lstStyle/>
          <a:p>
            <a:r>
              <a:rPr lang="en-US" sz="2400" u="sng" dirty="0" smtClean="0"/>
              <a:t>Animal Cell </a:t>
            </a:r>
            <a:r>
              <a:rPr lang="en-US" sz="2400" dirty="0" smtClean="0"/>
              <a:t>- Eukaryotic</a:t>
            </a:r>
          </a:p>
          <a:p>
            <a:r>
              <a:rPr lang="en-US" sz="2400" dirty="0" smtClean="0"/>
              <a:t>Small Vacuole</a:t>
            </a:r>
          </a:p>
          <a:p>
            <a:r>
              <a:rPr lang="en-US" sz="2400" dirty="0" smtClean="0"/>
              <a:t>Round</a:t>
            </a:r>
          </a:p>
          <a:p>
            <a:r>
              <a:rPr lang="en-US" sz="2400" dirty="0" err="1" smtClean="0"/>
              <a:t>Centriole</a:t>
            </a:r>
            <a:endParaRPr lang="en-US" sz="2400" dirty="0" smtClean="0"/>
          </a:p>
          <a:p>
            <a:r>
              <a:rPr lang="en-US" sz="2400" dirty="0" err="1" smtClean="0"/>
              <a:t>Lysosomes</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7962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79621"/>
                                        </p:tgtEl>
                                        <p:attrNameLst>
                                          <p:attrName>style.visibility</p:attrName>
                                        </p:attrNameLst>
                                      </p:cBhvr>
                                      <p:to>
                                        <p:strVal val="visible"/>
                                      </p:to>
                                    </p:set>
                                    <p:animEffect transition="in" filter="box(out)">
                                      <p:cBhvr>
                                        <p:cTn id="10" dur="500"/>
                                        <p:tgtEl>
                                          <p:spTgt spid="879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5"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6425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6426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6426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64262" name="Picture 6" descr="ch07"/>
          <p:cNvPicPr>
            <a:picLocks noChangeAspect="1" noChangeArrowheads="1"/>
          </p:cNvPicPr>
          <p:nvPr/>
        </p:nvPicPr>
        <p:blipFill>
          <a:blip r:embed="rId7" cstate="print"/>
          <a:srcRect/>
          <a:stretch>
            <a:fillRect/>
          </a:stretch>
        </p:blipFill>
        <p:spPr bwMode="auto">
          <a:xfrm>
            <a:off x="0" y="0"/>
            <a:ext cx="2879725" cy="800100"/>
          </a:xfrm>
          <a:prstGeom prst="rect">
            <a:avLst/>
          </a:prstGeom>
          <a:noFill/>
        </p:spPr>
      </p:pic>
      <p:pic>
        <p:nvPicPr>
          <p:cNvPr id="864263"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64264" name="Picture 8" descr="help">
            <a:hlinkClick r:id="rId9" action="ppaction://hlinksldjump"/>
          </p:cNvPr>
          <p:cNvPicPr>
            <a:picLocks noChangeAspect="1" noChangeArrowheads="1"/>
          </p:cNvPicPr>
          <p:nvPr/>
        </p:nvPicPr>
        <p:blipFill>
          <a:blip r:embed="rId10" cstate="print"/>
          <a:srcRect/>
          <a:stretch>
            <a:fillRect/>
          </a:stretch>
        </p:blipFill>
        <p:spPr bwMode="auto">
          <a:xfrm>
            <a:off x="228600" y="6202363"/>
            <a:ext cx="560388" cy="560387"/>
          </a:xfrm>
          <a:prstGeom prst="rect">
            <a:avLst/>
          </a:prstGeom>
          <a:noFill/>
        </p:spPr>
      </p:pic>
      <p:sp>
        <p:nvSpPr>
          <p:cNvPr id="864265"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64266" name="Text Box 10"/>
          <p:cNvSpPr txBox="1">
            <a:spLocks noChangeArrowheads="1"/>
          </p:cNvSpPr>
          <p:nvPr/>
        </p:nvSpPr>
        <p:spPr bwMode="auto">
          <a:xfrm>
            <a:off x="7099300" y="1905000"/>
            <a:ext cx="1758950" cy="1079500"/>
          </a:xfrm>
          <a:prstGeom prst="rect">
            <a:avLst/>
          </a:prstGeom>
          <a:noFill/>
          <a:ln w="9525">
            <a:noFill/>
            <a:miter lim="800000"/>
            <a:headEnd/>
            <a:tailEnd/>
          </a:ln>
          <a:effectLst/>
        </p:spPr>
        <p:txBody>
          <a:bodyPr>
            <a:spAutoFit/>
          </a:bodyPr>
          <a:lstStyle/>
          <a:p>
            <a:pPr algn="ctr"/>
            <a:r>
              <a:rPr lang="en-US">
                <a:solidFill>
                  <a:schemeClr val="tx2"/>
                </a:solidFill>
              </a:rPr>
              <a:t>Plant Vacuole</a:t>
            </a:r>
          </a:p>
        </p:txBody>
      </p:sp>
      <p:pic>
        <p:nvPicPr>
          <p:cNvPr id="864269" name="Picture 13" descr="Plant vacuoles"/>
          <p:cNvPicPr>
            <a:picLocks noChangeAspect="1" noChangeArrowheads="1"/>
          </p:cNvPicPr>
          <p:nvPr/>
        </p:nvPicPr>
        <p:blipFill>
          <a:blip r:embed="rId11" cstate="print"/>
          <a:srcRect/>
          <a:stretch>
            <a:fillRect/>
          </a:stretch>
        </p:blipFill>
        <p:spPr bwMode="auto">
          <a:xfrm>
            <a:off x="419100" y="990600"/>
            <a:ext cx="6705600" cy="4441825"/>
          </a:xfrm>
          <a:prstGeom prst="rect">
            <a:avLst/>
          </a:prstGeom>
          <a:noFill/>
        </p:spPr>
      </p:pic>
      <p:pic>
        <p:nvPicPr>
          <p:cNvPr id="864270" name="Picture 14" descr="Image Bank"/>
          <p:cNvPicPr>
            <a:picLocks noChangeAspect="1" noChangeArrowheads="1"/>
          </p:cNvPicPr>
          <p:nvPr/>
        </p:nvPicPr>
        <p:blipFill>
          <a:blip r:embed="rId12" cstate="print"/>
          <a:srcRect/>
          <a:stretch>
            <a:fillRect/>
          </a:stretch>
        </p:blipFill>
        <p:spPr bwMode="auto">
          <a:xfrm>
            <a:off x="3517900" y="76200"/>
            <a:ext cx="2108200" cy="393700"/>
          </a:xfrm>
          <a:prstGeom prst="rect">
            <a:avLst/>
          </a:prstGeom>
          <a:noFill/>
        </p:spPr>
      </p:pic>
      <p:sp>
        <p:nvSpPr>
          <p:cNvPr id="13" name="TextBox 12"/>
          <p:cNvSpPr txBox="1"/>
          <p:nvPr/>
        </p:nvSpPr>
        <p:spPr>
          <a:xfrm>
            <a:off x="3505200" y="1066800"/>
            <a:ext cx="3429000" cy="1569660"/>
          </a:xfrm>
          <a:prstGeom prst="rect">
            <a:avLst/>
          </a:prstGeom>
          <a:noFill/>
        </p:spPr>
        <p:txBody>
          <a:bodyPr wrap="square" rtlCol="0">
            <a:spAutoFit/>
          </a:bodyPr>
          <a:lstStyle/>
          <a:p>
            <a:r>
              <a:rPr lang="en-US" sz="2400" dirty="0" smtClean="0"/>
              <a:t>Plant Cells - </a:t>
            </a:r>
            <a:r>
              <a:rPr lang="en-US" sz="2400" dirty="0" err="1" smtClean="0"/>
              <a:t>Eukayotic</a:t>
            </a:r>
            <a:endParaRPr lang="en-US" sz="2400" dirty="0" smtClean="0"/>
          </a:p>
          <a:p>
            <a:r>
              <a:rPr lang="en-US" sz="2400" dirty="0" smtClean="0"/>
              <a:t>Cell Wall</a:t>
            </a:r>
          </a:p>
          <a:p>
            <a:r>
              <a:rPr lang="en-US" sz="2400" dirty="0" smtClean="0"/>
              <a:t>Chloroplast</a:t>
            </a:r>
          </a:p>
          <a:p>
            <a:r>
              <a:rPr lang="en-US" sz="2400" dirty="0" smtClean="0"/>
              <a:t>Large Vacuole</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426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64261"/>
                                        </p:tgtEl>
                                        <p:attrNameLst>
                                          <p:attrName>style.visibility</p:attrName>
                                        </p:attrNameLst>
                                      </p:cBhvr>
                                      <p:to>
                                        <p:strVal val="visible"/>
                                      </p:to>
                                    </p:set>
                                    <p:animEffect transition="in" filter="box(out)">
                                      <p:cBhvr>
                                        <p:cTn id="10" dur="500"/>
                                        <p:tgtEl>
                                          <p:spTgt spid="864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265"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765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76549" name="Picture 5" descr="7"/>
          <p:cNvPicPr>
            <a:picLocks noChangeAspect="1" noChangeArrowheads="1"/>
          </p:cNvPicPr>
          <p:nvPr/>
        </p:nvPicPr>
        <p:blipFill>
          <a:blip r:embed="rId4" cstate="print"/>
          <a:srcRect/>
          <a:stretch>
            <a:fillRect/>
          </a:stretch>
        </p:blipFill>
        <p:spPr bwMode="auto">
          <a:xfrm>
            <a:off x="0" y="0"/>
            <a:ext cx="1657350" cy="742950"/>
          </a:xfrm>
          <a:prstGeom prst="rect">
            <a:avLst/>
          </a:prstGeom>
          <a:noFill/>
        </p:spPr>
      </p:pic>
      <p:pic>
        <p:nvPicPr>
          <p:cNvPr id="876550"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876551"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876552"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76553"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76555" name="Picture 11" descr="BDOL11"/>
          <p:cNvPicPr>
            <a:picLocks noChangeAspect="1" noChangeArrowheads="1"/>
          </p:cNvPicPr>
          <p:nvPr/>
        </p:nvPicPr>
        <p:blipFill>
          <a:blip r:embed="rId10" cstate="print"/>
          <a:srcRect/>
          <a:stretch>
            <a:fillRect/>
          </a:stretch>
        </p:blipFill>
        <p:spPr bwMode="auto">
          <a:xfrm>
            <a:off x="1295400" y="857250"/>
            <a:ext cx="6400800" cy="4800600"/>
          </a:xfrm>
          <a:prstGeom prst="rect">
            <a:avLst/>
          </a:prstGeom>
          <a:noFill/>
        </p:spPr>
      </p:pic>
      <p:pic>
        <p:nvPicPr>
          <p:cNvPr id="876556" name="Picture 12" descr="transparencies word"/>
          <p:cNvPicPr>
            <a:picLocks noChangeAspect="1" noChangeArrowheads="1"/>
          </p:cNvPicPr>
          <p:nvPr/>
        </p:nvPicPr>
        <p:blipFill>
          <a:blip r:embed="rId11" cstate="print"/>
          <a:srcRect/>
          <a:stretch>
            <a:fillRect/>
          </a:stretch>
        </p:blipFill>
        <p:spPr bwMode="auto">
          <a:xfrm>
            <a:off x="3219450" y="38100"/>
            <a:ext cx="2705100" cy="431800"/>
          </a:xfrm>
          <a:prstGeom prst="rect">
            <a:avLst/>
          </a:prstGeom>
          <a:noFill/>
        </p:spPr>
      </p:pic>
      <p:pic>
        <p:nvPicPr>
          <p:cNvPr id="876557" name="Picture 13" descr="end of slide"/>
          <p:cNvPicPr>
            <a:picLocks noChangeAspect="1" noChangeArrowheads="1"/>
          </p:cNvPicPr>
          <p:nvPr/>
        </p:nvPicPr>
        <p:blipFill>
          <a:blip r:embed="rId12" cstate="print"/>
          <a:srcRect/>
          <a:stretch>
            <a:fillRect/>
          </a:stretch>
        </p:blipFill>
        <p:spPr bwMode="auto">
          <a:xfrm>
            <a:off x="8169275" y="5105400"/>
            <a:ext cx="593725" cy="84613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6557"/>
                                        </p:tgtEl>
                                        <p:attrNameLst>
                                          <p:attrName>style.visibility</p:attrName>
                                        </p:attrNameLst>
                                      </p:cBhvr>
                                      <p:to>
                                        <p:strVal val="visible"/>
                                      </p:to>
                                    </p:set>
                                    <p:animEffect transition="in" filter="box(out)">
                                      <p:cBhvr>
                                        <p:cTn id="7" dur="500"/>
                                        <p:tgtEl>
                                          <p:spTgt spid="876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Cell Simile</a:t>
            </a:r>
            <a:br>
              <a:rPr lang="en-US" dirty="0" smtClean="0"/>
            </a:br>
            <a:r>
              <a:rPr lang="en-US" dirty="0" smtClean="0"/>
              <a:t>My cell is like a…</a:t>
            </a:r>
            <a:endParaRPr lang="en-US" dirty="0"/>
          </a:p>
        </p:txBody>
      </p:sp>
      <p:sp>
        <p:nvSpPr>
          <p:cNvPr id="3" name="Content Placeholder 2"/>
          <p:cNvSpPr>
            <a:spLocks noGrp="1"/>
          </p:cNvSpPr>
          <p:nvPr>
            <p:ph idx="1"/>
          </p:nvPr>
        </p:nvSpPr>
        <p:spPr/>
        <p:txBody>
          <a:bodyPr numCol="2">
            <a:normAutofit lnSpcReduction="10000"/>
          </a:bodyPr>
          <a:lstStyle/>
          <a:p>
            <a:r>
              <a:rPr lang="en-US" dirty="0" smtClean="0"/>
              <a:t>Train Station</a:t>
            </a:r>
          </a:p>
          <a:p>
            <a:r>
              <a:rPr lang="en-US" dirty="0" smtClean="0"/>
              <a:t>Kingdom</a:t>
            </a:r>
          </a:p>
          <a:p>
            <a:r>
              <a:rPr lang="en-US" dirty="0" smtClean="0"/>
              <a:t>Grocery Store</a:t>
            </a:r>
          </a:p>
          <a:p>
            <a:r>
              <a:rPr lang="en-US" dirty="0" smtClean="0"/>
              <a:t>Navy Ship</a:t>
            </a:r>
          </a:p>
          <a:p>
            <a:r>
              <a:rPr lang="en-US" dirty="0" smtClean="0"/>
              <a:t>Department store</a:t>
            </a:r>
          </a:p>
          <a:p>
            <a:r>
              <a:rPr lang="en-US" dirty="0" smtClean="0"/>
              <a:t>Mall</a:t>
            </a:r>
          </a:p>
          <a:p>
            <a:r>
              <a:rPr lang="en-US" dirty="0" smtClean="0"/>
              <a:t>College – Cal Berkley</a:t>
            </a:r>
          </a:p>
          <a:p>
            <a:r>
              <a:rPr lang="en-US" dirty="0" smtClean="0"/>
              <a:t>Ocean</a:t>
            </a:r>
          </a:p>
          <a:p>
            <a:r>
              <a:rPr lang="en-US" dirty="0" smtClean="0"/>
              <a:t>Amusement Park</a:t>
            </a:r>
          </a:p>
          <a:p>
            <a:r>
              <a:rPr lang="en-US" dirty="0" smtClean="0"/>
              <a:t>Tree</a:t>
            </a:r>
          </a:p>
          <a:p>
            <a:r>
              <a:rPr lang="en-US" dirty="0" smtClean="0"/>
              <a:t>School</a:t>
            </a:r>
          </a:p>
          <a:p>
            <a:r>
              <a:rPr lang="en-US" dirty="0" smtClean="0"/>
              <a:t>Bakery Shop</a:t>
            </a:r>
          </a:p>
          <a:p>
            <a:r>
              <a:rPr lang="en-US" dirty="0" smtClean="0"/>
              <a:t>Company</a:t>
            </a:r>
          </a:p>
          <a:p>
            <a:r>
              <a:rPr lang="en-US" dirty="0" smtClean="0"/>
              <a:t>Post Office</a:t>
            </a:r>
          </a:p>
          <a:p>
            <a:r>
              <a:rPr lang="en-US" smtClean="0"/>
              <a:t>Ant Hill</a:t>
            </a:r>
            <a:endParaRPr lang="en-US" dirty="0"/>
          </a:p>
        </p:txBody>
      </p:sp>
    </p:spTree>
    <p:extLst>
      <p:ext uri="{BB962C8B-B14F-4D97-AF65-F5344CB8AC3E}">
        <p14:creationId xmlns:p14="http://schemas.microsoft.com/office/powerpoint/2010/main" val="40643040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84738" name="Picture 2" descr="Fig"/>
          <p:cNvPicPr>
            <a:picLocks noGrp="1" noChangeAspect="1" noChangeArrowheads="1"/>
          </p:cNvPicPr>
          <p:nvPr>
            <p:ph idx="1"/>
          </p:nvPr>
        </p:nvPicPr>
        <p:blipFill>
          <a:blip r:embed="rId2" cstate="print"/>
          <a:srcRect/>
          <a:stretch>
            <a:fillRect/>
          </a:stretch>
        </p:blipFill>
        <p:spPr>
          <a:xfrm>
            <a:off x="1117600" y="4129088"/>
            <a:ext cx="1828800" cy="1433512"/>
          </a:xfrm>
          <a:noFill/>
          <a:ln/>
        </p:spPr>
      </p:pic>
      <p:pic>
        <p:nvPicPr>
          <p:cNvPr id="88473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0" name="Picture 4"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884741" name="Picture 5"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884742" name="Picture 6"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884743" name="Picture 7" descr="ch07"/>
          <p:cNvPicPr>
            <a:picLocks noChangeAspect="1" noChangeArrowheads="1"/>
          </p:cNvPicPr>
          <p:nvPr/>
        </p:nvPicPr>
        <p:blipFill>
          <a:blip r:embed="rId8" cstate="print"/>
          <a:srcRect/>
          <a:stretch>
            <a:fillRect/>
          </a:stretch>
        </p:blipFill>
        <p:spPr bwMode="auto">
          <a:xfrm>
            <a:off x="0" y="0"/>
            <a:ext cx="2879725" cy="800100"/>
          </a:xfrm>
          <a:prstGeom prst="rect">
            <a:avLst/>
          </a:prstGeom>
          <a:noFill/>
        </p:spPr>
      </p:pic>
      <p:pic>
        <p:nvPicPr>
          <p:cNvPr id="884744" name="Picture 8" descr="standardized Test(on green)"/>
          <p:cNvPicPr>
            <a:picLocks noChangeAspect="1" noChangeArrowheads="1"/>
          </p:cNvPicPr>
          <p:nvPr/>
        </p:nvPicPr>
        <p:blipFill>
          <a:blip r:embed="rId9" cstate="print"/>
          <a:srcRect/>
          <a:stretch>
            <a:fillRect/>
          </a:stretch>
        </p:blipFill>
        <p:spPr bwMode="auto">
          <a:xfrm>
            <a:off x="3429000" y="76200"/>
            <a:ext cx="4183063" cy="354013"/>
          </a:xfrm>
          <a:prstGeom prst="rect">
            <a:avLst/>
          </a:prstGeom>
          <a:noFill/>
        </p:spPr>
      </p:pic>
      <p:pic>
        <p:nvPicPr>
          <p:cNvPr id="884745" name="Picture 9"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4746" name="Picture 10"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884747" name="Text Box 11"/>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84748" name="Text Box 12"/>
          <p:cNvSpPr txBox="1">
            <a:spLocks noChangeArrowheads="1"/>
          </p:cNvSpPr>
          <p:nvPr/>
        </p:nvSpPr>
        <p:spPr bwMode="auto">
          <a:xfrm>
            <a:off x="685800" y="1524000"/>
            <a:ext cx="8077200" cy="873125"/>
          </a:xfrm>
          <a:prstGeom prst="rect">
            <a:avLst/>
          </a:prstGeom>
          <a:noFill/>
          <a:ln w="9525" algn="ctr">
            <a:noFill/>
            <a:miter lim="800000"/>
            <a:headEnd/>
            <a:tailEnd/>
          </a:ln>
          <a:effectLst/>
        </p:spPr>
        <p:txBody>
          <a:bodyPr>
            <a:spAutoFit/>
          </a:bodyPr>
          <a:lstStyle/>
          <a:p>
            <a:pPr eaLnBrk="0" hangingPunct="0">
              <a:lnSpc>
                <a:spcPct val="80000"/>
              </a:lnSpc>
              <a:tabLst>
                <a:tab pos="228600" algn="l"/>
                <a:tab pos="1943100" algn="l"/>
              </a:tabLst>
            </a:pPr>
            <a:r>
              <a:rPr lang="en-US" sz="3200">
                <a:solidFill>
                  <a:schemeClr val="tx1"/>
                </a:solidFill>
                <a:cs typeface="Times New Roman" pitchFamily="18" charset="0"/>
              </a:rPr>
              <a:t>Which of these structures transforms energy for the cell? </a:t>
            </a:r>
          </a:p>
        </p:txBody>
      </p:sp>
      <p:sp>
        <p:nvSpPr>
          <p:cNvPr id="884749" name="Rectangle 13"/>
          <p:cNvSpPr>
            <a:spLocks noChangeArrowheads="1"/>
          </p:cNvSpPr>
          <p:nvPr/>
        </p:nvSpPr>
        <p:spPr bwMode="auto">
          <a:xfrm>
            <a:off x="533400" y="868363"/>
            <a:ext cx="7924800" cy="579437"/>
          </a:xfrm>
          <a:prstGeom prst="rect">
            <a:avLst/>
          </a:prstGeom>
          <a:noFill/>
          <a:ln w="9525">
            <a:noFill/>
            <a:miter lim="800000"/>
            <a:headEnd/>
            <a:tailEnd/>
          </a:ln>
          <a:effectLst/>
        </p:spPr>
        <p:txBody>
          <a:bodyPr anchor="ctr"/>
          <a:lstStyle/>
          <a:p>
            <a:r>
              <a:rPr lang="en-US" b="1">
                <a:solidFill>
                  <a:schemeClr val="hlink"/>
                </a:solidFill>
              </a:rPr>
              <a:t>Question</a:t>
            </a:r>
            <a:r>
              <a:rPr lang="en-US" sz="4000" b="1">
                <a:solidFill>
                  <a:schemeClr val="hlink"/>
                </a:solidFill>
              </a:rPr>
              <a:t> 4</a:t>
            </a:r>
          </a:p>
        </p:txBody>
      </p:sp>
      <p:sp>
        <p:nvSpPr>
          <p:cNvPr id="884750" name="Text Box 14"/>
          <p:cNvSpPr txBox="1">
            <a:spLocks noChangeArrowheads="1"/>
          </p:cNvSpPr>
          <p:nvPr/>
        </p:nvSpPr>
        <p:spPr bwMode="auto">
          <a:xfrm>
            <a:off x="685800" y="2559050"/>
            <a:ext cx="4495800" cy="530225"/>
          </a:xfrm>
          <a:prstGeom prst="rect">
            <a:avLst/>
          </a:prstGeom>
          <a:noFill/>
          <a:ln w="9525" algn="ctr">
            <a:noFill/>
            <a:miter lim="800000"/>
            <a:headEnd/>
            <a:tailEnd/>
          </a:ln>
          <a:effectLst/>
        </p:spPr>
        <p:txBody>
          <a:bodyPr>
            <a:spAutoFit/>
          </a:bodyPr>
          <a:lstStyle/>
          <a:p>
            <a:pPr marL="342900" indent="-342900">
              <a:buFontTx/>
              <a:buAutoNum type="alphaUcPeriod"/>
              <a:tabLst>
                <a:tab pos="457200" algn="l"/>
              </a:tabLst>
            </a:pPr>
            <a:r>
              <a:rPr lang="en-US" sz="3200">
                <a:solidFill>
                  <a:schemeClr val="tx1"/>
                </a:solidFill>
              </a:rPr>
              <a:t> </a:t>
            </a:r>
          </a:p>
        </p:txBody>
      </p:sp>
      <p:sp>
        <p:nvSpPr>
          <p:cNvPr id="884751" name="Text Box 15"/>
          <p:cNvSpPr txBox="1">
            <a:spLocks noChangeArrowheads="1"/>
          </p:cNvSpPr>
          <p:nvPr/>
        </p:nvSpPr>
        <p:spPr bwMode="auto">
          <a:xfrm>
            <a:off x="4673600" y="4408488"/>
            <a:ext cx="68103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rPr>
              <a:t>D. </a:t>
            </a:r>
            <a:endParaRPr lang="en-US" sz="3200">
              <a:solidFill>
                <a:schemeClr val="tx1"/>
              </a:solidFill>
              <a:cs typeface="Times New Roman" pitchFamily="18" charset="0"/>
            </a:endParaRPr>
          </a:p>
        </p:txBody>
      </p:sp>
      <p:sp>
        <p:nvSpPr>
          <p:cNvPr id="884752" name="Text Box 16"/>
          <p:cNvSpPr txBox="1">
            <a:spLocks noChangeArrowheads="1"/>
          </p:cNvSpPr>
          <p:nvPr/>
        </p:nvSpPr>
        <p:spPr bwMode="auto">
          <a:xfrm>
            <a:off x="685800" y="4402138"/>
            <a:ext cx="658813" cy="530225"/>
          </a:xfrm>
          <a:prstGeom prst="rect">
            <a:avLst/>
          </a:prstGeom>
          <a:noFill/>
          <a:ln w="9525" algn="ctr">
            <a:noFill/>
            <a:miter lim="800000"/>
            <a:headEnd/>
            <a:tailEnd/>
          </a:ln>
          <a:effectLst/>
        </p:spPr>
        <p:txBody>
          <a:bodyPr wrap="none">
            <a:spAutoFit/>
          </a:bodyPr>
          <a:lstStyle/>
          <a:p>
            <a:pPr marL="342900" indent="-342900">
              <a:tabLst>
                <a:tab pos="228600" algn="l"/>
                <a:tab pos="1943100" algn="l"/>
              </a:tabLst>
            </a:pPr>
            <a:r>
              <a:rPr lang="en-US" sz="3200">
                <a:solidFill>
                  <a:schemeClr val="tx1"/>
                </a:solidFill>
              </a:rPr>
              <a:t>C. </a:t>
            </a:r>
          </a:p>
        </p:txBody>
      </p:sp>
      <p:sp>
        <p:nvSpPr>
          <p:cNvPr id="884753" name="Text Box 17"/>
          <p:cNvSpPr txBox="1">
            <a:spLocks noChangeArrowheads="1"/>
          </p:cNvSpPr>
          <p:nvPr/>
        </p:nvSpPr>
        <p:spPr bwMode="auto">
          <a:xfrm>
            <a:off x="4683125" y="2565400"/>
            <a:ext cx="658813"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rPr>
              <a:t>B. </a:t>
            </a:r>
          </a:p>
        </p:txBody>
      </p:sp>
      <p:pic>
        <p:nvPicPr>
          <p:cNvPr id="884754" name="Picture 18" descr="Fig"/>
          <p:cNvPicPr>
            <a:picLocks noChangeAspect="1" noChangeArrowheads="1"/>
          </p:cNvPicPr>
          <p:nvPr/>
        </p:nvPicPr>
        <p:blipFill>
          <a:blip r:embed="rId13" cstate="print"/>
          <a:srcRect/>
          <a:stretch>
            <a:fillRect/>
          </a:stretch>
        </p:blipFill>
        <p:spPr bwMode="auto">
          <a:xfrm>
            <a:off x="5341938" y="4102100"/>
            <a:ext cx="1447800" cy="1436688"/>
          </a:xfrm>
          <a:prstGeom prst="rect">
            <a:avLst/>
          </a:prstGeom>
          <a:noFill/>
        </p:spPr>
      </p:pic>
      <p:pic>
        <p:nvPicPr>
          <p:cNvPr id="884755" name="Picture 19" descr="Golgi apparatus 3"/>
          <p:cNvPicPr>
            <a:picLocks noChangeAspect="1" noChangeArrowheads="1"/>
          </p:cNvPicPr>
          <p:nvPr/>
        </p:nvPicPr>
        <p:blipFill>
          <a:blip r:embed="rId14" cstate="print"/>
          <a:srcRect/>
          <a:stretch>
            <a:fillRect/>
          </a:stretch>
        </p:blipFill>
        <p:spPr bwMode="auto">
          <a:xfrm>
            <a:off x="5265738" y="2362200"/>
            <a:ext cx="1555750" cy="1555750"/>
          </a:xfrm>
          <a:prstGeom prst="rect">
            <a:avLst/>
          </a:prstGeom>
          <a:noFill/>
        </p:spPr>
      </p:pic>
      <p:pic>
        <p:nvPicPr>
          <p:cNvPr id="884756" name="Picture 20" descr="Endoplasmic reticulum3"/>
          <p:cNvPicPr>
            <a:picLocks noChangeAspect="1" noChangeArrowheads="1"/>
          </p:cNvPicPr>
          <p:nvPr/>
        </p:nvPicPr>
        <p:blipFill>
          <a:blip r:embed="rId15" cstate="print"/>
          <a:srcRect/>
          <a:stretch>
            <a:fillRect/>
          </a:stretch>
        </p:blipFill>
        <p:spPr bwMode="auto">
          <a:xfrm>
            <a:off x="1295400" y="2438400"/>
            <a:ext cx="1524000" cy="1519238"/>
          </a:xfrm>
          <a:prstGeom prst="rect">
            <a:avLst/>
          </a:prstGeom>
          <a:noFill/>
        </p:spPr>
      </p:pic>
      <p:sp>
        <p:nvSpPr>
          <p:cNvPr id="884757" name="Text Box 21"/>
          <p:cNvSpPr txBox="1">
            <a:spLocks noChangeArrowheads="1"/>
          </p:cNvSpPr>
          <p:nvPr/>
        </p:nvSpPr>
        <p:spPr bwMode="auto">
          <a:xfrm>
            <a:off x="2743200" y="2879725"/>
            <a:ext cx="1828800" cy="676275"/>
          </a:xfrm>
          <a:prstGeom prst="rect">
            <a:avLst/>
          </a:prstGeom>
          <a:noFill/>
          <a:ln w="9525" algn="ctr">
            <a:noFill/>
            <a:miter lim="800000"/>
            <a:headEnd/>
            <a:tailEnd/>
          </a:ln>
          <a:effectLst/>
        </p:spPr>
        <p:txBody>
          <a:bodyPr>
            <a:spAutoFit/>
          </a:bodyPr>
          <a:lstStyle/>
          <a:p>
            <a:pPr eaLnBrk="0" hangingPunct="0">
              <a:lnSpc>
                <a:spcPct val="80000"/>
              </a:lnSpc>
              <a:tabLst>
                <a:tab pos="228600" algn="l"/>
                <a:tab pos="1943100" algn="l"/>
              </a:tabLst>
            </a:pPr>
            <a:r>
              <a:rPr lang="en-US" sz="2400">
                <a:solidFill>
                  <a:schemeClr val="tx1"/>
                </a:solidFill>
                <a:cs typeface="Times New Roman" pitchFamily="18" charset="0"/>
              </a:rPr>
              <a:t>Endoplasmic reticulum</a:t>
            </a:r>
          </a:p>
        </p:txBody>
      </p:sp>
      <p:sp>
        <p:nvSpPr>
          <p:cNvPr id="884758" name="Text Box 22"/>
          <p:cNvSpPr txBox="1">
            <a:spLocks noChangeArrowheads="1"/>
          </p:cNvSpPr>
          <p:nvPr/>
        </p:nvSpPr>
        <p:spPr bwMode="auto">
          <a:xfrm>
            <a:off x="2743200" y="4797425"/>
            <a:ext cx="1828800" cy="384175"/>
          </a:xfrm>
          <a:prstGeom prst="rect">
            <a:avLst/>
          </a:prstGeom>
          <a:noFill/>
          <a:ln w="9525" algn="ctr">
            <a:noFill/>
            <a:miter lim="800000"/>
            <a:headEnd/>
            <a:tailEnd/>
          </a:ln>
          <a:effectLst/>
        </p:spPr>
        <p:txBody>
          <a:bodyPr>
            <a:spAutoFit/>
          </a:bodyPr>
          <a:lstStyle/>
          <a:p>
            <a:pPr eaLnBrk="0" hangingPunct="0">
              <a:lnSpc>
                <a:spcPct val="80000"/>
              </a:lnSpc>
              <a:tabLst>
                <a:tab pos="228600" algn="l"/>
                <a:tab pos="1943100" algn="l"/>
              </a:tabLst>
            </a:pPr>
            <a:r>
              <a:rPr lang="en-US" sz="2400">
                <a:solidFill>
                  <a:schemeClr val="tx1"/>
                </a:solidFill>
                <a:cs typeface="Times New Roman" pitchFamily="18" charset="0"/>
              </a:rPr>
              <a:t>Nucleus</a:t>
            </a:r>
          </a:p>
        </p:txBody>
      </p:sp>
      <p:sp>
        <p:nvSpPr>
          <p:cNvPr id="884759" name="Text Box 23"/>
          <p:cNvSpPr txBox="1">
            <a:spLocks noChangeArrowheads="1"/>
          </p:cNvSpPr>
          <p:nvPr/>
        </p:nvSpPr>
        <p:spPr bwMode="auto">
          <a:xfrm>
            <a:off x="6731000" y="2870200"/>
            <a:ext cx="1828800" cy="676275"/>
          </a:xfrm>
          <a:prstGeom prst="rect">
            <a:avLst/>
          </a:prstGeom>
          <a:noFill/>
          <a:ln w="9525" algn="ctr">
            <a:noFill/>
            <a:miter lim="800000"/>
            <a:headEnd/>
            <a:tailEnd/>
          </a:ln>
          <a:effectLst/>
        </p:spPr>
        <p:txBody>
          <a:bodyPr>
            <a:spAutoFit/>
          </a:bodyPr>
          <a:lstStyle/>
          <a:p>
            <a:pPr eaLnBrk="0" hangingPunct="0">
              <a:lnSpc>
                <a:spcPct val="80000"/>
              </a:lnSpc>
              <a:tabLst>
                <a:tab pos="228600" algn="l"/>
                <a:tab pos="1943100" algn="l"/>
              </a:tabLst>
            </a:pPr>
            <a:r>
              <a:rPr lang="en-US" sz="2400">
                <a:solidFill>
                  <a:schemeClr val="tx1"/>
                </a:solidFill>
                <a:cs typeface="Times New Roman" pitchFamily="18" charset="0"/>
              </a:rPr>
              <a:t>Golgi apparatus</a:t>
            </a:r>
          </a:p>
        </p:txBody>
      </p:sp>
      <p:sp>
        <p:nvSpPr>
          <p:cNvPr id="884760" name="Text Box 24"/>
          <p:cNvSpPr txBox="1">
            <a:spLocks noChangeArrowheads="1"/>
          </p:cNvSpPr>
          <p:nvPr/>
        </p:nvSpPr>
        <p:spPr bwMode="auto">
          <a:xfrm>
            <a:off x="6807200" y="4797425"/>
            <a:ext cx="2133600" cy="384175"/>
          </a:xfrm>
          <a:prstGeom prst="rect">
            <a:avLst/>
          </a:prstGeom>
          <a:noFill/>
          <a:ln w="9525" algn="ctr">
            <a:noFill/>
            <a:miter lim="800000"/>
            <a:headEnd/>
            <a:tailEnd/>
          </a:ln>
          <a:effectLst/>
        </p:spPr>
        <p:txBody>
          <a:bodyPr>
            <a:spAutoFit/>
          </a:bodyPr>
          <a:lstStyle/>
          <a:p>
            <a:pPr eaLnBrk="0" hangingPunct="0">
              <a:lnSpc>
                <a:spcPct val="80000"/>
              </a:lnSpc>
              <a:tabLst>
                <a:tab pos="228600" algn="l"/>
                <a:tab pos="1943100" algn="l"/>
              </a:tabLst>
            </a:pPr>
            <a:r>
              <a:rPr lang="en-US" sz="2400">
                <a:solidFill>
                  <a:schemeClr val="tx1"/>
                </a:solidFill>
                <a:cs typeface="Times New Roman" pitchFamily="18" charset="0"/>
              </a:rPr>
              <a:t>Mitochondrion</a:t>
            </a:r>
          </a:p>
        </p:txBody>
      </p:sp>
      <p:pic>
        <p:nvPicPr>
          <p:cNvPr id="884761" name="Picture 25" descr="california"/>
          <p:cNvPicPr>
            <a:picLocks noChangeAspect="1" noChangeArrowheads="1"/>
          </p:cNvPicPr>
          <p:nvPr/>
        </p:nvPicPr>
        <p:blipFill>
          <a:blip r:embed="rId16" cstate="print"/>
          <a:srcRect/>
          <a:stretch>
            <a:fillRect/>
          </a:stretch>
        </p:blipFill>
        <p:spPr bwMode="auto">
          <a:xfrm>
            <a:off x="790575" y="6248400"/>
            <a:ext cx="533400" cy="533400"/>
          </a:xfrm>
          <a:prstGeom prst="rect">
            <a:avLst/>
          </a:prstGeom>
          <a:noFill/>
        </p:spPr>
      </p:pic>
      <p:sp>
        <p:nvSpPr>
          <p:cNvPr id="884762" name="Text Box 26"/>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1g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84761"/>
                                        </p:tgtEl>
                                        <p:attrNameLst>
                                          <p:attrName>style.visibility</p:attrName>
                                        </p:attrNameLst>
                                      </p:cBhvr>
                                      <p:to>
                                        <p:strVal val="visible"/>
                                      </p:to>
                                    </p:set>
                                    <p:animEffect transition="in" filter="box(out)">
                                      <p:cBhvr>
                                        <p:cTn id="7" dur="500"/>
                                        <p:tgtEl>
                                          <p:spTgt spid="88476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84762"/>
                                        </p:tgtEl>
                                        <p:attrNameLst>
                                          <p:attrName>style.visibility</p:attrName>
                                        </p:attrNameLst>
                                      </p:cBhvr>
                                      <p:to>
                                        <p:strVal val="visible"/>
                                      </p:to>
                                    </p:set>
                                    <p:animEffect transition="in" filter="box(out)">
                                      <p:cBhvr>
                                        <p:cTn id="10" dur="500"/>
                                        <p:tgtEl>
                                          <p:spTgt spid="884762"/>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884748"/>
                                        </p:tgtEl>
                                        <p:attrNameLst>
                                          <p:attrName>style.visibility</p:attrName>
                                        </p:attrNameLst>
                                      </p:cBhvr>
                                      <p:to>
                                        <p:strVal val="visible"/>
                                      </p:to>
                                    </p:set>
                                    <p:animEffect transition="in" filter="box(out)">
                                      <p:cBhvr>
                                        <p:cTn id="14" dur="500"/>
                                        <p:tgtEl>
                                          <p:spTgt spid="884748"/>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499"/>
                                          </p:stCondLst>
                                        </p:cTn>
                                        <p:tgtEl>
                                          <p:spTgt spid="88474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84750"/>
                                        </p:tgtEl>
                                        <p:attrNameLst>
                                          <p:attrName>style.visibility</p:attrName>
                                        </p:attrNameLst>
                                      </p:cBhvr>
                                      <p:to>
                                        <p:strVal val="visible"/>
                                      </p:to>
                                    </p:set>
                                    <p:animEffect transition="in" filter="box(out)">
                                      <p:cBhvr>
                                        <p:cTn id="22" dur="500"/>
                                        <p:tgtEl>
                                          <p:spTgt spid="884750"/>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84756"/>
                                        </p:tgtEl>
                                        <p:attrNameLst>
                                          <p:attrName>style.visibility</p:attrName>
                                        </p:attrNameLst>
                                      </p:cBhvr>
                                      <p:to>
                                        <p:strVal val="visible"/>
                                      </p:to>
                                    </p:set>
                                    <p:animEffect transition="in" filter="box(out)">
                                      <p:cBhvr>
                                        <p:cTn id="26" dur="500"/>
                                        <p:tgtEl>
                                          <p:spTgt spid="884756"/>
                                        </p:tgtEl>
                                      </p:cBhvr>
                                    </p:animEffect>
                                  </p:childTnLst>
                                </p:cTn>
                              </p:par>
                            </p:childTnLst>
                          </p:cTn>
                        </p:par>
                        <p:par>
                          <p:cTn id="27" fill="hold">
                            <p:stCondLst>
                              <p:cond delay="1000"/>
                            </p:stCondLst>
                            <p:childTnLst>
                              <p:par>
                                <p:cTn id="28" presetID="4" presetClass="entr" presetSubtype="32" fill="hold" grpId="0" nodeType="afterEffect">
                                  <p:stCondLst>
                                    <p:cond delay="0"/>
                                  </p:stCondLst>
                                  <p:childTnLst>
                                    <p:set>
                                      <p:cBhvr>
                                        <p:cTn id="29" dur="1" fill="hold">
                                          <p:stCondLst>
                                            <p:cond delay="0"/>
                                          </p:stCondLst>
                                        </p:cTn>
                                        <p:tgtEl>
                                          <p:spTgt spid="884757"/>
                                        </p:tgtEl>
                                        <p:attrNameLst>
                                          <p:attrName>style.visibility</p:attrName>
                                        </p:attrNameLst>
                                      </p:cBhvr>
                                      <p:to>
                                        <p:strVal val="visible"/>
                                      </p:to>
                                    </p:set>
                                    <p:animEffect transition="in" filter="box(out)">
                                      <p:cBhvr>
                                        <p:cTn id="30" dur="500"/>
                                        <p:tgtEl>
                                          <p:spTgt spid="884757"/>
                                        </p:tgtEl>
                                      </p:cBhvr>
                                    </p:animEffect>
                                  </p:childTnLst>
                                </p:cTn>
                              </p:par>
                            </p:childTnLst>
                          </p:cTn>
                        </p:par>
                        <p:par>
                          <p:cTn id="31" fill="hold">
                            <p:stCondLst>
                              <p:cond delay="1500"/>
                            </p:stCondLst>
                            <p:childTnLst>
                              <p:par>
                                <p:cTn id="32" presetID="4" presetClass="entr" presetSubtype="32" fill="hold" grpId="0" nodeType="afterEffect">
                                  <p:stCondLst>
                                    <p:cond delay="0"/>
                                  </p:stCondLst>
                                  <p:childTnLst>
                                    <p:set>
                                      <p:cBhvr>
                                        <p:cTn id="33" dur="1" fill="hold">
                                          <p:stCondLst>
                                            <p:cond delay="0"/>
                                          </p:stCondLst>
                                        </p:cTn>
                                        <p:tgtEl>
                                          <p:spTgt spid="884753"/>
                                        </p:tgtEl>
                                        <p:attrNameLst>
                                          <p:attrName>style.visibility</p:attrName>
                                        </p:attrNameLst>
                                      </p:cBhvr>
                                      <p:to>
                                        <p:strVal val="visible"/>
                                      </p:to>
                                    </p:set>
                                    <p:animEffect transition="in" filter="box(out)">
                                      <p:cBhvr>
                                        <p:cTn id="34" dur="500"/>
                                        <p:tgtEl>
                                          <p:spTgt spid="884753"/>
                                        </p:tgtEl>
                                      </p:cBhvr>
                                    </p:animEffect>
                                  </p:childTnLst>
                                </p:cTn>
                              </p:par>
                            </p:childTnLst>
                          </p:cTn>
                        </p:par>
                        <p:par>
                          <p:cTn id="35" fill="hold">
                            <p:stCondLst>
                              <p:cond delay="2000"/>
                            </p:stCondLst>
                            <p:childTnLst>
                              <p:par>
                                <p:cTn id="36" presetID="4" presetClass="entr" presetSubtype="32" fill="hold" nodeType="afterEffect">
                                  <p:stCondLst>
                                    <p:cond delay="0"/>
                                  </p:stCondLst>
                                  <p:childTnLst>
                                    <p:set>
                                      <p:cBhvr>
                                        <p:cTn id="37" dur="1" fill="hold">
                                          <p:stCondLst>
                                            <p:cond delay="0"/>
                                          </p:stCondLst>
                                        </p:cTn>
                                        <p:tgtEl>
                                          <p:spTgt spid="884755"/>
                                        </p:tgtEl>
                                        <p:attrNameLst>
                                          <p:attrName>style.visibility</p:attrName>
                                        </p:attrNameLst>
                                      </p:cBhvr>
                                      <p:to>
                                        <p:strVal val="visible"/>
                                      </p:to>
                                    </p:set>
                                    <p:animEffect transition="in" filter="box(out)">
                                      <p:cBhvr>
                                        <p:cTn id="38" dur="500"/>
                                        <p:tgtEl>
                                          <p:spTgt spid="884755"/>
                                        </p:tgtEl>
                                      </p:cBhvr>
                                    </p:animEffect>
                                  </p:childTnLst>
                                </p:cTn>
                              </p:par>
                            </p:childTnLst>
                          </p:cTn>
                        </p:par>
                        <p:par>
                          <p:cTn id="39" fill="hold">
                            <p:stCondLst>
                              <p:cond delay="2500"/>
                            </p:stCondLst>
                            <p:childTnLst>
                              <p:par>
                                <p:cTn id="40" presetID="4" presetClass="entr" presetSubtype="32" fill="hold" grpId="0" nodeType="afterEffect">
                                  <p:stCondLst>
                                    <p:cond delay="0"/>
                                  </p:stCondLst>
                                  <p:childTnLst>
                                    <p:set>
                                      <p:cBhvr>
                                        <p:cTn id="41" dur="1" fill="hold">
                                          <p:stCondLst>
                                            <p:cond delay="0"/>
                                          </p:stCondLst>
                                        </p:cTn>
                                        <p:tgtEl>
                                          <p:spTgt spid="884759"/>
                                        </p:tgtEl>
                                        <p:attrNameLst>
                                          <p:attrName>style.visibility</p:attrName>
                                        </p:attrNameLst>
                                      </p:cBhvr>
                                      <p:to>
                                        <p:strVal val="visible"/>
                                      </p:to>
                                    </p:set>
                                    <p:animEffect transition="in" filter="box(out)">
                                      <p:cBhvr>
                                        <p:cTn id="42" dur="500"/>
                                        <p:tgtEl>
                                          <p:spTgt spid="884759"/>
                                        </p:tgtEl>
                                      </p:cBhvr>
                                    </p:animEffect>
                                  </p:childTnLst>
                                </p:cTn>
                              </p:par>
                            </p:childTnLst>
                          </p:cTn>
                        </p:par>
                        <p:par>
                          <p:cTn id="43" fill="hold">
                            <p:stCondLst>
                              <p:cond delay="3000"/>
                            </p:stCondLst>
                            <p:childTnLst>
                              <p:par>
                                <p:cTn id="44" presetID="4" presetClass="entr" presetSubtype="32" fill="hold" grpId="0" nodeType="afterEffect">
                                  <p:stCondLst>
                                    <p:cond delay="0"/>
                                  </p:stCondLst>
                                  <p:childTnLst>
                                    <p:set>
                                      <p:cBhvr>
                                        <p:cTn id="45" dur="1" fill="hold">
                                          <p:stCondLst>
                                            <p:cond delay="0"/>
                                          </p:stCondLst>
                                        </p:cTn>
                                        <p:tgtEl>
                                          <p:spTgt spid="884752"/>
                                        </p:tgtEl>
                                        <p:attrNameLst>
                                          <p:attrName>style.visibility</p:attrName>
                                        </p:attrNameLst>
                                      </p:cBhvr>
                                      <p:to>
                                        <p:strVal val="visible"/>
                                      </p:to>
                                    </p:set>
                                    <p:animEffect transition="in" filter="box(out)">
                                      <p:cBhvr>
                                        <p:cTn id="46" dur="500"/>
                                        <p:tgtEl>
                                          <p:spTgt spid="884752"/>
                                        </p:tgtEl>
                                      </p:cBhvr>
                                    </p:animEffect>
                                  </p:childTnLst>
                                </p:cTn>
                              </p:par>
                            </p:childTnLst>
                          </p:cTn>
                        </p:par>
                        <p:par>
                          <p:cTn id="47" fill="hold">
                            <p:stCondLst>
                              <p:cond delay="3500"/>
                            </p:stCondLst>
                            <p:childTnLst>
                              <p:par>
                                <p:cTn id="48" presetID="4" presetClass="entr" presetSubtype="32" fill="hold" nodeType="afterEffect">
                                  <p:stCondLst>
                                    <p:cond delay="0"/>
                                  </p:stCondLst>
                                  <p:childTnLst>
                                    <p:set>
                                      <p:cBhvr>
                                        <p:cTn id="49" dur="1" fill="hold">
                                          <p:stCondLst>
                                            <p:cond delay="0"/>
                                          </p:stCondLst>
                                        </p:cTn>
                                        <p:tgtEl>
                                          <p:spTgt spid="884738"/>
                                        </p:tgtEl>
                                        <p:attrNameLst>
                                          <p:attrName>style.visibility</p:attrName>
                                        </p:attrNameLst>
                                      </p:cBhvr>
                                      <p:to>
                                        <p:strVal val="visible"/>
                                      </p:to>
                                    </p:set>
                                    <p:animEffect transition="in" filter="box(out)">
                                      <p:cBhvr>
                                        <p:cTn id="50" dur="500"/>
                                        <p:tgtEl>
                                          <p:spTgt spid="884738"/>
                                        </p:tgtEl>
                                      </p:cBhvr>
                                    </p:animEffect>
                                  </p:childTnLst>
                                </p:cTn>
                              </p:par>
                            </p:childTnLst>
                          </p:cTn>
                        </p:par>
                        <p:par>
                          <p:cTn id="51" fill="hold">
                            <p:stCondLst>
                              <p:cond delay="4000"/>
                            </p:stCondLst>
                            <p:childTnLst>
                              <p:par>
                                <p:cTn id="52" presetID="4" presetClass="entr" presetSubtype="32" fill="hold" grpId="0" nodeType="afterEffect">
                                  <p:stCondLst>
                                    <p:cond delay="0"/>
                                  </p:stCondLst>
                                  <p:childTnLst>
                                    <p:set>
                                      <p:cBhvr>
                                        <p:cTn id="53" dur="1" fill="hold">
                                          <p:stCondLst>
                                            <p:cond delay="0"/>
                                          </p:stCondLst>
                                        </p:cTn>
                                        <p:tgtEl>
                                          <p:spTgt spid="884758"/>
                                        </p:tgtEl>
                                        <p:attrNameLst>
                                          <p:attrName>style.visibility</p:attrName>
                                        </p:attrNameLst>
                                      </p:cBhvr>
                                      <p:to>
                                        <p:strVal val="visible"/>
                                      </p:to>
                                    </p:set>
                                    <p:animEffect transition="in" filter="box(out)">
                                      <p:cBhvr>
                                        <p:cTn id="54" dur="500"/>
                                        <p:tgtEl>
                                          <p:spTgt spid="884758"/>
                                        </p:tgtEl>
                                      </p:cBhvr>
                                    </p:animEffect>
                                  </p:child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884751"/>
                                        </p:tgtEl>
                                        <p:attrNameLst>
                                          <p:attrName>style.visibility</p:attrName>
                                        </p:attrNameLst>
                                      </p:cBhvr>
                                      <p:to>
                                        <p:strVal val="visible"/>
                                      </p:to>
                                    </p:set>
                                    <p:animEffect transition="in" filter="box(out)">
                                      <p:cBhvr>
                                        <p:cTn id="58" dur="500"/>
                                        <p:tgtEl>
                                          <p:spTgt spid="884751"/>
                                        </p:tgtEl>
                                      </p:cBhvr>
                                    </p:animEffect>
                                  </p:childTnLst>
                                </p:cTn>
                              </p:par>
                            </p:childTnLst>
                          </p:cTn>
                        </p:par>
                        <p:par>
                          <p:cTn id="59" fill="hold">
                            <p:stCondLst>
                              <p:cond delay="5000"/>
                            </p:stCondLst>
                            <p:childTnLst>
                              <p:par>
                                <p:cTn id="60" presetID="4" presetClass="entr" presetSubtype="32" fill="hold" nodeType="afterEffect">
                                  <p:stCondLst>
                                    <p:cond delay="0"/>
                                  </p:stCondLst>
                                  <p:childTnLst>
                                    <p:set>
                                      <p:cBhvr>
                                        <p:cTn id="61" dur="1" fill="hold">
                                          <p:stCondLst>
                                            <p:cond delay="0"/>
                                          </p:stCondLst>
                                        </p:cTn>
                                        <p:tgtEl>
                                          <p:spTgt spid="884754"/>
                                        </p:tgtEl>
                                        <p:attrNameLst>
                                          <p:attrName>style.visibility</p:attrName>
                                        </p:attrNameLst>
                                      </p:cBhvr>
                                      <p:to>
                                        <p:strVal val="visible"/>
                                      </p:to>
                                    </p:set>
                                    <p:animEffect transition="in" filter="box(out)">
                                      <p:cBhvr>
                                        <p:cTn id="62" dur="500"/>
                                        <p:tgtEl>
                                          <p:spTgt spid="884754"/>
                                        </p:tgtEl>
                                      </p:cBhvr>
                                    </p:animEffect>
                                  </p:childTnLst>
                                </p:cTn>
                              </p:par>
                            </p:childTnLst>
                          </p:cTn>
                        </p:par>
                        <p:par>
                          <p:cTn id="63" fill="hold">
                            <p:stCondLst>
                              <p:cond delay="5500"/>
                            </p:stCondLst>
                            <p:childTnLst>
                              <p:par>
                                <p:cTn id="64" presetID="4" presetClass="entr" presetSubtype="32" fill="hold" grpId="0" nodeType="afterEffect">
                                  <p:stCondLst>
                                    <p:cond delay="0"/>
                                  </p:stCondLst>
                                  <p:childTnLst>
                                    <p:set>
                                      <p:cBhvr>
                                        <p:cTn id="65" dur="1" fill="hold">
                                          <p:stCondLst>
                                            <p:cond delay="0"/>
                                          </p:stCondLst>
                                        </p:cTn>
                                        <p:tgtEl>
                                          <p:spTgt spid="884760"/>
                                        </p:tgtEl>
                                        <p:attrNameLst>
                                          <p:attrName>style.visibility</p:attrName>
                                        </p:attrNameLst>
                                      </p:cBhvr>
                                      <p:to>
                                        <p:strVal val="visible"/>
                                      </p:to>
                                    </p:set>
                                    <p:animEffect transition="in" filter="box(out)">
                                      <p:cBhvr>
                                        <p:cTn id="66" dur="500"/>
                                        <p:tgtEl>
                                          <p:spTgt spid="884760"/>
                                        </p:tgtEl>
                                      </p:cBhvr>
                                    </p:animEffect>
                                  </p:childTnLst>
                                </p:cTn>
                              </p:par>
                            </p:childTnLst>
                          </p:cTn>
                        </p:par>
                        <p:par>
                          <p:cTn id="67" fill="hold">
                            <p:stCondLst>
                              <p:cond delay="6000"/>
                            </p:stCondLst>
                            <p:childTnLst>
                              <p:par>
                                <p:cTn id="68" presetID="4" presetClass="entr" presetSubtype="32" fill="hold" nodeType="afterEffect">
                                  <p:stCondLst>
                                    <p:cond delay="0"/>
                                  </p:stCondLst>
                                  <p:childTnLst>
                                    <p:set>
                                      <p:cBhvr>
                                        <p:cTn id="69" dur="1" fill="hold">
                                          <p:stCondLst>
                                            <p:cond delay="0"/>
                                          </p:stCondLst>
                                        </p:cTn>
                                        <p:tgtEl>
                                          <p:spTgt spid="884741"/>
                                        </p:tgtEl>
                                        <p:attrNameLst>
                                          <p:attrName>style.visibility</p:attrName>
                                        </p:attrNameLst>
                                      </p:cBhvr>
                                      <p:to>
                                        <p:strVal val="visible"/>
                                      </p:to>
                                    </p:set>
                                    <p:animEffect transition="in" filter="box(out)">
                                      <p:cBhvr>
                                        <p:cTn id="70" dur="500"/>
                                        <p:tgtEl>
                                          <p:spTgt spid="884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7" grpId="0" autoUpdateAnimBg="0"/>
      <p:bldP spid="884748" grpId="0" autoUpdateAnimBg="0"/>
      <p:bldP spid="884750" grpId="0" autoUpdateAnimBg="0"/>
      <p:bldP spid="884751" grpId="0" autoUpdateAnimBg="0"/>
      <p:bldP spid="884752" grpId="0" autoUpdateAnimBg="0"/>
      <p:bldP spid="884753" grpId="0" autoUpdateAnimBg="0"/>
      <p:bldP spid="884757" grpId="0" autoUpdateAnimBg="0"/>
      <p:bldP spid="884758" grpId="0" autoUpdateAnimBg="0"/>
      <p:bldP spid="884759" grpId="0" autoUpdateAnimBg="0"/>
      <p:bldP spid="884760" grpId="0" autoUpdateAnimBg="0"/>
      <p:bldP spid="88476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76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8576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85764" name="Picture 4"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885765" name="Picture 5"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885766" name="Picture 6" descr="ch07"/>
          <p:cNvPicPr>
            <a:picLocks noChangeAspect="1" noChangeArrowheads="1"/>
          </p:cNvPicPr>
          <p:nvPr/>
        </p:nvPicPr>
        <p:blipFill>
          <a:blip r:embed="rId7" cstate="print"/>
          <a:srcRect/>
          <a:stretch>
            <a:fillRect/>
          </a:stretch>
        </p:blipFill>
        <p:spPr bwMode="auto">
          <a:xfrm>
            <a:off x="0" y="0"/>
            <a:ext cx="2879725" cy="800100"/>
          </a:xfrm>
          <a:prstGeom prst="rect">
            <a:avLst/>
          </a:prstGeom>
          <a:noFill/>
        </p:spPr>
      </p:pic>
      <p:pic>
        <p:nvPicPr>
          <p:cNvPr id="885767" name="Picture 7" descr="standardized Test(on green)"/>
          <p:cNvPicPr>
            <a:picLocks noChangeAspect="1" noChangeArrowheads="1"/>
          </p:cNvPicPr>
          <p:nvPr/>
        </p:nvPicPr>
        <p:blipFill>
          <a:blip r:embed="rId8" cstate="print"/>
          <a:srcRect/>
          <a:stretch>
            <a:fillRect/>
          </a:stretch>
        </p:blipFill>
        <p:spPr bwMode="auto">
          <a:xfrm>
            <a:off x="3429000" y="76200"/>
            <a:ext cx="4183063" cy="354013"/>
          </a:xfrm>
          <a:prstGeom prst="rect">
            <a:avLst/>
          </a:prstGeom>
          <a:noFill/>
        </p:spPr>
      </p:pic>
      <p:pic>
        <p:nvPicPr>
          <p:cNvPr id="885768" name="Picture 8" descr="resources">
            <a:hlinkClick r:id="" action="ppaction://hlinkshowjump?jump=firstslid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5769" name="Picture 9" descr="help">
            <a:hlinkClick r:id="rId10" action="ppaction://hlinksldjump"/>
          </p:cNvPr>
          <p:cNvPicPr>
            <a:picLocks noChangeAspect="1" noChangeArrowheads="1"/>
          </p:cNvPicPr>
          <p:nvPr/>
        </p:nvPicPr>
        <p:blipFill>
          <a:blip r:embed="rId11" cstate="print"/>
          <a:srcRect/>
          <a:stretch>
            <a:fillRect/>
          </a:stretch>
        </p:blipFill>
        <p:spPr bwMode="auto">
          <a:xfrm>
            <a:off x="228600" y="6202363"/>
            <a:ext cx="560388" cy="560387"/>
          </a:xfrm>
          <a:prstGeom prst="rect">
            <a:avLst/>
          </a:prstGeom>
          <a:noFill/>
        </p:spPr>
      </p:pic>
      <p:sp>
        <p:nvSpPr>
          <p:cNvPr id="885770" name="Text Box 10"/>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85771" name="Text Box 11"/>
          <p:cNvSpPr txBox="1">
            <a:spLocks noChangeArrowheads="1"/>
          </p:cNvSpPr>
          <p:nvPr/>
        </p:nvSpPr>
        <p:spPr bwMode="auto">
          <a:xfrm>
            <a:off x="457200" y="1219200"/>
            <a:ext cx="3048000" cy="530225"/>
          </a:xfrm>
          <a:prstGeom prst="rect">
            <a:avLst/>
          </a:prstGeom>
          <a:noFill/>
          <a:ln w="9525" algn="ctr">
            <a:noFill/>
            <a:miter lim="800000"/>
            <a:headEnd/>
            <a:tailEnd/>
          </a:ln>
          <a:effectLst/>
        </p:spPr>
        <p:txBody>
          <a:bodyPr>
            <a:spAutoFit/>
          </a:bodyPr>
          <a:lstStyle/>
          <a:p>
            <a:pPr>
              <a:tabLst>
                <a:tab pos="228600" algn="l"/>
                <a:tab pos="1943100" algn="l"/>
              </a:tabLst>
            </a:pPr>
            <a:r>
              <a:rPr lang="en-US" sz="3200">
                <a:solidFill>
                  <a:schemeClr val="tx2"/>
                </a:solidFill>
                <a:cs typeface="Times New Roman" pitchFamily="18" charset="0"/>
              </a:rPr>
              <a:t>The answer is D. </a:t>
            </a:r>
            <a:endParaRPr lang="en-US" sz="3200">
              <a:solidFill>
                <a:schemeClr val="tx1"/>
              </a:solidFill>
            </a:endParaRPr>
          </a:p>
        </p:txBody>
      </p:sp>
      <p:pic>
        <p:nvPicPr>
          <p:cNvPr id="885772" name="Picture 12" descr="Fig"/>
          <p:cNvPicPr>
            <a:picLocks noChangeAspect="1" noChangeArrowheads="1"/>
          </p:cNvPicPr>
          <p:nvPr/>
        </p:nvPicPr>
        <p:blipFill>
          <a:blip r:embed="rId12" cstate="print"/>
          <a:srcRect/>
          <a:stretch>
            <a:fillRect/>
          </a:stretch>
        </p:blipFill>
        <p:spPr bwMode="auto">
          <a:xfrm>
            <a:off x="3429000" y="1146175"/>
            <a:ext cx="4343400" cy="4306888"/>
          </a:xfrm>
          <a:prstGeom prst="rect">
            <a:avLst/>
          </a:prstGeom>
          <a:noFill/>
        </p:spPr>
      </p:pic>
      <p:sp>
        <p:nvSpPr>
          <p:cNvPr id="885773" name="Text Box 13"/>
          <p:cNvSpPr txBox="1">
            <a:spLocks noChangeArrowheads="1"/>
          </p:cNvSpPr>
          <p:nvPr/>
        </p:nvSpPr>
        <p:spPr bwMode="auto">
          <a:xfrm>
            <a:off x="4267200" y="1679575"/>
            <a:ext cx="2835275" cy="53022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bg1"/>
                </a:solidFill>
                <a:cs typeface="Times New Roman" pitchFamily="18" charset="0"/>
              </a:rPr>
              <a:t>Mitochondrion</a:t>
            </a:r>
            <a:r>
              <a:rPr lang="en-US" sz="3200">
                <a:solidFill>
                  <a:schemeClr val="tx2"/>
                </a:solidFill>
                <a:cs typeface="Times New Roman" pitchFamily="18" charset="0"/>
              </a:rPr>
              <a:t> </a:t>
            </a:r>
            <a:endParaRPr lang="en-US" sz="3200">
              <a:solidFill>
                <a:schemeClr val="tx1"/>
              </a:solidFill>
            </a:endParaRPr>
          </a:p>
        </p:txBody>
      </p:sp>
      <p:pic>
        <p:nvPicPr>
          <p:cNvPr id="885774" name="Picture 14"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885775" name="Text Box 15"/>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1g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85774"/>
                                        </p:tgtEl>
                                        <p:attrNameLst>
                                          <p:attrName>style.visibility</p:attrName>
                                        </p:attrNameLst>
                                      </p:cBhvr>
                                      <p:to>
                                        <p:strVal val="visible"/>
                                      </p:to>
                                    </p:set>
                                    <p:animEffect transition="in" filter="box(out)">
                                      <p:cBhvr>
                                        <p:cTn id="7" dur="500"/>
                                        <p:tgtEl>
                                          <p:spTgt spid="88577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85775"/>
                                        </p:tgtEl>
                                        <p:attrNameLst>
                                          <p:attrName>style.visibility</p:attrName>
                                        </p:attrNameLst>
                                      </p:cBhvr>
                                      <p:to>
                                        <p:strVal val="visible"/>
                                      </p:to>
                                    </p:set>
                                    <p:animEffect transition="in" filter="box(out)">
                                      <p:cBhvr>
                                        <p:cTn id="10" dur="500"/>
                                        <p:tgtEl>
                                          <p:spTgt spid="88577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885770"/>
                                        </p:tgtEl>
                                        <p:attrNameLst>
                                          <p:attrName>style.visibility</p:attrName>
                                        </p:attrNameLst>
                                      </p:cBhvr>
                                      <p:to>
                                        <p:strVal val="visible"/>
                                      </p:to>
                                    </p:set>
                                  </p:childTnLst>
                                </p:cTn>
                              </p:par>
                            </p:childTnLst>
                          </p:cTn>
                        </p:par>
                        <p:par>
                          <p:cTn id="14" fill="hold">
                            <p:stCondLst>
                              <p:cond delay="1000"/>
                            </p:stCondLst>
                            <p:childTnLst>
                              <p:par>
                                <p:cTn id="15" presetID="4" presetClass="entr" presetSubtype="32" fill="hold" nodeType="afterEffect">
                                  <p:stCondLst>
                                    <p:cond delay="0"/>
                                  </p:stCondLst>
                                  <p:childTnLst>
                                    <p:set>
                                      <p:cBhvr>
                                        <p:cTn id="16" dur="1" fill="hold">
                                          <p:stCondLst>
                                            <p:cond delay="0"/>
                                          </p:stCondLst>
                                        </p:cTn>
                                        <p:tgtEl>
                                          <p:spTgt spid="885764"/>
                                        </p:tgtEl>
                                        <p:attrNameLst>
                                          <p:attrName>style.visibility</p:attrName>
                                        </p:attrNameLst>
                                      </p:cBhvr>
                                      <p:to>
                                        <p:strVal val="visible"/>
                                      </p:to>
                                    </p:set>
                                    <p:animEffect transition="in" filter="box(out)">
                                      <p:cBhvr>
                                        <p:cTn id="17"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0" grpId="0" autoUpdateAnimBg="0"/>
      <p:bldP spid="88577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Review Eukaryotic &amp; Prokaryotic P. 25 NB</a:t>
            </a:r>
            <a:endParaRPr lang="en-US" dirty="0"/>
          </a:p>
        </p:txBody>
      </p:sp>
      <p:sp>
        <p:nvSpPr>
          <p:cNvPr id="3" name="Content Placeholder 2"/>
          <p:cNvSpPr>
            <a:spLocks noGrp="1"/>
          </p:cNvSpPr>
          <p:nvPr>
            <p:ph idx="1"/>
          </p:nvPr>
        </p:nvSpPr>
        <p:spPr>
          <a:xfrm>
            <a:off x="0" y="1295400"/>
            <a:ext cx="9144000" cy="4830763"/>
          </a:xfrm>
        </p:spPr>
        <p:txBody>
          <a:bodyPr numCol="3"/>
          <a:lstStyle/>
          <a:p>
            <a:r>
              <a:rPr lang="en-US" dirty="0" smtClean="0"/>
              <a:t>Eukaryotic														</a:t>
            </a:r>
          </a:p>
          <a:p>
            <a:pPr>
              <a:buNone/>
            </a:pPr>
            <a:endParaRPr lang="en-US" dirty="0" smtClean="0"/>
          </a:p>
          <a:p>
            <a:r>
              <a:rPr lang="en-US" dirty="0" smtClean="0"/>
              <a:t>Summary		</a:t>
            </a:r>
          </a:p>
          <a:p>
            <a:r>
              <a:rPr lang="en-US" dirty="0" smtClean="0"/>
              <a:t>Both																</a:t>
            </a:r>
          </a:p>
          <a:p>
            <a:endParaRPr lang="en-US" dirty="0" smtClean="0"/>
          </a:p>
          <a:p>
            <a:endParaRPr lang="en-US" dirty="0" smtClean="0"/>
          </a:p>
          <a:p>
            <a:endParaRPr lang="en-US" dirty="0" smtClean="0"/>
          </a:p>
          <a:p>
            <a:r>
              <a:rPr lang="en-US" dirty="0" smtClean="0"/>
              <a:t>	Prokaryotic			</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Folded Membranes</a:t>
            </a:r>
            <a:endParaRPr lang="en-US" dirty="0"/>
          </a:p>
        </p:txBody>
      </p:sp>
      <p:sp>
        <p:nvSpPr>
          <p:cNvPr id="3" name="Content Placeholder 2"/>
          <p:cNvSpPr>
            <a:spLocks noGrp="1"/>
          </p:cNvSpPr>
          <p:nvPr>
            <p:ph idx="1"/>
          </p:nvPr>
        </p:nvSpPr>
        <p:spPr>
          <a:xfrm>
            <a:off x="0" y="1219200"/>
            <a:ext cx="9144000" cy="4525963"/>
          </a:xfrm>
        </p:spPr>
        <p:txBody>
          <a:bodyPr/>
          <a:lstStyle/>
          <a:p>
            <a:r>
              <a:rPr lang="en-US" b="1" dirty="0" smtClean="0"/>
              <a:t>Examples </a:t>
            </a:r>
            <a:r>
              <a:rPr lang="en-US" dirty="0" smtClean="0"/>
              <a:t>of organelles with folded membranes are: </a:t>
            </a:r>
            <a:r>
              <a:rPr lang="en-US" b="1" dirty="0" smtClean="0"/>
              <a:t>mitochondria, </a:t>
            </a:r>
            <a:r>
              <a:rPr lang="en-US" b="1" dirty="0" err="1" smtClean="0"/>
              <a:t>golgi</a:t>
            </a:r>
            <a:r>
              <a:rPr lang="en-US" b="1" dirty="0" smtClean="0"/>
              <a:t> apparatus, endoplasmic reticulum, chloroplast</a:t>
            </a:r>
          </a:p>
          <a:p>
            <a:r>
              <a:rPr lang="en-US" b="1" dirty="0" smtClean="0"/>
              <a:t>Advantages:</a:t>
            </a:r>
          </a:p>
          <a:p>
            <a:pPr lvl="1"/>
            <a:r>
              <a:rPr lang="en-US" dirty="0" smtClean="0"/>
              <a:t>Cell processes can be more efficient</a:t>
            </a:r>
          </a:p>
          <a:p>
            <a:pPr lvl="1"/>
            <a:r>
              <a:rPr lang="en-US" dirty="0" smtClean="0"/>
              <a:t>Provides a larger surface area</a:t>
            </a:r>
          </a:p>
          <a:p>
            <a:pPr lvl="1"/>
            <a:r>
              <a:rPr lang="en-US" dirty="0" smtClean="0"/>
              <a:t>Membranes form interconnected compartments for more chemical reactions to happen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685800"/>
          <a:ext cx="8458200" cy="5029199"/>
        </p:xfrm>
        <a:graphic>
          <a:graphicData uri="http://schemas.openxmlformats.org/drawingml/2006/table">
            <a:tbl>
              <a:tblPr firstRow="1" bandRow="1">
                <a:tableStyleId>{5C22544A-7EE6-4342-B048-85BDC9FD1C3A}</a:tableStyleId>
              </a:tblPr>
              <a:tblGrid>
                <a:gridCol w="4229100"/>
                <a:gridCol w="4229100"/>
              </a:tblGrid>
              <a:tr h="443143">
                <a:tc>
                  <a:txBody>
                    <a:bodyPr/>
                    <a:lstStyle/>
                    <a:p>
                      <a:r>
                        <a:rPr lang="en-US" dirty="0" smtClean="0"/>
                        <a:t>Structure</a:t>
                      </a:r>
                      <a:endParaRPr lang="en-US" dirty="0"/>
                    </a:p>
                  </a:txBody>
                  <a:tcPr/>
                </a:tc>
                <a:tc>
                  <a:txBody>
                    <a:bodyPr/>
                    <a:lstStyle/>
                    <a:p>
                      <a:r>
                        <a:rPr lang="en-US" dirty="0" smtClean="0"/>
                        <a:t>Function</a:t>
                      </a:r>
                      <a:endParaRPr lang="en-US" dirty="0"/>
                    </a:p>
                  </a:txBody>
                  <a:tcPr/>
                </a:tc>
              </a:tr>
              <a:tr h="443143">
                <a:tc>
                  <a:txBody>
                    <a:bodyPr/>
                    <a:lstStyle/>
                    <a:p>
                      <a:r>
                        <a:rPr lang="en-US" sz="2000" dirty="0" smtClean="0"/>
                        <a:t>Nucleus</a:t>
                      </a:r>
                      <a:endParaRPr lang="en-US" sz="2000" dirty="0"/>
                    </a:p>
                  </a:txBody>
                  <a:tcPr/>
                </a:tc>
                <a:tc>
                  <a:txBody>
                    <a:bodyPr/>
                    <a:lstStyle/>
                    <a:p>
                      <a:endParaRPr lang="en-US"/>
                    </a:p>
                  </a:txBody>
                  <a:tcPr/>
                </a:tc>
              </a:tr>
              <a:tr h="443143">
                <a:tc>
                  <a:txBody>
                    <a:bodyPr/>
                    <a:lstStyle/>
                    <a:p>
                      <a:r>
                        <a:rPr lang="en-US" sz="2000" dirty="0" smtClean="0"/>
                        <a:t>Golgi apparatus</a:t>
                      </a:r>
                      <a:r>
                        <a:rPr lang="en-US" sz="2000" baseline="0" dirty="0" smtClean="0"/>
                        <a:t> (body)</a:t>
                      </a:r>
                      <a:endParaRPr lang="en-US" sz="2000" dirty="0"/>
                    </a:p>
                  </a:txBody>
                  <a:tcPr/>
                </a:tc>
                <a:tc>
                  <a:txBody>
                    <a:bodyPr/>
                    <a:lstStyle/>
                    <a:p>
                      <a:endParaRPr lang="en-US"/>
                    </a:p>
                  </a:txBody>
                  <a:tcPr/>
                </a:tc>
              </a:tr>
              <a:tr h="443143">
                <a:tc>
                  <a:txBody>
                    <a:bodyPr/>
                    <a:lstStyle/>
                    <a:p>
                      <a:r>
                        <a:rPr lang="en-US" sz="2000" dirty="0" smtClean="0"/>
                        <a:t>Mitochondria</a:t>
                      </a:r>
                      <a:endParaRPr lang="en-US" sz="2000" dirty="0"/>
                    </a:p>
                  </a:txBody>
                  <a:tcPr/>
                </a:tc>
                <a:tc>
                  <a:txBody>
                    <a:bodyPr/>
                    <a:lstStyle/>
                    <a:p>
                      <a:endParaRPr lang="en-US"/>
                    </a:p>
                  </a:txBody>
                  <a:tcPr/>
                </a:tc>
              </a:tr>
              <a:tr h="520456">
                <a:tc>
                  <a:txBody>
                    <a:bodyPr/>
                    <a:lstStyle/>
                    <a:p>
                      <a:r>
                        <a:rPr lang="en-US" sz="2000" dirty="0" smtClean="0"/>
                        <a:t>Smooth</a:t>
                      </a:r>
                      <a:r>
                        <a:rPr lang="en-US" sz="2000" baseline="0" dirty="0" smtClean="0"/>
                        <a:t> Endoplasmic Reticulum</a:t>
                      </a:r>
                      <a:endParaRPr lang="en-US" sz="2000" dirty="0"/>
                    </a:p>
                  </a:txBody>
                  <a:tcPr/>
                </a:tc>
                <a:tc>
                  <a:txBody>
                    <a:bodyPr/>
                    <a:lstStyle/>
                    <a:p>
                      <a:endParaRPr lang="en-US"/>
                    </a:p>
                  </a:txBody>
                  <a:tcPr/>
                </a:tc>
              </a:tr>
              <a:tr h="520456">
                <a:tc>
                  <a:txBody>
                    <a:bodyPr/>
                    <a:lstStyle/>
                    <a:p>
                      <a:r>
                        <a:rPr lang="en-US" sz="2000" dirty="0" smtClean="0"/>
                        <a:t>Rough</a:t>
                      </a:r>
                      <a:r>
                        <a:rPr lang="en-US" sz="2000" baseline="0" dirty="0" smtClean="0"/>
                        <a:t> Endoplasmic Reticulum </a:t>
                      </a:r>
                      <a:endParaRPr lang="en-US" sz="2000" dirty="0"/>
                    </a:p>
                  </a:txBody>
                  <a:tcPr/>
                </a:tc>
                <a:tc>
                  <a:txBody>
                    <a:bodyPr/>
                    <a:lstStyle/>
                    <a:p>
                      <a:endParaRPr lang="en-US"/>
                    </a:p>
                  </a:txBody>
                  <a:tcPr/>
                </a:tc>
              </a:tr>
              <a:tr h="443143">
                <a:tc>
                  <a:txBody>
                    <a:bodyPr/>
                    <a:lstStyle/>
                    <a:p>
                      <a:r>
                        <a:rPr lang="en-US" sz="2000" dirty="0" smtClean="0"/>
                        <a:t>Cell wall</a:t>
                      </a:r>
                      <a:endParaRPr lang="en-US" sz="2000" dirty="0"/>
                    </a:p>
                  </a:txBody>
                  <a:tcPr/>
                </a:tc>
                <a:tc>
                  <a:txBody>
                    <a:bodyPr/>
                    <a:lstStyle/>
                    <a:p>
                      <a:endParaRPr lang="en-US"/>
                    </a:p>
                  </a:txBody>
                  <a:tcPr/>
                </a:tc>
              </a:tr>
              <a:tr h="443143">
                <a:tc>
                  <a:txBody>
                    <a:bodyPr/>
                    <a:lstStyle/>
                    <a:p>
                      <a:r>
                        <a:rPr lang="en-US" sz="2000" dirty="0" smtClean="0"/>
                        <a:t>Plasma membrane</a:t>
                      </a:r>
                      <a:endParaRPr lang="en-US" sz="2000" dirty="0"/>
                    </a:p>
                  </a:txBody>
                  <a:tcPr/>
                </a:tc>
                <a:tc>
                  <a:txBody>
                    <a:bodyPr/>
                    <a:lstStyle/>
                    <a:p>
                      <a:endParaRPr lang="en-US" dirty="0"/>
                    </a:p>
                  </a:txBody>
                  <a:tcPr/>
                </a:tc>
              </a:tr>
              <a:tr h="443143">
                <a:tc>
                  <a:txBody>
                    <a:bodyPr/>
                    <a:lstStyle/>
                    <a:p>
                      <a:r>
                        <a:rPr lang="en-US" sz="2000" dirty="0" err="1" smtClean="0"/>
                        <a:t>Ribosomes</a:t>
                      </a:r>
                      <a:endParaRPr lang="en-US" sz="2000" dirty="0"/>
                    </a:p>
                  </a:txBody>
                  <a:tcPr/>
                </a:tc>
                <a:tc>
                  <a:txBody>
                    <a:bodyPr/>
                    <a:lstStyle/>
                    <a:p>
                      <a:endParaRPr lang="en-US" dirty="0"/>
                    </a:p>
                  </a:txBody>
                  <a:tcPr/>
                </a:tc>
              </a:tr>
              <a:tr h="443143">
                <a:tc>
                  <a:txBody>
                    <a:bodyPr/>
                    <a:lstStyle/>
                    <a:p>
                      <a:r>
                        <a:rPr lang="en-US" sz="2000" dirty="0" err="1" smtClean="0"/>
                        <a:t>Lysosomes</a:t>
                      </a:r>
                      <a:endParaRPr lang="en-US" sz="2000" dirty="0"/>
                    </a:p>
                  </a:txBody>
                  <a:tcPr/>
                </a:tc>
                <a:tc>
                  <a:txBody>
                    <a:bodyPr/>
                    <a:lstStyle/>
                    <a:p>
                      <a:endParaRPr lang="en-US" dirty="0"/>
                    </a:p>
                  </a:txBody>
                  <a:tcPr/>
                </a:tc>
              </a:tr>
              <a:tr h="443143">
                <a:tc>
                  <a:txBody>
                    <a:bodyPr/>
                    <a:lstStyle/>
                    <a:p>
                      <a:r>
                        <a:rPr lang="en-US" sz="2000" dirty="0" smtClean="0"/>
                        <a:t>Vacuole</a:t>
                      </a:r>
                      <a:endParaRPr lang="en-US" sz="2000" dirty="0"/>
                    </a:p>
                  </a:txBody>
                  <a:tcPr/>
                </a:tc>
                <a:tc>
                  <a:txBody>
                    <a:bodyPr/>
                    <a:lstStyle/>
                    <a:p>
                      <a:endParaRPr lang="en-US" dirty="0"/>
                    </a:p>
                  </a:txBody>
                  <a:tcPr/>
                </a:tc>
              </a:tr>
            </a:tbl>
          </a:graphicData>
        </a:graphic>
      </p:graphicFrame>
      <p:sp>
        <p:nvSpPr>
          <p:cNvPr id="6" name="TextBox 5"/>
          <p:cNvSpPr txBox="1"/>
          <p:nvPr/>
        </p:nvSpPr>
        <p:spPr>
          <a:xfrm>
            <a:off x="5867400" y="609600"/>
            <a:ext cx="2895600" cy="369332"/>
          </a:xfrm>
          <a:prstGeom prst="rect">
            <a:avLst/>
          </a:prstGeom>
          <a:noFill/>
        </p:spPr>
        <p:txBody>
          <a:bodyPr wrap="square" rtlCol="0">
            <a:spAutoFit/>
          </a:bodyPr>
          <a:lstStyle/>
          <a:p>
            <a:r>
              <a:rPr lang="en-US" dirty="0" smtClean="0"/>
              <a:t>Copy on Page 21NB</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6" name="Picture 4" descr="http://t1.gstatic.com/images?q=tbn:vnNFiAXEPi3BEM:http://hartkeisonline.com/wp-content/uploads/butter.jpg">
            <a:hlinkClick r:id="rId2"/>
          </p:cNvPr>
          <p:cNvPicPr>
            <a:picLocks noChangeAspect="1" noChangeArrowheads="1"/>
          </p:cNvPicPr>
          <p:nvPr/>
        </p:nvPicPr>
        <p:blipFill>
          <a:blip r:embed="rId3" cstate="print"/>
          <a:srcRect/>
          <a:stretch>
            <a:fillRect/>
          </a:stretch>
        </p:blipFill>
        <p:spPr bwMode="auto">
          <a:xfrm>
            <a:off x="5715000" y="3810000"/>
            <a:ext cx="3429000" cy="2571750"/>
          </a:xfrm>
          <a:prstGeom prst="rect">
            <a:avLst/>
          </a:prstGeom>
          <a:noFill/>
        </p:spPr>
      </p:pic>
      <p:sp>
        <p:nvSpPr>
          <p:cNvPr id="864258"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6.3 Section Summary 6.3 – pages 157-163</a:t>
            </a:r>
          </a:p>
        </p:txBody>
      </p:sp>
      <p:sp>
        <p:nvSpPr>
          <p:cNvPr id="864259" name="Rectangle 3"/>
          <p:cNvSpPr>
            <a:spLocks noChangeArrowheads="1"/>
          </p:cNvSpPr>
          <p:nvPr/>
        </p:nvSpPr>
        <p:spPr bwMode="auto">
          <a:xfrm>
            <a:off x="457200" y="1862138"/>
            <a:ext cx="8382000" cy="1384995"/>
          </a:xfrm>
          <a:prstGeom prst="rect">
            <a:avLst/>
          </a:prstGeom>
          <a:noFill/>
          <a:ln w="9525">
            <a:noFill/>
            <a:miter lim="800000"/>
            <a:headEnd/>
            <a:tailEnd/>
          </a:ln>
          <a:effectLst/>
        </p:spPr>
        <p:txBody>
          <a:bodyPr>
            <a:spAutoFit/>
          </a:bodyPr>
          <a:lstStyle/>
          <a:p>
            <a:pPr marL="342900" indent="-342900">
              <a:buClr>
                <a:schemeClr val="tx1"/>
              </a:buClr>
            </a:pPr>
            <a:r>
              <a:rPr lang="en-US" altLang="en-US" sz="2800" b="1" dirty="0">
                <a:solidFill>
                  <a:srgbClr val="FF0066"/>
                </a:solidFill>
                <a:latin typeface="Times" charset="0"/>
              </a:rPr>
              <a:t>Lipids</a:t>
            </a:r>
            <a:r>
              <a:rPr lang="en-US" altLang="en-US" sz="2800" b="1" dirty="0">
                <a:solidFill>
                  <a:srgbClr val="FFFFCC"/>
                </a:solidFill>
                <a:latin typeface="Times" charset="0"/>
              </a:rPr>
              <a:t> </a:t>
            </a:r>
            <a:r>
              <a:rPr lang="en-US" altLang="en-US" sz="2800" b="1" dirty="0">
                <a:latin typeface="Times" charset="0"/>
              </a:rPr>
              <a:t>are large </a:t>
            </a:r>
            <a:r>
              <a:rPr lang="en-US" altLang="en-US" sz="2800" b="1" dirty="0" err="1">
                <a:latin typeface="Times" charset="0"/>
              </a:rPr>
              <a:t>biomolecules</a:t>
            </a:r>
            <a:r>
              <a:rPr lang="en-US" altLang="en-US" sz="2800" b="1" dirty="0">
                <a:latin typeface="Times" charset="0"/>
              </a:rPr>
              <a:t> that are made mostly of carbon and hydrogen with a small amount of oxygen. (</a:t>
            </a:r>
            <a:r>
              <a:rPr lang="en-US" altLang="en-US" sz="2800" b="1" dirty="0" err="1">
                <a:latin typeface="Times" charset="0"/>
              </a:rPr>
              <a:t>ie</a:t>
            </a:r>
            <a:r>
              <a:rPr lang="en-US" altLang="en-US" sz="2800" b="1" dirty="0">
                <a:latin typeface="Times" charset="0"/>
              </a:rPr>
              <a:t>. fats, oils, waxes)</a:t>
            </a:r>
          </a:p>
        </p:txBody>
      </p:sp>
      <p:sp>
        <p:nvSpPr>
          <p:cNvPr id="864260" name="Rectangle 4"/>
          <p:cNvSpPr>
            <a:spLocks noChangeArrowheads="1"/>
          </p:cNvSpPr>
          <p:nvPr/>
        </p:nvSpPr>
        <p:spPr bwMode="auto">
          <a:xfrm>
            <a:off x="457200" y="1152525"/>
            <a:ext cx="7924800" cy="579438"/>
          </a:xfrm>
          <a:prstGeom prst="rect">
            <a:avLst/>
          </a:prstGeom>
          <a:noFill/>
          <a:ln w="9525">
            <a:noFill/>
            <a:miter lim="800000"/>
            <a:headEnd/>
            <a:tailEnd/>
          </a:ln>
          <a:effectLst/>
        </p:spPr>
        <p:txBody>
          <a:bodyPr anchor="ctr"/>
          <a:lstStyle/>
          <a:p>
            <a:pPr>
              <a:buFontTx/>
              <a:buNone/>
            </a:pPr>
            <a:r>
              <a:rPr lang="en-US" altLang="en-US" sz="3600" b="1">
                <a:solidFill>
                  <a:schemeClr val="tx2"/>
                </a:solidFill>
                <a:latin typeface="Times" charset="0"/>
              </a:rPr>
              <a:t>The structure of lipids</a:t>
            </a:r>
            <a:r>
              <a:rPr lang="en-US" altLang="en-US" sz="4000" b="1">
                <a:solidFill>
                  <a:srgbClr val="FFFF00"/>
                </a:solidFill>
                <a:latin typeface="Times" charset="0"/>
              </a:rPr>
              <a:t> </a:t>
            </a:r>
          </a:p>
        </p:txBody>
      </p:sp>
      <p:pic>
        <p:nvPicPr>
          <p:cNvPr id="864261"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864262" name="Picture 6" descr="New previous">
            <a:hlinkClick r:id="" action="ppaction://hlinkshowjump?jump=previousslide"/>
          </p:cNvPr>
          <p:cNvPicPr>
            <a:picLocks noChangeAspect="1" noChangeArrowheads="1"/>
          </p:cNvPicPr>
          <p:nvPr/>
        </p:nvPicPr>
        <p:blipFill>
          <a:blip r:embed="rId5" cstate="print"/>
          <a:srcRect/>
          <a:stretch>
            <a:fillRect/>
          </a:stretch>
        </p:blipFill>
        <p:spPr bwMode="auto">
          <a:xfrm>
            <a:off x="3581400" y="6191250"/>
            <a:ext cx="492125" cy="606425"/>
          </a:xfrm>
          <a:prstGeom prst="rect">
            <a:avLst/>
          </a:prstGeom>
          <a:noFill/>
        </p:spPr>
      </p:pic>
      <p:pic>
        <p:nvPicPr>
          <p:cNvPr id="864263" name="Picture 7"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864264" name="Picture 8" descr="New next">
            <a:hlinkClick r:id="" action="ppaction://hlinkshowjump?jump=nextslide"/>
          </p:cNvPr>
          <p:cNvPicPr>
            <a:picLocks noChangeAspect="1" noChangeArrowheads="1"/>
          </p:cNvPicPr>
          <p:nvPr/>
        </p:nvPicPr>
        <p:blipFill>
          <a:blip r:embed="rId8" cstate="print"/>
          <a:srcRect/>
          <a:stretch>
            <a:fillRect/>
          </a:stretch>
        </p:blipFill>
        <p:spPr bwMode="auto">
          <a:xfrm>
            <a:off x="5018088" y="6194425"/>
            <a:ext cx="468312" cy="606425"/>
          </a:xfrm>
          <a:prstGeom prst="rect">
            <a:avLst/>
          </a:prstGeom>
          <a:noFill/>
        </p:spPr>
      </p:pic>
      <p:pic>
        <p:nvPicPr>
          <p:cNvPr id="864265" name="Picture 9" descr="help">
            <a:hlinkClick r:id="" action="ppaction://noaction"/>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864266" name="Picture 10"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864267" name="Picture 11" descr="6"/>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pic>
        <p:nvPicPr>
          <p:cNvPr id="864268" name="Picture 12" descr="Section 3 title"/>
          <p:cNvPicPr>
            <a:picLocks noChangeAspect="1" noChangeArrowheads="1"/>
          </p:cNvPicPr>
          <p:nvPr/>
        </p:nvPicPr>
        <p:blipFill>
          <a:blip r:embed="rId13" cstate="print"/>
          <a:srcRect/>
          <a:stretch>
            <a:fillRect/>
          </a:stretch>
        </p:blipFill>
        <p:spPr bwMode="auto">
          <a:xfrm>
            <a:off x="1828800" y="0"/>
            <a:ext cx="6477000" cy="482600"/>
          </a:xfrm>
          <a:prstGeom prst="rect">
            <a:avLst/>
          </a:prstGeom>
          <a:noFill/>
        </p:spPr>
      </p:pic>
      <p:sp>
        <p:nvSpPr>
          <p:cNvPr id="864271" name="Rectangle 15"/>
          <p:cNvSpPr>
            <a:spLocks noChangeArrowheads="1"/>
          </p:cNvSpPr>
          <p:nvPr/>
        </p:nvSpPr>
        <p:spPr bwMode="auto">
          <a:xfrm>
            <a:off x="457200" y="3449638"/>
            <a:ext cx="8077200" cy="954107"/>
          </a:xfrm>
          <a:prstGeom prst="rect">
            <a:avLst/>
          </a:prstGeom>
          <a:noFill/>
          <a:ln w="9525">
            <a:noFill/>
            <a:miter lim="800000"/>
            <a:headEnd/>
            <a:tailEnd/>
          </a:ln>
          <a:effectLst/>
        </p:spPr>
        <p:txBody>
          <a:bodyPr>
            <a:spAutoFit/>
          </a:bodyPr>
          <a:lstStyle/>
          <a:p>
            <a:pPr marL="342900" indent="-342900"/>
            <a:r>
              <a:rPr lang="en-US" altLang="en-US" sz="2800" dirty="0">
                <a:latin typeface="Times" charset="0"/>
              </a:rPr>
              <a:t>They are insoluble in water because their molecules are </a:t>
            </a:r>
            <a:r>
              <a:rPr lang="en-US" altLang="en-US" sz="2800" dirty="0" err="1">
                <a:latin typeface="Times" charset="0"/>
              </a:rPr>
              <a:t>nonpolar</a:t>
            </a:r>
            <a:r>
              <a:rPr lang="en-US" altLang="en-US" sz="2800" dirty="0">
                <a:latin typeface="Times" charset="0"/>
              </a:rPr>
              <a:t> and are not attracted by water molecules.</a:t>
            </a:r>
          </a:p>
        </p:txBody>
      </p:sp>
      <p:pic>
        <p:nvPicPr>
          <p:cNvPr id="864272" name="Picture 16" descr="audio image blue">
            <a:hlinkClick r:id="" action="ppaction://noaction">
              <a:snd r:embed="rId14" name="06-lipids.WAV"/>
            </a:hlinkClick>
          </p:cNvPr>
          <p:cNvPicPr>
            <a:picLocks noChangeAspect="1" noChangeArrowheads="1"/>
          </p:cNvPicPr>
          <p:nvPr/>
        </p:nvPicPr>
        <p:blipFill>
          <a:blip r:embed="rId15" cstate="print"/>
          <a:srcRect/>
          <a:stretch>
            <a:fillRect/>
          </a:stretch>
        </p:blipFill>
        <p:spPr bwMode="auto">
          <a:xfrm>
            <a:off x="7494588" y="2819400"/>
            <a:ext cx="354012" cy="354013"/>
          </a:xfrm>
          <a:prstGeom prst="rect">
            <a:avLst/>
          </a:prstGeom>
          <a:noFill/>
        </p:spPr>
      </p:pic>
      <p:pic>
        <p:nvPicPr>
          <p:cNvPr id="136194" name="Picture 2" descr="http://www.mediabistro.com/fishbowlDC/original/soap.jpg"/>
          <p:cNvPicPr>
            <a:picLocks noChangeAspect="1" noChangeArrowheads="1"/>
          </p:cNvPicPr>
          <p:nvPr/>
        </p:nvPicPr>
        <p:blipFill>
          <a:blip r:embed="rId16" cstate="print"/>
          <a:srcRect/>
          <a:stretch>
            <a:fillRect/>
          </a:stretch>
        </p:blipFill>
        <p:spPr bwMode="auto">
          <a:xfrm>
            <a:off x="0" y="4267200"/>
            <a:ext cx="3034573" cy="2438400"/>
          </a:xfrm>
          <a:prstGeom prst="rect">
            <a:avLst/>
          </a:prstGeom>
          <a:noFill/>
        </p:spPr>
      </p:pic>
      <p:sp>
        <p:nvSpPr>
          <p:cNvPr id="17" name="TextBox 16"/>
          <p:cNvSpPr txBox="1"/>
          <p:nvPr/>
        </p:nvSpPr>
        <p:spPr>
          <a:xfrm>
            <a:off x="838200" y="5029200"/>
            <a:ext cx="1219200" cy="369332"/>
          </a:xfrm>
          <a:prstGeom prst="rect">
            <a:avLst/>
          </a:prstGeom>
          <a:noFill/>
        </p:spPr>
        <p:txBody>
          <a:bodyPr wrap="square" rtlCol="0">
            <a:spAutoFit/>
          </a:bodyPr>
          <a:lstStyle/>
          <a:p>
            <a:r>
              <a:rPr lang="en-US" dirty="0" smtClean="0"/>
              <a:t>Soap</a:t>
            </a:r>
            <a:endParaRPr lang="en-US" dirty="0"/>
          </a:p>
        </p:txBody>
      </p:sp>
      <p:sp>
        <p:nvSpPr>
          <p:cNvPr id="18" name="TextBox 17"/>
          <p:cNvSpPr txBox="1"/>
          <p:nvPr/>
        </p:nvSpPr>
        <p:spPr>
          <a:xfrm>
            <a:off x="6172200" y="4495800"/>
            <a:ext cx="1600200" cy="369332"/>
          </a:xfrm>
          <a:prstGeom prst="rect">
            <a:avLst/>
          </a:prstGeom>
          <a:noFill/>
        </p:spPr>
        <p:txBody>
          <a:bodyPr wrap="square" rtlCol="0">
            <a:spAutoFit/>
          </a:bodyPr>
          <a:lstStyle/>
          <a:p>
            <a:r>
              <a:rPr lang="en-US" dirty="0" smtClean="0"/>
              <a:t>Butter</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64259"/>
                                        </p:tgtEl>
                                        <p:attrNameLst>
                                          <p:attrName>style.visibility</p:attrName>
                                        </p:attrNameLst>
                                      </p:cBhvr>
                                      <p:to>
                                        <p:strVal val="visible"/>
                                      </p:to>
                                    </p:set>
                                    <p:animEffect transition="in" filter="box(out)">
                                      <p:cBhvr>
                                        <p:cTn id="7" dur="500"/>
                                        <p:tgtEl>
                                          <p:spTgt spid="86425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64272"/>
                                        </p:tgtEl>
                                        <p:attrNameLst>
                                          <p:attrName>style.visibility</p:attrName>
                                        </p:attrNameLst>
                                      </p:cBhvr>
                                      <p:to>
                                        <p:strVal val="visible"/>
                                      </p:to>
                                    </p:set>
                                    <p:animEffect transition="in" filter="box(out)">
                                      <p:cBhvr>
                                        <p:cTn id="12" dur="500"/>
                                        <p:tgtEl>
                                          <p:spTgt spid="86427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64271"/>
                                        </p:tgtEl>
                                        <p:attrNameLst>
                                          <p:attrName>style.visibility</p:attrName>
                                        </p:attrNameLst>
                                      </p:cBhvr>
                                      <p:to>
                                        <p:strVal val="visible"/>
                                      </p:to>
                                    </p:set>
                                    <p:animEffect transition="in" filter="box(out)">
                                      <p:cBhvr>
                                        <p:cTn id="17" dur="500"/>
                                        <p:tgtEl>
                                          <p:spTgt spid="864271"/>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64261"/>
                                        </p:tgtEl>
                                        <p:attrNameLst>
                                          <p:attrName>style.visibility</p:attrName>
                                        </p:attrNameLst>
                                      </p:cBhvr>
                                      <p:to>
                                        <p:strVal val="visible"/>
                                      </p:to>
                                    </p:set>
                                    <p:animEffect transition="in" filter="box(out)">
                                      <p:cBhvr>
                                        <p:cTn id="21" dur="500"/>
                                        <p:tgtEl>
                                          <p:spTgt spid="864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259" grpId="0" autoUpdateAnimBg="0"/>
      <p:bldP spid="864271"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400" dirty="0"/>
              <a:t>9</a:t>
            </a:r>
            <a:r>
              <a:rPr lang="en-US" sz="2400" dirty="0" smtClean="0"/>
              <a:t>/3 Cellular Transport 8.1</a:t>
            </a:r>
            <a:br>
              <a:rPr lang="en-US" sz="2400" dirty="0" smtClean="0"/>
            </a:br>
            <a:r>
              <a:rPr lang="en-US" sz="2400" dirty="0" smtClean="0"/>
              <a:t>Obj. TSW explain how cells regulate their surroundings through their semi permeable membranes by doing the onion, elodea leaf and check cell lab. P. 24 NB</a:t>
            </a:r>
            <a:endParaRPr lang="en-US" sz="2400" dirty="0"/>
          </a:p>
        </p:txBody>
      </p:sp>
      <p:sp>
        <p:nvSpPr>
          <p:cNvPr id="6" name="Content Placeholder 5"/>
          <p:cNvSpPr>
            <a:spLocks noGrp="1"/>
          </p:cNvSpPr>
          <p:nvPr>
            <p:ph sz="quarter" idx="4"/>
          </p:nvPr>
        </p:nvSpPr>
        <p:spPr>
          <a:xfrm>
            <a:off x="4572000" y="1447800"/>
            <a:ext cx="4572000" cy="3951288"/>
          </a:xfrm>
        </p:spPr>
        <p:txBody>
          <a:bodyPr/>
          <a:lstStyle/>
          <a:p>
            <a:pPr marL="457200" indent="-457200">
              <a:buFont typeface="+mj-lt"/>
              <a:buAutoNum type="arabicPeriod"/>
            </a:pPr>
            <a:r>
              <a:rPr lang="en-US" dirty="0" smtClean="0"/>
              <a:t>What is Osmosis? Compare &amp; Contrast </a:t>
            </a:r>
            <a:r>
              <a:rPr lang="en-US" b="1" dirty="0" smtClean="0"/>
              <a:t>Isotonic, Hypotonic, and Hypertonic Solutions</a:t>
            </a:r>
            <a:r>
              <a:rPr lang="en-US" dirty="0" smtClean="0"/>
              <a:t>.</a:t>
            </a:r>
          </a:p>
          <a:p>
            <a:pPr marL="457200" indent="-457200">
              <a:buFont typeface="+mj-lt"/>
              <a:buAutoNum type="arabicPeriod"/>
            </a:pPr>
            <a:r>
              <a:rPr lang="en-US" dirty="0" smtClean="0"/>
              <a:t>Compare &amp; Contrast </a:t>
            </a:r>
            <a:r>
              <a:rPr lang="en-US" b="1" dirty="0" smtClean="0"/>
              <a:t>Passive Transport &amp; Active Transport.</a:t>
            </a:r>
          </a:p>
          <a:p>
            <a:pPr marL="457200" indent="-457200">
              <a:buFont typeface="+mj-lt"/>
              <a:buAutoNum type="arabicPeriod"/>
            </a:pPr>
            <a:r>
              <a:rPr lang="en-US" dirty="0" smtClean="0"/>
              <a:t>Compare &amp; Contrast </a:t>
            </a:r>
            <a:r>
              <a:rPr lang="en-US" b="1" dirty="0" err="1" smtClean="0"/>
              <a:t>Endocytosis</a:t>
            </a:r>
            <a:r>
              <a:rPr lang="en-US" b="1" dirty="0" smtClean="0"/>
              <a:t> &amp; </a:t>
            </a:r>
            <a:r>
              <a:rPr lang="en-US" b="1" dirty="0" err="1" smtClean="0"/>
              <a:t>Exocytosis</a:t>
            </a:r>
            <a:endParaRPr lang="en-US" b="1" dirty="0"/>
          </a:p>
        </p:txBody>
      </p:sp>
      <p:pic>
        <p:nvPicPr>
          <p:cNvPr id="7" name="Picture 24" descr="Fig"/>
          <p:cNvPicPr>
            <a:picLocks noGrp="1" noChangeAspect="1" noChangeArrowheads="1"/>
          </p:cNvPicPr>
          <p:nvPr>
            <p:ph sz="half" idx="2"/>
          </p:nvPr>
        </p:nvPicPr>
        <p:blipFill>
          <a:blip r:embed="rId2" cstate="print"/>
          <a:srcRect/>
          <a:stretch>
            <a:fillRect/>
          </a:stretch>
        </p:blipFill>
        <p:spPr bwMode="auto">
          <a:xfrm>
            <a:off x="0" y="1371600"/>
            <a:ext cx="2286000" cy="2663504"/>
          </a:xfrm>
          <a:prstGeom prst="rect">
            <a:avLst/>
          </a:prstGeom>
          <a:noFill/>
        </p:spPr>
      </p:pic>
      <p:pic>
        <p:nvPicPr>
          <p:cNvPr id="8" name="Picture 19" descr="Fig"/>
          <p:cNvPicPr>
            <a:picLocks noChangeAspect="1" noChangeArrowheads="1"/>
          </p:cNvPicPr>
          <p:nvPr/>
        </p:nvPicPr>
        <p:blipFill>
          <a:blip r:embed="rId3" cstate="print"/>
          <a:srcRect/>
          <a:stretch>
            <a:fillRect/>
          </a:stretch>
        </p:blipFill>
        <p:spPr bwMode="auto">
          <a:xfrm>
            <a:off x="2209800" y="1600200"/>
            <a:ext cx="1577578" cy="2667000"/>
          </a:xfrm>
          <a:prstGeom prst="rect">
            <a:avLst/>
          </a:prstGeom>
          <a:noFill/>
        </p:spPr>
      </p:pic>
      <p:pic>
        <p:nvPicPr>
          <p:cNvPr id="9" name="Picture 29" descr="Fig"/>
          <p:cNvPicPr>
            <a:picLocks noChangeAspect="1" noChangeArrowheads="1"/>
          </p:cNvPicPr>
          <p:nvPr/>
        </p:nvPicPr>
        <p:blipFill>
          <a:blip r:embed="rId4" cstate="print"/>
          <a:srcRect/>
          <a:stretch>
            <a:fillRect/>
          </a:stretch>
        </p:blipFill>
        <p:spPr bwMode="auto">
          <a:xfrm>
            <a:off x="0" y="4076913"/>
            <a:ext cx="4648200" cy="2337120"/>
          </a:xfrm>
          <a:prstGeom prst="rect">
            <a:avLst/>
          </a:prstGeom>
          <a:noFill/>
          <a:ln w="9525">
            <a:noFill/>
            <a:miter lim="800000"/>
            <a:headEnd/>
            <a:tailEnd/>
          </a:ln>
        </p:spPr>
      </p:pic>
      <p:pic>
        <p:nvPicPr>
          <p:cNvPr id="10" name="Picture 16" descr="Fig"/>
          <p:cNvPicPr>
            <a:picLocks noChangeAspect="1" noChangeArrowheads="1"/>
          </p:cNvPicPr>
          <p:nvPr/>
        </p:nvPicPr>
        <p:blipFill>
          <a:blip r:embed="rId5" cstate="print"/>
          <a:srcRect/>
          <a:stretch>
            <a:fillRect/>
          </a:stretch>
        </p:blipFill>
        <p:spPr bwMode="auto">
          <a:xfrm>
            <a:off x="4648200" y="4583487"/>
            <a:ext cx="4191000" cy="2274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417638"/>
          </a:xfrm>
        </p:spPr>
        <p:txBody>
          <a:bodyPr>
            <a:normAutofit fontScale="90000"/>
          </a:bodyPr>
          <a:lstStyle/>
          <a:p>
            <a:r>
              <a:rPr lang="en-US" dirty="0" smtClean="0"/>
              <a:t>Cell Lab</a:t>
            </a:r>
            <a:br>
              <a:rPr lang="en-US" dirty="0" smtClean="0"/>
            </a:br>
            <a:r>
              <a:rPr lang="en-US" dirty="0" smtClean="0"/>
              <a:t>4x- Red Objective lens = 40</a:t>
            </a:r>
            <a:br>
              <a:rPr lang="en-US" dirty="0" smtClean="0"/>
            </a:br>
            <a:r>
              <a:rPr lang="en-US" dirty="0" smtClean="0"/>
              <a:t>10x – Yellow Objective lens = 100</a:t>
            </a:r>
            <a:endParaRPr lang="en-US" dirty="0"/>
          </a:p>
        </p:txBody>
      </p:sp>
      <p:sp>
        <p:nvSpPr>
          <p:cNvPr id="3" name="Content Placeholder 2"/>
          <p:cNvSpPr>
            <a:spLocks noGrp="1"/>
          </p:cNvSpPr>
          <p:nvPr>
            <p:ph idx="1"/>
          </p:nvPr>
        </p:nvSpPr>
        <p:spPr>
          <a:xfrm>
            <a:off x="0" y="1524000"/>
            <a:ext cx="9144000" cy="4602163"/>
          </a:xfrm>
        </p:spPr>
        <p:txBody>
          <a:bodyPr/>
          <a:lstStyle/>
          <a:p>
            <a:r>
              <a:rPr lang="en-US" dirty="0" smtClean="0"/>
              <a:t>Label on your picture of Cheek Cell, Onion Cell &amp; Elodea Leaf Cell:</a:t>
            </a:r>
          </a:p>
          <a:p>
            <a:r>
              <a:rPr lang="en-US" dirty="0" smtClean="0"/>
              <a:t>Cell Wall</a:t>
            </a:r>
          </a:p>
          <a:p>
            <a:r>
              <a:rPr lang="en-US" dirty="0" smtClean="0"/>
              <a:t>Nucleus</a:t>
            </a:r>
          </a:p>
          <a:p>
            <a:r>
              <a:rPr lang="en-US" dirty="0" smtClean="0"/>
              <a:t>Cytoplasm</a:t>
            </a:r>
          </a:p>
          <a:p>
            <a:r>
              <a:rPr lang="en-US" dirty="0" smtClean="0"/>
              <a:t>Chloroplast</a:t>
            </a:r>
          </a:p>
          <a:p>
            <a:r>
              <a:rPr lang="en-US" dirty="0" smtClean="0"/>
              <a:t>Plasma Membrane</a:t>
            </a:r>
          </a:p>
          <a:p>
            <a:endParaRPr lang="en-US" dirty="0"/>
          </a:p>
        </p:txBody>
      </p:sp>
      <p:pic>
        <p:nvPicPr>
          <p:cNvPr id="149506" name="Picture 2" descr="http://t0.gstatic.com/images?q=tbn:ANd9GcTfzG8ED1Z_nAGMzfrgDhk91vJOXJTPyX1wGORLpqGaVVkVKavkUw:www.webcastle.com/Projects/Biology/Cells/Elodea_Fresh_Water_400X.jpg">
            <a:hlinkClick r:id="rId2"/>
          </p:cNvPr>
          <p:cNvPicPr>
            <a:picLocks noChangeAspect="1" noChangeArrowheads="1"/>
          </p:cNvPicPr>
          <p:nvPr/>
        </p:nvPicPr>
        <p:blipFill>
          <a:blip r:embed="rId3" cstate="print"/>
          <a:srcRect/>
          <a:stretch>
            <a:fillRect/>
          </a:stretch>
        </p:blipFill>
        <p:spPr bwMode="auto">
          <a:xfrm>
            <a:off x="6057900" y="2209800"/>
            <a:ext cx="3086100" cy="2466975"/>
          </a:xfrm>
          <a:prstGeom prst="rect">
            <a:avLst/>
          </a:prstGeom>
          <a:noFill/>
        </p:spPr>
      </p:pic>
      <p:pic>
        <p:nvPicPr>
          <p:cNvPr id="149508" name="Picture 4" descr="http://t3.gstatic.com/images?q=tbn:ANd9GcSItsYZR2dzd3eqUaEFzrskdfoUwzjdg9gMobejVbWyH4XDCR69:faculty.kutztown.edu/friehauf/science_outreach/cheek_cells_005.jpg">
            <a:hlinkClick r:id="rId4"/>
          </p:cNvPr>
          <p:cNvPicPr>
            <a:picLocks noChangeAspect="1" noChangeArrowheads="1"/>
          </p:cNvPicPr>
          <p:nvPr/>
        </p:nvPicPr>
        <p:blipFill>
          <a:blip r:embed="rId5" cstate="print"/>
          <a:srcRect/>
          <a:stretch>
            <a:fillRect/>
          </a:stretch>
        </p:blipFill>
        <p:spPr bwMode="auto">
          <a:xfrm>
            <a:off x="3581400" y="4267200"/>
            <a:ext cx="3086100" cy="2314575"/>
          </a:xfrm>
          <a:prstGeom prst="rect">
            <a:avLst/>
          </a:prstGeom>
          <a:noFill/>
        </p:spPr>
      </p:pic>
      <p:pic>
        <p:nvPicPr>
          <p:cNvPr id="149510" name="Picture 6" descr="http://t2.gstatic.com/images?q=tbn:ANd9GcRWGVClwPUUsy5cTyKp_kABbH2MW06_jSIMauj0mIW_OypQgqwcsg:serenalegeremicroscopy.weebly.com/uploads/1/4/6/7/14673604/7521071_orig.jpeg%3F0">
            <a:hlinkClick r:id="rId6"/>
          </p:cNvPr>
          <p:cNvPicPr>
            <a:picLocks noChangeAspect="1" noChangeArrowheads="1"/>
          </p:cNvPicPr>
          <p:nvPr/>
        </p:nvPicPr>
        <p:blipFill>
          <a:blip r:embed="rId7" cstate="print"/>
          <a:srcRect/>
          <a:stretch>
            <a:fillRect/>
          </a:stretch>
        </p:blipFill>
        <p:spPr bwMode="auto">
          <a:xfrm>
            <a:off x="2438400" y="2514600"/>
            <a:ext cx="3086100" cy="1790701"/>
          </a:xfrm>
          <a:prstGeom prst="rect">
            <a:avLst/>
          </a:prstGeom>
          <a:noFill/>
        </p:spPr>
      </p:pic>
      <p:sp>
        <p:nvSpPr>
          <p:cNvPr id="4" name="TextBox 3"/>
          <p:cNvSpPr txBox="1"/>
          <p:nvPr/>
        </p:nvSpPr>
        <p:spPr>
          <a:xfrm>
            <a:off x="3352800" y="2209800"/>
            <a:ext cx="2171700" cy="369332"/>
          </a:xfrm>
          <a:prstGeom prst="rect">
            <a:avLst/>
          </a:prstGeom>
          <a:noFill/>
        </p:spPr>
        <p:txBody>
          <a:bodyPr wrap="square" rtlCol="0">
            <a:spAutoFit/>
          </a:bodyPr>
          <a:lstStyle/>
          <a:p>
            <a:r>
              <a:rPr lang="en-US" b="1" dirty="0" smtClean="0"/>
              <a:t>Onion Cell</a:t>
            </a:r>
            <a:endParaRPr lang="en-US" b="1" dirty="0"/>
          </a:p>
        </p:txBody>
      </p:sp>
      <p:sp>
        <p:nvSpPr>
          <p:cNvPr id="8" name="TextBox 7"/>
          <p:cNvSpPr txBox="1"/>
          <p:nvPr/>
        </p:nvSpPr>
        <p:spPr>
          <a:xfrm>
            <a:off x="4431826" y="6442631"/>
            <a:ext cx="2171700" cy="369332"/>
          </a:xfrm>
          <a:prstGeom prst="rect">
            <a:avLst/>
          </a:prstGeom>
          <a:noFill/>
        </p:spPr>
        <p:txBody>
          <a:bodyPr wrap="square" rtlCol="0">
            <a:spAutoFit/>
          </a:bodyPr>
          <a:lstStyle/>
          <a:p>
            <a:r>
              <a:rPr lang="en-US" b="1" dirty="0" smtClean="0"/>
              <a:t>Cheek Cell</a:t>
            </a:r>
            <a:endParaRPr lang="en-US" b="1" dirty="0"/>
          </a:p>
        </p:txBody>
      </p:sp>
      <p:sp>
        <p:nvSpPr>
          <p:cNvPr id="9" name="TextBox 8"/>
          <p:cNvSpPr txBox="1"/>
          <p:nvPr/>
        </p:nvSpPr>
        <p:spPr>
          <a:xfrm>
            <a:off x="7123563" y="4650343"/>
            <a:ext cx="2171700" cy="369332"/>
          </a:xfrm>
          <a:prstGeom prst="rect">
            <a:avLst/>
          </a:prstGeom>
          <a:noFill/>
        </p:spPr>
        <p:txBody>
          <a:bodyPr wrap="square" rtlCol="0">
            <a:spAutoFit/>
          </a:bodyPr>
          <a:lstStyle/>
          <a:p>
            <a:r>
              <a:rPr lang="en-US" b="1" dirty="0" smtClean="0"/>
              <a:t>Elodea Cell</a:t>
            </a:r>
            <a:endParaRPr lang="en-US" b="1"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BDOL03"/>
          <p:cNvPicPr>
            <a:picLocks noChangeAspect="1" noChangeArrowheads="1"/>
          </p:cNvPicPr>
          <p:nvPr/>
        </p:nvPicPr>
        <p:blipFill>
          <a:blip r:embed="rId2" cstate="print"/>
          <a:srcRect/>
          <a:stretch>
            <a:fillRect/>
          </a:stretch>
        </p:blipFill>
        <p:spPr bwMode="auto">
          <a:xfrm>
            <a:off x="0" y="-23071"/>
            <a:ext cx="9144000" cy="6881071"/>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36" descr="BDOL02"/>
          <p:cNvPicPr>
            <a:picLocks noChangeAspect="1" noChangeArrowheads="1"/>
          </p:cNvPicPr>
          <p:nvPr/>
        </p:nvPicPr>
        <p:blipFill>
          <a:blip r:embed="rId2" cstate="print"/>
          <a:srcRect/>
          <a:stretch>
            <a:fillRect/>
          </a:stretch>
        </p:blipFill>
        <p:spPr bwMode="auto">
          <a:xfrm>
            <a:off x="0" y="0"/>
            <a:ext cx="9144000" cy="6867505"/>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p:cNvPicPr>
          <p:nvPr>
            <p:ph idx="1"/>
          </p:nvPr>
        </p:nvPicPr>
        <p:blipFill>
          <a:blip r:embed="rId2" cstate="print"/>
          <a:srcRect l="37385" t="18024" r="15171" b="29105"/>
          <a:stretch>
            <a:fillRect/>
          </a:stretch>
        </p:blipFill>
        <p:spPr bwMode="auto">
          <a:xfrm>
            <a:off x="381000" y="0"/>
            <a:ext cx="6729369" cy="6126163"/>
          </a:xfrm>
          <a:prstGeom prst="rect">
            <a:avLst/>
          </a:prstGeom>
          <a:noFill/>
          <a:ln w="9525">
            <a:noFill/>
            <a:miter lim="800000"/>
            <a:headEnd/>
            <a:tailEnd/>
          </a:ln>
        </p:spPr>
      </p:pic>
      <p:sp>
        <p:nvSpPr>
          <p:cNvPr id="4" name="TextBox 3"/>
          <p:cNvSpPr txBox="1"/>
          <p:nvPr/>
        </p:nvSpPr>
        <p:spPr>
          <a:xfrm>
            <a:off x="4800600" y="1752600"/>
            <a:ext cx="2514600" cy="369332"/>
          </a:xfrm>
          <a:prstGeom prst="rect">
            <a:avLst/>
          </a:prstGeom>
          <a:noFill/>
        </p:spPr>
        <p:txBody>
          <a:bodyPr wrap="square" rtlCol="0">
            <a:spAutoFit/>
          </a:bodyPr>
          <a:lstStyle/>
          <a:p>
            <a:r>
              <a:rPr lang="en-US" dirty="0" smtClean="0"/>
              <a:t>Page 25 NB</a:t>
            </a:r>
            <a:endParaRPr lang="en-US" dirty="0"/>
          </a:p>
        </p:txBody>
      </p:sp>
      <p:sp>
        <p:nvSpPr>
          <p:cNvPr id="5" name="TextBox 4"/>
          <p:cNvSpPr txBox="1"/>
          <p:nvPr/>
        </p:nvSpPr>
        <p:spPr>
          <a:xfrm>
            <a:off x="7086600" y="1371600"/>
            <a:ext cx="2057400" cy="2862322"/>
          </a:xfrm>
          <a:prstGeom prst="rect">
            <a:avLst/>
          </a:prstGeom>
          <a:noFill/>
        </p:spPr>
        <p:txBody>
          <a:bodyPr wrap="square" rtlCol="0">
            <a:spAutoFit/>
          </a:bodyPr>
          <a:lstStyle/>
          <a:p>
            <a:pPr>
              <a:buFont typeface="Arial" pitchFamily="34" charset="0"/>
              <a:buChar char="•"/>
            </a:pPr>
            <a:r>
              <a:rPr lang="en-US" dirty="0" err="1" smtClean="0"/>
              <a:t>Lysosomes</a:t>
            </a:r>
            <a:endParaRPr lang="en-US" dirty="0" smtClean="0"/>
          </a:p>
          <a:p>
            <a:pPr>
              <a:buFont typeface="Arial" pitchFamily="34" charset="0"/>
              <a:buChar char="•"/>
            </a:pPr>
            <a:r>
              <a:rPr lang="en-US" dirty="0" smtClean="0"/>
              <a:t>Food particles</a:t>
            </a:r>
          </a:p>
          <a:p>
            <a:pPr>
              <a:buFont typeface="Arial" pitchFamily="34" charset="0"/>
              <a:buChar char="•"/>
            </a:pPr>
            <a:r>
              <a:rPr lang="en-US" dirty="0" smtClean="0"/>
              <a:t>A membrane</a:t>
            </a:r>
          </a:p>
          <a:p>
            <a:pPr>
              <a:buFont typeface="Arial" pitchFamily="34" charset="0"/>
              <a:buChar char="•"/>
            </a:pPr>
            <a:r>
              <a:rPr lang="en-US" dirty="0" smtClean="0"/>
              <a:t>Bacteria &amp; viruses</a:t>
            </a:r>
          </a:p>
          <a:p>
            <a:pPr>
              <a:buFont typeface="Arial" pitchFamily="34" charset="0"/>
              <a:buChar char="•"/>
            </a:pPr>
            <a:r>
              <a:rPr lang="en-US" dirty="0" smtClean="0"/>
              <a:t>Cell proteins</a:t>
            </a:r>
          </a:p>
          <a:p>
            <a:pPr>
              <a:buFont typeface="Arial" pitchFamily="34" charset="0"/>
              <a:buChar char="•"/>
            </a:pPr>
            <a:r>
              <a:rPr lang="en-US" dirty="0" smtClean="0"/>
              <a:t>Tail</a:t>
            </a:r>
          </a:p>
          <a:p>
            <a:pPr>
              <a:buFont typeface="Arial" pitchFamily="34" charset="0"/>
              <a:buChar char="•"/>
            </a:pPr>
            <a:r>
              <a:rPr lang="en-US" dirty="0" smtClean="0"/>
              <a:t> Vacuoles</a:t>
            </a:r>
          </a:p>
          <a:p>
            <a:pPr>
              <a:buFont typeface="Arial" pitchFamily="34" charset="0"/>
              <a:buChar char="•"/>
            </a:pPr>
            <a:r>
              <a:rPr lang="en-US" dirty="0" smtClean="0"/>
              <a:t>Worn- out parts</a:t>
            </a:r>
          </a:p>
          <a:p>
            <a:pPr>
              <a:buFont typeface="Arial" pitchFamily="34" charset="0"/>
              <a:buChar char="•"/>
            </a:pPr>
            <a:r>
              <a:rPr lang="en-US" dirty="0" smtClean="0"/>
              <a:t>Digesting it</a:t>
            </a:r>
          </a:p>
          <a:p>
            <a:pPr>
              <a:buFont typeface="Arial" pitchFamily="34" charset="0"/>
              <a:buChar char="•"/>
            </a:pPr>
            <a:r>
              <a:rPr lang="en-US" dirty="0" smtClean="0"/>
              <a:t>Digestive enzymes</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2400" b="1" dirty="0" smtClean="0"/>
              <a:t>Lab – Scientific Method using Elodea Leaf, Onion Cells &amp; Cheek Cells </a:t>
            </a:r>
            <a:br>
              <a:rPr lang="en-US" sz="2400" b="1" dirty="0" smtClean="0"/>
            </a:br>
            <a:r>
              <a:rPr lang="en-US" sz="2400" b="1" dirty="0" smtClean="0"/>
              <a:t> p. 25 NB</a:t>
            </a:r>
            <a:endParaRPr lang="en-US" sz="2400" b="1" dirty="0"/>
          </a:p>
        </p:txBody>
      </p:sp>
      <p:sp>
        <p:nvSpPr>
          <p:cNvPr id="3" name="Content Placeholder 2"/>
          <p:cNvSpPr>
            <a:spLocks noGrp="1"/>
          </p:cNvSpPr>
          <p:nvPr>
            <p:ph idx="1"/>
          </p:nvPr>
        </p:nvSpPr>
        <p:spPr>
          <a:xfrm>
            <a:off x="0" y="1066800"/>
            <a:ext cx="8610600" cy="5257800"/>
          </a:xfrm>
        </p:spPr>
        <p:txBody>
          <a:bodyPr>
            <a:normAutofit fontScale="85000" lnSpcReduction="20000"/>
          </a:bodyPr>
          <a:lstStyle/>
          <a:p>
            <a:r>
              <a:rPr lang="en-US" b="1" dirty="0" smtClean="0"/>
              <a:t>Observation(s):</a:t>
            </a:r>
          </a:p>
          <a:p>
            <a:r>
              <a:rPr lang="en-US" b="1" dirty="0" smtClean="0"/>
              <a:t>Questions:</a:t>
            </a:r>
          </a:p>
          <a:p>
            <a:r>
              <a:rPr lang="en-US" b="1" dirty="0" smtClean="0"/>
              <a:t>Hypothesis:</a:t>
            </a:r>
            <a:r>
              <a:rPr lang="en-US" dirty="0" smtClean="0"/>
              <a:t> If, Then, &amp; Testable</a:t>
            </a:r>
          </a:p>
          <a:p>
            <a:r>
              <a:rPr lang="en-US" b="1" dirty="0" smtClean="0"/>
              <a:t>Materials: </a:t>
            </a:r>
            <a:r>
              <a:rPr lang="en-US" dirty="0" smtClean="0"/>
              <a:t>1 glass slide, 1 cover slip, one toothpick, 1 piece of onion, forceps, Methyl Blue, Iodine</a:t>
            </a:r>
          </a:p>
          <a:p>
            <a:r>
              <a:rPr lang="en-US" b="1" dirty="0" smtClean="0"/>
              <a:t>Procedure:</a:t>
            </a:r>
          </a:p>
          <a:p>
            <a:pPr lvl="1">
              <a:buNone/>
            </a:pPr>
            <a:r>
              <a:rPr lang="en-US" dirty="0" smtClean="0"/>
              <a:t>Get 1 glass slide, 1 cover slip, put 3 drops of Iodine on the slide for the onion, peal the inner membrane off &amp; lay onto the Iodine, then put on the cover slip.</a:t>
            </a:r>
          </a:p>
          <a:p>
            <a:pPr lvl="1">
              <a:buNone/>
            </a:pPr>
            <a:r>
              <a:rPr lang="en-US" dirty="0" smtClean="0"/>
              <a:t> Get 1 glass slide, 1 cover slip, put 3 drops of Methyl Blue on the slide for the cheek cell, get a toothpick and just touch the inside of your cheek, then swirl the toothpick around in the MB and put on the cover slip.</a:t>
            </a:r>
          </a:p>
          <a:p>
            <a:pPr lvl="1">
              <a:buNone/>
            </a:pPr>
            <a:r>
              <a:rPr lang="en-US" dirty="0" smtClean="0"/>
              <a:t>Get 1 glass slide, 1 cover slip, put 3 drops of water on the slide, place 1 elodea leaf on the slide, then put on the cover slip.</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400" dirty="0" smtClean="0"/>
              <a:t>Cont. Lab  Onion &amp; Cheek Cells  p.  25 NB</a:t>
            </a:r>
            <a:endParaRPr lang="en-US" sz="2400" dirty="0"/>
          </a:p>
        </p:txBody>
      </p:sp>
      <p:sp>
        <p:nvSpPr>
          <p:cNvPr id="3" name="Content Placeholder 2"/>
          <p:cNvSpPr>
            <a:spLocks noGrp="1"/>
          </p:cNvSpPr>
          <p:nvPr>
            <p:ph idx="1"/>
          </p:nvPr>
        </p:nvSpPr>
        <p:spPr>
          <a:xfrm>
            <a:off x="0" y="838200"/>
            <a:ext cx="9144000" cy="4525963"/>
          </a:xfrm>
        </p:spPr>
        <p:txBody>
          <a:bodyPr>
            <a:normAutofit fontScale="77500" lnSpcReduction="20000"/>
          </a:bodyPr>
          <a:lstStyle/>
          <a:p>
            <a:r>
              <a:rPr lang="en-US" b="1" dirty="0" smtClean="0"/>
              <a:t>Data:</a:t>
            </a:r>
            <a:r>
              <a:rPr lang="en-US" dirty="0" smtClean="0"/>
              <a:t> </a:t>
            </a:r>
          </a:p>
          <a:p>
            <a:pPr>
              <a:buNone/>
            </a:pPr>
            <a:r>
              <a:rPr lang="en-US" dirty="0" smtClean="0"/>
              <a:t>	Qualitative (words, pictures, descriptions) &amp; Quantitative (#’s, graphs, tables) </a:t>
            </a:r>
            <a:r>
              <a:rPr lang="en-US" b="1" dirty="0" smtClean="0"/>
              <a:t>Label the nucleus, plasma membrane, cytoplasm, chloroplast, &amp; cell wall</a:t>
            </a:r>
          </a:p>
          <a:p>
            <a:r>
              <a:rPr lang="en-US" b="1" dirty="0" smtClean="0"/>
              <a:t>Control Group: </a:t>
            </a:r>
            <a:r>
              <a:rPr lang="en-US" dirty="0" smtClean="0"/>
              <a:t> What are you comparing your cheek cells to?</a:t>
            </a:r>
          </a:p>
          <a:p>
            <a:r>
              <a:rPr lang="en-US" b="1" dirty="0" smtClean="0"/>
              <a:t>Independent Variable:  </a:t>
            </a:r>
            <a:r>
              <a:rPr lang="en-US" dirty="0" smtClean="0"/>
              <a:t>Brushing teeth, or how many times you touched your cheek.</a:t>
            </a:r>
          </a:p>
          <a:p>
            <a:r>
              <a:rPr lang="en-US" b="1" dirty="0" smtClean="0"/>
              <a:t>Dependent Variable: </a:t>
            </a:r>
            <a:r>
              <a:rPr lang="en-US" dirty="0" smtClean="0"/>
              <a:t>The amount of Cheek Cells</a:t>
            </a:r>
          </a:p>
          <a:p>
            <a:r>
              <a:rPr lang="en-US" b="1" dirty="0" smtClean="0"/>
              <a:t>Conclusion:</a:t>
            </a:r>
            <a:r>
              <a:rPr lang="en-US" dirty="0" smtClean="0"/>
              <a:t> 3 – 5 sentences Accept or Reject your hypothesis, what you learned, what would you do differently?  Why did you not see chloroplasts in the onion cell?  What was different about the cheek cell?  Were the chloroplasts moving in the Elodea Leaf?</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Conclusion P. 25 NB</a:t>
            </a:r>
            <a:endParaRPr lang="en-US" dirty="0"/>
          </a:p>
        </p:txBody>
      </p:sp>
      <p:sp>
        <p:nvSpPr>
          <p:cNvPr id="3" name="Content Placeholder 2"/>
          <p:cNvSpPr>
            <a:spLocks noGrp="1"/>
          </p:cNvSpPr>
          <p:nvPr>
            <p:ph idx="1"/>
          </p:nvPr>
        </p:nvSpPr>
        <p:spPr>
          <a:xfrm>
            <a:off x="381000" y="609600"/>
            <a:ext cx="8229600" cy="4525963"/>
          </a:xfrm>
        </p:spPr>
        <p:txBody>
          <a:bodyPr>
            <a:normAutofit fontScale="85000" lnSpcReduction="20000"/>
          </a:bodyPr>
          <a:lstStyle/>
          <a:p>
            <a:r>
              <a:rPr lang="en-US" dirty="0" smtClean="0"/>
              <a:t>sentences Accept or Reject your hypothesis, what you learned, what would you do differently?  Why did you not see chloroplasts in the onion cell?  What was different about the cheek cell?  Were the chloroplasts moving in the Elodea Leaf?</a:t>
            </a:r>
          </a:p>
          <a:p>
            <a:r>
              <a:rPr lang="en-US" dirty="0" smtClean="0"/>
              <a:t>Accept or Reject?  We learned that there are cells in plants and animals. The onion cells look like bricks.  The Cheek cells were circular, and the plant cells looked like bricks.  I would change nothing about the lab. There were no chloroplasts in the onion cell because it was underground. The Chloroplasts were green in the Elodea Leaf.</a:t>
            </a:r>
          </a:p>
          <a:p>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9/4 Osmosis CH 8.1 &amp; 8.2</a:t>
            </a:r>
            <a:br>
              <a:rPr lang="en-US" sz="2800" dirty="0" smtClean="0"/>
            </a:br>
            <a:r>
              <a:rPr lang="en-US" sz="2800" dirty="0" smtClean="0"/>
              <a:t>Obj. TSW learn how water moves through a plasma membrane by participating in a demonstration of Osmosis. P. 26 NB</a:t>
            </a:r>
            <a:endParaRPr lang="en-US" sz="2800"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Why do cells have to be small?</a:t>
            </a:r>
          </a:p>
          <a:p>
            <a:pPr marL="514350" indent="-514350">
              <a:buFont typeface="+mj-lt"/>
              <a:buAutoNum type="arabicPeriod"/>
            </a:pPr>
            <a:r>
              <a:rPr lang="en-US" dirty="0" smtClean="0"/>
              <a:t>Explain what happens to a cell or egg in a Hypotonic solution. Use words like Solute and Solvent.</a:t>
            </a:r>
          </a:p>
          <a:p>
            <a:pPr marL="514350" indent="-514350">
              <a:buFont typeface="+mj-lt"/>
              <a:buAutoNum type="arabicPeriod"/>
            </a:pPr>
            <a:r>
              <a:rPr lang="en-US" dirty="0" smtClean="0"/>
              <a:t>H. Biology. Explain plasmolysis, why does grass that has been salted in the winter along side roads die?</a:t>
            </a:r>
          </a:p>
          <a:p>
            <a:pPr marL="514350" indent="-514350">
              <a:buFont typeface="+mj-lt"/>
              <a:buAutoNum type="arabicPeriod"/>
            </a:pPr>
            <a:endParaRPr lang="en-US" dirty="0"/>
          </a:p>
        </p:txBody>
      </p:sp>
      <p:pic>
        <p:nvPicPr>
          <p:cNvPr id="4" name="Picture 23" descr="Fig"/>
          <p:cNvPicPr>
            <a:picLocks noChangeAspect="1" noChangeArrowheads="1"/>
          </p:cNvPicPr>
          <p:nvPr/>
        </p:nvPicPr>
        <p:blipFill>
          <a:blip r:embed="rId2" cstate="print"/>
          <a:srcRect/>
          <a:stretch>
            <a:fillRect/>
          </a:stretch>
        </p:blipFill>
        <p:spPr bwMode="auto">
          <a:xfrm>
            <a:off x="3640395" y="4771976"/>
            <a:ext cx="1484313" cy="2053439"/>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5194472" y="4771976"/>
            <a:ext cx="1447800" cy="2086024"/>
          </a:xfrm>
          <a:prstGeom prst="rect">
            <a:avLst/>
          </a:prstGeom>
          <a:noFill/>
        </p:spPr>
      </p:pic>
      <p:pic>
        <p:nvPicPr>
          <p:cNvPr id="6" name="Picture 24" descr="Fig"/>
          <p:cNvPicPr>
            <a:picLocks noChangeAspect="1" noChangeArrowheads="1"/>
          </p:cNvPicPr>
          <p:nvPr/>
        </p:nvPicPr>
        <p:blipFill>
          <a:blip r:embed="rId4" cstate="print"/>
          <a:srcRect/>
          <a:stretch>
            <a:fillRect/>
          </a:stretch>
        </p:blipFill>
        <p:spPr bwMode="auto">
          <a:xfrm>
            <a:off x="6781800" y="4786288"/>
            <a:ext cx="1765472" cy="2057400"/>
          </a:xfrm>
          <a:prstGeom prst="rect">
            <a:avLst/>
          </a:prstGeom>
          <a:noFill/>
        </p:spPr>
      </p:pic>
    </p:spTree>
    <p:extLst>
      <p:ext uri="{BB962C8B-B14F-4D97-AF65-F5344CB8AC3E}">
        <p14:creationId xmlns:p14="http://schemas.microsoft.com/office/powerpoint/2010/main" val="37312864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8.1 Summary – pages 195 - 200</a:t>
            </a:r>
          </a:p>
        </p:txBody>
      </p:sp>
      <p:sp>
        <p:nvSpPr>
          <p:cNvPr id="876547" name="Rectangle 3"/>
          <p:cNvSpPr>
            <a:spLocks noChangeArrowheads="1"/>
          </p:cNvSpPr>
          <p:nvPr/>
        </p:nvSpPr>
        <p:spPr bwMode="auto">
          <a:xfrm>
            <a:off x="457200" y="1676400"/>
            <a:ext cx="2819400" cy="4035425"/>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b="0">
                <a:latin typeface="Times" charset="0"/>
              </a:rPr>
              <a:t>Unequal distribution of particles, called a concentration gradient, is one factor that controls osmosis.</a:t>
            </a:r>
            <a:endParaRPr lang="en-US" altLang="en-US" sz="3200" b="0" i="1">
              <a:latin typeface="Times" charset="0"/>
            </a:endParaRPr>
          </a:p>
        </p:txBody>
      </p:sp>
      <p:sp>
        <p:nvSpPr>
          <p:cNvPr id="876549" name="Text Box 5"/>
          <p:cNvSpPr txBox="1">
            <a:spLocks noChangeArrowheads="1"/>
          </p:cNvSpPr>
          <p:nvPr/>
        </p:nvSpPr>
        <p:spPr bwMode="auto">
          <a:xfrm>
            <a:off x="1752600" y="457200"/>
            <a:ext cx="5275996" cy="1089529"/>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What controls osmosis</a:t>
            </a:r>
            <a:r>
              <a:rPr lang="en-US" altLang="en-US" sz="3600" dirty="0" smtClean="0">
                <a:solidFill>
                  <a:schemeClr val="tx2"/>
                </a:solidFill>
                <a:latin typeface="Times" charset="0"/>
              </a:rPr>
              <a:t>? </a:t>
            </a:r>
          </a:p>
          <a:p>
            <a:pPr>
              <a:lnSpc>
                <a:spcPct val="90000"/>
              </a:lnSpc>
            </a:pPr>
            <a:r>
              <a:rPr lang="en-US" altLang="en-US" sz="3600" dirty="0" smtClean="0">
                <a:solidFill>
                  <a:schemeClr val="tx2"/>
                </a:solidFill>
                <a:latin typeface="Times" charset="0"/>
              </a:rPr>
              <a:t>#1.The movement of water.</a:t>
            </a:r>
            <a:endParaRPr lang="en-US" altLang="en-US" sz="3600" dirty="0">
              <a:solidFill>
                <a:schemeClr val="tx2"/>
              </a:solidFill>
              <a:latin typeface="Times" charset="0"/>
            </a:endParaRPr>
          </a:p>
        </p:txBody>
      </p:sp>
      <p:pic>
        <p:nvPicPr>
          <p:cNvPr id="876550"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655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6552"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655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6554"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6555" name="Picture 11"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6562" name="Picture 18"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6564" name="Picture 20" descr="Sec"/>
          <p:cNvPicPr>
            <a:picLocks noChangeAspect="1" noChangeArrowheads="1"/>
          </p:cNvPicPr>
          <p:nvPr/>
        </p:nvPicPr>
        <p:blipFill>
          <a:blip r:embed="rId11" cstate="print"/>
          <a:srcRect/>
          <a:stretch>
            <a:fillRect/>
          </a:stretch>
        </p:blipFill>
        <p:spPr bwMode="auto">
          <a:xfrm>
            <a:off x="2813050" y="0"/>
            <a:ext cx="3517900" cy="482600"/>
          </a:xfrm>
          <a:prstGeom prst="rect">
            <a:avLst/>
          </a:prstGeom>
          <a:noFill/>
        </p:spPr>
      </p:pic>
      <p:sp>
        <p:nvSpPr>
          <p:cNvPr id="876568" name="Line 24"/>
          <p:cNvSpPr>
            <a:spLocks noChangeShapeType="1"/>
          </p:cNvSpPr>
          <p:nvPr/>
        </p:nvSpPr>
        <p:spPr bwMode="auto">
          <a:xfrm flipV="1">
            <a:off x="4648200" y="3581400"/>
            <a:ext cx="762000" cy="304800"/>
          </a:xfrm>
          <a:prstGeom prst="line">
            <a:avLst/>
          </a:prstGeom>
          <a:noFill/>
          <a:ln w="9525">
            <a:noFill/>
            <a:round/>
            <a:headEnd/>
            <a:tailEnd/>
          </a:ln>
          <a:effectLst/>
        </p:spPr>
        <p:txBody>
          <a:bodyPr wrap="none" anchor="ctr">
            <a:spAutoFit/>
          </a:bodyPr>
          <a:lstStyle/>
          <a:p>
            <a:endParaRPr lang="en-US"/>
          </a:p>
        </p:txBody>
      </p:sp>
      <p:sp>
        <p:nvSpPr>
          <p:cNvPr id="876570" name="Line 26"/>
          <p:cNvSpPr>
            <a:spLocks noChangeShapeType="1"/>
          </p:cNvSpPr>
          <p:nvPr/>
        </p:nvSpPr>
        <p:spPr bwMode="auto">
          <a:xfrm flipV="1">
            <a:off x="4648200" y="3505200"/>
            <a:ext cx="838200" cy="304800"/>
          </a:xfrm>
          <a:prstGeom prst="line">
            <a:avLst/>
          </a:prstGeom>
          <a:noFill/>
          <a:ln w="9525">
            <a:noFill/>
            <a:round/>
            <a:headEnd/>
            <a:tailEnd/>
          </a:ln>
          <a:effectLst/>
        </p:spPr>
        <p:txBody>
          <a:bodyPr wrap="none" anchor="ctr">
            <a:spAutoFit/>
          </a:bodyPr>
          <a:lstStyle/>
          <a:p>
            <a:endParaRPr lang="en-US"/>
          </a:p>
        </p:txBody>
      </p:sp>
      <p:sp>
        <p:nvSpPr>
          <p:cNvPr id="876605" name="Line 61"/>
          <p:cNvSpPr>
            <a:spLocks noChangeShapeType="1"/>
          </p:cNvSpPr>
          <p:nvPr/>
        </p:nvSpPr>
        <p:spPr bwMode="auto">
          <a:xfrm flipV="1">
            <a:off x="4572000" y="3505200"/>
            <a:ext cx="914400" cy="304800"/>
          </a:xfrm>
          <a:prstGeom prst="line">
            <a:avLst/>
          </a:prstGeom>
          <a:noFill/>
          <a:ln w="9525">
            <a:noFill/>
            <a:round/>
            <a:headEnd/>
            <a:tailEnd type="triangle" w="med" len="med"/>
          </a:ln>
          <a:effectLst/>
        </p:spPr>
        <p:txBody>
          <a:bodyPr wrap="none" anchor="ctr">
            <a:spAutoFit/>
          </a:bodyPr>
          <a:lstStyle/>
          <a:p>
            <a:endParaRPr lang="en-US"/>
          </a:p>
        </p:txBody>
      </p:sp>
      <p:sp>
        <p:nvSpPr>
          <p:cNvPr id="876607" name="Text Box 63"/>
          <p:cNvSpPr txBox="1">
            <a:spLocks noChangeArrowheads="1"/>
          </p:cNvSpPr>
          <p:nvPr/>
        </p:nvSpPr>
        <p:spPr bwMode="auto">
          <a:xfrm>
            <a:off x="6705600" y="6656388"/>
            <a:ext cx="184150" cy="201612"/>
          </a:xfrm>
          <a:prstGeom prst="rect">
            <a:avLst/>
          </a:prstGeom>
          <a:noFill/>
          <a:ln w="9525">
            <a:noFill/>
            <a:miter lim="800000"/>
            <a:headEnd/>
            <a:tailEnd/>
          </a:ln>
          <a:effectLst/>
        </p:spPr>
        <p:txBody>
          <a:bodyPr wrap="none">
            <a:spAutoFit/>
          </a:bodyPr>
          <a:lstStyle/>
          <a:p>
            <a:pPr>
              <a:lnSpc>
                <a:spcPct val="90000"/>
              </a:lnSpc>
            </a:pPr>
            <a:endParaRPr lang="en-US" altLang="en-US" sz="800" b="0">
              <a:solidFill>
                <a:srgbClr val="FA2828"/>
              </a:solidFill>
              <a:latin typeface="Times" charset="0"/>
            </a:endParaRPr>
          </a:p>
        </p:txBody>
      </p:sp>
      <p:sp>
        <p:nvSpPr>
          <p:cNvPr id="876609" name="Text Box 65"/>
          <p:cNvSpPr txBox="1">
            <a:spLocks noChangeArrowheads="1"/>
          </p:cNvSpPr>
          <p:nvPr/>
        </p:nvSpPr>
        <p:spPr bwMode="auto">
          <a:xfrm>
            <a:off x="8382000" y="3810000"/>
            <a:ext cx="184150" cy="257175"/>
          </a:xfrm>
          <a:prstGeom prst="rect">
            <a:avLst/>
          </a:prstGeom>
          <a:noFill/>
          <a:ln w="9525">
            <a:noFill/>
            <a:miter lim="800000"/>
            <a:headEnd/>
            <a:tailEnd/>
          </a:ln>
          <a:effectLst/>
        </p:spPr>
        <p:txBody>
          <a:bodyPr wrap="none">
            <a:spAutoFit/>
          </a:bodyPr>
          <a:lstStyle/>
          <a:p>
            <a:pPr>
              <a:lnSpc>
                <a:spcPct val="90000"/>
              </a:lnSpc>
            </a:pPr>
            <a:endParaRPr lang="en-US" altLang="en-US" sz="1200" b="0">
              <a:solidFill>
                <a:schemeClr val="bg2"/>
              </a:solidFill>
              <a:latin typeface="Times" charset="0"/>
            </a:endParaRPr>
          </a:p>
        </p:txBody>
      </p:sp>
      <p:pic>
        <p:nvPicPr>
          <p:cNvPr id="876615" name="Picture 71" descr="Fig"/>
          <p:cNvPicPr>
            <a:picLocks noChangeAspect="1" noChangeArrowheads="1"/>
          </p:cNvPicPr>
          <p:nvPr/>
        </p:nvPicPr>
        <p:blipFill>
          <a:blip r:embed="rId12" cstate="print"/>
          <a:srcRect/>
          <a:stretch>
            <a:fillRect/>
          </a:stretch>
        </p:blipFill>
        <p:spPr bwMode="auto">
          <a:xfrm>
            <a:off x="3581400" y="1600200"/>
            <a:ext cx="5181600" cy="3289300"/>
          </a:xfrm>
          <a:prstGeom prst="rect">
            <a:avLst/>
          </a:prstGeom>
          <a:noFill/>
        </p:spPr>
      </p:pic>
      <p:sp>
        <p:nvSpPr>
          <p:cNvPr id="876617" name="Text Box 73"/>
          <p:cNvSpPr txBox="1">
            <a:spLocks noChangeArrowheads="1"/>
          </p:cNvSpPr>
          <p:nvPr/>
        </p:nvSpPr>
        <p:spPr bwMode="auto">
          <a:xfrm>
            <a:off x="4191000" y="1706563"/>
            <a:ext cx="909638" cy="655637"/>
          </a:xfrm>
          <a:prstGeom prst="rect">
            <a:avLst/>
          </a:prstGeom>
          <a:noFill/>
          <a:ln w="9525">
            <a:noFill/>
            <a:miter lim="800000"/>
            <a:headEnd/>
            <a:tailEnd/>
          </a:ln>
          <a:effectLst/>
        </p:spPr>
        <p:txBody>
          <a:bodyPr wrap="none">
            <a:spAutoFit/>
          </a:bodyPr>
          <a:lstStyle/>
          <a:p>
            <a:pPr algn="ctr">
              <a:lnSpc>
                <a:spcPct val="50000"/>
              </a:lnSpc>
            </a:pPr>
            <a:endParaRPr lang="en-US" altLang="en-US" b="0">
              <a:latin typeface="Times" charset="0"/>
            </a:endParaRPr>
          </a:p>
          <a:p>
            <a:pPr algn="ctr">
              <a:lnSpc>
                <a:spcPct val="50000"/>
              </a:lnSpc>
            </a:pPr>
            <a:r>
              <a:rPr lang="en-US" altLang="en-US">
                <a:latin typeface="Times" charset="0"/>
              </a:rPr>
              <a:t>Before</a:t>
            </a:r>
          </a:p>
          <a:p>
            <a:pPr algn="ctr">
              <a:lnSpc>
                <a:spcPct val="50000"/>
              </a:lnSpc>
            </a:pPr>
            <a:r>
              <a:rPr lang="en-US" altLang="en-US">
                <a:latin typeface="Times" charset="0"/>
              </a:rPr>
              <a:t>Osmosis</a:t>
            </a:r>
          </a:p>
        </p:txBody>
      </p:sp>
      <p:sp>
        <p:nvSpPr>
          <p:cNvPr id="876619" name="Text Box 75"/>
          <p:cNvSpPr txBox="1">
            <a:spLocks noChangeArrowheads="1"/>
          </p:cNvSpPr>
          <p:nvPr/>
        </p:nvSpPr>
        <p:spPr bwMode="auto">
          <a:xfrm>
            <a:off x="7162800" y="1706563"/>
            <a:ext cx="909638" cy="655637"/>
          </a:xfrm>
          <a:prstGeom prst="rect">
            <a:avLst/>
          </a:prstGeom>
          <a:noFill/>
          <a:ln w="9525">
            <a:noFill/>
            <a:miter lim="800000"/>
            <a:headEnd/>
            <a:tailEnd/>
          </a:ln>
          <a:effectLst/>
        </p:spPr>
        <p:txBody>
          <a:bodyPr wrap="none">
            <a:spAutoFit/>
          </a:bodyPr>
          <a:lstStyle/>
          <a:p>
            <a:pPr algn="ctr">
              <a:lnSpc>
                <a:spcPct val="50000"/>
              </a:lnSpc>
            </a:pPr>
            <a:endParaRPr lang="en-US" altLang="en-US" b="0">
              <a:latin typeface="Times" charset="0"/>
            </a:endParaRPr>
          </a:p>
          <a:p>
            <a:pPr algn="ctr">
              <a:lnSpc>
                <a:spcPct val="50000"/>
              </a:lnSpc>
            </a:pPr>
            <a:r>
              <a:rPr lang="en-US" altLang="en-US">
                <a:latin typeface="Times" charset="0"/>
              </a:rPr>
              <a:t>After</a:t>
            </a:r>
          </a:p>
          <a:p>
            <a:pPr algn="ctr">
              <a:lnSpc>
                <a:spcPct val="50000"/>
              </a:lnSpc>
            </a:pPr>
            <a:r>
              <a:rPr lang="en-US" altLang="en-US">
                <a:latin typeface="Times" charset="0"/>
              </a:rPr>
              <a:t>Osmosis</a:t>
            </a:r>
          </a:p>
        </p:txBody>
      </p:sp>
      <p:sp>
        <p:nvSpPr>
          <p:cNvPr id="876620" name="Text Box 76"/>
          <p:cNvSpPr txBox="1">
            <a:spLocks noChangeArrowheads="1"/>
          </p:cNvSpPr>
          <p:nvPr/>
        </p:nvSpPr>
        <p:spPr bwMode="auto">
          <a:xfrm>
            <a:off x="6858000" y="3819525"/>
            <a:ext cx="184150" cy="214313"/>
          </a:xfrm>
          <a:prstGeom prst="rect">
            <a:avLst/>
          </a:prstGeom>
          <a:noFill/>
          <a:ln w="9525">
            <a:noFill/>
            <a:miter lim="800000"/>
            <a:headEnd/>
            <a:tailEnd/>
          </a:ln>
          <a:effectLst/>
        </p:spPr>
        <p:txBody>
          <a:bodyPr wrap="none">
            <a:spAutoFit/>
          </a:bodyPr>
          <a:lstStyle/>
          <a:p>
            <a:pPr>
              <a:lnSpc>
                <a:spcPct val="90000"/>
              </a:lnSpc>
            </a:pPr>
            <a:endParaRPr lang="en-US" altLang="en-US" sz="900" b="0">
              <a:solidFill>
                <a:srgbClr val="FA2828"/>
              </a:solidFill>
              <a:latin typeface="Times" charset="0"/>
            </a:endParaRPr>
          </a:p>
        </p:txBody>
      </p:sp>
      <p:sp>
        <p:nvSpPr>
          <p:cNvPr id="876621" name="Text Box 77"/>
          <p:cNvSpPr txBox="1">
            <a:spLocks noChangeArrowheads="1"/>
          </p:cNvSpPr>
          <p:nvPr/>
        </p:nvSpPr>
        <p:spPr bwMode="auto">
          <a:xfrm>
            <a:off x="7556500" y="4321175"/>
            <a:ext cx="934871" cy="341632"/>
          </a:xfrm>
          <a:prstGeom prst="rect">
            <a:avLst/>
          </a:prstGeom>
          <a:noFill/>
          <a:ln w="9525">
            <a:noFill/>
            <a:miter lim="800000"/>
            <a:headEnd/>
            <a:tailEnd/>
          </a:ln>
          <a:effectLst/>
        </p:spPr>
        <p:txBody>
          <a:bodyPr wrap="none">
            <a:spAutoFit/>
          </a:bodyPr>
          <a:lstStyle/>
          <a:p>
            <a:pPr>
              <a:lnSpc>
                <a:spcPct val="90000"/>
              </a:lnSpc>
            </a:pPr>
            <a:r>
              <a:rPr lang="en-US" altLang="en-US" sz="900" dirty="0">
                <a:latin typeface="Times" charset="0"/>
              </a:rPr>
              <a:t>Water molecule</a:t>
            </a:r>
          </a:p>
          <a:p>
            <a:pPr>
              <a:lnSpc>
                <a:spcPct val="90000"/>
              </a:lnSpc>
            </a:pPr>
            <a:r>
              <a:rPr lang="en-US" altLang="en-US" sz="900" dirty="0">
                <a:latin typeface="Times" charset="0"/>
              </a:rPr>
              <a:t> Sugar molecule</a:t>
            </a:r>
          </a:p>
        </p:txBody>
      </p:sp>
      <p:sp>
        <p:nvSpPr>
          <p:cNvPr id="876623" name="Line 79"/>
          <p:cNvSpPr>
            <a:spLocks noChangeShapeType="1"/>
          </p:cNvSpPr>
          <p:nvPr/>
        </p:nvSpPr>
        <p:spPr bwMode="auto">
          <a:xfrm flipH="1" flipV="1">
            <a:off x="4495800" y="3581400"/>
            <a:ext cx="76200" cy="228600"/>
          </a:xfrm>
          <a:prstGeom prst="line">
            <a:avLst/>
          </a:prstGeom>
          <a:noFill/>
          <a:ln w="9525">
            <a:noFill/>
            <a:round/>
            <a:headEnd/>
            <a:tailEnd/>
          </a:ln>
          <a:effectLst/>
        </p:spPr>
        <p:txBody>
          <a:bodyPr wrap="none" anchor="ctr">
            <a:spAutoFit/>
          </a:bodyPr>
          <a:lstStyle/>
          <a:p>
            <a:endParaRPr lang="en-US"/>
          </a:p>
        </p:txBody>
      </p:sp>
      <p:sp>
        <p:nvSpPr>
          <p:cNvPr id="876626" name="Line 82"/>
          <p:cNvSpPr>
            <a:spLocks noChangeShapeType="1"/>
          </p:cNvSpPr>
          <p:nvPr/>
        </p:nvSpPr>
        <p:spPr bwMode="auto">
          <a:xfrm flipH="1" flipV="1">
            <a:off x="4495800" y="3505200"/>
            <a:ext cx="76200" cy="304800"/>
          </a:xfrm>
          <a:prstGeom prst="line">
            <a:avLst/>
          </a:prstGeom>
          <a:noFill/>
          <a:ln w="9525">
            <a:noFill/>
            <a:round/>
            <a:headEnd/>
            <a:tailEnd/>
          </a:ln>
          <a:effectLst/>
        </p:spPr>
        <p:txBody>
          <a:bodyPr wrap="none" anchor="ctr">
            <a:spAutoFit/>
          </a:bodyPr>
          <a:lstStyle/>
          <a:p>
            <a:endParaRPr lang="en-US"/>
          </a:p>
        </p:txBody>
      </p:sp>
      <p:sp>
        <p:nvSpPr>
          <p:cNvPr id="876629" name="Line 85"/>
          <p:cNvSpPr>
            <a:spLocks noChangeShapeType="1"/>
          </p:cNvSpPr>
          <p:nvPr/>
        </p:nvSpPr>
        <p:spPr bwMode="auto">
          <a:xfrm flipH="1" flipV="1">
            <a:off x="4495800" y="3581400"/>
            <a:ext cx="76200" cy="228600"/>
          </a:xfrm>
          <a:prstGeom prst="line">
            <a:avLst/>
          </a:prstGeom>
          <a:noFill/>
          <a:ln w="9525">
            <a:noFill/>
            <a:round/>
            <a:headEnd/>
            <a:tailEnd/>
          </a:ln>
          <a:effectLst/>
        </p:spPr>
        <p:txBody>
          <a:bodyPr wrap="none" anchor="ctr">
            <a:spAutoFit/>
          </a:bodyPr>
          <a:lstStyle/>
          <a:p>
            <a:endParaRPr lang="en-US"/>
          </a:p>
        </p:txBody>
      </p:sp>
      <p:sp>
        <p:nvSpPr>
          <p:cNvPr id="876632" name="Line 88"/>
          <p:cNvSpPr>
            <a:spLocks noChangeShapeType="1"/>
          </p:cNvSpPr>
          <p:nvPr/>
        </p:nvSpPr>
        <p:spPr bwMode="auto">
          <a:xfrm flipV="1">
            <a:off x="3352800" y="5257800"/>
            <a:ext cx="0" cy="228600"/>
          </a:xfrm>
          <a:prstGeom prst="line">
            <a:avLst/>
          </a:prstGeom>
          <a:noFill/>
          <a:ln w="9525">
            <a:noFill/>
            <a:round/>
            <a:headEnd/>
            <a:tailEnd/>
          </a:ln>
          <a:effectLst/>
        </p:spPr>
        <p:txBody>
          <a:bodyPr wrap="none" anchor="ctr">
            <a:spAutoFit/>
          </a:bodyPr>
          <a:lstStyle/>
          <a:p>
            <a:endParaRPr lang="en-US"/>
          </a:p>
        </p:txBody>
      </p:sp>
      <p:sp>
        <p:nvSpPr>
          <p:cNvPr id="876633" name="Line 89"/>
          <p:cNvSpPr>
            <a:spLocks noChangeShapeType="1"/>
          </p:cNvSpPr>
          <p:nvPr/>
        </p:nvSpPr>
        <p:spPr bwMode="auto">
          <a:xfrm flipH="1" flipV="1">
            <a:off x="4495800" y="3581400"/>
            <a:ext cx="76200" cy="228600"/>
          </a:xfrm>
          <a:prstGeom prst="line">
            <a:avLst/>
          </a:prstGeom>
          <a:noFill/>
          <a:ln w="9525">
            <a:noFill/>
            <a:round/>
            <a:headEnd/>
            <a:tailEnd/>
          </a:ln>
          <a:effectLst/>
        </p:spPr>
        <p:txBody>
          <a:bodyPr wrap="none" anchor="ctr">
            <a:spAutoFit/>
          </a:bodyPr>
          <a:lstStyle/>
          <a:p>
            <a:endParaRPr lang="en-US"/>
          </a:p>
        </p:txBody>
      </p:sp>
      <p:sp>
        <p:nvSpPr>
          <p:cNvPr id="876634" name="Line 90"/>
          <p:cNvSpPr>
            <a:spLocks noChangeShapeType="1"/>
          </p:cNvSpPr>
          <p:nvPr/>
        </p:nvSpPr>
        <p:spPr bwMode="auto">
          <a:xfrm flipH="1" flipV="1">
            <a:off x="4495800" y="3505200"/>
            <a:ext cx="76200" cy="228600"/>
          </a:xfrm>
          <a:prstGeom prst="line">
            <a:avLst/>
          </a:prstGeom>
          <a:noFill/>
          <a:ln w="9525">
            <a:noFill/>
            <a:round/>
            <a:headEnd/>
            <a:tailEnd/>
          </a:ln>
          <a:effectLst/>
        </p:spPr>
        <p:txBody>
          <a:bodyPr wrap="none" anchor="ctr">
            <a:spAutoFit/>
          </a:bodyPr>
          <a:lstStyle/>
          <a:p>
            <a:endParaRPr lang="en-US"/>
          </a:p>
        </p:txBody>
      </p:sp>
      <p:sp>
        <p:nvSpPr>
          <p:cNvPr id="876635" name="Line 91"/>
          <p:cNvSpPr>
            <a:spLocks noChangeShapeType="1"/>
          </p:cNvSpPr>
          <p:nvPr/>
        </p:nvSpPr>
        <p:spPr bwMode="auto">
          <a:xfrm flipH="1" flipV="1">
            <a:off x="4419600" y="3581400"/>
            <a:ext cx="152400" cy="228600"/>
          </a:xfrm>
          <a:prstGeom prst="line">
            <a:avLst/>
          </a:prstGeom>
          <a:noFill/>
          <a:ln w="9525">
            <a:noFill/>
            <a:round/>
            <a:headEnd/>
            <a:tailEnd/>
          </a:ln>
          <a:effectLst/>
        </p:spPr>
        <p:txBody>
          <a:bodyPr wrap="none" anchor="ctr">
            <a:spAutoFit/>
          </a:bodyPr>
          <a:lstStyle/>
          <a:p>
            <a:endParaRPr lang="en-US"/>
          </a:p>
        </p:txBody>
      </p:sp>
      <p:sp>
        <p:nvSpPr>
          <p:cNvPr id="876636" name="Line 92"/>
          <p:cNvSpPr>
            <a:spLocks noChangeShapeType="1"/>
          </p:cNvSpPr>
          <p:nvPr/>
        </p:nvSpPr>
        <p:spPr bwMode="auto">
          <a:xfrm flipH="1" flipV="1">
            <a:off x="4419600" y="3505200"/>
            <a:ext cx="152400" cy="228600"/>
          </a:xfrm>
          <a:prstGeom prst="line">
            <a:avLst/>
          </a:prstGeom>
          <a:noFill/>
          <a:ln w="9525">
            <a:noFill/>
            <a:round/>
            <a:headEnd/>
            <a:tailEnd/>
          </a:ln>
          <a:effectLst/>
        </p:spPr>
        <p:txBody>
          <a:bodyPr wrap="none" anchor="ctr">
            <a:spAutoFit/>
          </a:bodyPr>
          <a:lstStyle/>
          <a:p>
            <a:endParaRPr lang="en-US"/>
          </a:p>
        </p:txBody>
      </p:sp>
      <p:sp>
        <p:nvSpPr>
          <p:cNvPr id="876637" name="Line 93"/>
          <p:cNvSpPr>
            <a:spLocks noChangeShapeType="1"/>
          </p:cNvSpPr>
          <p:nvPr/>
        </p:nvSpPr>
        <p:spPr bwMode="auto">
          <a:xfrm flipH="1" flipV="1">
            <a:off x="4419600" y="3581400"/>
            <a:ext cx="228600" cy="152400"/>
          </a:xfrm>
          <a:prstGeom prst="line">
            <a:avLst/>
          </a:prstGeom>
          <a:noFill/>
          <a:ln w="9525">
            <a:noFill/>
            <a:round/>
            <a:headEnd/>
            <a:tailEnd/>
          </a:ln>
          <a:effectLst/>
        </p:spPr>
        <p:txBody>
          <a:bodyPr wrap="none" anchor="ctr">
            <a:spAutoFit/>
          </a:bodyPr>
          <a:lstStyle/>
          <a:p>
            <a:endParaRPr lang="en-US"/>
          </a:p>
        </p:txBody>
      </p:sp>
      <p:sp>
        <p:nvSpPr>
          <p:cNvPr id="876638" name="Line 94"/>
          <p:cNvSpPr>
            <a:spLocks noChangeShapeType="1"/>
          </p:cNvSpPr>
          <p:nvPr/>
        </p:nvSpPr>
        <p:spPr bwMode="auto">
          <a:xfrm flipV="1">
            <a:off x="3352800" y="5257800"/>
            <a:ext cx="0" cy="228600"/>
          </a:xfrm>
          <a:prstGeom prst="line">
            <a:avLst/>
          </a:prstGeom>
          <a:noFill/>
          <a:ln w="9525">
            <a:noFill/>
            <a:round/>
            <a:headEnd/>
            <a:tailEnd/>
          </a:ln>
          <a:effectLst/>
        </p:spPr>
        <p:txBody>
          <a:bodyPr wrap="none" anchor="ctr">
            <a:spAutoFit/>
          </a:bodyPr>
          <a:lstStyle/>
          <a:p>
            <a:endParaRPr lang="en-US"/>
          </a:p>
        </p:txBody>
      </p:sp>
      <p:sp>
        <p:nvSpPr>
          <p:cNvPr id="876639" name="Line 95"/>
          <p:cNvSpPr>
            <a:spLocks noChangeShapeType="1"/>
          </p:cNvSpPr>
          <p:nvPr/>
        </p:nvSpPr>
        <p:spPr bwMode="auto">
          <a:xfrm flipH="1" flipV="1">
            <a:off x="4495800" y="3581400"/>
            <a:ext cx="76200" cy="152400"/>
          </a:xfrm>
          <a:prstGeom prst="line">
            <a:avLst/>
          </a:prstGeom>
          <a:noFill/>
          <a:ln w="9525">
            <a:noFill/>
            <a:round/>
            <a:headEnd/>
            <a:tailEnd/>
          </a:ln>
          <a:effectLst/>
        </p:spPr>
        <p:txBody>
          <a:bodyPr wrap="none" anchor="ctr">
            <a:spAutoFit/>
          </a:bodyPr>
          <a:lstStyle/>
          <a:p>
            <a:endParaRPr lang="en-US"/>
          </a:p>
        </p:txBody>
      </p:sp>
      <p:sp>
        <p:nvSpPr>
          <p:cNvPr id="876642" name="Text Box 98"/>
          <p:cNvSpPr txBox="1">
            <a:spLocks noChangeArrowheads="1"/>
          </p:cNvSpPr>
          <p:nvPr/>
        </p:nvSpPr>
        <p:spPr bwMode="auto">
          <a:xfrm>
            <a:off x="3352800" y="4953000"/>
            <a:ext cx="3429000" cy="830997"/>
          </a:xfrm>
          <a:prstGeom prst="rect">
            <a:avLst/>
          </a:prstGeom>
          <a:noFill/>
          <a:ln w="9525">
            <a:noFill/>
            <a:miter lim="800000"/>
            <a:headEnd/>
            <a:tailEnd/>
          </a:ln>
          <a:effectLst/>
        </p:spPr>
        <p:txBody>
          <a:bodyPr wrap="square">
            <a:spAutoFit/>
          </a:bodyPr>
          <a:lstStyle/>
          <a:p>
            <a:r>
              <a:rPr lang="en-US" altLang="en-US" sz="2400" dirty="0">
                <a:latin typeface="Times" charset="0"/>
              </a:rPr>
              <a:t>Selectively permeable membrane</a:t>
            </a:r>
          </a:p>
        </p:txBody>
      </p:sp>
      <p:sp>
        <p:nvSpPr>
          <p:cNvPr id="876646" name="Line 102"/>
          <p:cNvSpPr>
            <a:spLocks noChangeShapeType="1"/>
          </p:cNvSpPr>
          <p:nvPr/>
        </p:nvSpPr>
        <p:spPr bwMode="auto">
          <a:xfrm flipH="1" flipV="1">
            <a:off x="4648200" y="3962400"/>
            <a:ext cx="304800" cy="381000"/>
          </a:xfrm>
          <a:prstGeom prst="line">
            <a:avLst/>
          </a:prstGeom>
          <a:noFill/>
          <a:ln w="28575">
            <a:solidFill>
              <a:srgbClr val="FF0000"/>
            </a:solidFill>
            <a:round/>
            <a:headEnd/>
            <a:tailEnd/>
          </a:ln>
          <a:effectLst/>
        </p:spPr>
        <p:txBody>
          <a:bodyPr>
            <a:spAutoFit/>
          </a:bodyPr>
          <a:lstStyle/>
          <a:p>
            <a:endParaRPr lang="en-US"/>
          </a:p>
        </p:txBody>
      </p:sp>
      <p:sp>
        <p:nvSpPr>
          <p:cNvPr id="876649" name="Line 105"/>
          <p:cNvSpPr>
            <a:spLocks noChangeShapeType="1"/>
          </p:cNvSpPr>
          <p:nvPr/>
        </p:nvSpPr>
        <p:spPr bwMode="auto">
          <a:xfrm flipV="1">
            <a:off x="5105400" y="3962400"/>
            <a:ext cx="1066800" cy="381000"/>
          </a:xfrm>
          <a:prstGeom prst="line">
            <a:avLst/>
          </a:prstGeom>
          <a:noFill/>
          <a:ln w="28575">
            <a:solidFill>
              <a:srgbClr val="FF0000"/>
            </a:solidFill>
            <a:round/>
            <a:headEnd/>
            <a:tailEnd/>
          </a:ln>
          <a:effectLst/>
        </p:spPr>
        <p:txBody>
          <a:bodyP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6550"/>
                                        </p:tgtEl>
                                        <p:attrNameLst>
                                          <p:attrName>style.visibility</p:attrName>
                                        </p:attrNameLst>
                                      </p:cBhvr>
                                      <p:to>
                                        <p:strVal val="visible"/>
                                      </p:to>
                                    </p:set>
                                    <p:animEffect transition="in" filter="box(out)">
                                      <p:cBhvr>
                                        <p:cTn id="7" dur="500"/>
                                        <p:tgtEl>
                                          <p:spTgt spid="876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22893</TotalTime>
  <Words>11047</Words>
  <Application>Microsoft Office PowerPoint</Application>
  <PresentationFormat>On-screen Show (4:3)</PresentationFormat>
  <Paragraphs>1797</Paragraphs>
  <Slides>253</Slides>
  <Notes>3</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253</vt:i4>
      </vt:variant>
    </vt:vector>
  </HeadingPairs>
  <TitlesOfParts>
    <vt:vector size="263" baseType="lpstr">
      <vt:lpstr>Arial</vt:lpstr>
      <vt:lpstr>Book Antiqua</vt:lpstr>
      <vt:lpstr>Calibri</vt:lpstr>
      <vt:lpstr>Copperplate</vt:lpstr>
      <vt:lpstr>MS Shell Dlg</vt:lpstr>
      <vt:lpstr>Palatino</vt:lpstr>
      <vt:lpstr>Times</vt:lpstr>
      <vt:lpstr>Times New Roman</vt:lpstr>
      <vt:lpstr>Wingdings</vt:lpstr>
      <vt:lpstr>Office Theme</vt:lpstr>
      <vt:lpstr>Leaf Disk Assay Lab</vt:lpstr>
      <vt:lpstr>8/26 Life Substances 6.3 Obj. TSW explain the four Biomolecules (Macromolecules, Polymers) &amp; how they are made from smaller molecules (monomers) by making a foldable &amp; doing the Monsters in the pond water lab.  P. 14NB</vt:lpstr>
      <vt:lpstr>Chapter Summary – 6.3</vt:lpstr>
      <vt:lpstr>#1. Biological molecules (Biomolecule, macromolecules) make parts of cells and living things.</vt:lpstr>
      <vt:lpstr>6.3 Section Summary 6.3 – pages 157-163</vt:lpstr>
      <vt:lpstr>6.3 Section Summary 6.3 – pages 157-163</vt:lpstr>
      <vt:lpstr>6.3 Section Summary 6.3 – pages 157-163</vt:lpstr>
      <vt:lpstr>PowerPoint Presentation</vt:lpstr>
      <vt:lpstr>6.3 Section Summary 6.3 – pages 157-163</vt:lpstr>
      <vt:lpstr>PowerPoint Presentation</vt:lpstr>
      <vt:lpstr>6.3 Section Summary 6.3 – pages 157-163</vt:lpstr>
      <vt:lpstr>6.3 Section Summary 6.3 – pages 157-163</vt:lpstr>
      <vt:lpstr>6.3 Section Summary 6.3 – pages 157-163</vt:lpstr>
      <vt:lpstr>6.3 Section Summary 6.3 – pages 157-163</vt:lpstr>
      <vt:lpstr>6.3 Section Summary 6.3 – pages 157-163</vt:lpstr>
      <vt:lpstr>PowerPoint Presentation</vt:lpstr>
      <vt:lpstr>Gathering Evidence</vt:lpstr>
      <vt:lpstr>Bacteria Lab</vt:lpstr>
      <vt:lpstr>8/27  A View of a Cell CH 7.1 Obj.: TSW demonstrate their knowledge and understanding of Macromolecules by making a foldable. P.16NB</vt:lpstr>
      <vt:lpstr>#1. Cell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3 Check</vt:lpstr>
      <vt:lpstr>Section 3 Check</vt:lpstr>
      <vt:lpstr>Section 3 Check</vt:lpstr>
      <vt:lpstr>Section 3 Check</vt:lpstr>
      <vt:lpstr>Section 3 Check</vt:lpstr>
      <vt:lpstr>Section 3 Check</vt:lpstr>
      <vt:lpstr>Section 3 Check</vt:lpstr>
      <vt:lpstr>Section 3 Check</vt:lpstr>
      <vt:lpstr>Section 3 Check</vt:lpstr>
      <vt:lpstr>Chapter Assessment p.11</vt:lpstr>
      <vt:lpstr>Chapter Assessment</vt:lpstr>
      <vt:lpstr>Chapter 1 Applying Scientific Methods Real World BioApplications</vt:lpstr>
      <vt:lpstr>8/28  The Plasma Membrane 7.2 Obj. TSW demonstrate their knowledge and understanding of cells by properties of the plasma membrane by making a 3 – D model . P.18NB</vt:lpstr>
      <vt:lpstr>8/29 The Eukaryotic Cell Structure 7.3 Obj. TSW compare and contrast cell organelles by researching Cellsalive.com,  watching the cell video, and creating an analogy of the cell in a group. P.20 NB</vt:lpstr>
      <vt:lpstr>Coffee time</vt:lpstr>
      <vt:lpstr>Cell/plasma membrane</vt:lpstr>
      <vt:lpstr>Cell membrane is like a filter</vt:lpstr>
      <vt:lpstr>Plasma/cell membrane structure</vt:lpstr>
      <vt:lpstr>Phospholipids</vt:lpstr>
      <vt:lpstr>#2. Fluid Mosaic Model p. 21NB </vt:lpstr>
      <vt:lpstr>#3. Macromolecules are part of the Cell/ Plasma Membrane</vt:lpstr>
      <vt:lpstr>ID the Carbohydrates, Proteins, Lipids, &amp; Cholesterols</vt:lpstr>
      <vt:lpstr>Macromolecules</vt:lpstr>
      <vt:lpstr>PowerPoint Presentation</vt:lpstr>
      <vt:lpstr>Macroinvertebrates</vt:lpstr>
      <vt:lpstr>Protists</vt:lpstr>
      <vt:lpstr>PowerPoint Presentation</vt:lpstr>
      <vt:lpstr>PowerPoint Presentation</vt:lpstr>
      <vt:lpstr>Summary Section 2 – pages 152-156</vt:lpstr>
      <vt:lpstr>Eukaryotic Cell Structure P. 17 NB</vt:lpstr>
      <vt:lpstr>PowerPoint Presentation</vt:lpstr>
      <vt:lpstr>PowerPoint Presentation</vt:lpstr>
      <vt:lpstr>  Nucleus- in Eukaryotic Cells Control center – give directions for making proteins, contains Chromatin (DNA – genetic instructions) -usually in the center of the cell, contains the nucleolus *(makes ribosomes – make proteins).</vt:lpstr>
      <vt:lpstr>PowerPoint Presentation</vt:lpstr>
      <vt:lpstr>PowerPoint Presentation</vt:lpstr>
      <vt:lpstr>PowerPoint Presentation</vt:lpstr>
      <vt:lpstr>Cellsalive.com P. 25NB</vt:lpstr>
      <vt:lpstr>Plasma Membrane Activity</vt:lpstr>
      <vt:lpstr>HW – Honors Biology</vt:lpstr>
      <vt:lpstr>Activity: Make your Desk a Cell p. 23NB</vt:lpstr>
      <vt:lpstr>9/2 Energy Transformers 7.3 Obj. TSW demonstrate understanding of the function of mitochondria in a cell by completing the warm up and doing the cell simile activity.  P.22 NB</vt:lpstr>
      <vt:lpstr>PowerPoint Presentation</vt:lpstr>
      <vt:lpstr>PowerPoint Presentation</vt:lpstr>
      <vt:lpstr>Folded Membranes P.21 NB</vt:lpstr>
      <vt:lpstr>PowerPoint Presentation</vt:lpstr>
      <vt:lpstr>PowerPoint Presentation</vt:lpstr>
      <vt:lpstr>PowerPoint Presentation</vt:lpstr>
      <vt:lpstr>Cell Simile My cell is like a…</vt:lpstr>
      <vt:lpstr>PowerPoint Presentation</vt:lpstr>
      <vt:lpstr>PowerPoint Presentation</vt:lpstr>
      <vt:lpstr>Review Eukaryotic &amp; Prokaryotic P. 25 NB</vt:lpstr>
      <vt:lpstr>Folded Membranes</vt:lpstr>
      <vt:lpstr>PowerPoint Presentation</vt:lpstr>
      <vt:lpstr>9/3 Cellular Transport 8.1 Obj. TSW explain how cells regulate their surroundings through their semi permeable membranes by doing the onion, elodea leaf and check cell lab. P. 24 NB</vt:lpstr>
      <vt:lpstr>Cell Lab 4x- Red Objective lens = 40 10x – Yellow Objective lens = 100</vt:lpstr>
      <vt:lpstr>PowerPoint Presentation</vt:lpstr>
      <vt:lpstr>PowerPoint Presentation</vt:lpstr>
      <vt:lpstr>PowerPoint Presentation</vt:lpstr>
      <vt:lpstr>Lab – Scientific Method using Elodea Leaf, Onion Cells &amp; Cheek Cells   p. 25 NB</vt:lpstr>
      <vt:lpstr>Cont. Lab  Onion &amp; Cheek Cells  p.  25 NB</vt:lpstr>
      <vt:lpstr>Conclusion P. 25 NB</vt:lpstr>
      <vt:lpstr>9/4 Osmosis CH 8.1 &amp; 8.2 Obj. TSW learn how water moves through a plasma membrane by participating in a demonstration of Osmosis. P. 26 NB</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1 Check</vt:lpstr>
      <vt:lpstr>Section 1 Check</vt:lpstr>
      <vt:lpstr>Section 1 Check</vt:lpstr>
      <vt:lpstr>Section 1 Check</vt:lpstr>
      <vt:lpstr>Section 1 Check</vt:lpstr>
      <vt:lpstr>Section 8.2 Summary – pages 201 - 210</vt:lpstr>
      <vt:lpstr>Section 8.2 Summary – pages 201 - 210</vt:lpstr>
      <vt:lpstr>Section 8.2 Summary – pages 201 - 210</vt:lpstr>
      <vt:lpstr>Osmosis p. 29 NB</vt:lpstr>
      <vt:lpstr>How Osmosis affects cells in…p.27NB Directions:  Draw a picture of a cell, and a description of if the cell swells, shrinks or stays the same.  Explain the concentration gradient using  the words solute and solvent.</vt:lpstr>
      <vt:lpstr>PowerPoint Presentation</vt:lpstr>
      <vt:lpstr>HW CH 8 Cellular Transport </vt:lpstr>
      <vt:lpstr>Osmosis -(Movement of water) Demo Pg. 29NB</vt:lpstr>
      <vt:lpstr>PowerPoint Presentation</vt:lpstr>
      <vt:lpstr>Compare &amp; Contrast Cell Transport</vt:lpstr>
      <vt:lpstr>2/1 Viruses &amp; Bacteria  18.1 &amp; 18.2 Biology Book, Obj. TSW differentiate the complexity &amp; general structure of prokaryotic cells, eukaryotic cells and viruses in their drawing in their warm up. P. 24 NB </vt:lpstr>
      <vt:lpstr>Section 18.1 Summary – pages 475-483</vt:lpstr>
      <vt:lpstr>Section 18.1 Summary – pages 475-483</vt:lpstr>
      <vt:lpstr>Section 18.1 Summary – pages 475-483</vt:lpstr>
      <vt:lpstr>Section 18.1 Summary – pages 475-483</vt:lpstr>
      <vt:lpstr>Section 18.1 Summary – pages 475-483</vt:lpstr>
      <vt:lpstr>Section 18.1 Summary – pages 475-483</vt:lpstr>
      <vt:lpstr>Section 18.1 Summary – pages 475-483</vt:lpstr>
      <vt:lpstr>Section 18.1 Summary – pages 475-483</vt:lpstr>
      <vt:lpstr>Section 18.1 Summary – pages 475-483</vt:lpstr>
      <vt:lpstr>Section 18.1 Summary – pages 475-483</vt:lpstr>
      <vt:lpstr>Section 18.1 Summary – pages 475-483</vt:lpstr>
      <vt:lpstr>Section 18.1 Summary – pages 475-483</vt:lpstr>
      <vt:lpstr>Section 18.1 Summary – pages 475-483</vt:lpstr>
      <vt:lpstr>Section 18.1 Summary – pages 475-483</vt:lpstr>
      <vt:lpstr>Section 18.1 Summary – pages 475-483</vt:lpstr>
      <vt:lpstr>Section 18.2 Summary – pages 484-495</vt:lpstr>
      <vt:lpstr>Section 18.2 Summary – pages 484-495</vt:lpstr>
      <vt:lpstr>Section 18.2 Summary – pages 484-495</vt:lpstr>
      <vt:lpstr>Section 18.2 Summary – pages 484-495</vt:lpstr>
      <vt:lpstr>2/5 ATP, the Need for Energy 9.1 Obj. TSW understand the cells need for energy and how it is released and recycled by doing their warm up. P.28 NB</vt:lpstr>
      <vt:lpstr>Section 9.1 Summary – pages 221-224</vt:lpstr>
      <vt:lpstr>Section 9.1 Summary – pages 221-224</vt:lpstr>
      <vt:lpstr>Section 9.1 Summary – pages 221-224</vt:lpstr>
      <vt:lpstr>Section 9.1 Summary – pages 221-224</vt:lpstr>
      <vt:lpstr>PowerPoint Presentation</vt:lpstr>
      <vt:lpstr>Section 9.1 Summary – pages 221-224</vt:lpstr>
      <vt:lpstr>Section 9.1 Summary – pages 221-224</vt:lpstr>
      <vt:lpstr>Section 9.1 Summary – pages 221-224</vt:lpstr>
      <vt:lpstr>Section 1 Check</vt:lpstr>
      <vt:lpstr>Section 1 Check</vt:lpstr>
      <vt:lpstr>Section 1 Check</vt:lpstr>
      <vt:lpstr>Section 1 Check</vt:lpstr>
      <vt:lpstr>Section 1 Check</vt:lpstr>
      <vt:lpstr>9/12 Enzymes CH 6.3 Obj. TSW learn how enzymes function and the environmental factors that influence them in and activity/ lab. P. 38NB</vt:lpstr>
      <vt:lpstr> Macromolecules &amp; Subunits Notes p. 37NB </vt:lpstr>
      <vt:lpstr>Enzyme Activity</vt:lpstr>
      <vt:lpstr>Catalase Lab</vt:lpstr>
      <vt:lpstr>Catalase Lab P. 27</vt:lpstr>
      <vt:lpstr>AXES Paragraph – Catalase Lab</vt:lpstr>
      <vt:lpstr>AXES Paragraph - Osmosis</vt:lpstr>
      <vt:lpstr>CH 7 HW Answers</vt:lpstr>
      <vt:lpstr>CH 7 Answers</vt:lpstr>
      <vt:lpstr>CH 7 Answers</vt:lpstr>
      <vt:lpstr>9/05  Cell Review (Inside the Cell) Blue Book Obj. TSW explain what the cell membrane is made of and how it’s semi-permeability helps regulate its surroundings through Osmosis, review Cell concepts and vocabulary for the quiz. P.28 NB</vt:lpstr>
      <vt:lpstr>Review for Cell Quiz</vt:lpstr>
      <vt:lpstr>Cell Unit Review</vt:lpstr>
      <vt:lpstr>Review Cells</vt:lpstr>
      <vt:lpstr>Inside a Cell</vt:lpstr>
      <vt:lpstr>2/06 Photosynthesis: Trapping the Sun’s Energy  9.2 Obj. TSW demonstrate how usable energy is captured from sunlight by chloroplasts and is stored through the synthesis of sugar by completing the warm up and participating in a photosynthesis class activity.  P.30 NB</vt:lpstr>
      <vt:lpstr>#1 Chloroplast - Photosynthesis</vt:lpstr>
      <vt:lpstr>Reactants and Products : Making a cake</vt:lpstr>
      <vt:lpstr>  Making of Carbohydrates &amp; Cellular Respiration p.33NB Working with three other students: answer questions 1 – 3.   Each students gets to have a job.  </vt:lpstr>
      <vt:lpstr>Exothermic Reaction – Yeast + Hydrogen Peroxide Cellular Respiration</vt:lpstr>
      <vt:lpstr>Endothermic Reaction - Photosynthesis</vt:lpstr>
      <vt:lpstr>9/10  Light-Dependent &amp; Light-Independent Reactions CH 9.2 Obj.  TSW demonstrate how light energy is captured by chloroplasts and converted to chemical energy (glucose) from CO2  and H20 by doing a flow chart. p.32 NB</vt:lpstr>
      <vt:lpstr>PowerPoint Presentation</vt:lpstr>
      <vt:lpstr>Section 9.2 Summary – pages 225-230</vt:lpstr>
      <vt:lpstr>#2. How does light energy become chemical energy?</vt:lpstr>
      <vt:lpstr>#2. How does light energy become chemical energy?</vt:lpstr>
      <vt:lpstr>Section 9.2 Summary – pages 225-230</vt:lpstr>
      <vt:lpstr>PowerPoint Presentation</vt:lpstr>
      <vt:lpstr>For your Note Card Period 4 Biology</vt:lpstr>
      <vt:lpstr>How to Make Carbohydrates</vt:lpstr>
      <vt:lpstr>Glucose Synthesis Activity</vt:lpstr>
      <vt:lpstr>Section 9.2 Summary – pages 225-230</vt:lpstr>
      <vt:lpstr>PowerPoint Presentation</vt:lpstr>
      <vt:lpstr>PowerPoint Presentation</vt:lpstr>
      <vt:lpstr>PowerPoint Presentation</vt:lpstr>
      <vt:lpstr>Taboo</vt:lpstr>
      <vt:lpstr>Honors Biology  Do the Math</vt:lpstr>
      <vt:lpstr>Section 2 Check</vt:lpstr>
      <vt:lpstr>Section 2 Check</vt:lpstr>
      <vt:lpstr>PowerPoint Presentation</vt:lpstr>
      <vt:lpstr>PowerPoint Presentation</vt:lpstr>
      <vt:lpstr>PowerPoint Presentation</vt:lpstr>
      <vt:lpstr>Chapter Assessment</vt:lpstr>
      <vt:lpstr>PowerPoint Presentation</vt:lpstr>
      <vt:lpstr> 9/10 Cellular Respiration &amp; Fermentation 9.3    Obj: TSW be able to compare and contrast photosynthesis and cellular respiration by participating in the Making Carbohydrates activity.   pg. 34 NB</vt:lpstr>
      <vt:lpstr>Warm Up Answers</vt:lpstr>
      <vt:lpstr>Cellular Respiration &amp; Yeast</vt:lpstr>
      <vt:lpstr>Cellular Respiration P. 31</vt:lpstr>
      <vt:lpstr>PowerPoint Presentation</vt:lpstr>
      <vt:lpstr>Leaf Disk Assay Lab  Honor Biology Due Friday</vt:lpstr>
      <vt:lpstr>PowerPoint Presentation</vt:lpstr>
      <vt:lpstr>Photosynthesis &amp; Cellular Respiration</vt:lpstr>
      <vt:lpstr>Section 9.3 Summary – pages 231-237</vt:lpstr>
      <vt:lpstr>STAGE 1: GLYCOLYSIS</vt:lpstr>
      <vt:lpstr>Section 9.3 Summary – pages 231-237</vt:lpstr>
      <vt:lpstr>STAGE 2: CITRIC ACID CYCLE</vt:lpstr>
      <vt:lpstr>STAGE 3: ELECTRON TRANSPORT CHAIN</vt:lpstr>
      <vt:lpstr>PROBLEM</vt:lpstr>
      <vt:lpstr>FERMENTATION</vt:lpstr>
      <vt:lpstr>PowerPoint Presentation</vt:lpstr>
      <vt:lpstr>9/11 Review for Cell Biology  CH 6.3 – 9.3 Obj. TSW demonstrate comprehension of Cell biology concepts such as  Photosynthesis &amp; Cellular Respiration through completing the flow chart, Cell Review activity and the Cell Study Guide.  P.36 NB</vt:lpstr>
      <vt:lpstr>#1 Macromolecules Write the functions of the Macromolecules for the cell membrane.</vt:lpstr>
      <vt:lpstr>#2 Passive &amp; Active Transport transport materials through the cell/ plasma membrane</vt:lpstr>
      <vt:lpstr>Plant Cells &amp; Animal Cells Both Eukaryotic &amp; perform Cellular Respiration, mitochondria</vt:lpstr>
      <vt:lpstr>PowerPoint Presentation</vt:lpstr>
      <vt:lpstr>PowerPoint Presentation</vt:lpstr>
      <vt:lpstr>PowerPoint Presentation</vt:lpstr>
      <vt:lpstr>PowerPoint Presentation</vt:lpstr>
      <vt:lpstr>2/12 Cell Biology Review 6.3 – 9.3 Obj.  TSW demonstrate understanding of Biology concepts by reviewing for and taking the group collaboration on the Jeopardy. P.38 NB</vt:lpstr>
      <vt:lpstr>PowerPoint Presentation</vt:lpstr>
      <vt:lpstr>HW CH 9 Energy in A Cell  Chapter Assessment Answers</vt:lpstr>
      <vt:lpstr>CH 9 Energy in a Cell Chapter Assessment</vt:lpstr>
      <vt:lpstr>CH 9 HW Energy in a Cell Chapter Assessment</vt:lpstr>
      <vt:lpstr>CH 9 HW Energy in a Cell Chapter Assessment</vt:lpstr>
      <vt:lpstr>2/13 Review for Cell Benchmark Test CH 6.3 – 9.3 Obj.  TSW demonstrate understanding  of biological concepts from the Plasma Membrane to Cellular Respiration on the Cell Benchmark test with a class average of 80% or greater proficient or advanced. P. 40 NB</vt:lpstr>
      <vt:lpstr>Cell Organelle Gallery Walk p. 31 NB</vt:lpstr>
      <vt:lpstr>Cell Biology Unit Review p.39NB</vt:lpstr>
      <vt:lpstr>Cell Biology Unit Review</vt:lpstr>
      <vt:lpstr>PowerPoint Presentation</vt:lpstr>
      <vt:lpstr>Taboo</vt:lpstr>
      <vt:lpstr>PowerPoint Presentation</vt:lpstr>
      <vt:lpstr>PowerPoint Presentation</vt:lpstr>
      <vt:lpstr>Strawberry DNA Extraction Lab</vt:lpstr>
      <vt:lpstr>PowerPoint Presentation</vt:lpstr>
      <vt:lpstr>PowerPoint Presentation</vt:lpstr>
      <vt:lpstr>13. Photosynthesis &amp; Cellular Respiration</vt:lpstr>
      <vt:lpstr>Procedure</vt:lpstr>
      <vt:lpstr>Continued</vt:lpstr>
      <vt:lpstr>Conclusions!</vt:lpstr>
    </vt:vector>
  </TitlesOfParts>
  <Company>Washington Unified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8/28  A View of a Cell CH 7.1 Obj.: TSW explore how eukaryotic cells (Plant &amp; Animal) differ in complexity and general structure by using a compound microscope. P.10NB</dc:title>
  <dc:creator>Administrator</dc:creator>
  <cp:lastModifiedBy>Jennifer McAllister</cp:lastModifiedBy>
  <cp:revision>1339</cp:revision>
  <cp:lastPrinted>2014-09-11T22:13:08Z</cp:lastPrinted>
  <dcterms:created xsi:type="dcterms:W3CDTF">2009-08-27T22:09:06Z</dcterms:created>
  <dcterms:modified xsi:type="dcterms:W3CDTF">2014-09-12T16:45:19Z</dcterms:modified>
</cp:coreProperties>
</file>