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86" r:id="rId19"/>
    <p:sldId id="344" r:id="rId20"/>
    <p:sldId id="345" r:id="rId21"/>
    <p:sldId id="346" r:id="rId22"/>
    <p:sldId id="277" r:id="rId23"/>
    <p:sldId id="347" r:id="rId24"/>
    <p:sldId id="348" r:id="rId25"/>
    <p:sldId id="274" r:id="rId26"/>
    <p:sldId id="275" r:id="rId27"/>
    <p:sldId id="276" r:id="rId28"/>
    <p:sldId id="278" r:id="rId29"/>
    <p:sldId id="279" r:id="rId30"/>
    <p:sldId id="280" r:id="rId31"/>
    <p:sldId id="281" r:id="rId32"/>
    <p:sldId id="282" r:id="rId33"/>
    <p:sldId id="283" r:id="rId34"/>
    <p:sldId id="301" r:id="rId35"/>
    <p:sldId id="284" r:id="rId36"/>
    <p:sldId id="285" r:id="rId37"/>
    <p:sldId id="287" r:id="rId38"/>
    <p:sldId id="288" r:id="rId39"/>
    <p:sldId id="291" r:id="rId40"/>
    <p:sldId id="289" r:id="rId41"/>
    <p:sldId id="292" r:id="rId42"/>
    <p:sldId id="343" r:id="rId43"/>
    <p:sldId id="293" r:id="rId44"/>
    <p:sldId id="294" r:id="rId45"/>
    <p:sldId id="295" r:id="rId46"/>
    <p:sldId id="296" r:id="rId47"/>
    <p:sldId id="297" r:id="rId48"/>
    <p:sldId id="298" r:id="rId49"/>
    <p:sldId id="299" r:id="rId50"/>
    <p:sldId id="300" r:id="rId51"/>
    <p:sldId id="302" r:id="rId52"/>
    <p:sldId id="303" r:id="rId53"/>
    <p:sldId id="304" r:id="rId54"/>
    <p:sldId id="305" r:id="rId55"/>
    <p:sldId id="306" r:id="rId56"/>
    <p:sldId id="307" r:id="rId57"/>
    <p:sldId id="309" r:id="rId58"/>
    <p:sldId id="308" r:id="rId59"/>
    <p:sldId id="310" r:id="rId60"/>
    <p:sldId id="311" r:id="rId61"/>
    <p:sldId id="312" r:id="rId62"/>
    <p:sldId id="313"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4" r:id="rId80"/>
    <p:sldId id="331" r:id="rId81"/>
    <p:sldId id="332" r:id="rId82"/>
    <p:sldId id="335" r:id="rId83"/>
    <p:sldId id="336" r:id="rId84"/>
    <p:sldId id="337" r:id="rId85"/>
    <p:sldId id="338" r:id="rId86"/>
    <p:sldId id="339" r:id="rId87"/>
    <p:sldId id="340" r:id="rId88"/>
    <p:sldId id="341" r:id="rId89"/>
    <p:sldId id="342" r:id="rId90"/>
  </p:sldIdLst>
  <p:sldSz cx="12192000" cy="6858000"/>
  <p:notesSz cx="7021513" cy="9307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057702-8841-4834-905B-B7CBE9234805}" type="datetimeFigureOut">
              <a:rPr lang="en-US" smtClean="0"/>
              <a:t>3/11/2017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A3BE2-801F-4462-8C05-1C1920AD8873}" type="slidenum">
              <a:rPr lang="en-US" smtClean="0"/>
              <a:t>‹#›</a:t>
            </a:fld>
            <a:endParaRPr lang="en-US"/>
          </a:p>
        </p:txBody>
      </p:sp>
    </p:spTree>
    <p:extLst>
      <p:ext uri="{BB962C8B-B14F-4D97-AF65-F5344CB8AC3E}">
        <p14:creationId xmlns:p14="http://schemas.microsoft.com/office/powerpoint/2010/main" val="2972465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057702-8841-4834-905B-B7CBE9234805}" type="datetimeFigureOut">
              <a:rPr lang="en-US" smtClean="0"/>
              <a:t>3/11/2017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A3BE2-801F-4462-8C05-1C1920AD8873}" type="slidenum">
              <a:rPr lang="en-US" smtClean="0"/>
              <a:t>‹#›</a:t>
            </a:fld>
            <a:endParaRPr lang="en-US"/>
          </a:p>
        </p:txBody>
      </p:sp>
    </p:spTree>
    <p:extLst>
      <p:ext uri="{BB962C8B-B14F-4D97-AF65-F5344CB8AC3E}">
        <p14:creationId xmlns:p14="http://schemas.microsoft.com/office/powerpoint/2010/main" val="2662931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057702-8841-4834-905B-B7CBE9234805}" type="datetimeFigureOut">
              <a:rPr lang="en-US" smtClean="0"/>
              <a:t>3/11/2017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A3BE2-801F-4462-8C05-1C1920AD8873}" type="slidenum">
              <a:rPr lang="en-US" smtClean="0"/>
              <a:t>‹#›</a:t>
            </a:fld>
            <a:endParaRPr lang="en-US"/>
          </a:p>
        </p:txBody>
      </p:sp>
    </p:spTree>
    <p:extLst>
      <p:ext uri="{BB962C8B-B14F-4D97-AF65-F5344CB8AC3E}">
        <p14:creationId xmlns:p14="http://schemas.microsoft.com/office/powerpoint/2010/main" val="7463814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685800"/>
            <a:ext cx="10972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10"/>
          </p:nvPr>
        </p:nvSpPr>
        <p:spPr>
          <a:xfrm>
            <a:off x="8331200" y="6858000"/>
            <a:ext cx="3860800" cy="228600"/>
          </a:xfrm>
        </p:spPr>
        <p:txBody>
          <a:bodyPr/>
          <a:lstStyle>
            <a:lvl1pPr>
              <a:defRPr/>
            </a:lvl1pPr>
          </a:lstStyle>
          <a:p>
            <a:endParaRPr lang="en-US"/>
          </a:p>
        </p:txBody>
      </p:sp>
      <p:sp>
        <p:nvSpPr>
          <p:cNvPr id="4" name="Slide Number Placeholder 3"/>
          <p:cNvSpPr>
            <a:spLocks noGrp="1"/>
          </p:cNvSpPr>
          <p:nvPr>
            <p:ph type="sldNum" sz="quarter" idx="11"/>
          </p:nvPr>
        </p:nvSpPr>
        <p:spPr>
          <a:xfrm>
            <a:off x="0" y="6858000"/>
            <a:ext cx="508000" cy="457200"/>
          </a:xfrm>
        </p:spPr>
        <p:txBody>
          <a:bodyPr/>
          <a:lstStyle>
            <a:lvl1pPr>
              <a:defRPr/>
            </a:lvl1pPr>
          </a:lstStyle>
          <a:p>
            <a:fld id="{E33A02D1-FC68-4814-8D7A-FEF734E78EB4}" type="slidenum">
              <a:rPr lang="en-US"/>
              <a:pPr/>
              <a:t>‹#›</a:t>
            </a:fld>
            <a:endParaRPr lang="en-US"/>
          </a:p>
        </p:txBody>
      </p:sp>
    </p:spTree>
    <p:extLst>
      <p:ext uri="{BB962C8B-B14F-4D97-AF65-F5344CB8AC3E}">
        <p14:creationId xmlns:p14="http://schemas.microsoft.com/office/powerpoint/2010/main" val="3196857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057702-8841-4834-905B-B7CBE9234805}" type="datetimeFigureOut">
              <a:rPr lang="en-US" smtClean="0"/>
              <a:t>3/11/2017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A3BE2-801F-4462-8C05-1C1920AD8873}" type="slidenum">
              <a:rPr lang="en-US" smtClean="0"/>
              <a:t>‹#›</a:t>
            </a:fld>
            <a:endParaRPr lang="en-US"/>
          </a:p>
        </p:txBody>
      </p:sp>
    </p:spTree>
    <p:extLst>
      <p:ext uri="{BB962C8B-B14F-4D97-AF65-F5344CB8AC3E}">
        <p14:creationId xmlns:p14="http://schemas.microsoft.com/office/powerpoint/2010/main" val="2239132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057702-8841-4834-905B-B7CBE9234805}" type="datetimeFigureOut">
              <a:rPr lang="en-US" smtClean="0"/>
              <a:t>3/11/2017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A3BE2-801F-4462-8C05-1C1920AD8873}" type="slidenum">
              <a:rPr lang="en-US" smtClean="0"/>
              <a:t>‹#›</a:t>
            </a:fld>
            <a:endParaRPr lang="en-US"/>
          </a:p>
        </p:txBody>
      </p:sp>
    </p:spTree>
    <p:extLst>
      <p:ext uri="{BB962C8B-B14F-4D97-AF65-F5344CB8AC3E}">
        <p14:creationId xmlns:p14="http://schemas.microsoft.com/office/powerpoint/2010/main" val="975764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057702-8841-4834-905B-B7CBE9234805}" type="datetimeFigureOut">
              <a:rPr lang="en-US" smtClean="0"/>
              <a:t>3/11/2017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DA3BE2-801F-4462-8C05-1C1920AD8873}" type="slidenum">
              <a:rPr lang="en-US" smtClean="0"/>
              <a:t>‹#›</a:t>
            </a:fld>
            <a:endParaRPr lang="en-US"/>
          </a:p>
        </p:txBody>
      </p:sp>
    </p:spTree>
    <p:extLst>
      <p:ext uri="{BB962C8B-B14F-4D97-AF65-F5344CB8AC3E}">
        <p14:creationId xmlns:p14="http://schemas.microsoft.com/office/powerpoint/2010/main" val="272351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057702-8841-4834-905B-B7CBE9234805}" type="datetimeFigureOut">
              <a:rPr lang="en-US" smtClean="0"/>
              <a:t>3/11/2017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DA3BE2-801F-4462-8C05-1C1920AD8873}" type="slidenum">
              <a:rPr lang="en-US" smtClean="0"/>
              <a:t>‹#›</a:t>
            </a:fld>
            <a:endParaRPr lang="en-US"/>
          </a:p>
        </p:txBody>
      </p:sp>
    </p:spTree>
    <p:extLst>
      <p:ext uri="{BB962C8B-B14F-4D97-AF65-F5344CB8AC3E}">
        <p14:creationId xmlns:p14="http://schemas.microsoft.com/office/powerpoint/2010/main" val="2310185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057702-8841-4834-905B-B7CBE9234805}" type="datetimeFigureOut">
              <a:rPr lang="en-US" smtClean="0"/>
              <a:t>3/11/2017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DA3BE2-801F-4462-8C05-1C1920AD8873}" type="slidenum">
              <a:rPr lang="en-US" smtClean="0"/>
              <a:t>‹#›</a:t>
            </a:fld>
            <a:endParaRPr lang="en-US"/>
          </a:p>
        </p:txBody>
      </p:sp>
    </p:spTree>
    <p:extLst>
      <p:ext uri="{BB962C8B-B14F-4D97-AF65-F5344CB8AC3E}">
        <p14:creationId xmlns:p14="http://schemas.microsoft.com/office/powerpoint/2010/main" val="2376593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057702-8841-4834-905B-B7CBE9234805}" type="datetimeFigureOut">
              <a:rPr lang="en-US" smtClean="0"/>
              <a:t>3/11/2017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DA3BE2-801F-4462-8C05-1C1920AD8873}" type="slidenum">
              <a:rPr lang="en-US" smtClean="0"/>
              <a:t>‹#›</a:t>
            </a:fld>
            <a:endParaRPr lang="en-US"/>
          </a:p>
        </p:txBody>
      </p:sp>
    </p:spTree>
    <p:extLst>
      <p:ext uri="{BB962C8B-B14F-4D97-AF65-F5344CB8AC3E}">
        <p14:creationId xmlns:p14="http://schemas.microsoft.com/office/powerpoint/2010/main" val="4105596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057702-8841-4834-905B-B7CBE9234805}" type="datetimeFigureOut">
              <a:rPr lang="en-US" smtClean="0"/>
              <a:t>3/11/2017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DA3BE2-801F-4462-8C05-1C1920AD8873}" type="slidenum">
              <a:rPr lang="en-US" smtClean="0"/>
              <a:t>‹#›</a:t>
            </a:fld>
            <a:endParaRPr lang="en-US"/>
          </a:p>
        </p:txBody>
      </p:sp>
    </p:spTree>
    <p:extLst>
      <p:ext uri="{BB962C8B-B14F-4D97-AF65-F5344CB8AC3E}">
        <p14:creationId xmlns:p14="http://schemas.microsoft.com/office/powerpoint/2010/main" val="2237786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057702-8841-4834-905B-B7CBE9234805}" type="datetimeFigureOut">
              <a:rPr lang="en-US" smtClean="0"/>
              <a:t>3/11/2017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DA3BE2-801F-4462-8C05-1C1920AD8873}" type="slidenum">
              <a:rPr lang="en-US" smtClean="0"/>
              <a:t>‹#›</a:t>
            </a:fld>
            <a:endParaRPr lang="en-US"/>
          </a:p>
        </p:txBody>
      </p:sp>
    </p:spTree>
    <p:extLst>
      <p:ext uri="{BB962C8B-B14F-4D97-AF65-F5344CB8AC3E}">
        <p14:creationId xmlns:p14="http://schemas.microsoft.com/office/powerpoint/2010/main" val="3475532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057702-8841-4834-905B-B7CBE9234805}" type="datetimeFigureOut">
              <a:rPr lang="en-US" smtClean="0"/>
              <a:t>3/11/2017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DA3BE2-801F-4462-8C05-1C1920AD8873}" type="slidenum">
              <a:rPr lang="en-US" smtClean="0"/>
              <a:t>‹#›</a:t>
            </a:fld>
            <a:endParaRPr lang="en-US"/>
          </a:p>
        </p:txBody>
      </p:sp>
    </p:spTree>
    <p:extLst>
      <p:ext uri="{BB962C8B-B14F-4D97-AF65-F5344CB8AC3E}">
        <p14:creationId xmlns:p14="http://schemas.microsoft.com/office/powerpoint/2010/main" val="102994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url?sa=i&amp;rct=j&amp;q=strawberry&amp;source=images&amp;cd=&amp;cad=rja&amp;docid=arAV0zl0ji3JOM&amp;tbnid=MZUAFDdkOxU88M:&amp;ved=0CAUQjRw&amp;url=http://tasty-dishes.com/encyclopedia/fruits/strawberry.html&amp;ei=9dk0UrDwF-KCjALz7ID4Aw&amp;bvm=bv.52164340,d.cGE&amp;psig=AFQjCNHO7yC_0jGlCdoAqR70rI3HwXVOcQ&amp;ust=1379281774882989"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8.jpeg"/><Relationship Id="rId3" Type="http://schemas.openxmlformats.org/officeDocument/2006/relationships/image" Target="../media/image15.jpeg"/><Relationship Id="rId7" Type="http://schemas.openxmlformats.org/officeDocument/2006/relationships/image" Target="../media/image3.png"/><Relationship Id="rId12" Type="http://schemas.openxmlformats.org/officeDocument/2006/relationships/image" Target="../media/image7.png"/><Relationship Id="rId2" Type="http://schemas.openxmlformats.org/officeDocument/2006/relationships/image" Target="../media/image14.jpeg"/><Relationship Id="rId16"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2.png"/><Relationship Id="rId11" Type="http://schemas.openxmlformats.org/officeDocument/2006/relationships/hyperlink" Target="RESOURCES.ppt" TargetMode="External"/><Relationship Id="rId5" Type="http://schemas.openxmlformats.org/officeDocument/2006/relationships/image" Target="../media/image17.jpeg"/><Relationship Id="rId15" Type="http://schemas.openxmlformats.org/officeDocument/2006/relationships/audio" Target="../media/audio2.wav"/><Relationship Id="rId10" Type="http://schemas.openxmlformats.org/officeDocument/2006/relationships/image" Target="../media/image6.png"/><Relationship Id="rId4" Type="http://schemas.openxmlformats.org/officeDocument/2006/relationships/image" Target="../media/image16.jpeg"/><Relationship Id="rId9" Type="http://schemas.openxmlformats.org/officeDocument/2006/relationships/image" Target="../media/image5.png"/><Relationship Id="rId14"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learn.genetics.utah.edu/"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hyperlink" Target="RESOURCES.ppt" TargetMode="External"/><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9.jpeg"/><Relationship Id="rId4" Type="http://schemas.openxmlformats.org/officeDocument/2006/relationships/image" Target="../media/image4.pn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learn.genetics.utah.edu/" TargetMode="Externa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8.jpeg"/><Relationship Id="rId3" Type="http://schemas.openxmlformats.org/officeDocument/2006/relationships/image" Target="../media/image15.jpeg"/><Relationship Id="rId7" Type="http://schemas.openxmlformats.org/officeDocument/2006/relationships/image" Target="../media/image3.png"/><Relationship Id="rId12" Type="http://schemas.openxmlformats.org/officeDocument/2006/relationships/image" Target="../media/image7.png"/><Relationship Id="rId17" Type="http://schemas.openxmlformats.org/officeDocument/2006/relationships/image" Target="../media/image19.png"/><Relationship Id="rId2" Type="http://schemas.openxmlformats.org/officeDocument/2006/relationships/image" Target="../media/image14.jpeg"/><Relationship Id="rId16"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2.png"/><Relationship Id="rId11" Type="http://schemas.openxmlformats.org/officeDocument/2006/relationships/hyperlink" Target="RESOURCES.ppt" TargetMode="External"/><Relationship Id="rId5" Type="http://schemas.openxmlformats.org/officeDocument/2006/relationships/image" Target="../media/image17.jpeg"/><Relationship Id="rId15" Type="http://schemas.openxmlformats.org/officeDocument/2006/relationships/audio" Target="../media/audio2.wav"/><Relationship Id="rId10" Type="http://schemas.openxmlformats.org/officeDocument/2006/relationships/image" Target="../media/image6.png"/><Relationship Id="rId4" Type="http://schemas.openxmlformats.org/officeDocument/2006/relationships/image" Target="../media/image16.jpeg"/><Relationship Id="rId9" Type="http://schemas.openxmlformats.org/officeDocument/2006/relationships/image" Target="../media/image5.png"/><Relationship Id="rId14" Type="http://schemas.openxmlformats.org/officeDocument/2006/relationships/image" Target="../media/image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DNA%20Replication%20Process%20%5b3D%20Animation%5d.mp4" TargetMode="External"/><Relationship Id="rId2" Type="http://schemas.openxmlformats.org/officeDocument/2006/relationships/hyperlink" Target="http://www.dnatube.com/video/3448/DNA-Replication-Video" TargetMode="External"/><Relationship Id="rId1" Type="http://schemas.openxmlformats.org/officeDocument/2006/relationships/slideLayout" Target="../slideLayouts/slideLayout5.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2" Type="http://schemas.openxmlformats.org/officeDocument/2006/relationships/hyperlink" Target="http://learn.genetics.utah.edu/"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learn.genetics.utah.edu/"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RESOURCES.ppt" TargetMode="External"/><Relationship Id="rId13"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audio" Target="../media/audio3.wav"/><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jpeg"/><Relationship Id="rId4" Type="http://schemas.openxmlformats.org/officeDocument/2006/relationships/slide" Target="slide9.xml"/><Relationship Id="rId9" Type="http://schemas.openxmlformats.org/officeDocument/2006/relationships/image" Target="../media/image7.png"/></Relationships>
</file>

<file path=ppt/slides/_rels/slide29.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jpeg"/><Relationship Id="rId4" Type="http://schemas.openxmlformats.org/officeDocument/2006/relationships/slide" Target="slide9.xml"/><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hyperlink" Target="RESOURCES.ppt" TargetMode="External"/><Relationship Id="rId12"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audio" Target="../media/audio1.wav"/><Relationship Id="rId5" Type="http://schemas.openxmlformats.org/officeDocument/2006/relationships/image" Target="../media/image5.png"/><Relationship Id="rId10" Type="http://schemas.openxmlformats.org/officeDocument/2006/relationships/image" Target="../media/image9.jpeg"/><Relationship Id="rId4" Type="http://schemas.openxmlformats.org/officeDocument/2006/relationships/image" Target="../media/image4.png"/><Relationship Id="rId9" Type="http://schemas.openxmlformats.org/officeDocument/2006/relationships/image" Target="../media/image8.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hyperlink" Target="http://www.google.com/url?sa=i&amp;rct=j&amp;q=dna%20replication%20diagram&amp;source=images&amp;cd=&amp;cad=rja&amp;docid=qcHRSlJkdhdd-M&amp;tbnid=eUOre28NX27jWM:&amp;ved=0CAUQjRw&amp;url=http://library.thinkquest.org/C004535/dna_replication.html&amp;ei=i-Q0UpvXAsn8igL3s4HIAg&amp;bvm=bv.52164340,d.cGE&amp;psig=AFQjCNFBdRJpfFcJPeb6oClVOIz3KK0qqg&amp;ust=1379284487325825" TargetMode="Externa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hyperlink" Target="//upload.wikimedia.org/wikipedia/commons/a/a2/DNAreplicationModes.pn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jpeg"/><Relationship Id="rId4" Type="http://schemas.openxmlformats.org/officeDocument/2006/relationships/image" Target="../media/image3.png"/><Relationship Id="rId9"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google.com/url?sa=i&amp;rct=j&amp;q=cell+chromosome+gene+nucleus&amp;source=images&amp;cd=&amp;cad=rja&amp;docid=pKrjjBKlXEIIwM&amp;tbnid=ZKVuGUWt9Z67jM:&amp;ved=0CAUQjRw&amp;url=http://www.newbornscreening.info/Pro/genetics.html&amp;ei=5AQ7Up2uDKrgiwKm4IG4BQ&amp;bvm=bv.52288139,d.cGE&amp;psig=AFQjCNHyMOwnweLgjj5K2DwrBN_MMW9YzQ&amp;ust=1379685746465011" TargetMode="External"/><Relationship Id="rId2" Type="http://schemas.openxmlformats.org/officeDocument/2006/relationships/image" Target="../media/image28.jpeg"/><Relationship Id="rId1" Type="http://schemas.openxmlformats.org/officeDocument/2006/relationships/slideLayout" Target="../slideLayouts/slideLayout4.xml"/><Relationship Id="rId4" Type="http://schemas.openxmlformats.org/officeDocument/2006/relationships/image" Target="../media/image29.gi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32.jpe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31.jpeg"/><Relationship Id="rId5" Type="http://schemas.openxmlformats.org/officeDocument/2006/relationships/image" Target="../media/image4.png"/><Relationship Id="rId10" Type="http://schemas.openxmlformats.org/officeDocument/2006/relationships/image" Target="../media/image30.jpeg"/><Relationship Id="rId4" Type="http://schemas.openxmlformats.org/officeDocument/2006/relationships/slide" Target="slide56.xml"/><Relationship Id="rId9" Type="http://schemas.openxmlformats.org/officeDocument/2006/relationships/image" Target="../media/image7.png"/></Relationships>
</file>

<file path=ppt/slides/_rels/slide4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slide" Target="slide29.xml"/><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30.jpeg"/><Relationship Id="rId5" Type="http://schemas.openxmlformats.org/officeDocument/2006/relationships/image" Target="../media/image4.png"/><Relationship Id="rId10" Type="http://schemas.openxmlformats.org/officeDocument/2006/relationships/image" Target="../media/image28.jpeg"/><Relationship Id="rId4" Type="http://schemas.openxmlformats.org/officeDocument/2006/relationships/slide" Target="slide1.xml"/><Relationship Id="rId9" Type="http://schemas.openxmlformats.org/officeDocument/2006/relationships/image" Target="../media/image2.png"/></Relationships>
</file>

<file path=ppt/slides/_rels/slide4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31.jpeg"/><Relationship Id="rId2" Type="http://schemas.openxmlformats.org/officeDocument/2006/relationships/image" Target="../media/image33.jpeg"/><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30.jpeg"/><Relationship Id="rId5" Type="http://schemas.openxmlformats.org/officeDocument/2006/relationships/slide" Target="slide56.xml"/><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hyperlink" Target="RESOURCES.ppt" TargetMode="External"/></Relationships>
</file>

<file path=ppt/slides/_rels/slide46.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image" Target="../media/image5.png"/><Relationship Id="rId7" Type="http://schemas.openxmlformats.org/officeDocument/2006/relationships/image" Target="../media/image7.png"/><Relationship Id="rId12" Type="http://schemas.openxmlformats.org/officeDocument/2006/relationships/image" Target="../media/image36.jpe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image" Target="../media/image35.jpeg"/><Relationship Id="rId5" Type="http://schemas.openxmlformats.org/officeDocument/2006/relationships/image" Target="../media/image4.png"/><Relationship Id="rId10" Type="http://schemas.openxmlformats.org/officeDocument/2006/relationships/image" Target="../media/image34.jpeg"/><Relationship Id="rId4" Type="http://schemas.openxmlformats.org/officeDocument/2006/relationships/slide" Target="slide1.xml"/><Relationship Id="rId9" Type="http://schemas.openxmlformats.org/officeDocument/2006/relationships/image" Target="../media/image6.png"/></Relationships>
</file>

<file path=ppt/slides/_rels/slide4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31.jpeg"/><Relationship Id="rId2" Type="http://schemas.openxmlformats.org/officeDocument/2006/relationships/image" Target="../media/image37.jpeg"/><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30.jpeg"/><Relationship Id="rId5" Type="http://schemas.openxmlformats.org/officeDocument/2006/relationships/slide" Target="slide56.xml"/><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hyperlink" Target="RESOURCES.ppt" TargetMode="External"/></Relationships>
</file>

<file path=ppt/slides/_rels/slide4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audio" Target="../media/audio4.wav"/><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31.jpeg"/><Relationship Id="rId17" Type="http://schemas.openxmlformats.org/officeDocument/2006/relationships/image" Target="../media/image39.jpeg"/><Relationship Id="rId2" Type="http://schemas.openxmlformats.org/officeDocument/2006/relationships/slideLayout" Target="../slideLayouts/slideLayout6.xml"/><Relationship Id="rId16" Type="http://schemas.openxmlformats.org/officeDocument/2006/relationships/hyperlink" Target="http://www.google.com/url?sa=i&amp;rct=j&amp;q=t%20RNA&amp;source=images&amp;cd=&amp;cad=rja&amp;docid=3LxX_NRZnnvAYM&amp;tbnid=sEeCX0YDchkHAM:&amp;ved=0CAUQjRw&amp;url=http://academic.pgcc.edu/~kroberts/Lecture/Chapter%207/translation.html&amp;ei=1qAHU_K3EsqFogT8uYDIAw&amp;bvm=bv.61725948,d.cGU&amp;psig=AFQjCNFh7_7eBBFqKLYANsbOoxUJQDXx4Q&amp;ust=1393095210707147" TargetMode="External"/><Relationship Id="rId1" Type="http://schemas.openxmlformats.org/officeDocument/2006/relationships/video" Target="file:///\\Hvf-work\Education\Edu3\BDOL%20Interactive%20Chalkboard\BDOL%20IC%2011\GB4F605M.AVI" TargetMode="External"/><Relationship Id="rId6" Type="http://schemas.openxmlformats.org/officeDocument/2006/relationships/image" Target="../media/image4.png"/><Relationship Id="rId11" Type="http://schemas.openxmlformats.org/officeDocument/2006/relationships/image" Target="../media/image30.jpeg"/><Relationship Id="rId5" Type="http://schemas.openxmlformats.org/officeDocument/2006/relationships/slide" Target="slide56.xml"/><Relationship Id="rId15" Type="http://schemas.openxmlformats.org/officeDocument/2006/relationships/image" Target="../media/image38.pn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hyperlink" Target="RESOURCES.ppt" TargetMode="External"/><Relationship Id="rId14" Type="http://schemas.openxmlformats.org/officeDocument/2006/relationships/image" Target="../media/image10.png"/></Relationships>
</file>

<file path=ppt/slides/_rels/slide49.xml.rels><?xml version="1.0" encoding="UTF-8" standalone="yes"?>
<Relationships xmlns="http://schemas.openxmlformats.org/package/2006/relationships"><Relationship Id="rId8" Type="http://schemas.openxmlformats.org/officeDocument/2006/relationships/hyperlink" Target="RESOURCES.ppt" TargetMode="External"/><Relationship Id="rId13"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audio" Target="../media/audio5.wav"/><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31.jpeg"/><Relationship Id="rId5" Type="http://schemas.openxmlformats.org/officeDocument/2006/relationships/image" Target="../media/image4.png"/><Relationship Id="rId10" Type="http://schemas.openxmlformats.org/officeDocument/2006/relationships/image" Target="../media/image30.jpeg"/><Relationship Id="rId4" Type="http://schemas.openxmlformats.org/officeDocument/2006/relationships/slide" Target="slide56.xml"/><Relationship Id="rId9" Type="http://schemas.openxmlformats.org/officeDocument/2006/relationships/image" Target="../media/image7.png"/><Relationship Id="rId14" Type="http://schemas.openxmlformats.org/officeDocument/2006/relationships/image" Target="../media/image36.jpe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hyperlink" Target="RESOURCES.ppt" TargetMode="External"/><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9.jpeg"/><Relationship Id="rId4" Type="http://schemas.openxmlformats.org/officeDocument/2006/relationships/image" Target="../media/image4.png"/><Relationship Id="rId9" Type="http://schemas.openxmlformats.org/officeDocument/2006/relationships/image" Target="../media/image8.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31.jpeg"/><Relationship Id="rId5" Type="http://schemas.openxmlformats.org/officeDocument/2006/relationships/image" Target="../media/image4.png"/><Relationship Id="rId10" Type="http://schemas.openxmlformats.org/officeDocument/2006/relationships/image" Target="../media/image30.jpeg"/><Relationship Id="rId4" Type="http://schemas.openxmlformats.org/officeDocument/2006/relationships/slide" Target="slide56.xml"/><Relationship Id="rId9" Type="http://schemas.openxmlformats.org/officeDocument/2006/relationships/image" Target="../media/image7.png"/></Relationships>
</file>

<file path=ppt/slides/_rels/slide53.xml.rels><?xml version="1.0" encoding="UTF-8" standalone="yes"?>
<Relationships xmlns="http://schemas.openxmlformats.org/package/2006/relationships"><Relationship Id="rId8" Type="http://schemas.openxmlformats.org/officeDocument/2006/relationships/hyperlink" Target="RESOURCES.ppt" TargetMode="External"/><Relationship Id="rId13"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audio" Target="../media/audio6.wav"/><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31.jpeg"/><Relationship Id="rId5" Type="http://schemas.openxmlformats.org/officeDocument/2006/relationships/image" Target="../media/image4.png"/><Relationship Id="rId10" Type="http://schemas.openxmlformats.org/officeDocument/2006/relationships/image" Target="../media/image30.jpeg"/><Relationship Id="rId4" Type="http://schemas.openxmlformats.org/officeDocument/2006/relationships/slide" Target="slide56.xml"/><Relationship Id="rId9" Type="http://schemas.openxmlformats.org/officeDocument/2006/relationships/image" Target="../media/image7.png"/><Relationship Id="rId14" Type="http://schemas.openxmlformats.org/officeDocument/2006/relationships/image" Target="../media/image40.gif"/></Relationships>
</file>

<file path=ppt/slides/_rels/slide5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slide" Target="slide29.xml"/><Relationship Id="rId12"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42.jpeg"/><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slide" Target="slide1.xml"/><Relationship Id="rId9" Type="http://schemas.openxmlformats.org/officeDocument/2006/relationships/image" Target="../media/image41.jpeg"/></Relationships>
</file>

<file path=ppt/slides/_rels/slide5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hyperlink" Target="http://www.google.com/url?sa=i&amp;rct=j&amp;q=cell+chromosome+gene+nucleus&amp;source=images&amp;cd=&amp;cad=rja&amp;docid=pKrjjBKlXEIIwM&amp;tbnid=ZKVuGUWt9Z67jM:&amp;ved=0CAUQjRw&amp;url=http://www.newbornscreening.info/Pro/genetics.html&amp;ei=5AQ7Up2uDKrgiwKm4IG4BQ&amp;bvm=bv.52288139,d.cGE&amp;psig=AFQjCNHyMOwnweLgjj5K2DwrBN_MMW9YzQ&amp;ust=1379685746465011" TargetMode="Externa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Learn.genetics.utah.com.edu/" TargetMode="External"/><Relationship Id="rId1" Type="http://schemas.openxmlformats.org/officeDocument/2006/relationships/slideLayout" Target="../slideLayouts/slideLayout5.xml"/><Relationship Id="rId4" Type="http://schemas.openxmlformats.org/officeDocument/2006/relationships/image" Target="../media/image44.gif"/></Relationships>
</file>

<file path=ppt/slides/_rels/slide58.xml.rels><?xml version="1.0" encoding="UTF-8" standalone="yes"?>
<Relationships xmlns="http://schemas.openxmlformats.org/package/2006/relationships"><Relationship Id="rId2" Type="http://schemas.openxmlformats.org/officeDocument/2006/relationships/hyperlink" Target="http://video.pbs.org/video/1841308959/"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audio" Target="../media/audio7.wav"/><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31.jpeg"/><Relationship Id="rId2" Type="http://schemas.openxmlformats.org/officeDocument/2006/relationships/slideLayout" Target="../slideLayouts/slideLayout6.xml"/><Relationship Id="rId1" Type="http://schemas.openxmlformats.org/officeDocument/2006/relationships/video" Target="file:///C:\Documents%20and%20Settings\cherie\Desktop\BDOL%20IC%20CHECK\BDOL%20IC%2011\GB4FXGMV.AVI" TargetMode="External"/><Relationship Id="rId6" Type="http://schemas.openxmlformats.org/officeDocument/2006/relationships/image" Target="../media/image4.png"/><Relationship Id="rId11" Type="http://schemas.openxmlformats.org/officeDocument/2006/relationships/image" Target="../media/image30.jpeg"/><Relationship Id="rId5" Type="http://schemas.openxmlformats.org/officeDocument/2006/relationships/slide" Target="slide56.xml"/><Relationship Id="rId15" Type="http://schemas.openxmlformats.org/officeDocument/2006/relationships/image" Target="../media/image45.pn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hyperlink" Target="RESOURCES.ppt" TargetMode="External"/><Relationship Id="rId1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audio" Target="../media/audio8.wav"/><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31.jpeg"/><Relationship Id="rId2" Type="http://schemas.openxmlformats.org/officeDocument/2006/relationships/image" Target="../media/image43.jpeg"/><Relationship Id="rId16" Type="http://schemas.openxmlformats.org/officeDocument/2006/relationships/audio" Target="../media/audio10.wav"/><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30.jpeg"/><Relationship Id="rId5" Type="http://schemas.openxmlformats.org/officeDocument/2006/relationships/slide" Target="slide56.xml"/><Relationship Id="rId15" Type="http://schemas.openxmlformats.org/officeDocument/2006/relationships/audio" Target="../media/audio9.wav"/><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hyperlink" Target="RESOURCES.ppt" TargetMode="External"/><Relationship Id="rId14" Type="http://schemas.openxmlformats.org/officeDocument/2006/relationships/image" Target="../media/image10.png"/></Relationships>
</file>

<file path=ppt/slides/_rels/slide61.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31.jpeg"/><Relationship Id="rId5" Type="http://schemas.openxmlformats.org/officeDocument/2006/relationships/image" Target="../media/image4.png"/><Relationship Id="rId10" Type="http://schemas.openxmlformats.org/officeDocument/2006/relationships/image" Target="../media/image30.jpeg"/><Relationship Id="rId4" Type="http://schemas.openxmlformats.org/officeDocument/2006/relationships/slide" Target="slide56.xml"/><Relationship Id="rId9" Type="http://schemas.openxmlformats.org/officeDocument/2006/relationships/image" Target="../media/image7.png"/></Relationships>
</file>

<file path=ppt/slides/_rels/slide62.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31.jpeg"/><Relationship Id="rId5" Type="http://schemas.openxmlformats.org/officeDocument/2006/relationships/image" Target="../media/image4.png"/><Relationship Id="rId10" Type="http://schemas.openxmlformats.org/officeDocument/2006/relationships/image" Target="../media/image30.jpeg"/><Relationship Id="rId4" Type="http://schemas.openxmlformats.org/officeDocument/2006/relationships/slide" Target="slide56.xml"/><Relationship Id="rId9" Type="http://schemas.openxmlformats.org/officeDocument/2006/relationships/image" Target="../media/image7.png"/></Relationships>
</file>

<file path=ppt/slides/_rels/slide63.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slide" Target="slide56.xml"/><Relationship Id="rId7" Type="http://schemas.openxmlformats.org/officeDocument/2006/relationships/image" Target="../media/image2.png"/><Relationship Id="rId12" Type="http://schemas.openxmlformats.org/officeDocument/2006/relationships/image" Target="../media/image47.jpe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46.jpeg"/><Relationship Id="rId5" Type="http://schemas.openxmlformats.org/officeDocument/2006/relationships/image" Target="../media/image5.png"/><Relationship Id="rId10" Type="http://schemas.openxmlformats.org/officeDocument/2006/relationships/image" Target="../media/image35.jpeg"/><Relationship Id="rId4" Type="http://schemas.openxmlformats.org/officeDocument/2006/relationships/image" Target="../media/image4.png"/><Relationship Id="rId9" Type="http://schemas.openxmlformats.org/officeDocument/2006/relationships/image" Target="../media/image7.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slide" Target="slide56.xml"/><Relationship Id="rId7" Type="http://schemas.openxmlformats.org/officeDocument/2006/relationships/image" Target="../media/image2.png"/><Relationship Id="rId12" Type="http://schemas.openxmlformats.org/officeDocument/2006/relationships/image" Target="../media/image47.jpe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46.jpeg"/><Relationship Id="rId5" Type="http://schemas.openxmlformats.org/officeDocument/2006/relationships/image" Target="../media/image5.png"/><Relationship Id="rId10" Type="http://schemas.openxmlformats.org/officeDocument/2006/relationships/image" Target="../media/image35.jpeg"/><Relationship Id="rId4" Type="http://schemas.openxmlformats.org/officeDocument/2006/relationships/image" Target="../media/image4.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slide" Target="slide56.xml"/><Relationship Id="rId7" Type="http://schemas.openxmlformats.org/officeDocument/2006/relationships/image" Target="../media/image2.png"/><Relationship Id="rId12" Type="http://schemas.openxmlformats.org/officeDocument/2006/relationships/image" Target="../media/image47.jpe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46.jpeg"/><Relationship Id="rId5" Type="http://schemas.openxmlformats.org/officeDocument/2006/relationships/image" Target="../media/image5.png"/><Relationship Id="rId10" Type="http://schemas.openxmlformats.org/officeDocument/2006/relationships/image" Target="../media/image35.jpeg"/><Relationship Id="rId4" Type="http://schemas.openxmlformats.org/officeDocument/2006/relationships/image" Target="../media/image4.png"/><Relationship Id="rId9" Type="http://schemas.openxmlformats.org/officeDocument/2006/relationships/image" Target="../media/image7.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5.xml"/><Relationship Id="rId5" Type="http://schemas.openxmlformats.org/officeDocument/2006/relationships/hyperlink" Target="http://www.dnatube.com/video/3448/DNA-Replication" TargetMode="External"/><Relationship Id="rId4" Type="http://schemas.openxmlformats.org/officeDocument/2006/relationships/image" Target="../media/image50.jpeg"/></Relationships>
</file>

<file path=ppt/slides/_rels/slide7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www.google.com/url?sa=i&amp;rct=j&amp;q=codon&amp;source=images&amp;cd=&amp;docid=2UH5BkWjix_v-M&amp;tbnid=tiTUlYhDzy8k3M:&amp;ved=0CAUQjRw&amp;url=http://en.wikipedia.org/wiki/Genetic_code&amp;ei=qUxAUo2aM-L-iwLehIFQ&amp;bvm=bv.52434380,d.cGE&amp;psig=AFQjCNFhT3XdyQ9sy0yuq9ikqgoH-EUeuA&amp;ust=1380032035234124" TargetMode="Externa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74.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50.jpe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31.jpeg"/><Relationship Id="rId5" Type="http://schemas.openxmlformats.org/officeDocument/2006/relationships/image" Target="../media/image4.png"/><Relationship Id="rId10" Type="http://schemas.openxmlformats.org/officeDocument/2006/relationships/image" Target="../media/image30.jpeg"/><Relationship Id="rId4" Type="http://schemas.openxmlformats.org/officeDocument/2006/relationships/slide" Target="slide56.xml"/><Relationship Id="rId9" Type="http://schemas.openxmlformats.org/officeDocument/2006/relationships/image" Target="../media/image7.png"/></Relationships>
</file>

<file path=ppt/slides/_rels/slide7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8" Type="http://schemas.openxmlformats.org/officeDocument/2006/relationships/hyperlink" Target="RESOURCES.ppt" TargetMode="External"/><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52.jpe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31.jpeg"/><Relationship Id="rId5" Type="http://schemas.openxmlformats.org/officeDocument/2006/relationships/image" Target="../media/image4.png"/><Relationship Id="rId10" Type="http://schemas.openxmlformats.org/officeDocument/2006/relationships/image" Target="../media/image30.jpeg"/><Relationship Id="rId4" Type="http://schemas.openxmlformats.org/officeDocument/2006/relationships/slide" Target="slide56.xml"/><Relationship Id="rId9" Type="http://schemas.openxmlformats.org/officeDocument/2006/relationships/image" Target="../media/image7.png"/></Relationships>
</file>

<file path=ppt/slides/_rels/slide7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50.jpeg"/><Relationship Id="rId1" Type="http://schemas.openxmlformats.org/officeDocument/2006/relationships/slideLayout" Target="../slideLayouts/slideLayout5.xml"/><Relationship Id="rId4" Type="http://schemas.openxmlformats.org/officeDocument/2006/relationships/image" Target="../media/image49.jpeg"/></Relationships>
</file>

<file path=ppt/slides/_rels/slide7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www.dnatube.com/video/7030/Transcription-and-Translation" TargetMode="Externa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8" Type="http://schemas.openxmlformats.org/officeDocument/2006/relationships/slide" Target="slide1.xml"/><Relationship Id="rId13" Type="http://schemas.openxmlformats.org/officeDocument/2006/relationships/image" Target="../media/image6.png"/><Relationship Id="rId3" Type="http://schemas.openxmlformats.org/officeDocument/2006/relationships/image" Target="../media/image57.png"/><Relationship Id="rId7" Type="http://schemas.openxmlformats.org/officeDocument/2006/relationships/image" Target="../media/image58.png"/><Relationship Id="rId12" Type="http://schemas.openxmlformats.org/officeDocument/2006/relationships/slide" Target="slide29.xml"/><Relationship Id="rId2" Type="http://schemas.openxmlformats.org/officeDocument/2006/relationships/image" Target="../media/image56.jpeg"/><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5.png"/><Relationship Id="rId10" Type="http://schemas.openxmlformats.org/officeDocument/2006/relationships/image" Target="../media/image59.png"/><Relationship Id="rId4" Type="http://schemas.openxmlformats.org/officeDocument/2006/relationships/image" Target="../media/image3.png"/><Relationship Id="rId9" Type="http://schemas.openxmlformats.org/officeDocument/2006/relationships/image" Target="../media/image4.png"/><Relationship Id="rId14" Type="http://schemas.openxmlformats.org/officeDocument/2006/relationships/image" Target="../media/image35.jpeg"/></Relationships>
</file>

<file path=ppt/slides/_rels/slide88.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1.jpeg"/><Relationship Id="rId3" Type="http://schemas.openxmlformats.org/officeDocument/2006/relationships/image" Target="../media/image5.png"/><Relationship Id="rId7" Type="http://schemas.openxmlformats.org/officeDocument/2006/relationships/image" Target="../media/image60.png"/><Relationship Id="rId12" Type="http://schemas.openxmlformats.org/officeDocument/2006/relationships/image" Target="../media/image35.jpe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6.png"/><Relationship Id="rId5" Type="http://schemas.openxmlformats.org/officeDocument/2006/relationships/slide" Target="slide1.xml"/><Relationship Id="rId10" Type="http://schemas.openxmlformats.org/officeDocument/2006/relationships/slide" Target="slide29.xml"/><Relationship Id="rId4" Type="http://schemas.openxmlformats.org/officeDocument/2006/relationships/image" Target="../media/image2.png"/><Relationship Id="rId9" Type="http://schemas.openxmlformats.org/officeDocument/2006/relationships/image" Target="../media/image7.png"/></Relationships>
</file>

<file path=ppt/slides/_rels/slide89.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jpeg"/><Relationship Id="rId3" Type="http://schemas.openxmlformats.org/officeDocument/2006/relationships/image" Target="../media/image5.png"/><Relationship Id="rId7" Type="http://schemas.openxmlformats.org/officeDocument/2006/relationships/image" Target="../media/image62.png"/><Relationship Id="rId12" Type="http://schemas.openxmlformats.org/officeDocument/2006/relationships/image" Target="../media/image35.jpe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6.png"/><Relationship Id="rId5" Type="http://schemas.openxmlformats.org/officeDocument/2006/relationships/slide" Target="slide1.xml"/><Relationship Id="rId10" Type="http://schemas.openxmlformats.org/officeDocument/2006/relationships/slide" Target="slide29.xml"/><Relationship Id="rId4" Type="http://schemas.openxmlformats.org/officeDocument/2006/relationships/image" Target="../media/image2.png"/><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Molecular Genetics </a:t>
            </a:r>
            <a:endParaRPr lang="en-US" dirty="0"/>
          </a:p>
        </p:txBody>
      </p:sp>
      <p:sp>
        <p:nvSpPr>
          <p:cNvPr id="3" name="Subtitle 2"/>
          <p:cNvSpPr>
            <a:spLocks noGrp="1"/>
          </p:cNvSpPr>
          <p:nvPr>
            <p:ph type="subTitle" idx="1"/>
          </p:nvPr>
        </p:nvSpPr>
        <p:spPr/>
        <p:txBody>
          <a:bodyPr/>
          <a:lstStyle/>
          <a:p>
            <a:r>
              <a:rPr lang="en-US" dirty="0" smtClean="0"/>
              <a:t>Week 8</a:t>
            </a:r>
          </a:p>
          <a:p>
            <a:r>
              <a:rPr lang="en-US" dirty="0" smtClean="0"/>
              <a:t>2016 - 2017</a:t>
            </a:r>
            <a:endParaRPr lang="en-US" dirty="0"/>
          </a:p>
        </p:txBody>
      </p:sp>
    </p:spTree>
    <p:extLst>
      <p:ext uri="{BB962C8B-B14F-4D97-AF65-F5344CB8AC3E}">
        <p14:creationId xmlns:p14="http://schemas.microsoft.com/office/powerpoint/2010/main" val="378970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Strawberry DNA Extraction Lab</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Prediction:  What do you THINK we will have to do in order to extract DNA from a strawberry?  Write in complete sentences.</a:t>
            </a:r>
            <a:endParaRPr lang="en-US" dirty="0"/>
          </a:p>
        </p:txBody>
      </p:sp>
      <p:pic>
        <p:nvPicPr>
          <p:cNvPr id="1026" name="Picture 2" descr="http://t0.gstatic.com/images?q=tbn:ANd9GcRdV8G8l4nVQjcGpOmA1ENplAOLLH-QsBZO05fyrBby2eLib6a_dA:tasty-dishes.com/data_images/encyclopedia/strawberry/strawberry-03.jpg">
            <a:hlinkClick r:id="rId2"/>
          </p:cNvPr>
          <p:cNvPicPr>
            <a:picLocks noChangeAspect="1" noChangeArrowheads="1"/>
          </p:cNvPicPr>
          <p:nvPr/>
        </p:nvPicPr>
        <p:blipFill>
          <a:blip r:embed="rId3" cstate="print"/>
          <a:srcRect/>
          <a:stretch>
            <a:fillRect/>
          </a:stretch>
        </p:blipFill>
        <p:spPr bwMode="auto">
          <a:xfrm>
            <a:off x="7282180" y="3581400"/>
            <a:ext cx="3385820" cy="3276600"/>
          </a:xfrm>
          <a:prstGeom prst="rect">
            <a:avLst/>
          </a:prstGeom>
          <a:noFill/>
        </p:spPr>
      </p:pic>
    </p:spTree>
    <p:extLst>
      <p:ext uri="{BB962C8B-B14F-4D97-AF65-F5344CB8AC3E}">
        <p14:creationId xmlns:p14="http://schemas.microsoft.com/office/powerpoint/2010/main" val="21768927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And Analysis </a:t>
            </a:r>
            <a:br>
              <a:rPr lang="en-US" dirty="0" smtClean="0"/>
            </a:br>
            <a:r>
              <a:rPr lang="en-US" dirty="0" smtClean="0"/>
              <a:t>Answers</a:t>
            </a:r>
            <a:endParaRPr lang="en-US" dirty="0"/>
          </a:p>
        </p:txBody>
      </p:sp>
      <p:sp>
        <p:nvSpPr>
          <p:cNvPr id="3" name="Content Placeholder 2"/>
          <p:cNvSpPr>
            <a:spLocks noGrp="1"/>
          </p:cNvSpPr>
          <p:nvPr>
            <p:ph idx="1"/>
          </p:nvPr>
        </p:nvSpPr>
        <p:spPr/>
        <p:txBody>
          <a:bodyPr/>
          <a:lstStyle/>
          <a:p>
            <a:r>
              <a:rPr lang="en-US" dirty="0" smtClean="0"/>
              <a:t>To Precipitate DNA from Solution  D</a:t>
            </a:r>
          </a:p>
          <a:p>
            <a:r>
              <a:rPr lang="en-US" dirty="0" smtClean="0"/>
              <a:t>Separate components of the cell  A</a:t>
            </a:r>
          </a:p>
          <a:p>
            <a:r>
              <a:rPr lang="en-US" dirty="0" smtClean="0"/>
              <a:t>Break open the cells  C</a:t>
            </a:r>
          </a:p>
          <a:p>
            <a:r>
              <a:rPr lang="en-US" dirty="0" smtClean="0"/>
              <a:t>Break up proteins and dissolve cell membranes B</a:t>
            </a:r>
          </a:p>
          <a:p>
            <a:endParaRPr lang="en-US" dirty="0"/>
          </a:p>
        </p:txBody>
      </p:sp>
    </p:spTree>
    <p:extLst>
      <p:ext uri="{BB962C8B-B14F-4D97-AF65-F5344CB8AC3E}">
        <p14:creationId xmlns:p14="http://schemas.microsoft.com/office/powerpoint/2010/main" val="115128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a:bodyPr>
          <a:lstStyle/>
          <a:p>
            <a:pPr eaLnBrk="1" hangingPunct="1"/>
            <a:r>
              <a:rPr lang="en-US" dirty="0" smtClean="0"/>
              <a:t>Conclusions! P. 63 NB</a:t>
            </a:r>
            <a:br>
              <a:rPr lang="en-US" dirty="0" smtClean="0"/>
            </a:br>
            <a:r>
              <a:rPr lang="en-US" dirty="0" smtClean="0"/>
              <a:t>Strawberry DNA Extraction AXES Paragraph</a:t>
            </a:r>
          </a:p>
        </p:txBody>
      </p:sp>
      <p:sp>
        <p:nvSpPr>
          <p:cNvPr id="8195" name="Content Placeholder 2"/>
          <p:cNvSpPr>
            <a:spLocks noGrp="1"/>
          </p:cNvSpPr>
          <p:nvPr>
            <p:ph idx="1"/>
          </p:nvPr>
        </p:nvSpPr>
        <p:spPr>
          <a:xfrm>
            <a:off x="1981200" y="1905001"/>
            <a:ext cx="8229600" cy="4221163"/>
          </a:xfrm>
        </p:spPr>
        <p:txBody>
          <a:bodyPr/>
          <a:lstStyle/>
          <a:p>
            <a:pPr marL="514350" indent="-514350">
              <a:buFont typeface="+mj-lt"/>
              <a:buAutoNum type="arabicPeriod"/>
            </a:pPr>
            <a:r>
              <a:rPr lang="en-US" dirty="0"/>
              <a:t>What did the DNA look like? What is it’s shape?</a:t>
            </a:r>
          </a:p>
          <a:p>
            <a:pPr marL="514350" indent="-514350">
              <a:buFont typeface="+mj-lt"/>
              <a:buAutoNum type="arabicPeriod"/>
            </a:pPr>
            <a:r>
              <a:rPr lang="en-US" dirty="0"/>
              <a:t>How were we able to see it?</a:t>
            </a:r>
          </a:p>
          <a:p>
            <a:pPr marL="514350" indent="-514350">
              <a:buFont typeface="+mj-lt"/>
              <a:buAutoNum type="arabicPeriod"/>
            </a:pPr>
            <a:r>
              <a:rPr lang="en-US" dirty="0"/>
              <a:t>Why was it essential to add buffer?</a:t>
            </a:r>
          </a:p>
          <a:p>
            <a:pPr marL="514350" indent="-514350">
              <a:buFont typeface="+mj-lt"/>
              <a:buAutoNum type="arabicPeriod"/>
            </a:pPr>
            <a:r>
              <a:rPr lang="en-US" dirty="0"/>
              <a:t>Why was it essential to add ethanol?</a:t>
            </a:r>
          </a:p>
          <a:p>
            <a:pPr marL="514350" indent="-514350">
              <a:buFont typeface="+mj-lt"/>
              <a:buAutoNum type="arabicPeriod"/>
            </a:pPr>
            <a:r>
              <a:rPr lang="en-US" dirty="0"/>
              <a:t>What is an example of a Nucleic Acid?</a:t>
            </a:r>
          </a:p>
          <a:p>
            <a:pPr marL="514350" indent="-514350">
              <a:buFont typeface="+mj-lt"/>
              <a:buAutoNum type="arabicPeriod"/>
            </a:pPr>
            <a:r>
              <a:rPr lang="en-US" dirty="0"/>
              <a:t>Why is DNA important?</a:t>
            </a:r>
          </a:p>
          <a:p>
            <a:pPr algn="ctr" eaLnBrk="1" hangingPunct="1"/>
            <a:endParaRPr lang="en-US" dirty="0"/>
          </a:p>
        </p:txBody>
      </p:sp>
    </p:spTree>
    <p:extLst>
      <p:ext uri="{BB962C8B-B14F-4D97-AF65-F5344CB8AC3E}">
        <p14:creationId xmlns:p14="http://schemas.microsoft.com/office/powerpoint/2010/main" val="10026449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7839" name="Picture 31" descr="Fig"/>
          <p:cNvPicPr>
            <a:picLocks noChangeAspect="1" noChangeArrowheads="1"/>
          </p:cNvPicPr>
          <p:nvPr/>
        </p:nvPicPr>
        <p:blipFill>
          <a:blip r:embed="rId2" cstate="print"/>
          <a:srcRect/>
          <a:stretch>
            <a:fillRect/>
          </a:stretch>
        </p:blipFill>
        <p:spPr bwMode="auto">
          <a:xfrm>
            <a:off x="8139114" y="4191000"/>
            <a:ext cx="1284287" cy="1676400"/>
          </a:xfrm>
          <a:prstGeom prst="rect">
            <a:avLst/>
          </a:prstGeom>
          <a:noFill/>
        </p:spPr>
      </p:pic>
      <p:pic>
        <p:nvPicPr>
          <p:cNvPr id="887838" name="Picture 30" descr="Fig"/>
          <p:cNvPicPr>
            <a:picLocks noChangeAspect="1" noChangeArrowheads="1"/>
          </p:cNvPicPr>
          <p:nvPr/>
        </p:nvPicPr>
        <p:blipFill>
          <a:blip r:embed="rId3" cstate="print"/>
          <a:srcRect/>
          <a:stretch>
            <a:fillRect/>
          </a:stretch>
        </p:blipFill>
        <p:spPr bwMode="auto">
          <a:xfrm>
            <a:off x="6578600" y="4191000"/>
            <a:ext cx="1143000" cy="1676400"/>
          </a:xfrm>
          <a:prstGeom prst="rect">
            <a:avLst/>
          </a:prstGeom>
          <a:noFill/>
        </p:spPr>
      </p:pic>
      <p:pic>
        <p:nvPicPr>
          <p:cNvPr id="887836" name="Picture 28" descr="Fig"/>
          <p:cNvPicPr>
            <a:picLocks noChangeAspect="1" noChangeArrowheads="1"/>
          </p:cNvPicPr>
          <p:nvPr/>
        </p:nvPicPr>
        <p:blipFill>
          <a:blip r:embed="rId4" cstate="print"/>
          <a:srcRect/>
          <a:stretch>
            <a:fillRect/>
          </a:stretch>
        </p:blipFill>
        <p:spPr bwMode="auto">
          <a:xfrm>
            <a:off x="4572001" y="4191000"/>
            <a:ext cx="1508125" cy="1676400"/>
          </a:xfrm>
          <a:prstGeom prst="rect">
            <a:avLst/>
          </a:prstGeom>
          <a:noFill/>
        </p:spPr>
      </p:pic>
      <p:pic>
        <p:nvPicPr>
          <p:cNvPr id="887835" name="Picture 27" descr="fig"/>
          <p:cNvPicPr>
            <a:picLocks noChangeAspect="1" noChangeArrowheads="1"/>
          </p:cNvPicPr>
          <p:nvPr/>
        </p:nvPicPr>
        <p:blipFill>
          <a:blip r:embed="rId5" cstate="print"/>
          <a:srcRect/>
          <a:stretch>
            <a:fillRect/>
          </a:stretch>
        </p:blipFill>
        <p:spPr bwMode="auto">
          <a:xfrm>
            <a:off x="2438400" y="4191000"/>
            <a:ext cx="1676400" cy="1652588"/>
          </a:xfrm>
          <a:prstGeom prst="rect">
            <a:avLst/>
          </a:prstGeom>
          <a:noFill/>
        </p:spPr>
      </p:pic>
      <p:sp>
        <p:nvSpPr>
          <p:cNvPr id="887810"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11.1 Summary – pages 281 - 287</a:t>
            </a:r>
          </a:p>
        </p:txBody>
      </p:sp>
      <p:pic>
        <p:nvPicPr>
          <p:cNvPr id="887813" name="Picture 5" descr="end of slide"/>
          <p:cNvPicPr>
            <a:picLocks noChangeAspect="1" noChangeArrowheads="1"/>
          </p:cNvPicPr>
          <p:nvPr/>
        </p:nvPicPr>
        <p:blipFill>
          <a:blip r:embed="rId6" cstate="print"/>
          <a:srcRect/>
          <a:stretch>
            <a:fillRect/>
          </a:stretch>
        </p:blipFill>
        <p:spPr bwMode="auto">
          <a:xfrm>
            <a:off x="9693276" y="5105400"/>
            <a:ext cx="593725" cy="846138"/>
          </a:xfrm>
          <a:prstGeom prst="rect">
            <a:avLst/>
          </a:prstGeom>
          <a:noFill/>
        </p:spPr>
      </p:pic>
      <p:pic>
        <p:nvPicPr>
          <p:cNvPr id="887814" name="Picture 6" descr="New previous">
            <a:hlinkClick r:id="" action="ppaction://hlinkshowjump?jump=previousslide"/>
          </p:cNvPr>
          <p:cNvPicPr>
            <a:picLocks noChangeAspect="1" noChangeArrowheads="1"/>
          </p:cNvPicPr>
          <p:nvPr/>
        </p:nvPicPr>
        <p:blipFill>
          <a:blip r:embed="rId7" cstate="print"/>
          <a:srcRect/>
          <a:stretch>
            <a:fillRect/>
          </a:stretch>
        </p:blipFill>
        <p:spPr bwMode="auto">
          <a:xfrm>
            <a:off x="5105401" y="6191251"/>
            <a:ext cx="492125" cy="606425"/>
          </a:xfrm>
          <a:prstGeom prst="rect">
            <a:avLst/>
          </a:prstGeom>
          <a:noFill/>
        </p:spPr>
      </p:pic>
      <p:pic>
        <p:nvPicPr>
          <p:cNvPr id="887815" name="Picture 7" descr="New TOC">
            <a:hlinkClick r:id="" action="ppaction://noaction"/>
          </p:cNvPr>
          <p:cNvPicPr>
            <a:picLocks noChangeAspect="1" noChangeArrowheads="1"/>
          </p:cNvPicPr>
          <p:nvPr/>
        </p:nvPicPr>
        <p:blipFill>
          <a:blip r:embed="rId8" cstate="print"/>
          <a:srcRect/>
          <a:stretch>
            <a:fillRect/>
          </a:stretch>
        </p:blipFill>
        <p:spPr bwMode="auto">
          <a:xfrm>
            <a:off x="5832476" y="6194426"/>
            <a:ext cx="492125" cy="606425"/>
          </a:xfrm>
          <a:prstGeom prst="rect">
            <a:avLst/>
          </a:prstGeom>
          <a:noFill/>
        </p:spPr>
      </p:pic>
      <p:pic>
        <p:nvPicPr>
          <p:cNvPr id="887816" name="Picture 8" descr="New next">
            <a:hlinkClick r:id="" action="ppaction://hlinkshowjump?jump=nextslide"/>
          </p:cNvPr>
          <p:cNvPicPr>
            <a:picLocks noChangeAspect="1" noChangeArrowheads="1"/>
          </p:cNvPicPr>
          <p:nvPr/>
        </p:nvPicPr>
        <p:blipFill>
          <a:blip r:embed="rId9" cstate="print"/>
          <a:srcRect/>
          <a:stretch>
            <a:fillRect/>
          </a:stretch>
        </p:blipFill>
        <p:spPr bwMode="auto">
          <a:xfrm>
            <a:off x="6542088" y="6194426"/>
            <a:ext cx="468312" cy="606425"/>
          </a:xfrm>
          <a:prstGeom prst="rect">
            <a:avLst/>
          </a:prstGeom>
          <a:noFill/>
        </p:spPr>
      </p:pic>
      <p:pic>
        <p:nvPicPr>
          <p:cNvPr id="887817" name="Picture 9" descr="help">
            <a:hlinkClick r:id="" action="ppaction://noaction"/>
          </p:cNvPr>
          <p:cNvPicPr>
            <a:picLocks noChangeAspect="1" noChangeArrowheads="1"/>
          </p:cNvPicPr>
          <p:nvPr/>
        </p:nvPicPr>
        <p:blipFill>
          <a:blip r:embed="rId10" cstate="print"/>
          <a:srcRect/>
          <a:stretch>
            <a:fillRect/>
          </a:stretch>
        </p:blipFill>
        <p:spPr bwMode="auto">
          <a:xfrm>
            <a:off x="1752600" y="6202364"/>
            <a:ext cx="560388" cy="560387"/>
          </a:xfrm>
          <a:prstGeom prst="rect">
            <a:avLst/>
          </a:prstGeom>
          <a:noFill/>
        </p:spPr>
      </p:pic>
      <p:pic>
        <p:nvPicPr>
          <p:cNvPr id="887818" name="Picture 10" descr="resources">
            <a:hlinkClick r:id="rId11"/>
          </p:cNvPr>
          <p:cNvPicPr>
            <a:picLocks noChangeAspect="1" noChangeArrowheads="1"/>
          </p:cNvPicPr>
          <p:nvPr/>
        </p:nvPicPr>
        <p:blipFill>
          <a:blip r:embed="rId12" cstate="print"/>
          <a:srcRect/>
          <a:stretch>
            <a:fillRect/>
          </a:stretch>
        </p:blipFill>
        <p:spPr bwMode="auto">
          <a:xfrm>
            <a:off x="8458201" y="6267451"/>
            <a:ext cx="1806575" cy="411163"/>
          </a:xfrm>
          <a:prstGeom prst="rect">
            <a:avLst/>
          </a:prstGeom>
          <a:noFill/>
        </p:spPr>
      </p:pic>
      <p:pic>
        <p:nvPicPr>
          <p:cNvPr id="887819" name="Picture 11" descr="Sec"/>
          <p:cNvPicPr>
            <a:picLocks noChangeAspect="1" noChangeArrowheads="1"/>
          </p:cNvPicPr>
          <p:nvPr/>
        </p:nvPicPr>
        <p:blipFill>
          <a:blip r:embed="rId13" cstate="print"/>
          <a:srcRect/>
          <a:stretch>
            <a:fillRect/>
          </a:stretch>
        </p:blipFill>
        <p:spPr bwMode="auto">
          <a:xfrm>
            <a:off x="1524000" y="0"/>
            <a:ext cx="1828800" cy="762000"/>
          </a:xfrm>
          <a:prstGeom prst="rect">
            <a:avLst/>
          </a:prstGeom>
          <a:noFill/>
        </p:spPr>
      </p:pic>
      <p:pic>
        <p:nvPicPr>
          <p:cNvPr id="887820" name="Picture 12" descr="Sec"/>
          <p:cNvPicPr>
            <a:picLocks noChangeAspect="1" noChangeArrowheads="1"/>
          </p:cNvPicPr>
          <p:nvPr/>
        </p:nvPicPr>
        <p:blipFill>
          <a:blip r:embed="rId14" cstate="print"/>
          <a:srcRect/>
          <a:stretch>
            <a:fillRect/>
          </a:stretch>
        </p:blipFill>
        <p:spPr bwMode="auto">
          <a:xfrm>
            <a:off x="3873500" y="0"/>
            <a:ext cx="5422900" cy="482600"/>
          </a:xfrm>
          <a:prstGeom prst="rect">
            <a:avLst/>
          </a:prstGeom>
          <a:noFill/>
        </p:spPr>
      </p:pic>
      <p:sp>
        <p:nvSpPr>
          <p:cNvPr id="887821" name="Rectangle 13"/>
          <p:cNvSpPr>
            <a:spLocks noChangeArrowheads="1"/>
          </p:cNvSpPr>
          <p:nvPr/>
        </p:nvSpPr>
        <p:spPr bwMode="auto">
          <a:xfrm>
            <a:off x="2057400" y="1622426"/>
            <a:ext cx="8229600" cy="830997"/>
          </a:xfrm>
          <a:prstGeom prst="rect">
            <a:avLst/>
          </a:prstGeom>
          <a:noFill/>
          <a:ln w="9525">
            <a:noFill/>
            <a:miter lim="800000"/>
            <a:headEnd/>
            <a:tailEnd/>
          </a:ln>
          <a:effectLst/>
        </p:spPr>
        <p:txBody>
          <a:bodyPr>
            <a:spAutoFit/>
          </a:bodyPr>
          <a:lstStyle/>
          <a:p>
            <a:pPr marL="342900" indent="-342900"/>
            <a:r>
              <a:rPr lang="en-US" sz="2400" dirty="0">
                <a:latin typeface="Times" pitchFamily="18" charset="0"/>
              </a:rPr>
              <a:t>A </a:t>
            </a:r>
            <a:r>
              <a:rPr lang="en-US" sz="2400" dirty="0">
                <a:solidFill>
                  <a:srgbClr val="FF0066"/>
                </a:solidFill>
                <a:latin typeface="Times" pitchFamily="18" charset="0"/>
              </a:rPr>
              <a:t>nitrogenous base</a:t>
            </a:r>
            <a:r>
              <a:rPr lang="en-US" sz="2400" dirty="0">
                <a:latin typeface="Times" pitchFamily="18" charset="0"/>
              </a:rPr>
              <a:t> is a carbon ring structure that contains one or more atoms of nitrogen.</a:t>
            </a:r>
          </a:p>
        </p:txBody>
      </p:sp>
      <p:sp>
        <p:nvSpPr>
          <p:cNvPr id="887823" name="Rectangle 15"/>
          <p:cNvSpPr>
            <a:spLocks noChangeArrowheads="1"/>
          </p:cNvSpPr>
          <p:nvPr/>
        </p:nvSpPr>
        <p:spPr bwMode="auto">
          <a:xfrm>
            <a:off x="2057400" y="2784476"/>
            <a:ext cx="8229600" cy="830997"/>
          </a:xfrm>
          <a:prstGeom prst="rect">
            <a:avLst/>
          </a:prstGeom>
          <a:noFill/>
          <a:ln w="9525">
            <a:noFill/>
            <a:miter lim="800000"/>
            <a:headEnd/>
            <a:tailEnd/>
          </a:ln>
          <a:effectLst/>
        </p:spPr>
        <p:txBody>
          <a:bodyPr>
            <a:spAutoFit/>
          </a:bodyPr>
          <a:lstStyle/>
          <a:p>
            <a:pPr marL="342900" indent="-342900"/>
            <a:r>
              <a:rPr lang="en-US" sz="2400" dirty="0">
                <a:latin typeface="Times" pitchFamily="18" charset="0"/>
              </a:rPr>
              <a:t>In DNA, there are four possible nitrogenous bases: adenine (A), guanine (G), cytosine (C), and thymine (T).</a:t>
            </a:r>
          </a:p>
        </p:txBody>
      </p:sp>
      <p:sp>
        <p:nvSpPr>
          <p:cNvPr id="887826" name="Text Box 18"/>
          <p:cNvSpPr txBox="1">
            <a:spLocks noChangeArrowheads="1"/>
          </p:cNvSpPr>
          <p:nvPr/>
        </p:nvSpPr>
        <p:spPr bwMode="auto">
          <a:xfrm>
            <a:off x="2578101" y="4235451"/>
            <a:ext cx="1087157" cy="307777"/>
          </a:xfrm>
          <a:prstGeom prst="rect">
            <a:avLst/>
          </a:prstGeom>
          <a:noFill/>
          <a:ln w="9525">
            <a:noFill/>
            <a:miter lim="800000"/>
            <a:headEnd/>
            <a:tailEnd/>
          </a:ln>
          <a:effectLst/>
        </p:spPr>
        <p:txBody>
          <a:bodyPr wrap="none">
            <a:spAutoFit/>
          </a:bodyPr>
          <a:lstStyle/>
          <a:p>
            <a:pPr>
              <a:buFontTx/>
              <a:buNone/>
            </a:pPr>
            <a:r>
              <a:rPr lang="en-US" sz="1400">
                <a:solidFill>
                  <a:srgbClr val="140000"/>
                </a:solidFill>
                <a:latin typeface="Times" pitchFamily="18" charset="0"/>
              </a:rPr>
              <a:t>Adenine (A)</a:t>
            </a:r>
          </a:p>
        </p:txBody>
      </p:sp>
      <p:sp>
        <p:nvSpPr>
          <p:cNvPr id="887828" name="Text Box 20"/>
          <p:cNvSpPr txBox="1">
            <a:spLocks noChangeArrowheads="1"/>
          </p:cNvSpPr>
          <p:nvPr/>
        </p:nvSpPr>
        <p:spPr bwMode="auto">
          <a:xfrm>
            <a:off x="4699001" y="4222751"/>
            <a:ext cx="1087157" cy="307777"/>
          </a:xfrm>
          <a:prstGeom prst="rect">
            <a:avLst/>
          </a:prstGeom>
          <a:noFill/>
          <a:ln w="9525">
            <a:noFill/>
            <a:miter lim="800000"/>
            <a:headEnd/>
            <a:tailEnd/>
          </a:ln>
          <a:effectLst/>
        </p:spPr>
        <p:txBody>
          <a:bodyPr wrap="none">
            <a:spAutoFit/>
          </a:bodyPr>
          <a:lstStyle/>
          <a:p>
            <a:pPr>
              <a:buFontTx/>
              <a:buNone/>
            </a:pPr>
            <a:r>
              <a:rPr lang="en-US" sz="1400">
                <a:solidFill>
                  <a:srgbClr val="140000"/>
                </a:solidFill>
                <a:latin typeface="Times" pitchFamily="18" charset="0"/>
              </a:rPr>
              <a:t>Guanine (G)</a:t>
            </a:r>
          </a:p>
        </p:txBody>
      </p:sp>
      <p:sp>
        <p:nvSpPr>
          <p:cNvPr id="887831" name="Text Box 23"/>
          <p:cNvSpPr txBox="1">
            <a:spLocks noChangeArrowheads="1"/>
          </p:cNvSpPr>
          <p:nvPr/>
        </p:nvSpPr>
        <p:spPr bwMode="auto">
          <a:xfrm>
            <a:off x="8229600" y="4222751"/>
            <a:ext cx="1104790" cy="307777"/>
          </a:xfrm>
          <a:prstGeom prst="rect">
            <a:avLst/>
          </a:prstGeom>
          <a:noFill/>
          <a:ln w="9525">
            <a:noFill/>
            <a:miter lim="800000"/>
            <a:headEnd/>
            <a:tailEnd/>
          </a:ln>
          <a:effectLst/>
        </p:spPr>
        <p:txBody>
          <a:bodyPr wrap="none">
            <a:spAutoFit/>
          </a:bodyPr>
          <a:lstStyle/>
          <a:p>
            <a:pPr>
              <a:buFontTx/>
              <a:buNone/>
            </a:pPr>
            <a:r>
              <a:rPr lang="en-US" sz="1400">
                <a:solidFill>
                  <a:srgbClr val="140000"/>
                </a:solidFill>
                <a:latin typeface="Times" pitchFamily="18" charset="0"/>
              </a:rPr>
              <a:t>Thymine (T)</a:t>
            </a:r>
          </a:p>
        </p:txBody>
      </p:sp>
      <p:sp>
        <p:nvSpPr>
          <p:cNvPr id="887833" name="Text Box 25"/>
          <p:cNvSpPr txBox="1">
            <a:spLocks noChangeArrowheads="1"/>
          </p:cNvSpPr>
          <p:nvPr/>
        </p:nvSpPr>
        <p:spPr bwMode="auto">
          <a:xfrm>
            <a:off x="6578600" y="4210051"/>
            <a:ext cx="1107996" cy="307777"/>
          </a:xfrm>
          <a:prstGeom prst="rect">
            <a:avLst/>
          </a:prstGeom>
          <a:noFill/>
          <a:ln w="9525">
            <a:noFill/>
            <a:miter lim="800000"/>
            <a:headEnd/>
            <a:tailEnd/>
          </a:ln>
          <a:effectLst/>
        </p:spPr>
        <p:txBody>
          <a:bodyPr wrap="none">
            <a:spAutoFit/>
          </a:bodyPr>
          <a:lstStyle/>
          <a:p>
            <a:pPr>
              <a:buFontTx/>
              <a:buNone/>
            </a:pPr>
            <a:r>
              <a:rPr lang="en-US" sz="1400">
                <a:solidFill>
                  <a:srgbClr val="140000"/>
                </a:solidFill>
                <a:latin typeface="Times" pitchFamily="18" charset="0"/>
              </a:rPr>
              <a:t>Cytosine (C)</a:t>
            </a:r>
          </a:p>
        </p:txBody>
      </p:sp>
      <p:pic>
        <p:nvPicPr>
          <p:cNvPr id="887840" name="Picture 32" descr="audio image blue">
            <a:hlinkClick r:id="" action="ppaction://noaction">
              <a:snd r:embed="rId15" name="11-nitrogenous base.WAV"/>
            </a:hlinkClick>
          </p:cNvPr>
          <p:cNvPicPr>
            <a:picLocks noChangeAspect="1" noChangeArrowheads="1"/>
          </p:cNvPicPr>
          <p:nvPr/>
        </p:nvPicPr>
        <p:blipFill>
          <a:blip r:embed="rId16" cstate="print"/>
          <a:srcRect/>
          <a:stretch>
            <a:fillRect/>
          </a:stretch>
        </p:blipFill>
        <p:spPr bwMode="auto">
          <a:xfrm>
            <a:off x="9728201" y="2120901"/>
            <a:ext cx="354013" cy="354013"/>
          </a:xfrm>
          <a:prstGeom prst="rect">
            <a:avLst/>
          </a:prstGeom>
          <a:noFill/>
        </p:spPr>
      </p:pic>
      <p:sp>
        <p:nvSpPr>
          <p:cNvPr id="887841" name="Text Box 33"/>
          <p:cNvSpPr txBox="1">
            <a:spLocks noChangeArrowheads="1"/>
          </p:cNvSpPr>
          <p:nvPr/>
        </p:nvSpPr>
        <p:spPr bwMode="auto">
          <a:xfrm>
            <a:off x="2089151" y="914401"/>
            <a:ext cx="5352747"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a:solidFill>
                  <a:schemeClr val="tx2"/>
                </a:solidFill>
                <a:latin typeface="Times" pitchFamily="18" charset="0"/>
              </a:rPr>
              <a:t>The structure of nucleotides</a:t>
            </a:r>
          </a:p>
        </p:txBody>
      </p:sp>
    </p:spTree>
    <p:extLst>
      <p:ext uri="{BB962C8B-B14F-4D97-AF65-F5344CB8AC3E}">
        <p14:creationId xmlns:p14="http://schemas.microsoft.com/office/powerpoint/2010/main" val="83789098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87821"/>
                                        </p:tgtEl>
                                        <p:attrNameLst>
                                          <p:attrName>style.visibility</p:attrName>
                                        </p:attrNameLst>
                                      </p:cBhvr>
                                      <p:to>
                                        <p:strVal val="visible"/>
                                      </p:to>
                                    </p:set>
                                    <p:animEffect transition="in" filter="box(out)">
                                      <p:cBhvr>
                                        <p:cTn id="7" dur="500"/>
                                        <p:tgtEl>
                                          <p:spTgt spid="88782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887840"/>
                                        </p:tgtEl>
                                        <p:attrNameLst>
                                          <p:attrName>style.visibility</p:attrName>
                                        </p:attrNameLst>
                                      </p:cBhvr>
                                      <p:to>
                                        <p:strVal val="visible"/>
                                      </p:to>
                                    </p:set>
                                    <p:animEffect transition="in" filter="box(out)">
                                      <p:cBhvr>
                                        <p:cTn id="12" dur="500"/>
                                        <p:tgtEl>
                                          <p:spTgt spid="88784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887823"/>
                                        </p:tgtEl>
                                        <p:attrNameLst>
                                          <p:attrName>style.visibility</p:attrName>
                                        </p:attrNameLst>
                                      </p:cBhvr>
                                      <p:to>
                                        <p:strVal val="visible"/>
                                      </p:to>
                                    </p:set>
                                    <p:animEffect transition="in" filter="box(out)">
                                      <p:cBhvr>
                                        <p:cTn id="17" dur="500"/>
                                        <p:tgtEl>
                                          <p:spTgt spid="887823"/>
                                        </p:tgtEl>
                                      </p:cBhvr>
                                    </p:animEffect>
                                  </p:childTnLst>
                                </p:cTn>
                              </p:par>
                            </p:childTnLst>
                          </p:cTn>
                        </p:par>
                        <p:par>
                          <p:cTn id="18" fill="hold">
                            <p:stCondLst>
                              <p:cond delay="500"/>
                            </p:stCondLst>
                            <p:childTnLst>
                              <p:par>
                                <p:cTn id="19" presetID="4" presetClass="entr" presetSubtype="32" fill="hold" nodeType="afterEffect">
                                  <p:stCondLst>
                                    <p:cond delay="0"/>
                                  </p:stCondLst>
                                  <p:childTnLst>
                                    <p:set>
                                      <p:cBhvr>
                                        <p:cTn id="20" dur="1" fill="hold">
                                          <p:stCondLst>
                                            <p:cond delay="0"/>
                                          </p:stCondLst>
                                        </p:cTn>
                                        <p:tgtEl>
                                          <p:spTgt spid="887835"/>
                                        </p:tgtEl>
                                        <p:attrNameLst>
                                          <p:attrName>style.visibility</p:attrName>
                                        </p:attrNameLst>
                                      </p:cBhvr>
                                      <p:to>
                                        <p:strVal val="visible"/>
                                      </p:to>
                                    </p:set>
                                    <p:animEffect transition="in" filter="box(out)">
                                      <p:cBhvr>
                                        <p:cTn id="21" dur="500"/>
                                        <p:tgtEl>
                                          <p:spTgt spid="887835"/>
                                        </p:tgtEl>
                                      </p:cBhvr>
                                    </p:animEffect>
                                  </p:childTnLst>
                                </p:cTn>
                              </p:par>
                            </p:childTnLst>
                          </p:cTn>
                        </p:par>
                        <p:par>
                          <p:cTn id="22" fill="hold">
                            <p:stCondLst>
                              <p:cond delay="1000"/>
                            </p:stCondLst>
                            <p:childTnLst>
                              <p:par>
                                <p:cTn id="23" presetID="4" presetClass="entr" presetSubtype="32" fill="hold" grpId="0" nodeType="afterEffect">
                                  <p:stCondLst>
                                    <p:cond delay="0"/>
                                  </p:stCondLst>
                                  <p:childTnLst>
                                    <p:set>
                                      <p:cBhvr>
                                        <p:cTn id="24" dur="1" fill="hold">
                                          <p:stCondLst>
                                            <p:cond delay="0"/>
                                          </p:stCondLst>
                                        </p:cTn>
                                        <p:tgtEl>
                                          <p:spTgt spid="887826"/>
                                        </p:tgtEl>
                                        <p:attrNameLst>
                                          <p:attrName>style.visibility</p:attrName>
                                        </p:attrNameLst>
                                      </p:cBhvr>
                                      <p:to>
                                        <p:strVal val="visible"/>
                                      </p:to>
                                    </p:set>
                                    <p:animEffect transition="in" filter="box(out)">
                                      <p:cBhvr>
                                        <p:cTn id="25" dur="500"/>
                                        <p:tgtEl>
                                          <p:spTgt spid="887826"/>
                                        </p:tgtEl>
                                      </p:cBhvr>
                                    </p:animEffect>
                                  </p:childTnLst>
                                </p:cTn>
                              </p:par>
                            </p:childTnLst>
                          </p:cTn>
                        </p:par>
                        <p:par>
                          <p:cTn id="26" fill="hold">
                            <p:stCondLst>
                              <p:cond delay="1500"/>
                            </p:stCondLst>
                            <p:childTnLst>
                              <p:par>
                                <p:cTn id="27" presetID="4" presetClass="entr" presetSubtype="32" fill="hold" nodeType="afterEffect">
                                  <p:stCondLst>
                                    <p:cond delay="0"/>
                                  </p:stCondLst>
                                  <p:childTnLst>
                                    <p:set>
                                      <p:cBhvr>
                                        <p:cTn id="28" dur="1" fill="hold">
                                          <p:stCondLst>
                                            <p:cond delay="0"/>
                                          </p:stCondLst>
                                        </p:cTn>
                                        <p:tgtEl>
                                          <p:spTgt spid="887836"/>
                                        </p:tgtEl>
                                        <p:attrNameLst>
                                          <p:attrName>style.visibility</p:attrName>
                                        </p:attrNameLst>
                                      </p:cBhvr>
                                      <p:to>
                                        <p:strVal val="visible"/>
                                      </p:to>
                                    </p:set>
                                    <p:animEffect transition="in" filter="box(out)">
                                      <p:cBhvr>
                                        <p:cTn id="29" dur="500"/>
                                        <p:tgtEl>
                                          <p:spTgt spid="887836"/>
                                        </p:tgtEl>
                                      </p:cBhvr>
                                    </p:animEffect>
                                  </p:childTnLst>
                                </p:cTn>
                              </p:par>
                            </p:childTnLst>
                          </p:cTn>
                        </p:par>
                        <p:par>
                          <p:cTn id="30" fill="hold">
                            <p:stCondLst>
                              <p:cond delay="2000"/>
                            </p:stCondLst>
                            <p:childTnLst>
                              <p:par>
                                <p:cTn id="31" presetID="4" presetClass="entr" presetSubtype="32" fill="hold" grpId="0" nodeType="afterEffect">
                                  <p:stCondLst>
                                    <p:cond delay="0"/>
                                  </p:stCondLst>
                                  <p:childTnLst>
                                    <p:set>
                                      <p:cBhvr>
                                        <p:cTn id="32" dur="1" fill="hold">
                                          <p:stCondLst>
                                            <p:cond delay="0"/>
                                          </p:stCondLst>
                                        </p:cTn>
                                        <p:tgtEl>
                                          <p:spTgt spid="887828"/>
                                        </p:tgtEl>
                                        <p:attrNameLst>
                                          <p:attrName>style.visibility</p:attrName>
                                        </p:attrNameLst>
                                      </p:cBhvr>
                                      <p:to>
                                        <p:strVal val="visible"/>
                                      </p:to>
                                    </p:set>
                                    <p:animEffect transition="in" filter="box(out)">
                                      <p:cBhvr>
                                        <p:cTn id="33" dur="500"/>
                                        <p:tgtEl>
                                          <p:spTgt spid="887828"/>
                                        </p:tgtEl>
                                      </p:cBhvr>
                                    </p:animEffect>
                                  </p:childTnLst>
                                </p:cTn>
                              </p:par>
                            </p:childTnLst>
                          </p:cTn>
                        </p:par>
                        <p:par>
                          <p:cTn id="34" fill="hold">
                            <p:stCondLst>
                              <p:cond delay="2500"/>
                            </p:stCondLst>
                            <p:childTnLst>
                              <p:par>
                                <p:cTn id="35" presetID="4" presetClass="entr" presetSubtype="32" fill="hold" nodeType="afterEffect">
                                  <p:stCondLst>
                                    <p:cond delay="0"/>
                                  </p:stCondLst>
                                  <p:childTnLst>
                                    <p:set>
                                      <p:cBhvr>
                                        <p:cTn id="36" dur="1" fill="hold">
                                          <p:stCondLst>
                                            <p:cond delay="0"/>
                                          </p:stCondLst>
                                        </p:cTn>
                                        <p:tgtEl>
                                          <p:spTgt spid="887838"/>
                                        </p:tgtEl>
                                        <p:attrNameLst>
                                          <p:attrName>style.visibility</p:attrName>
                                        </p:attrNameLst>
                                      </p:cBhvr>
                                      <p:to>
                                        <p:strVal val="visible"/>
                                      </p:to>
                                    </p:set>
                                    <p:animEffect transition="in" filter="box(out)">
                                      <p:cBhvr>
                                        <p:cTn id="37" dur="500"/>
                                        <p:tgtEl>
                                          <p:spTgt spid="887838"/>
                                        </p:tgtEl>
                                      </p:cBhvr>
                                    </p:animEffect>
                                  </p:childTnLst>
                                </p:cTn>
                              </p:par>
                            </p:childTnLst>
                          </p:cTn>
                        </p:par>
                        <p:par>
                          <p:cTn id="38" fill="hold">
                            <p:stCondLst>
                              <p:cond delay="3000"/>
                            </p:stCondLst>
                            <p:childTnLst>
                              <p:par>
                                <p:cTn id="39" presetID="4" presetClass="entr" presetSubtype="32" fill="hold" grpId="0" nodeType="afterEffect">
                                  <p:stCondLst>
                                    <p:cond delay="0"/>
                                  </p:stCondLst>
                                  <p:childTnLst>
                                    <p:set>
                                      <p:cBhvr>
                                        <p:cTn id="40" dur="1" fill="hold">
                                          <p:stCondLst>
                                            <p:cond delay="0"/>
                                          </p:stCondLst>
                                        </p:cTn>
                                        <p:tgtEl>
                                          <p:spTgt spid="887833"/>
                                        </p:tgtEl>
                                        <p:attrNameLst>
                                          <p:attrName>style.visibility</p:attrName>
                                        </p:attrNameLst>
                                      </p:cBhvr>
                                      <p:to>
                                        <p:strVal val="visible"/>
                                      </p:to>
                                    </p:set>
                                    <p:animEffect transition="in" filter="box(out)">
                                      <p:cBhvr>
                                        <p:cTn id="41" dur="500"/>
                                        <p:tgtEl>
                                          <p:spTgt spid="887833"/>
                                        </p:tgtEl>
                                      </p:cBhvr>
                                    </p:animEffect>
                                  </p:childTnLst>
                                </p:cTn>
                              </p:par>
                            </p:childTnLst>
                          </p:cTn>
                        </p:par>
                        <p:par>
                          <p:cTn id="42" fill="hold">
                            <p:stCondLst>
                              <p:cond delay="3500"/>
                            </p:stCondLst>
                            <p:childTnLst>
                              <p:par>
                                <p:cTn id="43" presetID="4" presetClass="entr" presetSubtype="32" fill="hold" nodeType="afterEffect">
                                  <p:stCondLst>
                                    <p:cond delay="0"/>
                                  </p:stCondLst>
                                  <p:childTnLst>
                                    <p:set>
                                      <p:cBhvr>
                                        <p:cTn id="44" dur="1" fill="hold">
                                          <p:stCondLst>
                                            <p:cond delay="0"/>
                                          </p:stCondLst>
                                        </p:cTn>
                                        <p:tgtEl>
                                          <p:spTgt spid="887839"/>
                                        </p:tgtEl>
                                        <p:attrNameLst>
                                          <p:attrName>style.visibility</p:attrName>
                                        </p:attrNameLst>
                                      </p:cBhvr>
                                      <p:to>
                                        <p:strVal val="visible"/>
                                      </p:to>
                                    </p:set>
                                    <p:animEffect transition="in" filter="box(out)">
                                      <p:cBhvr>
                                        <p:cTn id="45" dur="500"/>
                                        <p:tgtEl>
                                          <p:spTgt spid="887839"/>
                                        </p:tgtEl>
                                      </p:cBhvr>
                                    </p:animEffect>
                                  </p:childTnLst>
                                </p:cTn>
                              </p:par>
                            </p:childTnLst>
                          </p:cTn>
                        </p:par>
                        <p:par>
                          <p:cTn id="46" fill="hold">
                            <p:stCondLst>
                              <p:cond delay="4000"/>
                            </p:stCondLst>
                            <p:childTnLst>
                              <p:par>
                                <p:cTn id="47" presetID="4" presetClass="entr" presetSubtype="32" fill="hold" grpId="0" nodeType="afterEffect">
                                  <p:stCondLst>
                                    <p:cond delay="0"/>
                                  </p:stCondLst>
                                  <p:childTnLst>
                                    <p:set>
                                      <p:cBhvr>
                                        <p:cTn id="48" dur="1" fill="hold">
                                          <p:stCondLst>
                                            <p:cond delay="0"/>
                                          </p:stCondLst>
                                        </p:cTn>
                                        <p:tgtEl>
                                          <p:spTgt spid="887831"/>
                                        </p:tgtEl>
                                        <p:attrNameLst>
                                          <p:attrName>style.visibility</p:attrName>
                                        </p:attrNameLst>
                                      </p:cBhvr>
                                      <p:to>
                                        <p:strVal val="visible"/>
                                      </p:to>
                                    </p:set>
                                    <p:animEffect transition="in" filter="box(out)">
                                      <p:cBhvr>
                                        <p:cTn id="49" dur="500"/>
                                        <p:tgtEl>
                                          <p:spTgt spid="887831"/>
                                        </p:tgtEl>
                                      </p:cBhvr>
                                    </p:animEffect>
                                  </p:childTnLst>
                                </p:cTn>
                              </p:par>
                            </p:childTnLst>
                          </p:cTn>
                        </p:par>
                        <p:par>
                          <p:cTn id="50" fill="hold">
                            <p:stCondLst>
                              <p:cond delay="4500"/>
                            </p:stCondLst>
                            <p:childTnLst>
                              <p:par>
                                <p:cTn id="51" presetID="4" presetClass="entr" presetSubtype="32" fill="hold" nodeType="afterEffect">
                                  <p:stCondLst>
                                    <p:cond delay="0"/>
                                  </p:stCondLst>
                                  <p:childTnLst>
                                    <p:set>
                                      <p:cBhvr>
                                        <p:cTn id="52" dur="1" fill="hold">
                                          <p:stCondLst>
                                            <p:cond delay="0"/>
                                          </p:stCondLst>
                                        </p:cTn>
                                        <p:tgtEl>
                                          <p:spTgt spid="887813"/>
                                        </p:tgtEl>
                                        <p:attrNameLst>
                                          <p:attrName>style.visibility</p:attrName>
                                        </p:attrNameLst>
                                      </p:cBhvr>
                                      <p:to>
                                        <p:strVal val="visible"/>
                                      </p:to>
                                    </p:set>
                                    <p:animEffect transition="in" filter="box(out)">
                                      <p:cBhvr>
                                        <p:cTn id="53" dur="500"/>
                                        <p:tgtEl>
                                          <p:spTgt spid="8878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7821" grpId="0" autoUpdateAnimBg="0"/>
      <p:bldP spid="887823" grpId="0" autoUpdateAnimBg="0"/>
      <p:bldP spid="887826" grpId="0" autoUpdateAnimBg="0"/>
      <p:bldP spid="887828" grpId="0" autoUpdateAnimBg="0"/>
      <p:bldP spid="887831" grpId="0" autoUpdateAnimBg="0"/>
      <p:bldP spid="887833"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 (DNA)Nitrogen Base Pairing Rules</a:t>
            </a:r>
            <a:endParaRPr lang="en-US" dirty="0"/>
          </a:p>
        </p:txBody>
      </p:sp>
      <p:sp>
        <p:nvSpPr>
          <p:cNvPr id="3" name="Content Placeholder 2"/>
          <p:cNvSpPr>
            <a:spLocks noGrp="1"/>
          </p:cNvSpPr>
          <p:nvPr>
            <p:ph idx="1"/>
          </p:nvPr>
        </p:nvSpPr>
        <p:spPr/>
        <p:txBody>
          <a:bodyPr/>
          <a:lstStyle/>
          <a:p>
            <a:r>
              <a:rPr lang="en-US" dirty="0" smtClean="0"/>
              <a:t>ADENINE = THYMINE</a:t>
            </a:r>
          </a:p>
          <a:p>
            <a:r>
              <a:rPr lang="en-US" dirty="0" smtClean="0"/>
              <a:t>CYTOSINE </a:t>
            </a:r>
            <a:r>
              <a:rPr lang="en-US" u="sng" dirty="0" smtClean="0"/>
              <a:t>=</a:t>
            </a:r>
            <a:r>
              <a:rPr lang="en-US" dirty="0" smtClean="0"/>
              <a:t> GUANINE</a:t>
            </a:r>
          </a:p>
          <a:p>
            <a:endParaRPr lang="en-US" dirty="0" smtClean="0"/>
          </a:p>
          <a:p>
            <a:r>
              <a:rPr lang="en-US" dirty="0" smtClean="0"/>
              <a:t>G = ?</a:t>
            </a:r>
          </a:p>
          <a:p>
            <a:r>
              <a:rPr lang="en-US" dirty="0" smtClean="0"/>
              <a:t>T = ?</a:t>
            </a:r>
          </a:p>
          <a:p>
            <a:r>
              <a:rPr lang="en-US" dirty="0" smtClean="0"/>
              <a:t>A = ?</a:t>
            </a:r>
          </a:p>
          <a:p>
            <a:r>
              <a:rPr lang="en-US" dirty="0" smtClean="0"/>
              <a:t>C = ?</a:t>
            </a:r>
          </a:p>
          <a:p>
            <a:endParaRPr lang="en-US" dirty="0"/>
          </a:p>
        </p:txBody>
      </p:sp>
    </p:spTree>
    <p:extLst>
      <p:ext uri="{BB962C8B-B14F-4D97-AF65-F5344CB8AC3E}">
        <p14:creationId xmlns:p14="http://schemas.microsoft.com/office/powerpoint/2010/main" val="18334935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RNA Beads p. 59NB</a:t>
            </a:r>
            <a:endParaRPr lang="en-US" dirty="0"/>
          </a:p>
        </p:txBody>
      </p:sp>
      <p:sp>
        <p:nvSpPr>
          <p:cNvPr id="3" name="Content Placeholder 2"/>
          <p:cNvSpPr>
            <a:spLocks noGrp="1"/>
          </p:cNvSpPr>
          <p:nvPr>
            <p:ph idx="1"/>
          </p:nvPr>
        </p:nvSpPr>
        <p:spPr>
          <a:xfrm>
            <a:off x="1524000" y="1219201"/>
            <a:ext cx="9144000" cy="4525963"/>
          </a:xfrm>
        </p:spPr>
        <p:txBody>
          <a:bodyPr/>
          <a:lstStyle/>
          <a:p>
            <a:r>
              <a:rPr lang="en-US" smtClean="0"/>
              <a:t>Backbone</a:t>
            </a:r>
            <a:r>
              <a:rPr lang="en-US" dirty="0" smtClean="0"/>
              <a:t>= Phosphate &amp; Sugar (</a:t>
            </a:r>
            <a:r>
              <a:rPr lang="en-US" dirty="0" smtClean="0">
                <a:solidFill>
                  <a:srgbClr val="C00000"/>
                </a:solidFill>
              </a:rPr>
              <a:t>Red</a:t>
            </a:r>
            <a:r>
              <a:rPr lang="en-US" dirty="0" smtClean="0"/>
              <a:t> &amp; </a:t>
            </a:r>
            <a:r>
              <a:rPr lang="en-US" dirty="0" smtClean="0">
                <a:solidFill>
                  <a:schemeClr val="bg1"/>
                </a:solidFill>
              </a:rPr>
              <a:t>White</a:t>
            </a:r>
            <a:r>
              <a:rPr lang="en-US" dirty="0" smtClean="0"/>
              <a:t>)</a:t>
            </a:r>
          </a:p>
          <a:p>
            <a:r>
              <a:rPr lang="en-US" dirty="0" smtClean="0"/>
              <a:t>Nitrogen Bases= Adenine (</a:t>
            </a:r>
            <a:r>
              <a:rPr lang="en-US" dirty="0" smtClean="0">
                <a:solidFill>
                  <a:schemeClr val="tx2">
                    <a:lumMod val="60000"/>
                    <a:lumOff val="40000"/>
                  </a:schemeClr>
                </a:solidFill>
              </a:rPr>
              <a:t>Blue</a:t>
            </a:r>
            <a:r>
              <a:rPr lang="en-US" dirty="0" smtClean="0"/>
              <a:t>)=Thymine (</a:t>
            </a:r>
            <a:r>
              <a:rPr lang="en-US" dirty="0" smtClean="0">
                <a:solidFill>
                  <a:srgbClr val="00B050"/>
                </a:solidFill>
              </a:rPr>
              <a:t>Green</a:t>
            </a:r>
            <a:r>
              <a:rPr lang="en-US" dirty="0" smtClean="0"/>
              <a:t>)</a:t>
            </a:r>
          </a:p>
          <a:p>
            <a:pPr lvl="6">
              <a:buNone/>
            </a:pPr>
            <a:r>
              <a:rPr lang="en-US" sz="3200" dirty="0"/>
              <a:t>Cytosine (</a:t>
            </a:r>
            <a:r>
              <a:rPr lang="en-US" sz="3200" dirty="0">
                <a:solidFill>
                  <a:srgbClr val="FFFF00"/>
                </a:solidFill>
              </a:rPr>
              <a:t>Yellow</a:t>
            </a:r>
            <a:r>
              <a:rPr lang="en-US" sz="3200" dirty="0"/>
              <a:t> )=-Guanine (</a:t>
            </a:r>
            <a:r>
              <a:rPr lang="en-US" sz="3200" dirty="0">
                <a:solidFill>
                  <a:srgbClr val="FFC000"/>
                </a:solidFill>
              </a:rPr>
              <a:t>Orange</a:t>
            </a:r>
            <a:r>
              <a:rPr lang="en-US" sz="3200" dirty="0"/>
              <a:t>)</a:t>
            </a:r>
          </a:p>
          <a:p>
            <a:pPr lvl="6">
              <a:buNone/>
            </a:pPr>
            <a:r>
              <a:rPr lang="en-US" sz="3200" dirty="0" err="1"/>
              <a:t>Uracil</a:t>
            </a:r>
            <a:r>
              <a:rPr lang="en-US" sz="3200" dirty="0"/>
              <a:t> (</a:t>
            </a:r>
            <a:r>
              <a:rPr lang="en-US" sz="3200" dirty="0">
                <a:solidFill>
                  <a:srgbClr val="FF00FF"/>
                </a:solidFill>
              </a:rPr>
              <a:t>Pink</a:t>
            </a:r>
            <a:r>
              <a:rPr lang="en-US" sz="3200" dirty="0"/>
              <a:t>)  RNA</a:t>
            </a:r>
            <a:endParaRPr lang="en-US" sz="4400" dirty="0"/>
          </a:p>
          <a:p>
            <a:r>
              <a:rPr lang="en-US" dirty="0" smtClean="0"/>
              <a:t>Hydrogen bond (clear barbell)</a:t>
            </a:r>
          </a:p>
          <a:p>
            <a:r>
              <a:rPr lang="en-US" dirty="0" smtClean="0">
                <a:hlinkClick r:id="rId2"/>
              </a:rPr>
              <a:t>http://learn.genetics.utah.edu/</a:t>
            </a:r>
            <a:endParaRPr lang="en-US" dirty="0" smtClean="0"/>
          </a:p>
          <a:p>
            <a:pPr>
              <a:buNone/>
            </a:pPr>
            <a:r>
              <a:rPr lang="en-US" dirty="0" smtClean="0"/>
              <a:t>WS - DNA Model Discussion questions</a:t>
            </a:r>
          </a:p>
          <a:p>
            <a:pPr>
              <a:buNone/>
            </a:pPr>
            <a:endParaRPr lang="en-US" dirty="0" smtClean="0"/>
          </a:p>
        </p:txBody>
      </p:sp>
    </p:spTree>
    <p:extLst>
      <p:ext uri="{BB962C8B-B14F-4D97-AF65-F5344CB8AC3E}">
        <p14:creationId xmlns:p14="http://schemas.microsoft.com/office/powerpoint/2010/main" val="4321226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rmAutofit fontScale="90000"/>
          </a:bodyPr>
          <a:lstStyle/>
          <a:p>
            <a:r>
              <a:rPr lang="en-US" dirty="0" smtClean="0"/>
              <a:t>DNA Model Discussion Questions p. 59NB</a:t>
            </a:r>
            <a:br>
              <a:rPr lang="en-US" dirty="0" smtClean="0"/>
            </a:br>
            <a:r>
              <a:rPr lang="en-US" dirty="0" smtClean="0"/>
              <a:t>Please write in complete sentences.</a:t>
            </a:r>
            <a:endParaRPr lang="en-US" dirty="0"/>
          </a:p>
        </p:txBody>
      </p:sp>
      <p:sp>
        <p:nvSpPr>
          <p:cNvPr id="3" name="Content Placeholder 2"/>
          <p:cNvSpPr>
            <a:spLocks noGrp="1"/>
          </p:cNvSpPr>
          <p:nvPr>
            <p:ph idx="1"/>
          </p:nvPr>
        </p:nvSpPr>
        <p:spPr>
          <a:xfrm>
            <a:off x="1524000" y="1295401"/>
            <a:ext cx="9144000" cy="4983163"/>
          </a:xfrm>
        </p:spPr>
        <p:txBody>
          <a:bodyPr/>
          <a:lstStyle/>
          <a:p>
            <a:pPr marL="514350" indent="-514350">
              <a:buFont typeface="+mj-lt"/>
              <a:buAutoNum type="arabicPeriod"/>
            </a:pPr>
            <a:r>
              <a:rPr lang="en-US" dirty="0"/>
              <a:t>What is the general Structure of the DNA molecule?</a:t>
            </a:r>
          </a:p>
          <a:p>
            <a:pPr marL="514350" indent="-514350">
              <a:buFont typeface="+mj-lt"/>
              <a:buAutoNum type="arabicPeriod"/>
            </a:pPr>
            <a:r>
              <a:rPr lang="en-US" dirty="0"/>
              <a:t>What are the 3 parts of a nucleotide?</a:t>
            </a:r>
          </a:p>
          <a:p>
            <a:pPr marL="514350" indent="-514350">
              <a:buFont typeface="+mj-lt"/>
              <a:buAutoNum type="arabicPeriod"/>
            </a:pPr>
            <a:r>
              <a:rPr lang="en-US" dirty="0"/>
              <a:t>Name the 2 molecules which alternate to make the sides or “backbone” of the DNA molecule.</a:t>
            </a:r>
          </a:p>
          <a:p>
            <a:pPr marL="514350" indent="-514350">
              <a:buFont typeface="+mj-lt"/>
              <a:buAutoNum type="arabicPeriod"/>
            </a:pPr>
            <a:r>
              <a:rPr lang="en-US" dirty="0"/>
              <a:t>Name the 4 nitrogen bases.</a:t>
            </a:r>
          </a:p>
          <a:p>
            <a:pPr marL="514350" indent="-514350">
              <a:buFont typeface="+mj-lt"/>
              <a:buAutoNum type="arabicPeriod"/>
            </a:pPr>
            <a:r>
              <a:rPr lang="en-US" dirty="0"/>
              <a:t>To which molecules does the nitrogenous base attach?</a:t>
            </a:r>
          </a:p>
          <a:p>
            <a:pPr marL="514350" indent="-514350">
              <a:buFont typeface="+mj-lt"/>
              <a:buAutoNum type="arabicPeriod"/>
            </a:pPr>
            <a:r>
              <a:rPr lang="en-US" dirty="0"/>
              <a:t>What are the base – pairing rule for DNA?</a:t>
            </a:r>
          </a:p>
          <a:p>
            <a:pPr marL="514350" indent="-514350">
              <a:buFont typeface="+mj-lt"/>
              <a:buAutoNum type="arabicPeriod"/>
            </a:pPr>
            <a:r>
              <a:rPr lang="en-US" dirty="0"/>
              <a:t>If there are three thymine bases on your model, how many adenine bases will there be?</a:t>
            </a:r>
          </a:p>
          <a:p>
            <a:pPr marL="514350" indent="-514350">
              <a:buFont typeface="+mj-lt"/>
              <a:buAutoNum type="arabicPeriod"/>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10320046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Model </a:t>
            </a:r>
            <a:r>
              <a:rPr lang="en-US" smtClean="0"/>
              <a:t>Discussion Questions</a:t>
            </a:r>
            <a:endParaRPr lang="en-US"/>
          </a:p>
        </p:txBody>
      </p:sp>
      <p:sp>
        <p:nvSpPr>
          <p:cNvPr id="3" name="Content Placeholder 2"/>
          <p:cNvSpPr>
            <a:spLocks noGrp="1"/>
          </p:cNvSpPr>
          <p:nvPr>
            <p:ph idx="1"/>
          </p:nvPr>
        </p:nvSpPr>
        <p:spPr/>
        <p:txBody>
          <a:bodyPr>
            <a:normAutofit/>
          </a:bodyPr>
          <a:lstStyle/>
          <a:p>
            <a:pPr marL="514350" indent="-514350">
              <a:buNone/>
            </a:pPr>
            <a:r>
              <a:rPr lang="en-US" dirty="0" smtClean="0"/>
              <a:t>8. Draw a picture of your DNA.  Label the sugar, a phosphate, and all the bases on the left and right side of the molecule you constructed.</a:t>
            </a:r>
          </a:p>
          <a:p>
            <a:pPr marL="514350" indent="-514350">
              <a:buNone/>
            </a:pPr>
            <a:r>
              <a:rPr lang="en-US" dirty="0" smtClean="0"/>
              <a:t>9. If you were to open the entire DNA molecule along the hydrogen bonds and attached new bases to the sides you would have two new DNA molecules.  Would these 2 DNA strands have the same base pairs?</a:t>
            </a:r>
          </a:p>
          <a:p>
            <a:pPr marL="514350" indent="-514350">
              <a:buNone/>
            </a:pPr>
            <a:r>
              <a:rPr lang="en-US" dirty="0" smtClean="0"/>
              <a:t>10. Would the two DNA molecules that resulted from replication be the exact copies of each other?  Explain.  Why is this important?</a:t>
            </a:r>
          </a:p>
          <a:p>
            <a:pPr marL="514350" indent="-514350">
              <a:buNone/>
            </a:pPr>
            <a:endParaRPr lang="en-US" dirty="0"/>
          </a:p>
        </p:txBody>
      </p:sp>
    </p:spTree>
    <p:extLst>
      <p:ext uri="{BB962C8B-B14F-4D97-AF65-F5344CB8AC3E}">
        <p14:creationId xmlns:p14="http://schemas.microsoft.com/office/powerpoint/2010/main" val="13032341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t>3</a:t>
            </a:r>
            <a:r>
              <a:rPr lang="en-US" sz="3200" dirty="0" smtClean="0"/>
              <a:t>/9 DNA Structure &amp; Function CH. 11.1</a:t>
            </a:r>
            <a:br>
              <a:rPr lang="en-US" sz="3200" dirty="0" smtClean="0"/>
            </a:br>
            <a:r>
              <a:rPr lang="en-US" sz="3200" dirty="0" err="1" smtClean="0"/>
              <a:t>Obj</a:t>
            </a:r>
            <a:r>
              <a:rPr lang="en-US" sz="3200" dirty="0" smtClean="0"/>
              <a:t>: TSW review DNA structure &amp; function. Pg. 62 NB</a:t>
            </a:r>
            <a:endParaRPr lang="en-US" sz="3200" dirty="0"/>
          </a:p>
        </p:txBody>
      </p:sp>
      <p:sp>
        <p:nvSpPr>
          <p:cNvPr id="4" name="Content Placeholder 3"/>
          <p:cNvSpPr>
            <a:spLocks noGrp="1"/>
          </p:cNvSpPr>
          <p:nvPr>
            <p:ph sz="half" idx="2"/>
          </p:nvPr>
        </p:nvSpPr>
        <p:spPr>
          <a:xfrm>
            <a:off x="6353268" y="1794738"/>
            <a:ext cx="5181600" cy="4351338"/>
          </a:xfrm>
        </p:spPr>
        <p:txBody>
          <a:bodyPr/>
          <a:lstStyle/>
          <a:p>
            <a:pPr marL="514350" indent="-514350">
              <a:buFont typeface="+mj-lt"/>
              <a:buAutoNum type="arabicPeriod"/>
            </a:pPr>
            <a:r>
              <a:rPr lang="en-US" dirty="0" smtClean="0"/>
              <a:t>Name two functions of DNA.</a:t>
            </a:r>
          </a:p>
          <a:p>
            <a:pPr marL="514350" indent="-514350">
              <a:buFont typeface="+mj-lt"/>
              <a:buAutoNum type="arabicPeriod"/>
            </a:pPr>
            <a:r>
              <a:rPr lang="en-US" dirty="0" smtClean="0"/>
              <a:t>Draw a nucleotide and label the three components.</a:t>
            </a:r>
          </a:p>
          <a:p>
            <a:pPr marL="514350" indent="-514350">
              <a:buFont typeface="+mj-lt"/>
              <a:buAutoNum type="arabicPeriod"/>
            </a:pPr>
            <a:r>
              <a:rPr lang="en-US" dirty="0" smtClean="0"/>
              <a:t>Use the base pairing rules you learned yesterday to determine the complimentary sequence of this DNA strand:</a:t>
            </a:r>
          </a:p>
          <a:p>
            <a:pPr marL="0" indent="0">
              <a:buNone/>
            </a:pPr>
            <a:r>
              <a:rPr lang="en-US" dirty="0"/>
              <a:t>	5</a:t>
            </a:r>
            <a:r>
              <a:rPr lang="en-US" dirty="0" smtClean="0"/>
              <a:t>’-TACGGTACT-3’</a:t>
            </a:r>
            <a:endParaRPr lang="en-US" dirty="0"/>
          </a:p>
        </p:txBody>
      </p:sp>
      <p:pic>
        <p:nvPicPr>
          <p:cNvPr id="1026" name="Picture 2" descr="http://www.discoveryandinnovation.com/BIOL202/notes/images/DNA_Freeman.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1478273"/>
            <a:ext cx="6353268" cy="4764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477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11.1 Summary – pages 281 - 287</a:t>
            </a:r>
          </a:p>
        </p:txBody>
      </p:sp>
      <p:sp>
        <p:nvSpPr>
          <p:cNvPr id="165898" name="Rectangle 10"/>
          <p:cNvSpPr>
            <a:spLocks noChangeArrowheads="1"/>
          </p:cNvSpPr>
          <p:nvPr/>
        </p:nvSpPr>
        <p:spPr bwMode="auto">
          <a:xfrm>
            <a:off x="2057400" y="1809750"/>
            <a:ext cx="7924800" cy="1569660"/>
          </a:xfrm>
          <a:prstGeom prst="rect">
            <a:avLst/>
          </a:prstGeom>
          <a:noFill/>
          <a:ln w="9525">
            <a:noFill/>
            <a:miter lim="800000"/>
            <a:headEnd/>
            <a:tailEnd/>
          </a:ln>
          <a:effectLst/>
        </p:spPr>
        <p:txBody>
          <a:bodyPr>
            <a:spAutoFit/>
          </a:bodyPr>
          <a:lstStyle/>
          <a:p>
            <a:pPr marL="342900" indent="-342900"/>
            <a:r>
              <a:rPr lang="en-US" sz="2400" dirty="0" smtClean="0">
                <a:latin typeface="Times" pitchFamily="18" charset="0"/>
              </a:rPr>
              <a:t>1. Although </a:t>
            </a:r>
            <a:r>
              <a:rPr lang="en-US" sz="2400" dirty="0">
                <a:latin typeface="Times" pitchFamily="18" charset="0"/>
              </a:rPr>
              <a:t>the environment influences how an organism develops, the </a:t>
            </a:r>
            <a:r>
              <a:rPr lang="en-US" sz="2400" b="1" dirty="0">
                <a:latin typeface="Times" pitchFamily="18" charset="0"/>
              </a:rPr>
              <a:t>genetic information that is held in the molecules of DNA </a:t>
            </a:r>
            <a:r>
              <a:rPr lang="en-US" sz="2400" dirty="0">
                <a:latin typeface="Times" pitchFamily="18" charset="0"/>
              </a:rPr>
              <a:t>ultimately determines an organism’s traits</a:t>
            </a:r>
            <a:r>
              <a:rPr lang="en-US" dirty="0">
                <a:latin typeface="Times" pitchFamily="18" charset="0"/>
              </a:rPr>
              <a:t>.</a:t>
            </a:r>
            <a:endParaRPr lang="en-US" i="1" dirty="0">
              <a:latin typeface="Times" pitchFamily="18" charset="0"/>
            </a:endParaRPr>
          </a:p>
        </p:txBody>
      </p:sp>
      <p:sp>
        <p:nvSpPr>
          <p:cNvPr id="165899" name="Rectangle 11"/>
          <p:cNvSpPr>
            <a:spLocks noChangeArrowheads="1"/>
          </p:cNvSpPr>
          <p:nvPr/>
        </p:nvSpPr>
        <p:spPr bwMode="auto">
          <a:xfrm>
            <a:off x="2057401" y="3984626"/>
            <a:ext cx="7866063" cy="830997"/>
          </a:xfrm>
          <a:prstGeom prst="rect">
            <a:avLst/>
          </a:prstGeom>
          <a:noFill/>
          <a:ln w="9525">
            <a:noFill/>
            <a:miter lim="800000"/>
            <a:headEnd/>
            <a:tailEnd/>
          </a:ln>
          <a:effectLst/>
        </p:spPr>
        <p:txBody>
          <a:bodyPr>
            <a:spAutoFit/>
          </a:bodyPr>
          <a:lstStyle/>
          <a:p>
            <a:pPr marL="342900" indent="-342900"/>
            <a:r>
              <a:rPr lang="en-US" sz="2400" dirty="0" smtClean="0">
                <a:latin typeface="Times" pitchFamily="18" charset="0"/>
              </a:rPr>
              <a:t>2. DNA </a:t>
            </a:r>
            <a:r>
              <a:rPr lang="en-US" sz="2400" dirty="0">
                <a:latin typeface="Times" pitchFamily="18" charset="0"/>
              </a:rPr>
              <a:t>achieves its control by </a:t>
            </a:r>
            <a:r>
              <a:rPr lang="en-US" sz="2400" b="1" dirty="0">
                <a:latin typeface="Times" pitchFamily="18" charset="0"/>
              </a:rPr>
              <a:t>determining the structure of proteins.</a:t>
            </a:r>
          </a:p>
        </p:txBody>
      </p:sp>
      <p:pic>
        <p:nvPicPr>
          <p:cNvPr id="165944" name="Picture 56"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165945" name="Picture 57"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165946" name="Picture 58" descr="New TOC">
            <a:hlinkClick r:id="" action="ppaction://noaction"/>
          </p:cNvPr>
          <p:cNvPicPr>
            <a:picLocks noChangeAspect="1" noChangeArrowheads="1"/>
          </p:cNvPicPr>
          <p:nvPr/>
        </p:nvPicPr>
        <p:blipFill>
          <a:blip r:embed="rId4" cstate="print"/>
          <a:srcRect/>
          <a:stretch>
            <a:fillRect/>
          </a:stretch>
        </p:blipFill>
        <p:spPr bwMode="auto">
          <a:xfrm>
            <a:off x="5832476" y="6194426"/>
            <a:ext cx="492125" cy="606425"/>
          </a:xfrm>
          <a:prstGeom prst="rect">
            <a:avLst/>
          </a:prstGeom>
          <a:noFill/>
        </p:spPr>
      </p:pic>
      <p:pic>
        <p:nvPicPr>
          <p:cNvPr id="165947" name="Picture 59" descr="New next">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165948" name="Picture 60" descr="help">
            <a:hlinkClick r:id="" action="ppaction://noaction"/>
          </p:cNvPr>
          <p:cNvPicPr>
            <a:picLocks noChangeAspect="1" noChangeArrowheads="1"/>
          </p:cNvPicPr>
          <p:nvPr/>
        </p:nvPicPr>
        <p:blipFill>
          <a:blip r:embed="rId6" cstate="print"/>
          <a:srcRect/>
          <a:stretch>
            <a:fillRect/>
          </a:stretch>
        </p:blipFill>
        <p:spPr bwMode="auto">
          <a:xfrm>
            <a:off x="1752600" y="6202364"/>
            <a:ext cx="560388" cy="560387"/>
          </a:xfrm>
          <a:prstGeom prst="rect">
            <a:avLst/>
          </a:prstGeom>
          <a:noFill/>
        </p:spPr>
      </p:pic>
      <p:pic>
        <p:nvPicPr>
          <p:cNvPr id="165953" name="Picture 65" descr="resources">
            <a:hlinkClick r:id="rId7"/>
          </p:cNvPr>
          <p:cNvPicPr>
            <a:picLocks noChangeAspect="1" noChangeArrowheads="1"/>
          </p:cNvPicPr>
          <p:nvPr/>
        </p:nvPicPr>
        <p:blipFill>
          <a:blip r:embed="rId8" cstate="print"/>
          <a:srcRect/>
          <a:stretch>
            <a:fillRect/>
          </a:stretch>
        </p:blipFill>
        <p:spPr bwMode="auto">
          <a:xfrm>
            <a:off x="8458201" y="6267451"/>
            <a:ext cx="1806575" cy="411163"/>
          </a:xfrm>
          <a:prstGeom prst="rect">
            <a:avLst/>
          </a:prstGeom>
          <a:noFill/>
        </p:spPr>
      </p:pic>
      <p:pic>
        <p:nvPicPr>
          <p:cNvPr id="165958" name="Picture 70" descr="Sec"/>
          <p:cNvPicPr>
            <a:picLocks noChangeAspect="1" noChangeArrowheads="1"/>
          </p:cNvPicPr>
          <p:nvPr/>
        </p:nvPicPr>
        <p:blipFill>
          <a:blip r:embed="rId9" cstate="print"/>
          <a:srcRect/>
          <a:stretch>
            <a:fillRect/>
          </a:stretch>
        </p:blipFill>
        <p:spPr bwMode="auto">
          <a:xfrm>
            <a:off x="1524000" y="0"/>
            <a:ext cx="1828800" cy="762000"/>
          </a:xfrm>
          <a:prstGeom prst="rect">
            <a:avLst/>
          </a:prstGeom>
          <a:noFill/>
        </p:spPr>
      </p:pic>
      <p:pic>
        <p:nvPicPr>
          <p:cNvPr id="165959" name="Picture 71" descr="Sec"/>
          <p:cNvPicPr>
            <a:picLocks noChangeAspect="1" noChangeArrowheads="1"/>
          </p:cNvPicPr>
          <p:nvPr/>
        </p:nvPicPr>
        <p:blipFill>
          <a:blip r:embed="rId10" cstate="print"/>
          <a:srcRect/>
          <a:stretch>
            <a:fillRect/>
          </a:stretch>
        </p:blipFill>
        <p:spPr bwMode="auto">
          <a:xfrm>
            <a:off x="3873500" y="0"/>
            <a:ext cx="5422900" cy="482600"/>
          </a:xfrm>
          <a:prstGeom prst="rect">
            <a:avLst/>
          </a:prstGeom>
          <a:noFill/>
        </p:spPr>
      </p:pic>
      <p:sp>
        <p:nvSpPr>
          <p:cNvPr id="165960" name="Text Box 72"/>
          <p:cNvSpPr txBox="1">
            <a:spLocks noChangeArrowheads="1"/>
          </p:cNvSpPr>
          <p:nvPr/>
        </p:nvSpPr>
        <p:spPr bwMode="auto">
          <a:xfrm>
            <a:off x="2089151" y="914401"/>
            <a:ext cx="7191071"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dirty="0" smtClean="0">
                <a:solidFill>
                  <a:schemeClr val="tx2"/>
                </a:solidFill>
                <a:latin typeface="Times" pitchFamily="18" charset="0"/>
              </a:rPr>
              <a:t>#1. </a:t>
            </a:r>
            <a:r>
              <a:rPr lang="en-US" sz="3600" dirty="0">
                <a:solidFill>
                  <a:schemeClr val="tx2"/>
                </a:solidFill>
                <a:latin typeface="Times" pitchFamily="18" charset="0"/>
              </a:rPr>
              <a:t>What are the two functions DNA?</a:t>
            </a:r>
          </a:p>
        </p:txBody>
      </p:sp>
    </p:spTree>
    <p:extLst>
      <p:ext uri="{BB962C8B-B14F-4D97-AF65-F5344CB8AC3E}">
        <p14:creationId xmlns:p14="http://schemas.microsoft.com/office/powerpoint/2010/main" val="306638308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65898"/>
                                        </p:tgtEl>
                                        <p:attrNameLst>
                                          <p:attrName>style.visibility</p:attrName>
                                        </p:attrNameLst>
                                      </p:cBhvr>
                                      <p:to>
                                        <p:strVal val="visible"/>
                                      </p:to>
                                    </p:set>
                                    <p:animEffect transition="in" filter="box(out)">
                                      <p:cBhvr>
                                        <p:cTn id="7" dur="500"/>
                                        <p:tgtEl>
                                          <p:spTgt spid="165898"/>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165944"/>
                                        </p:tgtEl>
                                        <p:attrNameLst>
                                          <p:attrName>style.visibility</p:attrName>
                                        </p:attrNameLst>
                                      </p:cBhvr>
                                      <p:to>
                                        <p:strVal val="visible"/>
                                      </p:to>
                                    </p:set>
                                    <p:animEffect transition="in" filter="box(out)">
                                      <p:cBhvr>
                                        <p:cTn id="11" dur="500"/>
                                        <p:tgtEl>
                                          <p:spTgt spid="1659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8"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rmAutofit/>
          </a:bodyPr>
          <a:lstStyle/>
          <a:p>
            <a:r>
              <a:rPr lang="en-US" sz="2400" dirty="0"/>
              <a:t>3</a:t>
            </a:r>
            <a:r>
              <a:rPr lang="en-US" sz="2400" dirty="0" smtClean="0"/>
              <a:t>/6 </a:t>
            </a:r>
            <a:r>
              <a:rPr lang="en-US" sz="2400" dirty="0"/>
              <a:t>DNA: The Model of Heredity 11.1</a:t>
            </a:r>
            <a:br>
              <a:rPr lang="en-US" sz="2400" dirty="0"/>
            </a:br>
            <a:r>
              <a:rPr lang="en-US" sz="2400" dirty="0"/>
              <a:t>Obj. TSW examine DNA from Strawberries through a process of DNA extraction. </a:t>
            </a:r>
            <a:r>
              <a:rPr lang="en-US" sz="2400" dirty="0" smtClean="0"/>
              <a:t>P.60 </a:t>
            </a:r>
            <a:r>
              <a:rPr lang="en-US" sz="2400" dirty="0"/>
              <a:t>NB</a:t>
            </a:r>
          </a:p>
        </p:txBody>
      </p:sp>
      <p:sp>
        <p:nvSpPr>
          <p:cNvPr id="3" name="Text Placeholder 2"/>
          <p:cNvSpPr>
            <a:spLocks noGrp="1"/>
          </p:cNvSpPr>
          <p:nvPr>
            <p:ph type="body" idx="1"/>
          </p:nvPr>
        </p:nvSpPr>
        <p:spPr>
          <a:xfrm>
            <a:off x="1981200" y="1143000"/>
            <a:ext cx="4040188" cy="639762"/>
          </a:xfrm>
        </p:spPr>
        <p:txBody>
          <a:bodyPr>
            <a:normAutofit fontScale="92500"/>
          </a:bodyPr>
          <a:lstStyle/>
          <a:p>
            <a:r>
              <a:rPr lang="en-US" dirty="0" smtClean="0">
                <a:hlinkClick r:id="rId2"/>
              </a:rPr>
              <a:t>http://learn.genetics.utah.edu/</a:t>
            </a:r>
            <a:endParaRPr lang="en-US" dirty="0"/>
          </a:p>
        </p:txBody>
      </p:sp>
      <p:sp>
        <p:nvSpPr>
          <p:cNvPr id="6" name="Content Placeholder 5"/>
          <p:cNvSpPr>
            <a:spLocks noGrp="1"/>
          </p:cNvSpPr>
          <p:nvPr>
            <p:ph sz="quarter" idx="4"/>
          </p:nvPr>
        </p:nvSpPr>
        <p:spPr>
          <a:xfrm>
            <a:off x="6172200" y="1385986"/>
            <a:ext cx="6019800" cy="3951288"/>
          </a:xfrm>
        </p:spPr>
        <p:txBody>
          <a:bodyPr>
            <a:normAutofit/>
          </a:bodyPr>
          <a:lstStyle/>
          <a:p>
            <a:pPr marL="457200" indent="-457200">
              <a:buFont typeface="+mj-lt"/>
              <a:buAutoNum type="arabicPeriod"/>
            </a:pPr>
            <a:r>
              <a:rPr lang="en-US" dirty="0" smtClean="0"/>
              <a:t>What </a:t>
            </a:r>
            <a:r>
              <a:rPr lang="en-US" dirty="0"/>
              <a:t>N</a:t>
            </a:r>
            <a:r>
              <a:rPr lang="en-US" dirty="0" smtClean="0"/>
              <a:t>ucleic Acid is responsible for all of our genetic information, please spell it out.</a:t>
            </a:r>
          </a:p>
          <a:p>
            <a:pPr marL="457200" indent="-457200">
              <a:buFont typeface="+mj-lt"/>
              <a:buAutoNum type="arabicPeriod"/>
            </a:pPr>
            <a:r>
              <a:rPr lang="en-US" dirty="0" smtClean="0"/>
              <a:t>What are the three components (nitrogen bases and backbone) to this Nucleic Acid?</a:t>
            </a:r>
          </a:p>
          <a:p>
            <a:pPr marL="457200" indent="-457200">
              <a:buFont typeface="+mj-lt"/>
              <a:buAutoNum type="arabicPeriod"/>
            </a:pPr>
            <a:r>
              <a:rPr lang="en-US" dirty="0" smtClean="0"/>
              <a:t>Draw the structure of DNA, describe it in words and label the 3 parts.</a:t>
            </a:r>
          </a:p>
          <a:p>
            <a:pPr marL="0" indent="0">
              <a:buNone/>
            </a:pPr>
            <a:r>
              <a:rPr lang="en-US" dirty="0" smtClean="0"/>
              <a:t>HW – Read CH 11 , 1 pg. Notes P. </a:t>
            </a:r>
            <a:r>
              <a:rPr lang="en-US" dirty="0"/>
              <a:t>6</a:t>
            </a:r>
            <a:r>
              <a:rPr lang="en-US" dirty="0" smtClean="0"/>
              <a:t>5 NB</a:t>
            </a:r>
          </a:p>
          <a:p>
            <a:pPr marL="457200" indent="-457200">
              <a:buFont typeface="+mj-lt"/>
              <a:buAutoNum type="arabicPeriod"/>
            </a:pPr>
            <a:endParaRPr lang="en-US" dirty="0"/>
          </a:p>
        </p:txBody>
      </p:sp>
      <p:pic>
        <p:nvPicPr>
          <p:cNvPr id="7" name="Picture 92" descr="LBBb Fig"/>
          <p:cNvPicPr>
            <a:picLocks noGrp="1" noChangeAspect="1" noChangeArrowheads="1"/>
          </p:cNvPicPr>
          <p:nvPr>
            <p:ph sz="half" idx="2"/>
          </p:nvPr>
        </p:nvPicPr>
        <p:blipFill>
          <a:blip r:embed="rId3" cstate="print"/>
          <a:srcRect/>
          <a:stretch>
            <a:fillRect/>
          </a:stretch>
        </p:blipFill>
        <p:spPr bwMode="auto">
          <a:xfrm>
            <a:off x="1524000" y="1738549"/>
            <a:ext cx="4497388" cy="4378796"/>
          </a:xfrm>
          <a:prstGeom prst="rect">
            <a:avLst/>
          </a:prstGeom>
          <a:noFill/>
        </p:spPr>
      </p:pic>
    </p:spTree>
    <p:extLst>
      <p:ext uri="{BB962C8B-B14F-4D97-AF65-F5344CB8AC3E}">
        <p14:creationId xmlns:p14="http://schemas.microsoft.com/office/powerpoint/2010/main" val="3309898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ou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887839" name="Picture 31" descr="Fig"/>
          <p:cNvPicPr>
            <a:picLocks noChangeAspect="1" noChangeArrowheads="1"/>
          </p:cNvPicPr>
          <p:nvPr/>
        </p:nvPicPr>
        <p:blipFill>
          <a:blip r:embed="rId2" cstate="print"/>
          <a:srcRect/>
          <a:stretch>
            <a:fillRect/>
          </a:stretch>
        </p:blipFill>
        <p:spPr bwMode="auto">
          <a:xfrm>
            <a:off x="8139114" y="4191000"/>
            <a:ext cx="1284287" cy="1676400"/>
          </a:xfrm>
          <a:prstGeom prst="rect">
            <a:avLst/>
          </a:prstGeom>
          <a:noFill/>
        </p:spPr>
      </p:pic>
      <p:pic>
        <p:nvPicPr>
          <p:cNvPr id="887838" name="Picture 30" descr="Fig"/>
          <p:cNvPicPr>
            <a:picLocks noChangeAspect="1" noChangeArrowheads="1"/>
          </p:cNvPicPr>
          <p:nvPr/>
        </p:nvPicPr>
        <p:blipFill>
          <a:blip r:embed="rId3" cstate="print"/>
          <a:srcRect/>
          <a:stretch>
            <a:fillRect/>
          </a:stretch>
        </p:blipFill>
        <p:spPr bwMode="auto">
          <a:xfrm>
            <a:off x="6578600" y="4191000"/>
            <a:ext cx="1143000" cy="1676400"/>
          </a:xfrm>
          <a:prstGeom prst="rect">
            <a:avLst/>
          </a:prstGeom>
          <a:noFill/>
        </p:spPr>
      </p:pic>
      <p:pic>
        <p:nvPicPr>
          <p:cNvPr id="887836" name="Picture 28" descr="Fig"/>
          <p:cNvPicPr>
            <a:picLocks noChangeAspect="1" noChangeArrowheads="1"/>
          </p:cNvPicPr>
          <p:nvPr/>
        </p:nvPicPr>
        <p:blipFill>
          <a:blip r:embed="rId4" cstate="print"/>
          <a:srcRect/>
          <a:stretch>
            <a:fillRect/>
          </a:stretch>
        </p:blipFill>
        <p:spPr bwMode="auto">
          <a:xfrm>
            <a:off x="4572001" y="4191000"/>
            <a:ext cx="1508125" cy="1676400"/>
          </a:xfrm>
          <a:prstGeom prst="rect">
            <a:avLst/>
          </a:prstGeom>
          <a:noFill/>
        </p:spPr>
      </p:pic>
      <p:pic>
        <p:nvPicPr>
          <p:cNvPr id="887835" name="Picture 27" descr="fig"/>
          <p:cNvPicPr>
            <a:picLocks noChangeAspect="1" noChangeArrowheads="1"/>
          </p:cNvPicPr>
          <p:nvPr/>
        </p:nvPicPr>
        <p:blipFill>
          <a:blip r:embed="rId5" cstate="print"/>
          <a:srcRect/>
          <a:stretch>
            <a:fillRect/>
          </a:stretch>
        </p:blipFill>
        <p:spPr bwMode="auto">
          <a:xfrm>
            <a:off x="2438400" y="4191000"/>
            <a:ext cx="1676400" cy="1652588"/>
          </a:xfrm>
          <a:prstGeom prst="rect">
            <a:avLst/>
          </a:prstGeom>
          <a:noFill/>
        </p:spPr>
      </p:pic>
      <p:sp>
        <p:nvSpPr>
          <p:cNvPr id="887810"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11.1 Summary – pages 281 - 287</a:t>
            </a:r>
          </a:p>
        </p:txBody>
      </p:sp>
      <p:pic>
        <p:nvPicPr>
          <p:cNvPr id="887813" name="Picture 5" descr="end of slide"/>
          <p:cNvPicPr>
            <a:picLocks noChangeAspect="1" noChangeArrowheads="1"/>
          </p:cNvPicPr>
          <p:nvPr/>
        </p:nvPicPr>
        <p:blipFill>
          <a:blip r:embed="rId6" cstate="print"/>
          <a:srcRect/>
          <a:stretch>
            <a:fillRect/>
          </a:stretch>
        </p:blipFill>
        <p:spPr bwMode="auto">
          <a:xfrm>
            <a:off x="9693276" y="5105400"/>
            <a:ext cx="593725" cy="846138"/>
          </a:xfrm>
          <a:prstGeom prst="rect">
            <a:avLst/>
          </a:prstGeom>
          <a:noFill/>
        </p:spPr>
      </p:pic>
      <p:pic>
        <p:nvPicPr>
          <p:cNvPr id="887814" name="Picture 6" descr="New previous">
            <a:hlinkClick r:id="" action="ppaction://hlinkshowjump?jump=previousslide"/>
          </p:cNvPr>
          <p:cNvPicPr>
            <a:picLocks noChangeAspect="1" noChangeArrowheads="1"/>
          </p:cNvPicPr>
          <p:nvPr/>
        </p:nvPicPr>
        <p:blipFill>
          <a:blip r:embed="rId7" cstate="print"/>
          <a:srcRect/>
          <a:stretch>
            <a:fillRect/>
          </a:stretch>
        </p:blipFill>
        <p:spPr bwMode="auto">
          <a:xfrm>
            <a:off x="5105401" y="6191251"/>
            <a:ext cx="492125" cy="606425"/>
          </a:xfrm>
          <a:prstGeom prst="rect">
            <a:avLst/>
          </a:prstGeom>
          <a:noFill/>
        </p:spPr>
      </p:pic>
      <p:pic>
        <p:nvPicPr>
          <p:cNvPr id="887815" name="Picture 7" descr="New TOC">
            <a:hlinkClick r:id="" action="ppaction://noaction"/>
          </p:cNvPr>
          <p:cNvPicPr>
            <a:picLocks noChangeAspect="1" noChangeArrowheads="1"/>
          </p:cNvPicPr>
          <p:nvPr/>
        </p:nvPicPr>
        <p:blipFill>
          <a:blip r:embed="rId8" cstate="print"/>
          <a:srcRect/>
          <a:stretch>
            <a:fillRect/>
          </a:stretch>
        </p:blipFill>
        <p:spPr bwMode="auto">
          <a:xfrm>
            <a:off x="5832476" y="6194426"/>
            <a:ext cx="492125" cy="606425"/>
          </a:xfrm>
          <a:prstGeom prst="rect">
            <a:avLst/>
          </a:prstGeom>
          <a:noFill/>
        </p:spPr>
      </p:pic>
      <p:pic>
        <p:nvPicPr>
          <p:cNvPr id="887816" name="Picture 8" descr="New next">
            <a:hlinkClick r:id="" action="ppaction://hlinkshowjump?jump=nextslide"/>
          </p:cNvPr>
          <p:cNvPicPr>
            <a:picLocks noChangeAspect="1" noChangeArrowheads="1"/>
          </p:cNvPicPr>
          <p:nvPr/>
        </p:nvPicPr>
        <p:blipFill>
          <a:blip r:embed="rId9" cstate="print"/>
          <a:srcRect/>
          <a:stretch>
            <a:fillRect/>
          </a:stretch>
        </p:blipFill>
        <p:spPr bwMode="auto">
          <a:xfrm>
            <a:off x="6542088" y="6194426"/>
            <a:ext cx="468312" cy="606425"/>
          </a:xfrm>
          <a:prstGeom prst="rect">
            <a:avLst/>
          </a:prstGeom>
          <a:noFill/>
        </p:spPr>
      </p:pic>
      <p:pic>
        <p:nvPicPr>
          <p:cNvPr id="887817" name="Picture 9" descr="help">
            <a:hlinkClick r:id="" action="ppaction://noaction"/>
          </p:cNvPr>
          <p:cNvPicPr>
            <a:picLocks noChangeAspect="1" noChangeArrowheads="1"/>
          </p:cNvPicPr>
          <p:nvPr/>
        </p:nvPicPr>
        <p:blipFill>
          <a:blip r:embed="rId10" cstate="print"/>
          <a:srcRect/>
          <a:stretch>
            <a:fillRect/>
          </a:stretch>
        </p:blipFill>
        <p:spPr bwMode="auto">
          <a:xfrm>
            <a:off x="1752600" y="6202364"/>
            <a:ext cx="560388" cy="560387"/>
          </a:xfrm>
          <a:prstGeom prst="rect">
            <a:avLst/>
          </a:prstGeom>
          <a:noFill/>
        </p:spPr>
      </p:pic>
      <p:pic>
        <p:nvPicPr>
          <p:cNvPr id="887818" name="Picture 10" descr="resources">
            <a:hlinkClick r:id="rId11"/>
          </p:cNvPr>
          <p:cNvPicPr>
            <a:picLocks noChangeAspect="1" noChangeArrowheads="1"/>
          </p:cNvPicPr>
          <p:nvPr/>
        </p:nvPicPr>
        <p:blipFill>
          <a:blip r:embed="rId12" cstate="print"/>
          <a:srcRect/>
          <a:stretch>
            <a:fillRect/>
          </a:stretch>
        </p:blipFill>
        <p:spPr bwMode="auto">
          <a:xfrm>
            <a:off x="8458201" y="6267451"/>
            <a:ext cx="1806575" cy="411163"/>
          </a:xfrm>
          <a:prstGeom prst="rect">
            <a:avLst/>
          </a:prstGeom>
          <a:noFill/>
        </p:spPr>
      </p:pic>
      <p:pic>
        <p:nvPicPr>
          <p:cNvPr id="887819" name="Picture 11" descr="Sec"/>
          <p:cNvPicPr>
            <a:picLocks noChangeAspect="1" noChangeArrowheads="1"/>
          </p:cNvPicPr>
          <p:nvPr/>
        </p:nvPicPr>
        <p:blipFill>
          <a:blip r:embed="rId13" cstate="print"/>
          <a:srcRect/>
          <a:stretch>
            <a:fillRect/>
          </a:stretch>
        </p:blipFill>
        <p:spPr bwMode="auto">
          <a:xfrm>
            <a:off x="1524000" y="0"/>
            <a:ext cx="1828800" cy="762000"/>
          </a:xfrm>
          <a:prstGeom prst="rect">
            <a:avLst/>
          </a:prstGeom>
          <a:noFill/>
        </p:spPr>
      </p:pic>
      <p:pic>
        <p:nvPicPr>
          <p:cNvPr id="887820" name="Picture 12" descr="Sec"/>
          <p:cNvPicPr>
            <a:picLocks noChangeAspect="1" noChangeArrowheads="1"/>
          </p:cNvPicPr>
          <p:nvPr/>
        </p:nvPicPr>
        <p:blipFill>
          <a:blip r:embed="rId14" cstate="print"/>
          <a:srcRect/>
          <a:stretch>
            <a:fillRect/>
          </a:stretch>
        </p:blipFill>
        <p:spPr bwMode="auto">
          <a:xfrm>
            <a:off x="3873500" y="0"/>
            <a:ext cx="5422900" cy="482600"/>
          </a:xfrm>
          <a:prstGeom prst="rect">
            <a:avLst/>
          </a:prstGeom>
          <a:noFill/>
        </p:spPr>
      </p:pic>
      <p:sp>
        <p:nvSpPr>
          <p:cNvPr id="887821" name="Rectangle 13"/>
          <p:cNvSpPr>
            <a:spLocks noChangeArrowheads="1"/>
          </p:cNvSpPr>
          <p:nvPr/>
        </p:nvSpPr>
        <p:spPr bwMode="auto">
          <a:xfrm>
            <a:off x="-1284" y="2184672"/>
            <a:ext cx="5106685" cy="1200329"/>
          </a:xfrm>
          <a:prstGeom prst="rect">
            <a:avLst/>
          </a:prstGeom>
          <a:noFill/>
          <a:ln w="9525">
            <a:noFill/>
            <a:miter lim="800000"/>
            <a:headEnd/>
            <a:tailEnd/>
          </a:ln>
          <a:effectLst/>
        </p:spPr>
        <p:txBody>
          <a:bodyPr wrap="square">
            <a:spAutoFit/>
          </a:bodyPr>
          <a:lstStyle/>
          <a:p>
            <a:pPr marL="342900" indent="-342900"/>
            <a:r>
              <a:rPr lang="en-US" sz="2400" dirty="0">
                <a:latin typeface="Times" pitchFamily="18" charset="0"/>
              </a:rPr>
              <a:t>A </a:t>
            </a:r>
            <a:r>
              <a:rPr lang="en-US" sz="2400" dirty="0">
                <a:solidFill>
                  <a:srgbClr val="FF0066"/>
                </a:solidFill>
                <a:latin typeface="Times" pitchFamily="18" charset="0"/>
              </a:rPr>
              <a:t>nitrogenous base</a:t>
            </a:r>
            <a:r>
              <a:rPr lang="en-US" sz="2400" dirty="0">
                <a:latin typeface="Times" pitchFamily="18" charset="0"/>
              </a:rPr>
              <a:t> is a carbon ring structure that contains one or more atoms of nitrogen.</a:t>
            </a:r>
          </a:p>
        </p:txBody>
      </p:sp>
      <p:sp>
        <p:nvSpPr>
          <p:cNvPr id="887823" name="Rectangle 15"/>
          <p:cNvSpPr>
            <a:spLocks noChangeArrowheads="1"/>
          </p:cNvSpPr>
          <p:nvPr/>
        </p:nvSpPr>
        <p:spPr bwMode="auto">
          <a:xfrm>
            <a:off x="67249" y="3322469"/>
            <a:ext cx="8229600" cy="830997"/>
          </a:xfrm>
          <a:prstGeom prst="rect">
            <a:avLst/>
          </a:prstGeom>
          <a:noFill/>
          <a:ln w="9525">
            <a:noFill/>
            <a:miter lim="800000"/>
            <a:headEnd/>
            <a:tailEnd/>
          </a:ln>
          <a:effectLst/>
        </p:spPr>
        <p:txBody>
          <a:bodyPr>
            <a:spAutoFit/>
          </a:bodyPr>
          <a:lstStyle/>
          <a:p>
            <a:pPr marL="342900" indent="-342900"/>
            <a:r>
              <a:rPr lang="en-US" sz="2400" dirty="0">
                <a:latin typeface="Times" pitchFamily="18" charset="0"/>
              </a:rPr>
              <a:t>In DNA, there are four possible nitrogenous bases: adenine (A), guanine (G), cytosine (C), and thymine (T).</a:t>
            </a:r>
          </a:p>
        </p:txBody>
      </p:sp>
      <p:sp>
        <p:nvSpPr>
          <p:cNvPr id="887826" name="Text Box 18"/>
          <p:cNvSpPr txBox="1">
            <a:spLocks noChangeArrowheads="1"/>
          </p:cNvSpPr>
          <p:nvPr/>
        </p:nvSpPr>
        <p:spPr bwMode="auto">
          <a:xfrm>
            <a:off x="2578101" y="4235451"/>
            <a:ext cx="1087157" cy="307777"/>
          </a:xfrm>
          <a:prstGeom prst="rect">
            <a:avLst/>
          </a:prstGeom>
          <a:noFill/>
          <a:ln w="9525">
            <a:noFill/>
            <a:miter lim="800000"/>
            <a:headEnd/>
            <a:tailEnd/>
          </a:ln>
          <a:effectLst/>
        </p:spPr>
        <p:txBody>
          <a:bodyPr wrap="none">
            <a:spAutoFit/>
          </a:bodyPr>
          <a:lstStyle/>
          <a:p>
            <a:pPr>
              <a:buFontTx/>
              <a:buNone/>
            </a:pPr>
            <a:r>
              <a:rPr lang="en-US" sz="1400">
                <a:solidFill>
                  <a:srgbClr val="140000"/>
                </a:solidFill>
                <a:latin typeface="Times" pitchFamily="18" charset="0"/>
              </a:rPr>
              <a:t>Adenine (A)</a:t>
            </a:r>
          </a:p>
        </p:txBody>
      </p:sp>
      <p:sp>
        <p:nvSpPr>
          <p:cNvPr id="887828" name="Text Box 20"/>
          <p:cNvSpPr txBox="1">
            <a:spLocks noChangeArrowheads="1"/>
          </p:cNvSpPr>
          <p:nvPr/>
        </p:nvSpPr>
        <p:spPr bwMode="auto">
          <a:xfrm>
            <a:off x="4699001" y="4222751"/>
            <a:ext cx="1087157" cy="307777"/>
          </a:xfrm>
          <a:prstGeom prst="rect">
            <a:avLst/>
          </a:prstGeom>
          <a:noFill/>
          <a:ln w="9525">
            <a:noFill/>
            <a:miter lim="800000"/>
            <a:headEnd/>
            <a:tailEnd/>
          </a:ln>
          <a:effectLst/>
        </p:spPr>
        <p:txBody>
          <a:bodyPr wrap="none">
            <a:spAutoFit/>
          </a:bodyPr>
          <a:lstStyle/>
          <a:p>
            <a:pPr>
              <a:buFontTx/>
              <a:buNone/>
            </a:pPr>
            <a:r>
              <a:rPr lang="en-US" sz="1400">
                <a:solidFill>
                  <a:srgbClr val="140000"/>
                </a:solidFill>
                <a:latin typeface="Times" pitchFamily="18" charset="0"/>
              </a:rPr>
              <a:t>Guanine (G)</a:t>
            </a:r>
          </a:p>
        </p:txBody>
      </p:sp>
      <p:sp>
        <p:nvSpPr>
          <p:cNvPr id="887831" name="Text Box 23"/>
          <p:cNvSpPr txBox="1">
            <a:spLocks noChangeArrowheads="1"/>
          </p:cNvSpPr>
          <p:nvPr/>
        </p:nvSpPr>
        <p:spPr bwMode="auto">
          <a:xfrm>
            <a:off x="8229600" y="4222751"/>
            <a:ext cx="1104790" cy="307777"/>
          </a:xfrm>
          <a:prstGeom prst="rect">
            <a:avLst/>
          </a:prstGeom>
          <a:noFill/>
          <a:ln w="9525">
            <a:noFill/>
            <a:miter lim="800000"/>
            <a:headEnd/>
            <a:tailEnd/>
          </a:ln>
          <a:effectLst/>
        </p:spPr>
        <p:txBody>
          <a:bodyPr wrap="none">
            <a:spAutoFit/>
          </a:bodyPr>
          <a:lstStyle/>
          <a:p>
            <a:pPr>
              <a:buFontTx/>
              <a:buNone/>
            </a:pPr>
            <a:r>
              <a:rPr lang="en-US" sz="1400">
                <a:solidFill>
                  <a:srgbClr val="140000"/>
                </a:solidFill>
                <a:latin typeface="Times" pitchFamily="18" charset="0"/>
              </a:rPr>
              <a:t>Thymine (T)</a:t>
            </a:r>
          </a:p>
        </p:txBody>
      </p:sp>
      <p:sp>
        <p:nvSpPr>
          <p:cNvPr id="887833" name="Text Box 25"/>
          <p:cNvSpPr txBox="1">
            <a:spLocks noChangeArrowheads="1"/>
          </p:cNvSpPr>
          <p:nvPr/>
        </p:nvSpPr>
        <p:spPr bwMode="auto">
          <a:xfrm>
            <a:off x="6578600" y="4210051"/>
            <a:ext cx="1107996" cy="307777"/>
          </a:xfrm>
          <a:prstGeom prst="rect">
            <a:avLst/>
          </a:prstGeom>
          <a:noFill/>
          <a:ln w="9525">
            <a:noFill/>
            <a:miter lim="800000"/>
            <a:headEnd/>
            <a:tailEnd/>
          </a:ln>
          <a:effectLst/>
        </p:spPr>
        <p:txBody>
          <a:bodyPr wrap="none">
            <a:spAutoFit/>
          </a:bodyPr>
          <a:lstStyle/>
          <a:p>
            <a:pPr>
              <a:buFontTx/>
              <a:buNone/>
            </a:pPr>
            <a:r>
              <a:rPr lang="en-US" sz="1400">
                <a:solidFill>
                  <a:srgbClr val="140000"/>
                </a:solidFill>
                <a:latin typeface="Times" pitchFamily="18" charset="0"/>
              </a:rPr>
              <a:t>Cytosine (C)</a:t>
            </a:r>
          </a:p>
        </p:txBody>
      </p:sp>
      <p:pic>
        <p:nvPicPr>
          <p:cNvPr id="887840" name="Picture 32" descr="audio image blue">
            <a:hlinkClick r:id="" action="ppaction://noaction">
              <a:snd r:embed="rId15" name="11-nitrogenous base.WAV"/>
            </a:hlinkClick>
          </p:cNvPr>
          <p:cNvPicPr>
            <a:picLocks noChangeAspect="1" noChangeArrowheads="1"/>
          </p:cNvPicPr>
          <p:nvPr/>
        </p:nvPicPr>
        <p:blipFill>
          <a:blip r:embed="rId16" cstate="print"/>
          <a:srcRect/>
          <a:stretch>
            <a:fillRect/>
          </a:stretch>
        </p:blipFill>
        <p:spPr bwMode="auto">
          <a:xfrm>
            <a:off x="9728201" y="2120901"/>
            <a:ext cx="354013" cy="354013"/>
          </a:xfrm>
          <a:prstGeom prst="rect">
            <a:avLst/>
          </a:prstGeom>
          <a:noFill/>
        </p:spPr>
      </p:pic>
      <p:sp>
        <p:nvSpPr>
          <p:cNvPr id="887841" name="Text Box 33"/>
          <p:cNvSpPr txBox="1">
            <a:spLocks noChangeArrowheads="1"/>
          </p:cNvSpPr>
          <p:nvPr/>
        </p:nvSpPr>
        <p:spPr bwMode="auto">
          <a:xfrm>
            <a:off x="-1284" y="990550"/>
            <a:ext cx="5106685" cy="1200329"/>
          </a:xfrm>
          <a:prstGeom prst="rect">
            <a:avLst/>
          </a:prstGeom>
          <a:noFill/>
          <a:ln w="9525">
            <a:noFill/>
            <a:miter lim="800000"/>
            <a:headEnd/>
            <a:tailEnd/>
          </a:ln>
          <a:effectLst>
            <a:outerShdw dist="45791" dir="3378596" algn="ctr" rotWithShape="0">
              <a:schemeClr val="bg2"/>
            </a:outerShdw>
          </a:effectLst>
        </p:spPr>
        <p:txBody>
          <a:bodyPr wrap="square">
            <a:spAutoFit/>
          </a:bodyPr>
          <a:lstStyle/>
          <a:p>
            <a:pPr>
              <a:buFontTx/>
              <a:buNone/>
            </a:pPr>
            <a:r>
              <a:rPr lang="en-US" sz="3600" dirty="0" smtClean="0">
                <a:solidFill>
                  <a:schemeClr val="tx2"/>
                </a:solidFill>
                <a:latin typeface="Times" pitchFamily="18" charset="0"/>
              </a:rPr>
              <a:t>2.  The </a:t>
            </a:r>
            <a:r>
              <a:rPr lang="en-US" sz="3600" dirty="0">
                <a:solidFill>
                  <a:schemeClr val="tx2"/>
                </a:solidFill>
                <a:latin typeface="Times" pitchFamily="18" charset="0"/>
              </a:rPr>
              <a:t>structure of nucleotides</a:t>
            </a:r>
          </a:p>
        </p:txBody>
      </p:sp>
      <p:pic>
        <p:nvPicPr>
          <p:cNvPr id="2" name="Picture 1"/>
          <p:cNvPicPr>
            <a:picLocks noChangeAspect="1"/>
          </p:cNvPicPr>
          <p:nvPr/>
        </p:nvPicPr>
        <p:blipFill>
          <a:blip r:embed="rId17"/>
          <a:stretch>
            <a:fillRect/>
          </a:stretch>
        </p:blipFill>
        <p:spPr>
          <a:xfrm>
            <a:off x="5786158" y="482600"/>
            <a:ext cx="4879733" cy="2858589"/>
          </a:xfrm>
          <a:prstGeom prst="rect">
            <a:avLst/>
          </a:prstGeom>
        </p:spPr>
      </p:pic>
    </p:spTree>
    <p:extLst>
      <p:ext uri="{BB962C8B-B14F-4D97-AF65-F5344CB8AC3E}">
        <p14:creationId xmlns:p14="http://schemas.microsoft.com/office/powerpoint/2010/main" val="198868024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87821"/>
                                        </p:tgtEl>
                                        <p:attrNameLst>
                                          <p:attrName>style.visibility</p:attrName>
                                        </p:attrNameLst>
                                      </p:cBhvr>
                                      <p:to>
                                        <p:strVal val="visible"/>
                                      </p:to>
                                    </p:set>
                                    <p:animEffect transition="in" filter="box(out)">
                                      <p:cBhvr>
                                        <p:cTn id="7" dur="500"/>
                                        <p:tgtEl>
                                          <p:spTgt spid="88782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887840"/>
                                        </p:tgtEl>
                                        <p:attrNameLst>
                                          <p:attrName>style.visibility</p:attrName>
                                        </p:attrNameLst>
                                      </p:cBhvr>
                                      <p:to>
                                        <p:strVal val="visible"/>
                                      </p:to>
                                    </p:set>
                                    <p:animEffect transition="in" filter="box(out)">
                                      <p:cBhvr>
                                        <p:cTn id="12" dur="500"/>
                                        <p:tgtEl>
                                          <p:spTgt spid="88784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887823"/>
                                        </p:tgtEl>
                                        <p:attrNameLst>
                                          <p:attrName>style.visibility</p:attrName>
                                        </p:attrNameLst>
                                      </p:cBhvr>
                                      <p:to>
                                        <p:strVal val="visible"/>
                                      </p:to>
                                    </p:set>
                                    <p:animEffect transition="in" filter="box(out)">
                                      <p:cBhvr>
                                        <p:cTn id="17" dur="500"/>
                                        <p:tgtEl>
                                          <p:spTgt spid="887823"/>
                                        </p:tgtEl>
                                      </p:cBhvr>
                                    </p:animEffect>
                                  </p:childTnLst>
                                </p:cTn>
                              </p:par>
                            </p:childTnLst>
                          </p:cTn>
                        </p:par>
                        <p:par>
                          <p:cTn id="18" fill="hold">
                            <p:stCondLst>
                              <p:cond delay="500"/>
                            </p:stCondLst>
                            <p:childTnLst>
                              <p:par>
                                <p:cTn id="19" presetID="4" presetClass="entr" presetSubtype="32" fill="hold" nodeType="afterEffect">
                                  <p:stCondLst>
                                    <p:cond delay="0"/>
                                  </p:stCondLst>
                                  <p:childTnLst>
                                    <p:set>
                                      <p:cBhvr>
                                        <p:cTn id="20" dur="1" fill="hold">
                                          <p:stCondLst>
                                            <p:cond delay="0"/>
                                          </p:stCondLst>
                                        </p:cTn>
                                        <p:tgtEl>
                                          <p:spTgt spid="887835"/>
                                        </p:tgtEl>
                                        <p:attrNameLst>
                                          <p:attrName>style.visibility</p:attrName>
                                        </p:attrNameLst>
                                      </p:cBhvr>
                                      <p:to>
                                        <p:strVal val="visible"/>
                                      </p:to>
                                    </p:set>
                                    <p:animEffect transition="in" filter="box(out)">
                                      <p:cBhvr>
                                        <p:cTn id="21" dur="500"/>
                                        <p:tgtEl>
                                          <p:spTgt spid="887835"/>
                                        </p:tgtEl>
                                      </p:cBhvr>
                                    </p:animEffect>
                                  </p:childTnLst>
                                </p:cTn>
                              </p:par>
                            </p:childTnLst>
                          </p:cTn>
                        </p:par>
                        <p:par>
                          <p:cTn id="22" fill="hold">
                            <p:stCondLst>
                              <p:cond delay="1000"/>
                            </p:stCondLst>
                            <p:childTnLst>
                              <p:par>
                                <p:cTn id="23" presetID="4" presetClass="entr" presetSubtype="32" fill="hold" grpId="0" nodeType="afterEffect">
                                  <p:stCondLst>
                                    <p:cond delay="0"/>
                                  </p:stCondLst>
                                  <p:childTnLst>
                                    <p:set>
                                      <p:cBhvr>
                                        <p:cTn id="24" dur="1" fill="hold">
                                          <p:stCondLst>
                                            <p:cond delay="0"/>
                                          </p:stCondLst>
                                        </p:cTn>
                                        <p:tgtEl>
                                          <p:spTgt spid="887826"/>
                                        </p:tgtEl>
                                        <p:attrNameLst>
                                          <p:attrName>style.visibility</p:attrName>
                                        </p:attrNameLst>
                                      </p:cBhvr>
                                      <p:to>
                                        <p:strVal val="visible"/>
                                      </p:to>
                                    </p:set>
                                    <p:animEffect transition="in" filter="box(out)">
                                      <p:cBhvr>
                                        <p:cTn id="25" dur="500"/>
                                        <p:tgtEl>
                                          <p:spTgt spid="887826"/>
                                        </p:tgtEl>
                                      </p:cBhvr>
                                    </p:animEffect>
                                  </p:childTnLst>
                                </p:cTn>
                              </p:par>
                            </p:childTnLst>
                          </p:cTn>
                        </p:par>
                        <p:par>
                          <p:cTn id="26" fill="hold">
                            <p:stCondLst>
                              <p:cond delay="1500"/>
                            </p:stCondLst>
                            <p:childTnLst>
                              <p:par>
                                <p:cTn id="27" presetID="4" presetClass="entr" presetSubtype="32" fill="hold" nodeType="afterEffect">
                                  <p:stCondLst>
                                    <p:cond delay="0"/>
                                  </p:stCondLst>
                                  <p:childTnLst>
                                    <p:set>
                                      <p:cBhvr>
                                        <p:cTn id="28" dur="1" fill="hold">
                                          <p:stCondLst>
                                            <p:cond delay="0"/>
                                          </p:stCondLst>
                                        </p:cTn>
                                        <p:tgtEl>
                                          <p:spTgt spid="887836"/>
                                        </p:tgtEl>
                                        <p:attrNameLst>
                                          <p:attrName>style.visibility</p:attrName>
                                        </p:attrNameLst>
                                      </p:cBhvr>
                                      <p:to>
                                        <p:strVal val="visible"/>
                                      </p:to>
                                    </p:set>
                                    <p:animEffect transition="in" filter="box(out)">
                                      <p:cBhvr>
                                        <p:cTn id="29" dur="500"/>
                                        <p:tgtEl>
                                          <p:spTgt spid="887836"/>
                                        </p:tgtEl>
                                      </p:cBhvr>
                                    </p:animEffect>
                                  </p:childTnLst>
                                </p:cTn>
                              </p:par>
                            </p:childTnLst>
                          </p:cTn>
                        </p:par>
                        <p:par>
                          <p:cTn id="30" fill="hold">
                            <p:stCondLst>
                              <p:cond delay="2000"/>
                            </p:stCondLst>
                            <p:childTnLst>
                              <p:par>
                                <p:cTn id="31" presetID="4" presetClass="entr" presetSubtype="32" fill="hold" grpId="0" nodeType="afterEffect">
                                  <p:stCondLst>
                                    <p:cond delay="0"/>
                                  </p:stCondLst>
                                  <p:childTnLst>
                                    <p:set>
                                      <p:cBhvr>
                                        <p:cTn id="32" dur="1" fill="hold">
                                          <p:stCondLst>
                                            <p:cond delay="0"/>
                                          </p:stCondLst>
                                        </p:cTn>
                                        <p:tgtEl>
                                          <p:spTgt spid="887828"/>
                                        </p:tgtEl>
                                        <p:attrNameLst>
                                          <p:attrName>style.visibility</p:attrName>
                                        </p:attrNameLst>
                                      </p:cBhvr>
                                      <p:to>
                                        <p:strVal val="visible"/>
                                      </p:to>
                                    </p:set>
                                    <p:animEffect transition="in" filter="box(out)">
                                      <p:cBhvr>
                                        <p:cTn id="33" dur="500"/>
                                        <p:tgtEl>
                                          <p:spTgt spid="887828"/>
                                        </p:tgtEl>
                                      </p:cBhvr>
                                    </p:animEffect>
                                  </p:childTnLst>
                                </p:cTn>
                              </p:par>
                            </p:childTnLst>
                          </p:cTn>
                        </p:par>
                        <p:par>
                          <p:cTn id="34" fill="hold">
                            <p:stCondLst>
                              <p:cond delay="2500"/>
                            </p:stCondLst>
                            <p:childTnLst>
                              <p:par>
                                <p:cTn id="35" presetID="4" presetClass="entr" presetSubtype="32" fill="hold" nodeType="afterEffect">
                                  <p:stCondLst>
                                    <p:cond delay="0"/>
                                  </p:stCondLst>
                                  <p:childTnLst>
                                    <p:set>
                                      <p:cBhvr>
                                        <p:cTn id="36" dur="1" fill="hold">
                                          <p:stCondLst>
                                            <p:cond delay="0"/>
                                          </p:stCondLst>
                                        </p:cTn>
                                        <p:tgtEl>
                                          <p:spTgt spid="887838"/>
                                        </p:tgtEl>
                                        <p:attrNameLst>
                                          <p:attrName>style.visibility</p:attrName>
                                        </p:attrNameLst>
                                      </p:cBhvr>
                                      <p:to>
                                        <p:strVal val="visible"/>
                                      </p:to>
                                    </p:set>
                                    <p:animEffect transition="in" filter="box(out)">
                                      <p:cBhvr>
                                        <p:cTn id="37" dur="500"/>
                                        <p:tgtEl>
                                          <p:spTgt spid="887838"/>
                                        </p:tgtEl>
                                      </p:cBhvr>
                                    </p:animEffect>
                                  </p:childTnLst>
                                </p:cTn>
                              </p:par>
                            </p:childTnLst>
                          </p:cTn>
                        </p:par>
                        <p:par>
                          <p:cTn id="38" fill="hold">
                            <p:stCondLst>
                              <p:cond delay="3000"/>
                            </p:stCondLst>
                            <p:childTnLst>
                              <p:par>
                                <p:cTn id="39" presetID="4" presetClass="entr" presetSubtype="32" fill="hold" grpId="0" nodeType="afterEffect">
                                  <p:stCondLst>
                                    <p:cond delay="0"/>
                                  </p:stCondLst>
                                  <p:childTnLst>
                                    <p:set>
                                      <p:cBhvr>
                                        <p:cTn id="40" dur="1" fill="hold">
                                          <p:stCondLst>
                                            <p:cond delay="0"/>
                                          </p:stCondLst>
                                        </p:cTn>
                                        <p:tgtEl>
                                          <p:spTgt spid="887833"/>
                                        </p:tgtEl>
                                        <p:attrNameLst>
                                          <p:attrName>style.visibility</p:attrName>
                                        </p:attrNameLst>
                                      </p:cBhvr>
                                      <p:to>
                                        <p:strVal val="visible"/>
                                      </p:to>
                                    </p:set>
                                    <p:animEffect transition="in" filter="box(out)">
                                      <p:cBhvr>
                                        <p:cTn id="41" dur="500"/>
                                        <p:tgtEl>
                                          <p:spTgt spid="887833"/>
                                        </p:tgtEl>
                                      </p:cBhvr>
                                    </p:animEffect>
                                  </p:childTnLst>
                                </p:cTn>
                              </p:par>
                            </p:childTnLst>
                          </p:cTn>
                        </p:par>
                        <p:par>
                          <p:cTn id="42" fill="hold">
                            <p:stCondLst>
                              <p:cond delay="3500"/>
                            </p:stCondLst>
                            <p:childTnLst>
                              <p:par>
                                <p:cTn id="43" presetID="4" presetClass="entr" presetSubtype="32" fill="hold" nodeType="afterEffect">
                                  <p:stCondLst>
                                    <p:cond delay="0"/>
                                  </p:stCondLst>
                                  <p:childTnLst>
                                    <p:set>
                                      <p:cBhvr>
                                        <p:cTn id="44" dur="1" fill="hold">
                                          <p:stCondLst>
                                            <p:cond delay="0"/>
                                          </p:stCondLst>
                                        </p:cTn>
                                        <p:tgtEl>
                                          <p:spTgt spid="887839"/>
                                        </p:tgtEl>
                                        <p:attrNameLst>
                                          <p:attrName>style.visibility</p:attrName>
                                        </p:attrNameLst>
                                      </p:cBhvr>
                                      <p:to>
                                        <p:strVal val="visible"/>
                                      </p:to>
                                    </p:set>
                                    <p:animEffect transition="in" filter="box(out)">
                                      <p:cBhvr>
                                        <p:cTn id="45" dur="500"/>
                                        <p:tgtEl>
                                          <p:spTgt spid="887839"/>
                                        </p:tgtEl>
                                      </p:cBhvr>
                                    </p:animEffect>
                                  </p:childTnLst>
                                </p:cTn>
                              </p:par>
                            </p:childTnLst>
                          </p:cTn>
                        </p:par>
                        <p:par>
                          <p:cTn id="46" fill="hold">
                            <p:stCondLst>
                              <p:cond delay="4000"/>
                            </p:stCondLst>
                            <p:childTnLst>
                              <p:par>
                                <p:cTn id="47" presetID="4" presetClass="entr" presetSubtype="32" fill="hold" grpId="0" nodeType="afterEffect">
                                  <p:stCondLst>
                                    <p:cond delay="0"/>
                                  </p:stCondLst>
                                  <p:childTnLst>
                                    <p:set>
                                      <p:cBhvr>
                                        <p:cTn id="48" dur="1" fill="hold">
                                          <p:stCondLst>
                                            <p:cond delay="0"/>
                                          </p:stCondLst>
                                        </p:cTn>
                                        <p:tgtEl>
                                          <p:spTgt spid="887831"/>
                                        </p:tgtEl>
                                        <p:attrNameLst>
                                          <p:attrName>style.visibility</p:attrName>
                                        </p:attrNameLst>
                                      </p:cBhvr>
                                      <p:to>
                                        <p:strVal val="visible"/>
                                      </p:to>
                                    </p:set>
                                    <p:animEffect transition="in" filter="box(out)">
                                      <p:cBhvr>
                                        <p:cTn id="49" dur="500"/>
                                        <p:tgtEl>
                                          <p:spTgt spid="887831"/>
                                        </p:tgtEl>
                                      </p:cBhvr>
                                    </p:animEffect>
                                  </p:childTnLst>
                                </p:cTn>
                              </p:par>
                            </p:childTnLst>
                          </p:cTn>
                        </p:par>
                        <p:par>
                          <p:cTn id="50" fill="hold">
                            <p:stCondLst>
                              <p:cond delay="4500"/>
                            </p:stCondLst>
                            <p:childTnLst>
                              <p:par>
                                <p:cTn id="51" presetID="4" presetClass="entr" presetSubtype="32" fill="hold" nodeType="afterEffect">
                                  <p:stCondLst>
                                    <p:cond delay="0"/>
                                  </p:stCondLst>
                                  <p:childTnLst>
                                    <p:set>
                                      <p:cBhvr>
                                        <p:cTn id="52" dur="1" fill="hold">
                                          <p:stCondLst>
                                            <p:cond delay="0"/>
                                          </p:stCondLst>
                                        </p:cTn>
                                        <p:tgtEl>
                                          <p:spTgt spid="887813"/>
                                        </p:tgtEl>
                                        <p:attrNameLst>
                                          <p:attrName>style.visibility</p:attrName>
                                        </p:attrNameLst>
                                      </p:cBhvr>
                                      <p:to>
                                        <p:strVal val="visible"/>
                                      </p:to>
                                    </p:set>
                                    <p:animEffect transition="in" filter="box(out)">
                                      <p:cBhvr>
                                        <p:cTn id="53" dur="500"/>
                                        <p:tgtEl>
                                          <p:spTgt spid="8878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7821" grpId="0" autoUpdateAnimBg="0"/>
      <p:bldP spid="887823" grpId="0" autoUpdateAnimBg="0"/>
      <p:bldP spid="887826" grpId="0" autoUpdateAnimBg="0"/>
      <p:bldP spid="887828" grpId="0" autoUpdateAnimBg="0"/>
      <p:bldP spid="887831" grpId="0" autoUpdateAnimBg="0"/>
      <p:bldP spid="887833"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 (DNA)Nitrogen Base Pairing Rules</a:t>
            </a:r>
            <a:br>
              <a:rPr lang="en-US" dirty="0" smtClean="0"/>
            </a:br>
            <a:r>
              <a:rPr lang="en-US" dirty="0"/>
              <a:t>H</a:t>
            </a:r>
            <a:r>
              <a:rPr lang="en-US" dirty="0" smtClean="0"/>
              <a:t>ydrogen bonds hold nitrogen bases together</a:t>
            </a:r>
            <a:endParaRPr lang="en-US" dirty="0"/>
          </a:p>
        </p:txBody>
      </p:sp>
      <p:sp>
        <p:nvSpPr>
          <p:cNvPr id="3" name="Content Placeholder 2"/>
          <p:cNvSpPr>
            <a:spLocks noGrp="1"/>
          </p:cNvSpPr>
          <p:nvPr>
            <p:ph idx="1"/>
          </p:nvPr>
        </p:nvSpPr>
        <p:spPr/>
        <p:txBody>
          <a:bodyPr/>
          <a:lstStyle/>
          <a:p>
            <a:r>
              <a:rPr lang="en-US" dirty="0" smtClean="0"/>
              <a:t>ADENINE = THYMINE</a:t>
            </a:r>
          </a:p>
          <a:p>
            <a:r>
              <a:rPr lang="en-US" dirty="0" smtClean="0"/>
              <a:t>CYTOSINE </a:t>
            </a:r>
            <a:r>
              <a:rPr lang="en-US" u="sng" dirty="0" smtClean="0"/>
              <a:t>=</a:t>
            </a:r>
            <a:r>
              <a:rPr lang="en-US" dirty="0" smtClean="0"/>
              <a:t> GUANINE</a:t>
            </a:r>
          </a:p>
          <a:p>
            <a:endParaRPr lang="en-US" dirty="0" smtClean="0"/>
          </a:p>
          <a:p>
            <a:r>
              <a:rPr lang="en-US" dirty="0" smtClean="0"/>
              <a:t>G = ?</a:t>
            </a:r>
          </a:p>
          <a:p>
            <a:r>
              <a:rPr lang="en-US" dirty="0" smtClean="0"/>
              <a:t>T = ?</a:t>
            </a:r>
          </a:p>
          <a:p>
            <a:r>
              <a:rPr lang="en-US" dirty="0" smtClean="0"/>
              <a:t>A = ?</a:t>
            </a:r>
          </a:p>
          <a:p>
            <a:r>
              <a:rPr lang="en-US" dirty="0" smtClean="0"/>
              <a:t>C = ?</a:t>
            </a:r>
          </a:p>
          <a:p>
            <a:endParaRPr lang="en-US" dirty="0"/>
          </a:p>
        </p:txBody>
      </p:sp>
    </p:spTree>
    <p:extLst>
      <p:ext uri="{BB962C8B-B14F-4D97-AF65-F5344CB8AC3E}">
        <p14:creationId xmlns:p14="http://schemas.microsoft.com/office/powerpoint/2010/main" val="26790443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rmAutofit/>
          </a:bodyPr>
          <a:lstStyle/>
          <a:p>
            <a:r>
              <a:rPr lang="en-US" sz="2400" dirty="0" smtClean="0"/>
              <a:t>3/10  </a:t>
            </a:r>
            <a:r>
              <a:rPr lang="en-US" sz="2400" b="1" dirty="0">
                <a:hlinkClick r:id="rId2"/>
              </a:rPr>
              <a:t>DNA Replication  </a:t>
            </a:r>
            <a:r>
              <a:rPr lang="en-US" sz="2400" dirty="0"/>
              <a:t>11.1</a:t>
            </a:r>
            <a:br>
              <a:rPr lang="en-US" sz="2400" dirty="0"/>
            </a:br>
            <a:r>
              <a:rPr lang="en-US" sz="2400" dirty="0"/>
              <a:t>Obj. TSW demonstrate base pairing rules of DNA Replication by constructing a 2-D model of DNA with paper. </a:t>
            </a:r>
            <a:r>
              <a:rPr lang="en-US" sz="2400" dirty="0" smtClean="0"/>
              <a:t>P.64 </a:t>
            </a:r>
            <a:r>
              <a:rPr lang="en-US" sz="2400" dirty="0"/>
              <a:t>NB</a:t>
            </a:r>
          </a:p>
        </p:txBody>
      </p:sp>
      <p:sp>
        <p:nvSpPr>
          <p:cNvPr id="3" name="Text Placeholder 2"/>
          <p:cNvSpPr>
            <a:spLocks noGrp="1"/>
          </p:cNvSpPr>
          <p:nvPr>
            <p:ph type="body" idx="1"/>
          </p:nvPr>
        </p:nvSpPr>
        <p:spPr/>
        <p:txBody>
          <a:bodyPr>
            <a:normAutofit/>
          </a:bodyPr>
          <a:lstStyle/>
          <a:p>
            <a:r>
              <a:rPr lang="en-US" dirty="0" smtClean="0">
                <a:hlinkClick r:id="rId3" action="ppaction://hlinkfile"/>
              </a:rPr>
              <a:t>Replication Video</a:t>
            </a:r>
            <a:endParaRPr lang="en-US" dirty="0"/>
          </a:p>
        </p:txBody>
      </p:sp>
      <p:sp>
        <p:nvSpPr>
          <p:cNvPr id="6" name="Content Placeholder 5"/>
          <p:cNvSpPr>
            <a:spLocks noGrp="1"/>
          </p:cNvSpPr>
          <p:nvPr>
            <p:ph sz="quarter" idx="4"/>
          </p:nvPr>
        </p:nvSpPr>
        <p:spPr>
          <a:xfrm>
            <a:off x="6172200" y="1371600"/>
            <a:ext cx="6019800" cy="3951288"/>
          </a:xfrm>
        </p:spPr>
        <p:txBody>
          <a:bodyPr/>
          <a:lstStyle/>
          <a:p>
            <a:pPr marL="457200" indent="-457200">
              <a:buFont typeface="+mj-lt"/>
              <a:buAutoNum type="arabicPeriod"/>
            </a:pPr>
            <a:r>
              <a:rPr lang="en-US" dirty="0" smtClean="0"/>
              <a:t>What is DNA replication?</a:t>
            </a:r>
          </a:p>
          <a:p>
            <a:pPr marL="457200" indent="-457200">
              <a:buFont typeface="+mj-lt"/>
              <a:buAutoNum type="arabicPeriod"/>
            </a:pPr>
            <a:r>
              <a:rPr lang="en-US" dirty="0" smtClean="0"/>
              <a:t>Why does DNA replicate?</a:t>
            </a:r>
          </a:p>
          <a:p>
            <a:pPr marL="457200" indent="-457200">
              <a:buFont typeface="+mj-lt"/>
              <a:buAutoNum type="arabicPeriod"/>
            </a:pPr>
            <a:r>
              <a:rPr lang="en-US" dirty="0" smtClean="0"/>
              <a:t>Diagram DNA being replicated.</a:t>
            </a:r>
            <a:endParaRPr lang="en-US" dirty="0"/>
          </a:p>
        </p:txBody>
      </p:sp>
      <p:pic>
        <p:nvPicPr>
          <p:cNvPr id="7" name="Picture 16" descr="Fig"/>
          <p:cNvPicPr>
            <a:picLocks noGrp="1" noChangeAspect="1" noChangeArrowheads="1"/>
          </p:cNvPicPr>
          <p:nvPr>
            <p:ph sz="half" idx="2"/>
          </p:nvPr>
        </p:nvPicPr>
        <p:blipFill>
          <a:blip r:embed="rId4" cstate="print">
            <a:lum bright="38000" contrast="35000"/>
          </a:blip>
          <a:srcRect/>
          <a:stretch>
            <a:fillRect/>
          </a:stretch>
        </p:blipFill>
        <p:spPr bwMode="auto">
          <a:xfrm>
            <a:off x="1524000" y="2616590"/>
            <a:ext cx="3755728" cy="4072368"/>
          </a:xfrm>
          <a:prstGeom prst="rect">
            <a:avLst/>
          </a:prstGeom>
          <a:noFill/>
        </p:spPr>
      </p:pic>
      <p:sp>
        <p:nvSpPr>
          <p:cNvPr id="8" name="Rectangle 7"/>
          <p:cNvSpPr/>
          <p:nvPr/>
        </p:nvSpPr>
        <p:spPr>
          <a:xfrm>
            <a:off x="6780212" y="4088365"/>
            <a:ext cx="4572000" cy="830997"/>
          </a:xfrm>
          <a:prstGeom prst="rect">
            <a:avLst/>
          </a:prstGeom>
        </p:spPr>
        <p:txBody>
          <a:bodyPr>
            <a:spAutoFit/>
          </a:bodyPr>
          <a:lstStyle/>
          <a:p>
            <a:r>
              <a:rPr lang="en-US" sz="2400" dirty="0" smtClean="0"/>
              <a:t>HW </a:t>
            </a:r>
            <a:r>
              <a:rPr lang="en-US" sz="2400" dirty="0"/>
              <a:t>CH 11 </a:t>
            </a:r>
            <a:r>
              <a:rPr lang="en-US" sz="2400" dirty="0" smtClean="0"/>
              <a:t>1 page Notes P</a:t>
            </a:r>
            <a:r>
              <a:rPr lang="en-US" sz="2400" dirty="0"/>
              <a:t>. </a:t>
            </a:r>
            <a:r>
              <a:rPr lang="en-US" sz="2400" dirty="0" smtClean="0"/>
              <a:t>65 </a:t>
            </a:r>
            <a:r>
              <a:rPr lang="en-US" sz="2400" dirty="0"/>
              <a:t>NB</a:t>
            </a:r>
          </a:p>
          <a:p>
            <a:r>
              <a:rPr lang="en-US" sz="2400" dirty="0" smtClean="0"/>
              <a:t>Show </a:t>
            </a:r>
            <a:r>
              <a:rPr lang="en-US" sz="2400" dirty="0"/>
              <a:t>video DNA Replication</a:t>
            </a:r>
          </a:p>
        </p:txBody>
      </p:sp>
    </p:spTree>
    <p:extLst>
      <p:ext uri="{BB962C8B-B14F-4D97-AF65-F5344CB8AC3E}">
        <p14:creationId xmlns:p14="http://schemas.microsoft.com/office/powerpoint/2010/main" val="24754935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RNA Beads p. 65NB</a:t>
            </a:r>
            <a:endParaRPr lang="en-US" dirty="0"/>
          </a:p>
        </p:txBody>
      </p:sp>
      <p:sp>
        <p:nvSpPr>
          <p:cNvPr id="3" name="Content Placeholder 2"/>
          <p:cNvSpPr>
            <a:spLocks noGrp="1"/>
          </p:cNvSpPr>
          <p:nvPr>
            <p:ph idx="1"/>
          </p:nvPr>
        </p:nvSpPr>
        <p:spPr>
          <a:xfrm>
            <a:off x="1524000" y="1219201"/>
            <a:ext cx="9144000" cy="4525963"/>
          </a:xfrm>
        </p:spPr>
        <p:txBody>
          <a:bodyPr/>
          <a:lstStyle/>
          <a:p>
            <a:r>
              <a:rPr lang="en-US" smtClean="0"/>
              <a:t>Backbone</a:t>
            </a:r>
            <a:r>
              <a:rPr lang="en-US" dirty="0" smtClean="0"/>
              <a:t>= Phosphate &amp; Sugar (</a:t>
            </a:r>
            <a:r>
              <a:rPr lang="en-US" dirty="0" smtClean="0">
                <a:solidFill>
                  <a:srgbClr val="C00000"/>
                </a:solidFill>
              </a:rPr>
              <a:t>Red</a:t>
            </a:r>
            <a:r>
              <a:rPr lang="en-US" dirty="0" smtClean="0"/>
              <a:t> &amp; </a:t>
            </a:r>
            <a:r>
              <a:rPr lang="en-US" dirty="0" smtClean="0">
                <a:solidFill>
                  <a:schemeClr val="bg1"/>
                </a:solidFill>
              </a:rPr>
              <a:t>White</a:t>
            </a:r>
            <a:r>
              <a:rPr lang="en-US" dirty="0" smtClean="0"/>
              <a:t>)</a:t>
            </a:r>
          </a:p>
          <a:p>
            <a:r>
              <a:rPr lang="en-US" dirty="0" smtClean="0"/>
              <a:t>Nitrogen Bases= Adenine (</a:t>
            </a:r>
            <a:r>
              <a:rPr lang="en-US" dirty="0" smtClean="0">
                <a:solidFill>
                  <a:schemeClr val="tx2">
                    <a:lumMod val="60000"/>
                    <a:lumOff val="40000"/>
                  </a:schemeClr>
                </a:solidFill>
              </a:rPr>
              <a:t>Blue</a:t>
            </a:r>
            <a:r>
              <a:rPr lang="en-US" dirty="0" smtClean="0"/>
              <a:t>)=Thymine (</a:t>
            </a:r>
            <a:r>
              <a:rPr lang="en-US" dirty="0" smtClean="0">
                <a:solidFill>
                  <a:srgbClr val="00B050"/>
                </a:solidFill>
              </a:rPr>
              <a:t>Green</a:t>
            </a:r>
            <a:r>
              <a:rPr lang="en-US" dirty="0" smtClean="0"/>
              <a:t>)</a:t>
            </a:r>
          </a:p>
          <a:p>
            <a:pPr lvl="6">
              <a:buNone/>
            </a:pPr>
            <a:r>
              <a:rPr lang="en-US" sz="3200" dirty="0"/>
              <a:t>Cytosine (</a:t>
            </a:r>
            <a:r>
              <a:rPr lang="en-US" sz="3200" dirty="0">
                <a:solidFill>
                  <a:srgbClr val="FFFF00"/>
                </a:solidFill>
              </a:rPr>
              <a:t>Yellow</a:t>
            </a:r>
            <a:r>
              <a:rPr lang="en-US" sz="3200" dirty="0"/>
              <a:t> )=-Guanine (</a:t>
            </a:r>
            <a:r>
              <a:rPr lang="en-US" sz="3200" dirty="0">
                <a:solidFill>
                  <a:srgbClr val="FFC000"/>
                </a:solidFill>
              </a:rPr>
              <a:t>Orange</a:t>
            </a:r>
            <a:r>
              <a:rPr lang="en-US" sz="3200" dirty="0"/>
              <a:t>)</a:t>
            </a:r>
          </a:p>
          <a:p>
            <a:pPr lvl="6">
              <a:buNone/>
            </a:pPr>
            <a:r>
              <a:rPr lang="en-US" sz="3200" dirty="0" err="1"/>
              <a:t>Uracil</a:t>
            </a:r>
            <a:r>
              <a:rPr lang="en-US" sz="3200" dirty="0"/>
              <a:t> (</a:t>
            </a:r>
            <a:r>
              <a:rPr lang="en-US" sz="3200" dirty="0">
                <a:solidFill>
                  <a:srgbClr val="FF00FF"/>
                </a:solidFill>
              </a:rPr>
              <a:t>Pink</a:t>
            </a:r>
            <a:r>
              <a:rPr lang="en-US" sz="3200" dirty="0"/>
              <a:t>)  RNA</a:t>
            </a:r>
            <a:endParaRPr lang="en-US" sz="4400" dirty="0"/>
          </a:p>
          <a:p>
            <a:r>
              <a:rPr lang="en-US" dirty="0" smtClean="0"/>
              <a:t>Hydrogen bond (clear barbell)</a:t>
            </a:r>
          </a:p>
          <a:p>
            <a:r>
              <a:rPr lang="en-US" dirty="0" smtClean="0">
                <a:hlinkClick r:id="rId2"/>
              </a:rPr>
              <a:t>http://learn.genetics.utah.edu/</a:t>
            </a:r>
            <a:endParaRPr lang="en-US" dirty="0" smtClean="0"/>
          </a:p>
          <a:p>
            <a:pPr>
              <a:buNone/>
            </a:pPr>
            <a:r>
              <a:rPr lang="en-US" dirty="0" smtClean="0"/>
              <a:t>WS - DNA Model Discussion questions</a:t>
            </a:r>
          </a:p>
          <a:p>
            <a:pPr>
              <a:buNone/>
            </a:pPr>
            <a:endParaRPr lang="en-US" dirty="0" smtClean="0"/>
          </a:p>
        </p:txBody>
      </p:sp>
    </p:spTree>
    <p:extLst>
      <p:ext uri="{BB962C8B-B14F-4D97-AF65-F5344CB8AC3E}">
        <p14:creationId xmlns:p14="http://schemas.microsoft.com/office/powerpoint/2010/main" val="395185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rmAutofit fontScale="90000"/>
          </a:bodyPr>
          <a:lstStyle/>
          <a:p>
            <a:r>
              <a:rPr lang="en-US" dirty="0" smtClean="0"/>
              <a:t>DNA Model Discussion Questions p. 65NB</a:t>
            </a:r>
            <a:br>
              <a:rPr lang="en-US" dirty="0" smtClean="0"/>
            </a:br>
            <a:r>
              <a:rPr lang="en-US" dirty="0" smtClean="0"/>
              <a:t>Please write in complete sentences.</a:t>
            </a:r>
            <a:endParaRPr lang="en-US" dirty="0"/>
          </a:p>
        </p:txBody>
      </p:sp>
      <p:sp>
        <p:nvSpPr>
          <p:cNvPr id="3" name="Content Placeholder 2"/>
          <p:cNvSpPr>
            <a:spLocks noGrp="1"/>
          </p:cNvSpPr>
          <p:nvPr>
            <p:ph idx="1"/>
          </p:nvPr>
        </p:nvSpPr>
        <p:spPr>
          <a:xfrm>
            <a:off x="1524000" y="1295401"/>
            <a:ext cx="9144000" cy="4983163"/>
          </a:xfrm>
        </p:spPr>
        <p:txBody>
          <a:bodyPr/>
          <a:lstStyle/>
          <a:p>
            <a:pPr marL="514350" indent="-514350">
              <a:buFont typeface="+mj-lt"/>
              <a:buAutoNum type="arabicPeriod"/>
            </a:pPr>
            <a:r>
              <a:rPr lang="en-US" dirty="0"/>
              <a:t>What is the general Structure of the DNA molecule?</a:t>
            </a:r>
          </a:p>
          <a:p>
            <a:pPr marL="514350" indent="-514350">
              <a:buFont typeface="+mj-lt"/>
              <a:buAutoNum type="arabicPeriod"/>
            </a:pPr>
            <a:r>
              <a:rPr lang="en-US" dirty="0"/>
              <a:t>What are the 3 parts of a nucleotide?</a:t>
            </a:r>
          </a:p>
          <a:p>
            <a:pPr marL="514350" indent="-514350">
              <a:buFont typeface="+mj-lt"/>
              <a:buAutoNum type="arabicPeriod"/>
            </a:pPr>
            <a:r>
              <a:rPr lang="en-US" dirty="0"/>
              <a:t>Name the 2 molecules which alternate to make the sides or “backbone” of the DNA molecule.</a:t>
            </a:r>
          </a:p>
          <a:p>
            <a:pPr marL="514350" indent="-514350">
              <a:buFont typeface="+mj-lt"/>
              <a:buAutoNum type="arabicPeriod"/>
            </a:pPr>
            <a:r>
              <a:rPr lang="en-US" dirty="0"/>
              <a:t>Name the 4 nitrogen bases.</a:t>
            </a:r>
          </a:p>
          <a:p>
            <a:pPr marL="514350" indent="-514350">
              <a:buFont typeface="+mj-lt"/>
              <a:buAutoNum type="arabicPeriod"/>
            </a:pPr>
            <a:r>
              <a:rPr lang="en-US" dirty="0"/>
              <a:t>To which molecules does the nitrogenous base attach?</a:t>
            </a:r>
          </a:p>
          <a:p>
            <a:pPr marL="514350" indent="-514350">
              <a:buFont typeface="+mj-lt"/>
              <a:buAutoNum type="arabicPeriod"/>
            </a:pPr>
            <a:r>
              <a:rPr lang="en-US" dirty="0"/>
              <a:t>What are the base – pairing rule for DNA?</a:t>
            </a:r>
          </a:p>
          <a:p>
            <a:pPr marL="514350" indent="-514350">
              <a:buFont typeface="+mj-lt"/>
              <a:buAutoNum type="arabicPeriod"/>
            </a:pPr>
            <a:r>
              <a:rPr lang="en-US" dirty="0"/>
              <a:t>If there are three thymine bases on your model, how many adenine bases will there be?</a:t>
            </a:r>
          </a:p>
          <a:p>
            <a:pPr marL="514350" indent="-514350">
              <a:buFont typeface="+mj-lt"/>
              <a:buAutoNum type="arabicPeriod"/>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26861690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Learn.genetics.utah.edu</a:t>
            </a:r>
            <a:endParaRPr lang="en-US" dirty="0"/>
          </a:p>
        </p:txBody>
      </p:sp>
      <p:sp>
        <p:nvSpPr>
          <p:cNvPr id="3" name="Content Placeholder 2"/>
          <p:cNvSpPr>
            <a:spLocks noGrp="1"/>
          </p:cNvSpPr>
          <p:nvPr>
            <p:ph idx="1"/>
          </p:nvPr>
        </p:nvSpPr>
        <p:spPr/>
        <p:txBody>
          <a:bodyPr/>
          <a:lstStyle/>
          <a:p>
            <a:r>
              <a:rPr lang="en-US" dirty="0" smtClean="0"/>
              <a:t>P. 65 NB </a:t>
            </a:r>
          </a:p>
          <a:p>
            <a:r>
              <a:rPr lang="en-US" dirty="0" smtClean="0"/>
              <a:t>Write a summary paragraph about DNA.   Write 3 – 5 sentences about the shape of DNA, the nitrogen bases, the bond that holds them together and what a nucleotide is.</a:t>
            </a:r>
          </a:p>
          <a:p>
            <a:r>
              <a:rPr lang="en-US" dirty="0" smtClean="0"/>
              <a:t>Build a DNA Molecule</a:t>
            </a:r>
          </a:p>
          <a:p>
            <a:r>
              <a:rPr lang="en-US" dirty="0" smtClean="0"/>
              <a:t>Match the nucleotide base pair</a:t>
            </a:r>
          </a:p>
          <a:p>
            <a:pPr lvl="1"/>
            <a:r>
              <a:rPr lang="en-US" dirty="0" smtClean="0"/>
              <a:t>What bases always pair together?</a:t>
            </a:r>
          </a:p>
          <a:p>
            <a:pPr lvl="1"/>
            <a:r>
              <a:rPr lang="en-US" dirty="0" smtClean="0"/>
              <a:t>What holds the base pairs together?</a:t>
            </a:r>
            <a:endParaRPr lang="en-US" dirty="0"/>
          </a:p>
        </p:txBody>
      </p:sp>
    </p:spTree>
    <p:extLst>
      <p:ext uri="{BB962C8B-B14F-4D97-AF65-F5344CB8AC3E}">
        <p14:creationId xmlns:p14="http://schemas.microsoft.com/office/powerpoint/2010/main" val="6239095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Question</a:t>
            </a:r>
          </a:p>
        </p:txBody>
      </p:sp>
      <p:sp>
        <p:nvSpPr>
          <p:cNvPr id="14339" name="Rectangle 3"/>
          <p:cNvSpPr>
            <a:spLocks noGrp="1" noChangeArrowheads="1"/>
          </p:cNvSpPr>
          <p:nvPr>
            <p:ph type="body" idx="1"/>
          </p:nvPr>
        </p:nvSpPr>
        <p:spPr/>
        <p:txBody>
          <a:bodyPr/>
          <a:lstStyle/>
          <a:p>
            <a:pPr eaLnBrk="1" hangingPunct="1"/>
            <a:r>
              <a:rPr lang="en-US" smtClean="0"/>
              <a:t>If there is one strand of DNA with the code:</a:t>
            </a:r>
          </a:p>
          <a:p>
            <a:pPr algn="ctr" eaLnBrk="1" hangingPunct="1">
              <a:buFontTx/>
              <a:buNone/>
            </a:pPr>
            <a:r>
              <a:rPr lang="en-US" smtClean="0"/>
              <a:t>AATCCGGATA</a:t>
            </a:r>
          </a:p>
          <a:p>
            <a:pPr algn="ctr" eaLnBrk="1" hangingPunct="1">
              <a:buFontTx/>
              <a:buNone/>
            </a:pPr>
            <a:endParaRPr lang="en-US" smtClean="0"/>
          </a:p>
          <a:p>
            <a:pPr eaLnBrk="1" hangingPunct="1">
              <a:buFontTx/>
              <a:buNone/>
            </a:pPr>
            <a:r>
              <a:rPr lang="en-US" smtClean="0"/>
              <a:t>What would its complimentary strand (strand across from it) look like?</a:t>
            </a:r>
          </a:p>
          <a:p>
            <a:pPr algn="ctr" eaLnBrk="1" hangingPunct="1">
              <a:buFontTx/>
              <a:buNone/>
            </a:pPr>
            <a:endParaRPr lang="en-US" smtClean="0"/>
          </a:p>
        </p:txBody>
      </p:sp>
    </p:spTree>
    <p:extLst>
      <p:ext uri="{BB962C8B-B14F-4D97-AF65-F5344CB8AC3E}">
        <p14:creationId xmlns:p14="http://schemas.microsoft.com/office/powerpoint/2010/main" val="10700955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Answer</a:t>
            </a:r>
          </a:p>
        </p:txBody>
      </p:sp>
      <p:sp>
        <p:nvSpPr>
          <p:cNvPr id="15363" name="Rectangle 3"/>
          <p:cNvSpPr>
            <a:spLocks noGrp="1" noChangeArrowheads="1"/>
          </p:cNvSpPr>
          <p:nvPr>
            <p:ph type="body" idx="1"/>
          </p:nvPr>
        </p:nvSpPr>
        <p:spPr/>
        <p:txBody>
          <a:bodyPr/>
          <a:lstStyle/>
          <a:p>
            <a:pPr algn="ctr" eaLnBrk="1" hangingPunct="1">
              <a:buFontTx/>
              <a:buNone/>
            </a:pPr>
            <a:r>
              <a:rPr lang="en-US" smtClean="0"/>
              <a:t>AATCCGGATA</a:t>
            </a:r>
          </a:p>
          <a:p>
            <a:pPr algn="ctr" eaLnBrk="1" hangingPunct="1">
              <a:buFontTx/>
              <a:buNone/>
            </a:pPr>
            <a:endParaRPr lang="en-US" smtClean="0"/>
          </a:p>
          <a:p>
            <a:pPr algn="ctr" eaLnBrk="1" hangingPunct="1">
              <a:buFontTx/>
              <a:buNone/>
            </a:pPr>
            <a:r>
              <a:rPr lang="en-US" smtClean="0"/>
              <a:t>TTAGGCCTAT</a:t>
            </a:r>
          </a:p>
          <a:p>
            <a:pPr algn="ctr" eaLnBrk="1" hangingPunct="1">
              <a:buFontTx/>
              <a:buNone/>
            </a:pPr>
            <a:endParaRPr lang="en-US" smtClean="0"/>
          </a:p>
          <a:p>
            <a:pPr eaLnBrk="1" hangingPunct="1">
              <a:buFontTx/>
              <a:buNone/>
            </a:pPr>
            <a:r>
              <a:rPr lang="en-US" smtClean="0"/>
              <a:t>A </a:t>
            </a:r>
            <a:r>
              <a:rPr lang="en-US" sz="2400"/>
              <a:t>always pairs with</a:t>
            </a:r>
            <a:r>
              <a:rPr lang="en-US" smtClean="0"/>
              <a:t> T                C </a:t>
            </a:r>
            <a:r>
              <a:rPr lang="en-US" sz="2400"/>
              <a:t>always pairs with</a:t>
            </a:r>
            <a:r>
              <a:rPr lang="en-US" smtClean="0"/>
              <a:t> G</a:t>
            </a:r>
          </a:p>
        </p:txBody>
      </p:sp>
      <p:sp>
        <p:nvSpPr>
          <p:cNvPr id="15364" name="Line 4"/>
          <p:cNvSpPr>
            <a:spLocks noChangeShapeType="1"/>
          </p:cNvSpPr>
          <p:nvPr/>
        </p:nvSpPr>
        <p:spPr bwMode="auto">
          <a:xfrm flipV="1">
            <a:off x="4872038" y="2133600"/>
            <a:ext cx="0" cy="719138"/>
          </a:xfrm>
          <a:prstGeom prst="line">
            <a:avLst/>
          </a:prstGeom>
          <a:noFill/>
          <a:ln w="9525">
            <a:solidFill>
              <a:schemeClr val="tx1"/>
            </a:solidFill>
            <a:round/>
            <a:headEnd/>
            <a:tailEnd type="triangle" w="med" len="med"/>
          </a:ln>
        </p:spPr>
        <p:txBody>
          <a:bodyPr/>
          <a:lstStyle/>
          <a:p>
            <a:endParaRPr lang="en-US"/>
          </a:p>
        </p:txBody>
      </p:sp>
      <p:sp>
        <p:nvSpPr>
          <p:cNvPr id="15365" name="Line 5"/>
          <p:cNvSpPr>
            <a:spLocks noChangeShapeType="1"/>
          </p:cNvSpPr>
          <p:nvPr/>
        </p:nvSpPr>
        <p:spPr bwMode="auto">
          <a:xfrm flipV="1">
            <a:off x="5087938" y="2133600"/>
            <a:ext cx="0" cy="719138"/>
          </a:xfrm>
          <a:prstGeom prst="line">
            <a:avLst/>
          </a:prstGeom>
          <a:noFill/>
          <a:ln w="9525">
            <a:solidFill>
              <a:schemeClr val="tx1"/>
            </a:solidFill>
            <a:round/>
            <a:headEnd/>
            <a:tailEnd type="triangle" w="med" len="med"/>
          </a:ln>
        </p:spPr>
        <p:txBody>
          <a:bodyPr/>
          <a:lstStyle/>
          <a:p>
            <a:endParaRPr lang="en-US"/>
          </a:p>
        </p:txBody>
      </p:sp>
      <p:sp>
        <p:nvSpPr>
          <p:cNvPr id="15366" name="Line 6"/>
          <p:cNvSpPr>
            <a:spLocks noChangeShapeType="1"/>
          </p:cNvSpPr>
          <p:nvPr/>
        </p:nvSpPr>
        <p:spPr bwMode="auto">
          <a:xfrm flipV="1">
            <a:off x="5375275" y="2133600"/>
            <a:ext cx="0" cy="719138"/>
          </a:xfrm>
          <a:prstGeom prst="line">
            <a:avLst/>
          </a:prstGeom>
          <a:noFill/>
          <a:ln w="9525">
            <a:solidFill>
              <a:schemeClr val="tx1"/>
            </a:solidFill>
            <a:round/>
            <a:headEnd/>
            <a:tailEnd type="triangle" w="med" len="med"/>
          </a:ln>
        </p:spPr>
        <p:txBody>
          <a:bodyPr/>
          <a:lstStyle/>
          <a:p>
            <a:endParaRPr lang="en-US"/>
          </a:p>
        </p:txBody>
      </p:sp>
      <p:sp>
        <p:nvSpPr>
          <p:cNvPr id="15367" name="Line 7"/>
          <p:cNvSpPr>
            <a:spLocks noChangeShapeType="1"/>
          </p:cNvSpPr>
          <p:nvPr/>
        </p:nvSpPr>
        <p:spPr bwMode="auto">
          <a:xfrm flipV="1">
            <a:off x="5664200" y="2133601"/>
            <a:ext cx="0" cy="720725"/>
          </a:xfrm>
          <a:prstGeom prst="line">
            <a:avLst/>
          </a:prstGeom>
          <a:noFill/>
          <a:ln w="9525">
            <a:solidFill>
              <a:schemeClr val="tx1"/>
            </a:solidFill>
            <a:round/>
            <a:headEnd/>
            <a:tailEnd type="triangle" w="med" len="med"/>
          </a:ln>
        </p:spPr>
        <p:txBody>
          <a:bodyPr/>
          <a:lstStyle/>
          <a:p>
            <a:endParaRPr lang="en-US"/>
          </a:p>
        </p:txBody>
      </p:sp>
      <p:sp>
        <p:nvSpPr>
          <p:cNvPr id="15368" name="Line 8"/>
          <p:cNvSpPr>
            <a:spLocks noChangeShapeType="1"/>
          </p:cNvSpPr>
          <p:nvPr/>
        </p:nvSpPr>
        <p:spPr bwMode="auto">
          <a:xfrm flipV="1">
            <a:off x="5951538" y="2133600"/>
            <a:ext cx="0" cy="719138"/>
          </a:xfrm>
          <a:prstGeom prst="line">
            <a:avLst/>
          </a:prstGeom>
          <a:noFill/>
          <a:ln w="9525">
            <a:solidFill>
              <a:schemeClr val="tx1"/>
            </a:solidFill>
            <a:round/>
            <a:headEnd/>
            <a:tailEnd type="triangle" w="med" len="med"/>
          </a:ln>
        </p:spPr>
        <p:txBody>
          <a:bodyPr/>
          <a:lstStyle/>
          <a:p>
            <a:endParaRPr lang="en-US"/>
          </a:p>
        </p:txBody>
      </p:sp>
      <p:sp>
        <p:nvSpPr>
          <p:cNvPr id="15369" name="Line 9"/>
          <p:cNvSpPr>
            <a:spLocks noChangeShapeType="1"/>
          </p:cNvSpPr>
          <p:nvPr/>
        </p:nvSpPr>
        <p:spPr bwMode="auto">
          <a:xfrm flipV="1">
            <a:off x="6240463" y="2133600"/>
            <a:ext cx="0" cy="719138"/>
          </a:xfrm>
          <a:prstGeom prst="line">
            <a:avLst/>
          </a:prstGeom>
          <a:noFill/>
          <a:ln w="9525">
            <a:solidFill>
              <a:schemeClr val="tx1"/>
            </a:solidFill>
            <a:round/>
            <a:headEnd/>
            <a:tailEnd type="triangle" w="med" len="med"/>
          </a:ln>
        </p:spPr>
        <p:txBody>
          <a:bodyPr/>
          <a:lstStyle/>
          <a:p>
            <a:endParaRPr lang="en-US"/>
          </a:p>
        </p:txBody>
      </p:sp>
      <p:sp>
        <p:nvSpPr>
          <p:cNvPr id="15370" name="Line 10"/>
          <p:cNvSpPr>
            <a:spLocks noChangeShapeType="1"/>
          </p:cNvSpPr>
          <p:nvPr/>
        </p:nvSpPr>
        <p:spPr bwMode="auto">
          <a:xfrm flipV="1">
            <a:off x="6527800" y="2133600"/>
            <a:ext cx="0" cy="719138"/>
          </a:xfrm>
          <a:prstGeom prst="line">
            <a:avLst/>
          </a:prstGeom>
          <a:noFill/>
          <a:ln w="9525">
            <a:solidFill>
              <a:schemeClr val="tx1"/>
            </a:solidFill>
            <a:round/>
            <a:headEnd/>
            <a:tailEnd type="triangle" w="med" len="med"/>
          </a:ln>
        </p:spPr>
        <p:txBody>
          <a:bodyPr/>
          <a:lstStyle/>
          <a:p>
            <a:endParaRPr lang="en-US"/>
          </a:p>
        </p:txBody>
      </p:sp>
      <p:sp>
        <p:nvSpPr>
          <p:cNvPr id="15371" name="Line 11"/>
          <p:cNvSpPr>
            <a:spLocks noChangeShapeType="1"/>
          </p:cNvSpPr>
          <p:nvPr/>
        </p:nvSpPr>
        <p:spPr bwMode="auto">
          <a:xfrm flipV="1">
            <a:off x="6816725" y="2133600"/>
            <a:ext cx="0" cy="719138"/>
          </a:xfrm>
          <a:prstGeom prst="line">
            <a:avLst/>
          </a:prstGeom>
          <a:noFill/>
          <a:ln w="9525">
            <a:solidFill>
              <a:schemeClr val="tx1"/>
            </a:solidFill>
            <a:round/>
            <a:headEnd/>
            <a:tailEnd type="triangle" w="med" len="med"/>
          </a:ln>
        </p:spPr>
        <p:txBody>
          <a:bodyPr/>
          <a:lstStyle/>
          <a:p>
            <a:endParaRPr lang="en-US"/>
          </a:p>
        </p:txBody>
      </p:sp>
      <p:sp>
        <p:nvSpPr>
          <p:cNvPr id="15372" name="Line 12"/>
          <p:cNvSpPr>
            <a:spLocks noChangeShapeType="1"/>
          </p:cNvSpPr>
          <p:nvPr/>
        </p:nvSpPr>
        <p:spPr bwMode="auto">
          <a:xfrm flipV="1">
            <a:off x="7104063" y="2133600"/>
            <a:ext cx="0" cy="719138"/>
          </a:xfrm>
          <a:prstGeom prst="line">
            <a:avLst/>
          </a:prstGeom>
          <a:noFill/>
          <a:ln w="9525">
            <a:solidFill>
              <a:schemeClr val="tx1"/>
            </a:solidFill>
            <a:round/>
            <a:headEnd/>
            <a:tailEnd type="triangle" w="med" len="med"/>
          </a:ln>
        </p:spPr>
        <p:txBody>
          <a:bodyPr/>
          <a:lstStyle/>
          <a:p>
            <a:endParaRPr lang="en-US"/>
          </a:p>
        </p:txBody>
      </p:sp>
      <p:sp>
        <p:nvSpPr>
          <p:cNvPr id="15373" name="Line 13"/>
          <p:cNvSpPr>
            <a:spLocks noChangeShapeType="1"/>
          </p:cNvSpPr>
          <p:nvPr/>
        </p:nvSpPr>
        <p:spPr bwMode="auto">
          <a:xfrm flipV="1">
            <a:off x="7391400" y="2133600"/>
            <a:ext cx="0" cy="719138"/>
          </a:xfrm>
          <a:prstGeom prst="line">
            <a:avLst/>
          </a:prstGeom>
          <a:noFill/>
          <a:ln w="9525">
            <a:solidFill>
              <a:schemeClr val="tx1"/>
            </a:solidFill>
            <a:round/>
            <a:headEnd/>
            <a:tailEnd type="triangle" w="med" len="med"/>
          </a:ln>
        </p:spPr>
        <p:txBody>
          <a:bodyPr/>
          <a:lstStyle/>
          <a:p>
            <a:endParaRPr lang="en-US"/>
          </a:p>
        </p:txBody>
      </p:sp>
    </p:spTree>
    <p:extLst>
      <p:ext uri="{BB962C8B-B14F-4D97-AF65-F5344CB8AC3E}">
        <p14:creationId xmlns:p14="http://schemas.microsoft.com/office/powerpoint/2010/main" val="29260143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8"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11.1 Summary – pages 281 - 287</a:t>
            </a:r>
          </a:p>
        </p:txBody>
      </p:sp>
      <p:sp>
        <p:nvSpPr>
          <p:cNvPr id="889859" name="Text Box 3"/>
          <p:cNvSpPr txBox="1">
            <a:spLocks noChangeArrowheads="1"/>
          </p:cNvSpPr>
          <p:nvPr/>
        </p:nvSpPr>
        <p:spPr bwMode="auto">
          <a:xfrm>
            <a:off x="2089150" y="914401"/>
            <a:ext cx="4621778"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dirty="0">
                <a:solidFill>
                  <a:schemeClr val="tx2"/>
                </a:solidFill>
                <a:latin typeface="Times" pitchFamily="18" charset="0"/>
              </a:rPr>
              <a:t>#1. Replication of DNA</a:t>
            </a:r>
          </a:p>
        </p:txBody>
      </p:sp>
      <p:pic>
        <p:nvPicPr>
          <p:cNvPr id="889860"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889861"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889862" name="Picture 6"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89863"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889864"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889865" name="Picture 9"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889866" name="Picture 10" descr="Sec"/>
          <p:cNvPicPr>
            <a:picLocks noChangeAspect="1" noChangeArrowheads="1"/>
          </p:cNvPicPr>
          <p:nvPr/>
        </p:nvPicPr>
        <p:blipFill>
          <a:blip r:embed="rId10" cstate="print"/>
          <a:srcRect/>
          <a:stretch>
            <a:fillRect/>
          </a:stretch>
        </p:blipFill>
        <p:spPr bwMode="auto">
          <a:xfrm>
            <a:off x="1524000" y="0"/>
            <a:ext cx="1828800" cy="762000"/>
          </a:xfrm>
          <a:prstGeom prst="rect">
            <a:avLst/>
          </a:prstGeom>
          <a:noFill/>
        </p:spPr>
      </p:pic>
      <p:pic>
        <p:nvPicPr>
          <p:cNvPr id="889867" name="Picture 11" descr="Sec"/>
          <p:cNvPicPr>
            <a:picLocks noChangeAspect="1" noChangeArrowheads="1"/>
          </p:cNvPicPr>
          <p:nvPr/>
        </p:nvPicPr>
        <p:blipFill>
          <a:blip r:embed="rId11" cstate="print"/>
          <a:srcRect/>
          <a:stretch>
            <a:fillRect/>
          </a:stretch>
        </p:blipFill>
        <p:spPr bwMode="auto">
          <a:xfrm>
            <a:off x="3873500" y="0"/>
            <a:ext cx="5422900" cy="482600"/>
          </a:xfrm>
          <a:prstGeom prst="rect">
            <a:avLst/>
          </a:prstGeom>
          <a:noFill/>
        </p:spPr>
      </p:pic>
      <p:sp>
        <p:nvSpPr>
          <p:cNvPr id="889868" name="Rectangle 12"/>
          <p:cNvSpPr>
            <a:spLocks noChangeArrowheads="1"/>
          </p:cNvSpPr>
          <p:nvPr/>
        </p:nvSpPr>
        <p:spPr bwMode="auto">
          <a:xfrm>
            <a:off x="2057400" y="1717676"/>
            <a:ext cx="7696200" cy="646331"/>
          </a:xfrm>
          <a:prstGeom prst="rect">
            <a:avLst/>
          </a:prstGeom>
          <a:noFill/>
          <a:ln w="9525">
            <a:noFill/>
            <a:miter lim="800000"/>
            <a:headEnd/>
            <a:tailEnd/>
          </a:ln>
          <a:effectLst/>
        </p:spPr>
        <p:txBody>
          <a:bodyPr wrap="square">
            <a:spAutoFit/>
          </a:bodyPr>
          <a:lstStyle/>
          <a:p>
            <a:pPr marL="342900" indent="-342900"/>
            <a:r>
              <a:rPr lang="en-US" dirty="0">
                <a:latin typeface="Times" pitchFamily="18" charset="0"/>
              </a:rPr>
              <a:t>Before a cell can divide by mitosis or meiosis, it must first make a copy of its chromosomes.</a:t>
            </a:r>
            <a:endParaRPr lang="en-US" i="1" dirty="0">
              <a:latin typeface="Times" pitchFamily="18" charset="0"/>
            </a:endParaRPr>
          </a:p>
        </p:txBody>
      </p:sp>
      <p:sp>
        <p:nvSpPr>
          <p:cNvPr id="889869" name="Rectangle 13"/>
          <p:cNvSpPr>
            <a:spLocks noChangeArrowheads="1"/>
          </p:cNvSpPr>
          <p:nvPr/>
        </p:nvSpPr>
        <p:spPr bwMode="auto">
          <a:xfrm>
            <a:off x="1981200" y="2362200"/>
            <a:ext cx="7696200" cy="369332"/>
          </a:xfrm>
          <a:prstGeom prst="rect">
            <a:avLst/>
          </a:prstGeom>
          <a:noFill/>
          <a:ln w="9525">
            <a:noFill/>
            <a:miter lim="800000"/>
            <a:headEnd/>
            <a:tailEnd/>
          </a:ln>
          <a:effectLst/>
        </p:spPr>
        <p:txBody>
          <a:bodyPr>
            <a:spAutoFit/>
          </a:bodyPr>
          <a:lstStyle/>
          <a:p>
            <a:pPr marL="342900" indent="-342900"/>
            <a:r>
              <a:rPr lang="en-US" dirty="0">
                <a:latin typeface="Times" pitchFamily="18" charset="0"/>
              </a:rPr>
              <a:t>The DNA in the chromosomes is copied in a process called </a:t>
            </a:r>
            <a:r>
              <a:rPr lang="en-US" dirty="0">
                <a:solidFill>
                  <a:srgbClr val="FF0066"/>
                </a:solidFill>
                <a:latin typeface="Times" pitchFamily="18" charset="0"/>
              </a:rPr>
              <a:t>DNA replication</a:t>
            </a:r>
            <a:r>
              <a:rPr lang="en-US" dirty="0">
                <a:latin typeface="Times" pitchFamily="18" charset="0"/>
              </a:rPr>
              <a:t>.</a:t>
            </a:r>
            <a:endParaRPr lang="en-US" i="1" dirty="0">
              <a:latin typeface="Times" pitchFamily="18" charset="0"/>
            </a:endParaRPr>
          </a:p>
        </p:txBody>
      </p:sp>
      <p:sp>
        <p:nvSpPr>
          <p:cNvPr id="889870" name="Rectangle 14"/>
          <p:cNvSpPr>
            <a:spLocks noChangeArrowheads="1"/>
          </p:cNvSpPr>
          <p:nvPr/>
        </p:nvSpPr>
        <p:spPr bwMode="auto">
          <a:xfrm>
            <a:off x="1905000" y="2743201"/>
            <a:ext cx="7696200" cy="646331"/>
          </a:xfrm>
          <a:prstGeom prst="rect">
            <a:avLst/>
          </a:prstGeom>
          <a:noFill/>
          <a:ln w="9525">
            <a:noFill/>
            <a:miter lim="800000"/>
            <a:headEnd/>
            <a:tailEnd/>
          </a:ln>
          <a:effectLst/>
        </p:spPr>
        <p:txBody>
          <a:bodyPr>
            <a:spAutoFit/>
          </a:bodyPr>
          <a:lstStyle/>
          <a:p>
            <a:pPr marL="342900" indent="-342900"/>
            <a:r>
              <a:rPr lang="en-US" dirty="0">
                <a:latin typeface="Times" pitchFamily="18" charset="0"/>
              </a:rPr>
              <a:t>Without DNA replication, new cells would have only half the DNA of their parents.</a:t>
            </a:r>
            <a:endParaRPr lang="en-US" i="1" dirty="0">
              <a:latin typeface="Times" pitchFamily="18" charset="0"/>
            </a:endParaRPr>
          </a:p>
        </p:txBody>
      </p:sp>
      <p:pic>
        <p:nvPicPr>
          <p:cNvPr id="889872" name="Picture 16" descr="audio image blue">
            <a:hlinkClick r:id="" action="ppaction://noaction">
              <a:snd r:embed="rId12" name="11-DNA Replication.WAV"/>
            </a:hlinkClick>
          </p:cNvPr>
          <p:cNvPicPr>
            <a:picLocks noChangeAspect="1" noChangeArrowheads="1"/>
          </p:cNvPicPr>
          <p:nvPr/>
        </p:nvPicPr>
        <p:blipFill>
          <a:blip r:embed="rId13" cstate="print"/>
          <a:srcRect/>
          <a:stretch>
            <a:fillRect/>
          </a:stretch>
        </p:blipFill>
        <p:spPr bwMode="auto">
          <a:xfrm>
            <a:off x="8015288" y="3911601"/>
            <a:ext cx="354012" cy="354013"/>
          </a:xfrm>
          <a:prstGeom prst="rect">
            <a:avLst/>
          </a:prstGeom>
          <a:noFill/>
        </p:spPr>
      </p:pic>
    </p:spTree>
    <p:extLst>
      <p:ext uri="{BB962C8B-B14F-4D97-AF65-F5344CB8AC3E}">
        <p14:creationId xmlns:p14="http://schemas.microsoft.com/office/powerpoint/2010/main" val="359904325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89868"/>
                                        </p:tgtEl>
                                        <p:attrNameLst>
                                          <p:attrName>style.visibility</p:attrName>
                                        </p:attrNameLst>
                                      </p:cBhvr>
                                      <p:to>
                                        <p:strVal val="visible"/>
                                      </p:to>
                                    </p:set>
                                    <p:animEffect transition="in" filter="box(out)">
                                      <p:cBhvr>
                                        <p:cTn id="7" dur="500"/>
                                        <p:tgtEl>
                                          <p:spTgt spid="88986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89869"/>
                                        </p:tgtEl>
                                        <p:attrNameLst>
                                          <p:attrName>style.visibility</p:attrName>
                                        </p:attrNameLst>
                                      </p:cBhvr>
                                      <p:to>
                                        <p:strVal val="visible"/>
                                      </p:to>
                                    </p:set>
                                    <p:animEffect transition="in" filter="box(out)">
                                      <p:cBhvr>
                                        <p:cTn id="12" dur="500"/>
                                        <p:tgtEl>
                                          <p:spTgt spid="88986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889872"/>
                                        </p:tgtEl>
                                        <p:attrNameLst>
                                          <p:attrName>style.visibility</p:attrName>
                                        </p:attrNameLst>
                                      </p:cBhvr>
                                      <p:to>
                                        <p:strVal val="visible"/>
                                      </p:to>
                                    </p:set>
                                    <p:animEffect transition="in" filter="box(out)">
                                      <p:cBhvr>
                                        <p:cTn id="17" dur="500"/>
                                        <p:tgtEl>
                                          <p:spTgt spid="88987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889870"/>
                                        </p:tgtEl>
                                        <p:attrNameLst>
                                          <p:attrName>style.visibility</p:attrName>
                                        </p:attrNameLst>
                                      </p:cBhvr>
                                      <p:to>
                                        <p:strVal val="visible"/>
                                      </p:to>
                                    </p:set>
                                    <p:animEffect transition="in" filter="box(out)">
                                      <p:cBhvr>
                                        <p:cTn id="22" dur="500"/>
                                        <p:tgtEl>
                                          <p:spTgt spid="889870"/>
                                        </p:tgtEl>
                                      </p:cBhvr>
                                    </p:animEffect>
                                  </p:childTnLst>
                                </p:cTn>
                              </p:par>
                            </p:childTnLst>
                          </p:cTn>
                        </p:par>
                        <p:par>
                          <p:cTn id="23" fill="hold">
                            <p:stCondLst>
                              <p:cond delay="500"/>
                            </p:stCondLst>
                            <p:childTnLst>
                              <p:par>
                                <p:cTn id="24" presetID="4" presetClass="entr" presetSubtype="32" fill="hold" nodeType="afterEffect">
                                  <p:stCondLst>
                                    <p:cond delay="0"/>
                                  </p:stCondLst>
                                  <p:childTnLst>
                                    <p:set>
                                      <p:cBhvr>
                                        <p:cTn id="25" dur="1" fill="hold">
                                          <p:stCondLst>
                                            <p:cond delay="0"/>
                                          </p:stCondLst>
                                        </p:cTn>
                                        <p:tgtEl>
                                          <p:spTgt spid="889860"/>
                                        </p:tgtEl>
                                        <p:attrNameLst>
                                          <p:attrName>style.visibility</p:attrName>
                                        </p:attrNameLst>
                                      </p:cBhvr>
                                      <p:to>
                                        <p:strVal val="visible"/>
                                      </p:to>
                                    </p:set>
                                    <p:animEffect transition="in" filter="box(out)">
                                      <p:cBhvr>
                                        <p:cTn id="26" dur="500"/>
                                        <p:tgtEl>
                                          <p:spTgt spid="889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9868" grpId="0" autoUpdateAnimBg="0"/>
      <p:bldP spid="889869" grpId="0" autoUpdateAnimBg="0"/>
      <p:bldP spid="889870"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11.1 Summary – pages 281 - 287</a:t>
            </a:r>
          </a:p>
        </p:txBody>
      </p:sp>
      <p:sp>
        <p:nvSpPr>
          <p:cNvPr id="890883" name="Text Box 3"/>
          <p:cNvSpPr txBox="1">
            <a:spLocks noChangeArrowheads="1"/>
          </p:cNvSpPr>
          <p:nvPr/>
        </p:nvSpPr>
        <p:spPr bwMode="auto">
          <a:xfrm>
            <a:off x="2241550" y="2730501"/>
            <a:ext cx="2482850" cy="1200329"/>
          </a:xfrm>
          <a:prstGeom prst="rect">
            <a:avLst/>
          </a:prstGeom>
          <a:noFill/>
          <a:ln w="9525">
            <a:noFill/>
            <a:miter lim="800000"/>
            <a:headEnd/>
            <a:tailEnd/>
          </a:ln>
          <a:effectLst>
            <a:outerShdw dist="45791" dir="3378596" algn="ctr" rotWithShape="0">
              <a:schemeClr val="bg2"/>
            </a:outerShdw>
          </a:effectLst>
        </p:spPr>
        <p:txBody>
          <a:bodyPr>
            <a:spAutoFit/>
          </a:bodyPr>
          <a:lstStyle/>
          <a:p>
            <a:pPr algn="ctr">
              <a:buFontTx/>
              <a:buNone/>
            </a:pPr>
            <a:r>
              <a:rPr lang="en-US" sz="3600">
                <a:solidFill>
                  <a:schemeClr val="tx2"/>
                </a:solidFill>
                <a:latin typeface="Times" pitchFamily="18" charset="0"/>
              </a:rPr>
              <a:t>Replication of DNA</a:t>
            </a:r>
          </a:p>
        </p:txBody>
      </p:sp>
      <p:pic>
        <p:nvPicPr>
          <p:cNvPr id="890884"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890885"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890886" name="Picture 6"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90887"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890888"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890889" name="Picture 9"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890890" name="Picture 10" descr="Sec"/>
          <p:cNvPicPr>
            <a:picLocks noChangeAspect="1" noChangeArrowheads="1"/>
          </p:cNvPicPr>
          <p:nvPr/>
        </p:nvPicPr>
        <p:blipFill>
          <a:blip r:embed="rId10" cstate="print"/>
          <a:srcRect/>
          <a:stretch>
            <a:fillRect/>
          </a:stretch>
        </p:blipFill>
        <p:spPr bwMode="auto">
          <a:xfrm>
            <a:off x="1524000" y="0"/>
            <a:ext cx="1828800" cy="762000"/>
          </a:xfrm>
          <a:prstGeom prst="rect">
            <a:avLst/>
          </a:prstGeom>
          <a:noFill/>
        </p:spPr>
      </p:pic>
      <p:pic>
        <p:nvPicPr>
          <p:cNvPr id="890891" name="Picture 11" descr="Sec"/>
          <p:cNvPicPr>
            <a:picLocks noChangeAspect="1" noChangeArrowheads="1"/>
          </p:cNvPicPr>
          <p:nvPr/>
        </p:nvPicPr>
        <p:blipFill>
          <a:blip r:embed="rId11" cstate="print"/>
          <a:srcRect/>
          <a:stretch>
            <a:fillRect/>
          </a:stretch>
        </p:blipFill>
        <p:spPr bwMode="auto">
          <a:xfrm>
            <a:off x="3873500" y="0"/>
            <a:ext cx="5422900" cy="482600"/>
          </a:xfrm>
          <a:prstGeom prst="rect">
            <a:avLst/>
          </a:prstGeom>
          <a:noFill/>
        </p:spPr>
      </p:pic>
      <p:pic>
        <p:nvPicPr>
          <p:cNvPr id="890896" name="Picture 16" descr="Fig"/>
          <p:cNvPicPr>
            <a:picLocks noChangeAspect="1" noChangeArrowheads="1"/>
          </p:cNvPicPr>
          <p:nvPr/>
        </p:nvPicPr>
        <p:blipFill>
          <a:blip r:embed="rId12" cstate="print"/>
          <a:srcRect/>
          <a:stretch>
            <a:fillRect/>
          </a:stretch>
        </p:blipFill>
        <p:spPr bwMode="auto">
          <a:xfrm>
            <a:off x="5694364" y="896938"/>
            <a:ext cx="3068637" cy="5105400"/>
          </a:xfrm>
          <a:prstGeom prst="rect">
            <a:avLst/>
          </a:prstGeom>
          <a:noFill/>
        </p:spPr>
      </p:pic>
      <p:sp>
        <p:nvSpPr>
          <p:cNvPr id="890897" name="Text Box 17"/>
          <p:cNvSpPr txBox="1">
            <a:spLocks noChangeArrowheads="1"/>
          </p:cNvSpPr>
          <p:nvPr/>
        </p:nvSpPr>
        <p:spPr bwMode="auto">
          <a:xfrm>
            <a:off x="6934201" y="762000"/>
            <a:ext cx="627095" cy="338554"/>
          </a:xfrm>
          <a:prstGeom prst="rect">
            <a:avLst/>
          </a:prstGeom>
          <a:noFill/>
          <a:ln w="9525">
            <a:noFill/>
            <a:miter lim="800000"/>
            <a:headEnd/>
            <a:tailEnd/>
          </a:ln>
          <a:effectLst/>
        </p:spPr>
        <p:txBody>
          <a:bodyPr wrap="none">
            <a:spAutoFit/>
          </a:bodyPr>
          <a:lstStyle/>
          <a:p>
            <a:pPr>
              <a:buFontTx/>
              <a:buNone/>
            </a:pPr>
            <a:r>
              <a:rPr lang="en-US" sz="1600">
                <a:latin typeface="Times" pitchFamily="18" charset="0"/>
              </a:rPr>
              <a:t>DNA</a:t>
            </a:r>
          </a:p>
        </p:txBody>
      </p:sp>
      <p:sp>
        <p:nvSpPr>
          <p:cNvPr id="890898" name="Text Box 18"/>
          <p:cNvSpPr txBox="1">
            <a:spLocks noChangeArrowheads="1"/>
          </p:cNvSpPr>
          <p:nvPr/>
        </p:nvSpPr>
        <p:spPr bwMode="auto">
          <a:xfrm>
            <a:off x="6680200" y="2514600"/>
            <a:ext cx="1133644" cy="338554"/>
          </a:xfrm>
          <a:prstGeom prst="rect">
            <a:avLst/>
          </a:prstGeom>
          <a:noFill/>
          <a:ln w="9525">
            <a:noFill/>
            <a:miter lim="800000"/>
            <a:headEnd/>
            <a:tailEnd/>
          </a:ln>
          <a:effectLst/>
        </p:spPr>
        <p:txBody>
          <a:bodyPr wrap="none">
            <a:spAutoFit/>
          </a:bodyPr>
          <a:lstStyle/>
          <a:p>
            <a:pPr>
              <a:buFontTx/>
              <a:buNone/>
            </a:pPr>
            <a:r>
              <a:rPr lang="en-US" sz="1600" dirty="0">
                <a:solidFill>
                  <a:srgbClr val="FF0000"/>
                </a:solidFill>
                <a:latin typeface="Times" pitchFamily="18" charset="0"/>
              </a:rPr>
              <a:t>Replication</a:t>
            </a:r>
          </a:p>
        </p:txBody>
      </p:sp>
      <p:sp>
        <p:nvSpPr>
          <p:cNvPr id="890899" name="Text Box 19"/>
          <p:cNvSpPr txBox="1">
            <a:spLocks noChangeArrowheads="1"/>
          </p:cNvSpPr>
          <p:nvPr/>
        </p:nvSpPr>
        <p:spPr bwMode="auto">
          <a:xfrm>
            <a:off x="6680200" y="3873500"/>
            <a:ext cx="1133644" cy="338554"/>
          </a:xfrm>
          <a:prstGeom prst="rect">
            <a:avLst/>
          </a:prstGeom>
          <a:noFill/>
          <a:ln w="9525">
            <a:noFill/>
            <a:miter lim="800000"/>
            <a:headEnd/>
            <a:tailEnd/>
          </a:ln>
          <a:effectLst/>
        </p:spPr>
        <p:txBody>
          <a:bodyPr wrap="none">
            <a:spAutoFit/>
          </a:bodyPr>
          <a:lstStyle/>
          <a:p>
            <a:pPr>
              <a:buFontTx/>
              <a:buNone/>
            </a:pPr>
            <a:r>
              <a:rPr lang="en-US" sz="1600" dirty="0">
                <a:solidFill>
                  <a:srgbClr val="FF0000"/>
                </a:solidFill>
                <a:latin typeface="Times" pitchFamily="18" charset="0"/>
              </a:rPr>
              <a:t>Replication</a:t>
            </a:r>
          </a:p>
        </p:txBody>
      </p:sp>
    </p:spTree>
    <p:extLst>
      <p:ext uri="{BB962C8B-B14F-4D97-AF65-F5344CB8AC3E}">
        <p14:creationId xmlns:p14="http://schemas.microsoft.com/office/powerpoint/2010/main" val="81682244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890884"/>
                                        </p:tgtEl>
                                        <p:attrNameLst>
                                          <p:attrName>style.visibility</p:attrName>
                                        </p:attrNameLst>
                                      </p:cBhvr>
                                      <p:to>
                                        <p:strVal val="visible"/>
                                      </p:to>
                                    </p:set>
                                    <p:animEffect transition="in" filter="box(out)">
                                      <p:cBhvr>
                                        <p:cTn id="7" dur="500"/>
                                        <p:tgtEl>
                                          <p:spTgt spid="8908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618"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11.1 Summary – pages 281 - 287</a:t>
            </a:r>
          </a:p>
        </p:txBody>
      </p:sp>
      <p:sp>
        <p:nvSpPr>
          <p:cNvPr id="879619" name="Rectangle 3"/>
          <p:cNvSpPr>
            <a:spLocks noChangeArrowheads="1"/>
          </p:cNvSpPr>
          <p:nvPr/>
        </p:nvSpPr>
        <p:spPr bwMode="auto">
          <a:xfrm>
            <a:off x="2057400" y="3394076"/>
            <a:ext cx="8001000" cy="830997"/>
          </a:xfrm>
          <a:prstGeom prst="rect">
            <a:avLst/>
          </a:prstGeom>
          <a:noFill/>
          <a:ln w="9525">
            <a:noFill/>
            <a:miter lim="800000"/>
            <a:headEnd/>
            <a:tailEnd/>
          </a:ln>
          <a:effectLst/>
        </p:spPr>
        <p:txBody>
          <a:bodyPr>
            <a:spAutoFit/>
          </a:bodyPr>
          <a:lstStyle/>
          <a:p>
            <a:pPr marL="342900" indent="-342900"/>
            <a:r>
              <a:rPr lang="en-US" altLang="en-US" sz="2400" dirty="0">
                <a:latin typeface="Times" pitchFamily="18" charset="0"/>
              </a:rPr>
              <a:t>The phosphate group is composed of one atom of phosphorus surrounded by four oxygen atoms, it has a negative charge.</a:t>
            </a:r>
            <a:endParaRPr lang="en-US" altLang="en-US" sz="2400" i="1" dirty="0">
              <a:latin typeface="Times" pitchFamily="18" charset="0"/>
            </a:endParaRPr>
          </a:p>
        </p:txBody>
      </p:sp>
      <p:pic>
        <p:nvPicPr>
          <p:cNvPr id="879621" name="Picture 5"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879622" name="Picture 6"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879623" name="Picture 7" descr="New TOC">
            <a:hlinkClick r:id="" action="ppaction://noaction"/>
          </p:cNvPr>
          <p:cNvPicPr>
            <a:picLocks noChangeAspect="1" noChangeArrowheads="1"/>
          </p:cNvPicPr>
          <p:nvPr/>
        </p:nvPicPr>
        <p:blipFill>
          <a:blip r:embed="rId4" cstate="print"/>
          <a:srcRect/>
          <a:stretch>
            <a:fillRect/>
          </a:stretch>
        </p:blipFill>
        <p:spPr bwMode="auto">
          <a:xfrm>
            <a:off x="5832476" y="6194426"/>
            <a:ext cx="492125" cy="606425"/>
          </a:xfrm>
          <a:prstGeom prst="rect">
            <a:avLst/>
          </a:prstGeom>
          <a:noFill/>
        </p:spPr>
      </p:pic>
      <p:pic>
        <p:nvPicPr>
          <p:cNvPr id="879624" name="Picture 8" descr="New next">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879625" name="Picture 9" descr="help">
            <a:hlinkClick r:id="" action="ppaction://noaction"/>
          </p:cNvPr>
          <p:cNvPicPr>
            <a:picLocks noChangeAspect="1" noChangeArrowheads="1"/>
          </p:cNvPicPr>
          <p:nvPr/>
        </p:nvPicPr>
        <p:blipFill>
          <a:blip r:embed="rId6" cstate="print"/>
          <a:srcRect/>
          <a:stretch>
            <a:fillRect/>
          </a:stretch>
        </p:blipFill>
        <p:spPr bwMode="auto">
          <a:xfrm>
            <a:off x="1752600" y="6202364"/>
            <a:ext cx="560388" cy="560387"/>
          </a:xfrm>
          <a:prstGeom prst="rect">
            <a:avLst/>
          </a:prstGeom>
          <a:noFill/>
        </p:spPr>
      </p:pic>
      <p:pic>
        <p:nvPicPr>
          <p:cNvPr id="879626" name="Picture 10" descr="resources">
            <a:hlinkClick r:id="rId7"/>
          </p:cNvPr>
          <p:cNvPicPr>
            <a:picLocks noChangeAspect="1" noChangeArrowheads="1"/>
          </p:cNvPicPr>
          <p:nvPr/>
        </p:nvPicPr>
        <p:blipFill>
          <a:blip r:embed="rId8" cstate="print"/>
          <a:srcRect/>
          <a:stretch>
            <a:fillRect/>
          </a:stretch>
        </p:blipFill>
        <p:spPr bwMode="auto">
          <a:xfrm>
            <a:off x="8458201" y="6267451"/>
            <a:ext cx="1806575" cy="411163"/>
          </a:xfrm>
          <a:prstGeom prst="rect">
            <a:avLst/>
          </a:prstGeom>
          <a:noFill/>
        </p:spPr>
      </p:pic>
      <p:pic>
        <p:nvPicPr>
          <p:cNvPr id="879627" name="Picture 11" descr="Sec"/>
          <p:cNvPicPr>
            <a:picLocks noChangeAspect="1" noChangeArrowheads="1"/>
          </p:cNvPicPr>
          <p:nvPr/>
        </p:nvPicPr>
        <p:blipFill>
          <a:blip r:embed="rId9" cstate="print"/>
          <a:srcRect/>
          <a:stretch>
            <a:fillRect/>
          </a:stretch>
        </p:blipFill>
        <p:spPr bwMode="auto">
          <a:xfrm>
            <a:off x="1524000" y="0"/>
            <a:ext cx="1828800" cy="762000"/>
          </a:xfrm>
          <a:prstGeom prst="rect">
            <a:avLst/>
          </a:prstGeom>
          <a:noFill/>
        </p:spPr>
      </p:pic>
      <p:pic>
        <p:nvPicPr>
          <p:cNvPr id="879628" name="Picture 12" descr="Sec"/>
          <p:cNvPicPr>
            <a:picLocks noChangeAspect="1" noChangeArrowheads="1"/>
          </p:cNvPicPr>
          <p:nvPr/>
        </p:nvPicPr>
        <p:blipFill>
          <a:blip r:embed="rId10" cstate="print"/>
          <a:srcRect/>
          <a:stretch>
            <a:fillRect/>
          </a:stretch>
        </p:blipFill>
        <p:spPr bwMode="auto">
          <a:xfrm>
            <a:off x="3873500" y="0"/>
            <a:ext cx="5422900" cy="482600"/>
          </a:xfrm>
          <a:prstGeom prst="rect">
            <a:avLst/>
          </a:prstGeom>
          <a:noFill/>
        </p:spPr>
      </p:pic>
      <p:sp>
        <p:nvSpPr>
          <p:cNvPr id="879631" name="Rectangle 15"/>
          <p:cNvSpPr>
            <a:spLocks noChangeArrowheads="1"/>
          </p:cNvSpPr>
          <p:nvPr/>
        </p:nvSpPr>
        <p:spPr bwMode="auto">
          <a:xfrm>
            <a:off x="2057400" y="1698626"/>
            <a:ext cx="7924800" cy="830997"/>
          </a:xfrm>
          <a:prstGeom prst="rect">
            <a:avLst/>
          </a:prstGeom>
          <a:noFill/>
          <a:ln w="9525">
            <a:noFill/>
            <a:miter lim="800000"/>
            <a:headEnd/>
            <a:tailEnd/>
          </a:ln>
          <a:effectLst/>
        </p:spPr>
        <p:txBody>
          <a:bodyPr>
            <a:spAutoFit/>
          </a:bodyPr>
          <a:lstStyle/>
          <a:p>
            <a:pPr marL="342900" indent="-342900"/>
            <a:r>
              <a:rPr lang="en-US" altLang="en-US" sz="2400" dirty="0">
                <a:latin typeface="Times" pitchFamily="18" charset="0"/>
              </a:rPr>
              <a:t>#1. The simple sugar in DNA, called </a:t>
            </a:r>
            <a:r>
              <a:rPr lang="en-US" altLang="en-US" sz="2400" dirty="0" err="1">
                <a:solidFill>
                  <a:srgbClr val="FF0066"/>
                </a:solidFill>
                <a:latin typeface="Times" pitchFamily="18" charset="0"/>
              </a:rPr>
              <a:t>deoxyribose</a:t>
            </a:r>
            <a:r>
              <a:rPr lang="en-US" altLang="en-US" sz="2400" dirty="0">
                <a:solidFill>
                  <a:srgbClr val="FF0066"/>
                </a:solidFill>
                <a:latin typeface="Times" pitchFamily="18" charset="0"/>
              </a:rPr>
              <a:t> (</a:t>
            </a:r>
            <a:r>
              <a:rPr lang="en-US" altLang="en-US" sz="2400" dirty="0" err="1">
                <a:solidFill>
                  <a:srgbClr val="FF0066"/>
                </a:solidFill>
                <a:latin typeface="Times" pitchFamily="18" charset="0"/>
              </a:rPr>
              <a:t>dee</a:t>
            </a:r>
            <a:r>
              <a:rPr lang="en-US" altLang="en-US" sz="2400" dirty="0">
                <a:solidFill>
                  <a:srgbClr val="FF0066"/>
                </a:solidFill>
                <a:latin typeface="Times" pitchFamily="18" charset="0"/>
              </a:rPr>
              <a:t> </a:t>
            </a:r>
            <a:r>
              <a:rPr lang="en-US" altLang="en-US" sz="2400" dirty="0" err="1">
                <a:solidFill>
                  <a:srgbClr val="FF0066"/>
                </a:solidFill>
                <a:latin typeface="Times" pitchFamily="18" charset="0"/>
              </a:rPr>
              <a:t>ahk</a:t>
            </a:r>
            <a:r>
              <a:rPr lang="en-US" altLang="en-US" sz="2400" dirty="0">
                <a:solidFill>
                  <a:srgbClr val="FF0066"/>
                </a:solidFill>
                <a:latin typeface="Times" pitchFamily="18" charset="0"/>
              </a:rPr>
              <a:t> </a:t>
            </a:r>
            <a:r>
              <a:rPr lang="en-US" altLang="en-US" sz="2400" dirty="0" err="1">
                <a:solidFill>
                  <a:srgbClr val="FF0066"/>
                </a:solidFill>
                <a:latin typeface="Times" pitchFamily="18" charset="0"/>
              </a:rPr>
              <a:t>sih</a:t>
            </a:r>
            <a:r>
              <a:rPr lang="en-US" altLang="en-US" sz="2400" dirty="0">
                <a:solidFill>
                  <a:srgbClr val="FF0066"/>
                </a:solidFill>
                <a:latin typeface="Times" pitchFamily="18" charset="0"/>
              </a:rPr>
              <a:t> RI </a:t>
            </a:r>
            <a:r>
              <a:rPr lang="en-US" altLang="en-US" sz="2400" dirty="0" err="1">
                <a:solidFill>
                  <a:srgbClr val="FF0066"/>
                </a:solidFill>
                <a:latin typeface="Times" pitchFamily="18" charset="0"/>
              </a:rPr>
              <a:t>bos</a:t>
            </a:r>
            <a:r>
              <a:rPr lang="en-US" altLang="en-US" sz="2400" dirty="0">
                <a:solidFill>
                  <a:srgbClr val="FF0066"/>
                </a:solidFill>
                <a:latin typeface="Times" pitchFamily="18" charset="0"/>
              </a:rPr>
              <a:t>)</a:t>
            </a:r>
            <a:r>
              <a:rPr lang="en-US" altLang="en-US" sz="2400" dirty="0">
                <a:latin typeface="Times" pitchFamily="18" charset="0"/>
              </a:rPr>
              <a:t>, gives DNA its name— </a:t>
            </a:r>
            <a:r>
              <a:rPr lang="en-US" altLang="en-US" sz="2400" b="1" dirty="0">
                <a:latin typeface="Times" pitchFamily="18" charset="0"/>
              </a:rPr>
              <a:t>deoxyribonucleic acid.</a:t>
            </a:r>
            <a:endParaRPr lang="en-US" altLang="en-US" sz="2400" b="1" dirty="0">
              <a:latin typeface="MS Shell Dlg" charset="0"/>
            </a:endParaRPr>
          </a:p>
        </p:txBody>
      </p:sp>
      <p:pic>
        <p:nvPicPr>
          <p:cNvPr id="879633" name="Picture 17" descr="audio image blue">
            <a:hlinkClick r:id="" action="ppaction://noaction">
              <a:snd r:embed="rId11" name="11-deoxyribose.WAV"/>
            </a:hlinkClick>
          </p:cNvPr>
          <p:cNvPicPr>
            <a:picLocks noChangeAspect="1" noChangeArrowheads="1"/>
          </p:cNvPicPr>
          <p:nvPr/>
        </p:nvPicPr>
        <p:blipFill>
          <a:blip r:embed="rId12" cstate="print"/>
          <a:srcRect/>
          <a:stretch>
            <a:fillRect/>
          </a:stretch>
        </p:blipFill>
        <p:spPr bwMode="auto">
          <a:xfrm>
            <a:off x="9018588" y="2630488"/>
            <a:ext cx="354012" cy="354012"/>
          </a:xfrm>
          <a:prstGeom prst="rect">
            <a:avLst/>
          </a:prstGeom>
          <a:noFill/>
        </p:spPr>
      </p:pic>
      <p:sp>
        <p:nvSpPr>
          <p:cNvPr id="879634" name="Text Box 18"/>
          <p:cNvSpPr txBox="1">
            <a:spLocks noChangeArrowheads="1"/>
          </p:cNvSpPr>
          <p:nvPr/>
        </p:nvSpPr>
        <p:spPr bwMode="auto">
          <a:xfrm>
            <a:off x="2089151" y="914401"/>
            <a:ext cx="5352747"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a:solidFill>
                  <a:schemeClr val="tx2"/>
                </a:solidFill>
                <a:latin typeface="Times" pitchFamily="18" charset="0"/>
              </a:rPr>
              <a:t>The structure of nucleotides</a:t>
            </a:r>
          </a:p>
        </p:txBody>
      </p:sp>
    </p:spTree>
    <p:extLst>
      <p:ext uri="{BB962C8B-B14F-4D97-AF65-F5344CB8AC3E}">
        <p14:creationId xmlns:p14="http://schemas.microsoft.com/office/powerpoint/2010/main" val="6532869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79631"/>
                                        </p:tgtEl>
                                        <p:attrNameLst>
                                          <p:attrName>style.visibility</p:attrName>
                                        </p:attrNameLst>
                                      </p:cBhvr>
                                      <p:to>
                                        <p:strVal val="visible"/>
                                      </p:to>
                                    </p:set>
                                    <p:animEffect transition="in" filter="box(out)">
                                      <p:cBhvr>
                                        <p:cTn id="7" dur="500"/>
                                        <p:tgtEl>
                                          <p:spTgt spid="87963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879633"/>
                                        </p:tgtEl>
                                        <p:attrNameLst>
                                          <p:attrName>style.visibility</p:attrName>
                                        </p:attrNameLst>
                                      </p:cBhvr>
                                      <p:to>
                                        <p:strVal val="visible"/>
                                      </p:to>
                                    </p:set>
                                    <p:animEffect transition="in" filter="box(out)">
                                      <p:cBhvr>
                                        <p:cTn id="12" dur="500"/>
                                        <p:tgtEl>
                                          <p:spTgt spid="87963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879619"/>
                                        </p:tgtEl>
                                        <p:attrNameLst>
                                          <p:attrName>style.visibility</p:attrName>
                                        </p:attrNameLst>
                                      </p:cBhvr>
                                      <p:to>
                                        <p:strVal val="visible"/>
                                      </p:to>
                                    </p:set>
                                    <p:animEffect transition="in" filter="box(out)">
                                      <p:cBhvr>
                                        <p:cTn id="17" dur="500"/>
                                        <p:tgtEl>
                                          <p:spTgt spid="879619"/>
                                        </p:tgtEl>
                                      </p:cBhvr>
                                    </p:animEffect>
                                  </p:childTnLst>
                                </p:cTn>
                              </p:par>
                            </p:childTnLst>
                          </p:cTn>
                        </p:par>
                        <p:par>
                          <p:cTn id="18" fill="hold">
                            <p:stCondLst>
                              <p:cond delay="500"/>
                            </p:stCondLst>
                            <p:childTnLst>
                              <p:par>
                                <p:cTn id="19" presetID="4" presetClass="entr" presetSubtype="32" fill="hold" nodeType="afterEffect">
                                  <p:stCondLst>
                                    <p:cond delay="0"/>
                                  </p:stCondLst>
                                  <p:childTnLst>
                                    <p:set>
                                      <p:cBhvr>
                                        <p:cTn id="20" dur="1" fill="hold">
                                          <p:stCondLst>
                                            <p:cond delay="0"/>
                                          </p:stCondLst>
                                        </p:cTn>
                                        <p:tgtEl>
                                          <p:spTgt spid="879621"/>
                                        </p:tgtEl>
                                        <p:attrNameLst>
                                          <p:attrName>style.visibility</p:attrName>
                                        </p:attrNameLst>
                                      </p:cBhvr>
                                      <p:to>
                                        <p:strVal val="visible"/>
                                      </p:to>
                                    </p:set>
                                    <p:animEffect transition="in" filter="box(out)">
                                      <p:cBhvr>
                                        <p:cTn id="21" dur="500"/>
                                        <p:tgtEl>
                                          <p:spTgt spid="8796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9619" grpId="0" autoUpdateAnimBg="0"/>
      <p:bldP spid="879631"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DNA Replication</a:t>
            </a:r>
          </a:p>
        </p:txBody>
      </p:sp>
      <p:sp>
        <p:nvSpPr>
          <p:cNvPr id="5123" name="Rectangle 3"/>
          <p:cNvSpPr>
            <a:spLocks noGrp="1" noChangeArrowheads="1"/>
          </p:cNvSpPr>
          <p:nvPr>
            <p:ph type="body" idx="1"/>
          </p:nvPr>
        </p:nvSpPr>
        <p:spPr/>
        <p:txBody>
          <a:bodyPr/>
          <a:lstStyle/>
          <a:p>
            <a:pPr eaLnBrk="1" hangingPunct="1"/>
            <a:r>
              <a:rPr lang="en-US" sz="2000"/>
              <a:t>DNA replication: the DNA in chromosomes is copied in this process</a:t>
            </a:r>
          </a:p>
          <a:p>
            <a:pPr eaLnBrk="1" hangingPunct="1"/>
            <a:endParaRPr lang="en-US" sz="2000"/>
          </a:p>
          <a:p>
            <a:pPr eaLnBrk="1" hangingPunct="1"/>
            <a:r>
              <a:rPr lang="en-US" sz="2000"/>
              <a:t>If I say a strand contains: AATTCC on one side, what will the complementary strand be? You can predict what the bases will be on the other side! Part of replication uses this logic.</a:t>
            </a:r>
          </a:p>
          <a:p>
            <a:pPr eaLnBrk="1" hangingPunct="1"/>
            <a:endParaRPr lang="en-US" sz="2000"/>
          </a:p>
          <a:p>
            <a:pPr eaLnBrk="1" hangingPunct="1"/>
            <a:r>
              <a:rPr lang="en-US" sz="2000"/>
              <a:t>During DNA replication, each strand serves as a pattern, or template, to make a new DNA strand.</a:t>
            </a:r>
          </a:p>
          <a:p>
            <a:pPr eaLnBrk="1" hangingPunct="1"/>
            <a:endParaRPr lang="en-US" sz="2000"/>
          </a:p>
          <a:p>
            <a:pPr eaLnBrk="1" hangingPunct="1"/>
            <a:endParaRPr lang="en-US" sz="2000"/>
          </a:p>
          <a:p>
            <a:pPr eaLnBrk="1" hangingPunct="1"/>
            <a:endParaRPr lang="en-US" sz="2000"/>
          </a:p>
        </p:txBody>
      </p:sp>
    </p:spTree>
    <p:extLst>
      <p:ext uri="{BB962C8B-B14F-4D97-AF65-F5344CB8AC3E}">
        <p14:creationId xmlns:p14="http://schemas.microsoft.com/office/powerpoint/2010/main" val="2995650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133600" y="0"/>
            <a:ext cx="8229600" cy="863600"/>
          </a:xfrm>
        </p:spPr>
        <p:txBody>
          <a:bodyPr/>
          <a:lstStyle/>
          <a:p>
            <a:pPr eaLnBrk="1" hangingPunct="1"/>
            <a:r>
              <a:rPr lang="en-US" sz="2800" dirty="0"/>
              <a:t>#3. Steps of DNA Replication</a:t>
            </a:r>
          </a:p>
        </p:txBody>
      </p:sp>
      <p:sp>
        <p:nvSpPr>
          <p:cNvPr id="6147" name="Rectangle 4"/>
          <p:cNvSpPr>
            <a:spLocks noGrp="1" noChangeArrowheads="1"/>
          </p:cNvSpPr>
          <p:nvPr>
            <p:ph type="body" idx="1"/>
          </p:nvPr>
        </p:nvSpPr>
        <p:spPr>
          <a:xfrm>
            <a:off x="1981200" y="609600"/>
            <a:ext cx="8229600" cy="4319588"/>
          </a:xfrm>
        </p:spPr>
        <p:txBody>
          <a:bodyPr>
            <a:normAutofit fontScale="92500" lnSpcReduction="20000"/>
          </a:bodyPr>
          <a:lstStyle/>
          <a:p>
            <a:pPr eaLnBrk="1" hangingPunct="1">
              <a:buNone/>
            </a:pPr>
            <a:r>
              <a:rPr lang="en-US" sz="2400" b="1" dirty="0"/>
              <a:t>STEP 1. Separation of Strands</a:t>
            </a:r>
            <a:r>
              <a:rPr lang="en-US" sz="2400" dirty="0"/>
              <a:t>: When a cell begins to copy DNA, the DNA unwinds, and the hydrogen bonds are broken. This allows the bases of nucleotides to be exposed.</a:t>
            </a:r>
          </a:p>
          <a:p>
            <a:pPr eaLnBrk="1" hangingPunct="1"/>
            <a:endParaRPr lang="en-US" sz="2400" dirty="0"/>
          </a:p>
          <a:p>
            <a:pPr eaLnBrk="1" hangingPunct="1"/>
            <a:endParaRPr lang="en-US" sz="2400" dirty="0"/>
          </a:p>
          <a:p>
            <a:pPr eaLnBrk="1" hangingPunct="1"/>
            <a:r>
              <a:rPr lang="en-US" sz="2400" dirty="0"/>
              <a:t>Unwinding!</a:t>
            </a:r>
          </a:p>
          <a:p>
            <a:pPr eaLnBrk="1" hangingPunct="1">
              <a:buNone/>
            </a:pPr>
            <a:endParaRPr lang="en-US" sz="2400" dirty="0"/>
          </a:p>
          <a:p>
            <a:pPr eaLnBrk="1" hangingPunct="1"/>
            <a:r>
              <a:rPr lang="en-US" sz="2400" dirty="0"/>
              <a:t>Hydrogen bonds broken!</a:t>
            </a:r>
          </a:p>
          <a:p>
            <a:pPr eaLnBrk="1" hangingPunct="1">
              <a:buFontTx/>
              <a:buNone/>
            </a:pPr>
            <a:r>
              <a:rPr lang="en-US" sz="2400" dirty="0"/>
              <a:t>	(like unzipping!)</a:t>
            </a:r>
          </a:p>
          <a:p>
            <a:pPr>
              <a:buNone/>
            </a:pPr>
            <a:r>
              <a:rPr lang="en-US" sz="2400" b="1" dirty="0"/>
              <a:t>STEP 2.  A new Sugar- Phosphate </a:t>
            </a:r>
          </a:p>
          <a:p>
            <a:pPr>
              <a:buNone/>
            </a:pPr>
            <a:r>
              <a:rPr lang="en-US" sz="2400" b="1" dirty="0"/>
              <a:t>backbone forms </a:t>
            </a:r>
            <a:r>
              <a:rPr lang="en-US" sz="2400" dirty="0"/>
              <a:t>along the new </a:t>
            </a:r>
          </a:p>
          <a:p>
            <a:pPr>
              <a:buNone/>
            </a:pPr>
            <a:r>
              <a:rPr lang="en-US" sz="2400" dirty="0"/>
              <a:t>strand forms.</a:t>
            </a:r>
          </a:p>
        </p:txBody>
      </p:sp>
      <p:pic>
        <p:nvPicPr>
          <p:cNvPr id="6149" name="Picture 5"/>
          <p:cNvPicPr>
            <a:picLocks noChangeAspect="1" noChangeArrowheads="1"/>
          </p:cNvPicPr>
          <p:nvPr/>
        </p:nvPicPr>
        <p:blipFill>
          <a:blip r:embed="rId2" cstate="print"/>
          <a:srcRect/>
          <a:stretch>
            <a:fillRect/>
          </a:stretch>
        </p:blipFill>
        <p:spPr bwMode="auto">
          <a:xfrm>
            <a:off x="7010401" y="1828800"/>
            <a:ext cx="2886075" cy="3924300"/>
          </a:xfrm>
          <a:prstGeom prst="rect">
            <a:avLst/>
          </a:prstGeom>
          <a:noFill/>
          <a:ln w="9525">
            <a:noFill/>
            <a:miter lim="800000"/>
            <a:headEnd/>
            <a:tailEnd/>
          </a:ln>
          <a:effectLst/>
        </p:spPr>
      </p:pic>
      <p:sp>
        <p:nvSpPr>
          <p:cNvPr id="6150" name="Line 6"/>
          <p:cNvSpPr>
            <a:spLocks noChangeShapeType="1"/>
          </p:cNvSpPr>
          <p:nvPr/>
        </p:nvSpPr>
        <p:spPr bwMode="auto">
          <a:xfrm>
            <a:off x="4114800" y="2895600"/>
            <a:ext cx="3600450" cy="431800"/>
          </a:xfrm>
          <a:prstGeom prst="line">
            <a:avLst/>
          </a:prstGeom>
          <a:noFill/>
          <a:ln w="9525">
            <a:solidFill>
              <a:schemeClr val="tx1"/>
            </a:solidFill>
            <a:round/>
            <a:headEnd/>
            <a:tailEnd type="triangle" w="med" len="med"/>
          </a:ln>
          <a:effectLst/>
        </p:spPr>
        <p:txBody>
          <a:bodyPr/>
          <a:lstStyle/>
          <a:p>
            <a:endParaRPr lang="en-US"/>
          </a:p>
        </p:txBody>
      </p:sp>
      <p:sp>
        <p:nvSpPr>
          <p:cNvPr id="6151" name="Line 7"/>
          <p:cNvSpPr>
            <a:spLocks noChangeShapeType="1"/>
          </p:cNvSpPr>
          <p:nvPr/>
        </p:nvSpPr>
        <p:spPr bwMode="auto">
          <a:xfrm flipV="1">
            <a:off x="4724400" y="4038600"/>
            <a:ext cx="2159000" cy="215900"/>
          </a:xfrm>
          <a:prstGeom prst="line">
            <a:avLst/>
          </a:prstGeom>
          <a:noFill/>
          <a:ln w="9525">
            <a:solidFill>
              <a:schemeClr val="tx1"/>
            </a:solidFill>
            <a:round/>
            <a:headEnd/>
            <a:tailEnd type="triangle" w="med" len="med"/>
          </a:ln>
          <a:effectLst/>
        </p:spPr>
        <p:txBody>
          <a:bodyPr/>
          <a:lstStyle/>
          <a:p>
            <a:endParaRPr lang="en-US"/>
          </a:p>
        </p:txBody>
      </p:sp>
    </p:spTree>
    <p:extLst>
      <p:ext uri="{BB962C8B-B14F-4D97-AF65-F5344CB8AC3E}">
        <p14:creationId xmlns:p14="http://schemas.microsoft.com/office/powerpoint/2010/main" val="14522876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2" cstate="print"/>
          <a:srcRect/>
          <a:stretch>
            <a:fillRect/>
          </a:stretch>
        </p:blipFill>
        <p:spPr bwMode="auto">
          <a:xfrm>
            <a:off x="6324600" y="838200"/>
            <a:ext cx="3771900" cy="4381500"/>
          </a:xfrm>
          <a:prstGeom prst="rect">
            <a:avLst/>
          </a:prstGeom>
          <a:noFill/>
          <a:ln w="9525">
            <a:noFill/>
            <a:miter lim="800000"/>
            <a:headEnd/>
            <a:tailEnd/>
          </a:ln>
        </p:spPr>
      </p:pic>
      <p:sp>
        <p:nvSpPr>
          <p:cNvPr id="8194" name="Title 1"/>
          <p:cNvSpPr>
            <a:spLocks noGrp="1"/>
          </p:cNvSpPr>
          <p:nvPr>
            <p:ph type="title"/>
          </p:nvPr>
        </p:nvSpPr>
        <p:spPr>
          <a:xfrm>
            <a:off x="2057400" y="0"/>
            <a:ext cx="8229600" cy="1143000"/>
          </a:xfrm>
        </p:spPr>
        <p:txBody>
          <a:bodyPr/>
          <a:lstStyle/>
          <a:p>
            <a:pPr eaLnBrk="1" hangingPunct="1"/>
            <a:r>
              <a:rPr lang="en-US" dirty="0" smtClean="0"/>
              <a:t>DNA Replication 3’ to 5’ RULE</a:t>
            </a:r>
          </a:p>
        </p:txBody>
      </p:sp>
      <p:sp>
        <p:nvSpPr>
          <p:cNvPr id="8195" name="Content Placeholder 4"/>
          <p:cNvSpPr>
            <a:spLocks noGrp="1"/>
          </p:cNvSpPr>
          <p:nvPr>
            <p:ph idx="1"/>
          </p:nvPr>
        </p:nvSpPr>
        <p:spPr>
          <a:xfrm>
            <a:off x="1828800" y="838201"/>
            <a:ext cx="8534400" cy="4525963"/>
          </a:xfrm>
        </p:spPr>
        <p:txBody>
          <a:bodyPr/>
          <a:lstStyle/>
          <a:p>
            <a:pPr eaLnBrk="1" hangingPunct="1">
              <a:buFontTx/>
              <a:buNone/>
            </a:pPr>
            <a:r>
              <a:rPr lang="en-US" sz="2400" dirty="0"/>
              <a:t>DNA strands go from 3’ to 5’ or 5’ to 3’</a:t>
            </a:r>
          </a:p>
          <a:p>
            <a:pPr eaLnBrk="1" hangingPunct="1">
              <a:buFontTx/>
              <a:buChar char="-"/>
            </a:pPr>
            <a:r>
              <a:rPr lang="en-US" sz="2400" dirty="0"/>
              <a:t>When DNA strands pair, </a:t>
            </a:r>
          </a:p>
          <a:p>
            <a:pPr eaLnBrk="1" hangingPunct="1">
              <a:buFontTx/>
              <a:buNone/>
            </a:pPr>
            <a:r>
              <a:rPr lang="en-US" sz="2400" dirty="0"/>
              <a:t>	it is opposite</a:t>
            </a:r>
          </a:p>
          <a:p>
            <a:pPr marL="457200" indent="-457200">
              <a:buNone/>
            </a:pPr>
            <a:r>
              <a:rPr lang="en-US" sz="2400" b="1" dirty="0"/>
              <a:t>STEP 3.  Base pairing:  </a:t>
            </a:r>
            <a:r>
              <a:rPr lang="en-US" sz="2400" dirty="0"/>
              <a:t>Free nucleotides pair </a:t>
            </a:r>
          </a:p>
          <a:p>
            <a:pPr marL="457200" indent="-457200">
              <a:buNone/>
            </a:pPr>
            <a:r>
              <a:rPr lang="en-US" sz="2400" dirty="0"/>
              <a:t>with the exposed DNA bases.</a:t>
            </a:r>
          </a:p>
          <a:p>
            <a:pPr marL="457200" indent="-457200">
              <a:buNone/>
            </a:pPr>
            <a:r>
              <a:rPr lang="en-US" sz="2400" b="1" dirty="0"/>
              <a:t>STEP 4.  Two molecules of DNA are</a:t>
            </a:r>
          </a:p>
          <a:p>
            <a:pPr marL="457200" indent="-457200">
              <a:buNone/>
            </a:pPr>
            <a:r>
              <a:rPr lang="en-US" sz="2400" b="1" dirty="0"/>
              <a:t>Formed</a:t>
            </a:r>
            <a:r>
              <a:rPr lang="en-US" sz="2400" dirty="0"/>
              <a:t>; each is half original &amp; </a:t>
            </a:r>
          </a:p>
          <a:p>
            <a:pPr marL="457200" indent="-457200">
              <a:buNone/>
            </a:pPr>
            <a:r>
              <a:rPr lang="en-US" sz="2400" dirty="0"/>
              <a:t>Half complementary.</a:t>
            </a:r>
          </a:p>
          <a:p>
            <a:pPr eaLnBrk="1" hangingPunct="1">
              <a:buFontTx/>
              <a:buNone/>
            </a:pPr>
            <a:endParaRPr lang="en-US" sz="2400" dirty="0"/>
          </a:p>
          <a:p>
            <a:pPr eaLnBrk="1" hangingPunct="1"/>
            <a:endParaRPr lang="en-US" sz="2400" dirty="0"/>
          </a:p>
        </p:txBody>
      </p:sp>
      <p:cxnSp>
        <p:nvCxnSpPr>
          <p:cNvPr id="13" name="Straight Arrow Connector 12"/>
          <p:cNvCxnSpPr/>
          <p:nvPr/>
        </p:nvCxnSpPr>
        <p:spPr>
          <a:xfrm flipV="1">
            <a:off x="6524625" y="2000251"/>
            <a:ext cx="1500188" cy="7858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H="1">
            <a:off x="5167313" y="4143376"/>
            <a:ext cx="2928938" cy="3571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42007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524000" y="0"/>
            <a:ext cx="9144000" cy="1600200"/>
          </a:xfrm>
        </p:spPr>
        <p:txBody>
          <a:bodyPr>
            <a:normAutofit/>
          </a:bodyPr>
          <a:lstStyle/>
          <a:p>
            <a:pPr eaLnBrk="1" hangingPunct="1"/>
            <a:r>
              <a:rPr lang="en-US" sz="3200" dirty="0"/>
              <a:t>Semi-conservative </a:t>
            </a:r>
            <a:r>
              <a:rPr lang="en-US" sz="3200" dirty="0" smtClean="0"/>
              <a:t>Replication p. 61 NB</a:t>
            </a:r>
            <a:r>
              <a:rPr lang="en-US" sz="3200" dirty="0"/>
              <a:t/>
            </a:r>
            <a:br>
              <a:rPr lang="en-US" sz="3200" dirty="0"/>
            </a:br>
            <a:r>
              <a:rPr lang="en-US" sz="3200" dirty="0"/>
              <a:t>Half of the DNA is </a:t>
            </a:r>
            <a:r>
              <a:rPr lang="en-US" sz="3200" b="1" dirty="0"/>
              <a:t>Original</a:t>
            </a:r>
            <a:r>
              <a:rPr lang="en-US" sz="3200" dirty="0"/>
              <a:t> the other half is new (</a:t>
            </a:r>
            <a:r>
              <a:rPr lang="en-US" sz="3200" b="1" dirty="0"/>
              <a:t>Complementary</a:t>
            </a:r>
            <a:r>
              <a:rPr lang="en-US" sz="3200" dirty="0"/>
              <a:t>)</a:t>
            </a:r>
          </a:p>
        </p:txBody>
      </p:sp>
      <p:pic>
        <p:nvPicPr>
          <p:cNvPr id="9219" name="Picture 4"/>
          <p:cNvPicPr>
            <a:picLocks noGrp="1" noChangeAspect="1" noChangeArrowheads="1"/>
          </p:cNvPicPr>
          <p:nvPr>
            <p:ph type="body" idx="1"/>
          </p:nvPr>
        </p:nvPicPr>
        <p:blipFill>
          <a:blip r:embed="rId2" cstate="print"/>
          <a:srcRect/>
          <a:stretch>
            <a:fillRect/>
          </a:stretch>
        </p:blipFill>
        <p:spPr>
          <a:xfrm>
            <a:off x="2133600" y="1524000"/>
            <a:ext cx="7620000" cy="5181600"/>
          </a:xfrm>
        </p:spPr>
      </p:pic>
    </p:spTree>
    <p:extLst>
      <p:ext uri="{BB962C8B-B14F-4D97-AF65-F5344CB8AC3E}">
        <p14:creationId xmlns:p14="http://schemas.microsoft.com/office/powerpoint/2010/main" val="19991882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Title 1"/>
          <p:cNvSpPr txBox="1">
            <a:spLocks/>
          </p:cNvSpPr>
          <p:nvPr/>
        </p:nvSpPr>
        <p:spPr>
          <a:xfrm>
            <a:off x="1981200" y="0"/>
            <a:ext cx="8229600" cy="1143000"/>
          </a:xfrm>
          <a:prstGeom prst="rect">
            <a:avLst/>
          </a:prstGeom>
        </p:spPr>
        <p:txBody>
          <a:bodyPr vert="horz" lIns="91440" tIns="45720" rIns="91440" bIns="45720" rtlCol="0" anchor="ctr">
            <a:normAutofit/>
          </a:bodyPr>
          <a:lstStyle/>
          <a:p>
            <a:pPr algn="ctr">
              <a:spcBef>
                <a:spcPct val="0"/>
              </a:spcBef>
              <a:defRPr/>
            </a:pPr>
            <a:r>
              <a:rPr lang="en-US" sz="4400" dirty="0">
                <a:latin typeface="+mj-lt"/>
                <a:ea typeface="+mj-ea"/>
                <a:cs typeface="+mj-cs"/>
              </a:rPr>
              <a:t>DNA Replication Practice p. </a:t>
            </a:r>
            <a:r>
              <a:rPr lang="en-US" sz="4400" dirty="0" smtClean="0">
                <a:latin typeface="+mj-lt"/>
                <a:ea typeface="+mj-ea"/>
                <a:cs typeface="+mj-cs"/>
              </a:rPr>
              <a:t>61 NB</a:t>
            </a:r>
            <a:endParaRPr lang="en-US" sz="4400" dirty="0">
              <a:latin typeface="+mj-lt"/>
              <a:ea typeface="+mj-ea"/>
              <a:cs typeface="+mj-cs"/>
            </a:endParaRPr>
          </a:p>
        </p:txBody>
      </p:sp>
      <p:sp>
        <p:nvSpPr>
          <p:cNvPr id="4" name="Content Placeholder 2"/>
          <p:cNvSpPr txBox="1">
            <a:spLocks/>
          </p:cNvSpPr>
          <p:nvPr/>
        </p:nvSpPr>
        <p:spPr>
          <a:xfrm>
            <a:off x="379828" y="914401"/>
            <a:ext cx="11812172" cy="4525963"/>
          </a:xfrm>
          <a:prstGeom prst="rect">
            <a:avLst/>
          </a:prstGeom>
        </p:spPr>
        <p:txBody>
          <a:bodyPr numCol="2">
            <a:normAutofit/>
          </a:bodyPr>
          <a:lstStyle/>
          <a:p>
            <a:pPr marL="342900" indent="-342900">
              <a:spcBef>
                <a:spcPct val="20000"/>
              </a:spcBef>
              <a:buFont typeface="Arial" pitchFamily="34" charset="0"/>
              <a:buChar char="•"/>
              <a:defRPr/>
            </a:pPr>
            <a:r>
              <a:rPr lang="en-US" sz="3200" b="1" dirty="0"/>
              <a:t>Directions:</a:t>
            </a:r>
            <a:r>
              <a:rPr lang="en-US" sz="3200" dirty="0"/>
              <a:t>  Using one half of the a DNA helix, show what the correct pairing would be, skip </a:t>
            </a:r>
            <a:r>
              <a:rPr lang="en-US" sz="3200" dirty="0" smtClean="0"/>
              <a:t>lines in your NB.</a:t>
            </a:r>
            <a:endParaRPr lang="en-US" sz="3200" dirty="0"/>
          </a:p>
          <a:p>
            <a:pPr marL="514350" indent="-514350">
              <a:spcBef>
                <a:spcPct val="20000"/>
              </a:spcBef>
              <a:buFont typeface="+mj-lt"/>
              <a:buAutoNum type="arabicPeriod"/>
              <a:defRPr/>
            </a:pPr>
            <a:r>
              <a:rPr lang="en-US" sz="3200" dirty="0"/>
              <a:t>ATT CGT TAC CAC CTC</a:t>
            </a:r>
          </a:p>
          <a:p>
            <a:pPr marL="514350" indent="-514350">
              <a:spcBef>
                <a:spcPct val="20000"/>
              </a:spcBef>
              <a:buFont typeface="+mj-lt"/>
              <a:buAutoNum type="arabicPeriod"/>
              <a:defRPr/>
            </a:pPr>
            <a:r>
              <a:rPr lang="en-US" sz="3200" dirty="0"/>
              <a:t>TAT TAG GCA ATA TTC</a:t>
            </a:r>
          </a:p>
          <a:p>
            <a:pPr marL="514350" indent="-514350">
              <a:spcBef>
                <a:spcPct val="20000"/>
              </a:spcBef>
              <a:buFont typeface="+mj-lt"/>
              <a:buAutoNum type="arabicPeriod"/>
              <a:defRPr/>
            </a:pPr>
            <a:r>
              <a:rPr lang="en-US" sz="3200" dirty="0"/>
              <a:t>GTG TGA TTA ATA GCC</a:t>
            </a:r>
          </a:p>
          <a:p>
            <a:pPr marL="514350" indent="-514350">
              <a:spcBef>
                <a:spcPct val="20000"/>
              </a:spcBef>
              <a:buFont typeface="+mj-lt"/>
              <a:buAutoNum type="arabicPeriod"/>
              <a:defRPr/>
            </a:pPr>
            <a:r>
              <a:rPr lang="en-US" sz="3200" dirty="0"/>
              <a:t>CTA AAG GAA TAG GAT</a:t>
            </a:r>
          </a:p>
          <a:p>
            <a:pPr marL="514350" indent="-514350">
              <a:spcBef>
                <a:spcPct val="20000"/>
              </a:spcBef>
              <a:buFont typeface="+mj-lt"/>
              <a:buAutoNum type="arabicPeriod"/>
              <a:defRPr/>
            </a:pPr>
            <a:r>
              <a:rPr lang="en-US" sz="3200" dirty="0"/>
              <a:t>GAT GAA TAC CCA CGA</a:t>
            </a:r>
          </a:p>
          <a:p>
            <a:pPr marL="514350" indent="-514350">
              <a:spcBef>
                <a:spcPct val="20000"/>
              </a:spcBef>
              <a:buFont typeface="+mj-lt"/>
              <a:buAutoNum type="arabicPeriod"/>
              <a:defRPr/>
            </a:pPr>
            <a:r>
              <a:rPr lang="en-US" sz="3200" dirty="0"/>
              <a:t>TAA TAT GCA CAT TAC</a:t>
            </a:r>
          </a:p>
          <a:p>
            <a:pPr marL="514350" indent="-514350">
              <a:spcBef>
                <a:spcPct val="20000"/>
              </a:spcBef>
              <a:buFont typeface="+mj-lt"/>
              <a:buAutoNum type="arabicPeriod"/>
              <a:defRPr/>
            </a:pPr>
            <a:r>
              <a:rPr lang="en-US" sz="3200" dirty="0"/>
              <a:t>GAA CCT TAC GGG GTG</a:t>
            </a:r>
          </a:p>
          <a:p>
            <a:pPr marL="514350" indent="-514350">
              <a:spcBef>
                <a:spcPct val="20000"/>
              </a:spcBef>
              <a:buFont typeface="+mj-lt"/>
              <a:buAutoNum type="arabicPeriod"/>
              <a:defRPr/>
            </a:pPr>
            <a:r>
              <a:rPr lang="en-US" sz="3200" dirty="0"/>
              <a:t>TAT AAC CAG GAG TTT</a:t>
            </a:r>
          </a:p>
          <a:p>
            <a:pPr marL="514350" indent="-514350">
              <a:spcBef>
                <a:spcPct val="20000"/>
              </a:spcBef>
              <a:buFont typeface="+mj-lt"/>
              <a:buAutoNum type="arabicPeriod"/>
              <a:defRPr/>
            </a:pPr>
            <a:r>
              <a:rPr lang="en-US" sz="3200" dirty="0"/>
              <a:t>ATC CGT AGT GTA AAT</a:t>
            </a:r>
          </a:p>
          <a:p>
            <a:pPr marL="514350" indent="-514350">
              <a:spcBef>
                <a:spcPct val="20000"/>
              </a:spcBef>
              <a:buFont typeface="+mj-lt"/>
              <a:buAutoNum type="arabicPeriod"/>
              <a:defRPr/>
            </a:pPr>
            <a:r>
              <a:rPr lang="en-US" sz="3200" dirty="0"/>
              <a:t>GGA TTA CCC TTA CCA</a:t>
            </a:r>
          </a:p>
        </p:txBody>
      </p:sp>
    </p:spTree>
    <p:extLst>
      <p:ext uri="{BB962C8B-B14F-4D97-AF65-F5344CB8AC3E}">
        <p14:creationId xmlns:p14="http://schemas.microsoft.com/office/powerpoint/2010/main" val="25746002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762000"/>
          </a:xfrm>
        </p:spPr>
        <p:txBody>
          <a:bodyPr/>
          <a:lstStyle/>
          <a:p>
            <a:r>
              <a:rPr lang="en-US" b="1" dirty="0" smtClean="0"/>
              <a:t>DNA Replication Lab p. 63 NB</a:t>
            </a:r>
            <a:endParaRPr lang="en-US" b="1" dirty="0"/>
          </a:p>
        </p:txBody>
      </p:sp>
      <p:sp>
        <p:nvSpPr>
          <p:cNvPr id="3" name="Content Placeholder 2"/>
          <p:cNvSpPr>
            <a:spLocks noGrp="1"/>
          </p:cNvSpPr>
          <p:nvPr>
            <p:ph idx="1"/>
          </p:nvPr>
        </p:nvSpPr>
        <p:spPr>
          <a:xfrm>
            <a:off x="1524000" y="609600"/>
            <a:ext cx="9144000" cy="6248400"/>
          </a:xfrm>
        </p:spPr>
        <p:txBody>
          <a:bodyPr>
            <a:normAutofit fontScale="62500" lnSpcReduction="20000"/>
          </a:bodyPr>
          <a:lstStyle/>
          <a:p>
            <a:pPr>
              <a:buNone/>
            </a:pPr>
            <a:r>
              <a:rPr lang="en-US" b="1" dirty="0" smtClean="0"/>
              <a:t>Materials:</a:t>
            </a:r>
            <a:r>
              <a:rPr lang="en-US" dirty="0" smtClean="0"/>
              <a:t> </a:t>
            </a:r>
          </a:p>
          <a:p>
            <a:pPr>
              <a:buNone/>
            </a:pPr>
            <a:r>
              <a:rPr lang="en-US" dirty="0" smtClean="0"/>
              <a:t>	Scissors, tape, DNA template (on white piece of paper), blank white piece of paper, 4 of each nitrogenous bases (each one different color of paper).</a:t>
            </a:r>
          </a:p>
          <a:p>
            <a:pPr>
              <a:buNone/>
            </a:pPr>
            <a:r>
              <a:rPr lang="en-US" b="1" dirty="0" smtClean="0"/>
              <a:t>Procedures:</a:t>
            </a:r>
          </a:p>
          <a:p>
            <a:pPr marL="514350" indent="-514350">
              <a:buFont typeface="+mj-lt"/>
              <a:buAutoNum type="arabicPeriod"/>
            </a:pPr>
            <a:r>
              <a:rPr lang="en-US" dirty="0" smtClean="0"/>
              <a:t> Pair up with a partner</a:t>
            </a:r>
          </a:p>
          <a:p>
            <a:pPr marL="514350" indent="-514350">
              <a:buFont typeface="+mj-lt"/>
              <a:buAutoNum type="arabicPeriod"/>
            </a:pPr>
            <a:r>
              <a:rPr lang="en-US" dirty="0" smtClean="0"/>
              <a:t>Get supplies: 2 Original Strands of DNA backbone (White), &amp; 1 paper of 4 of each of the Nitrogen Bases</a:t>
            </a:r>
          </a:p>
          <a:p>
            <a:pPr marL="514350" indent="-514350">
              <a:buFont typeface="+mj-lt"/>
              <a:buAutoNum type="arabicPeriod"/>
            </a:pPr>
            <a:r>
              <a:rPr lang="en-US" dirty="0" smtClean="0"/>
              <a:t>Base pair the nitrogen bases to the </a:t>
            </a:r>
            <a:r>
              <a:rPr lang="en-US" dirty="0" err="1" smtClean="0"/>
              <a:t>Deoxyribose</a:t>
            </a:r>
            <a:r>
              <a:rPr lang="en-US" dirty="0" smtClean="0"/>
              <a:t> sugar.</a:t>
            </a:r>
          </a:p>
          <a:p>
            <a:pPr marL="514350" indent="-514350">
              <a:buFont typeface="+mj-lt"/>
              <a:buAutoNum type="arabicPeriod"/>
            </a:pPr>
            <a:r>
              <a:rPr lang="en-US" dirty="0" smtClean="0"/>
              <a:t>Draw your Hydrogen Bonds A=T; C</a:t>
            </a:r>
            <a:r>
              <a:rPr lang="en-US" u="sng" dirty="0" smtClean="0"/>
              <a:t>=</a:t>
            </a:r>
            <a:r>
              <a:rPr lang="en-US" dirty="0" smtClean="0"/>
              <a:t>G</a:t>
            </a:r>
          </a:p>
          <a:p>
            <a:pPr marL="514350" indent="-514350">
              <a:buFont typeface="+mj-lt"/>
              <a:buAutoNum type="arabicPeriod"/>
            </a:pPr>
            <a:r>
              <a:rPr lang="en-US" dirty="0" smtClean="0"/>
              <a:t>Write </a:t>
            </a:r>
            <a:r>
              <a:rPr lang="en-US" b="1" dirty="0" smtClean="0"/>
              <a:t>Original Strand </a:t>
            </a:r>
            <a:r>
              <a:rPr lang="en-US" dirty="0" smtClean="0"/>
              <a:t>on the two white  DNA Backbones.</a:t>
            </a:r>
          </a:p>
          <a:p>
            <a:pPr marL="514350" indent="-514350">
              <a:buFont typeface="+mj-lt"/>
              <a:buAutoNum type="arabicPeriod"/>
            </a:pPr>
            <a:r>
              <a:rPr lang="en-US" dirty="0" smtClean="0"/>
              <a:t>After McAllister reviews your model, she will give you 2 Yellow Backbones that are </a:t>
            </a:r>
            <a:r>
              <a:rPr lang="en-US" smtClean="0"/>
              <a:t>the complementary </a:t>
            </a:r>
            <a:r>
              <a:rPr lang="en-US" dirty="0" smtClean="0"/>
              <a:t>strands to base pair your Original strand to.</a:t>
            </a:r>
          </a:p>
          <a:p>
            <a:pPr marL="514350" indent="-514350">
              <a:buFont typeface="+mj-lt"/>
              <a:buAutoNum type="arabicPeriod"/>
            </a:pPr>
            <a:r>
              <a:rPr lang="en-US" dirty="0" smtClean="0"/>
              <a:t>Cut your Original Strand in ½, and base pair the complementary strand to it.</a:t>
            </a:r>
          </a:p>
          <a:p>
            <a:pPr marL="514350" indent="-514350">
              <a:buFont typeface="+mj-lt"/>
              <a:buAutoNum type="arabicPeriod"/>
            </a:pPr>
            <a:r>
              <a:rPr lang="en-US" dirty="0" smtClean="0"/>
              <a:t>When you have finished your model, answer the questions below in your notebook </a:t>
            </a:r>
            <a:r>
              <a:rPr lang="en-US" b="1" dirty="0" smtClean="0"/>
              <a:t>P.47NB</a:t>
            </a:r>
          </a:p>
          <a:p>
            <a:pPr marL="514350" indent="-514350">
              <a:buNone/>
            </a:pPr>
            <a:r>
              <a:rPr lang="en-US" b="1" dirty="0" smtClean="0"/>
              <a:t>Questions:</a:t>
            </a:r>
          </a:p>
          <a:p>
            <a:pPr marL="514350" indent="-514350">
              <a:buAutoNum type="arabicPeriod"/>
            </a:pPr>
            <a:r>
              <a:rPr lang="en-US" dirty="0" smtClean="0"/>
              <a:t>List the 3 functional groups &amp; the 4 nitrogenous bases found in DNA.</a:t>
            </a:r>
          </a:p>
          <a:p>
            <a:pPr marL="514350" indent="-514350">
              <a:buAutoNum type="arabicPeriod"/>
            </a:pPr>
            <a:r>
              <a:rPr lang="en-US" dirty="0" smtClean="0"/>
              <a:t>List the rules for base pairing in DNA.</a:t>
            </a:r>
          </a:p>
          <a:p>
            <a:pPr marL="514350" indent="-514350">
              <a:buAutoNum type="arabicPeriod"/>
            </a:pPr>
            <a:r>
              <a:rPr lang="en-US" dirty="0" smtClean="0"/>
              <a:t>What are the two main functions of DNA?</a:t>
            </a:r>
          </a:p>
          <a:p>
            <a:pPr marL="514350" indent="-514350">
              <a:buAutoNum type="arabicPeriod"/>
            </a:pPr>
            <a:r>
              <a:rPr lang="en-US" dirty="0" smtClean="0"/>
              <a:t>Draw DNA Replication with two different colors.</a:t>
            </a:r>
            <a:endParaRPr lang="en-US" dirty="0"/>
          </a:p>
        </p:txBody>
      </p:sp>
    </p:spTree>
    <p:extLst>
      <p:ext uri="{BB962C8B-B14F-4D97-AF65-F5344CB8AC3E}">
        <p14:creationId xmlns:p14="http://schemas.microsoft.com/office/powerpoint/2010/main" val="2814314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9" y="0"/>
            <a:ext cx="9593943" cy="838200"/>
          </a:xfrm>
        </p:spPr>
        <p:txBody>
          <a:bodyPr>
            <a:normAutofit/>
          </a:bodyPr>
          <a:lstStyle/>
          <a:p>
            <a:r>
              <a:rPr lang="en-US" sz="2800" b="1" dirty="0"/>
              <a:t>DNA Replication Activity    Tape your Replicated DNA  </a:t>
            </a:r>
            <a:r>
              <a:rPr lang="en-US" sz="2800" b="1" dirty="0" smtClean="0"/>
              <a:t>p. 63 NB</a:t>
            </a:r>
            <a:endParaRPr lang="en-US" sz="2800" b="1" dirty="0"/>
          </a:p>
        </p:txBody>
      </p:sp>
      <p:sp>
        <p:nvSpPr>
          <p:cNvPr id="3" name="Content Placeholder 2"/>
          <p:cNvSpPr>
            <a:spLocks noGrp="1"/>
          </p:cNvSpPr>
          <p:nvPr>
            <p:ph idx="1"/>
          </p:nvPr>
        </p:nvSpPr>
        <p:spPr>
          <a:xfrm>
            <a:off x="1524000" y="762001"/>
            <a:ext cx="9144000" cy="5364163"/>
          </a:xfrm>
        </p:spPr>
        <p:txBody>
          <a:bodyPr>
            <a:normAutofit/>
          </a:bodyPr>
          <a:lstStyle/>
          <a:p>
            <a:pPr marL="514350" indent="-514350">
              <a:buFont typeface="+mj-lt"/>
              <a:buAutoNum type="arabicPeriod"/>
            </a:pPr>
            <a:r>
              <a:rPr lang="en-US" sz="2400" dirty="0"/>
              <a:t>What is Semi–Conservative Replication?</a:t>
            </a:r>
          </a:p>
          <a:p>
            <a:pPr marL="514350" indent="-514350">
              <a:buFont typeface="+mj-lt"/>
              <a:buAutoNum type="arabicPeriod"/>
            </a:pPr>
            <a:r>
              <a:rPr lang="en-US" sz="2400" dirty="0"/>
              <a:t>What are the two main functions of DNA?</a:t>
            </a:r>
          </a:p>
          <a:p>
            <a:pPr marL="514350" indent="-514350">
              <a:buFont typeface="+mj-lt"/>
              <a:buAutoNum type="arabicPeriod"/>
            </a:pPr>
            <a:r>
              <a:rPr lang="en-US" sz="2400" dirty="0"/>
              <a:t>Why is DNA Replication important?</a:t>
            </a:r>
          </a:p>
          <a:p>
            <a:pPr marL="514350" indent="-514350">
              <a:buAutoNum type="arabicPeriod"/>
            </a:pPr>
            <a:r>
              <a:rPr lang="en-US" sz="2400" dirty="0"/>
              <a:t>List the 3 functional groups &amp; the 4 nitrogenous bases found in DNA.</a:t>
            </a:r>
          </a:p>
          <a:p>
            <a:pPr marL="514350" indent="-514350">
              <a:buFont typeface="Arial" pitchFamily="34" charset="0"/>
              <a:buAutoNum type="arabicPeriod"/>
            </a:pPr>
            <a:r>
              <a:rPr lang="en-US" sz="2400" dirty="0"/>
              <a:t>Draw DNA Replication with two different colors.</a:t>
            </a:r>
          </a:p>
          <a:p>
            <a:pPr marL="514350" indent="-514350">
              <a:buAutoNum type="arabicPeriod"/>
            </a:pPr>
            <a:r>
              <a:rPr lang="en-US" sz="2400" dirty="0"/>
              <a:t>List the rules for base pairing in DNA.</a:t>
            </a:r>
          </a:p>
        </p:txBody>
      </p:sp>
      <p:pic>
        <p:nvPicPr>
          <p:cNvPr id="183298" name="Picture 2" descr="http://library.thinkquest.org/C004535/media/dna_replication.gif">
            <a:hlinkClick r:id="rId2"/>
          </p:cNvPr>
          <p:cNvPicPr>
            <a:picLocks noChangeAspect="1" noChangeArrowheads="1"/>
          </p:cNvPicPr>
          <p:nvPr/>
        </p:nvPicPr>
        <p:blipFill>
          <a:blip r:embed="rId3" cstate="print"/>
          <a:srcRect/>
          <a:stretch>
            <a:fillRect/>
          </a:stretch>
        </p:blipFill>
        <p:spPr bwMode="auto">
          <a:xfrm>
            <a:off x="7315201" y="3301540"/>
            <a:ext cx="3352801" cy="3413761"/>
          </a:xfrm>
          <a:prstGeom prst="rect">
            <a:avLst/>
          </a:prstGeom>
          <a:noFill/>
        </p:spPr>
      </p:pic>
      <p:pic>
        <p:nvPicPr>
          <p:cNvPr id="183300" name="Picture 4" descr="File:DNAreplicationModes.png">
            <a:hlinkClick r:id="rId4"/>
          </p:cNvPr>
          <p:cNvPicPr>
            <a:picLocks noChangeAspect="1" noChangeArrowheads="1"/>
          </p:cNvPicPr>
          <p:nvPr/>
        </p:nvPicPr>
        <p:blipFill>
          <a:blip r:embed="rId5" cstate="print"/>
          <a:srcRect/>
          <a:stretch>
            <a:fillRect/>
          </a:stretch>
        </p:blipFill>
        <p:spPr bwMode="auto">
          <a:xfrm>
            <a:off x="1524000" y="3810001"/>
            <a:ext cx="4523872" cy="3069772"/>
          </a:xfrm>
          <a:prstGeom prst="rect">
            <a:avLst/>
          </a:prstGeom>
          <a:noFill/>
        </p:spPr>
      </p:pic>
    </p:spTree>
    <p:extLst>
      <p:ext uri="{BB962C8B-B14F-4D97-AF65-F5344CB8AC3E}">
        <p14:creationId xmlns:p14="http://schemas.microsoft.com/office/powerpoint/2010/main" val="9876416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2468" y="2150057"/>
            <a:ext cx="5649533" cy="4707944"/>
          </a:xfrm>
          <a:prstGeom prst="rect">
            <a:avLst/>
          </a:prstGeom>
        </p:spPr>
      </p:pic>
      <p:sp>
        <p:nvSpPr>
          <p:cNvPr id="2" name="Title 1"/>
          <p:cNvSpPr>
            <a:spLocks noGrp="1"/>
          </p:cNvSpPr>
          <p:nvPr>
            <p:ph type="title"/>
          </p:nvPr>
        </p:nvSpPr>
        <p:spPr>
          <a:xfrm>
            <a:off x="0" y="1"/>
            <a:ext cx="12192000" cy="914399"/>
          </a:xfrm>
        </p:spPr>
        <p:txBody>
          <a:bodyPr>
            <a:normAutofit fontScale="90000"/>
          </a:bodyPr>
          <a:lstStyle/>
          <a:p>
            <a:r>
              <a:rPr lang="en-US" sz="4000" dirty="0" smtClean="0"/>
              <a:t/>
            </a:r>
            <a:br>
              <a:rPr lang="en-US" sz="4000" dirty="0" smtClean="0"/>
            </a:br>
            <a:r>
              <a:rPr lang="en-US" sz="3100" dirty="0" smtClean="0"/>
              <a:t>3/13</a:t>
            </a:r>
            <a:r>
              <a:rPr lang="en-US" sz="3100" dirty="0" smtClean="0"/>
              <a:t> </a:t>
            </a:r>
            <a:r>
              <a:rPr lang="en-US" sz="3100" dirty="0" smtClean="0"/>
              <a:t>Cell Growth &amp; Reproduction: Mitosis CH 8.2</a:t>
            </a:r>
            <a:br>
              <a:rPr lang="en-US" sz="3100" dirty="0" smtClean="0"/>
            </a:br>
            <a:r>
              <a:rPr lang="en-US" sz="3100" dirty="0" smtClean="0"/>
              <a:t>Obj. TSW understand the cell cycle and processes at each stage. P. </a:t>
            </a:r>
            <a:r>
              <a:rPr lang="en-US" sz="3100" dirty="0" smtClean="0"/>
              <a:t>66 </a:t>
            </a:r>
            <a:r>
              <a:rPr lang="en-US" sz="3100" dirty="0" smtClean="0"/>
              <a:t>NB</a:t>
            </a:r>
            <a:r>
              <a:rPr lang="en-US" dirty="0" smtClean="0"/>
              <a:t/>
            </a:r>
            <a:br>
              <a:rPr lang="en-US" dirty="0" smtClean="0"/>
            </a:br>
            <a:endParaRPr lang="en-US" dirty="0"/>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48856" y="1576092"/>
            <a:ext cx="4802134" cy="5281908"/>
          </a:xfrm>
        </p:spPr>
      </p:pic>
      <p:sp>
        <p:nvSpPr>
          <p:cNvPr id="4" name="Content Placeholder 3"/>
          <p:cNvSpPr>
            <a:spLocks noGrp="1"/>
          </p:cNvSpPr>
          <p:nvPr>
            <p:ph sz="half" idx="2"/>
          </p:nvPr>
        </p:nvSpPr>
        <p:spPr>
          <a:xfrm>
            <a:off x="3445099" y="749290"/>
            <a:ext cx="5301802" cy="1565877"/>
          </a:xfrm>
        </p:spPr>
        <p:txBody>
          <a:bodyPr>
            <a:normAutofit/>
          </a:bodyPr>
          <a:lstStyle/>
          <a:p>
            <a:pPr marL="514350" indent="-514350">
              <a:buFont typeface="+mj-lt"/>
              <a:buAutoNum type="arabicPeriod"/>
            </a:pPr>
            <a:r>
              <a:rPr lang="en-US" dirty="0" smtClean="0"/>
              <a:t>What is mitosis?</a:t>
            </a:r>
          </a:p>
          <a:p>
            <a:pPr marL="514350" indent="-514350">
              <a:buFont typeface="+mj-lt"/>
              <a:buAutoNum type="arabicPeriod"/>
            </a:pPr>
            <a:r>
              <a:rPr lang="en-US" dirty="0" smtClean="0"/>
              <a:t>Draw the Cell Cycle.</a:t>
            </a:r>
          </a:p>
          <a:p>
            <a:pPr marL="514350" indent="-514350">
              <a:buFont typeface="+mj-lt"/>
              <a:buAutoNum type="arabicPeriod"/>
            </a:pPr>
            <a:r>
              <a:rPr lang="en-US" dirty="0" smtClean="0"/>
              <a:t>What is the result of Mitosis?</a:t>
            </a:r>
            <a:endParaRPr lang="en-US" dirty="0"/>
          </a:p>
        </p:txBody>
      </p:sp>
    </p:spTree>
    <p:extLst>
      <p:ext uri="{BB962C8B-B14F-4D97-AF65-F5344CB8AC3E}">
        <p14:creationId xmlns:p14="http://schemas.microsoft.com/office/powerpoint/2010/main" val="28725019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Solving Lab 8.2 P. 204BB</a:t>
            </a:r>
            <a:br>
              <a:rPr lang="en-US" dirty="0" smtClean="0"/>
            </a:br>
            <a:r>
              <a:rPr lang="en-US" dirty="0" smtClean="0"/>
              <a:t>p. 61 NB</a:t>
            </a:r>
            <a:endParaRPr lang="en-US" dirty="0"/>
          </a:p>
        </p:txBody>
      </p:sp>
      <p:sp>
        <p:nvSpPr>
          <p:cNvPr id="3" name="Content Placeholder 2"/>
          <p:cNvSpPr>
            <a:spLocks noGrp="1"/>
          </p:cNvSpPr>
          <p:nvPr>
            <p:ph idx="1"/>
          </p:nvPr>
        </p:nvSpPr>
        <p:spPr>
          <a:xfrm>
            <a:off x="0" y="1690688"/>
            <a:ext cx="12192000" cy="4486275"/>
          </a:xfrm>
        </p:spPr>
        <p:txBody>
          <a:bodyPr>
            <a:normAutofit/>
          </a:bodyPr>
          <a:lstStyle/>
          <a:p>
            <a:r>
              <a:rPr lang="en-US" dirty="0" smtClean="0"/>
              <a:t>Read the Observe &amp; Infer section.</a:t>
            </a:r>
          </a:p>
          <a:p>
            <a:r>
              <a:rPr lang="en-US" dirty="0" smtClean="0"/>
              <a:t>Read the Solve the Problem.</a:t>
            </a:r>
          </a:p>
          <a:p>
            <a:r>
              <a:rPr lang="en-US" dirty="0" smtClean="0"/>
              <a:t>Answer the three “Thinking Critically” questions p. 61NB</a:t>
            </a:r>
          </a:p>
          <a:p>
            <a:pPr marL="914400" lvl="1" indent="-457200">
              <a:buFont typeface="+mj-lt"/>
              <a:buAutoNum type="arabicPeriod"/>
            </a:pPr>
            <a:r>
              <a:rPr lang="en-US" dirty="0" smtClean="0"/>
              <a:t>Growth 1 phase- Rapid Growth &amp; metabolism of Interphase is the most variable in length.</a:t>
            </a:r>
          </a:p>
          <a:p>
            <a:pPr marL="914400" lvl="1" indent="-457200">
              <a:buFont typeface="+mj-lt"/>
              <a:buAutoNum type="arabicPeriod"/>
            </a:pPr>
            <a:r>
              <a:rPr lang="en-US" dirty="0" smtClean="0"/>
              <a:t>The two types of cells have different functions and one is more complex than the other.</a:t>
            </a:r>
          </a:p>
          <a:p>
            <a:pPr marL="914400" lvl="1" indent="-457200">
              <a:buFont typeface="+mj-lt"/>
              <a:buAutoNum type="arabicPeriod"/>
            </a:pPr>
            <a:r>
              <a:rPr lang="en-US" dirty="0" smtClean="0"/>
              <a:t>The cycle of some types of cells is faster then others because of the complexity of the proteins made by the cell or the need to produce cells due to rapid wear and tear – like skin cells compared to muscles cells or nerve cells in the spine (do not regenerate).</a:t>
            </a:r>
          </a:p>
          <a:p>
            <a:endParaRPr lang="en-US" dirty="0"/>
          </a:p>
        </p:txBody>
      </p:sp>
    </p:spTree>
    <p:extLst>
      <p:ext uri="{BB962C8B-B14F-4D97-AF65-F5344CB8AC3E}">
        <p14:creationId xmlns:p14="http://schemas.microsoft.com/office/powerpoint/2010/main" val="41336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290" y="1120463"/>
            <a:ext cx="11063068" cy="1690688"/>
          </a:xfrm>
        </p:spPr>
        <p:txBody>
          <a:bodyPr>
            <a:normAutofit fontScale="90000"/>
          </a:bodyPr>
          <a:lstStyle/>
          <a:p>
            <a:r>
              <a:rPr lang="en-US" dirty="0" smtClean="0"/>
              <a:t>Mitosis Practice p. 65NB</a:t>
            </a:r>
            <a:br>
              <a:rPr lang="en-US" dirty="0" smtClean="0"/>
            </a:br>
            <a:r>
              <a:rPr lang="en-US" dirty="0" smtClean="0"/>
              <a:t>Get 2 white boards/ lab station</a:t>
            </a:r>
            <a:br>
              <a:rPr lang="en-US" dirty="0" smtClean="0"/>
            </a:br>
            <a:r>
              <a:rPr lang="en-US" dirty="0" smtClean="0"/>
              <a:t>Get 1 Expo marker / 2 students</a:t>
            </a:r>
            <a:br>
              <a:rPr lang="en-US" dirty="0" smtClean="0"/>
            </a:br>
            <a:r>
              <a:rPr lang="en-US" dirty="0" smtClean="0"/>
              <a:t>Draw a nucleus and place your replicated chromosomes inside the nucleus.</a:t>
            </a:r>
            <a:endParaRPr lang="en-US" dirty="0"/>
          </a:p>
        </p:txBody>
      </p:sp>
      <p:sp>
        <p:nvSpPr>
          <p:cNvPr id="3" name="Content Placeholder 2"/>
          <p:cNvSpPr>
            <a:spLocks noGrp="1"/>
          </p:cNvSpPr>
          <p:nvPr>
            <p:ph idx="1"/>
          </p:nvPr>
        </p:nvSpPr>
        <p:spPr>
          <a:xfrm>
            <a:off x="1269758" y="3408182"/>
            <a:ext cx="10922242" cy="2142612"/>
          </a:xfrm>
        </p:spPr>
        <p:txBody>
          <a:bodyPr/>
          <a:lstStyle/>
          <a:p>
            <a:r>
              <a:rPr lang="en-US" dirty="0" smtClean="0"/>
              <a:t>With the yellow and red chromosomes, practice the 4 stages of Mitosis, drawing and erasing the nucleus as the stages dictate.</a:t>
            </a:r>
          </a:p>
          <a:p>
            <a:r>
              <a:rPr lang="en-US" dirty="0" smtClean="0"/>
              <a:t>After you show them to me/us, Then </a:t>
            </a:r>
            <a:r>
              <a:rPr lang="en-US" b="1" dirty="0" smtClean="0"/>
              <a:t>draw the phases of Mitosis </a:t>
            </a:r>
            <a:r>
              <a:rPr lang="en-US" dirty="0" smtClean="0"/>
              <a:t>on </a:t>
            </a:r>
          </a:p>
          <a:p>
            <a:pPr marL="0" indent="0">
              <a:buNone/>
            </a:pPr>
            <a:r>
              <a:rPr lang="en-US" dirty="0" smtClean="0"/>
              <a:t>page 63 NB. </a:t>
            </a:r>
            <a:endParaRPr lang="en-US" dirty="0"/>
          </a:p>
        </p:txBody>
      </p:sp>
    </p:spTree>
    <p:extLst>
      <p:ext uri="{BB962C8B-B14F-4D97-AF65-F5344CB8AC3E}">
        <p14:creationId xmlns:p14="http://schemas.microsoft.com/office/powerpoint/2010/main" val="1322666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8630" name="Picture 38" descr="Nucleotide"/>
          <p:cNvPicPr>
            <a:picLocks noChangeAspect="1" noChangeArrowheads="1"/>
          </p:cNvPicPr>
          <p:nvPr/>
        </p:nvPicPr>
        <p:blipFill>
          <a:blip r:embed="rId2" cstate="print"/>
          <a:srcRect/>
          <a:stretch>
            <a:fillRect/>
          </a:stretch>
        </p:blipFill>
        <p:spPr bwMode="auto">
          <a:xfrm>
            <a:off x="3810000" y="2600325"/>
            <a:ext cx="4495800" cy="2178050"/>
          </a:xfrm>
          <a:prstGeom prst="rect">
            <a:avLst/>
          </a:prstGeom>
          <a:noFill/>
        </p:spPr>
      </p:pic>
      <p:sp>
        <p:nvSpPr>
          <p:cNvPr id="878594"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11.1 Summary – pages 281 - 287</a:t>
            </a:r>
          </a:p>
        </p:txBody>
      </p:sp>
      <p:sp>
        <p:nvSpPr>
          <p:cNvPr id="878595" name="Rectangle 3"/>
          <p:cNvSpPr>
            <a:spLocks noChangeArrowheads="1"/>
          </p:cNvSpPr>
          <p:nvPr/>
        </p:nvSpPr>
        <p:spPr bwMode="auto">
          <a:xfrm>
            <a:off x="1524000" y="1447802"/>
            <a:ext cx="9144000" cy="830997"/>
          </a:xfrm>
          <a:prstGeom prst="rect">
            <a:avLst/>
          </a:prstGeom>
          <a:noFill/>
          <a:ln w="9525">
            <a:noFill/>
            <a:miter lim="800000"/>
            <a:headEnd/>
            <a:tailEnd/>
          </a:ln>
          <a:effectLst/>
        </p:spPr>
        <p:txBody>
          <a:bodyPr wrap="square">
            <a:spAutoFit/>
          </a:bodyPr>
          <a:lstStyle/>
          <a:p>
            <a:pPr marL="342900" indent="-342900"/>
            <a:r>
              <a:rPr lang="en-US" sz="2400" dirty="0">
                <a:latin typeface="Times" pitchFamily="18" charset="0"/>
              </a:rPr>
              <a:t>#2. DNA is a polymer made of repeating subunits called nucleotides.  The backbone is made up of the Sugar and Phosphate group.</a:t>
            </a:r>
            <a:endParaRPr lang="en-US" sz="2400" i="1" dirty="0">
              <a:latin typeface="Times" pitchFamily="18" charset="0"/>
            </a:endParaRPr>
          </a:p>
        </p:txBody>
      </p:sp>
      <p:pic>
        <p:nvPicPr>
          <p:cNvPr id="878597" name="Picture 5" descr="end of slide"/>
          <p:cNvPicPr>
            <a:picLocks noChangeAspect="1" noChangeArrowheads="1"/>
          </p:cNvPicPr>
          <p:nvPr/>
        </p:nvPicPr>
        <p:blipFill>
          <a:blip r:embed="rId3" cstate="print"/>
          <a:srcRect/>
          <a:stretch>
            <a:fillRect/>
          </a:stretch>
        </p:blipFill>
        <p:spPr bwMode="auto">
          <a:xfrm>
            <a:off x="9693276" y="5097464"/>
            <a:ext cx="593725" cy="846137"/>
          </a:xfrm>
          <a:prstGeom prst="rect">
            <a:avLst/>
          </a:prstGeom>
          <a:noFill/>
        </p:spPr>
      </p:pic>
      <p:pic>
        <p:nvPicPr>
          <p:cNvPr id="878598" name="Picture 6" descr="New previous">
            <a:hlinkClick r:id="" action="ppaction://hlinkshowjump?jump=previousslide"/>
          </p:cNvPr>
          <p:cNvPicPr>
            <a:picLocks noChangeAspect="1" noChangeArrowheads="1"/>
          </p:cNvPicPr>
          <p:nvPr/>
        </p:nvPicPr>
        <p:blipFill>
          <a:blip r:embed="rId4" cstate="print"/>
          <a:srcRect/>
          <a:stretch>
            <a:fillRect/>
          </a:stretch>
        </p:blipFill>
        <p:spPr bwMode="auto">
          <a:xfrm>
            <a:off x="5105401" y="6191251"/>
            <a:ext cx="492125" cy="606425"/>
          </a:xfrm>
          <a:prstGeom prst="rect">
            <a:avLst/>
          </a:prstGeom>
          <a:noFill/>
        </p:spPr>
      </p:pic>
      <p:pic>
        <p:nvPicPr>
          <p:cNvPr id="878599" name="Picture 7" descr="New TOC">
            <a:hlinkClick r:id="" action="ppaction://noaction"/>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78600" name="Picture 8"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878601" name="Picture 9"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878602" name="Picture 10"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878603" name="Picture 11" descr="Sec"/>
          <p:cNvPicPr>
            <a:picLocks noChangeAspect="1" noChangeArrowheads="1"/>
          </p:cNvPicPr>
          <p:nvPr/>
        </p:nvPicPr>
        <p:blipFill>
          <a:blip r:embed="rId10" cstate="print"/>
          <a:srcRect/>
          <a:stretch>
            <a:fillRect/>
          </a:stretch>
        </p:blipFill>
        <p:spPr bwMode="auto">
          <a:xfrm>
            <a:off x="1524000" y="0"/>
            <a:ext cx="1828800" cy="762000"/>
          </a:xfrm>
          <a:prstGeom prst="rect">
            <a:avLst/>
          </a:prstGeom>
          <a:noFill/>
        </p:spPr>
      </p:pic>
      <p:pic>
        <p:nvPicPr>
          <p:cNvPr id="878604" name="Picture 12" descr="Sec"/>
          <p:cNvPicPr>
            <a:picLocks noChangeAspect="1" noChangeArrowheads="1"/>
          </p:cNvPicPr>
          <p:nvPr/>
        </p:nvPicPr>
        <p:blipFill>
          <a:blip r:embed="rId11" cstate="print"/>
          <a:srcRect/>
          <a:stretch>
            <a:fillRect/>
          </a:stretch>
        </p:blipFill>
        <p:spPr bwMode="auto">
          <a:xfrm>
            <a:off x="3873500" y="0"/>
            <a:ext cx="5422900" cy="482600"/>
          </a:xfrm>
          <a:prstGeom prst="rect">
            <a:avLst/>
          </a:prstGeom>
          <a:noFill/>
        </p:spPr>
      </p:pic>
      <p:sp>
        <p:nvSpPr>
          <p:cNvPr id="878605" name="Rectangle 13"/>
          <p:cNvSpPr>
            <a:spLocks noChangeArrowheads="1"/>
          </p:cNvSpPr>
          <p:nvPr/>
        </p:nvSpPr>
        <p:spPr bwMode="auto">
          <a:xfrm>
            <a:off x="1981200" y="4822826"/>
            <a:ext cx="7848600" cy="830997"/>
          </a:xfrm>
          <a:prstGeom prst="rect">
            <a:avLst/>
          </a:prstGeom>
          <a:noFill/>
          <a:ln w="9525">
            <a:noFill/>
            <a:miter lim="800000"/>
            <a:headEnd/>
            <a:tailEnd/>
          </a:ln>
          <a:effectLst/>
        </p:spPr>
        <p:txBody>
          <a:bodyPr>
            <a:spAutoFit/>
          </a:bodyPr>
          <a:lstStyle/>
          <a:p>
            <a:pPr marL="342900" indent="-342900"/>
            <a:r>
              <a:rPr lang="en-US" sz="2400" dirty="0">
                <a:latin typeface="Times" pitchFamily="18" charset="0"/>
              </a:rPr>
              <a:t>Nucleotides have three parts: a</a:t>
            </a:r>
            <a:r>
              <a:rPr lang="en-US" sz="2400" b="1" dirty="0">
                <a:latin typeface="Times" pitchFamily="18" charset="0"/>
              </a:rPr>
              <a:t> simple sugar, </a:t>
            </a:r>
            <a:r>
              <a:rPr lang="en-US" sz="2400" dirty="0">
                <a:latin typeface="Times" pitchFamily="18" charset="0"/>
              </a:rPr>
              <a:t>a</a:t>
            </a:r>
            <a:r>
              <a:rPr lang="en-US" sz="2400" b="1" dirty="0">
                <a:latin typeface="Times" pitchFamily="18" charset="0"/>
              </a:rPr>
              <a:t> phosphate group, </a:t>
            </a:r>
            <a:r>
              <a:rPr lang="en-US" sz="2400" dirty="0">
                <a:latin typeface="Times" pitchFamily="18" charset="0"/>
              </a:rPr>
              <a:t>and a </a:t>
            </a:r>
            <a:r>
              <a:rPr lang="en-US" sz="2400" b="1" dirty="0">
                <a:latin typeface="Times" pitchFamily="18" charset="0"/>
              </a:rPr>
              <a:t>nitrogenous base.</a:t>
            </a:r>
          </a:p>
        </p:txBody>
      </p:sp>
      <p:sp>
        <p:nvSpPr>
          <p:cNvPr id="878616" name="Text Box 24"/>
          <p:cNvSpPr txBox="1">
            <a:spLocks noChangeArrowheads="1"/>
          </p:cNvSpPr>
          <p:nvPr/>
        </p:nvSpPr>
        <p:spPr bwMode="auto">
          <a:xfrm>
            <a:off x="3886200" y="2895601"/>
            <a:ext cx="1066800" cy="561975"/>
          </a:xfrm>
          <a:prstGeom prst="rect">
            <a:avLst/>
          </a:prstGeom>
          <a:noFill/>
          <a:ln w="9525">
            <a:noFill/>
            <a:miter lim="800000"/>
            <a:headEnd/>
            <a:tailEnd/>
          </a:ln>
          <a:effectLst/>
        </p:spPr>
        <p:txBody>
          <a:bodyPr/>
          <a:lstStyle/>
          <a:p>
            <a:pPr algn="ctr">
              <a:buFontTx/>
              <a:buNone/>
            </a:pPr>
            <a:r>
              <a:rPr lang="en-US" sz="1400">
                <a:solidFill>
                  <a:srgbClr val="140000"/>
                </a:solidFill>
                <a:latin typeface="Times" pitchFamily="18" charset="0"/>
              </a:rPr>
              <a:t>Phosphate group</a:t>
            </a:r>
          </a:p>
        </p:txBody>
      </p:sp>
      <p:sp>
        <p:nvSpPr>
          <p:cNvPr id="878617" name="Text Box 25"/>
          <p:cNvSpPr txBox="1">
            <a:spLocks noChangeArrowheads="1"/>
          </p:cNvSpPr>
          <p:nvPr/>
        </p:nvSpPr>
        <p:spPr bwMode="auto">
          <a:xfrm>
            <a:off x="5499101" y="4287839"/>
            <a:ext cx="1692275" cy="307777"/>
          </a:xfrm>
          <a:prstGeom prst="rect">
            <a:avLst/>
          </a:prstGeom>
          <a:noFill/>
          <a:ln w="9525">
            <a:noFill/>
            <a:miter lim="800000"/>
            <a:headEnd/>
            <a:tailEnd/>
          </a:ln>
          <a:effectLst/>
        </p:spPr>
        <p:txBody>
          <a:bodyPr>
            <a:spAutoFit/>
          </a:bodyPr>
          <a:lstStyle/>
          <a:p>
            <a:pPr algn="ctr">
              <a:buFontTx/>
              <a:buNone/>
            </a:pPr>
            <a:r>
              <a:rPr lang="en-US" sz="1400">
                <a:solidFill>
                  <a:srgbClr val="140000"/>
                </a:solidFill>
                <a:latin typeface="Times" pitchFamily="18" charset="0"/>
              </a:rPr>
              <a:t>Sugar (deoxyribose)</a:t>
            </a:r>
          </a:p>
        </p:txBody>
      </p:sp>
      <p:sp>
        <p:nvSpPr>
          <p:cNvPr id="878629" name="Text Box 37"/>
          <p:cNvSpPr txBox="1">
            <a:spLocks noChangeArrowheads="1"/>
          </p:cNvSpPr>
          <p:nvPr/>
        </p:nvSpPr>
        <p:spPr bwMode="auto">
          <a:xfrm>
            <a:off x="7010400" y="2743200"/>
            <a:ext cx="1112838" cy="523220"/>
          </a:xfrm>
          <a:prstGeom prst="rect">
            <a:avLst/>
          </a:prstGeom>
          <a:noFill/>
          <a:ln w="9525">
            <a:noFill/>
            <a:miter lim="800000"/>
            <a:headEnd/>
            <a:tailEnd/>
          </a:ln>
          <a:effectLst/>
        </p:spPr>
        <p:txBody>
          <a:bodyPr>
            <a:spAutoFit/>
          </a:bodyPr>
          <a:lstStyle/>
          <a:p>
            <a:pPr algn="ctr">
              <a:buFontTx/>
              <a:buNone/>
            </a:pPr>
            <a:r>
              <a:rPr lang="en-US" sz="1400">
                <a:solidFill>
                  <a:srgbClr val="140000"/>
                </a:solidFill>
                <a:latin typeface="Times" pitchFamily="18" charset="0"/>
              </a:rPr>
              <a:t>Nitrogenous base</a:t>
            </a:r>
          </a:p>
        </p:txBody>
      </p:sp>
      <p:sp>
        <p:nvSpPr>
          <p:cNvPr id="878631" name="Text Box 39"/>
          <p:cNvSpPr txBox="1">
            <a:spLocks noChangeArrowheads="1"/>
          </p:cNvSpPr>
          <p:nvPr/>
        </p:nvSpPr>
        <p:spPr bwMode="auto">
          <a:xfrm>
            <a:off x="2089151" y="914401"/>
            <a:ext cx="5352747"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a:solidFill>
                  <a:schemeClr val="tx2"/>
                </a:solidFill>
                <a:latin typeface="Times" pitchFamily="18" charset="0"/>
              </a:rPr>
              <a:t>The structure of nucleotides</a:t>
            </a:r>
          </a:p>
        </p:txBody>
      </p:sp>
    </p:spTree>
    <p:extLst>
      <p:ext uri="{BB962C8B-B14F-4D97-AF65-F5344CB8AC3E}">
        <p14:creationId xmlns:p14="http://schemas.microsoft.com/office/powerpoint/2010/main" val="48432561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878605"/>
                                        </p:tgtEl>
                                        <p:attrNameLst>
                                          <p:attrName>style.visibility</p:attrName>
                                        </p:attrNameLst>
                                      </p:cBhvr>
                                      <p:to>
                                        <p:strVal val="visible"/>
                                      </p:to>
                                    </p:set>
                                    <p:animEffect transition="in" filter="box(out)">
                                      <p:cBhvr>
                                        <p:cTn id="7" dur="500"/>
                                        <p:tgtEl>
                                          <p:spTgt spid="878605"/>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878597"/>
                                        </p:tgtEl>
                                        <p:attrNameLst>
                                          <p:attrName>style.visibility</p:attrName>
                                        </p:attrNameLst>
                                      </p:cBhvr>
                                      <p:to>
                                        <p:strVal val="visible"/>
                                      </p:to>
                                    </p:set>
                                    <p:animEffect transition="in" filter="box(out)">
                                      <p:cBhvr>
                                        <p:cTn id="11" dur="500"/>
                                        <p:tgtEl>
                                          <p:spTgt spid="8785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8605"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Mitosis Rules p. 65 NB</a:t>
            </a:r>
            <a:endParaRPr lang="en-US" dirty="0"/>
          </a:p>
        </p:txBody>
      </p:sp>
      <p:sp>
        <p:nvSpPr>
          <p:cNvPr id="3" name="Content Placeholder 2"/>
          <p:cNvSpPr>
            <a:spLocks noGrp="1"/>
          </p:cNvSpPr>
          <p:nvPr>
            <p:ph idx="1"/>
          </p:nvPr>
        </p:nvSpPr>
        <p:spPr/>
        <p:txBody>
          <a:bodyPr/>
          <a:lstStyle/>
          <a:p>
            <a:r>
              <a:rPr lang="en-US" dirty="0" smtClean="0"/>
              <a:t>Create a Mental </a:t>
            </a:r>
            <a:r>
              <a:rPr lang="en-US" dirty="0"/>
              <a:t>model of how a cell cycle works that shows an end result of 2 identical cells after Mitosis with the same number of chromosomes.</a:t>
            </a:r>
          </a:p>
          <a:p>
            <a:r>
              <a:rPr lang="en-US" dirty="0"/>
              <a:t>Set up rules for what a cell can and can not do.</a:t>
            </a:r>
          </a:p>
          <a:p>
            <a:r>
              <a:rPr lang="en-US" dirty="0"/>
              <a:t>What steps </a:t>
            </a:r>
            <a:r>
              <a:rPr lang="en-US" dirty="0" smtClean="0"/>
              <a:t>does the cell </a:t>
            </a:r>
            <a:r>
              <a:rPr lang="en-US" dirty="0"/>
              <a:t>have to go through to create two new identical cells.</a:t>
            </a:r>
          </a:p>
          <a:p>
            <a:r>
              <a:rPr lang="en-US" dirty="0"/>
              <a:t>Result of Mitosis: 2 identical cells with the same # of chromosomes that make tissues, that form organs, that are part of an organ system and make an organism.</a:t>
            </a:r>
          </a:p>
          <a:p>
            <a:pPr marL="0" indent="0">
              <a:buNone/>
            </a:pPr>
            <a:endParaRPr lang="en-US" dirty="0"/>
          </a:p>
        </p:txBody>
      </p:sp>
    </p:spTree>
    <p:extLst>
      <p:ext uri="{BB962C8B-B14F-4D97-AF65-F5344CB8AC3E}">
        <p14:creationId xmlns:p14="http://schemas.microsoft.com/office/powerpoint/2010/main" val="29739221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0608" y="0"/>
            <a:ext cx="11436440" cy="1417638"/>
          </a:xfrm>
        </p:spPr>
        <p:txBody>
          <a:bodyPr>
            <a:normAutofit/>
          </a:bodyPr>
          <a:lstStyle/>
          <a:p>
            <a:r>
              <a:rPr lang="en-US" sz="2400" dirty="0" smtClean="0"/>
              <a:t>3/14</a:t>
            </a:r>
            <a:r>
              <a:rPr lang="en-US" sz="2400" dirty="0" smtClean="0"/>
              <a:t>  </a:t>
            </a:r>
            <a:r>
              <a:rPr lang="en-US" sz="2400" dirty="0"/>
              <a:t>RNA (Ribonucleic Acid) </a:t>
            </a:r>
            <a:r>
              <a:rPr lang="en-US" sz="2400" dirty="0" smtClean="0"/>
              <a:t>CH 11.2</a:t>
            </a:r>
            <a:r>
              <a:rPr lang="en-US" sz="2400" dirty="0"/>
              <a:t/>
            </a:r>
            <a:br>
              <a:rPr lang="en-US" sz="2400" dirty="0"/>
            </a:br>
            <a:r>
              <a:rPr lang="en-US" sz="2400" dirty="0"/>
              <a:t>Obj. TSW compare and contrast the structure and function of DNA and RNA in the Warm Up, and from the video.  P. </a:t>
            </a:r>
            <a:r>
              <a:rPr lang="en-US" sz="2400" dirty="0" smtClean="0"/>
              <a:t>68 </a:t>
            </a:r>
            <a:r>
              <a:rPr lang="en-US" sz="2400" dirty="0"/>
              <a:t>NB</a:t>
            </a:r>
          </a:p>
        </p:txBody>
      </p:sp>
      <p:sp>
        <p:nvSpPr>
          <p:cNvPr id="4" name="Content Placeholder 3"/>
          <p:cNvSpPr>
            <a:spLocks noGrp="1"/>
          </p:cNvSpPr>
          <p:nvPr>
            <p:ph sz="half" idx="2"/>
          </p:nvPr>
        </p:nvSpPr>
        <p:spPr>
          <a:xfrm>
            <a:off x="6324600" y="1417638"/>
            <a:ext cx="5867400" cy="4525963"/>
          </a:xfrm>
        </p:spPr>
        <p:txBody>
          <a:bodyPr>
            <a:normAutofit/>
          </a:bodyPr>
          <a:lstStyle/>
          <a:p>
            <a:pPr marL="514350" indent="-514350">
              <a:buFont typeface="+mj-lt"/>
              <a:buAutoNum type="arabicPeriod"/>
            </a:pPr>
            <a:r>
              <a:rPr lang="en-US" sz="2400" dirty="0" smtClean="0"/>
              <a:t>Describe how RNA’s </a:t>
            </a:r>
            <a:r>
              <a:rPr lang="en-US" sz="2400" dirty="0"/>
              <a:t>structure </a:t>
            </a:r>
            <a:r>
              <a:rPr lang="en-US" sz="2400" dirty="0" smtClean="0"/>
              <a:t>differs </a:t>
            </a:r>
            <a:r>
              <a:rPr lang="en-US" sz="2400" dirty="0"/>
              <a:t>from DNA’s </a:t>
            </a:r>
            <a:r>
              <a:rPr lang="en-US" sz="2400" dirty="0" smtClean="0"/>
              <a:t>structure in three ways?</a:t>
            </a:r>
            <a:endParaRPr lang="en-US" sz="2400" dirty="0"/>
          </a:p>
          <a:p>
            <a:pPr marL="514350" indent="-514350">
              <a:buFont typeface="+mj-lt"/>
              <a:buAutoNum type="arabicPeriod"/>
            </a:pPr>
            <a:r>
              <a:rPr lang="en-US" sz="2400" dirty="0"/>
              <a:t>Identify and describe the functions of the three types of RNA.</a:t>
            </a:r>
          </a:p>
          <a:p>
            <a:pPr marL="514350" indent="-514350">
              <a:buFont typeface="+mj-lt"/>
              <a:buAutoNum type="arabicPeriod"/>
            </a:pPr>
            <a:r>
              <a:rPr lang="en-US" sz="2400" dirty="0"/>
              <a:t>What is the main difference between Transcription and DNA Replication</a:t>
            </a:r>
            <a:r>
              <a:rPr lang="en-US" sz="2400" dirty="0" smtClean="0"/>
              <a:t>?</a:t>
            </a:r>
          </a:p>
          <a:p>
            <a:pPr marL="0" indent="0">
              <a:buNone/>
            </a:pPr>
            <a:endParaRPr lang="en-US" sz="2400" dirty="0"/>
          </a:p>
          <a:p>
            <a:pPr marL="514350" indent="-514350">
              <a:buNone/>
            </a:pPr>
            <a:r>
              <a:rPr lang="en-US" sz="2400" dirty="0"/>
              <a:t>Study for DNA Quiz: CH 11 </a:t>
            </a:r>
            <a:r>
              <a:rPr lang="en-US" sz="2400" dirty="0" smtClean="0"/>
              <a:t>Tuesday</a:t>
            </a:r>
            <a:r>
              <a:rPr lang="en-US" sz="2400" dirty="0"/>
              <a:t>	</a:t>
            </a:r>
            <a:endParaRPr lang="en-US" sz="2400" dirty="0" smtClean="0"/>
          </a:p>
          <a:p>
            <a:pPr marL="514350" indent="-514350">
              <a:buNone/>
            </a:pPr>
            <a:r>
              <a:rPr lang="en-US" sz="2400" dirty="0" smtClean="0"/>
              <a:t>Work on your Lab – Final Lab due Friday</a:t>
            </a:r>
            <a:endParaRPr lang="en-US" sz="2400" dirty="0"/>
          </a:p>
          <a:p>
            <a:pPr marL="514350" indent="-514350">
              <a:buNone/>
            </a:pPr>
            <a:endParaRPr lang="en-US" sz="2400" dirty="0"/>
          </a:p>
          <a:p>
            <a:pPr marL="514350" indent="-514350">
              <a:buNone/>
            </a:pPr>
            <a:endParaRPr lang="en-US" sz="2400" dirty="0"/>
          </a:p>
        </p:txBody>
      </p:sp>
      <p:pic>
        <p:nvPicPr>
          <p:cNvPr id="5" name="Picture 12" descr="\\Hvf-work\education\Edu3\BDOL Interactive Chalkboard\Transparencies\BCT .jpg images\BCT-11.2DNATranscription.jpg"/>
          <p:cNvPicPr>
            <a:picLocks noGrp="1" noChangeAspect="1" noChangeArrowheads="1"/>
          </p:cNvPicPr>
          <p:nvPr>
            <p:ph sz="half" idx="1"/>
          </p:nvPr>
        </p:nvPicPr>
        <p:blipFill>
          <a:blip r:embed="rId2" cstate="print"/>
          <a:srcRect/>
          <a:stretch>
            <a:fillRect/>
          </a:stretch>
        </p:blipFill>
        <p:spPr bwMode="auto">
          <a:xfrm>
            <a:off x="-34344" y="1246816"/>
            <a:ext cx="3354416" cy="3299426"/>
          </a:xfrm>
          <a:prstGeom prst="rect">
            <a:avLst/>
          </a:prstGeom>
          <a:noFill/>
        </p:spPr>
      </p:pic>
      <p:pic>
        <p:nvPicPr>
          <p:cNvPr id="117762" name="Picture 2" descr="http://www.newbornscreening.info/Pro/Images/cellChromoBase.gif">
            <a:hlinkClick r:id="rId3"/>
          </p:cNvPr>
          <p:cNvPicPr>
            <a:picLocks noChangeAspect="1" noChangeArrowheads="1"/>
          </p:cNvPicPr>
          <p:nvPr/>
        </p:nvPicPr>
        <p:blipFill>
          <a:blip r:embed="rId4" cstate="print"/>
          <a:srcRect/>
          <a:stretch>
            <a:fillRect/>
          </a:stretch>
        </p:blipFill>
        <p:spPr bwMode="auto">
          <a:xfrm>
            <a:off x="3019425" y="3210092"/>
            <a:ext cx="3305175" cy="3629025"/>
          </a:xfrm>
          <a:prstGeom prst="rect">
            <a:avLst/>
          </a:prstGeom>
          <a:noFill/>
        </p:spPr>
      </p:pic>
    </p:spTree>
    <p:extLst>
      <p:ext uri="{BB962C8B-B14F-4D97-AF65-F5344CB8AC3E}">
        <p14:creationId xmlns:p14="http://schemas.microsoft.com/office/powerpoint/2010/main" val="16204778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950526" cy="1325563"/>
          </a:xfrm>
        </p:spPr>
        <p:txBody>
          <a:bodyPr/>
          <a:lstStyle/>
          <a:p>
            <a:r>
              <a:rPr lang="en-US" dirty="0" smtClean="0"/>
              <a:t>Science Article: Endosymbiotic Theory p. 65 NB</a:t>
            </a:r>
            <a:endParaRPr lang="en-US" dirty="0"/>
          </a:p>
        </p:txBody>
      </p:sp>
      <p:sp>
        <p:nvSpPr>
          <p:cNvPr id="3" name="Content Placeholder 2"/>
          <p:cNvSpPr>
            <a:spLocks noGrp="1"/>
          </p:cNvSpPr>
          <p:nvPr>
            <p:ph idx="1"/>
          </p:nvPr>
        </p:nvSpPr>
        <p:spPr/>
        <p:txBody>
          <a:bodyPr/>
          <a:lstStyle/>
          <a:p>
            <a:r>
              <a:rPr lang="en-US" dirty="0" smtClean="0"/>
              <a:t>Read the article quietly.</a:t>
            </a:r>
          </a:p>
          <a:p>
            <a:r>
              <a:rPr lang="en-US" dirty="0" smtClean="0"/>
              <a:t>Read the article out loud.</a:t>
            </a:r>
          </a:p>
          <a:p>
            <a:r>
              <a:rPr lang="en-US" dirty="0" smtClean="0"/>
              <a:t>Pair up and write the Claim, Evidence and Reasoning </a:t>
            </a:r>
          </a:p>
          <a:p>
            <a:r>
              <a:rPr lang="en-US" dirty="0" smtClean="0"/>
              <a:t>Discuss as a class: Endosymbiotic Theory</a:t>
            </a:r>
          </a:p>
          <a:p>
            <a:r>
              <a:rPr lang="en-US" dirty="0" smtClean="0"/>
              <a:t>Turn the Paper over and write the AXES Paragraph on Endosymbiotic Theory</a:t>
            </a:r>
          </a:p>
          <a:p>
            <a:endParaRPr lang="en-US" dirty="0" smtClean="0"/>
          </a:p>
          <a:p>
            <a:endParaRPr lang="en-US" dirty="0"/>
          </a:p>
        </p:txBody>
      </p:sp>
    </p:spTree>
    <p:extLst>
      <p:ext uri="{BB962C8B-B14F-4D97-AF65-F5344CB8AC3E}">
        <p14:creationId xmlns:p14="http://schemas.microsoft.com/office/powerpoint/2010/main" val="9806183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50"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pic>
        <p:nvPicPr>
          <p:cNvPr id="898052"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898053"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898054" name="Picture 6"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98055"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898056"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898057" name="Picture 9"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sp>
        <p:nvSpPr>
          <p:cNvPr id="898060" name="Rectangle 12"/>
          <p:cNvSpPr>
            <a:spLocks noChangeArrowheads="1"/>
          </p:cNvSpPr>
          <p:nvPr/>
        </p:nvSpPr>
        <p:spPr bwMode="auto">
          <a:xfrm>
            <a:off x="2057400" y="1546226"/>
            <a:ext cx="3733800" cy="2246769"/>
          </a:xfrm>
          <a:prstGeom prst="rect">
            <a:avLst/>
          </a:prstGeom>
          <a:noFill/>
          <a:ln w="9525">
            <a:noFill/>
            <a:miter lim="800000"/>
            <a:headEnd/>
            <a:tailEnd/>
          </a:ln>
          <a:effectLst/>
        </p:spPr>
        <p:txBody>
          <a:bodyPr>
            <a:spAutoFit/>
          </a:bodyPr>
          <a:lstStyle/>
          <a:p>
            <a:pPr marL="342900" indent="-342900"/>
            <a:r>
              <a:rPr lang="en-US" sz="2800" dirty="0">
                <a:latin typeface="Times" pitchFamily="18" charset="0"/>
              </a:rPr>
              <a:t>RNA like DNA, is a nucleic acid.  RNA structure differs from DNA structure in three ways.</a:t>
            </a:r>
            <a:endParaRPr lang="en-US" sz="2800" i="1" dirty="0">
              <a:latin typeface="Times" pitchFamily="18" charset="0"/>
            </a:endParaRPr>
          </a:p>
        </p:txBody>
      </p:sp>
      <p:pic>
        <p:nvPicPr>
          <p:cNvPr id="898064" name="Picture 16" descr="Sec"/>
          <p:cNvPicPr>
            <a:picLocks noChangeAspect="1" noChangeArrowheads="1"/>
          </p:cNvPicPr>
          <p:nvPr/>
        </p:nvPicPr>
        <p:blipFill>
          <a:blip r:embed="rId10" cstate="print"/>
          <a:srcRect/>
          <a:stretch>
            <a:fillRect/>
          </a:stretch>
        </p:blipFill>
        <p:spPr bwMode="auto">
          <a:xfrm>
            <a:off x="1524000" y="0"/>
            <a:ext cx="1841500" cy="762000"/>
          </a:xfrm>
          <a:prstGeom prst="rect">
            <a:avLst/>
          </a:prstGeom>
          <a:noFill/>
        </p:spPr>
      </p:pic>
      <p:pic>
        <p:nvPicPr>
          <p:cNvPr id="898065" name="Picture 17" descr="Sec"/>
          <p:cNvPicPr>
            <a:picLocks noChangeAspect="1" noChangeArrowheads="1"/>
          </p:cNvPicPr>
          <p:nvPr/>
        </p:nvPicPr>
        <p:blipFill>
          <a:blip r:embed="rId11" cstate="print"/>
          <a:srcRect/>
          <a:stretch>
            <a:fillRect/>
          </a:stretch>
        </p:blipFill>
        <p:spPr bwMode="auto">
          <a:xfrm>
            <a:off x="4267200" y="0"/>
            <a:ext cx="3657600" cy="482600"/>
          </a:xfrm>
          <a:prstGeom prst="rect">
            <a:avLst/>
          </a:prstGeom>
          <a:noFill/>
        </p:spPr>
      </p:pic>
      <p:sp>
        <p:nvSpPr>
          <p:cNvPr id="898077" name="Rectangle 29"/>
          <p:cNvSpPr>
            <a:spLocks noChangeArrowheads="1"/>
          </p:cNvSpPr>
          <p:nvPr/>
        </p:nvSpPr>
        <p:spPr bwMode="auto">
          <a:xfrm>
            <a:off x="1828800" y="3886201"/>
            <a:ext cx="8305800" cy="830997"/>
          </a:xfrm>
          <a:prstGeom prst="rect">
            <a:avLst/>
          </a:prstGeom>
          <a:noFill/>
          <a:ln w="9525">
            <a:noFill/>
            <a:miter lim="800000"/>
            <a:headEnd/>
            <a:tailEnd/>
          </a:ln>
          <a:effectLst/>
        </p:spPr>
        <p:txBody>
          <a:bodyPr wrap="square">
            <a:spAutoFit/>
          </a:bodyPr>
          <a:lstStyle/>
          <a:p>
            <a:pPr marL="342900" indent="-342900"/>
            <a:r>
              <a:rPr lang="en-US" sz="2400" b="1" dirty="0">
                <a:latin typeface="Times" pitchFamily="18" charset="0"/>
              </a:rPr>
              <a:t>First,</a:t>
            </a:r>
            <a:r>
              <a:rPr lang="en-US" sz="2400" dirty="0">
                <a:latin typeface="Times" pitchFamily="18" charset="0"/>
              </a:rPr>
              <a:t> RNA </a:t>
            </a:r>
            <a:r>
              <a:rPr lang="en-US" sz="2400" b="1" dirty="0">
                <a:latin typeface="Times" pitchFamily="18" charset="0"/>
              </a:rPr>
              <a:t>is single stranded</a:t>
            </a:r>
            <a:r>
              <a:rPr lang="en-US" sz="2400" i="1" dirty="0">
                <a:latin typeface="Times" pitchFamily="18" charset="0"/>
              </a:rPr>
              <a:t>—</a:t>
            </a:r>
            <a:r>
              <a:rPr lang="en-US" sz="2400" dirty="0">
                <a:latin typeface="Times" pitchFamily="18" charset="0"/>
              </a:rPr>
              <a:t>it looks like one-half of a zipper </a:t>
            </a:r>
            <a:r>
              <a:rPr lang="en-US" sz="2400" i="1" dirty="0">
                <a:latin typeface="Times" pitchFamily="18" charset="0"/>
              </a:rPr>
              <a:t>—</a:t>
            </a:r>
            <a:r>
              <a:rPr lang="en-US" sz="2400" dirty="0">
                <a:latin typeface="Times" pitchFamily="18" charset="0"/>
              </a:rPr>
              <a:t>whereas DNA is double stranded.</a:t>
            </a:r>
          </a:p>
        </p:txBody>
      </p:sp>
      <p:pic>
        <p:nvPicPr>
          <p:cNvPr id="898078" name="Picture 30" descr="Fig"/>
          <p:cNvPicPr>
            <a:picLocks noChangeAspect="1" noChangeArrowheads="1"/>
          </p:cNvPicPr>
          <p:nvPr/>
        </p:nvPicPr>
        <p:blipFill>
          <a:blip r:embed="rId12" cstate="print"/>
          <a:srcRect/>
          <a:stretch>
            <a:fillRect/>
          </a:stretch>
        </p:blipFill>
        <p:spPr bwMode="auto">
          <a:xfrm>
            <a:off x="5638800" y="457201"/>
            <a:ext cx="4527550" cy="2689225"/>
          </a:xfrm>
          <a:prstGeom prst="rect">
            <a:avLst/>
          </a:prstGeom>
          <a:noFill/>
        </p:spPr>
      </p:pic>
      <p:sp>
        <p:nvSpPr>
          <p:cNvPr id="898079" name="Text Box 31"/>
          <p:cNvSpPr txBox="1">
            <a:spLocks noChangeArrowheads="1"/>
          </p:cNvSpPr>
          <p:nvPr/>
        </p:nvSpPr>
        <p:spPr bwMode="auto">
          <a:xfrm>
            <a:off x="2089151" y="862014"/>
            <a:ext cx="1851789"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dirty="0">
                <a:solidFill>
                  <a:schemeClr val="tx2"/>
                </a:solidFill>
                <a:latin typeface="Times" pitchFamily="18" charset="0"/>
              </a:rPr>
              <a:t>#1. RNA</a:t>
            </a:r>
          </a:p>
        </p:txBody>
      </p:sp>
    </p:spTree>
    <p:extLst>
      <p:ext uri="{BB962C8B-B14F-4D97-AF65-F5344CB8AC3E}">
        <p14:creationId xmlns:p14="http://schemas.microsoft.com/office/powerpoint/2010/main" val="336634164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98060"/>
                                        </p:tgtEl>
                                        <p:attrNameLst>
                                          <p:attrName>style.visibility</p:attrName>
                                        </p:attrNameLst>
                                      </p:cBhvr>
                                      <p:to>
                                        <p:strVal val="visible"/>
                                      </p:to>
                                    </p:set>
                                    <p:animEffect transition="in" filter="box(out)">
                                      <p:cBhvr>
                                        <p:cTn id="7" dur="500"/>
                                        <p:tgtEl>
                                          <p:spTgt spid="89806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98077"/>
                                        </p:tgtEl>
                                        <p:attrNameLst>
                                          <p:attrName>style.visibility</p:attrName>
                                        </p:attrNameLst>
                                      </p:cBhvr>
                                      <p:to>
                                        <p:strVal val="visible"/>
                                      </p:to>
                                    </p:set>
                                    <p:animEffect transition="in" filter="box(out)">
                                      <p:cBhvr>
                                        <p:cTn id="12" dur="500"/>
                                        <p:tgtEl>
                                          <p:spTgt spid="898077"/>
                                        </p:tgtEl>
                                      </p:cBhvr>
                                    </p:animEffect>
                                  </p:childTnLst>
                                </p:cTn>
                              </p:par>
                            </p:childTnLst>
                          </p:cTn>
                        </p:par>
                        <p:par>
                          <p:cTn id="13" fill="hold">
                            <p:stCondLst>
                              <p:cond delay="500"/>
                            </p:stCondLst>
                            <p:childTnLst>
                              <p:par>
                                <p:cTn id="14" presetID="4" presetClass="entr" presetSubtype="32" fill="hold" nodeType="afterEffect">
                                  <p:stCondLst>
                                    <p:cond delay="0"/>
                                  </p:stCondLst>
                                  <p:childTnLst>
                                    <p:set>
                                      <p:cBhvr>
                                        <p:cTn id="15" dur="1" fill="hold">
                                          <p:stCondLst>
                                            <p:cond delay="0"/>
                                          </p:stCondLst>
                                        </p:cTn>
                                        <p:tgtEl>
                                          <p:spTgt spid="898078"/>
                                        </p:tgtEl>
                                        <p:attrNameLst>
                                          <p:attrName>style.visibility</p:attrName>
                                        </p:attrNameLst>
                                      </p:cBhvr>
                                      <p:to>
                                        <p:strVal val="visible"/>
                                      </p:to>
                                    </p:set>
                                    <p:animEffect transition="in" filter="box(out)">
                                      <p:cBhvr>
                                        <p:cTn id="16" dur="500"/>
                                        <p:tgtEl>
                                          <p:spTgt spid="898078"/>
                                        </p:tgtEl>
                                      </p:cBhvr>
                                    </p:animEffect>
                                  </p:childTnLst>
                                </p:cTn>
                              </p:par>
                            </p:childTnLst>
                          </p:cTn>
                        </p:par>
                        <p:par>
                          <p:cTn id="17" fill="hold">
                            <p:stCondLst>
                              <p:cond delay="1000"/>
                            </p:stCondLst>
                            <p:childTnLst>
                              <p:par>
                                <p:cTn id="18" presetID="4" presetClass="entr" presetSubtype="32" fill="hold" nodeType="afterEffect">
                                  <p:stCondLst>
                                    <p:cond delay="0"/>
                                  </p:stCondLst>
                                  <p:childTnLst>
                                    <p:set>
                                      <p:cBhvr>
                                        <p:cTn id="19" dur="1" fill="hold">
                                          <p:stCondLst>
                                            <p:cond delay="0"/>
                                          </p:stCondLst>
                                        </p:cTn>
                                        <p:tgtEl>
                                          <p:spTgt spid="898052"/>
                                        </p:tgtEl>
                                        <p:attrNameLst>
                                          <p:attrName>style.visibility</p:attrName>
                                        </p:attrNameLst>
                                      </p:cBhvr>
                                      <p:to>
                                        <p:strVal val="visible"/>
                                      </p:to>
                                    </p:set>
                                    <p:animEffect transition="in" filter="box(out)">
                                      <p:cBhvr>
                                        <p:cTn id="20" dur="500"/>
                                        <p:tgtEl>
                                          <p:spTgt spid="898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8060" grpId="0" autoUpdateAnimBg="0"/>
      <p:bldP spid="898077"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3954" name="Picture 2" descr="C:\Documents and Settings\cherie\Desktop\BDOL Prototype\BDOL Power Point Template\New previous.gif">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893955" name="Picture 3" descr="C:\Documents and Settings\cherie\Desktop\BDOL Prototype\BDOL Power Point Template\New next.gif">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pic>
        <p:nvPicPr>
          <p:cNvPr id="893956" name="Picture 4" descr="C:\Documents and Settings\cherie\Desktop\BDOL Prototype\BDOL Power Point Template\New TOC.gif">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93957" name="Picture 5" descr="C:\Documents and Settings\cherie\Desktop\BDOL Prototype\BDOL Power Point Template\resources.gif">
            <a:hlinkClick r:id="" action="ppaction://hlinkshowjump?jump=firstslide"/>
          </p:cNvPr>
          <p:cNvPicPr>
            <a:picLocks noChangeAspect="1" noChangeArrowheads="1"/>
          </p:cNvPicPr>
          <p:nvPr/>
        </p:nvPicPr>
        <p:blipFill>
          <a:blip r:embed="rId6" cstate="print"/>
          <a:srcRect/>
          <a:stretch>
            <a:fillRect/>
          </a:stretch>
        </p:blipFill>
        <p:spPr bwMode="auto">
          <a:xfrm>
            <a:off x="8458201" y="6267451"/>
            <a:ext cx="1806575" cy="411163"/>
          </a:xfrm>
          <a:prstGeom prst="rect">
            <a:avLst/>
          </a:prstGeom>
          <a:noFill/>
        </p:spPr>
      </p:pic>
      <p:pic>
        <p:nvPicPr>
          <p:cNvPr id="893958" name="Picture 6" descr="C:\Documents and Settings\cherie\Desktop\BDOL Prototype\BDOL Power Point Template\help.gif">
            <a:hlinkClick r:id="rId7" action="ppaction://hlinksldjump"/>
          </p:cNvPr>
          <p:cNvPicPr>
            <a:picLocks noChangeAspect="1" noChangeArrowheads="1"/>
          </p:cNvPicPr>
          <p:nvPr/>
        </p:nvPicPr>
        <p:blipFill>
          <a:blip r:embed="rId8" cstate="print"/>
          <a:srcRect/>
          <a:stretch>
            <a:fillRect/>
          </a:stretch>
        </p:blipFill>
        <p:spPr bwMode="auto">
          <a:xfrm>
            <a:off x="1752600" y="6202364"/>
            <a:ext cx="560388" cy="560387"/>
          </a:xfrm>
          <a:prstGeom prst="rect">
            <a:avLst/>
          </a:prstGeom>
          <a:noFill/>
        </p:spPr>
      </p:pic>
      <p:sp>
        <p:nvSpPr>
          <p:cNvPr id="893959" name="Text Box 7"/>
          <p:cNvSpPr txBox="1">
            <a:spLocks noChangeArrowheads="1"/>
          </p:cNvSpPr>
          <p:nvPr/>
        </p:nvSpPr>
        <p:spPr bwMode="auto">
          <a:xfrm>
            <a:off x="2041526" y="5715000"/>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pic>
        <p:nvPicPr>
          <p:cNvPr id="893961" name="Picture 9" descr="C:\Documents and Settings\cherie\Desktop\BDOL Prototype\BDOL Power Point Template\end of slide.gif"/>
          <p:cNvPicPr>
            <a:picLocks noChangeAspect="1" noChangeArrowheads="1"/>
          </p:cNvPicPr>
          <p:nvPr/>
        </p:nvPicPr>
        <p:blipFill>
          <a:blip r:embed="rId9" cstate="print"/>
          <a:srcRect/>
          <a:stretch>
            <a:fillRect/>
          </a:stretch>
        </p:blipFill>
        <p:spPr bwMode="auto">
          <a:xfrm>
            <a:off x="9693276" y="5105400"/>
            <a:ext cx="593725" cy="846138"/>
          </a:xfrm>
          <a:prstGeom prst="rect">
            <a:avLst/>
          </a:prstGeom>
          <a:noFill/>
        </p:spPr>
      </p:pic>
      <p:pic>
        <p:nvPicPr>
          <p:cNvPr id="893964" name="Picture 12" descr="\\Hvf-work\education\Edu3\BDOL Interactive Chalkboard\Transparencies\BCT .jpg images\BCT-11.2DNATranscription.jpg"/>
          <p:cNvPicPr>
            <a:picLocks noChangeAspect="1" noChangeArrowheads="1"/>
          </p:cNvPicPr>
          <p:nvPr/>
        </p:nvPicPr>
        <p:blipFill>
          <a:blip r:embed="rId10" cstate="print"/>
          <a:srcRect/>
          <a:stretch>
            <a:fillRect/>
          </a:stretch>
        </p:blipFill>
        <p:spPr bwMode="auto">
          <a:xfrm>
            <a:off x="3581400" y="769938"/>
            <a:ext cx="5029200" cy="4946650"/>
          </a:xfrm>
          <a:prstGeom prst="rect">
            <a:avLst/>
          </a:prstGeom>
          <a:noFill/>
        </p:spPr>
      </p:pic>
      <p:pic>
        <p:nvPicPr>
          <p:cNvPr id="893965" name="Picture 13" descr="\\Hvf-work\education\Edu3\BDOL Interactive Chalkboard\BDOL IC 11\BDOL.ch11.headers\Sec.11.2..jpg"/>
          <p:cNvPicPr>
            <a:picLocks noChangeAspect="1" noChangeArrowheads="1"/>
          </p:cNvPicPr>
          <p:nvPr/>
        </p:nvPicPr>
        <p:blipFill>
          <a:blip r:embed="rId11" cstate="print"/>
          <a:srcRect/>
          <a:stretch>
            <a:fillRect/>
          </a:stretch>
        </p:blipFill>
        <p:spPr bwMode="auto">
          <a:xfrm>
            <a:off x="1524000" y="1"/>
            <a:ext cx="1600200" cy="709613"/>
          </a:xfrm>
          <a:prstGeom prst="rect">
            <a:avLst/>
          </a:prstGeom>
          <a:noFill/>
        </p:spPr>
      </p:pic>
      <p:sp>
        <p:nvSpPr>
          <p:cNvPr id="12" name="TextBox 11"/>
          <p:cNvSpPr txBox="1"/>
          <p:nvPr/>
        </p:nvSpPr>
        <p:spPr>
          <a:xfrm>
            <a:off x="4800600" y="1"/>
            <a:ext cx="2971800" cy="584775"/>
          </a:xfrm>
          <a:prstGeom prst="rect">
            <a:avLst/>
          </a:prstGeom>
          <a:noFill/>
        </p:spPr>
        <p:txBody>
          <a:bodyPr wrap="square" rtlCol="0">
            <a:spAutoFit/>
          </a:bodyPr>
          <a:lstStyle/>
          <a:p>
            <a:r>
              <a:rPr lang="en-US" sz="3200" dirty="0"/>
              <a:t>#1. Transcription</a:t>
            </a:r>
          </a:p>
        </p:txBody>
      </p:sp>
    </p:spTree>
    <p:extLst>
      <p:ext uri="{BB962C8B-B14F-4D97-AF65-F5344CB8AC3E}">
        <p14:creationId xmlns:p14="http://schemas.microsoft.com/office/powerpoint/2010/main" val="144612612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893961"/>
                                        </p:tgtEl>
                                        <p:attrNameLst>
                                          <p:attrName>style.visibility</p:attrName>
                                        </p:attrNameLst>
                                      </p:cBhvr>
                                      <p:to>
                                        <p:strVal val="visible"/>
                                      </p:to>
                                    </p:set>
                                    <p:animEffect transition="in" filter="box(out)">
                                      <p:cBhvr>
                                        <p:cTn id="7" dur="500"/>
                                        <p:tgtEl>
                                          <p:spTgt spid="8939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1" name="Picture 21" descr="Fig"/>
          <p:cNvPicPr>
            <a:picLocks noChangeAspect="1" noChangeArrowheads="1"/>
          </p:cNvPicPr>
          <p:nvPr/>
        </p:nvPicPr>
        <p:blipFill>
          <a:blip r:embed="rId2" cstate="print"/>
          <a:srcRect/>
          <a:stretch>
            <a:fillRect/>
          </a:stretch>
        </p:blipFill>
        <p:spPr bwMode="auto">
          <a:xfrm>
            <a:off x="2025650" y="3352801"/>
            <a:ext cx="4832350" cy="2105025"/>
          </a:xfrm>
          <a:prstGeom prst="rect">
            <a:avLst/>
          </a:prstGeom>
          <a:noFill/>
        </p:spPr>
      </p:pic>
      <p:sp>
        <p:nvSpPr>
          <p:cNvPr id="901122"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pic>
        <p:nvPicPr>
          <p:cNvPr id="901124" name="Picture 4" descr="end of slide"/>
          <p:cNvPicPr>
            <a:picLocks noChangeAspect="1" noChangeArrowheads="1"/>
          </p:cNvPicPr>
          <p:nvPr/>
        </p:nvPicPr>
        <p:blipFill>
          <a:blip r:embed="rId3" cstate="print"/>
          <a:srcRect/>
          <a:stretch>
            <a:fillRect/>
          </a:stretch>
        </p:blipFill>
        <p:spPr bwMode="auto">
          <a:xfrm>
            <a:off x="9693276" y="5105400"/>
            <a:ext cx="593725" cy="846138"/>
          </a:xfrm>
          <a:prstGeom prst="rect">
            <a:avLst/>
          </a:prstGeom>
          <a:noFill/>
        </p:spPr>
      </p:pic>
      <p:pic>
        <p:nvPicPr>
          <p:cNvPr id="901125" name="Picture 5" descr="New previous">
            <a:hlinkClick r:id="" action="ppaction://hlinkshowjump?jump=previousslide"/>
          </p:cNvPr>
          <p:cNvPicPr>
            <a:picLocks noChangeAspect="1" noChangeArrowheads="1"/>
          </p:cNvPicPr>
          <p:nvPr/>
        </p:nvPicPr>
        <p:blipFill>
          <a:blip r:embed="rId4" cstate="print"/>
          <a:srcRect/>
          <a:stretch>
            <a:fillRect/>
          </a:stretch>
        </p:blipFill>
        <p:spPr bwMode="auto">
          <a:xfrm>
            <a:off x="5105401" y="6191251"/>
            <a:ext cx="492125" cy="606425"/>
          </a:xfrm>
          <a:prstGeom prst="rect">
            <a:avLst/>
          </a:prstGeom>
          <a:noFill/>
        </p:spPr>
      </p:pic>
      <p:pic>
        <p:nvPicPr>
          <p:cNvPr id="901126" name="Picture 6" descr="New TOC">
            <a:hlinkClick r:id="rId5" action="ppaction://hlinksldjump"/>
          </p:cNvPr>
          <p:cNvPicPr>
            <a:picLocks noChangeAspect="1" noChangeArrowheads="1"/>
          </p:cNvPicPr>
          <p:nvPr/>
        </p:nvPicPr>
        <p:blipFill>
          <a:blip r:embed="rId6" cstate="print"/>
          <a:srcRect/>
          <a:stretch>
            <a:fillRect/>
          </a:stretch>
        </p:blipFill>
        <p:spPr bwMode="auto">
          <a:xfrm>
            <a:off x="5832476" y="6194426"/>
            <a:ext cx="492125" cy="606425"/>
          </a:xfrm>
          <a:prstGeom prst="rect">
            <a:avLst/>
          </a:prstGeom>
          <a:noFill/>
        </p:spPr>
      </p:pic>
      <p:pic>
        <p:nvPicPr>
          <p:cNvPr id="901127" name="Picture 7" descr="New next">
            <a:hlinkClick r:id="" action="ppaction://hlinkshowjump?jump=nextslide"/>
          </p:cNvPr>
          <p:cNvPicPr>
            <a:picLocks noChangeAspect="1" noChangeArrowheads="1"/>
          </p:cNvPicPr>
          <p:nvPr/>
        </p:nvPicPr>
        <p:blipFill>
          <a:blip r:embed="rId7" cstate="print"/>
          <a:srcRect/>
          <a:stretch>
            <a:fillRect/>
          </a:stretch>
        </p:blipFill>
        <p:spPr bwMode="auto">
          <a:xfrm>
            <a:off x="6542088" y="6194426"/>
            <a:ext cx="468312" cy="606425"/>
          </a:xfrm>
          <a:prstGeom prst="rect">
            <a:avLst/>
          </a:prstGeom>
          <a:noFill/>
        </p:spPr>
      </p:pic>
      <p:pic>
        <p:nvPicPr>
          <p:cNvPr id="901128" name="Picture 8" descr="help">
            <a:hlinkClick r:id="" action="ppaction://noaction"/>
          </p:cNvPr>
          <p:cNvPicPr>
            <a:picLocks noChangeAspect="1" noChangeArrowheads="1"/>
          </p:cNvPicPr>
          <p:nvPr/>
        </p:nvPicPr>
        <p:blipFill>
          <a:blip r:embed="rId8" cstate="print"/>
          <a:srcRect/>
          <a:stretch>
            <a:fillRect/>
          </a:stretch>
        </p:blipFill>
        <p:spPr bwMode="auto">
          <a:xfrm>
            <a:off x="1752600" y="6202364"/>
            <a:ext cx="560388" cy="560387"/>
          </a:xfrm>
          <a:prstGeom prst="rect">
            <a:avLst/>
          </a:prstGeom>
          <a:noFill/>
        </p:spPr>
      </p:pic>
      <p:pic>
        <p:nvPicPr>
          <p:cNvPr id="901129" name="Picture 9" descr="resources">
            <a:hlinkClick r:id="rId9"/>
          </p:cNvPr>
          <p:cNvPicPr>
            <a:picLocks noChangeAspect="1" noChangeArrowheads="1"/>
          </p:cNvPicPr>
          <p:nvPr/>
        </p:nvPicPr>
        <p:blipFill>
          <a:blip r:embed="rId10" cstate="print"/>
          <a:srcRect/>
          <a:stretch>
            <a:fillRect/>
          </a:stretch>
        </p:blipFill>
        <p:spPr bwMode="auto">
          <a:xfrm>
            <a:off x="8458201" y="6267451"/>
            <a:ext cx="1806575" cy="411163"/>
          </a:xfrm>
          <a:prstGeom prst="rect">
            <a:avLst/>
          </a:prstGeom>
          <a:noFill/>
        </p:spPr>
      </p:pic>
      <p:sp>
        <p:nvSpPr>
          <p:cNvPr id="901132" name="Rectangle 12"/>
          <p:cNvSpPr>
            <a:spLocks noChangeArrowheads="1"/>
          </p:cNvSpPr>
          <p:nvPr/>
        </p:nvSpPr>
        <p:spPr bwMode="auto">
          <a:xfrm>
            <a:off x="2057400" y="1447801"/>
            <a:ext cx="8077200" cy="646331"/>
          </a:xfrm>
          <a:prstGeom prst="rect">
            <a:avLst/>
          </a:prstGeom>
          <a:noFill/>
          <a:ln w="9525">
            <a:noFill/>
            <a:miter lim="800000"/>
            <a:headEnd/>
            <a:tailEnd/>
          </a:ln>
          <a:effectLst/>
        </p:spPr>
        <p:txBody>
          <a:bodyPr>
            <a:spAutoFit/>
          </a:bodyPr>
          <a:lstStyle/>
          <a:p>
            <a:pPr marL="342900" indent="-342900"/>
            <a:r>
              <a:rPr lang="en-US">
                <a:latin typeface="Times" pitchFamily="18" charset="0"/>
              </a:rPr>
              <a:t>Both DNA and RNA contain four nitrogenous bases, but rather than thymine, RNA contains a similar base called uracil (U).</a:t>
            </a:r>
            <a:endParaRPr lang="en-US" i="1">
              <a:latin typeface="Times" pitchFamily="18" charset="0"/>
            </a:endParaRPr>
          </a:p>
        </p:txBody>
      </p:sp>
      <p:pic>
        <p:nvPicPr>
          <p:cNvPr id="901134" name="Picture 14" descr="Sec"/>
          <p:cNvPicPr>
            <a:picLocks noChangeAspect="1" noChangeArrowheads="1"/>
          </p:cNvPicPr>
          <p:nvPr/>
        </p:nvPicPr>
        <p:blipFill>
          <a:blip r:embed="rId11" cstate="print"/>
          <a:srcRect/>
          <a:stretch>
            <a:fillRect/>
          </a:stretch>
        </p:blipFill>
        <p:spPr bwMode="auto">
          <a:xfrm>
            <a:off x="1524000" y="0"/>
            <a:ext cx="1841500" cy="762000"/>
          </a:xfrm>
          <a:prstGeom prst="rect">
            <a:avLst/>
          </a:prstGeom>
          <a:noFill/>
        </p:spPr>
      </p:pic>
      <p:pic>
        <p:nvPicPr>
          <p:cNvPr id="901135" name="Picture 15" descr="Sec"/>
          <p:cNvPicPr>
            <a:picLocks noChangeAspect="1" noChangeArrowheads="1"/>
          </p:cNvPicPr>
          <p:nvPr/>
        </p:nvPicPr>
        <p:blipFill>
          <a:blip r:embed="rId12" cstate="print"/>
          <a:srcRect/>
          <a:stretch>
            <a:fillRect/>
          </a:stretch>
        </p:blipFill>
        <p:spPr bwMode="auto">
          <a:xfrm>
            <a:off x="4267200" y="0"/>
            <a:ext cx="3657600" cy="482600"/>
          </a:xfrm>
          <a:prstGeom prst="rect">
            <a:avLst/>
          </a:prstGeom>
          <a:noFill/>
        </p:spPr>
      </p:pic>
      <p:sp>
        <p:nvSpPr>
          <p:cNvPr id="901136" name="Rectangle 16"/>
          <p:cNvSpPr>
            <a:spLocks noChangeArrowheads="1"/>
          </p:cNvSpPr>
          <p:nvPr/>
        </p:nvSpPr>
        <p:spPr bwMode="auto">
          <a:xfrm>
            <a:off x="6934200" y="3124200"/>
            <a:ext cx="3048000" cy="923330"/>
          </a:xfrm>
          <a:prstGeom prst="rect">
            <a:avLst/>
          </a:prstGeom>
          <a:noFill/>
          <a:ln w="9525">
            <a:noFill/>
            <a:miter lim="800000"/>
            <a:headEnd/>
            <a:tailEnd/>
          </a:ln>
          <a:effectLst/>
        </p:spPr>
        <p:txBody>
          <a:bodyPr>
            <a:spAutoFit/>
          </a:bodyPr>
          <a:lstStyle/>
          <a:p>
            <a:pPr marL="342900" indent="-342900"/>
            <a:r>
              <a:rPr lang="en-US">
                <a:latin typeface="Times" pitchFamily="18" charset="0"/>
              </a:rPr>
              <a:t>Uracil forms a base pair with adenine in RNA, just as thymine does in DNA.</a:t>
            </a:r>
          </a:p>
        </p:txBody>
      </p:sp>
      <p:sp>
        <p:nvSpPr>
          <p:cNvPr id="901138" name="Text Box 18"/>
          <p:cNvSpPr txBox="1">
            <a:spLocks noChangeArrowheads="1"/>
          </p:cNvSpPr>
          <p:nvPr/>
        </p:nvSpPr>
        <p:spPr bwMode="auto">
          <a:xfrm>
            <a:off x="2117726" y="4608513"/>
            <a:ext cx="761747" cy="369332"/>
          </a:xfrm>
          <a:prstGeom prst="rect">
            <a:avLst/>
          </a:prstGeom>
          <a:noFill/>
          <a:ln w="9525">
            <a:noFill/>
            <a:miter lim="800000"/>
            <a:headEnd/>
            <a:tailEnd/>
          </a:ln>
          <a:effectLst/>
        </p:spPr>
        <p:txBody>
          <a:bodyPr wrap="none">
            <a:spAutoFit/>
          </a:bodyPr>
          <a:lstStyle/>
          <a:p>
            <a:pPr>
              <a:buFontTx/>
              <a:buNone/>
            </a:pPr>
            <a:r>
              <a:rPr lang="en-US">
                <a:solidFill>
                  <a:srgbClr val="140000"/>
                </a:solidFill>
                <a:latin typeface="Times" pitchFamily="18" charset="0"/>
              </a:rPr>
              <a:t>Uracil</a:t>
            </a:r>
          </a:p>
        </p:txBody>
      </p:sp>
      <p:sp>
        <p:nvSpPr>
          <p:cNvPr id="901139" name="Text Box 19"/>
          <p:cNvSpPr txBox="1">
            <a:spLocks noChangeArrowheads="1"/>
          </p:cNvSpPr>
          <p:nvPr/>
        </p:nvSpPr>
        <p:spPr bwMode="auto">
          <a:xfrm>
            <a:off x="3032126" y="4989513"/>
            <a:ext cx="1717137" cy="369332"/>
          </a:xfrm>
          <a:prstGeom prst="rect">
            <a:avLst/>
          </a:prstGeom>
          <a:noFill/>
          <a:ln w="9525">
            <a:noFill/>
            <a:miter lim="800000"/>
            <a:headEnd/>
            <a:tailEnd/>
          </a:ln>
          <a:effectLst/>
        </p:spPr>
        <p:txBody>
          <a:bodyPr wrap="none">
            <a:spAutoFit/>
          </a:bodyPr>
          <a:lstStyle/>
          <a:p>
            <a:pPr>
              <a:buFontTx/>
              <a:buNone/>
            </a:pPr>
            <a:r>
              <a:rPr lang="en-US">
                <a:solidFill>
                  <a:srgbClr val="140000"/>
                </a:solidFill>
                <a:latin typeface="Times" pitchFamily="18" charset="0"/>
              </a:rPr>
              <a:t>Hydrogen bonds</a:t>
            </a:r>
          </a:p>
        </p:txBody>
      </p:sp>
      <p:sp>
        <p:nvSpPr>
          <p:cNvPr id="901140" name="Text Box 20"/>
          <p:cNvSpPr txBox="1">
            <a:spLocks noChangeArrowheads="1"/>
          </p:cNvSpPr>
          <p:nvPr/>
        </p:nvSpPr>
        <p:spPr bwMode="auto">
          <a:xfrm>
            <a:off x="5699126" y="5048250"/>
            <a:ext cx="966931" cy="369332"/>
          </a:xfrm>
          <a:prstGeom prst="rect">
            <a:avLst/>
          </a:prstGeom>
          <a:noFill/>
          <a:ln w="9525">
            <a:noFill/>
            <a:miter lim="800000"/>
            <a:headEnd/>
            <a:tailEnd/>
          </a:ln>
          <a:effectLst/>
        </p:spPr>
        <p:txBody>
          <a:bodyPr wrap="none">
            <a:spAutoFit/>
          </a:bodyPr>
          <a:lstStyle/>
          <a:p>
            <a:pPr>
              <a:buFontTx/>
              <a:buNone/>
            </a:pPr>
            <a:r>
              <a:rPr lang="en-US">
                <a:solidFill>
                  <a:srgbClr val="140000"/>
                </a:solidFill>
                <a:latin typeface="Times" pitchFamily="18" charset="0"/>
              </a:rPr>
              <a:t>Adenine</a:t>
            </a:r>
          </a:p>
        </p:txBody>
      </p:sp>
      <p:sp>
        <p:nvSpPr>
          <p:cNvPr id="901142" name="Text Box 22"/>
          <p:cNvSpPr txBox="1">
            <a:spLocks noChangeArrowheads="1"/>
          </p:cNvSpPr>
          <p:nvPr/>
        </p:nvSpPr>
        <p:spPr bwMode="auto">
          <a:xfrm>
            <a:off x="2089151" y="862014"/>
            <a:ext cx="1851789"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dirty="0">
                <a:solidFill>
                  <a:schemeClr val="tx2"/>
                </a:solidFill>
                <a:latin typeface="Times" pitchFamily="18" charset="0"/>
              </a:rPr>
              <a:t>#1. RNA</a:t>
            </a:r>
          </a:p>
        </p:txBody>
      </p:sp>
    </p:spTree>
    <p:extLst>
      <p:ext uri="{BB962C8B-B14F-4D97-AF65-F5344CB8AC3E}">
        <p14:creationId xmlns:p14="http://schemas.microsoft.com/office/powerpoint/2010/main" val="86671855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01136"/>
                                        </p:tgtEl>
                                        <p:attrNameLst>
                                          <p:attrName>style.visibility</p:attrName>
                                        </p:attrNameLst>
                                      </p:cBhvr>
                                      <p:to>
                                        <p:strVal val="visible"/>
                                      </p:to>
                                    </p:set>
                                    <p:animEffect transition="in" filter="box(out)">
                                      <p:cBhvr>
                                        <p:cTn id="7" dur="500"/>
                                        <p:tgtEl>
                                          <p:spTgt spid="901136"/>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901124"/>
                                        </p:tgtEl>
                                        <p:attrNameLst>
                                          <p:attrName>style.visibility</p:attrName>
                                        </p:attrNameLst>
                                      </p:cBhvr>
                                      <p:to>
                                        <p:strVal val="visible"/>
                                      </p:to>
                                    </p:set>
                                    <p:animEffect transition="in" filter="box(out)">
                                      <p:cBhvr>
                                        <p:cTn id="11" dur="500"/>
                                        <p:tgtEl>
                                          <p:spTgt spid="901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36"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2146" name="Picture 2" descr="C:\Documents and Settings\cherie\Desktop\BDOL Prototype\BDOL Power Point Template\New previous.gif">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902147" name="Picture 3" descr="C:\Documents and Settings\cherie\Desktop\BDOL Prototype\BDOL Power Point Template\New next.gif">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pic>
        <p:nvPicPr>
          <p:cNvPr id="902148" name="Picture 4" descr="C:\Documents and Settings\cherie\Desktop\BDOL Prototype\BDOL Power Point Template\New TOC.gif">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02149" name="Picture 5" descr="C:\Documents and Settings\cherie\Desktop\BDOL Prototype\BDOL Power Point Template\end of slide.gif"/>
          <p:cNvPicPr>
            <a:picLocks noChangeAspect="1" noChangeArrowheads="1"/>
          </p:cNvPicPr>
          <p:nvPr/>
        </p:nvPicPr>
        <p:blipFill>
          <a:blip r:embed="rId6" cstate="print"/>
          <a:srcRect/>
          <a:stretch>
            <a:fillRect/>
          </a:stretch>
        </p:blipFill>
        <p:spPr bwMode="auto">
          <a:xfrm>
            <a:off x="9693276" y="5105400"/>
            <a:ext cx="593725" cy="846138"/>
          </a:xfrm>
          <a:prstGeom prst="rect">
            <a:avLst/>
          </a:prstGeom>
          <a:noFill/>
        </p:spPr>
      </p:pic>
      <p:pic>
        <p:nvPicPr>
          <p:cNvPr id="902150" name="Picture 6" descr="C:\Documents and Settings\cherie\Desktop\BDOL Prototype\BDOL Power Point Template\resources.gif">
            <a:hlinkClick r:id="" action="ppaction://hlinkshowjump?jump=firstslide"/>
          </p:cNvPr>
          <p:cNvPicPr>
            <a:picLocks noChangeAspect="1" noChangeArrowheads="1"/>
          </p:cNvPicPr>
          <p:nvPr/>
        </p:nvPicPr>
        <p:blipFill>
          <a:blip r:embed="rId7" cstate="print"/>
          <a:srcRect/>
          <a:stretch>
            <a:fillRect/>
          </a:stretch>
        </p:blipFill>
        <p:spPr bwMode="auto">
          <a:xfrm>
            <a:off x="8458201" y="6267451"/>
            <a:ext cx="1806575" cy="411163"/>
          </a:xfrm>
          <a:prstGeom prst="rect">
            <a:avLst/>
          </a:prstGeom>
          <a:noFill/>
        </p:spPr>
      </p:pic>
      <p:pic>
        <p:nvPicPr>
          <p:cNvPr id="902151" name="Picture 7" descr="C:\Documents and Settings\cherie\Desktop\BDOL Prototype\BDOL Power Point Template\help.gif">
            <a:hlinkClick r:id="rId8" action="ppaction://hlinksldjump"/>
          </p:cNvPr>
          <p:cNvPicPr>
            <a:picLocks noChangeAspect="1" noChangeArrowheads="1"/>
          </p:cNvPicPr>
          <p:nvPr/>
        </p:nvPicPr>
        <p:blipFill>
          <a:blip r:embed="rId9" cstate="print"/>
          <a:srcRect/>
          <a:stretch>
            <a:fillRect/>
          </a:stretch>
        </p:blipFill>
        <p:spPr bwMode="auto">
          <a:xfrm>
            <a:off x="1752600" y="6202364"/>
            <a:ext cx="560388" cy="560387"/>
          </a:xfrm>
          <a:prstGeom prst="rect">
            <a:avLst/>
          </a:prstGeom>
          <a:noFill/>
        </p:spPr>
      </p:pic>
      <p:sp>
        <p:nvSpPr>
          <p:cNvPr id="902152" name="Text Box 8"/>
          <p:cNvSpPr txBox="1">
            <a:spLocks noChangeArrowheads="1"/>
          </p:cNvSpPr>
          <p:nvPr/>
        </p:nvSpPr>
        <p:spPr bwMode="auto">
          <a:xfrm>
            <a:off x="2041526" y="5715000"/>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sp>
        <p:nvSpPr>
          <p:cNvPr id="902153" name="Text Box 9"/>
          <p:cNvSpPr txBox="1">
            <a:spLocks noChangeArrowheads="1"/>
          </p:cNvSpPr>
          <p:nvPr/>
        </p:nvSpPr>
        <p:spPr bwMode="auto">
          <a:xfrm>
            <a:off x="1524000" y="736600"/>
            <a:ext cx="9144000" cy="1077218"/>
          </a:xfrm>
          <a:prstGeom prst="rect">
            <a:avLst/>
          </a:prstGeom>
          <a:noFill/>
          <a:ln w="9525">
            <a:noFill/>
            <a:miter lim="800000"/>
            <a:headEnd/>
            <a:tailEnd/>
          </a:ln>
          <a:effectLst/>
        </p:spPr>
        <p:txBody>
          <a:bodyPr wrap="square">
            <a:spAutoFit/>
          </a:bodyPr>
          <a:lstStyle/>
          <a:p>
            <a:pPr algn="ctr"/>
            <a:r>
              <a:rPr lang="en-US" sz="3200" b="1" dirty="0">
                <a:solidFill>
                  <a:schemeClr val="tx2"/>
                </a:solidFill>
              </a:rPr>
              <a:t>#1. Second:</a:t>
            </a:r>
            <a:r>
              <a:rPr lang="en-US" sz="3200" dirty="0">
                <a:solidFill>
                  <a:schemeClr val="tx2"/>
                </a:solidFill>
              </a:rPr>
              <a:t> Chemical Difference of DNA and RNA</a:t>
            </a:r>
          </a:p>
          <a:p>
            <a:pPr algn="ctr"/>
            <a:r>
              <a:rPr lang="en-US" sz="3200" b="1" dirty="0" err="1">
                <a:solidFill>
                  <a:schemeClr val="tx2"/>
                </a:solidFill>
              </a:rPr>
              <a:t>Uracil</a:t>
            </a:r>
            <a:r>
              <a:rPr lang="en-US" sz="3200" dirty="0">
                <a:solidFill>
                  <a:schemeClr val="tx2"/>
                </a:solidFill>
              </a:rPr>
              <a:t> is the Nitrogen base that replaces </a:t>
            </a:r>
            <a:r>
              <a:rPr lang="en-US" sz="3200" b="1" dirty="0">
                <a:solidFill>
                  <a:schemeClr val="tx2"/>
                </a:solidFill>
              </a:rPr>
              <a:t>Thymine</a:t>
            </a:r>
          </a:p>
        </p:txBody>
      </p:sp>
      <p:pic>
        <p:nvPicPr>
          <p:cNvPr id="902154" name="Picture 10" descr="C:\Documents and Settings\cherie\Desktop\BDOL IC 07\Image Bank.jpg"/>
          <p:cNvPicPr>
            <a:picLocks noChangeAspect="1" noChangeArrowheads="1"/>
          </p:cNvPicPr>
          <p:nvPr/>
        </p:nvPicPr>
        <p:blipFill>
          <a:blip r:embed="rId10" cstate="print"/>
          <a:srcRect/>
          <a:stretch>
            <a:fillRect/>
          </a:stretch>
        </p:blipFill>
        <p:spPr bwMode="auto">
          <a:xfrm>
            <a:off x="5041900" y="76200"/>
            <a:ext cx="2108200" cy="393700"/>
          </a:xfrm>
          <a:prstGeom prst="rect">
            <a:avLst/>
          </a:prstGeom>
          <a:noFill/>
        </p:spPr>
      </p:pic>
      <p:pic>
        <p:nvPicPr>
          <p:cNvPr id="902155" name="Picture 11" descr="\\Hvf-work\education\Edu3\BDOL Interactive Chalkboard\BDOL IC 11\BDOL.ch11.headers\Chpt11.jpg"/>
          <p:cNvPicPr>
            <a:picLocks noChangeAspect="1" noChangeArrowheads="1"/>
          </p:cNvPicPr>
          <p:nvPr/>
        </p:nvPicPr>
        <p:blipFill>
          <a:blip r:embed="rId11" cstate="print"/>
          <a:srcRect/>
          <a:stretch>
            <a:fillRect/>
          </a:stretch>
        </p:blipFill>
        <p:spPr bwMode="auto">
          <a:xfrm>
            <a:off x="1524000" y="0"/>
            <a:ext cx="2971800" cy="719138"/>
          </a:xfrm>
          <a:prstGeom prst="rect">
            <a:avLst/>
          </a:prstGeom>
          <a:noFill/>
        </p:spPr>
      </p:pic>
      <p:pic>
        <p:nvPicPr>
          <p:cNvPr id="902156" name="Picture 12" descr="\\Hvf-work\Education\Edu3\BDOL Interactive Chalkboard\01-Image Bank Images\ch11\ChemicalDifferenceofDNA&amp;RNA.jpg"/>
          <p:cNvPicPr>
            <a:picLocks noChangeAspect="1" noChangeArrowheads="1"/>
          </p:cNvPicPr>
          <p:nvPr/>
        </p:nvPicPr>
        <p:blipFill>
          <a:blip r:embed="rId12" cstate="print"/>
          <a:srcRect/>
          <a:stretch>
            <a:fillRect/>
          </a:stretch>
        </p:blipFill>
        <p:spPr bwMode="auto">
          <a:xfrm>
            <a:off x="3200400" y="1905001"/>
            <a:ext cx="5734050" cy="4357687"/>
          </a:xfrm>
          <a:prstGeom prst="rect">
            <a:avLst/>
          </a:prstGeom>
          <a:noFill/>
        </p:spPr>
      </p:pic>
    </p:spTree>
    <p:extLst>
      <p:ext uri="{BB962C8B-B14F-4D97-AF65-F5344CB8AC3E}">
        <p14:creationId xmlns:p14="http://schemas.microsoft.com/office/powerpoint/2010/main" val="337632267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02152"/>
                                        </p:tgtEl>
                                        <p:attrNameLst>
                                          <p:attrName>style.visibility</p:attrName>
                                        </p:attrNameLst>
                                      </p:cBhvr>
                                      <p:to>
                                        <p:strVal val="visible"/>
                                      </p:to>
                                    </p:set>
                                  </p:childTnLst>
                                </p:cTn>
                              </p:par>
                            </p:childTnLst>
                          </p:cTn>
                        </p:par>
                        <p:par>
                          <p:cTn id="7" fill="hold">
                            <p:stCondLst>
                              <p:cond delay="500"/>
                            </p:stCondLst>
                            <p:childTnLst>
                              <p:par>
                                <p:cTn id="8" presetID="4" presetClass="entr" presetSubtype="32" fill="hold" nodeType="afterEffect">
                                  <p:stCondLst>
                                    <p:cond delay="0"/>
                                  </p:stCondLst>
                                  <p:childTnLst>
                                    <p:set>
                                      <p:cBhvr>
                                        <p:cTn id="9" dur="1" fill="hold">
                                          <p:stCondLst>
                                            <p:cond delay="0"/>
                                          </p:stCondLst>
                                        </p:cTn>
                                        <p:tgtEl>
                                          <p:spTgt spid="902149"/>
                                        </p:tgtEl>
                                        <p:attrNameLst>
                                          <p:attrName>style.visibility</p:attrName>
                                        </p:attrNameLst>
                                      </p:cBhvr>
                                      <p:to>
                                        <p:strVal val="visible"/>
                                      </p:to>
                                    </p:set>
                                    <p:animEffect transition="in" filter="box(out)">
                                      <p:cBhvr>
                                        <p:cTn id="10" dur="500"/>
                                        <p:tgtEl>
                                          <p:spTgt spid="902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2152"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0116" name="Picture 20" descr="Fig"/>
          <p:cNvPicPr>
            <a:picLocks noChangeAspect="1" noChangeArrowheads="1"/>
          </p:cNvPicPr>
          <p:nvPr/>
        </p:nvPicPr>
        <p:blipFill>
          <a:blip r:embed="rId2" cstate="print"/>
          <a:srcRect/>
          <a:stretch>
            <a:fillRect/>
          </a:stretch>
        </p:blipFill>
        <p:spPr bwMode="auto">
          <a:xfrm>
            <a:off x="6172200" y="1600200"/>
            <a:ext cx="3359150" cy="3733800"/>
          </a:xfrm>
          <a:prstGeom prst="rect">
            <a:avLst/>
          </a:prstGeom>
          <a:noFill/>
        </p:spPr>
      </p:pic>
      <p:sp>
        <p:nvSpPr>
          <p:cNvPr id="900098"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pic>
        <p:nvPicPr>
          <p:cNvPr id="900100" name="Picture 4" descr="end of slide"/>
          <p:cNvPicPr>
            <a:picLocks noChangeAspect="1" noChangeArrowheads="1"/>
          </p:cNvPicPr>
          <p:nvPr/>
        </p:nvPicPr>
        <p:blipFill>
          <a:blip r:embed="rId3" cstate="print"/>
          <a:srcRect/>
          <a:stretch>
            <a:fillRect/>
          </a:stretch>
        </p:blipFill>
        <p:spPr bwMode="auto">
          <a:xfrm>
            <a:off x="9693276" y="5105400"/>
            <a:ext cx="593725" cy="846138"/>
          </a:xfrm>
          <a:prstGeom prst="rect">
            <a:avLst/>
          </a:prstGeom>
          <a:noFill/>
        </p:spPr>
      </p:pic>
      <p:pic>
        <p:nvPicPr>
          <p:cNvPr id="900101" name="Picture 5" descr="New previous">
            <a:hlinkClick r:id="" action="ppaction://hlinkshowjump?jump=previousslide"/>
          </p:cNvPr>
          <p:cNvPicPr>
            <a:picLocks noChangeAspect="1" noChangeArrowheads="1"/>
          </p:cNvPicPr>
          <p:nvPr/>
        </p:nvPicPr>
        <p:blipFill>
          <a:blip r:embed="rId4" cstate="print"/>
          <a:srcRect/>
          <a:stretch>
            <a:fillRect/>
          </a:stretch>
        </p:blipFill>
        <p:spPr bwMode="auto">
          <a:xfrm>
            <a:off x="5105401" y="6191251"/>
            <a:ext cx="492125" cy="606425"/>
          </a:xfrm>
          <a:prstGeom prst="rect">
            <a:avLst/>
          </a:prstGeom>
          <a:noFill/>
        </p:spPr>
      </p:pic>
      <p:pic>
        <p:nvPicPr>
          <p:cNvPr id="900102" name="Picture 6" descr="New TOC">
            <a:hlinkClick r:id="rId5" action="ppaction://hlinksldjump"/>
          </p:cNvPr>
          <p:cNvPicPr>
            <a:picLocks noChangeAspect="1" noChangeArrowheads="1"/>
          </p:cNvPicPr>
          <p:nvPr/>
        </p:nvPicPr>
        <p:blipFill>
          <a:blip r:embed="rId6" cstate="print"/>
          <a:srcRect/>
          <a:stretch>
            <a:fillRect/>
          </a:stretch>
        </p:blipFill>
        <p:spPr bwMode="auto">
          <a:xfrm>
            <a:off x="5832476" y="6194426"/>
            <a:ext cx="492125" cy="606425"/>
          </a:xfrm>
          <a:prstGeom prst="rect">
            <a:avLst/>
          </a:prstGeom>
          <a:noFill/>
        </p:spPr>
      </p:pic>
      <p:pic>
        <p:nvPicPr>
          <p:cNvPr id="900103" name="Picture 7" descr="New next">
            <a:hlinkClick r:id="" action="ppaction://hlinkshowjump?jump=nextslide"/>
          </p:cNvPr>
          <p:cNvPicPr>
            <a:picLocks noChangeAspect="1" noChangeArrowheads="1"/>
          </p:cNvPicPr>
          <p:nvPr/>
        </p:nvPicPr>
        <p:blipFill>
          <a:blip r:embed="rId7" cstate="print"/>
          <a:srcRect/>
          <a:stretch>
            <a:fillRect/>
          </a:stretch>
        </p:blipFill>
        <p:spPr bwMode="auto">
          <a:xfrm>
            <a:off x="6542088" y="6194426"/>
            <a:ext cx="468312" cy="606425"/>
          </a:xfrm>
          <a:prstGeom prst="rect">
            <a:avLst/>
          </a:prstGeom>
          <a:noFill/>
        </p:spPr>
      </p:pic>
      <p:pic>
        <p:nvPicPr>
          <p:cNvPr id="900104" name="Picture 8" descr="help">
            <a:hlinkClick r:id="" action="ppaction://noaction"/>
          </p:cNvPr>
          <p:cNvPicPr>
            <a:picLocks noChangeAspect="1" noChangeArrowheads="1"/>
          </p:cNvPicPr>
          <p:nvPr/>
        </p:nvPicPr>
        <p:blipFill>
          <a:blip r:embed="rId8" cstate="print"/>
          <a:srcRect/>
          <a:stretch>
            <a:fillRect/>
          </a:stretch>
        </p:blipFill>
        <p:spPr bwMode="auto">
          <a:xfrm>
            <a:off x="1752600" y="6202364"/>
            <a:ext cx="560388" cy="560387"/>
          </a:xfrm>
          <a:prstGeom prst="rect">
            <a:avLst/>
          </a:prstGeom>
          <a:noFill/>
        </p:spPr>
      </p:pic>
      <p:pic>
        <p:nvPicPr>
          <p:cNvPr id="900105" name="Picture 9" descr="resources">
            <a:hlinkClick r:id="rId9"/>
          </p:cNvPr>
          <p:cNvPicPr>
            <a:picLocks noChangeAspect="1" noChangeArrowheads="1"/>
          </p:cNvPicPr>
          <p:nvPr/>
        </p:nvPicPr>
        <p:blipFill>
          <a:blip r:embed="rId10" cstate="print"/>
          <a:srcRect/>
          <a:stretch>
            <a:fillRect/>
          </a:stretch>
        </p:blipFill>
        <p:spPr bwMode="auto">
          <a:xfrm>
            <a:off x="8458201" y="6267451"/>
            <a:ext cx="1806575" cy="411163"/>
          </a:xfrm>
          <a:prstGeom prst="rect">
            <a:avLst/>
          </a:prstGeom>
          <a:noFill/>
        </p:spPr>
      </p:pic>
      <p:sp>
        <p:nvSpPr>
          <p:cNvPr id="900108" name="Rectangle 12"/>
          <p:cNvSpPr>
            <a:spLocks noChangeArrowheads="1"/>
          </p:cNvSpPr>
          <p:nvPr/>
        </p:nvSpPr>
        <p:spPr bwMode="auto">
          <a:xfrm>
            <a:off x="2057400" y="1812926"/>
            <a:ext cx="4114800" cy="1384995"/>
          </a:xfrm>
          <a:prstGeom prst="rect">
            <a:avLst/>
          </a:prstGeom>
          <a:noFill/>
          <a:ln w="9525">
            <a:noFill/>
            <a:miter lim="800000"/>
            <a:headEnd/>
            <a:tailEnd/>
          </a:ln>
          <a:effectLst/>
        </p:spPr>
        <p:txBody>
          <a:bodyPr wrap="square">
            <a:spAutoFit/>
          </a:bodyPr>
          <a:lstStyle/>
          <a:p>
            <a:pPr marL="342900" indent="-342900"/>
            <a:r>
              <a:rPr lang="en-US" sz="2800" b="1" dirty="0">
                <a:latin typeface="Times" pitchFamily="18" charset="0"/>
              </a:rPr>
              <a:t>Third: </a:t>
            </a:r>
            <a:r>
              <a:rPr lang="en-US" sz="2800" dirty="0">
                <a:latin typeface="Times" pitchFamily="18" charset="0"/>
              </a:rPr>
              <a:t>The sugar in RNA is </a:t>
            </a:r>
            <a:r>
              <a:rPr lang="en-US" sz="2800" b="1" dirty="0">
                <a:latin typeface="Times" pitchFamily="18" charset="0"/>
              </a:rPr>
              <a:t>Ribose</a:t>
            </a:r>
            <a:r>
              <a:rPr lang="en-US" sz="2800" dirty="0">
                <a:latin typeface="Times" pitchFamily="18" charset="0"/>
              </a:rPr>
              <a:t>; DNA’s sugar is </a:t>
            </a:r>
            <a:r>
              <a:rPr lang="en-US" sz="2800" dirty="0" err="1">
                <a:latin typeface="Times" pitchFamily="18" charset="0"/>
              </a:rPr>
              <a:t>deoxyribose</a:t>
            </a:r>
            <a:r>
              <a:rPr lang="en-US" sz="2800" dirty="0">
                <a:latin typeface="Times" pitchFamily="18" charset="0"/>
              </a:rPr>
              <a:t>.</a:t>
            </a:r>
            <a:endParaRPr lang="en-US" sz="2800" i="1" dirty="0">
              <a:latin typeface="Times" pitchFamily="18" charset="0"/>
            </a:endParaRPr>
          </a:p>
        </p:txBody>
      </p:sp>
      <p:pic>
        <p:nvPicPr>
          <p:cNvPr id="900110" name="Picture 14" descr="Sec"/>
          <p:cNvPicPr>
            <a:picLocks noChangeAspect="1" noChangeArrowheads="1"/>
          </p:cNvPicPr>
          <p:nvPr/>
        </p:nvPicPr>
        <p:blipFill>
          <a:blip r:embed="rId11" cstate="print"/>
          <a:srcRect/>
          <a:stretch>
            <a:fillRect/>
          </a:stretch>
        </p:blipFill>
        <p:spPr bwMode="auto">
          <a:xfrm>
            <a:off x="1524000" y="0"/>
            <a:ext cx="1841500" cy="762000"/>
          </a:xfrm>
          <a:prstGeom prst="rect">
            <a:avLst/>
          </a:prstGeom>
          <a:noFill/>
        </p:spPr>
      </p:pic>
      <p:pic>
        <p:nvPicPr>
          <p:cNvPr id="900111" name="Picture 15" descr="Sec"/>
          <p:cNvPicPr>
            <a:picLocks noChangeAspect="1" noChangeArrowheads="1"/>
          </p:cNvPicPr>
          <p:nvPr/>
        </p:nvPicPr>
        <p:blipFill>
          <a:blip r:embed="rId12" cstate="print"/>
          <a:srcRect/>
          <a:stretch>
            <a:fillRect/>
          </a:stretch>
        </p:blipFill>
        <p:spPr bwMode="auto">
          <a:xfrm>
            <a:off x="4267200" y="0"/>
            <a:ext cx="3657600" cy="482600"/>
          </a:xfrm>
          <a:prstGeom prst="rect">
            <a:avLst/>
          </a:prstGeom>
          <a:noFill/>
        </p:spPr>
      </p:pic>
      <p:sp>
        <p:nvSpPr>
          <p:cNvPr id="900115" name="Text Box 19"/>
          <p:cNvSpPr txBox="1">
            <a:spLocks noChangeArrowheads="1"/>
          </p:cNvSpPr>
          <p:nvPr/>
        </p:nvSpPr>
        <p:spPr bwMode="auto">
          <a:xfrm>
            <a:off x="7010401" y="1703388"/>
            <a:ext cx="1180131" cy="523220"/>
          </a:xfrm>
          <a:prstGeom prst="rect">
            <a:avLst/>
          </a:prstGeom>
          <a:noFill/>
          <a:ln w="9525">
            <a:noFill/>
            <a:miter lim="800000"/>
            <a:headEnd/>
            <a:tailEnd/>
          </a:ln>
          <a:effectLst/>
        </p:spPr>
        <p:txBody>
          <a:bodyPr wrap="none">
            <a:spAutoFit/>
          </a:bodyPr>
          <a:lstStyle/>
          <a:p>
            <a:pPr>
              <a:buFontTx/>
              <a:buNone/>
            </a:pPr>
            <a:r>
              <a:rPr lang="en-US" sz="2800">
                <a:solidFill>
                  <a:srgbClr val="140000"/>
                </a:solidFill>
                <a:latin typeface="Times" pitchFamily="18" charset="0"/>
              </a:rPr>
              <a:t>Ribose</a:t>
            </a:r>
          </a:p>
        </p:txBody>
      </p:sp>
      <p:sp>
        <p:nvSpPr>
          <p:cNvPr id="900117" name="Text Box 21"/>
          <p:cNvSpPr txBox="1">
            <a:spLocks noChangeArrowheads="1"/>
          </p:cNvSpPr>
          <p:nvPr/>
        </p:nvSpPr>
        <p:spPr bwMode="auto">
          <a:xfrm>
            <a:off x="2089151" y="862014"/>
            <a:ext cx="1851789" cy="1200329"/>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dirty="0">
                <a:solidFill>
                  <a:schemeClr val="tx2"/>
                </a:solidFill>
                <a:latin typeface="Times" pitchFamily="18" charset="0"/>
              </a:rPr>
              <a:t>#1. RNA</a:t>
            </a:r>
          </a:p>
          <a:p>
            <a:pPr>
              <a:buFontTx/>
              <a:buNone/>
            </a:pPr>
            <a:endParaRPr lang="en-US" sz="3600" dirty="0">
              <a:solidFill>
                <a:schemeClr val="tx2"/>
              </a:solidFill>
              <a:latin typeface="Times" pitchFamily="18" charset="0"/>
            </a:endParaRPr>
          </a:p>
        </p:txBody>
      </p:sp>
    </p:spTree>
    <p:extLst>
      <p:ext uri="{BB962C8B-B14F-4D97-AF65-F5344CB8AC3E}">
        <p14:creationId xmlns:p14="http://schemas.microsoft.com/office/powerpoint/2010/main" val="334309731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900100"/>
                                        </p:tgtEl>
                                        <p:attrNameLst>
                                          <p:attrName>style.visibility</p:attrName>
                                        </p:attrNameLst>
                                      </p:cBhvr>
                                      <p:to>
                                        <p:strVal val="visible"/>
                                      </p:to>
                                    </p:set>
                                    <p:animEffect transition="in" filter="box(out)">
                                      <p:cBhvr>
                                        <p:cTn id="7" dur="500"/>
                                        <p:tgtEl>
                                          <p:spTgt spid="900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2258"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pic>
        <p:nvPicPr>
          <p:cNvPr id="992259" name="Picture 3" descr="end of slide"/>
          <p:cNvPicPr>
            <a:picLocks noChangeAspect="1" noChangeArrowheads="1"/>
          </p:cNvPicPr>
          <p:nvPr/>
        </p:nvPicPr>
        <p:blipFill>
          <a:blip r:embed="rId3" cstate="print"/>
          <a:srcRect/>
          <a:stretch>
            <a:fillRect/>
          </a:stretch>
        </p:blipFill>
        <p:spPr bwMode="auto">
          <a:xfrm>
            <a:off x="9693276" y="5105400"/>
            <a:ext cx="593725" cy="846138"/>
          </a:xfrm>
          <a:prstGeom prst="rect">
            <a:avLst/>
          </a:prstGeom>
          <a:noFill/>
        </p:spPr>
      </p:pic>
      <p:pic>
        <p:nvPicPr>
          <p:cNvPr id="992260" name="Picture 4" descr="New previous">
            <a:hlinkClick r:id="" action="ppaction://hlinkshowjump?jump=previousslide"/>
          </p:cNvPr>
          <p:cNvPicPr>
            <a:picLocks noChangeAspect="1" noChangeArrowheads="1"/>
          </p:cNvPicPr>
          <p:nvPr/>
        </p:nvPicPr>
        <p:blipFill>
          <a:blip r:embed="rId4" cstate="print"/>
          <a:srcRect/>
          <a:stretch>
            <a:fillRect/>
          </a:stretch>
        </p:blipFill>
        <p:spPr bwMode="auto">
          <a:xfrm>
            <a:off x="5105401" y="6191251"/>
            <a:ext cx="492125" cy="606425"/>
          </a:xfrm>
          <a:prstGeom prst="rect">
            <a:avLst/>
          </a:prstGeom>
          <a:noFill/>
        </p:spPr>
      </p:pic>
      <p:pic>
        <p:nvPicPr>
          <p:cNvPr id="992261" name="Picture 5" descr="New TOC">
            <a:hlinkClick r:id="rId5" action="ppaction://hlinksldjump"/>
          </p:cNvPr>
          <p:cNvPicPr>
            <a:picLocks noChangeAspect="1" noChangeArrowheads="1"/>
          </p:cNvPicPr>
          <p:nvPr/>
        </p:nvPicPr>
        <p:blipFill>
          <a:blip r:embed="rId6" cstate="print"/>
          <a:srcRect/>
          <a:stretch>
            <a:fillRect/>
          </a:stretch>
        </p:blipFill>
        <p:spPr bwMode="auto">
          <a:xfrm>
            <a:off x="5832476" y="6194426"/>
            <a:ext cx="492125" cy="606425"/>
          </a:xfrm>
          <a:prstGeom prst="rect">
            <a:avLst/>
          </a:prstGeom>
          <a:noFill/>
        </p:spPr>
      </p:pic>
      <p:pic>
        <p:nvPicPr>
          <p:cNvPr id="992262" name="Picture 6" descr="New next">
            <a:hlinkClick r:id="" action="ppaction://hlinkshowjump?jump=nextslide"/>
          </p:cNvPr>
          <p:cNvPicPr>
            <a:picLocks noChangeAspect="1" noChangeArrowheads="1"/>
          </p:cNvPicPr>
          <p:nvPr/>
        </p:nvPicPr>
        <p:blipFill>
          <a:blip r:embed="rId7" cstate="print"/>
          <a:srcRect/>
          <a:stretch>
            <a:fillRect/>
          </a:stretch>
        </p:blipFill>
        <p:spPr bwMode="auto">
          <a:xfrm>
            <a:off x="6542088" y="6194426"/>
            <a:ext cx="468312" cy="606425"/>
          </a:xfrm>
          <a:prstGeom prst="rect">
            <a:avLst/>
          </a:prstGeom>
          <a:noFill/>
        </p:spPr>
      </p:pic>
      <p:pic>
        <p:nvPicPr>
          <p:cNvPr id="992263" name="Picture 7" descr="help">
            <a:hlinkClick r:id="" action="ppaction://noaction"/>
          </p:cNvPr>
          <p:cNvPicPr>
            <a:picLocks noChangeAspect="1" noChangeArrowheads="1"/>
          </p:cNvPicPr>
          <p:nvPr/>
        </p:nvPicPr>
        <p:blipFill>
          <a:blip r:embed="rId8" cstate="print"/>
          <a:srcRect/>
          <a:stretch>
            <a:fillRect/>
          </a:stretch>
        </p:blipFill>
        <p:spPr bwMode="auto">
          <a:xfrm>
            <a:off x="1752600" y="6202364"/>
            <a:ext cx="560388" cy="560387"/>
          </a:xfrm>
          <a:prstGeom prst="rect">
            <a:avLst/>
          </a:prstGeom>
          <a:noFill/>
        </p:spPr>
      </p:pic>
      <p:pic>
        <p:nvPicPr>
          <p:cNvPr id="992264" name="Picture 8" descr="resources">
            <a:hlinkClick r:id="rId9"/>
          </p:cNvPr>
          <p:cNvPicPr>
            <a:picLocks noChangeAspect="1" noChangeArrowheads="1"/>
          </p:cNvPicPr>
          <p:nvPr/>
        </p:nvPicPr>
        <p:blipFill>
          <a:blip r:embed="rId10" cstate="print"/>
          <a:srcRect/>
          <a:stretch>
            <a:fillRect/>
          </a:stretch>
        </p:blipFill>
        <p:spPr bwMode="auto">
          <a:xfrm>
            <a:off x="8458201" y="6267451"/>
            <a:ext cx="1806575" cy="411163"/>
          </a:xfrm>
          <a:prstGeom prst="rect">
            <a:avLst/>
          </a:prstGeom>
          <a:noFill/>
        </p:spPr>
      </p:pic>
      <p:sp>
        <p:nvSpPr>
          <p:cNvPr id="992266" name="Rectangle 10"/>
          <p:cNvSpPr>
            <a:spLocks noChangeArrowheads="1"/>
          </p:cNvSpPr>
          <p:nvPr/>
        </p:nvSpPr>
        <p:spPr bwMode="auto">
          <a:xfrm>
            <a:off x="2057400" y="1524001"/>
            <a:ext cx="7924800" cy="646331"/>
          </a:xfrm>
          <a:prstGeom prst="rect">
            <a:avLst/>
          </a:prstGeom>
          <a:noFill/>
          <a:ln w="9525">
            <a:noFill/>
            <a:miter lim="800000"/>
            <a:headEnd/>
            <a:tailEnd/>
          </a:ln>
          <a:effectLst/>
        </p:spPr>
        <p:txBody>
          <a:bodyPr>
            <a:spAutoFit/>
          </a:bodyPr>
          <a:lstStyle/>
          <a:p>
            <a:pPr marL="342900" indent="-342900">
              <a:buClr>
                <a:schemeClr val="tx1"/>
              </a:buClr>
            </a:pPr>
            <a:r>
              <a:rPr lang="en-US">
                <a:solidFill>
                  <a:srgbClr val="FF0066"/>
                </a:solidFill>
                <a:latin typeface="Times" pitchFamily="18" charset="0"/>
              </a:rPr>
              <a:t>Transfer RNA </a:t>
            </a:r>
            <a:r>
              <a:rPr lang="en-US">
                <a:latin typeface="Times" pitchFamily="18" charset="0"/>
              </a:rPr>
              <a:t>(tRNA) is the supplier.  Transfer RNA delivers amino acids to the ribosome to be assembled into a protein.</a:t>
            </a:r>
            <a:endParaRPr lang="en-US" i="1">
              <a:latin typeface="Times" pitchFamily="18" charset="0"/>
            </a:endParaRPr>
          </a:p>
        </p:txBody>
      </p:sp>
      <p:pic>
        <p:nvPicPr>
          <p:cNvPr id="992267" name="Picture 11" descr="Sec"/>
          <p:cNvPicPr>
            <a:picLocks noChangeAspect="1" noChangeArrowheads="1"/>
          </p:cNvPicPr>
          <p:nvPr/>
        </p:nvPicPr>
        <p:blipFill>
          <a:blip r:embed="rId11" cstate="print"/>
          <a:srcRect/>
          <a:stretch>
            <a:fillRect/>
          </a:stretch>
        </p:blipFill>
        <p:spPr bwMode="auto">
          <a:xfrm>
            <a:off x="1524000" y="0"/>
            <a:ext cx="1841500" cy="762000"/>
          </a:xfrm>
          <a:prstGeom prst="rect">
            <a:avLst/>
          </a:prstGeom>
          <a:noFill/>
        </p:spPr>
      </p:pic>
      <p:pic>
        <p:nvPicPr>
          <p:cNvPr id="992268" name="Picture 12" descr="Sec"/>
          <p:cNvPicPr>
            <a:picLocks noChangeAspect="1" noChangeArrowheads="1"/>
          </p:cNvPicPr>
          <p:nvPr/>
        </p:nvPicPr>
        <p:blipFill>
          <a:blip r:embed="rId12" cstate="print"/>
          <a:srcRect/>
          <a:stretch>
            <a:fillRect/>
          </a:stretch>
        </p:blipFill>
        <p:spPr bwMode="auto">
          <a:xfrm>
            <a:off x="4267200" y="0"/>
            <a:ext cx="3657600" cy="482600"/>
          </a:xfrm>
          <a:prstGeom prst="rect">
            <a:avLst/>
          </a:prstGeom>
          <a:noFill/>
        </p:spPr>
      </p:pic>
      <p:pic>
        <p:nvPicPr>
          <p:cNvPr id="992270" name="Picture 14" descr="audio image blue">
            <a:hlinkClick r:id="" action="ppaction://noaction">
              <a:snd r:embed="rId13" name="11-transfer RNA.WAV"/>
            </a:hlinkClick>
          </p:cNvPr>
          <p:cNvPicPr>
            <a:picLocks noChangeAspect="1" noChangeArrowheads="1"/>
          </p:cNvPicPr>
          <p:nvPr/>
        </p:nvPicPr>
        <p:blipFill>
          <a:blip r:embed="rId14" cstate="print"/>
          <a:srcRect/>
          <a:stretch>
            <a:fillRect/>
          </a:stretch>
        </p:blipFill>
        <p:spPr bwMode="auto">
          <a:xfrm>
            <a:off x="9067801" y="2438401"/>
            <a:ext cx="354013" cy="354013"/>
          </a:xfrm>
          <a:prstGeom prst="rect">
            <a:avLst/>
          </a:prstGeom>
          <a:noFill/>
        </p:spPr>
      </p:pic>
      <p:sp>
        <p:nvSpPr>
          <p:cNvPr id="992271" name="Text Box 15"/>
          <p:cNvSpPr txBox="1">
            <a:spLocks noChangeArrowheads="1"/>
          </p:cNvSpPr>
          <p:nvPr/>
        </p:nvSpPr>
        <p:spPr bwMode="auto">
          <a:xfrm>
            <a:off x="2089151" y="862014"/>
            <a:ext cx="1851789"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dirty="0">
                <a:solidFill>
                  <a:schemeClr val="tx2"/>
                </a:solidFill>
                <a:latin typeface="Times" pitchFamily="18" charset="0"/>
              </a:rPr>
              <a:t>#2. RNA</a:t>
            </a:r>
          </a:p>
        </p:txBody>
      </p:sp>
      <p:pic>
        <p:nvPicPr>
          <p:cNvPr id="992272" name="GB4F605M.AVI">
            <a:hlinkClick r:id="" action="ppaction://media"/>
          </p:cNvPr>
          <p:cNvPicPr>
            <a:picLocks noRot="1" noChangeAspect="1" noChangeArrowheads="1"/>
          </p:cNvPicPr>
          <p:nvPr>
            <a:videoFile r:link="rId1"/>
          </p:nvPr>
        </p:nvPicPr>
        <p:blipFill>
          <a:blip r:embed="rId15" cstate="print"/>
          <a:srcRect/>
          <a:stretch>
            <a:fillRect/>
          </a:stretch>
        </p:blipFill>
        <p:spPr bwMode="auto">
          <a:xfrm>
            <a:off x="7315200" y="2895600"/>
            <a:ext cx="3048000" cy="2286000"/>
          </a:xfrm>
          <a:prstGeom prst="rect">
            <a:avLst/>
          </a:prstGeom>
          <a:noFill/>
        </p:spPr>
      </p:pic>
      <p:sp>
        <p:nvSpPr>
          <p:cNvPr id="992273" name="Text Box 17"/>
          <p:cNvSpPr txBox="1">
            <a:spLocks noChangeArrowheads="1"/>
          </p:cNvSpPr>
          <p:nvPr/>
        </p:nvSpPr>
        <p:spPr bwMode="auto">
          <a:xfrm>
            <a:off x="5000625" y="5410200"/>
            <a:ext cx="2412840" cy="338554"/>
          </a:xfrm>
          <a:prstGeom prst="rect">
            <a:avLst/>
          </a:prstGeom>
          <a:noFill/>
          <a:ln w="9525">
            <a:noFill/>
            <a:miter lim="800000"/>
            <a:headEnd/>
            <a:tailEnd/>
          </a:ln>
          <a:effectLst/>
        </p:spPr>
        <p:txBody>
          <a:bodyPr wrap="none">
            <a:spAutoFit/>
          </a:bodyPr>
          <a:lstStyle/>
          <a:p>
            <a:pPr>
              <a:buFontTx/>
              <a:buNone/>
            </a:pPr>
            <a:r>
              <a:rPr lang="en-US" sz="1600">
                <a:solidFill>
                  <a:schemeClr val="tx2"/>
                </a:solidFill>
                <a:latin typeface="Times New Roman" pitchFamily="18" charset="0"/>
              </a:rPr>
              <a:t>Click image to view movie</a:t>
            </a:r>
          </a:p>
        </p:txBody>
      </p:sp>
      <p:pic>
        <p:nvPicPr>
          <p:cNvPr id="118786" name="Picture 2" descr="http://t2.gstatic.com/images?q=tbn:ANd9GcQ_Im0qWpp_hJyt2d2BvmZ8-oQzrEWiwkJwK_y-qomkFUQ3-SvQqQ:academic.pgcc.edu/~kroberts/Lecture/Chapter%25207/07-13_tRNA_L.jpg">
            <a:hlinkClick r:id="rId16"/>
          </p:cNvPr>
          <p:cNvPicPr>
            <a:picLocks noChangeAspect="1" noChangeArrowheads="1"/>
          </p:cNvPicPr>
          <p:nvPr/>
        </p:nvPicPr>
        <p:blipFill>
          <a:blip r:embed="rId17" cstate="print"/>
          <a:srcRect/>
          <a:stretch>
            <a:fillRect/>
          </a:stretch>
        </p:blipFill>
        <p:spPr bwMode="auto">
          <a:xfrm>
            <a:off x="2133600" y="2379753"/>
            <a:ext cx="4114800" cy="3106647"/>
          </a:xfrm>
          <a:prstGeom prst="rect">
            <a:avLst/>
          </a:prstGeom>
          <a:noFill/>
        </p:spPr>
      </p:pic>
    </p:spTree>
    <p:extLst>
      <p:ext uri="{BB962C8B-B14F-4D97-AF65-F5344CB8AC3E}">
        <p14:creationId xmlns:p14="http://schemas.microsoft.com/office/powerpoint/2010/main" val="184568864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92266"/>
                                        </p:tgtEl>
                                        <p:attrNameLst>
                                          <p:attrName>style.visibility</p:attrName>
                                        </p:attrNameLst>
                                      </p:cBhvr>
                                      <p:to>
                                        <p:strVal val="visible"/>
                                      </p:to>
                                    </p:set>
                                    <p:animEffect transition="in" filter="box(out)">
                                      <p:cBhvr>
                                        <p:cTn id="7" dur="500"/>
                                        <p:tgtEl>
                                          <p:spTgt spid="992266"/>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992270"/>
                                        </p:tgtEl>
                                        <p:attrNameLst>
                                          <p:attrName>style.visibility</p:attrName>
                                        </p:attrNameLst>
                                      </p:cBhvr>
                                      <p:to>
                                        <p:strVal val="visible"/>
                                      </p:to>
                                    </p:set>
                                    <p:animEffect transition="in" filter="box(out)">
                                      <p:cBhvr>
                                        <p:cTn id="11" dur="500"/>
                                        <p:tgtEl>
                                          <p:spTgt spid="992270"/>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992259"/>
                                        </p:tgtEl>
                                        <p:attrNameLst>
                                          <p:attrName>style.visibility</p:attrName>
                                        </p:attrNameLst>
                                      </p:cBhvr>
                                      <p:to>
                                        <p:strVal val="visible"/>
                                      </p:to>
                                    </p:set>
                                    <p:animEffect transition="in" filter="box(out)">
                                      <p:cBhvr>
                                        <p:cTn id="15" dur="500"/>
                                        <p:tgtEl>
                                          <p:spTgt spid="99225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992272"/>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992272"/>
                                        </p:tgtEl>
                                      </p:cBhvr>
                                    </p:cmd>
                                  </p:childTnLst>
                                </p:cTn>
                              </p:par>
                            </p:childTnLst>
                          </p:cTn>
                        </p:par>
                      </p:childTnLst>
                    </p:cTn>
                  </p:par>
                </p:childTnLst>
              </p:cTn>
              <p:nextCondLst>
                <p:cond evt="onClick" delay="0">
                  <p:tgtEl>
                    <p:spTgt spid="992272"/>
                  </p:tgtEl>
                </p:cond>
              </p:nextCondLst>
            </p:seq>
            <p:video>
              <p:cMediaNode>
                <p:cTn id="21" fill="hold" display="0">
                  <p:stCondLst>
                    <p:cond delay="indefinite"/>
                  </p:stCondLst>
                  <p:endCondLst>
                    <p:cond evt="onNext" delay="0">
                      <p:tgtEl>
                        <p:sldTgt/>
                      </p:tgtEl>
                    </p:cond>
                    <p:cond evt="onPrev" delay="0">
                      <p:tgtEl>
                        <p:sldTgt/>
                      </p:tgtEl>
                    </p:cond>
                  </p:endCondLst>
                </p:cTn>
                <p:tgtEl>
                  <p:spTgt spid="992272"/>
                </p:tgtEl>
              </p:cMediaNode>
            </p:video>
          </p:childTnLst>
        </p:cTn>
      </p:par>
    </p:tnLst>
    <p:bldLst>
      <p:bldP spid="992266"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pic>
        <p:nvPicPr>
          <p:cNvPr id="904196"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904197"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04198" name="Picture 6"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04199"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904200"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904201" name="Picture 9"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sp>
        <p:nvSpPr>
          <p:cNvPr id="904204" name="Rectangle 12"/>
          <p:cNvSpPr>
            <a:spLocks noChangeArrowheads="1"/>
          </p:cNvSpPr>
          <p:nvPr/>
        </p:nvSpPr>
        <p:spPr bwMode="auto">
          <a:xfrm>
            <a:off x="2057400" y="1600200"/>
            <a:ext cx="7924800" cy="369332"/>
          </a:xfrm>
          <a:prstGeom prst="rect">
            <a:avLst/>
          </a:prstGeom>
          <a:noFill/>
          <a:ln w="9525">
            <a:noFill/>
            <a:miter lim="800000"/>
            <a:headEnd/>
            <a:tailEnd/>
          </a:ln>
          <a:effectLst/>
        </p:spPr>
        <p:txBody>
          <a:bodyPr>
            <a:spAutoFit/>
          </a:bodyPr>
          <a:lstStyle/>
          <a:p>
            <a:pPr marL="342900" indent="-342900"/>
            <a:r>
              <a:rPr lang="en-US" dirty="0">
                <a:latin typeface="Times" pitchFamily="18" charset="0"/>
              </a:rPr>
              <a:t>There are three types of RNA that help build proteins.</a:t>
            </a:r>
            <a:endParaRPr lang="en-US" i="1" dirty="0">
              <a:latin typeface="Times" pitchFamily="18" charset="0"/>
            </a:endParaRPr>
          </a:p>
        </p:txBody>
      </p:sp>
      <p:sp>
        <p:nvSpPr>
          <p:cNvPr id="904205" name="Rectangle 13"/>
          <p:cNvSpPr>
            <a:spLocks noChangeArrowheads="1"/>
          </p:cNvSpPr>
          <p:nvPr/>
        </p:nvSpPr>
        <p:spPr bwMode="auto">
          <a:xfrm>
            <a:off x="1524000" y="1981201"/>
            <a:ext cx="8153400" cy="646331"/>
          </a:xfrm>
          <a:prstGeom prst="rect">
            <a:avLst/>
          </a:prstGeom>
          <a:noFill/>
          <a:ln w="9525">
            <a:noFill/>
            <a:miter lim="800000"/>
            <a:headEnd/>
            <a:tailEnd/>
          </a:ln>
          <a:effectLst/>
        </p:spPr>
        <p:txBody>
          <a:bodyPr>
            <a:spAutoFit/>
          </a:bodyPr>
          <a:lstStyle/>
          <a:p>
            <a:pPr marL="342900" indent="-342900">
              <a:buClr>
                <a:schemeClr val="tx1"/>
              </a:buClr>
            </a:pPr>
            <a:r>
              <a:rPr lang="en-US" dirty="0">
                <a:solidFill>
                  <a:srgbClr val="FF0066"/>
                </a:solidFill>
                <a:latin typeface="Times" pitchFamily="18" charset="0"/>
              </a:rPr>
              <a:t>Messenger RNA</a:t>
            </a:r>
            <a:r>
              <a:rPr lang="en-US" dirty="0">
                <a:latin typeface="Times" pitchFamily="18" charset="0"/>
              </a:rPr>
              <a:t> (mRNA), brings instructions from DNA in the nucleus to the cell’s factory floor, the cytoplasm.</a:t>
            </a:r>
            <a:endParaRPr lang="en-US" i="1" dirty="0">
              <a:latin typeface="Times" pitchFamily="18" charset="0"/>
            </a:endParaRPr>
          </a:p>
        </p:txBody>
      </p:sp>
      <p:sp>
        <p:nvSpPr>
          <p:cNvPr id="904206" name="Rectangle 14"/>
          <p:cNvSpPr>
            <a:spLocks noChangeArrowheads="1"/>
          </p:cNvSpPr>
          <p:nvPr/>
        </p:nvSpPr>
        <p:spPr bwMode="auto">
          <a:xfrm>
            <a:off x="1524000" y="2590800"/>
            <a:ext cx="7924800" cy="369332"/>
          </a:xfrm>
          <a:prstGeom prst="rect">
            <a:avLst/>
          </a:prstGeom>
          <a:noFill/>
          <a:ln w="9525">
            <a:noFill/>
            <a:miter lim="800000"/>
            <a:headEnd/>
            <a:tailEnd/>
          </a:ln>
          <a:effectLst/>
        </p:spPr>
        <p:txBody>
          <a:bodyPr>
            <a:spAutoFit/>
          </a:bodyPr>
          <a:lstStyle/>
          <a:p>
            <a:pPr marL="342900" indent="-342900"/>
            <a:r>
              <a:rPr lang="en-US" dirty="0">
                <a:latin typeface="Times" pitchFamily="18" charset="0"/>
              </a:rPr>
              <a:t>On the factory floor, mRNA moves to the assembly line, a ribosome.</a:t>
            </a:r>
          </a:p>
        </p:txBody>
      </p:sp>
      <p:pic>
        <p:nvPicPr>
          <p:cNvPr id="904207" name="Picture 15" descr="Sec"/>
          <p:cNvPicPr>
            <a:picLocks noChangeAspect="1" noChangeArrowheads="1"/>
          </p:cNvPicPr>
          <p:nvPr/>
        </p:nvPicPr>
        <p:blipFill>
          <a:blip r:embed="rId10" cstate="print"/>
          <a:srcRect/>
          <a:stretch>
            <a:fillRect/>
          </a:stretch>
        </p:blipFill>
        <p:spPr bwMode="auto">
          <a:xfrm>
            <a:off x="1524000" y="0"/>
            <a:ext cx="1841500" cy="762000"/>
          </a:xfrm>
          <a:prstGeom prst="rect">
            <a:avLst/>
          </a:prstGeom>
          <a:noFill/>
        </p:spPr>
      </p:pic>
      <p:pic>
        <p:nvPicPr>
          <p:cNvPr id="904208" name="Picture 16" descr="Sec"/>
          <p:cNvPicPr>
            <a:picLocks noChangeAspect="1" noChangeArrowheads="1"/>
          </p:cNvPicPr>
          <p:nvPr/>
        </p:nvPicPr>
        <p:blipFill>
          <a:blip r:embed="rId11" cstate="print"/>
          <a:srcRect/>
          <a:stretch>
            <a:fillRect/>
          </a:stretch>
        </p:blipFill>
        <p:spPr bwMode="auto">
          <a:xfrm>
            <a:off x="4267200" y="0"/>
            <a:ext cx="3657600" cy="482600"/>
          </a:xfrm>
          <a:prstGeom prst="rect">
            <a:avLst/>
          </a:prstGeom>
          <a:noFill/>
        </p:spPr>
      </p:pic>
      <p:pic>
        <p:nvPicPr>
          <p:cNvPr id="904210" name="Picture 18" descr="audio image blue">
            <a:hlinkClick r:id="" action="ppaction://noaction">
              <a:snd r:embed="rId12" name="11-messenger RNA.WAV"/>
            </a:hlinkClick>
          </p:cNvPr>
          <p:cNvPicPr>
            <a:picLocks noChangeAspect="1" noChangeArrowheads="1"/>
          </p:cNvPicPr>
          <p:nvPr/>
        </p:nvPicPr>
        <p:blipFill>
          <a:blip r:embed="rId13" cstate="print"/>
          <a:srcRect/>
          <a:stretch>
            <a:fillRect/>
          </a:stretch>
        </p:blipFill>
        <p:spPr bwMode="auto">
          <a:xfrm>
            <a:off x="5868988" y="3709988"/>
            <a:ext cx="354012" cy="354012"/>
          </a:xfrm>
          <a:prstGeom prst="rect">
            <a:avLst/>
          </a:prstGeom>
          <a:noFill/>
        </p:spPr>
      </p:pic>
      <p:sp>
        <p:nvSpPr>
          <p:cNvPr id="904211" name="Text Box 19"/>
          <p:cNvSpPr txBox="1">
            <a:spLocks noChangeArrowheads="1"/>
          </p:cNvSpPr>
          <p:nvPr/>
        </p:nvSpPr>
        <p:spPr bwMode="auto">
          <a:xfrm>
            <a:off x="2089151" y="862014"/>
            <a:ext cx="1851789"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dirty="0">
                <a:solidFill>
                  <a:schemeClr val="tx2"/>
                </a:solidFill>
                <a:latin typeface="Times" pitchFamily="18" charset="0"/>
              </a:rPr>
              <a:t>#2. RNA</a:t>
            </a:r>
          </a:p>
        </p:txBody>
      </p:sp>
      <p:pic>
        <p:nvPicPr>
          <p:cNvPr id="16" name="Picture 12" descr="\\Hvf-work\Education\Edu3\BDOL Interactive Chalkboard\01-Image Bank Images\ch11\ChemicalDifferenceofDNA&amp;RNA.jpg"/>
          <p:cNvPicPr>
            <a:picLocks noChangeAspect="1" noChangeArrowheads="1"/>
          </p:cNvPicPr>
          <p:nvPr/>
        </p:nvPicPr>
        <p:blipFill>
          <a:blip r:embed="rId14" cstate="print"/>
          <a:srcRect/>
          <a:stretch>
            <a:fillRect/>
          </a:stretch>
        </p:blipFill>
        <p:spPr bwMode="auto">
          <a:xfrm>
            <a:off x="5562600" y="2971800"/>
            <a:ext cx="4743450" cy="3604864"/>
          </a:xfrm>
          <a:prstGeom prst="rect">
            <a:avLst/>
          </a:prstGeom>
          <a:noFill/>
        </p:spPr>
      </p:pic>
    </p:spTree>
    <p:extLst>
      <p:ext uri="{BB962C8B-B14F-4D97-AF65-F5344CB8AC3E}">
        <p14:creationId xmlns:p14="http://schemas.microsoft.com/office/powerpoint/2010/main" val="157091734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04204"/>
                                        </p:tgtEl>
                                        <p:attrNameLst>
                                          <p:attrName>style.visibility</p:attrName>
                                        </p:attrNameLst>
                                      </p:cBhvr>
                                      <p:to>
                                        <p:strVal val="visible"/>
                                      </p:to>
                                    </p:set>
                                    <p:animEffect transition="in" filter="box(out)">
                                      <p:cBhvr>
                                        <p:cTn id="7" dur="500"/>
                                        <p:tgtEl>
                                          <p:spTgt spid="90420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904205"/>
                                        </p:tgtEl>
                                        <p:attrNameLst>
                                          <p:attrName>style.visibility</p:attrName>
                                        </p:attrNameLst>
                                      </p:cBhvr>
                                      <p:to>
                                        <p:strVal val="visible"/>
                                      </p:to>
                                    </p:set>
                                    <p:animEffect transition="in" filter="box(out)">
                                      <p:cBhvr>
                                        <p:cTn id="12" dur="500"/>
                                        <p:tgtEl>
                                          <p:spTgt spid="90420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904210"/>
                                        </p:tgtEl>
                                        <p:attrNameLst>
                                          <p:attrName>style.visibility</p:attrName>
                                        </p:attrNameLst>
                                      </p:cBhvr>
                                      <p:to>
                                        <p:strVal val="visible"/>
                                      </p:to>
                                    </p:set>
                                    <p:animEffect transition="in" filter="box(out)">
                                      <p:cBhvr>
                                        <p:cTn id="17" dur="500"/>
                                        <p:tgtEl>
                                          <p:spTgt spid="90421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904206"/>
                                        </p:tgtEl>
                                        <p:attrNameLst>
                                          <p:attrName>style.visibility</p:attrName>
                                        </p:attrNameLst>
                                      </p:cBhvr>
                                      <p:to>
                                        <p:strVal val="visible"/>
                                      </p:to>
                                    </p:set>
                                    <p:animEffect transition="in" filter="box(out)">
                                      <p:cBhvr>
                                        <p:cTn id="22" dur="500"/>
                                        <p:tgtEl>
                                          <p:spTgt spid="904206"/>
                                        </p:tgtEl>
                                      </p:cBhvr>
                                    </p:animEffect>
                                  </p:childTnLst>
                                </p:cTn>
                              </p:par>
                            </p:childTnLst>
                          </p:cTn>
                        </p:par>
                        <p:par>
                          <p:cTn id="23" fill="hold">
                            <p:stCondLst>
                              <p:cond delay="500"/>
                            </p:stCondLst>
                            <p:childTnLst>
                              <p:par>
                                <p:cTn id="24" presetID="4" presetClass="entr" presetSubtype="32" fill="hold" nodeType="afterEffect">
                                  <p:stCondLst>
                                    <p:cond delay="0"/>
                                  </p:stCondLst>
                                  <p:childTnLst>
                                    <p:set>
                                      <p:cBhvr>
                                        <p:cTn id="25" dur="1" fill="hold">
                                          <p:stCondLst>
                                            <p:cond delay="0"/>
                                          </p:stCondLst>
                                        </p:cTn>
                                        <p:tgtEl>
                                          <p:spTgt spid="904196"/>
                                        </p:tgtEl>
                                        <p:attrNameLst>
                                          <p:attrName>style.visibility</p:attrName>
                                        </p:attrNameLst>
                                      </p:cBhvr>
                                      <p:to>
                                        <p:strVal val="visible"/>
                                      </p:to>
                                    </p:set>
                                    <p:animEffect transition="in" filter="box(out)">
                                      <p:cBhvr>
                                        <p:cTn id="26" dur="500"/>
                                        <p:tgtEl>
                                          <p:spTgt spid="904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4204" grpId="0" autoUpdateAnimBg="0"/>
      <p:bldP spid="904205" grpId="0" autoUpdateAnimBg="0"/>
      <p:bldP spid="904206"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11.1 Summary – pages 281 - 287</a:t>
            </a:r>
          </a:p>
        </p:txBody>
      </p:sp>
      <p:sp>
        <p:nvSpPr>
          <p:cNvPr id="165898" name="Rectangle 10"/>
          <p:cNvSpPr>
            <a:spLocks noChangeArrowheads="1"/>
          </p:cNvSpPr>
          <p:nvPr/>
        </p:nvSpPr>
        <p:spPr bwMode="auto">
          <a:xfrm>
            <a:off x="2057400" y="1809750"/>
            <a:ext cx="7924800" cy="1569660"/>
          </a:xfrm>
          <a:prstGeom prst="rect">
            <a:avLst/>
          </a:prstGeom>
          <a:noFill/>
          <a:ln w="9525">
            <a:noFill/>
            <a:miter lim="800000"/>
            <a:headEnd/>
            <a:tailEnd/>
          </a:ln>
          <a:effectLst/>
        </p:spPr>
        <p:txBody>
          <a:bodyPr>
            <a:spAutoFit/>
          </a:bodyPr>
          <a:lstStyle/>
          <a:p>
            <a:pPr marL="342900" indent="-342900"/>
            <a:r>
              <a:rPr lang="en-US" sz="2400" dirty="0">
                <a:latin typeface="Times" pitchFamily="18" charset="0"/>
              </a:rPr>
              <a:t>Although the environment influences how an organism develops, the </a:t>
            </a:r>
            <a:r>
              <a:rPr lang="en-US" sz="2400" b="1" dirty="0">
                <a:latin typeface="Times" pitchFamily="18" charset="0"/>
              </a:rPr>
              <a:t>genetic information that is held in the molecules of DNA </a:t>
            </a:r>
            <a:r>
              <a:rPr lang="en-US" sz="2400" dirty="0">
                <a:latin typeface="Times" pitchFamily="18" charset="0"/>
              </a:rPr>
              <a:t>ultimately determines an organism’s traits</a:t>
            </a:r>
            <a:r>
              <a:rPr lang="en-US" dirty="0">
                <a:latin typeface="Times" pitchFamily="18" charset="0"/>
              </a:rPr>
              <a:t>.</a:t>
            </a:r>
            <a:endParaRPr lang="en-US" i="1" dirty="0">
              <a:latin typeface="Times" pitchFamily="18" charset="0"/>
            </a:endParaRPr>
          </a:p>
        </p:txBody>
      </p:sp>
      <p:sp>
        <p:nvSpPr>
          <p:cNvPr id="165899" name="Rectangle 11"/>
          <p:cNvSpPr>
            <a:spLocks noChangeArrowheads="1"/>
          </p:cNvSpPr>
          <p:nvPr/>
        </p:nvSpPr>
        <p:spPr bwMode="auto">
          <a:xfrm>
            <a:off x="2057401" y="3984626"/>
            <a:ext cx="7866063" cy="830997"/>
          </a:xfrm>
          <a:prstGeom prst="rect">
            <a:avLst/>
          </a:prstGeom>
          <a:noFill/>
          <a:ln w="9525">
            <a:noFill/>
            <a:miter lim="800000"/>
            <a:headEnd/>
            <a:tailEnd/>
          </a:ln>
          <a:effectLst/>
        </p:spPr>
        <p:txBody>
          <a:bodyPr>
            <a:spAutoFit/>
          </a:bodyPr>
          <a:lstStyle/>
          <a:p>
            <a:pPr marL="342900" indent="-342900"/>
            <a:r>
              <a:rPr lang="en-US" sz="2400" dirty="0">
                <a:latin typeface="Times" pitchFamily="18" charset="0"/>
              </a:rPr>
              <a:t>DNA achieves its control by </a:t>
            </a:r>
            <a:r>
              <a:rPr lang="en-US" sz="2400" b="1" dirty="0">
                <a:latin typeface="Times" pitchFamily="18" charset="0"/>
              </a:rPr>
              <a:t>determining the structure of proteins.</a:t>
            </a:r>
          </a:p>
        </p:txBody>
      </p:sp>
      <p:pic>
        <p:nvPicPr>
          <p:cNvPr id="165944" name="Picture 56"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165945" name="Picture 57"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165946" name="Picture 58" descr="New TOC">
            <a:hlinkClick r:id="" action="ppaction://noaction"/>
          </p:cNvPr>
          <p:cNvPicPr>
            <a:picLocks noChangeAspect="1" noChangeArrowheads="1"/>
          </p:cNvPicPr>
          <p:nvPr/>
        </p:nvPicPr>
        <p:blipFill>
          <a:blip r:embed="rId4" cstate="print"/>
          <a:srcRect/>
          <a:stretch>
            <a:fillRect/>
          </a:stretch>
        </p:blipFill>
        <p:spPr bwMode="auto">
          <a:xfrm>
            <a:off x="5832476" y="6194426"/>
            <a:ext cx="492125" cy="606425"/>
          </a:xfrm>
          <a:prstGeom prst="rect">
            <a:avLst/>
          </a:prstGeom>
          <a:noFill/>
        </p:spPr>
      </p:pic>
      <p:pic>
        <p:nvPicPr>
          <p:cNvPr id="165947" name="Picture 59" descr="New next">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165948" name="Picture 60" descr="help">
            <a:hlinkClick r:id="" action="ppaction://noaction"/>
          </p:cNvPr>
          <p:cNvPicPr>
            <a:picLocks noChangeAspect="1" noChangeArrowheads="1"/>
          </p:cNvPicPr>
          <p:nvPr/>
        </p:nvPicPr>
        <p:blipFill>
          <a:blip r:embed="rId6" cstate="print"/>
          <a:srcRect/>
          <a:stretch>
            <a:fillRect/>
          </a:stretch>
        </p:blipFill>
        <p:spPr bwMode="auto">
          <a:xfrm>
            <a:off x="1752600" y="6202364"/>
            <a:ext cx="560388" cy="560387"/>
          </a:xfrm>
          <a:prstGeom prst="rect">
            <a:avLst/>
          </a:prstGeom>
          <a:noFill/>
        </p:spPr>
      </p:pic>
      <p:pic>
        <p:nvPicPr>
          <p:cNvPr id="165953" name="Picture 65" descr="resources">
            <a:hlinkClick r:id="rId7"/>
          </p:cNvPr>
          <p:cNvPicPr>
            <a:picLocks noChangeAspect="1" noChangeArrowheads="1"/>
          </p:cNvPicPr>
          <p:nvPr/>
        </p:nvPicPr>
        <p:blipFill>
          <a:blip r:embed="rId8" cstate="print"/>
          <a:srcRect/>
          <a:stretch>
            <a:fillRect/>
          </a:stretch>
        </p:blipFill>
        <p:spPr bwMode="auto">
          <a:xfrm>
            <a:off x="8458201" y="6267451"/>
            <a:ext cx="1806575" cy="411163"/>
          </a:xfrm>
          <a:prstGeom prst="rect">
            <a:avLst/>
          </a:prstGeom>
          <a:noFill/>
        </p:spPr>
      </p:pic>
      <p:pic>
        <p:nvPicPr>
          <p:cNvPr id="165958" name="Picture 70" descr="Sec"/>
          <p:cNvPicPr>
            <a:picLocks noChangeAspect="1" noChangeArrowheads="1"/>
          </p:cNvPicPr>
          <p:nvPr/>
        </p:nvPicPr>
        <p:blipFill>
          <a:blip r:embed="rId9" cstate="print"/>
          <a:srcRect/>
          <a:stretch>
            <a:fillRect/>
          </a:stretch>
        </p:blipFill>
        <p:spPr bwMode="auto">
          <a:xfrm>
            <a:off x="1524000" y="0"/>
            <a:ext cx="1828800" cy="762000"/>
          </a:xfrm>
          <a:prstGeom prst="rect">
            <a:avLst/>
          </a:prstGeom>
          <a:noFill/>
        </p:spPr>
      </p:pic>
      <p:pic>
        <p:nvPicPr>
          <p:cNvPr id="165959" name="Picture 71" descr="Sec"/>
          <p:cNvPicPr>
            <a:picLocks noChangeAspect="1" noChangeArrowheads="1"/>
          </p:cNvPicPr>
          <p:nvPr/>
        </p:nvPicPr>
        <p:blipFill>
          <a:blip r:embed="rId10" cstate="print"/>
          <a:srcRect/>
          <a:stretch>
            <a:fillRect/>
          </a:stretch>
        </p:blipFill>
        <p:spPr bwMode="auto">
          <a:xfrm>
            <a:off x="3873500" y="0"/>
            <a:ext cx="5422900" cy="482600"/>
          </a:xfrm>
          <a:prstGeom prst="rect">
            <a:avLst/>
          </a:prstGeom>
          <a:noFill/>
        </p:spPr>
      </p:pic>
      <p:sp>
        <p:nvSpPr>
          <p:cNvPr id="165960" name="Text Box 72"/>
          <p:cNvSpPr txBox="1">
            <a:spLocks noChangeArrowheads="1"/>
          </p:cNvSpPr>
          <p:nvPr/>
        </p:nvSpPr>
        <p:spPr bwMode="auto">
          <a:xfrm>
            <a:off x="2089151" y="914401"/>
            <a:ext cx="7191071"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dirty="0">
                <a:solidFill>
                  <a:schemeClr val="tx2"/>
                </a:solidFill>
                <a:latin typeface="Times" pitchFamily="18" charset="0"/>
              </a:rPr>
              <a:t>#2. What are the two functions DNA?</a:t>
            </a:r>
          </a:p>
        </p:txBody>
      </p:sp>
    </p:spTree>
    <p:extLst>
      <p:ext uri="{BB962C8B-B14F-4D97-AF65-F5344CB8AC3E}">
        <p14:creationId xmlns:p14="http://schemas.microsoft.com/office/powerpoint/2010/main" val="195222335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65898"/>
                                        </p:tgtEl>
                                        <p:attrNameLst>
                                          <p:attrName>style.visibility</p:attrName>
                                        </p:attrNameLst>
                                      </p:cBhvr>
                                      <p:to>
                                        <p:strVal val="visible"/>
                                      </p:to>
                                    </p:set>
                                    <p:animEffect transition="in" filter="box(out)">
                                      <p:cBhvr>
                                        <p:cTn id="7" dur="500"/>
                                        <p:tgtEl>
                                          <p:spTgt spid="165898"/>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165944"/>
                                        </p:tgtEl>
                                        <p:attrNameLst>
                                          <p:attrName>style.visibility</p:attrName>
                                        </p:attrNameLst>
                                      </p:cBhvr>
                                      <p:to>
                                        <p:strVal val="visible"/>
                                      </p:to>
                                    </p:set>
                                    <p:animEffect transition="in" filter="box(out)">
                                      <p:cBhvr>
                                        <p:cTn id="11" dur="500"/>
                                        <p:tgtEl>
                                          <p:spTgt spid="1659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8"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 Synthesis – Thursday!!!!!  10/6</a:t>
            </a:r>
            <a:endParaRPr lang="en-US" dirty="0"/>
          </a:p>
        </p:txBody>
      </p:sp>
      <p:sp>
        <p:nvSpPr>
          <p:cNvPr id="3" name="Content Placeholder 2"/>
          <p:cNvSpPr>
            <a:spLocks noGrp="1"/>
          </p:cNvSpPr>
          <p:nvPr>
            <p:ph idx="1"/>
          </p:nvPr>
        </p:nvSpPr>
        <p:spPr/>
        <p:txBody>
          <a:bodyPr/>
          <a:lstStyle/>
          <a:p>
            <a:r>
              <a:rPr lang="en-US" dirty="0" smtClean="0"/>
              <a:t>1 large bag of M &amp; M’s –</a:t>
            </a:r>
          </a:p>
          <a:p>
            <a:r>
              <a:rPr lang="en-US" dirty="0" smtClean="0"/>
              <a:t>1 large bag of Gummy Bears –</a:t>
            </a:r>
          </a:p>
          <a:p>
            <a:r>
              <a:rPr lang="en-US" dirty="0" smtClean="0"/>
              <a:t>4 bags of Marshmallows-</a:t>
            </a:r>
          </a:p>
          <a:p>
            <a:r>
              <a:rPr lang="en-US" dirty="0" smtClean="0"/>
              <a:t>1 stick of Butter – </a:t>
            </a:r>
            <a:r>
              <a:rPr lang="en-US" dirty="0"/>
              <a:t>M</a:t>
            </a:r>
            <a:r>
              <a:rPr lang="en-US" dirty="0" smtClean="0"/>
              <a:t>cAllister</a:t>
            </a:r>
          </a:p>
          <a:p>
            <a:r>
              <a:rPr lang="en-US" dirty="0" smtClean="0"/>
              <a:t>1 box Rice Krispy Cereal - </a:t>
            </a:r>
            <a:endParaRPr lang="en-US" dirty="0"/>
          </a:p>
        </p:txBody>
      </p:sp>
    </p:spTree>
    <p:extLst>
      <p:ext uri="{BB962C8B-B14F-4D97-AF65-F5344CB8AC3E}">
        <p14:creationId xmlns:p14="http://schemas.microsoft.com/office/powerpoint/2010/main" val="14952292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DNA Quiz Friday 9/30</a:t>
            </a:r>
            <a:br>
              <a:rPr lang="en-US" dirty="0" smtClean="0"/>
            </a:br>
            <a:r>
              <a:rPr lang="en-US" sz="2700" dirty="0"/>
              <a:t>1 piece of Binder Paper &amp; pencil or pen.  Write your name on the top right hand side.</a:t>
            </a:r>
          </a:p>
        </p:txBody>
      </p:sp>
      <p:sp>
        <p:nvSpPr>
          <p:cNvPr id="3" name="TextBox 2"/>
          <p:cNvSpPr txBox="1"/>
          <p:nvPr/>
        </p:nvSpPr>
        <p:spPr>
          <a:xfrm>
            <a:off x="1471572" y="1600201"/>
            <a:ext cx="9196428" cy="461665"/>
          </a:xfrm>
          <a:prstGeom prst="rect">
            <a:avLst/>
          </a:prstGeom>
          <a:noFill/>
        </p:spPr>
        <p:txBody>
          <a:bodyPr wrap="none" rtlCol="0">
            <a:spAutoFit/>
          </a:bodyPr>
          <a:lstStyle/>
          <a:p>
            <a:r>
              <a:rPr lang="en-US" dirty="0"/>
              <a:t>1.  </a:t>
            </a:r>
            <a:r>
              <a:rPr lang="en-US" sz="2400" dirty="0"/>
              <a:t>What is the name of the molecule that holds our genetic information?</a:t>
            </a:r>
          </a:p>
        </p:txBody>
      </p:sp>
      <p:sp>
        <p:nvSpPr>
          <p:cNvPr id="4" name="TextBox 3"/>
          <p:cNvSpPr txBox="1"/>
          <p:nvPr/>
        </p:nvSpPr>
        <p:spPr>
          <a:xfrm>
            <a:off x="1524000" y="2014836"/>
            <a:ext cx="5064848" cy="461665"/>
          </a:xfrm>
          <a:prstGeom prst="rect">
            <a:avLst/>
          </a:prstGeom>
          <a:noFill/>
        </p:spPr>
        <p:txBody>
          <a:bodyPr wrap="none" rtlCol="0">
            <a:spAutoFit/>
          </a:bodyPr>
          <a:lstStyle/>
          <a:p>
            <a:r>
              <a:rPr lang="en-US" sz="2400" dirty="0"/>
              <a:t>2.  What is the shape of that molecule?</a:t>
            </a:r>
          </a:p>
        </p:txBody>
      </p:sp>
      <p:sp>
        <p:nvSpPr>
          <p:cNvPr id="5" name="TextBox 4"/>
          <p:cNvSpPr txBox="1"/>
          <p:nvPr/>
        </p:nvSpPr>
        <p:spPr>
          <a:xfrm>
            <a:off x="1524000" y="2438401"/>
            <a:ext cx="5803512" cy="461665"/>
          </a:xfrm>
          <a:prstGeom prst="rect">
            <a:avLst/>
          </a:prstGeom>
          <a:noFill/>
        </p:spPr>
        <p:txBody>
          <a:bodyPr wrap="none" rtlCol="0">
            <a:spAutoFit/>
          </a:bodyPr>
          <a:lstStyle/>
          <a:p>
            <a:r>
              <a:rPr lang="en-US" sz="2400" dirty="0"/>
              <a:t>3. Where is that molecule located in the cell?</a:t>
            </a:r>
          </a:p>
        </p:txBody>
      </p:sp>
      <p:sp>
        <p:nvSpPr>
          <p:cNvPr id="6" name="TextBox 5"/>
          <p:cNvSpPr txBox="1"/>
          <p:nvPr/>
        </p:nvSpPr>
        <p:spPr>
          <a:xfrm>
            <a:off x="1524000" y="2895601"/>
            <a:ext cx="7803034" cy="461665"/>
          </a:xfrm>
          <a:prstGeom prst="rect">
            <a:avLst/>
          </a:prstGeom>
          <a:noFill/>
        </p:spPr>
        <p:txBody>
          <a:bodyPr wrap="none" rtlCol="0">
            <a:spAutoFit/>
          </a:bodyPr>
          <a:lstStyle/>
          <a:p>
            <a:r>
              <a:rPr lang="en-US" sz="2400" dirty="0"/>
              <a:t>4.  What are the 4 Nitrogen Bases that code for Amino Acids?</a:t>
            </a:r>
          </a:p>
        </p:txBody>
      </p:sp>
      <p:sp>
        <p:nvSpPr>
          <p:cNvPr id="7" name="TextBox 6"/>
          <p:cNvSpPr txBox="1"/>
          <p:nvPr/>
        </p:nvSpPr>
        <p:spPr>
          <a:xfrm>
            <a:off x="1524000" y="3352801"/>
            <a:ext cx="6031972" cy="461665"/>
          </a:xfrm>
          <a:prstGeom prst="rect">
            <a:avLst/>
          </a:prstGeom>
          <a:noFill/>
        </p:spPr>
        <p:txBody>
          <a:bodyPr wrap="none" rtlCol="0">
            <a:spAutoFit/>
          </a:bodyPr>
          <a:lstStyle/>
          <a:p>
            <a:r>
              <a:rPr lang="en-US" sz="2400" dirty="0"/>
              <a:t>5. Write how the Nitrogen base pair together. </a:t>
            </a:r>
          </a:p>
        </p:txBody>
      </p:sp>
      <p:sp>
        <p:nvSpPr>
          <p:cNvPr id="8" name="TextBox 7"/>
          <p:cNvSpPr txBox="1"/>
          <p:nvPr/>
        </p:nvSpPr>
        <p:spPr>
          <a:xfrm>
            <a:off x="1524001" y="3886200"/>
            <a:ext cx="7797647" cy="2308324"/>
          </a:xfrm>
          <a:prstGeom prst="rect">
            <a:avLst/>
          </a:prstGeom>
          <a:noFill/>
        </p:spPr>
        <p:txBody>
          <a:bodyPr wrap="none" rtlCol="0">
            <a:spAutoFit/>
          </a:bodyPr>
          <a:lstStyle/>
          <a:p>
            <a:pPr marL="457200" indent="-457200">
              <a:buAutoNum type="arabicPeriod" startAt="6"/>
            </a:pPr>
            <a:r>
              <a:rPr lang="en-US" sz="2400" dirty="0"/>
              <a:t>What is the bond that holds the nitrogen bases together?</a:t>
            </a:r>
          </a:p>
          <a:p>
            <a:pPr marL="457200" indent="-457200">
              <a:buAutoNum type="arabicPeriod" startAt="6"/>
            </a:pPr>
            <a:r>
              <a:rPr lang="en-US" sz="2400" dirty="0"/>
              <a:t>Draw &amp; Write the three parts of a nucleotide.</a:t>
            </a:r>
          </a:p>
          <a:p>
            <a:pPr>
              <a:buNone/>
            </a:pPr>
            <a:r>
              <a:rPr lang="en-US" sz="2400" dirty="0"/>
              <a:t>8. What is DNA Replication?</a:t>
            </a:r>
          </a:p>
          <a:p>
            <a:pPr>
              <a:buNone/>
            </a:pPr>
            <a:r>
              <a:rPr lang="en-US" sz="2400" dirty="0"/>
              <a:t>9.  What are the two functions of DNA?</a:t>
            </a:r>
          </a:p>
          <a:p>
            <a:pPr>
              <a:buNone/>
            </a:pPr>
            <a:r>
              <a:rPr lang="en-US" sz="2400" dirty="0"/>
              <a:t>10. How is RNA different from DNA?</a:t>
            </a:r>
          </a:p>
          <a:p>
            <a:pPr marL="457200" indent="-457200"/>
            <a:endParaRPr lang="en-US" sz="2400" dirty="0"/>
          </a:p>
        </p:txBody>
      </p:sp>
    </p:spTree>
    <p:extLst>
      <p:ext uri="{BB962C8B-B14F-4D97-AF65-F5344CB8AC3E}">
        <p14:creationId xmlns:p14="http://schemas.microsoft.com/office/powerpoint/2010/main" val="91774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heel(4)">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ox(i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fade">
                                      <p:cBhvr>
                                        <p:cTn id="42" dur="500"/>
                                        <p:tgtEl>
                                          <p:spTgt spid="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xEl>
                                              <p:pRg st="1" end="1"/>
                                            </p:txEl>
                                          </p:spTgt>
                                        </p:tgtEl>
                                        <p:attrNameLst>
                                          <p:attrName>style.visibility</p:attrName>
                                        </p:attrNameLst>
                                      </p:cBhvr>
                                      <p:to>
                                        <p:strVal val="visible"/>
                                      </p:to>
                                    </p:set>
                                    <p:animEffect transition="in" filter="fade">
                                      <p:cBhvr>
                                        <p:cTn id="47" dur="500"/>
                                        <p:tgtEl>
                                          <p:spTgt spid="8">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
                                            <p:txEl>
                                              <p:pRg st="2" end="2"/>
                                            </p:txEl>
                                          </p:spTgt>
                                        </p:tgtEl>
                                        <p:attrNameLst>
                                          <p:attrName>style.visibility</p:attrName>
                                        </p:attrNameLst>
                                      </p:cBhvr>
                                      <p:to>
                                        <p:strVal val="visible"/>
                                      </p:to>
                                    </p:set>
                                    <p:animEffect transition="in" filter="fade">
                                      <p:cBhvr>
                                        <p:cTn id="52" dur="500"/>
                                        <p:tgtEl>
                                          <p:spTgt spid="8">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
                                            <p:txEl>
                                              <p:pRg st="3" end="3"/>
                                            </p:txEl>
                                          </p:spTgt>
                                        </p:tgtEl>
                                        <p:attrNameLst>
                                          <p:attrName>style.visibility</p:attrName>
                                        </p:attrNameLst>
                                      </p:cBhvr>
                                      <p:to>
                                        <p:strVal val="visible"/>
                                      </p:to>
                                    </p:set>
                                    <p:animEffect transition="in" filter="fade">
                                      <p:cBhvr>
                                        <p:cTn id="57" dur="500"/>
                                        <p:tgtEl>
                                          <p:spTgt spid="8">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
                                            <p:txEl>
                                              <p:pRg st="4" end="4"/>
                                            </p:txEl>
                                          </p:spTgt>
                                        </p:tgtEl>
                                        <p:attrNameLst>
                                          <p:attrName>style.visibility</p:attrName>
                                        </p:attrNameLst>
                                      </p:cBhvr>
                                      <p:to>
                                        <p:strVal val="visible"/>
                                      </p:to>
                                    </p:set>
                                    <p:animEffect transition="in" filter="fade">
                                      <p:cBhvr>
                                        <p:cTn id="6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6" name="Rectangle 2"/>
          <p:cNvSpPr>
            <a:spLocks noGrp="1" noChangeArrowheads="1"/>
          </p:cNvSpPr>
          <p:nvPr>
            <p:ph type="title"/>
          </p:nvPr>
        </p:nvSpPr>
        <p:spPr>
          <a:xfrm>
            <a:off x="2438400" y="6964363"/>
            <a:ext cx="8229600" cy="198437"/>
          </a:xfrm>
        </p:spPr>
        <p:txBody>
          <a:bodyPr>
            <a:normAutofit fontScale="90000"/>
          </a:bodyPr>
          <a:lstStyle/>
          <a:p>
            <a:pPr algn="r"/>
            <a:r>
              <a:rPr lang="en-US" altLang="en-US" sz="1400" b="1"/>
              <a:t>Section 11.2 Summary – page 2888- 295</a:t>
            </a:r>
          </a:p>
        </p:txBody>
      </p:sp>
      <p:pic>
        <p:nvPicPr>
          <p:cNvPr id="897030" name="Picture 6"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897031" name="Picture 7"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897032" name="Picture 8"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97033" name="Picture 9"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897034" name="Picture 10"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897035" name="Picture 11"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897036" name="Picture 12" descr="Sec"/>
          <p:cNvPicPr>
            <a:picLocks noChangeAspect="1" noChangeArrowheads="1"/>
          </p:cNvPicPr>
          <p:nvPr/>
        </p:nvPicPr>
        <p:blipFill>
          <a:blip r:embed="rId10" cstate="print"/>
          <a:srcRect/>
          <a:stretch>
            <a:fillRect/>
          </a:stretch>
        </p:blipFill>
        <p:spPr bwMode="auto">
          <a:xfrm>
            <a:off x="1524000" y="0"/>
            <a:ext cx="1752600" cy="762000"/>
          </a:xfrm>
          <a:prstGeom prst="rect">
            <a:avLst/>
          </a:prstGeom>
          <a:noFill/>
        </p:spPr>
      </p:pic>
      <p:pic>
        <p:nvPicPr>
          <p:cNvPr id="897037" name="Picture 13" descr="Sec"/>
          <p:cNvPicPr>
            <a:picLocks noChangeAspect="1" noChangeArrowheads="1"/>
          </p:cNvPicPr>
          <p:nvPr/>
        </p:nvPicPr>
        <p:blipFill>
          <a:blip r:embed="rId11" cstate="print"/>
          <a:srcRect/>
          <a:stretch>
            <a:fillRect/>
          </a:stretch>
        </p:blipFill>
        <p:spPr bwMode="auto">
          <a:xfrm>
            <a:off x="4267200" y="0"/>
            <a:ext cx="3657600" cy="482600"/>
          </a:xfrm>
          <a:prstGeom prst="rect">
            <a:avLst/>
          </a:prstGeom>
          <a:noFill/>
        </p:spPr>
      </p:pic>
      <p:sp>
        <p:nvSpPr>
          <p:cNvPr id="897038" name="Text Box 14"/>
          <p:cNvSpPr txBox="1">
            <a:spLocks noChangeArrowheads="1"/>
          </p:cNvSpPr>
          <p:nvPr/>
        </p:nvSpPr>
        <p:spPr bwMode="auto">
          <a:xfrm>
            <a:off x="2130426" y="1812926"/>
            <a:ext cx="7788275" cy="954107"/>
          </a:xfrm>
          <a:prstGeom prst="rect">
            <a:avLst/>
          </a:prstGeom>
          <a:noFill/>
          <a:ln w="9525" algn="ctr">
            <a:noFill/>
            <a:miter lim="800000"/>
            <a:headEnd/>
            <a:tailEnd/>
          </a:ln>
          <a:effectLst/>
        </p:spPr>
        <p:txBody>
          <a:bodyPr>
            <a:spAutoFit/>
          </a:bodyPr>
          <a:lstStyle/>
          <a:p>
            <a:pPr>
              <a:tabLst>
                <a:tab pos="228600" algn="l"/>
                <a:tab pos="1943100" algn="l"/>
              </a:tabLst>
            </a:pPr>
            <a:r>
              <a:rPr lang="en-US" dirty="0">
                <a:latin typeface="Times" pitchFamily="18" charset="0"/>
              </a:rPr>
              <a:t> </a:t>
            </a:r>
            <a:r>
              <a:rPr lang="en-US" sz="2800" dirty="0">
                <a:latin typeface="Times" pitchFamily="18" charset="0"/>
              </a:rPr>
              <a:t>You learned earlier that proteins are polymers of amino acids.</a:t>
            </a:r>
          </a:p>
        </p:txBody>
      </p:sp>
      <p:sp>
        <p:nvSpPr>
          <p:cNvPr id="897039" name="Text Box 15"/>
          <p:cNvSpPr txBox="1">
            <a:spLocks noChangeArrowheads="1"/>
          </p:cNvSpPr>
          <p:nvPr/>
        </p:nvSpPr>
        <p:spPr bwMode="auto">
          <a:xfrm>
            <a:off x="1524001" y="2895602"/>
            <a:ext cx="9143999" cy="1384995"/>
          </a:xfrm>
          <a:prstGeom prst="rect">
            <a:avLst/>
          </a:prstGeom>
          <a:noFill/>
          <a:ln w="9525" algn="ctr">
            <a:noFill/>
            <a:miter lim="800000"/>
            <a:headEnd/>
            <a:tailEnd/>
          </a:ln>
          <a:effectLst/>
        </p:spPr>
        <p:txBody>
          <a:bodyPr wrap="square">
            <a:spAutoFit/>
          </a:bodyPr>
          <a:lstStyle/>
          <a:p>
            <a:pPr>
              <a:tabLst>
                <a:tab pos="228600" algn="l"/>
                <a:tab pos="1943100" algn="l"/>
              </a:tabLst>
            </a:pPr>
            <a:r>
              <a:rPr lang="en-US" dirty="0">
                <a:latin typeface="Times" pitchFamily="18" charset="0"/>
              </a:rPr>
              <a:t> </a:t>
            </a:r>
            <a:r>
              <a:rPr lang="en-US" sz="2800" dirty="0">
                <a:latin typeface="Times" pitchFamily="18" charset="0"/>
              </a:rPr>
              <a:t>The sequence of nucleotides in each gene contains information for assembling the string of amino acids that make up a single protein.</a:t>
            </a:r>
          </a:p>
        </p:txBody>
      </p:sp>
      <p:sp>
        <p:nvSpPr>
          <p:cNvPr id="897041" name="Text Box 17"/>
          <p:cNvSpPr txBox="1">
            <a:spLocks noChangeArrowheads="1"/>
          </p:cNvSpPr>
          <p:nvPr/>
        </p:nvSpPr>
        <p:spPr bwMode="auto">
          <a:xfrm>
            <a:off x="2089150" y="1012826"/>
            <a:ext cx="5509842"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dirty="0">
                <a:solidFill>
                  <a:schemeClr val="tx2"/>
                </a:solidFill>
                <a:latin typeface="Times" pitchFamily="18" charset="0"/>
              </a:rPr>
              <a:t>Genes Expression = Proteins</a:t>
            </a:r>
          </a:p>
        </p:txBody>
      </p:sp>
    </p:spTree>
    <p:extLst>
      <p:ext uri="{BB962C8B-B14F-4D97-AF65-F5344CB8AC3E}">
        <p14:creationId xmlns:p14="http://schemas.microsoft.com/office/powerpoint/2010/main" val="227304645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97038"/>
                                        </p:tgtEl>
                                        <p:attrNameLst>
                                          <p:attrName>style.visibility</p:attrName>
                                        </p:attrNameLst>
                                      </p:cBhvr>
                                      <p:to>
                                        <p:strVal val="visible"/>
                                      </p:to>
                                    </p:set>
                                    <p:animEffect transition="in" filter="box(out)">
                                      <p:cBhvr>
                                        <p:cTn id="7" dur="500"/>
                                        <p:tgtEl>
                                          <p:spTgt spid="89703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897039"/>
                                        </p:tgtEl>
                                        <p:attrNameLst>
                                          <p:attrName>style.visibility</p:attrName>
                                        </p:attrNameLst>
                                      </p:cBhvr>
                                      <p:to>
                                        <p:strVal val="visible"/>
                                      </p:to>
                                    </p:set>
                                    <p:animEffect transition="in" filter="box(out)">
                                      <p:cBhvr>
                                        <p:cTn id="12" dur="500"/>
                                        <p:tgtEl>
                                          <p:spTgt spid="897039"/>
                                        </p:tgtEl>
                                      </p:cBhvr>
                                    </p:animEffect>
                                  </p:childTnLst>
                                </p:cTn>
                              </p:par>
                            </p:childTnLst>
                          </p:cTn>
                        </p:par>
                        <p:par>
                          <p:cTn id="13" fill="hold">
                            <p:stCondLst>
                              <p:cond delay="500"/>
                            </p:stCondLst>
                            <p:childTnLst>
                              <p:par>
                                <p:cTn id="14" presetID="4" presetClass="entr" presetSubtype="32" fill="hold" nodeType="afterEffect">
                                  <p:stCondLst>
                                    <p:cond delay="0"/>
                                  </p:stCondLst>
                                  <p:childTnLst>
                                    <p:set>
                                      <p:cBhvr>
                                        <p:cTn id="15" dur="1" fill="hold">
                                          <p:stCondLst>
                                            <p:cond delay="0"/>
                                          </p:stCondLst>
                                        </p:cTn>
                                        <p:tgtEl>
                                          <p:spTgt spid="897030"/>
                                        </p:tgtEl>
                                        <p:attrNameLst>
                                          <p:attrName>style.visibility</p:attrName>
                                        </p:attrNameLst>
                                      </p:cBhvr>
                                      <p:to>
                                        <p:strVal val="visible"/>
                                      </p:to>
                                    </p:set>
                                    <p:animEffect transition="in" filter="box(out)">
                                      <p:cBhvr>
                                        <p:cTn id="16" dur="500"/>
                                        <p:tgtEl>
                                          <p:spTgt spid="897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7038" grpId="0" autoUpdateAnimBg="0"/>
      <p:bldP spid="897039"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18"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pic>
        <p:nvPicPr>
          <p:cNvPr id="905220"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905221"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05222" name="Picture 6"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05223"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905224"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905225" name="Picture 9"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sp>
        <p:nvSpPr>
          <p:cNvPr id="905228" name="Rectangle 12"/>
          <p:cNvSpPr>
            <a:spLocks noChangeArrowheads="1"/>
          </p:cNvSpPr>
          <p:nvPr/>
        </p:nvSpPr>
        <p:spPr bwMode="auto">
          <a:xfrm>
            <a:off x="2057400" y="1600201"/>
            <a:ext cx="7924800" cy="646331"/>
          </a:xfrm>
          <a:prstGeom prst="rect">
            <a:avLst/>
          </a:prstGeom>
          <a:noFill/>
          <a:ln w="9525">
            <a:noFill/>
            <a:miter lim="800000"/>
            <a:headEnd/>
            <a:tailEnd/>
          </a:ln>
          <a:effectLst/>
        </p:spPr>
        <p:txBody>
          <a:bodyPr>
            <a:spAutoFit/>
          </a:bodyPr>
          <a:lstStyle/>
          <a:p>
            <a:pPr marL="342900" indent="-342900"/>
            <a:r>
              <a:rPr lang="en-US">
                <a:latin typeface="Times" pitchFamily="18" charset="0"/>
              </a:rPr>
              <a:t>The ribosome, made of </a:t>
            </a:r>
            <a:r>
              <a:rPr lang="en-US">
                <a:solidFill>
                  <a:srgbClr val="FF0066"/>
                </a:solidFill>
                <a:latin typeface="Times" pitchFamily="18" charset="0"/>
              </a:rPr>
              <a:t>ribosomal RNA</a:t>
            </a:r>
            <a:r>
              <a:rPr lang="en-US">
                <a:latin typeface="Times" pitchFamily="18" charset="0"/>
              </a:rPr>
              <a:t> (rRNA), binds to the mRNA and uses the instructions to assemble the amino acids in the correct order.</a:t>
            </a:r>
            <a:endParaRPr lang="en-US" i="1">
              <a:latin typeface="Times" pitchFamily="18" charset="0"/>
            </a:endParaRPr>
          </a:p>
        </p:txBody>
      </p:sp>
      <p:pic>
        <p:nvPicPr>
          <p:cNvPr id="905231" name="Picture 15" descr="Sec"/>
          <p:cNvPicPr>
            <a:picLocks noChangeAspect="1" noChangeArrowheads="1"/>
          </p:cNvPicPr>
          <p:nvPr/>
        </p:nvPicPr>
        <p:blipFill>
          <a:blip r:embed="rId10" cstate="print"/>
          <a:srcRect/>
          <a:stretch>
            <a:fillRect/>
          </a:stretch>
        </p:blipFill>
        <p:spPr bwMode="auto">
          <a:xfrm>
            <a:off x="1524000" y="0"/>
            <a:ext cx="1841500" cy="762000"/>
          </a:xfrm>
          <a:prstGeom prst="rect">
            <a:avLst/>
          </a:prstGeom>
          <a:noFill/>
        </p:spPr>
      </p:pic>
      <p:pic>
        <p:nvPicPr>
          <p:cNvPr id="905232" name="Picture 16" descr="Sec"/>
          <p:cNvPicPr>
            <a:picLocks noChangeAspect="1" noChangeArrowheads="1"/>
          </p:cNvPicPr>
          <p:nvPr/>
        </p:nvPicPr>
        <p:blipFill>
          <a:blip r:embed="rId11" cstate="print"/>
          <a:srcRect/>
          <a:stretch>
            <a:fillRect/>
          </a:stretch>
        </p:blipFill>
        <p:spPr bwMode="auto">
          <a:xfrm>
            <a:off x="4267200" y="0"/>
            <a:ext cx="3657600" cy="482600"/>
          </a:xfrm>
          <a:prstGeom prst="rect">
            <a:avLst/>
          </a:prstGeom>
          <a:noFill/>
        </p:spPr>
      </p:pic>
      <p:pic>
        <p:nvPicPr>
          <p:cNvPr id="905235" name="Picture 19" descr="audio image blue">
            <a:hlinkClick r:id="" action="ppaction://noaction">
              <a:snd r:embed="rId12" name="11-ribosomal RNA.WAV"/>
            </a:hlinkClick>
          </p:cNvPr>
          <p:cNvPicPr>
            <a:picLocks noChangeAspect="1" noChangeArrowheads="1"/>
          </p:cNvPicPr>
          <p:nvPr/>
        </p:nvPicPr>
        <p:blipFill>
          <a:blip r:embed="rId13" cstate="print"/>
          <a:srcRect/>
          <a:stretch>
            <a:fillRect/>
          </a:stretch>
        </p:blipFill>
        <p:spPr bwMode="auto">
          <a:xfrm>
            <a:off x="5297488" y="3009901"/>
            <a:ext cx="354012" cy="354013"/>
          </a:xfrm>
          <a:prstGeom prst="rect">
            <a:avLst/>
          </a:prstGeom>
          <a:noFill/>
        </p:spPr>
      </p:pic>
      <p:sp>
        <p:nvSpPr>
          <p:cNvPr id="905237" name="Text Box 21"/>
          <p:cNvSpPr txBox="1">
            <a:spLocks noChangeArrowheads="1"/>
          </p:cNvSpPr>
          <p:nvPr/>
        </p:nvSpPr>
        <p:spPr bwMode="auto">
          <a:xfrm>
            <a:off x="2089151" y="862014"/>
            <a:ext cx="1851789"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dirty="0">
                <a:solidFill>
                  <a:schemeClr val="tx2"/>
                </a:solidFill>
                <a:latin typeface="Times" pitchFamily="18" charset="0"/>
              </a:rPr>
              <a:t>#2. RNA</a:t>
            </a:r>
          </a:p>
        </p:txBody>
      </p:sp>
      <p:pic>
        <p:nvPicPr>
          <p:cNvPr id="119812" name="Picture 4" descr="http://www3.nd.edu/~aseriann/rrna.gif"/>
          <p:cNvPicPr>
            <a:picLocks noChangeAspect="1" noChangeArrowheads="1"/>
          </p:cNvPicPr>
          <p:nvPr/>
        </p:nvPicPr>
        <p:blipFill>
          <a:blip r:embed="rId14" cstate="print"/>
          <a:srcRect/>
          <a:stretch>
            <a:fillRect/>
          </a:stretch>
        </p:blipFill>
        <p:spPr bwMode="auto">
          <a:xfrm>
            <a:off x="1981200" y="2562226"/>
            <a:ext cx="3124200" cy="4295775"/>
          </a:xfrm>
          <a:prstGeom prst="rect">
            <a:avLst/>
          </a:prstGeom>
          <a:noFill/>
        </p:spPr>
      </p:pic>
    </p:spTree>
    <p:extLst>
      <p:ext uri="{BB962C8B-B14F-4D97-AF65-F5344CB8AC3E}">
        <p14:creationId xmlns:p14="http://schemas.microsoft.com/office/powerpoint/2010/main" val="280638340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05228"/>
                                        </p:tgtEl>
                                        <p:attrNameLst>
                                          <p:attrName>style.visibility</p:attrName>
                                        </p:attrNameLst>
                                      </p:cBhvr>
                                      <p:to>
                                        <p:strVal val="visible"/>
                                      </p:to>
                                    </p:set>
                                    <p:animEffect transition="in" filter="box(out)">
                                      <p:cBhvr>
                                        <p:cTn id="7" dur="500"/>
                                        <p:tgtEl>
                                          <p:spTgt spid="90522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905235"/>
                                        </p:tgtEl>
                                        <p:attrNameLst>
                                          <p:attrName>style.visibility</p:attrName>
                                        </p:attrNameLst>
                                      </p:cBhvr>
                                      <p:to>
                                        <p:strVal val="visible"/>
                                      </p:to>
                                    </p:set>
                                    <p:animEffect transition="in" filter="box(out)">
                                      <p:cBhvr>
                                        <p:cTn id="12" dur="500"/>
                                        <p:tgtEl>
                                          <p:spTgt spid="905235"/>
                                        </p:tgtEl>
                                      </p:cBhvr>
                                    </p:animEffect>
                                  </p:childTnLst>
                                </p:cTn>
                              </p:par>
                            </p:childTnLst>
                          </p:cTn>
                        </p:par>
                        <p:par>
                          <p:cTn id="13" fill="hold">
                            <p:stCondLst>
                              <p:cond delay="500"/>
                            </p:stCondLst>
                            <p:childTnLst>
                              <p:par>
                                <p:cTn id="14" presetID="4" presetClass="entr" presetSubtype="32" fill="hold" nodeType="afterEffect">
                                  <p:stCondLst>
                                    <p:cond delay="0"/>
                                  </p:stCondLst>
                                  <p:childTnLst>
                                    <p:set>
                                      <p:cBhvr>
                                        <p:cTn id="15" dur="1" fill="hold">
                                          <p:stCondLst>
                                            <p:cond delay="0"/>
                                          </p:stCondLst>
                                        </p:cTn>
                                        <p:tgtEl>
                                          <p:spTgt spid="905220"/>
                                        </p:tgtEl>
                                        <p:attrNameLst>
                                          <p:attrName>style.visibility</p:attrName>
                                        </p:attrNameLst>
                                      </p:cBhvr>
                                      <p:to>
                                        <p:strVal val="visible"/>
                                      </p:to>
                                    </p:set>
                                    <p:animEffect transition="in" filter="box(out)">
                                      <p:cBhvr>
                                        <p:cTn id="16" dur="500"/>
                                        <p:tgtEl>
                                          <p:spTgt spid="905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5228"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4498" name="Picture 2" descr="C:\Documents and Settings\cherie\Desktop\BDOL Prototype\BDOL Power Point Template\New previous.gif">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874499" name="Picture 3" descr="C:\Documents and Settings\cherie\Desktop\BDOL Prototype\BDOL Power Point Template\New next.gif">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pic>
        <p:nvPicPr>
          <p:cNvPr id="874502" name="Picture 6" descr="C:\Documents and Settings\cherie\Desktop\BDOL Prototype\BDOL Power Point Template\New TOC.gif">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874503" name="Picture 7" descr="C:\Documents and Settings\cherie\Desktop\BDOL Prototype\BDOL Power Point Template\resources.gif">
            <a:hlinkClick r:id="" action="ppaction://hlinkshowjump?jump=firstslide"/>
          </p:cNvPr>
          <p:cNvPicPr>
            <a:picLocks noChangeAspect="1" noChangeArrowheads="1"/>
          </p:cNvPicPr>
          <p:nvPr/>
        </p:nvPicPr>
        <p:blipFill>
          <a:blip r:embed="rId6" cstate="print"/>
          <a:srcRect/>
          <a:stretch>
            <a:fillRect/>
          </a:stretch>
        </p:blipFill>
        <p:spPr bwMode="auto">
          <a:xfrm>
            <a:off x="8458201" y="6267451"/>
            <a:ext cx="1806575" cy="411163"/>
          </a:xfrm>
          <a:prstGeom prst="rect">
            <a:avLst/>
          </a:prstGeom>
          <a:noFill/>
        </p:spPr>
      </p:pic>
      <p:pic>
        <p:nvPicPr>
          <p:cNvPr id="874504" name="Picture 8" descr="C:\Documents and Settings\cherie\Desktop\BDOL Prototype\BDOL Power Point Template\help.gif">
            <a:hlinkClick r:id="rId7" action="ppaction://hlinksldjump"/>
          </p:cNvPr>
          <p:cNvPicPr>
            <a:picLocks noChangeAspect="1" noChangeArrowheads="1"/>
          </p:cNvPicPr>
          <p:nvPr/>
        </p:nvPicPr>
        <p:blipFill>
          <a:blip r:embed="rId8" cstate="print"/>
          <a:srcRect/>
          <a:stretch>
            <a:fillRect/>
          </a:stretch>
        </p:blipFill>
        <p:spPr bwMode="auto">
          <a:xfrm>
            <a:off x="1752600" y="6202364"/>
            <a:ext cx="560388" cy="560387"/>
          </a:xfrm>
          <a:prstGeom prst="rect">
            <a:avLst/>
          </a:prstGeom>
          <a:noFill/>
        </p:spPr>
      </p:pic>
      <p:sp>
        <p:nvSpPr>
          <p:cNvPr id="874505" name="Text Box 9"/>
          <p:cNvSpPr txBox="1">
            <a:spLocks noChangeArrowheads="1"/>
          </p:cNvSpPr>
          <p:nvPr/>
        </p:nvSpPr>
        <p:spPr bwMode="auto">
          <a:xfrm>
            <a:off x="2041526" y="5715000"/>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pic>
        <p:nvPicPr>
          <p:cNvPr id="874507" name="Picture 11" descr="C:\Documents and Settings\cherie\Desktop\BDOL IC 07\transparencies word.jpg"/>
          <p:cNvPicPr>
            <a:picLocks noChangeAspect="1" noChangeArrowheads="1"/>
          </p:cNvPicPr>
          <p:nvPr/>
        </p:nvPicPr>
        <p:blipFill>
          <a:blip r:embed="rId9" cstate="print"/>
          <a:srcRect/>
          <a:stretch>
            <a:fillRect/>
          </a:stretch>
        </p:blipFill>
        <p:spPr bwMode="auto">
          <a:xfrm>
            <a:off x="4743450" y="38100"/>
            <a:ext cx="2705100" cy="431800"/>
          </a:xfrm>
          <a:prstGeom prst="rect">
            <a:avLst/>
          </a:prstGeom>
          <a:noFill/>
        </p:spPr>
      </p:pic>
      <p:pic>
        <p:nvPicPr>
          <p:cNvPr id="874508" name="Picture 12" descr="C:\Documents and Settings\cherie\Desktop\BDOL Prototype\BDOL Power Point Template\end of slide.gif"/>
          <p:cNvPicPr>
            <a:picLocks noChangeAspect="1" noChangeArrowheads="1"/>
          </p:cNvPicPr>
          <p:nvPr/>
        </p:nvPicPr>
        <p:blipFill>
          <a:blip r:embed="rId10" cstate="print"/>
          <a:srcRect/>
          <a:stretch>
            <a:fillRect/>
          </a:stretch>
        </p:blipFill>
        <p:spPr bwMode="auto">
          <a:xfrm>
            <a:off x="9693276" y="5105400"/>
            <a:ext cx="593725" cy="846138"/>
          </a:xfrm>
          <a:prstGeom prst="rect">
            <a:avLst/>
          </a:prstGeom>
          <a:noFill/>
        </p:spPr>
      </p:pic>
      <p:pic>
        <p:nvPicPr>
          <p:cNvPr id="874515" name="Picture 19" descr="\\Hvf-work\education\Edu3\BDOL Interactive Chalkboard\Transparencies\BCT .jpg images\BCT-11.1DNAReplictaion.jpg"/>
          <p:cNvPicPr>
            <a:picLocks noChangeAspect="1" noChangeArrowheads="1"/>
          </p:cNvPicPr>
          <p:nvPr/>
        </p:nvPicPr>
        <p:blipFill>
          <a:blip r:embed="rId11" cstate="print"/>
          <a:srcRect/>
          <a:stretch>
            <a:fillRect/>
          </a:stretch>
        </p:blipFill>
        <p:spPr bwMode="auto">
          <a:xfrm>
            <a:off x="2514600" y="1600201"/>
            <a:ext cx="7162800" cy="4075113"/>
          </a:xfrm>
          <a:prstGeom prst="rect">
            <a:avLst/>
          </a:prstGeom>
          <a:noFill/>
        </p:spPr>
      </p:pic>
      <p:pic>
        <p:nvPicPr>
          <p:cNvPr id="874516" name="Picture 20" descr="\\Hvf-work\education\Edu3\BDOL Interactive Chalkboard\BDOL IC 11\BDOL.ch11.headers\Sec.11.1.jpg"/>
          <p:cNvPicPr>
            <a:picLocks noChangeAspect="1" noChangeArrowheads="1"/>
          </p:cNvPicPr>
          <p:nvPr/>
        </p:nvPicPr>
        <p:blipFill>
          <a:blip r:embed="rId12" cstate="print"/>
          <a:srcRect/>
          <a:stretch>
            <a:fillRect/>
          </a:stretch>
        </p:blipFill>
        <p:spPr bwMode="auto">
          <a:xfrm>
            <a:off x="1524000" y="1"/>
            <a:ext cx="1600200" cy="709613"/>
          </a:xfrm>
          <a:prstGeom prst="rect">
            <a:avLst/>
          </a:prstGeom>
          <a:noFill/>
        </p:spPr>
      </p:pic>
      <p:sp>
        <p:nvSpPr>
          <p:cNvPr id="12" name="TextBox 11"/>
          <p:cNvSpPr txBox="1"/>
          <p:nvPr/>
        </p:nvSpPr>
        <p:spPr>
          <a:xfrm>
            <a:off x="3124200" y="457201"/>
            <a:ext cx="7543800" cy="1200329"/>
          </a:xfrm>
          <a:prstGeom prst="rect">
            <a:avLst/>
          </a:prstGeom>
          <a:noFill/>
        </p:spPr>
        <p:txBody>
          <a:bodyPr wrap="square" rtlCol="0">
            <a:spAutoFit/>
          </a:bodyPr>
          <a:lstStyle/>
          <a:p>
            <a:r>
              <a:rPr lang="en-US" sz="2400" dirty="0"/>
              <a:t>What Process is this?</a:t>
            </a:r>
          </a:p>
          <a:p>
            <a:r>
              <a:rPr lang="en-US" sz="2400" dirty="0"/>
              <a:t>What are the steps?</a:t>
            </a:r>
          </a:p>
          <a:p>
            <a:r>
              <a:rPr lang="en-US" sz="2400" dirty="0"/>
              <a:t>What is the name for this particular type of process?</a:t>
            </a:r>
          </a:p>
        </p:txBody>
      </p:sp>
    </p:spTree>
    <p:extLst>
      <p:ext uri="{BB962C8B-B14F-4D97-AF65-F5344CB8AC3E}">
        <p14:creationId xmlns:p14="http://schemas.microsoft.com/office/powerpoint/2010/main" val="118862789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874508"/>
                                        </p:tgtEl>
                                        <p:attrNameLst>
                                          <p:attrName>style.visibility</p:attrName>
                                        </p:attrNameLst>
                                      </p:cBhvr>
                                      <p:to>
                                        <p:strVal val="visible"/>
                                      </p:to>
                                    </p:set>
                                    <p:animEffect transition="in" filter="box(out)">
                                      <p:cBhvr>
                                        <p:cTn id="7" dur="500"/>
                                        <p:tgtEl>
                                          <p:spTgt spid="874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#3.  The difference of DNA Replication &amp; Transcription (Making Proteins)</a:t>
            </a:r>
            <a:endParaRPr lang="en-US" dirty="0"/>
          </a:p>
        </p:txBody>
      </p:sp>
      <p:pic>
        <p:nvPicPr>
          <p:cNvPr id="4" name="Picture 19" descr="Fig"/>
          <p:cNvPicPr>
            <a:picLocks noGrp="1" noChangeAspect="1" noChangeArrowheads="1"/>
          </p:cNvPicPr>
          <p:nvPr>
            <p:ph idx="1"/>
          </p:nvPr>
        </p:nvPicPr>
        <p:blipFill>
          <a:blip r:embed="rId2" cstate="print"/>
          <a:srcRect/>
          <a:stretch>
            <a:fillRect/>
          </a:stretch>
        </p:blipFill>
        <p:spPr bwMode="auto">
          <a:xfrm>
            <a:off x="6544346" y="2332038"/>
            <a:ext cx="4123655" cy="4525963"/>
          </a:xfrm>
          <a:prstGeom prst="rect">
            <a:avLst/>
          </a:prstGeom>
          <a:noFill/>
        </p:spPr>
      </p:pic>
      <p:pic>
        <p:nvPicPr>
          <p:cNvPr id="5" name="Picture 19" descr="\\Hvf-work\education\Edu3\BDOL Interactive Chalkboard\Transparencies\BCT .jpg images\BCT-11.1DNAReplictaion.jpg"/>
          <p:cNvPicPr>
            <a:picLocks noChangeAspect="1" noChangeArrowheads="1"/>
          </p:cNvPicPr>
          <p:nvPr/>
        </p:nvPicPr>
        <p:blipFill>
          <a:blip r:embed="rId3" cstate="print"/>
          <a:srcRect/>
          <a:stretch>
            <a:fillRect/>
          </a:stretch>
        </p:blipFill>
        <p:spPr bwMode="auto">
          <a:xfrm>
            <a:off x="1524000" y="1752600"/>
            <a:ext cx="5029200" cy="2861250"/>
          </a:xfrm>
          <a:prstGeom prst="rect">
            <a:avLst/>
          </a:prstGeom>
          <a:noFill/>
        </p:spPr>
      </p:pic>
      <p:sp>
        <p:nvSpPr>
          <p:cNvPr id="6" name="TextBox 5"/>
          <p:cNvSpPr txBox="1"/>
          <p:nvPr/>
        </p:nvSpPr>
        <p:spPr>
          <a:xfrm>
            <a:off x="1524000" y="4648200"/>
            <a:ext cx="5029200" cy="369332"/>
          </a:xfrm>
          <a:prstGeom prst="rect">
            <a:avLst/>
          </a:prstGeom>
          <a:noFill/>
        </p:spPr>
        <p:txBody>
          <a:bodyPr wrap="square" rtlCol="0">
            <a:spAutoFit/>
          </a:bodyPr>
          <a:lstStyle/>
          <a:p>
            <a:r>
              <a:rPr lang="en-US" b="1" dirty="0"/>
              <a:t>DNA Replication </a:t>
            </a:r>
            <a:r>
              <a:rPr lang="en-US" dirty="0"/>
              <a:t>– makes more DNA for more cells.</a:t>
            </a:r>
          </a:p>
        </p:txBody>
      </p:sp>
      <p:sp>
        <p:nvSpPr>
          <p:cNvPr id="7" name="TextBox 6"/>
          <p:cNvSpPr txBox="1"/>
          <p:nvPr/>
        </p:nvSpPr>
        <p:spPr>
          <a:xfrm>
            <a:off x="6553200" y="1676401"/>
            <a:ext cx="4114800" cy="646331"/>
          </a:xfrm>
          <a:prstGeom prst="rect">
            <a:avLst/>
          </a:prstGeom>
          <a:noFill/>
        </p:spPr>
        <p:txBody>
          <a:bodyPr wrap="square" rtlCol="0">
            <a:spAutoFit/>
          </a:bodyPr>
          <a:lstStyle/>
          <a:p>
            <a:r>
              <a:rPr lang="en-US" b="1" dirty="0"/>
              <a:t>Transcription</a:t>
            </a:r>
            <a:r>
              <a:rPr lang="en-US" dirty="0"/>
              <a:t> – first process of making proteins.</a:t>
            </a:r>
          </a:p>
        </p:txBody>
      </p:sp>
    </p:spTree>
    <p:extLst>
      <p:ext uri="{BB962C8B-B14F-4D97-AF65-F5344CB8AC3E}">
        <p14:creationId xmlns:p14="http://schemas.microsoft.com/office/powerpoint/2010/main" val="9698786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2" name="Picture 2" descr="http://www.newbornscreening.info/Pro/Images/cellChromoBase.gif">
            <a:hlinkClick r:id="rId2"/>
          </p:cNvPr>
          <p:cNvPicPr>
            <a:picLocks noChangeAspect="1" noChangeArrowheads="1"/>
          </p:cNvPicPr>
          <p:nvPr/>
        </p:nvPicPr>
        <p:blipFill>
          <a:blip r:embed="rId3" cstate="print"/>
          <a:srcRect/>
          <a:stretch>
            <a:fillRect/>
          </a:stretch>
        </p:blipFill>
        <p:spPr bwMode="auto">
          <a:xfrm>
            <a:off x="2590800" y="-2636"/>
            <a:ext cx="6248400" cy="6860636"/>
          </a:xfrm>
          <a:prstGeom prst="rect">
            <a:avLst/>
          </a:prstGeom>
          <a:noFill/>
        </p:spPr>
      </p:pic>
    </p:spTree>
    <p:extLst>
      <p:ext uri="{BB962C8B-B14F-4D97-AF65-F5344CB8AC3E}">
        <p14:creationId xmlns:p14="http://schemas.microsoft.com/office/powerpoint/2010/main" val="18125197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417638"/>
          </a:xfrm>
        </p:spPr>
        <p:txBody>
          <a:bodyPr>
            <a:normAutofit/>
          </a:bodyPr>
          <a:lstStyle/>
          <a:p>
            <a:r>
              <a:rPr lang="en-US" sz="2400" dirty="0" smtClean="0"/>
              <a:t>3/15</a:t>
            </a:r>
            <a:r>
              <a:rPr lang="en-US" sz="2400" dirty="0" smtClean="0"/>
              <a:t> </a:t>
            </a:r>
            <a:r>
              <a:rPr lang="en-US" sz="2400" b="1" dirty="0"/>
              <a:t>Protein Synthesis: Transcription </a:t>
            </a:r>
            <a:r>
              <a:rPr lang="en-US" sz="2400" dirty="0" smtClean="0"/>
              <a:t>11.2 Week 8</a:t>
            </a:r>
            <a:r>
              <a:rPr lang="en-US" sz="2400" dirty="0"/>
              <a:t/>
            </a:r>
            <a:br>
              <a:rPr lang="en-US" sz="2400" dirty="0"/>
            </a:br>
            <a:r>
              <a:rPr lang="en-US" sz="2400" dirty="0"/>
              <a:t>Obj. TSW be able to explain the process of Transcription by making mRNA strand from DNA through practice. </a:t>
            </a:r>
            <a:r>
              <a:rPr lang="en-US" sz="2400" smtClean="0"/>
              <a:t>P.70 </a:t>
            </a:r>
            <a:r>
              <a:rPr lang="en-US" sz="2400" dirty="0" smtClean="0"/>
              <a:t>NB</a:t>
            </a:r>
            <a:endParaRPr lang="en-US" sz="2400" dirty="0"/>
          </a:p>
        </p:txBody>
      </p:sp>
      <p:sp>
        <p:nvSpPr>
          <p:cNvPr id="3" name="Text Placeholder 2"/>
          <p:cNvSpPr>
            <a:spLocks noGrp="1"/>
          </p:cNvSpPr>
          <p:nvPr>
            <p:ph type="body" idx="1"/>
          </p:nvPr>
        </p:nvSpPr>
        <p:spPr/>
        <p:txBody>
          <a:bodyPr/>
          <a:lstStyle/>
          <a:p>
            <a:r>
              <a:rPr lang="en-US" dirty="0" smtClean="0">
                <a:hlinkClick r:id="rId2" action="ppaction://hlinkfile"/>
              </a:rPr>
              <a:t>Learn.genetics.utah.edu/</a:t>
            </a:r>
            <a:endParaRPr lang="en-US" dirty="0" smtClean="0"/>
          </a:p>
          <a:p>
            <a:endParaRPr lang="en-US" dirty="0"/>
          </a:p>
        </p:txBody>
      </p:sp>
      <p:sp>
        <p:nvSpPr>
          <p:cNvPr id="6" name="Content Placeholder 5"/>
          <p:cNvSpPr>
            <a:spLocks noGrp="1"/>
          </p:cNvSpPr>
          <p:nvPr>
            <p:ph sz="quarter" idx="4"/>
          </p:nvPr>
        </p:nvSpPr>
        <p:spPr>
          <a:xfrm>
            <a:off x="7957282" y="1681163"/>
            <a:ext cx="4234718" cy="3951288"/>
          </a:xfrm>
        </p:spPr>
        <p:txBody>
          <a:bodyPr/>
          <a:lstStyle/>
          <a:p>
            <a:pPr marL="457200" indent="-457200">
              <a:buFont typeface="+mj-lt"/>
              <a:buAutoNum type="arabicPeriod"/>
            </a:pPr>
            <a:r>
              <a:rPr lang="en-US" dirty="0" smtClean="0"/>
              <a:t>What is transcription? </a:t>
            </a:r>
          </a:p>
          <a:p>
            <a:pPr marL="457200" indent="-457200">
              <a:buFont typeface="+mj-lt"/>
              <a:buAutoNum type="arabicPeriod"/>
            </a:pPr>
            <a:r>
              <a:rPr lang="en-US" dirty="0" smtClean="0"/>
              <a:t>Where does Transcription happen?</a:t>
            </a:r>
          </a:p>
          <a:p>
            <a:pPr marL="457200" indent="-457200">
              <a:buFont typeface="+mj-lt"/>
              <a:buAutoNum type="arabicPeriod"/>
            </a:pPr>
            <a:r>
              <a:rPr lang="en-US" dirty="0" smtClean="0"/>
              <a:t>Why is a </a:t>
            </a:r>
            <a:r>
              <a:rPr lang="en-US" dirty="0" err="1" smtClean="0"/>
              <a:t>codon</a:t>
            </a:r>
            <a:r>
              <a:rPr lang="en-US" dirty="0" smtClean="0"/>
              <a:t> important to making a protein?</a:t>
            </a:r>
          </a:p>
          <a:p>
            <a:pPr marL="457200" indent="-457200">
              <a:buFont typeface="+mj-lt"/>
              <a:buAutoNum type="arabicPeriod"/>
            </a:pPr>
            <a:endParaRPr lang="en-US" dirty="0"/>
          </a:p>
        </p:txBody>
      </p:sp>
      <p:pic>
        <p:nvPicPr>
          <p:cNvPr id="7" name="Picture 19" descr="Fig"/>
          <p:cNvPicPr>
            <a:picLocks noGrp="1" noChangeAspect="1" noChangeArrowheads="1"/>
          </p:cNvPicPr>
          <p:nvPr>
            <p:ph sz="half" idx="2"/>
          </p:nvPr>
        </p:nvPicPr>
        <p:blipFill>
          <a:blip r:embed="rId3" cstate="print"/>
          <a:srcRect/>
          <a:stretch>
            <a:fillRect/>
          </a:stretch>
        </p:blipFill>
        <p:spPr bwMode="auto">
          <a:xfrm>
            <a:off x="0" y="2014227"/>
            <a:ext cx="4048725" cy="4443723"/>
          </a:xfrm>
          <a:prstGeom prst="rect">
            <a:avLst/>
          </a:prstGeom>
          <a:noFill/>
        </p:spPr>
      </p:pic>
      <p:pic>
        <p:nvPicPr>
          <p:cNvPr id="112642" name="Picture 2" descr="http://www.accessexcellence.org/RC/VL/GG/images/codon.gif"/>
          <p:cNvPicPr>
            <a:picLocks noChangeAspect="1" noChangeArrowheads="1"/>
          </p:cNvPicPr>
          <p:nvPr/>
        </p:nvPicPr>
        <p:blipFill>
          <a:blip r:embed="rId4" cstate="print"/>
          <a:srcRect/>
          <a:stretch>
            <a:fillRect/>
          </a:stretch>
        </p:blipFill>
        <p:spPr bwMode="auto">
          <a:xfrm>
            <a:off x="4220308" y="1445576"/>
            <a:ext cx="3130548" cy="5314976"/>
          </a:xfrm>
          <a:prstGeom prst="rect">
            <a:avLst/>
          </a:prstGeom>
          <a:noFill/>
        </p:spPr>
      </p:pic>
    </p:spTree>
    <p:extLst>
      <p:ext uri="{BB962C8B-B14F-4D97-AF65-F5344CB8AC3E}">
        <p14:creationId xmlns:p14="http://schemas.microsoft.com/office/powerpoint/2010/main" val="72641136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Cracking the Code</a:t>
            </a:r>
            <a:endParaRPr lang="en-US" dirty="0"/>
          </a:p>
        </p:txBody>
      </p:sp>
      <p:sp>
        <p:nvSpPr>
          <p:cNvPr id="3" name="Content Placeholder 2"/>
          <p:cNvSpPr>
            <a:spLocks noGrp="1"/>
          </p:cNvSpPr>
          <p:nvPr>
            <p:ph idx="1"/>
          </p:nvPr>
        </p:nvSpPr>
        <p:spPr/>
        <p:txBody>
          <a:bodyPr/>
          <a:lstStyle/>
          <a:p>
            <a:r>
              <a:rPr lang="en-US" dirty="0" smtClean="0"/>
              <a:t>Answer the Questions on the ½ sheet of paper</a:t>
            </a:r>
            <a:endParaRPr lang="en-US" dirty="0"/>
          </a:p>
        </p:txBody>
      </p:sp>
    </p:spTree>
    <p:extLst>
      <p:ext uri="{BB962C8B-B14F-4D97-AF65-F5344CB8AC3E}">
        <p14:creationId xmlns:p14="http://schemas.microsoft.com/office/powerpoint/2010/main" val="229573245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sp>
        <p:nvSpPr>
          <p:cNvPr id="906243" name="Text Box 3"/>
          <p:cNvSpPr txBox="1">
            <a:spLocks noChangeArrowheads="1"/>
          </p:cNvSpPr>
          <p:nvPr/>
        </p:nvSpPr>
        <p:spPr bwMode="auto">
          <a:xfrm>
            <a:off x="2089151" y="914401"/>
            <a:ext cx="2656305"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a:solidFill>
                  <a:schemeClr val="tx2"/>
                </a:solidFill>
                <a:latin typeface="Times" pitchFamily="18" charset="0"/>
              </a:rPr>
              <a:t>Transcription</a:t>
            </a:r>
          </a:p>
        </p:txBody>
      </p:sp>
      <p:pic>
        <p:nvPicPr>
          <p:cNvPr id="906244" name="Picture 4" descr="end of slide"/>
          <p:cNvPicPr>
            <a:picLocks noChangeAspect="1" noChangeArrowheads="1"/>
          </p:cNvPicPr>
          <p:nvPr/>
        </p:nvPicPr>
        <p:blipFill>
          <a:blip r:embed="rId3" cstate="print"/>
          <a:srcRect/>
          <a:stretch>
            <a:fillRect/>
          </a:stretch>
        </p:blipFill>
        <p:spPr bwMode="auto">
          <a:xfrm>
            <a:off x="9693276" y="5105400"/>
            <a:ext cx="593725" cy="846138"/>
          </a:xfrm>
          <a:prstGeom prst="rect">
            <a:avLst/>
          </a:prstGeom>
          <a:noFill/>
        </p:spPr>
      </p:pic>
      <p:pic>
        <p:nvPicPr>
          <p:cNvPr id="906245" name="Picture 5" descr="New previous">
            <a:hlinkClick r:id="" action="ppaction://hlinkshowjump?jump=previousslide"/>
          </p:cNvPr>
          <p:cNvPicPr>
            <a:picLocks noChangeAspect="1" noChangeArrowheads="1"/>
          </p:cNvPicPr>
          <p:nvPr/>
        </p:nvPicPr>
        <p:blipFill>
          <a:blip r:embed="rId4" cstate="print"/>
          <a:srcRect/>
          <a:stretch>
            <a:fillRect/>
          </a:stretch>
        </p:blipFill>
        <p:spPr bwMode="auto">
          <a:xfrm>
            <a:off x="5105401" y="6191251"/>
            <a:ext cx="492125" cy="606425"/>
          </a:xfrm>
          <a:prstGeom prst="rect">
            <a:avLst/>
          </a:prstGeom>
          <a:noFill/>
        </p:spPr>
      </p:pic>
      <p:pic>
        <p:nvPicPr>
          <p:cNvPr id="906246" name="Picture 6" descr="New TOC">
            <a:hlinkClick r:id="rId5" action="ppaction://hlinksldjump"/>
          </p:cNvPr>
          <p:cNvPicPr>
            <a:picLocks noChangeAspect="1" noChangeArrowheads="1"/>
          </p:cNvPicPr>
          <p:nvPr/>
        </p:nvPicPr>
        <p:blipFill>
          <a:blip r:embed="rId6" cstate="print"/>
          <a:srcRect/>
          <a:stretch>
            <a:fillRect/>
          </a:stretch>
        </p:blipFill>
        <p:spPr bwMode="auto">
          <a:xfrm>
            <a:off x="5832476" y="6194426"/>
            <a:ext cx="492125" cy="606425"/>
          </a:xfrm>
          <a:prstGeom prst="rect">
            <a:avLst/>
          </a:prstGeom>
          <a:noFill/>
        </p:spPr>
      </p:pic>
      <p:pic>
        <p:nvPicPr>
          <p:cNvPr id="906247" name="Picture 7" descr="New next">
            <a:hlinkClick r:id="" action="ppaction://hlinkshowjump?jump=nextslide"/>
          </p:cNvPr>
          <p:cNvPicPr>
            <a:picLocks noChangeAspect="1" noChangeArrowheads="1"/>
          </p:cNvPicPr>
          <p:nvPr/>
        </p:nvPicPr>
        <p:blipFill>
          <a:blip r:embed="rId7" cstate="print"/>
          <a:srcRect/>
          <a:stretch>
            <a:fillRect/>
          </a:stretch>
        </p:blipFill>
        <p:spPr bwMode="auto">
          <a:xfrm>
            <a:off x="6542088" y="6194426"/>
            <a:ext cx="468312" cy="606425"/>
          </a:xfrm>
          <a:prstGeom prst="rect">
            <a:avLst/>
          </a:prstGeom>
          <a:noFill/>
        </p:spPr>
      </p:pic>
      <p:pic>
        <p:nvPicPr>
          <p:cNvPr id="906248" name="Picture 8" descr="help">
            <a:hlinkClick r:id="" action="ppaction://noaction"/>
          </p:cNvPr>
          <p:cNvPicPr>
            <a:picLocks noChangeAspect="1" noChangeArrowheads="1"/>
          </p:cNvPicPr>
          <p:nvPr/>
        </p:nvPicPr>
        <p:blipFill>
          <a:blip r:embed="rId8" cstate="print"/>
          <a:srcRect/>
          <a:stretch>
            <a:fillRect/>
          </a:stretch>
        </p:blipFill>
        <p:spPr bwMode="auto">
          <a:xfrm>
            <a:off x="1752600" y="6202364"/>
            <a:ext cx="560388" cy="560387"/>
          </a:xfrm>
          <a:prstGeom prst="rect">
            <a:avLst/>
          </a:prstGeom>
          <a:noFill/>
        </p:spPr>
      </p:pic>
      <p:pic>
        <p:nvPicPr>
          <p:cNvPr id="906249" name="Picture 9" descr="resources">
            <a:hlinkClick r:id="rId9"/>
          </p:cNvPr>
          <p:cNvPicPr>
            <a:picLocks noChangeAspect="1" noChangeArrowheads="1"/>
          </p:cNvPicPr>
          <p:nvPr/>
        </p:nvPicPr>
        <p:blipFill>
          <a:blip r:embed="rId10" cstate="print"/>
          <a:srcRect/>
          <a:stretch>
            <a:fillRect/>
          </a:stretch>
        </p:blipFill>
        <p:spPr bwMode="auto">
          <a:xfrm>
            <a:off x="8458201" y="6267451"/>
            <a:ext cx="1806575" cy="411163"/>
          </a:xfrm>
          <a:prstGeom prst="rect">
            <a:avLst/>
          </a:prstGeom>
          <a:noFill/>
        </p:spPr>
      </p:pic>
      <p:sp>
        <p:nvSpPr>
          <p:cNvPr id="906252" name="Rectangle 12"/>
          <p:cNvSpPr>
            <a:spLocks noChangeArrowheads="1"/>
          </p:cNvSpPr>
          <p:nvPr/>
        </p:nvSpPr>
        <p:spPr bwMode="auto">
          <a:xfrm>
            <a:off x="2057400" y="1641476"/>
            <a:ext cx="7924800" cy="646331"/>
          </a:xfrm>
          <a:prstGeom prst="rect">
            <a:avLst/>
          </a:prstGeom>
          <a:noFill/>
          <a:ln w="9525">
            <a:noFill/>
            <a:miter lim="800000"/>
            <a:headEnd/>
            <a:tailEnd/>
          </a:ln>
          <a:effectLst/>
        </p:spPr>
        <p:txBody>
          <a:bodyPr>
            <a:spAutoFit/>
          </a:bodyPr>
          <a:lstStyle/>
          <a:p>
            <a:pPr marL="342900" indent="-342900"/>
            <a:r>
              <a:rPr lang="en-US">
                <a:latin typeface="Times" pitchFamily="18" charset="0"/>
              </a:rPr>
              <a:t>In the nucleus, enzymes make an RNA copy of a portion of a DNA strand in a process called </a:t>
            </a:r>
            <a:r>
              <a:rPr lang="en-US">
                <a:solidFill>
                  <a:srgbClr val="FF0066"/>
                </a:solidFill>
                <a:latin typeface="Times" pitchFamily="18" charset="0"/>
              </a:rPr>
              <a:t>transcription</a:t>
            </a:r>
            <a:r>
              <a:rPr lang="en-US">
                <a:latin typeface="Times" pitchFamily="18" charset="0"/>
              </a:rPr>
              <a:t>.</a:t>
            </a:r>
            <a:endParaRPr lang="en-US" i="1">
              <a:latin typeface="Times" pitchFamily="18" charset="0"/>
            </a:endParaRPr>
          </a:p>
        </p:txBody>
      </p:sp>
      <p:pic>
        <p:nvPicPr>
          <p:cNvPr id="906254" name="Picture 14" descr="Sec"/>
          <p:cNvPicPr>
            <a:picLocks noChangeAspect="1" noChangeArrowheads="1"/>
          </p:cNvPicPr>
          <p:nvPr/>
        </p:nvPicPr>
        <p:blipFill>
          <a:blip r:embed="rId11" cstate="print"/>
          <a:srcRect/>
          <a:stretch>
            <a:fillRect/>
          </a:stretch>
        </p:blipFill>
        <p:spPr bwMode="auto">
          <a:xfrm>
            <a:off x="1524000" y="0"/>
            <a:ext cx="1841500" cy="762000"/>
          </a:xfrm>
          <a:prstGeom prst="rect">
            <a:avLst/>
          </a:prstGeom>
          <a:noFill/>
        </p:spPr>
      </p:pic>
      <p:pic>
        <p:nvPicPr>
          <p:cNvPr id="906255" name="Picture 15" descr="Sec"/>
          <p:cNvPicPr>
            <a:picLocks noChangeAspect="1" noChangeArrowheads="1"/>
          </p:cNvPicPr>
          <p:nvPr/>
        </p:nvPicPr>
        <p:blipFill>
          <a:blip r:embed="rId12" cstate="print"/>
          <a:srcRect/>
          <a:stretch>
            <a:fillRect/>
          </a:stretch>
        </p:blipFill>
        <p:spPr bwMode="auto">
          <a:xfrm>
            <a:off x="4267200" y="0"/>
            <a:ext cx="3657600" cy="482600"/>
          </a:xfrm>
          <a:prstGeom prst="rect">
            <a:avLst/>
          </a:prstGeom>
          <a:noFill/>
        </p:spPr>
      </p:pic>
      <p:pic>
        <p:nvPicPr>
          <p:cNvPr id="906257" name="Picture 17" descr="audio image blue">
            <a:hlinkClick r:id="" action="ppaction://noaction">
              <a:snd r:embed="rId13" name="11-transcription.WAV"/>
            </a:hlinkClick>
          </p:cNvPr>
          <p:cNvPicPr>
            <a:picLocks noChangeAspect="1" noChangeArrowheads="1"/>
          </p:cNvPicPr>
          <p:nvPr/>
        </p:nvPicPr>
        <p:blipFill>
          <a:blip r:embed="rId14" cstate="print"/>
          <a:srcRect/>
          <a:stretch>
            <a:fillRect/>
          </a:stretch>
        </p:blipFill>
        <p:spPr bwMode="auto">
          <a:xfrm>
            <a:off x="5729288" y="2603501"/>
            <a:ext cx="354012" cy="354013"/>
          </a:xfrm>
          <a:prstGeom prst="rect">
            <a:avLst/>
          </a:prstGeom>
          <a:noFill/>
        </p:spPr>
      </p:pic>
      <p:pic>
        <p:nvPicPr>
          <p:cNvPr id="906258" name="GB4FXGMV.AVI">
            <a:hlinkClick r:id="" action="ppaction://media"/>
          </p:cNvPr>
          <p:cNvPicPr>
            <a:picLocks noRot="1" noChangeAspect="1" noChangeArrowheads="1"/>
          </p:cNvPicPr>
          <p:nvPr>
            <a:videoFile r:link="rId1"/>
          </p:nvPr>
        </p:nvPicPr>
        <p:blipFill>
          <a:blip r:embed="rId15" cstate="print"/>
          <a:srcRect/>
          <a:stretch>
            <a:fillRect/>
          </a:stretch>
        </p:blipFill>
        <p:spPr bwMode="auto">
          <a:xfrm>
            <a:off x="4572000" y="3124200"/>
            <a:ext cx="3048000" cy="2286000"/>
          </a:xfrm>
          <a:prstGeom prst="rect">
            <a:avLst/>
          </a:prstGeom>
          <a:noFill/>
        </p:spPr>
      </p:pic>
      <p:sp>
        <p:nvSpPr>
          <p:cNvPr id="906259" name="Text Box 19"/>
          <p:cNvSpPr txBox="1">
            <a:spLocks noChangeArrowheads="1"/>
          </p:cNvSpPr>
          <p:nvPr/>
        </p:nvSpPr>
        <p:spPr bwMode="auto">
          <a:xfrm>
            <a:off x="4953000" y="5491163"/>
            <a:ext cx="2412840" cy="338554"/>
          </a:xfrm>
          <a:prstGeom prst="rect">
            <a:avLst/>
          </a:prstGeom>
          <a:noFill/>
          <a:ln w="9525">
            <a:noFill/>
            <a:miter lim="800000"/>
            <a:headEnd/>
            <a:tailEnd/>
          </a:ln>
          <a:effectLst/>
        </p:spPr>
        <p:txBody>
          <a:bodyPr wrap="none">
            <a:spAutoFit/>
          </a:bodyPr>
          <a:lstStyle/>
          <a:p>
            <a:pPr>
              <a:buFontTx/>
              <a:buNone/>
            </a:pPr>
            <a:r>
              <a:rPr lang="en-US" sz="1600">
                <a:solidFill>
                  <a:schemeClr val="tx2"/>
                </a:solidFill>
                <a:latin typeface="Times New Roman" pitchFamily="18" charset="0"/>
              </a:rPr>
              <a:t>Click image to view movie</a:t>
            </a:r>
          </a:p>
        </p:txBody>
      </p:sp>
    </p:spTree>
    <p:extLst>
      <p:ext uri="{BB962C8B-B14F-4D97-AF65-F5344CB8AC3E}">
        <p14:creationId xmlns:p14="http://schemas.microsoft.com/office/powerpoint/2010/main" val="179388942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06252"/>
                                        </p:tgtEl>
                                        <p:attrNameLst>
                                          <p:attrName>style.visibility</p:attrName>
                                        </p:attrNameLst>
                                      </p:cBhvr>
                                      <p:to>
                                        <p:strVal val="visible"/>
                                      </p:to>
                                    </p:set>
                                    <p:animEffect transition="in" filter="box(out)">
                                      <p:cBhvr>
                                        <p:cTn id="7" dur="500"/>
                                        <p:tgtEl>
                                          <p:spTgt spid="90625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906257"/>
                                        </p:tgtEl>
                                        <p:attrNameLst>
                                          <p:attrName>style.visibility</p:attrName>
                                        </p:attrNameLst>
                                      </p:cBhvr>
                                      <p:to>
                                        <p:strVal val="visible"/>
                                      </p:to>
                                    </p:set>
                                    <p:animEffect transition="in" filter="box(out)">
                                      <p:cBhvr>
                                        <p:cTn id="12" dur="500"/>
                                        <p:tgtEl>
                                          <p:spTgt spid="906257"/>
                                        </p:tgtEl>
                                      </p:cBhvr>
                                    </p:animEffect>
                                  </p:childTnLst>
                                </p:cTn>
                              </p:par>
                            </p:childTnLst>
                          </p:cTn>
                        </p:par>
                        <p:par>
                          <p:cTn id="13" fill="hold">
                            <p:stCondLst>
                              <p:cond delay="500"/>
                            </p:stCondLst>
                            <p:childTnLst>
                              <p:par>
                                <p:cTn id="14" presetID="4" presetClass="entr" presetSubtype="32" fill="hold" nodeType="afterEffect">
                                  <p:stCondLst>
                                    <p:cond delay="0"/>
                                  </p:stCondLst>
                                  <p:childTnLst>
                                    <p:set>
                                      <p:cBhvr>
                                        <p:cTn id="15" dur="1" fill="hold">
                                          <p:stCondLst>
                                            <p:cond delay="0"/>
                                          </p:stCondLst>
                                        </p:cTn>
                                        <p:tgtEl>
                                          <p:spTgt spid="906244"/>
                                        </p:tgtEl>
                                        <p:attrNameLst>
                                          <p:attrName>style.visibility</p:attrName>
                                        </p:attrNameLst>
                                      </p:cBhvr>
                                      <p:to>
                                        <p:strVal val="visible"/>
                                      </p:to>
                                    </p:set>
                                    <p:animEffect transition="in" filter="box(out)">
                                      <p:cBhvr>
                                        <p:cTn id="16" dur="500"/>
                                        <p:tgtEl>
                                          <p:spTgt spid="90624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906258"/>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906258"/>
                                        </p:tgtEl>
                                      </p:cBhvr>
                                    </p:cmd>
                                  </p:childTnLst>
                                </p:cTn>
                              </p:par>
                            </p:childTnLst>
                          </p:cTn>
                        </p:par>
                      </p:childTnLst>
                    </p:cTn>
                  </p:par>
                </p:childTnLst>
              </p:cTn>
              <p:nextCondLst>
                <p:cond evt="onClick" delay="0">
                  <p:tgtEl>
                    <p:spTgt spid="906258"/>
                  </p:tgtEl>
                </p:cond>
              </p:nextCondLst>
            </p:seq>
            <p:video>
              <p:cMediaNode>
                <p:cTn id="22" fill="remove" display="0">
                  <p:stCondLst>
                    <p:cond delay="indefinite"/>
                  </p:stCondLst>
                  <p:endCondLst>
                    <p:cond evt="onNext" delay="0">
                      <p:tgtEl>
                        <p:sldTgt/>
                      </p:tgtEl>
                    </p:cond>
                    <p:cond evt="onPrev" delay="0">
                      <p:tgtEl>
                        <p:sldTgt/>
                      </p:tgtEl>
                    </p:cond>
                  </p:endCondLst>
                </p:cTn>
                <p:tgtEl>
                  <p:spTgt spid="906258"/>
                </p:tgtEl>
              </p:cMediaNode>
            </p:video>
          </p:childTnLst>
        </p:cTn>
      </p:par>
    </p:tnLst>
    <p:bldLst>
      <p:bldP spid="906252"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132" y="119039"/>
            <a:ext cx="10515600" cy="1325563"/>
          </a:xfrm>
        </p:spPr>
        <p:txBody>
          <a:bodyPr/>
          <a:lstStyle/>
          <a:p>
            <a:r>
              <a:rPr lang="en-US" dirty="0" smtClean="0"/>
              <a:t>#3. Deoxyribonucleic Acid</a:t>
            </a:r>
            <a:endParaRPr lang="en-US" dirty="0"/>
          </a:p>
        </p:txBody>
      </p:sp>
      <p:sp>
        <p:nvSpPr>
          <p:cNvPr id="3" name="Content Placeholder 2"/>
          <p:cNvSpPr>
            <a:spLocks noGrp="1"/>
          </p:cNvSpPr>
          <p:nvPr>
            <p:ph idx="1"/>
          </p:nvPr>
        </p:nvSpPr>
        <p:spPr>
          <a:xfrm>
            <a:off x="7772400" y="1295401"/>
            <a:ext cx="2895600" cy="4830763"/>
          </a:xfrm>
        </p:spPr>
        <p:txBody>
          <a:bodyPr>
            <a:normAutofit/>
          </a:bodyPr>
          <a:lstStyle/>
          <a:p>
            <a:r>
              <a:rPr lang="en-US" dirty="0" smtClean="0"/>
              <a:t>Shape= a Double Helix</a:t>
            </a:r>
          </a:p>
          <a:p>
            <a:r>
              <a:rPr lang="en-US" dirty="0" smtClean="0"/>
              <a:t>Backbone = </a:t>
            </a:r>
          </a:p>
          <a:p>
            <a:pPr lvl="1"/>
            <a:r>
              <a:rPr lang="en-US" dirty="0" smtClean="0"/>
              <a:t>Sugar &amp; Phosphate</a:t>
            </a:r>
          </a:p>
          <a:p>
            <a:r>
              <a:rPr lang="en-US" dirty="0" smtClean="0"/>
              <a:t>Nitrogen base</a:t>
            </a:r>
          </a:p>
          <a:p>
            <a:pPr lvl="1"/>
            <a:r>
              <a:rPr lang="en-US" dirty="0" smtClean="0"/>
              <a:t>Guanine</a:t>
            </a:r>
          </a:p>
          <a:p>
            <a:pPr lvl="1"/>
            <a:r>
              <a:rPr lang="en-US" dirty="0" smtClean="0"/>
              <a:t>Thymine</a:t>
            </a:r>
          </a:p>
          <a:p>
            <a:pPr lvl="1"/>
            <a:r>
              <a:rPr lang="en-US" dirty="0" smtClean="0"/>
              <a:t>Adenine</a:t>
            </a:r>
          </a:p>
          <a:p>
            <a:pPr lvl="1"/>
            <a:r>
              <a:rPr lang="en-US" dirty="0" smtClean="0"/>
              <a:t>Cytosine</a:t>
            </a:r>
            <a:endParaRPr lang="en-US" dirty="0"/>
          </a:p>
        </p:txBody>
      </p:sp>
      <p:pic>
        <p:nvPicPr>
          <p:cNvPr id="4" name="Picture 18" descr="Fig"/>
          <p:cNvPicPr>
            <a:picLocks noChangeAspect="1" noChangeArrowheads="1"/>
          </p:cNvPicPr>
          <p:nvPr/>
        </p:nvPicPr>
        <p:blipFill>
          <a:blip r:embed="rId2" cstate="print"/>
          <a:srcRect/>
          <a:stretch>
            <a:fillRect/>
          </a:stretch>
        </p:blipFill>
        <p:spPr bwMode="auto">
          <a:xfrm>
            <a:off x="1524000" y="1143001"/>
            <a:ext cx="6248400" cy="5496743"/>
          </a:xfrm>
          <a:prstGeom prst="rect">
            <a:avLst/>
          </a:prstGeom>
          <a:noFill/>
        </p:spPr>
      </p:pic>
    </p:spTree>
    <p:extLst>
      <p:ext uri="{BB962C8B-B14F-4D97-AF65-F5344CB8AC3E}">
        <p14:creationId xmlns:p14="http://schemas.microsoft.com/office/powerpoint/2010/main" val="399168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1315" name="Picture 19" descr="Fig"/>
          <p:cNvPicPr>
            <a:picLocks noChangeAspect="1" noChangeArrowheads="1"/>
          </p:cNvPicPr>
          <p:nvPr/>
        </p:nvPicPr>
        <p:blipFill>
          <a:blip r:embed="rId2" cstate="print"/>
          <a:srcRect/>
          <a:stretch>
            <a:fillRect/>
          </a:stretch>
        </p:blipFill>
        <p:spPr bwMode="auto">
          <a:xfrm>
            <a:off x="2971801" y="838200"/>
            <a:ext cx="4479925" cy="4914900"/>
          </a:xfrm>
          <a:prstGeom prst="rect">
            <a:avLst/>
          </a:prstGeom>
          <a:noFill/>
        </p:spPr>
      </p:pic>
      <p:sp>
        <p:nvSpPr>
          <p:cNvPr id="951298"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pic>
        <p:nvPicPr>
          <p:cNvPr id="951300" name="Picture 4" descr="end of slide"/>
          <p:cNvPicPr>
            <a:picLocks noChangeAspect="1" noChangeArrowheads="1"/>
          </p:cNvPicPr>
          <p:nvPr/>
        </p:nvPicPr>
        <p:blipFill>
          <a:blip r:embed="rId3" cstate="print"/>
          <a:srcRect/>
          <a:stretch>
            <a:fillRect/>
          </a:stretch>
        </p:blipFill>
        <p:spPr bwMode="auto">
          <a:xfrm>
            <a:off x="9693276" y="5105400"/>
            <a:ext cx="593725" cy="846138"/>
          </a:xfrm>
          <a:prstGeom prst="rect">
            <a:avLst/>
          </a:prstGeom>
          <a:noFill/>
        </p:spPr>
      </p:pic>
      <p:pic>
        <p:nvPicPr>
          <p:cNvPr id="951301" name="Picture 5" descr="New previous">
            <a:hlinkClick r:id="" action="ppaction://hlinkshowjump?jump=previousslide"/>
          </p:cNvPr>
          <p:cNvPicPr>
            <a:picLocks noChangeAspect="1" noChangeArrowheads="1"/>
          </p:cNvPicPr>
          <p:nvPr/>
        </p:nvPicPr>
        <p:blipFill>
          <a:blip r:embed="rId4" cstate="print"/>
          <a:srcRect/>
          <a:stretch>
            <a:fillRect/>
          </a:stretch>
        </p:blipFill>
        <p:spPr bwMode="auto">
          <a:xfrm>
            <a:off x="5105401" y="6191251"/>
            <a:ext cx="492125" cy="606425"/>
          </a:xfrm>
          <a:prstGeom prst="rect">
            <a:avLst/>
          </a:prstGeom>
          <a:noFill/>
        </p:spPr>
      </p:pic>
      <p:pic>
        <p:nvPicPr>
          <p:cNvPr id="951302" name="Picture 6" descr="New TOC">
            <a:hlinkClick r:id="rId5" action="ppaction://hlinksldjump"/>
          </p:cNvPr>
          <p:cNvPicPr>
            <a:picLocks noChangeAspect="1" noChangeArrowheads="1"/>
          </p:cNvPicPr>
          <p:nvPr/>
        </p:nvPicPr>
        <p:blipFill>
          <a:blip r:embed="rId6" cstate="print"/>
          <a:srcRect/>
          <a:stretch>
            <a:fillRect/>
          </a:stretch>
        </p:blipFill>
        <p:spPr bwMode="auto">
          <a:xfrm>
            <a:off x="5832476" y="6194426"/>
            <a:ext cx="492125" cy="606425"/>
          </a:xfrm>
          <a:prstGeom prst="rect">
            <a:avLst/>
          </a:prstGeom>
          <a:noFill/>
        </p:spPr>
      </p:pic>
      <p:pic>
        <p:nvPicPr>
          <p:cNvPr id="951303" name="Picture 7" descr="New next">
            <a:hlinkClick r:id="" action="ppaction://hlinkshowjump?jump=nextslide"/>
          </p:cNvPr>
          <p:cNvPicPr>
            <a:picLocks noChangeAspect="1" noChangeArrowheads="1"/>
          </p:cNvPicPr>
          <p:nvPr/>
        </p:nvPicPr>
        <p:blipFill>
          <a:blip r:embed="rId7" cstate="print"/>
          <a:srcRect/>
          <a:stretch>
            <a:fillRect/>
          </a:stretch>
        </p:blipFill>
        <p:spPr bwMode="auto">
          <a:xfrm>
            <a:off x="6542088" y="6194426"/>
            <a:ext cx="468312" cy="606425"/>
          </a:xfrm>
          <a:prstGeom prst="rect">
            <a:avLst/>
          </a:prstGeom>
          <a:noFill/>
        </p:spPr>
      </p:pic>
      <p:pic>
        <p:nvPicPr>
          <p:cNvPr id="951304" name="Picture 8" descr="help">
            <a:hlinkClick r:id="" action="ppaction://noaction"/>
          </p:cNvPr>
          <p:cNvPicPr>
            <a:picLocks noChangeAspect="1" noChangeArrowheads="1"/>
          </p:cNvPicPr>
          <p:nvPr/>
        </p:nvPicPr>
        <p:blipFill>
          <a:blip r:embed="rId8" cstate="print"/>
          <a:srcRect/>
          <a:stretch>
            <a:fillRect/>
          </a:stretch>
        </p:blipFill>
        <p:spPr bwMode="auto">
          <a:xfrm>
            <a:off x="1752600" y="6202364"/>
            <a:ext cx="560388" cy="560387"/>
          </a:xfrm>
          <a:prstGeom prst="rect">
            <a:avLst/>
          </a:prstGeom>
          <a:noFill/>
        </p:spPr>
      </p:pic>
      <p:pic>
        <p:nvPicPr>
          <p:cNvPr id="951305" name="Picture 9" descr="resources">
            <a:hlinkClick r:id="rId9"/>
          </p:cNvPr>
          <p:cNvPicPr>
            <a:picLocks noChangeAspect="1" noChangeArrowheads="1"/>
          </p:cNvPicPr>
          <p:nvPr/>
        </p:nvPicPr>
        <p:blipFill>
          <a:blip r:embed="rId10" cstate="print"/>
          <a:srcRect/>
          <a:stretch>
            <a:fillRect/>
          </a:stretch>
        </p:blipFill>
        <p:spPr bwMode="auto">
          <a:xfrm>
            <a:off x="8458201" y="6267451"/>
            <a:ext cx="1806575" cy="411163"/>
          </a:xfrm>
          <a:prstGeom prst="rect">
            <a:avLst/>
          </a:prstGeom>
          <a:noFill/>
        </p:spPr>
      </p:pic>
      <p:pic>
        <p:nvPicPr>
          <p:cNvPr id="951307" name="Picture 11" descr="Sec"/>
          <p:cNvPicPr>
            <a:picLocks noChangeAspect="1" noChangeArrowheads="1"/>
          </p:cNvPicPr>
          <p:nvPr/>
        </p:nvPicPr>
        <p:blipFill>
          <a:blip r:embed="rId11" cstate="print"/>
          <a:srcRect/>
          <a:stretch>
            <a:fillRect/>
          </a:stretch>
        </p:blipFill>
        <p:spPr bwMode="auto">
          <a:xfrm>
            <a:off x="1524000" y="0"/>
            <a:ext cx="1841500" cy="762000"/>
          </a:xfrm>
          <a:prstGeom prst="rect">
            <a:avLst/>
          </a:prstGeom>
          <a:noFill/>
        </p:spPr>
      </p:pic>
      <p:pic>
        <p:nvPicPr>
          <p:cNvPr id="951308" name="Picture 12" descr="Sec"/>
          <p:cNvPicPr>
            <a:picLocks noChangeAspect="1" noChangeArrowheads="1"/>
          </p:cNvPicPr>
          <p:nvPr/>
        </p:nvPicPr>
        <p:blipFill>
          <a:blip r:embed="rId12" cstate="print"/>
          <a:srcRect/>
          <a:stretch>
            <a:fillRect/>
          </a:stretch>
        </p:blipFill>
        <p:spPr bwMode="auto">
          <a:xfrm>
            <a:off x="4267200" y="0"/>
            <a:ext cx="3657600" cy="482600"/>
          </a:xfrm>
          <a:prstGeom prst="rect">
            <a:avLst/>
          </a:prstGeom>
          <a:noFill/>
        </p:spPr>
      </p:pic>
      <p:sp>
        <p:nvSpPr>
          <p:cNvPr id="951311" name="Text Box 15"/>
          <p:cNvSpPr txBox="1">
            <a:spLocks noChangeArrowheads="1"/>
          </p:cNvSpPr>
          <p:nvPr/>
        </p:nvSpPr>
        <p:spPr bwMode="auto">
          <a:xfrm>
            <a:off x="2971800" y="3806826"/>
            <a:ext cx="914400" cy="646331"/>
          </a:xfrm>
          <a:prstGeom prst="rect">
            <a:avLst/>
          </a:prstGeom>
          <a:noFill/>
          <a:ln w="9525">
            <a:noFill/>
            <a:miter lim="800000"/>
            <a:headEnd/>
            <a:tailEnd/>
          </a:ln>
          <a:effectLst/>
        </p:spPr>
        <p:txBody>
          <a:bodyPr>
            <a:spAutoFit/>
          </a:bodyPr>
          <a:lstStyle/>
          <a:p>
            <a:pPr>
              <a:buFontTx/>
              <a:buNone/>
            </a:pPr>
            <a:r>
              <a:rPr lang="en-US">
                <a:latin typeface="Times" pitchFamily="18" charset="0"/>
              </a:rPr>
              <a:t>RNA strand</a:t>
            </a:r>
          </a:p>
        </p:txBody>
      </p:sp>
      <p:sp>
        <p:nvSpPr>
          <p:cNvPr id="951312" name="Text Box 16"/>
          <p:cNvSpPr txBox="1">
            <a:spLocks noChangeArrowheads="1"/>
          </p:cNvSpPr>
          <p:nvPr/>
        </p:nvSpPr>
        <p:spPr bwMode="auto">
          <a:xfrm>
            <a:off x="4724401" y="2362201"/>
            <a:ext cx="1235075" cy="646331"/>
          </a:xfrm>
          <a:prstGeom prst="rect">
            <a:avLst/>
          </a:prstGeom>
          <a:noFill/>
          <a:ln w="9525">
            <a:noFill/>
            <a:miter lim="800000"/>
            <a:headEnd/>
            <a:tailEnd/>
          </a:ln>
          <a:effectLst/>
        </p:spPr>
        <p:txBody>
          <a:bodyPr>
            <a:spAutoFit/>
          </a:bodyPr>
          <a:lstStyle/>
          <a:p>
            <a:pPr algn="ctr">
              <a:buFontTx/>
              <a:buNone/>
            </a:pPr>
            <a:r>
              <a:rPr lang="en-US">
                <a:latin typeface="Times" pitchFamily="18" charset="0"/>
              </a:rPr>
              <a:t>DNA strand</a:t>
            </a:r>
          </a:p>
        </p:txBody>
      </p:sp>
      <p:sp>
        <p:nvSpPr>
          <p:cNvPr id="951313" name="Text Box 17"/>
          <p:cNvSpPr txBox="1">
            <a:spLocks noChangeArrowheads="1"/>
          </p:cNvSpPr>
          <p:nvPr/>
        </p:nvSpPr>
        <p:spPr bwMode="auto">
          <a:xfrm>
            <a:off x="4038601" y="5127626"/>
            <a:ext cx="1235075" cy="646331"/>
          </a:xfrm>
          <a:prstGeom prst="rect">
            <a:avLst/>
          </a:prstGeom>
          <a:noFill/>
          <a:ln w="9525">
            <a:noFill/>
            <a:miter lim="800000"/>
            <a:headEnd/>
            <a:tailEnd/>
          </a:ln>
          <a:effectLst/>
        </p:spPr>
        <p:txBody>
          <a:bodyPr>
            <a:spAutoFit/>
          </a:bodyPr>
          <a:lstStyle/>
          <a:p>
            <a:pPr algn="ctr">
              <a:buFontTx/>
              <a:buNone/>
            </a:pPr>
            <a:r>
              <a:rPr lang="en-US">
                <a:latin typeface="Times" pitchFamily="18" charset="0"/>
              </a:rPr>
              <a:t>DNA strand</a:t>
            </a:r>
          </a:p>
        </p:txBody>
      </p:sp>
      <p:sp>
        <p:nvSpPr>
          <p:cNvPr id="951314" name="Text Box 18"/>
          <p:cNvSpPr txBox="1">
            <a:spLocks noChangeArrowheads="1"/>
          </p:cNvSpPr>
          <p:nvPr/>
        </p:nvSpPr>
        <p:spPr bwMode="auto">
          <a:xfrm>
            <a:off x="6689726" y="2714626"/>
            <a:ext cx="1235075" cy="646331"/>
          </a:xfrm>
          <a:prstGeom prst="rect">
            <a:avLst/>
          </a:prstGeom>
          <a:noFill/>
          <a:ln w="9525">
            <a:noFill/>
            <a:miter lim="800000"/>
            <a:headEnd/>
            <a:tailEnd/>
          </a:ln>
          <a:effectLst/>
        </p:spPr>
        <p:txBody>
          <a:bodyPr>
            <a:spAutoFit/>
          </a:bodyPr>
          <a:lstStyle/>
          <a:p>
            <a:pPr algn="ctr">
              <a:buFontTx/>
              <a:buNone/>
            </a:pPr>
            <a:r>
              <a:rPr lang="en-US">
                <a:latin typeface="Times" pitchFamily="18" charset="0"/>
              </a:rPr>
              <a:t>RNA strand</a:t>
            </a:r>
          </a:p>
        </p:txBody>
      </p:sp>
      <p:sp>
        <p:nvSpPr>
          <p:cNvPr id="951299" name="Text Box 3"/>
          <p:cNvSpPr txBox="1">
            <a:spLocks noChangeArrowheads="1"/>
          </p:cNvSpPr>
          <p:nvPr/>
        </p:nvSpPr>
        <p:spPr bwMode="auto">
          <a:xfrm>
            <a:off x="6705600" y="1143001"/>
            <a:ext cx="3048000" cy="646331"/>
          </a:xfrm>
          <a:prstGeom prst="rect">
            <a:avLst/>
          </a:prstGeom>
          <a:noFill/>
          <a:ln w="9525">
            <a:noFill/>
            <a:miter lim="800000"/>
            <a:headEnd/>
            <a:tailEnd/>
          </a:ln>
          <a:effectLst>
            <a:outerShdw dist="45791" dir="3378596" algn="ctr" rotWithShape="0">
              <a:schemeClr val="bg2"/>
            </a:outerShdw>
          </a:effectLst>
        </p:spPr>
        <p:txBody>
          <a:bodyPr>
            <a:spAutoFit/>
          </a:bodyPr>
          <a:lstStyle/>
          <a:p>
            <a:pPr>
              <a:buFontTx/>
              <a:buNone/>
            </a:pPr>
            <a:r>
              <a:rPr lang="en-US" sz="3600">
                <a:solidFill>
                  <a:schemeClr val="tx2"/>
                </a:solidFill>
                <a:latin typeface="Times" pitchFamily="18" charset="0"/>
              </a:rPr>
              <a:t>Transcription</a:t>
            </a:r>
          </a:p>
        </p:txBody>
      </p:sp>
      <p:sp>
        <p:nvSpPr>
          <p:cNvPr id="951316" name="Line 20"/>
          <p:cNvSpPr>
            <a:spLocks noChangeShapeType="1"/>
          </p:cNvSpPr>
          <p:nvPr/>
        </p:nvSpPr>
        <p:spPr bwMode="auto">
          <a:xfrm flipV="1">
            <a:off x="4648200" y="4953000"/>
            <a:ext cx="304800" cy="228600"/>
          </a:xfrm>
          <a:prstGeom prst="line">
            <a:avLst/>
          </a:prstGeom>
          <a:noFill/>
          <a:ln w="28575">
            <a:solidFill>
              <a:schemeClr val="tx1"/>
            </a:solidFill>
            <a:round/>
            <a:headEnd/>
            <a:tailEnd/>
          </a:ln>
          <a:effectLst/>
        </p:spPr>
        <p:txBody>
          <a:bodyPr>
            <a:spAutoFit/>
          </a:bodyPr>
          <a:lstStyle/>
          <a:p>
            <a:endParaRPr lang="en-US"/>
          </a:p>
        </p:txBody>
      </p:sp>
      <p:sp>
        <p:nvSpPr>
          <p:cNvPr id="951317" name="Line 21"/>
          <p:cNvSpPr>
            <a:spLocks noChangeShapeType="1"/>
          </p:cNvSpPr>
          <p:nvPr/>
        </p:nvSpPr>
        <p:spPr bwMode="auto">
          <a:xfrm flipV="1">
            <a:off x="3657600" y="3733800"/>
            <a:ext cx="838200" cy="304800"/>
          </a:xfrm>
          <a:prstGeom prst="line">
            <a:avLst/>
          </a:prstGeom>
          <a:noFill/>
          <a:ln w="28575">
            <a:solidFill>
              <a:schemeClr val="tx1"/>
            </a:solidFill>
            <a:round/>
            <a:headEnd/>
            <a:tailEnd/>
          </a:ln>
          <a:effectLst/>
        </p:spPr>
        <p:txBody>
          <a:bodyPr>
            <a:spAutoFit/>
          </a:bodyPr>
          <a:lstStyle/>
          <a:p>
            <a:endParaRPr lang="en-US"/>
          </a:p>
        </p:txBody>
      </p:sp>
      <p:sp>
        <p:nvSpPr>
          <p:cNvPr id="951318" name="Line 22"/>
          <p:cNvSpPr>
            <a:spLocks noChangeShapeType="1"/>
          </p:cNvSpPr>
          <p:nvPr/>
        </p:nvSpPr>
        <p:spPr bwMode="auto">
          <a:xfrm flipH="1" flipV="1">
            <a:off x="6553200" y="2819400"/>
            <a:ext cx="381000" cy="152400"/>
          </a:xfrm>
          <a:prstGeom prst="line">
            <a:avLst/>
          </a:prstGeom>
          <a:noFill/>
          <a:ln w="28575">
            <a:solidFill>
              <a:schemeClr val="tx1"/>
            </a:solidFill>
            <a:round/>
            <a:headEnd/>
            <a:tailEnd/>
          </a:ln>
          <a:effectLst/>
        </p:spPr>
        <p:txBody>
          <a:bodyPr>
            <a:spAutoFit/>
          </a:bodyPr>
          <a:lstStyle/>
          <a:p>
            <a:endParaRPr lang="en-US"/>
          </a:p>
        </p:txBody>
      </p:sp>
      <p:sp>
        <p:nvSpPr>
          <p:cNvPr id="951319" name="Line 23"/>
          <p:cNvSpPr>
            <a:spLocks noChangeShapeType="1"/>
          </p:cNvSpPr>
          <p:nvPr/>
        </p:nvSpPr>
        <p:spPr bwMode="auto">
          <a:xfrm flipH="1">
            <a:off x="4724400" y="2590800"/>
            <a:ext cx="304800" cy="152400"/>
          </a:xfrm>
          <a:prstGeom prst="line">
            <a:avLst/>
          </a:prstGeom>
          <a:noFill/>
          <a:ln w="28575">
            <a:solidFill>
              <a:schemeClr val="tx1"/>
            </a:solidFill>
            <a:round/>
            <a:headEnd/>
            <a:tailEnd/>
          </a:ln>
          <a:effectLst/>
        </p:spPr>
        <p:txBody>
          <a:bodyPr>
            <a:spAutoFit/>
          </a:bodyPr>
          <a:lstStyle/>
          <a:p>
            <a:endParaRPr lang="en-US"/>
          </a:p>
        </p:txBody>
      </p:sp>
      <p:sp>
        <p:nvSpPr>
          <p:cNvPr id="951321" name="Text Box 25"/>
          <p:cNvSpPr txBox="1">
            <a:spLocks noChangeArrowheads="1"/>
          </p:cNvSpPr>
          <p:nvPr/>
        </p:nvSpPr>
        <p:spPr bwMode="auto">
          <a:xfrm>
            <a:off x="2193925" y="2209800"/>
            <a:ext cx="351378" cy="369332"/>
          </a:xfrm>
          <a:prstGeom prst="rect">
            <a:avLst/>
          </a:prstGeom>
          <a:noFill/>
          <a:ln w="9525">
            <a:noFill/>
            <a:miter lim="800000"/>
            <a:headEnd/>
            <a:tailEnd/>
          </a:ln>
          <a:effectLst/>
        </p:spPr>
        <p:txBody>
          <a:bodyPr wrap="none">
            <a:spAutoFit/>
          </a:bodyPr>
          <a:lstStyle/>
          <a:p>
            <a:pPr>
              <a:buFontTx/>
              <a:buNone/>
            </a:pPr>
            <a:r>
              <a:rPr lang="en-US">
                <a:solidFill>
                  <a:schemeClr val="tx2"/>
                </a:solidFill>
                <a:latin typeface="Times" pitchFamily="18" charset="0"/>
              </a:rPr>
              <a:t>A</a:t>
            </a:r>
          </a:p>
        </p:txBody>
      </p:sp>
      <p:sp>
        <p:nvSpPr>
          <p:cNvPr id="951323" name="Text Box 27"/>
          <p:cNvSpPr txBox="1">
            <a:spLocks noChangeArrowheads="1"/>
          </p:cNvSpPr>
          <p:nvPr/>
        </p:nvSpPr>
        <p:spPr bwMode="auto">
          <a:xfrm>
            <a:off x="2189163" y="4575175"/>
            <a:ext cx="338554" cy="369332"/>
          </a:xfrm>
          <a:prstGeom prst="rect">
            <a:avLst/>
          </a:prstGeom>
          <a:noFill/>
          <a:ln w="9525">
            <a:noFill/>
            <a:miter lim="800000"/>
            <a:headEnd/>
            <a:tailEnd/>
          </a:ln>
          <a:effectLst/>
        </p:spPr>
        <p:txBody>
          <a:bodyPr wrap="none">
            <a:spAutoFit/>
          </a:bodyPr>
          <a:lstStyle/>
          <a:p>
            <a:pPr>
              <a:buFontTx/>
              <a:buNone/>
            </a:pPr>
            <a:r>
              <a:rPr lang="en-US">
                <a:solidFill>
                  <a:schemeClr val="tx2"/>
                </a:solidFill>
                <a:latin typeface="Times" pitchFamily="18" charset="0"/>
              </a:rPr>
              <a:t>B</a:t>
            </a:r>
          </a:p>
        </p:txBody>
      </p:sp>
      <p:sp>
        <p:nvSpPr>
          <p:cNvPr id="951325" name="Text Box 29"/>
          <p:cNvSpPr txBox="1">
            <a:spLocks noChangeArrowheads="1"/>
          </p:cNvSpPr>
          <p:nvPr/>
        </p:nvSpPr>
        <p:spPr bwMode="auto">
          <a:xfrm>
            <a:off x="7294563" y="3962400"/>
            <a:ext cx="338554" cy="369332"/>
          </a:xfrm>
          <a:prstGeom prst="rect">
            <a:avLst/>
          </a:prstGeom>
          <a:noFill/>
          <a:ln w="9525">
            <a:noFill/>
            <a:miter lim="800000"/>
            <a:headEnd/>
            <a:tailEnd/>
          </a:ln>
          <a:effectLst/>
        </p:spPr>
        <p:txBody>
          <a:bodyPr wrap="none">
            <a:spAutoFit/>
          </a:bodyPr>
          <a:lstStyle/>
          <a:p>
            <a:pPr>
              <a:buFontTx/>
              <a:buNone/>
            </a:pPr>
            <a:r>
              <a:rPr lang="en-US">
                <a:solidFill>
                  <a:schemeClr val="tx2"/>
                </a:solidFill>
                <a:latin typeface="Times" pitchFamily="18" charset="0"/>
              </a:rPr>
              <a:t>C</a:t>
            </a:r>
          </a:p>
        </p:txBody>
      </p:sp>
      <p:pic>
        <p:nvPicPr>
          <p:cNvPr id="951326" name="Picture 30" descr="audio image blue">
            <a:hlinkClick r:id="" action="ppaction://noaction">
              <a:snd r:embed="rId13" name="11-11-7A.WAV"/>
            </a:hlinkClick>
          </p:cNvPr>
          <p:cNvPicPr>
            <a:picLocks noChangeAspect="1" noChangeArrowheads="1"/>
          </p:cNvPicPr>
          <p:nvPr/>
        </p:nvPicPr>
        <p:blipFill>
          <a:blip r:embed="rId14" cstate="print"/>
          <a:srcRect/>
          <a:stretch>
            <a:fillRect/>
          </a:stretch>
        </p:blipFill>
        <p:spPr bwMode="auto">
          <a:xfrm>
            <a:off x="2655888" y="2311401"/>
            <a:ext cx="354012" cy="354013"/>
          </a:xfrm>
          <a:prstGeom prst="rect">
            <a:avLst/>
          </a:prstGeom>
          <a:noFill/>
        </p:spPr>
      </p:pic>
      <p:pic>
        <p:nvPicPr>
          <p:cNvPr id="951327" name="Picture 31" descr="audio image blue">
            <a:hlinkClick r:id="" action="ppaction://noaction">
              <a:snd r:embed="rId15" name="11-11-7B.WAV"/>
            </a:hlinkClick>
          </p:cNvPr>
          <p:cNvPicPr>
            <a:picLocks noChangeAspect="1" noChangeArrowheads="1"/>
          </p:cNvPicPr>
          <p:nvPr/>
        </p:nvPicPr>
        <p:blipFill>
          <a:blip r:embed="rId14" cstate="print"/>
          <a:srcRect/>
          <a:stretch>
            <a:fillRect/>
          </a:stretch>
        </p:blipFill>
        <p:spPr bwMode="auto">
          <a:xfrm>
            <a:off x="2643188" y="4649788"/>
            <a:ext cx="354012" cy="354012"/>
          </a:xfrm>
          <a:prstGeom prst="rect">
            <a:avLst/>
          </a:prstGeom>
          <a:noFill/>
        </p:spPr>
      </p:pic>
      <p:pic>
        <p:nvPicPr>
          <p:cNvPr id="951328" name="Picture 32" descr="audio image blue">
            <a:hlinkClick r:id="" action="ppaction://noaction">
              <a:snd r:embed="rId16" name="11-11-7C.WAV"/>
            </a:hlinkClick>
          </p:cNvPr>
          <p:cNvPicPr>
            <a:picLocks noChangeAspect="1" noChangeArrowheads="1"/>
          </p:cNvPicPr>
          <p:nvPr/>
        </p:nvPicPr>
        <p:blipFill>
          <a:blip r:embed="rId14" cstate="print"/>
          <a:srcRect/>
          <a:stretch>
            <a:fillRect/>
          </a:stretch>
        </p:blipFill>
        <p:spPr bwMode="auto">
          <a:xfrm>
            <a:off x="7735888" y="4052888"/>
            <a:ext cx="354012" cy="354012"/>
          </a:xfrm>
          <a:prstGeom prst="rect">
            <a:avLst/>
          </a:prstGeom>
          <a:noFill/>
        </p:spPr>
      </p:pic>
    </p:spTree>
    <p:extLst>
      <p:ext uri="{BB962C8B-B14F-4D97-AF65-F5344CB8AC3E}">
        <p14:creationId xmlns:p14="http://schemas.microsoft.com/office/powerpoint/2010/main" val="204404964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951326"/>
                                        </p:tgtEl>
                                        <p:attrNameLst>
                                          <p:attrName>style.visibility</p:attrName>
                                        </p:attrNameLst>
                                      </p:cBhvr>
                                      <p:to>
                                        <p:strVal val="visible"/>
                                      </p:to>
                                    </p:set>
                                    <p:animEffect transition="in" filter="box(out)">
                                      <p:cBhvr>
                                        <p:cTn id="7" dur="500"/>
                                        <p:tgtEl>
                                          <p:spTgt spid="95132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951327"/>
                                        </p:tgtEl>
                                        <p:attrNameLst>
                                          <p:attrName>style.visibility</p:attrName>
                                        </p:attrNameLst>
                                      </p:cBhvr>
                                      <p:to>
                                        <p:strVal val="visible"/>
                                      </p:to>
                                    </p:set>
                                    <p:animEffect transition="in" filter="box(out)">
                                      <p:cBhvr>
                                        <p:cTn id="12" dur="500"/>
                                        <p:tgtEl>
                                          <p:spTgt spid="95132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951328"/>
                                        </p:tgtEl>
                                        <p:attrNameLst>
                                          <p:attrName>style.visibility</p:attrName>
                                        </p:attrNameLst>
                                      </p:cBhvr>
                                      <p:to>
                                        <p:strVal val="visible"/>
                                      </p:to>
                                    </p:set>
                                    <p:animEffect transition="in" filter="box(out)">
                                      <p:cBhvr>
                                        <p:cTn id="17" dur="500"/>
                                        <p:tgtEl>
                                          <p:spTgt spid="951328"/>
                                        </p:tgtEl>
                                      </p:cBhvr>
                                    </p:animEffect>
                                  </p:childTnLst>
                                </p:cTn>
                              </p:par>
                            </p:childTnLst>
                          </p:cTn>
                        </p:par>
                        <p:par>
                          <p:cTn id="18" fill="hold">
                            <p:stCondLst>
                              <p:cond delay="500"/>
                            </p:stCondLst>
                            <p:childTnLst>
                              <p:par>
                                <p:cTn id="19" presetID="4" presetClass="entr" presetSubtype="32" fill="hold" nodeType="afterEffect">
                                  <p:stCondLst>
                                    <p:cond delay="0"/>
                                  </p:stCondLst>
                                  <p:childTnLst>
                                    <p:set>
                                      <p:cBhvr>
                                        <p:cTn id="20" dur="1" fill="hold">
                                          <p:stCondLst>
                                            <p:cond delay="0"/>
                                          </p:stCondLst>
                                        </p:cTn>
                                        <p:tgtEl>
                                          <p:spTgt spid="951300"/>
                                        </p:tgtEl>
                                        <p:attrNameLst>
                                          <p:attrName>style.visibility</p:attrName>
                                        </p:attrNameLst>
                                      </p:cBhvr>
                                      <p:to>
                                        <p:strVal val="visible"/>
                                      </p:to>
                                    </p:set>
                                    <p:animEffect transition="in" filter="box(out)">
                                      <p:cBhvr>
                                        <p:cTn id="21" dur="500"/>
                                        <p:tgtEl>
                                          <p:spTgt spid="951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0274"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sp>
        <p:nvSpPr>
          <p:cNvPr id="950275" name="Text Box 3"/>
          <p:cNvSpPr txBox="1">
            <a:spLocks noChangeArrowheads="1"/>
          </p:cNvSpPr>
          <p:nvPr/>
        </p:nvSpPr>
        <p:spPr bwMode="auto">
          <a:xfrm>
            <a:off x="2089151" y="914401"/>
            <a:ext cx="2656305"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a:solidFill>
                  <a:schemeClr val="tx2"/>
                </a:solidFill>
                <a:latin typeface="Times" pitchFamily="18" charset="0"/>
              </a:rPr>
              <a:t>Transcription</a:t>
            </a:r>
          </a:p>
        </p:txBody>
      </p:sp>
      <p:pic>
        <p:nvPicPr>
          <p:cNvPr id="950276"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950277"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50278" name="Picture 6"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50279"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950280"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950281" name="Picture 9"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sp>
        <p:nvSpPr>
          <p:cNvPr id="950283" name="Rectangle 11"/>
          <p:cNvSpPr>
            <a:spLocks noChangeArrowheads="1"/>
          </p:cNvSpPr>
          <p:nvPr/>
        </p:nvSpPr>
        <p:spPr bwMode="auto">
          <a:xfrm>
            <a:off x="2057400" y="1679575"/>
            <a:ext cx="7924800" cy="923330"/>
          </a:xfrm>
          <a:prstGeom prst="rect">
            <a:avLst/>
          </a:prstGeom>
          <a:noFill/>
          <a:ln w="9525">
            <a:noFill/>
            <a:miter lim="800000"/>
            <a:headEnd/>
            <a:tailEnd/>
          </a:ln>
          <a:effectLst/>
        </p:spPr>
        <p:txBody>
          <a:bodyPr>
            <a:spAutoFit/>
          </a:bodyPr>
          <a:lstStyle/>
          <a:p>
            <a:pPr marL="342900" indent="-342900">
              <a:buClr>
                <a:schemeClr val="tx1"/>
              </a:buClr>
            </a:pPr>
            <a:r>
              <a:rPr lang="en-US">
                <a:latin typeface="Times" pitchFamily="18" charset="0"/>
              </a:rPr>
              <a:t>The main difference between transcription and DNA replication is that transcription results in the formation of one single-stranded RNA molecule rather than a double-stranded DNA molecule.</a:t>
            </a:r>
            <a:endParaRPr lang="en-US" i="1">
              <a:latin typeface="Times" pitchFamily="18" charset="0"/>
            </a:endParaRPr>
          </a:p>
        </p:txBody>
      </p:sp>
      <p:pic>
        <p:nvPicPr>
          <p:cNvPr id="950284" name="Picture 12" descr="Sec"/>
          <p:cNvPicPr>
            <a:picLocks noChangeAspect="1" noChangeArrowheads="1"/>
          </p:cNvPicPr>
          <p:nvPr/>
        </p:nvPicPr>
        <p:blipFill>
          <a:blip r:embed="rId10" cstate="print"/>
          <a:srcRect/>
          <a:stretch>
            <a:fillRect/>
          </a:stretch>
        </p:blipFill>
        <p:spPr bwMode="auto">
          <a:xfrm>
            <a:off x="1524000" y="0"/>
            <a:ext cx="1841500" cy="762000"/>
          </a:xfrm>
          <a:prstGeom prst="rect">
            <a:avLst/>
          </a:prstGeom>
          <a:noFill/>
        </p:spPr>
      </p:pic>
      <p:pic>
        <p:nvPicPr>
          <p:cNvPr id="950285" name="Picture 13" descr="Sec"/>
          <p:cNvPicPr>
            <a:picLocks noChangeAspect="1" noChangeArrowheads="1"/>
          </p:cNvPicPr>
          <p:nvPr/>
        </p:nvPicPr>
        <p:blipFill>
          <a:blip r:embed="rId11" cstate="print"/>
          <a:srcRect/>
          <a:stretch>
            <a:fillRect/>
          </a:stretch>
        </p:blipFill>
        <p:spPr bwMode="auto">
          <a:xfrm>
            <a:off x="4267200" y="0"/>
            <a:ext cx="3657600" cy="482600"/>
          </a:xfrm>
          <a:prstGeom prst="rect">
            <a:avLst/>
          </a:prstGeom>
          <a:noFill/>
        </p:spPr>
      </p:pic>
    </p:spTree>
    <p:extLst>
      <p:ext uri="{BB962C8B-B14F-4D97-AF65-F5344CB8AC3E}">
        <p14:creationId xmlns:p14="http://schemas.microsoft.com/office/powerpoint/2010/main" val="326696911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50283"/>
                                        </p:tgtEl>
                                        <p:attrNameLst>
                                          <p:attrName>style.visibility</p:attrName>
                                        </p:attrNameLst>
                                      </p:cBhvr>
                                      <p:to>
                                        <p:strVal val="visible"/>
                                      </p:to>
                                    </p:set>
                                    <p:animEffect transition="in" filter="box(out)">
                                      <p:cBhvr>
                                        <p:cTn id="7" dur="500"/>
                                        <p:tgtEl>
                                          <p:spTgt spid="950283"/>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950276"/>
                                        </p:tgtEl>
                                        <p:attrNameLst>
                                          <p:attrName>style.visibility</p:attrName>
                                        </p:attrNameLst>
                                      </p:cBhvr>
                                      <p:to>
                                        <p:strVal val="visible"/>
                                      </p:to>
                                    </p:set>
                                    <p:animEffect transition="in" filter="box(out)">
                                      <p:cBhvr>
                                        <p:cTn id="11" dur="500"/>
                                        <p:tgtEl>
                                          <p:spTgt spid="950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0283"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pic>
        <p:nvPicPr>
          <p:cNvPr id="907268"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907269"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07270" name="Picture 6"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07271"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907272"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907273" name="Picture 9"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sp>
        <p:nvSpPr>
          <p:cNvPr id="907276" name="Rectangle 12"/>
          <p:cNvSpPr>
            <a:spLocks noChangeArrowheads="1"/>
          </p:cNvSpPr>
          <p:nvPr/>
        </p:nvSpPr>
        <p:spPr bwMode="auto">
          <a:xfrm>
            <a:off x="2057400" y="1870076"/>
            <a:ext cx="7924800" cy="954107"/>
          </a:xfrm>
          <a:prstGeom prst="rect">
            <a:avLst/>
          </a:prstGeom>
          <a:noFill/>
          <a:ln w="9525">
            <a:noFill/>
            <a:miter lim="800000"/>
            <a:headEnd/>
            <a:tailEnd/>
          </a:ln>
          <a:effectLst/>
        </p:spPr>
        <p:txBody>
          <a:bodyPr>
            <a:spAutoFit/>
          </a:bodyPr>
          <a:lstStyle/>
          <a:p>
            <a:pPr marL="342900" indent="-342900"/>
            <a:r>
              <a:rPr lang="en-US" sz="2800" dirty="0">
                <a:latin typeface="Times" pitchFamily="18" charset="0"/>
              </a:rPr>
              <a:t>Not all the nucleotides in the DNA of eukaryotic cells carry instructions</a:t>
            </a:r>
            <a:r>
              <a:rPr lang="en-US" sz="2800" i="1" dirty="0">
                <a:latin typeface="Times" pitchFamily="18" charset="0"/>
              </a:rPr>
              <a:t>—</a:t>
            </a:r>
            <a:r>
              <a:rPr lang="en-US" sz="2800" dirty="0">
                <a:latin typeface="Times" pitchFamily="18" charset="0"/>
              </a:rPr>
              <a:t>or</a:t>
            </a:r>
            <a:r>
              <a:rPr lang="en-US" sz="2800" i="1" dirty="0">
                <a:latin typeface="Times" pitchFamily="18" charset="0"/>
              </a:rPr>
              <a:t> </a:t>
            </a:r>
            <a:r>
              <a:rPr lang="en-US" sz="2800" dirty="0">
                <a:latin typeface="Times" pitchFamily="18" charset="0"/>
              </a:rPr>
              <a:t>code</a:t>
            </a:r>
            <a:r>
              <a:rPr lang="en-US" sz="2800" i="1" dirty="0">
                <a:latin typeface="Times" pitchFamily="18" charset="0"/>
              </a:rPr>
              <a:t>—</a:t>
            </a:r>
            <a:r>
              <a:rPr lang="en-US" sz="2800" dirty="0">
                <a:latin typeface="Times" pitchFamily="18" charset="0"/>
              </a:rPr>
              <a:t>for making proteins.</a:t>
            </a:r>
            <a:endParaRPr lang="en-US" sz="2800" i="1" dirty="0">
              <a:latin typeface="Times" pitchFamily="18" charset="0"/>
            </a:endParaRPr>
          </a:p>
        </p:txBody>
      </p:sp>
      <p:sp>
        <p:nvSpPr>
          <p:cNvPr id="907277" name="Rectangle 13"/>
          <p:cNvSpPr>
            <a:spLocks noChangeArrowheads="1"/>
          </p:cNvSpPr>
          <p:nvPr/>
        </p:nvSpPr>
        <p:spPr bwMode="auto">
          <a:xfrm>
            <a:off x="2057400" y="2819401"/>
            <a:ext cx="7924800" cy="1406525"/>
          </a:xfrm>
          <a:prstGeom prst="rect">
            <a:avLst/>
          </a:prstGeom>
          <a:noFill/>
          <a:ln w="9525">
            <a:noFill/>
            <a:miter lim="800000"/>
            <a:headEnd/>
            <a:tailEnd/>
          </a:ln>
          <a:effectLst/>
        </p:spPr>
        <p:txBody>
          <a:bodyPr>
            <a:spAutoFit/>
          </a:bodyPr>
          <a:lstStyle/>
          <a:p>
            <a:pPr marL="342900" indent="-342900">
              <a:buClr>
                <a:schemeClr val="tx1"/>
              </a:buClr>
            </a:pPr>
            <a:r>
              <a:rPr lang="en-US" sz="2800" dirty="0">
                <a:latin typeface="Times" pitchFamily="18" charset="0"/>
              </a:rPr>
              <a:t>Genes usually contain many long </a:t>
            </a:r>
            <a:r>
              <a:rPr lang="en-US" sz="2800" dirty="0" err="1">
                <a:latin typeface="Times" pitchFamily="18" charset="0"/>
              </a:rPr>
              <a:t>noncoding</a:t>
            </a:r>
            <a:r>
              <a:rPr lang="en-US" sz="2800" dirty="0">
                <a:latin typeface="Times" pitchFamily="18" charset="0"/>
              </a:rPr>
              <a:t> nucleotide sequences, called </a:t>
            </a:r>
            <a:r>
              <a:rPr lang="en-US" sz="2800" dirty="0" err="1">
                <a:latin typeface="Times" pitchFamily="18" charset="0"/>
              </a:rPr>
              <a:t>introns</a:t>
            </a:r>
            <a:r>
              <a:rPr lang="en-US" sz="2800" dirty="0">
                <a:latin typeface="Times" pitchFamily="18" charset="0"/>
              </a:rPr>
              <a:t>, that are scattered among the coding sequences.</a:t>
            </a:r>
            <a:endParaRPr lang="en-US" sz="2800" i="1" dirty="0">
              <a:latin typeface="Times" pitchFamily="18" charset="0"/>
            </a:endParaRPr>
          </a:p>
        </p:txBody>
      </p:sp>
      <p:pic>
        <p:nvPicPr>
          <p:cNvPr id="907278" name="Picture 14" descr="Sec"/>
          <p:cNvPicPr>
            <a:picLocks noChangeAspect="1" noChangeArrowheads="1"/>
          </p:cNvPicPr>
          <p:nvPr/>
        </p:nvPicPr>
        <p:blipFill>
          <a:blip r:embed="rId10" cstate="print"/>
          <a:srcRect/>
          <a:stretch>
            <a:fillRect/>
          </a:stretch>
        </p:blipFill>
        <p:spPr bwMode="auto">
          <a:xfrm>
            <a:off x="1524000" y="0"/>
            <a:ext cx="1841500" cy="762000"/>
          </a:xfrm>
          <a:prstGeom prst="rect">
            <a:avLst/>
          </a:prstGeom>
          <a:noFill/>
        </p:spPr>
      </p:pic>
      <p:pic>
        <p:nvPicPr>
          <p:cNvPr id="907279" name="Picture 15" descr="Sec"/>
          <p:cNvPicPr>
            <a:picLocks noChangeAspect="1" noChangeArrowheads="1"/>
          </p:cNvPicPr>
          <p:nvPr/>
        </p:nvPicPr>
        <p:blipFill>
          <a:blip r:embed="rId11" cstate="print"/>
          <a:srcRect/>
          <a:stretch>
            <a:fillRect/>
          </a:stretch>
        </p:blipFill>
        <p:spPr bwMode="auto">
          <a:xfrm>
            <a:off x="4267200" y="0"/>
            <a:ext cx="3657600" cy="482600"/>
          </a:xfrm>
          <a:prstGeom prst="rect">
            <a:avLst/>
          </a:prstGeom>
          <a:noFill/>
        </p:spPr>
      </p:pic>
      <p:sp>
        <p:nvSpPr>
          <p:cNvPr id="907280" name="Text Box 16"/>
          <p:cNvSpPr txBox="1">
            <a:spLocks noChangeArrowheads="1"/>
          </p:cNvSpPr>
          <p:nvPr/>
        </p:nvSpPr>
        <p:spPr bwMode="auto">
          <a:xfrm>
            <a:off x="2089151" y="914401"/>
            <a:ext cx="6882205"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dirty="0">
                <a:solidFill>
                  <a:schemeClr val="tx2"/>
                </a:solidFill>
                <a:latin typeface="Times" pitchFamily="18" charset="0"/>
              </a:rPr>
              <a:t>RNA Processing = Gene Expression</a:t>
            </a:r>
          </a:p>
        </p:txBody>
      </p:sp>
    </p:spTree>
    <p:extLst>
      <p:ext uri="{BB962C8B-B14F-4D97-AF65-F5344CB8AC3E}">
        <p14:creationId xmlns:p14="http://schemas.microsoft.com/office/powerpoint/2010/main" val="99812713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07276"/>
                                        </p:tgtEl>
                                        <p:attrNameLst>
                                          <p:attrName>style.visibility</p:attrName>
                                        </p:attrNameLst>
                                      </p:cBhvr>
                                      <p:to>
                                        <p:strVal val="visible"/>
                                      </p:to>
                                    </p:set>
                                    <p:animEffect transition="in" filter="box(out)">
                                      <p:cBhvr>
                                        <p:cTn id="7" dur="500"/>
                                        <p:tgtEl>
                                          <p:spTgt spid="90727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907277"/>
                                        </p:tgtEl>
                                        <p:attrNameLst>
                                          <p:attrName>style.visibility</p:attrName>
                                        </p:attrNameLst>
                                      </p:cBhvr>
                                      <p:to>
                                        <p:strVal val="visible"/>
                                      </p:to>
                                    </p:set>
                                    <p:animEffect transition="in" filter="box(out)">
                                      <p:cBhvr>
                                        <p:cTn id="12" dur="500"/>
                                        <p:tgtEl>
                                          <p:spTgt spid="907277"/>
                                        </p:tgtEl>
                                      </p:cBhvr>
                                    </p:animEffect>
                                  </p:childTnLst>
                                </p:cTn>
                              </p:par>
                            </p:childTnLst>
                          </p:cTn>
                        </p:par>
                        <p:par>
                          <p:cTn id="13" fill="hold">
                            <p:stCondLst>
                              <p:cond delay="500"/>
                            </p:stCondLst>
                            <p:childTnLst>
                              <p:par>
                                <p:cTn id="14" presetID="4" presetClass="entr" presetSubtype="32" fill="hold" nodeType="afterEffect">
                                  <p:stCondLst>
                                    <p:cond delay="0"/>
                                  </p:stCondLst>
                                  <p:childTnLst>
                                    <p:set>
                                      <p:cBhvr>
                                        <p:cTn id="15" dur="1" fill="hold">
                                          <p:stCondLst>
                                            <p:cond delay="0"/>
                                          </p:stCondLst>
                                        </p:cTn>
                                        <p:tgtEl>
                                          <p:spTgt spid="907268"/>
                                        </p:tgtEl>
                                        <p:attrNameLst>
                                          <p:attrName>style.visibility</p:attrName>
                                        </p:attrNameLst>
                                      </p:cBhvr>
                                      <p:to>
                                        <p:strVal val="visible"/>
                                      </p:to>
                                    </p:set>
                                    <p:animEffect transition="in" filter="box(out)">
                                      <p:cBhvr>
                                        <p:cTn id="16" dur="500"/>
                                        <p:tgtEl>
                                          <p:spTgt spid="907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7276" grpId="0" autoUpdateAnimBg="0"/>
      <p:bldP spid="907277"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title"/>
          </p:nvPr>
        </p:nvSpPr>
        <p:spPr>
          <a:xfrm>
            <a:off x="2438400" y="6883400"/>
            <a:ext cx="8229600" cy="122238"/>
          </a:xfrm>
        </p:spPr>
        <p:txBody>
          <a:bodyPr>
            <a:normAutofit fontScale="90000"/>
          </a:bodyPr>
          <a:lstStyle/>
          <a:p>
            <a:pPr algn="r"/>
            <a:r>
              <a:rPr lang="en-US" altLang="en-US" sz="1400" b="1"/>
              <a:t>Chapter Assessment</a:t>
            </a:r>
          </a:p>
        </p:txBody>
      </p:sp>
      <p:sp>
        <p:nvSpPr>
          <p:cNvPr id="32773" name="Text Box 5"/>
          <p:cNvSpPr txBox="1">
            <a:spLocks noChangeArrowheads="1"/>
          </p:cNvSpPr>
          <p:nvPr/>
        </p:nvSpPr>
        <p:spPr bwMode="auto">
          <a:xfrm>
            <a:off x="2057400" y="977900"/>
            <a:ext cx="8153400" cy="579438"/>
          </a:xfrm>
          <a:prstGeom prst="rect">
            <a:avLst/>
          </a:prstGeom>
          <a:noFill/>
          <a:ln w="9525">
            <a:noFill/>
            <a:miter lim="800000"/>
            <a:headEnd/>
            <a:tailEnd/>
          </a:ln>
          <a:effectLst/>
        </p:spPr>
        <p:txBody>
          <a:bodyPr/>
          <a:lstStyle/>
          <a:p>
            <a:pPr eaLnBrk="0" hangingPunct="0">
              <a:buFontTx/>
              <a:buNone/>
            </a:pPr>
            <a:r>
              <a:rPr lang="en-US" sz="3600">
                <a:solidFill>
                  <a:srgbClr val="FFFF00"/>
                </a:solidFill>
                <a:latin typeface="Times" pitchFamily="18" charset="0"/>
              </a:rPr>
              <a:t>Question 1</a:t>
            </a:r>
          </a:p>
        </p:txBody>
      </p:sp>
      <p:sp>
        <p:nvSpPr>
          <p:cNvPr id="32774" name="Text Box 6"/>
          <p:cNvSpPr txBox="1">
            <a:spLocks noChangeArrowheads="1"/>
          </p:cNvSpPr>
          <p:nvPr/>
        </p:nvSpPr>
        <p:spPr bwMode="auto">
          <a:xfrm>
            <a:off x="2133600" y="1828800"/>
            <a:ext cx="7620000" cy="641350"/>
          </a:xfrm>
          <a:prstGeom prst="rect">
            <a:avLst/>
          </a:prstGeom>
          <a:noFill/>
          <a:ln w="19050">
            <a:noFill/>
            <a:miter lim="800000"/>
            <a:headEnd/>
            <a:tailEnd/>
          </a:ln>
          <a:effectLst/>
        </p:spPr>
        <p:txBody>
          <a:bodyPr/>
          <a:lstStyle/>
          <a:p>
            <a:pPr eaLnBrk="0" hangingPunct="0">
              <a:buFontTx/>
              <a:buNone/>
            </a:pPr>
            <a:r>
              <a:rPr lang="en-US">
                <a:latin typeface="Times New Roman" pitchFamily="18" charset="0"/>
                <a:cs typeface="Times New Roman" pitchFamily="18" charset="0"/>
              </a:rPr>
              <a:t>How does DNA control the structures and functions of a cell?</a:t>
            </a:r>
            <a:r>
              <a:rPr lang="en-US">
                <a:latin typeface="Times" pitchFamily="18" charset="0"/>
              </a:rPr>
              <a:t> </a:t>
            </a:r>
          </a:p>
        </p:txBody>
      </p:sp>
      <p:pic>
        <p:nvPicPr>
          <p:cNvPr id="32826" name="Picture 58"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32827" name="Picture 59" descr="New TOC">
            <a:hlinkClick r:id="rId3" action="ppaction://hlinksldjump"/>
          </p:cNvPr>
          <p:cNvPicPr>
            <a:picLocks noChangeAspect="1" noChangeArrowheads="1"/>
          </p:cNvPicPr>
          <p:nvPr/>
        </p:nvPicPr>
        <p:blipFill>
          <a:blip r:embed="rId4" cstate="print"/>
          <a:srcRect/>
          <a:stretch>
            <a:fillRect/>
          </a:stretch>
        </p:blipFill>
        <p:spPr bwMode="auto">
          <a:xfrm>
            <a:off x="5832476" y="6194426"/>
            <a:ext cx="492125" cy="606425"/>
          </a:xfrm>
          <a:prstGeom prst="rect">
            <a:avLst/>
          </a:prstGeom>
          <a:noFill/>
        </p:spPr>
      </p:pic>
      <p:pic>
        <p:nvPicPr>
          <p:cNvPr id="32828" name="Picture 60" descr="New next">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32829" name="Picture 61" descr="help">
            <a:hlinkClick r:id="" action="ppaction://noaction"/>
          </p:cNvPr>
          <p:cNvPicPr>
            <a:picLocks noChangeAspect="1" noChangeArrowheads="1"/>
          </p:cNvPicPr>
          <p:nvPr/>
        </p:nvPicPr>
        <p:blipFill>
          <a:blip r:embed="rId6" cstate="print"/>
          <a:srcRect/>
          <a:stretch>
            <a:fillRect/>
          </a:stretch>
        </p:blipFill>
        <p:spPr bwMode="auto">
          <a:xfrm>
            <a:off x="1752600" y="6202364"/>
            <a:ext cx="560388" cy="560387"/>
          </a:xfrm>
          <a:prstGeom prst="rect">
            <a:avLst/>
          </a:prstGeom>
          <a:noFill/>
        </p:spPr>
      </p:pic>
      <p:pic>
        <p:nvPicPr>
          <p:cNvPr id="32830" name="Picture 62" descr="end of slide"/>
          <p:cNvPicPr>
            <a:picLocks noChangeAspect="1" noChangeArrowheads="1"/>
          </p:cNvPicPr>
          <p:nvPr/>
        </p:nvPicPr>
        <p:blipFill>
          <a:blip r:embed="rId7" cstate="print"/>
          <a:srcRect/>
          <a:stretch>
            <a:fillRect/>
          </a:stretch>
        </p:blipFill>
        <p:spPr bwMode="auto">
          <a:xfrm>
            <a:off x="9693276" y="5105400"/>
            <a:ext cx="593725" cy="846138"/>
          </a:xfrm>
          <a:prstGeom prst="rect">
            <a:avLst/>
          </a:prstGeom>
          <a:noFill/>
        </p:spPr>
      </p:pic>
      <p:pic>
        <p:nvPicPr>
          <p:cNvPr id="32835" name="Picture 67"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32838" name="Picture 70" descr="Chpt11"/>
          <p:cNvPicPr>
            <a:picLocks noChangeAspect="1" noChangeArrowheads="1"/>
          </p:cNvPicPr>
          <p:nvPr/>
        </p:nvPicPr>
        <p:blipFill>
          <a:blip r:embed="rId10" cstate="print"/>
          <a:srcRect/>
          <a:stretch>
            <a:fillRect/>
          </a:stretch>
        </p:blipFill>
        <p:spPr bwMode="auto">
          <a:xfrm>
            <a:off x="1524000" y="0"/>
            <a:ext cx="2819400" cy="685800"/>
          </a:xfrm>
          <a:prstGeom prst="rect">
            <a:avLst/>
          </a:prstGeom>
          <a:noFill/>
        </p:spPr>
      </p:pic>
      <p:pic>
        <p:nvPicPr>
          <p:cNvPr id="32839" name="Picture 71" descr="Assessment"/>
          <p:cNvPicPr>
            <a:picLocks noChangeAspect="1" noChangeArrowheads="1"/>
          </p:cNvPicPr>
          <p:nvPr/>
        </p:nvPicPr>
        <p:blipFill>
          <a:blip r:embed="rId11" cstate="print"/>
          <a:srcRect/>
          <a:stretch>
            <a:fillRect/>
          </a:stretch>
        </p:blipFill>
        <p:spPr bwMode="auto">
          <a:xfrm>
            <a:off x="5245100" y="0"/>
            <a:ext cx="2451100" cy="482600"/>
          </a:xfrm>
          <a:prstGeom prst="rect">
            <a:avLst/>
          </a:prstGeom>
          <a:noFill/>
        </p:spPr>
      </p:pic>
      <p:sp>
        <p:nvSpPr>
          <p:cNvPr id="32840" name="Text Box 72"/>
          <p:cNvSpPr txBox="1">
            <a:spLocks noChangeArrowheads="1"/>
          </p:cNvSpPr>
          <p:nvPr/>
        </p:nvSpPr>
        <p:spPr bwMode="auto">
          <a:xfrm>
            <a:off x="2057400" y="3124200"/>
            <a:ext cx="8153400" cy="579438"/>
          </a:xfrm>
          <a:prstGeom prst="rect">
            <a:avLst/>
          </a:prstGeom>
          <a:noFill/>
          <a:ln w="9525">
            <a:noFill/>
            <a:miter lim="800000"/>
            <a:headEnd/>
            <a:tailEnd/>
          </a:ln>
          <a:effectLst/>
        </p:spPr>
        <p:txBody>
          <a:bodyPr/>
          <a:lstStyle/>
          <a:p>
            <a:pPr eaLnBrk="0" hangingPunct="0">
              <a:buFontTx/>
              <a:buNone/>
            </a:pPr>
            <a:r>
              <a:rPr lang="en-US" sz="3600">
                <a:solidFill>
                  <a:srgbClr val="FFFF00"/>
                </a:solidFill>
                <a:latin typeface="Times" pitchFamily="18" charset="0"/>
              </a:rPr>
              <a:t>Answer</a:t>
            </a:r>
          </a:p>
        </p:txBody>
      </p:sp>
      <p:sp>
        <p:nvSpPr>
          <p:cNvPr id="32841" name="Text Box 73"/>
          <p:cNvSpPr txBox="1">
            <a:spLocks noChangeArrowheads="1"/>
          </p:cNvSpPr>
          <p:nvPr/>
        </p:nvSpPr>
        <p:spPr bwMode="auto">
          <a:xfrm>
            <a:off x="2057400" y="3824288"/>
            <a:ext cx="8229600" cy="641350"/>
          </a:xfrm>
          <a:prstGeom prst="rect">
            <a:avLst/>
          </a:prstGeom>
          <a:noFill/>
          <a:ln w="19050">
            <a:noFill/>
            <a:miter lim="800000"/>
            <a:headEnd/>
            <a:tailEnd/>
          </a:ln>
          <a:effectLst/>
        </p:spPr>
        <p:txBody>
          <a:bodyPr/>
          <a:lstStyle/>
          <a:p>
            <a:pPr eaLnBrk="0" hangingPunct="0">
              <a:buFontTx/>
              <a:buNone/>
            </a:pPr>
            <a:r>
              <a:rPr lang="en-US">
                <a:latin typeface="Times New Roman" pitchFamily="18" charset="0"/>
                <a:cs typeface="Times New Roman" pitchFamily="18" charset="0"/>
              </a:rPr>
              <a:t>DNA determines the structure of proteins. Some proteins become important cell structures. Other proteins, such as enzymes, control chemical reactions that perform key life functions.</a:t>
            </a:r>
            <a:r>
              <a:rPr lang="en-US">
                <a:latin typeface="Times" pitchFamily="18" charset="0"/>
              </a:rPr>
              <a:t> </a:t>
            </a:r>
          </a:p>
        </p:txBody>
      </p:sp>
      <p:pic>
        <p:nvPicPr>
          <p:cNvPr id="32844" name="Picture 76" descr="california"/>
          <p:cNvPicPr>
            <a:picLocks noChangeAspect="1" noChangeArrowheads="1"/>
          </p:cNvPicPr>
          <p:nvPr/>
        </p:nvPicPr>
        <p:blipFill>
          <a:blip r:embed="rId12" cstate="print"/>
          <a:srcRect/>
          <a:stretch>
            <a:fillRect/>
          </a:stretch>
        </p:blipFill>
        <p:spPr bwMode="auto">
          <a:xfrm>
            <a:off x="2314575" y="6248400"/>
            <a:ext cx="533400" cy="533400"/>
          </a:xfrm>
          <a:prstGeom prst="rect">
            <a:avLst/>
          </a:prstGeom>
          <a:noFill/>
        </p:spPr>
      </p:pic>
      <p:sp>
        <p:nvSpPr>
          <p:cNvPr id="32845" name="Text Box 77"/>
          <p:cNvSpPr txBox="1">
            <a:spLocks noChangeArrowheads="1"/>
          </p:cNvSpPr>
          <p:nvPr/>
        </p:nvSpPr>
        <p:spPr bwMode="auto">
          <a:xfrm>
            <a:off x="2903538" y="6257926"/>
            <a:ext cx="1856598" cy="461665"/>
          </a:xfrm>
          <a:prstGeom prst="rect">
            <a:avLst/>
          </a:prstGeom>
          <a:noFill/>
          <a:ln w="25400">
            <a:solidFill>
              <a:schemeClr val="bg1"/>
            </a:solidFill>
            <a:miter lim="800000"/>
            <a:headEnd/>
            <a:tailEnd/>
          </a:ln>
          <a:effectLst/>
        </p:spPr>
        <p:txBody>
          <a:bodyPr wrap="none">
            <a:spAutoFit/>
          </a:bodyPr>
          <a:lstStyle/>
          <a:p>
            <a:pPr>
              <a:tabLst>
                <a:tab pos="342900" algn="l"/>
              </a:tabLst>
            </a:pPr>
            <a:r>
              <a:rPr lang="en-US" sz="1200">
                <a:latin typeface="Times New Roman" pitchFamily="18" charset="0"/>
              </a:rPr>
              <a:t>CA: Biology/Life Sciences</a:t>
            </a:r>
            <a:br>
              <a:rPr lang="en-US" sz="1200">
                <a:latin typeface="Times New Roman" pitchFamily="18" charset="0"/>
              </a:rPr>
            </a:br>
            <a:r>
              <a:rPr lang="en-US" sz="1200">
                <a:latin typeface="Times New Roman" pitchFamily="18" charset="0"/>
              </a:rPr>
              <a:t>	5a</a:t>
            </a:r>
          </a:p>
        </p:txBody>
      </p:sp>
    </p:spTree>
    <p:extLst>
      <p:ext uri="{BB962C8B-B14F-4D97-AF65-F5344CB8AC3E}">
        <p14:creationId xmlns:p14="http://schemas.microsoft.com/office/powerpoint/2010/main" val="1496470214"/>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2840"/>
                                        </p:tgtEl>
                                        <p:attrNameLst>
                                          <p:attrName>style.visibility</p:attrName>
                                        </p:attrNameLst>
                                      </p:cBhvr>
                                      <p:to>
                                        <p:strVal val="visible"/>
                                      </p:to>
                                    </p:set>
                                    <p:animEffect transition="in" filter="box(out)">
                                      <p:cBhvr>
                                        <p:cTn id="7" dur="500"/>
                                        <p:tgtEl>
                                          <p:spTgt spid="32840"/>
                                        </p:tgtEl>
                                      </p:cBhvr>
                                    </p:animEffect>
                                  </p:childTnLst>
                                </p:cTn>
                              </p:par>
                              <p:par>
                                <p:cTn id="8" presetID="4" presetClass="entr" presetSubtype="32" fill="hold" nodeType="withEffect">
                                  <p:stCondLst>
                                    <p:cond delay="0"/>
                                  </p:stCondLst>
                                  <p:childTnLst>
                                    <p:set>
                                      <p:cBhvr>
                                        <p:cTn id="9" dur="1" fill="hold">
                                          <p:stCondLst>
                                            <p:cond delay="0"/>
                                          </p:stCondLst>
                                        </p:cTn>
                                        <p:tgtEl>
                                          <p:spTgt spid="32844"/>
                                        </p:tgtEl>
                                        <p:attrNameLst>
                                          <p:attrName>style.visibility</p:attrName>
                                        </p:attrNameLst>
                                      </p:cBhvr>
                                      <p:to>
                                        <p:strVal val="visible"/>
                                      </p:to>
                                    </p:set>
                                    <p:animEffect transition="in" filter="box(out)">
                                      <p:cBhvr>
                                        <p:cTn id="10" dur="500"/>
                                        <p:tgtEl>
                                          <p:spTgt spid="32844"/>
                                        </p:tgtEl>
                                      </p:cBhvr>
                                    </p:animEffect>
                                  </p:childTnLst>
                                </p:cTn>
                              </p:par>
                              <p:par>
                                <p:cTn id="11" presetID="4" presetClass="entr" presetSubtype="32" fill="hold" grpId="0" nodeType="withEffect">
                                  <p:stCondLst>
                                    <p:cond delay="0"/>
                                  </p:stCondLst>
                                  <p:childTnLst>
                                    <p:set>
                                      <p:cBhvr>
                                        <p:cTn id="12" dur="1" fill="hold">
                                          <p:stCondLst>
                                            <p:cond delay="0"/>
                                          </p:stCondLst>
                                        </p:cTn>
                                        <p:tgtEl>
                                          <p:spTgt spid="32845"/>
                                        </p:tgtEl>
                                        <p:attrNameLst>
                                          <p:attrName>style.visibility</p:attrName>
                                        </p:attrNameLst>
                                      </p:cBhvr>
                                      <p:to>
                                        <p:strVal val="visible"/>
                                      </p:to>
                                    </p:set>
                                    <p:animEffect transition="in" filter="box(out)">
                                      <p:cBhvr>
                                        <p:cTn id="13" dur="500"/>
                                        <p:tgtEl>
                                          <p:spTgt spid="32845"/>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32841"/>
                                        </p:tgtEl>
                                        <p:attrNameLst>
                                          <p:attrName>style.visibility</p:attrName>
                                        </p:attrNameLst>
                                      </p:cBhvr>
                                      <p:to>
                                        <p:strVal val="visible"/>
                                      </p:to>
                                    </p:set>
                                    <p:animEffect transition="in" filter="box(out)">
                                      <p:cBhvr>
                                        <p:cTn id="18" dur="500"/>
                                        <p:tgtEl>
                                          <p:spTgt spid="32841"/>
                                        </p:tgtEl>
                                      </p:cBhvr>
                                    </p:animEffect>
                                  </p:childTnLst>
                                </p:cTn>
                              </p:par>
                            </p:childTnLst>
                          </p:cTn>
                        </p:par>
                        <p:par>
                          <p:cTn id="19" fill="hold">
                            <p:stCondLst>
                              <p:cond delay="500"/>
                            </p:stCondLst>
                            <p:childTnLst>
                              <p:par>
                                <p:cTn id="20" presetID="4" presetClass="entr" presetSubtype="32" fill="hold" nodeType="afterEffect">
                                  <p:stCondLst>
                                    <p:cond delay="0"/>
                                  </p:stCondLst>
                                  <p:childTnLst>
                                    <p:set>
                                      <p:cBhvr>
                                        <p:cTn id="21" dur="1" fill="hold">
                                          <p:stCondLst>
                                            <p:cond delay="0"/>
                                          </p:stCondLst>
                                        </p:cTn>
                                        <p:tgtEl>
                                          <p:spTgt spid="32830"/>
                                        </p:tgtEl>
                                        <p:attrNameLst>
                                          <p:attrName>style.visibility</p:attrName>
                                        </p:attrNameLst>
                                      </p:cBhvr>
                                      <p:to>
                                        <p:strVal val="visible"/>
                                      </p:to>
                                    </p:set>
                                    <p:animEffect transition="in" filter="box(out)">
                                      <p:cBhvr>
                                        <p:cTn id="22" dur="500"/>
                                        <p:tgtEl>
                                          <p:spTgt spid="328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40" grpId="0" autoUpdateAnimBg="0"/>
      <p:bldP spid="32841" grpId="0" autoUpdateAnimBg="0"/>
      <p:bldP spid="3284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HW CH 11 DNA &amp; Genes p.41 NB</a:t>
            </a:r>
            <a:endParaRPr lang="en-US" dirty="0"/>
          </a:p>
        </p:txBody>
      </p:sp>
      <p:sp>
        <p:nvSpPr>
          <p:cNvPr id="3" name="Content Placeholder 2"/>
          <p:cNvSpPr>
            <a:spLocks noGrp="1"/>
          </p:cNvSpPr>
          <p:nvPr>
            <p:ph idx="1"/>
          </p:nvPr>
        </p:nvSpPr>
        <p:spPr>
          <a:xfrm>
            <a:off x="1524000" y="1143001"/>
            <a:ext cx="9144000" cy="4525963"/>
          </a:xfrm>
        </p:spPr>
        <p:txBody>
          <a:bodyPr numCol="2">
            <a:normAutofit/>
          </a:bodyPr>
          <a:lstStyle/>
          <a:p>
            <a:pPr marL="514350" indent="-514350">
              <a:buFont typeface="+mj-lt"/>
              <a:buAutoNum type="arabicPeriod"/>
            </a:pPr>
            <a:r>
              <a:rPr lang="en-US" dirty="0" err="1" smtClean="0"/>
              <a:t>Deoxyribose</a:t>
            </a:r>
            <a:endParaRPr lang="en-US" dirty="0" smtClean="0"/>
          </a:p>
          <a:p>
            <a:pPr marL="514350" indent="-514350">
              <a:buFont typeface="+mj-lt"/>
              <a:buAutoNum type="arabicPeriod"/>
            </a:pPr>
            <a:r>
              <a:rPr lang="en-US" dirty="0" smtClean="0"/>
              <a:t>Nitrogenous Base</a:t>
            </a:r>
          </a:p>
          <a:p>
            <a:pPr marL="514350" indent="-514350">
              <a:buFont typeface="+mj-lt"/>
              <a:buAutoNum type="arabicPeriod"/>
            </a:pPr>
            <a:r>
              <a:rPr lang="en-US" dirty="0" smtClean="0"/>
              <a:t>Nucleotide</a:t>
            </a:r>
          </a:p>
          <a:p>
            <a:pPr marL="514350" indent="-514350">
              <a:buFont typeface="+mj-lt"/>
              <a:buAutoNum type="arabicPeriod"/>
            </a:pPr>
            <a:r>
              <a:rPr lang="en-US" dirty="0" smtClean="0"/>
              <a:t>Base Pair</a:t>
            </a:r>
          </a:p>
          <a:p>
            <a:pPr marL="514350" indent="-514350">
              <a:buFont typeface="+mj-lt"/>
              <a:buAutoNum type="arabicPeriod"/>
            </a:pPr>
            <a:r>
              <a:rPr lang="en-US" dirty="0" smtClean="0"/>
              <a:t>Hydrogen Bond</a:t>
            </a:r>
          </a:p>
          <a:p>
            <a:pPr marL="514350" indent="-514350">
              <a:buFont typeface="+mj-lt"/>
              <a:buAutoNum type="arabicPeriod"/>
            </a:pPr>
            <a:r>
              <a:rPr lang="en-US" dirty="0" smtClean="0"/>
              <a:t>Phosphate</a:t>
            </a:r>
          </a:p>
          <a:p>
            <a:pPr marL="514350" indent="-514350">
              <a:buFont typeface="+mj-lt"/>
              <a:buAutoNum type="arabicPeriod"/>
            </a:pPr>
            <a:r>
              <a:rPr lang="en-US" dirty="0" smtClean="0"/>
              <a:t>Adenine (A) &amp; Nitrogen Bases</a:t>
            </a:r>
          </a:p>
          <a:p>
            <a:pPr marL="514350" indent="-514350">
              <a:buFont typeface="+mj-lt"/>
              <a:buAutoNum type="arabicPeriod"/>
            </a:pPr>
            <a:r>
              <a:rPr lang="en-US" dirty="0" smtClean="0"/>
              <a:t>Cytosine</a:t>
            </a:r>
          </a:p>
          <a:p>
            <a:pPr marL="514350" indent="-514350">
              <a:buFont typeface="+mj-lt"/>
              <a:buAutoNum type="arabicPeriod"/>
            </a:pPr>
            <a:r>
              <a:rPr lang="en-US" dirty="0" smtClean="0"/>
              <a:t>*Nucleotides</a:t>
            </a:r>
          </a:p>
          <a:p>
            <a:pPr marL="514350" indent="-514350">
              <a:buFont typeface="+mj-lt"/>
              <a:buAutoNum type="arabicPeriod"/>
            </a:pPr>
            <a:r>
              <a:rPr lang="en-US" dirty="0" smtClean="0"/>
              <a:t> DNA Replication</a:t>
            </a:r>
          </a:p>
          <a:p>
            <a:pPr marL="514350" indent="-514350">
              <a:buFont typeface="+mj-lt"/>
              <a:buAutoNum type="arabicPeriod"/>
            </a:pPr>
            <a:r>
              <a:rPr lang="en-US" dirty="0" smtClean="0"/>
              <a:t>Double Helix</a:t>
            </a:r>
          </a:p>
          <a:p>
            <a:pPr marL="514350" indent="-514350">
              <a:buFont typeface="+mj-lt"/>
              <a:buAutoNum type="arabicPeriod"/>
            </a:pPr>
            <a:endParaRPr lang="en-US"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52213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ox(i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ox(i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checkerboard(across)">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ox(in)">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HW CH 11 DNA &amp;Genes*</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DNA – Double  RNA – single</a:t>
            </a:r>
          </a:p>
          <a:p>
            <a:pPr marL="514350" indent="-514350">
              <a:buFont typeface="+mj-lt"/>
              <a:buAutoNum type="arabicPeriod"/>
            </a:pPr>
            <a:r>
              <a:rPr lang="en-US" dirty="0" smtClean="0"/>
              <a:t>DNA – </a:t>
            </a:r>
            <a:r>
              <a:rPr lang="en-US" dirty="0" err="1" smtClean="0"/>
              <a:t>Deoxyribose</a:t>
            </a:r>
            <a:r>
              <a:rPr lang="en-US" dirty="0" smtClean="0"/>
              <a:t>	RNA – Ribose</a:t>
            </a:r>
          </a:p>
          <a:p>
            <a:pPr marL="514350" indent="-514350">
              <a:buFont typeface="+mj-lt"/>
              <a:buAutoNum type="arabicPeriod"/>
            </a:pPr>
            <a:r>
              <a:rPr lang="en-US" dirty="0" smtClean="0"/>
              <a:t>DNA – ATCG			RNA – AUCG</a:t>
            </a:r>
          </a:p>
          <a:p>
            <a:pPr marL="514350" indent="-514350">
              <a:buFont typeface="+mj-lt"/>
              <a:buAutoNum type="arabicPeriod"/>
            </a:pPr>
            <a:r>
              <a:rPr lang="en-US" dirty="0" smtClean="0"/>
              <a:t>Amino Acids</a:t>
            </a:r>
          </a:p>
          <a:p>
            <a:pPr marL="514350" indent="-514350">
              <a:buFont typeface="+mj-lt"/>
              <a:buAutoNum type="arabicPeriod"/>
            </a:pPr>
            <a:r>
              <a:rPr lang="en-US" dirty="0" smtClean="0"/>
              <a:t>Amino Acids</a:t>
            </a:r>
          </a:p>
          <a:p>
            <a:pPr marL="514350" indent="-514350">
              <a:buFont typeface="+mj-lt"/>
              <a:buAutoNum type="arabicPeriod"/>
            </a:pPr>
            <a:r>
              <a:rPr lang="en-US" dirty="0" smtClean="0"/>
              <a:t>Proteins</a:t>
            </a:r>
          </a:p>
          <a:p>
            <a:pPr marL="514350" indent="-514350">
              <a:buFont typeface="+mj-lt"/>
              <a:buAutoNum type="arabicPeriod"/>
            </a:pPr>
            <a:r>
              <a:rPr lang="en-US" dirty="0" err="1" smtClean="0"/>
              <a:t>Codon</a:t>
            </a:r>
            <a:r>
              <a:rPr lang="en-US" dirty="0" smtClean="0"/>
              <a:t>*</a:t>
            </a:r>
          </a:p>
          <a:p>
            <a:pPr marL="514350" indent="-514350">
              <a:buFont typeface="+mj-lt"/>
              <a:buAutoNum type="arabicPeriod"/>
            </a:pPr>
            <a:r>
              <a:rPr lang="en-US" dirty="0" err="1" smtClean="0"/>
              <a:t>Threonine</a:t>
            </a: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4196659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ox(i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normAutofit/>
          </a:bodyPr>
          <a:lstStyle/>
          <a:p>
            <a:pPr>
              <a:buNone/>
            </a:pPr>
            <a:r>
              <a:rPr lang="en-US" dirty="0" smtClean="0"/>
              <a:t>8. What is DNA Replication?</a:t>
            </a:r>
          </a:p>
          <a:p>
            <a:pPr>
              <a:buNone/>
            </a:pPr>
            <a:r>
              <a:rPr lang="en-US" dirty="0" smtClean="0"/>
              <a:t>9.  What are the two functions of DNA?</a:t>
            </a:r>
          </a:p>
          <a:p>
            <a:pPr>
              <a:buNone/>
            </a:pPr>
            <a:r>
              <a:rPr lang="en-US" dirty="0" smtClean="0"/>
              <a:t>10. What are three</a:t>
            </a:r>
            <a:r>
              <a:rPr lang="en-US" dirty="0"/>
              <a:t> </a:t>
            </a:r>
            <a:r>
              <a:rPr lang="en-US" dirty="0" smtClean="0"/>
              <a:t>differences of RNA from DNA?</a:t>
            </a:r>
          </a:p>
          <a:p>
            <a:pPr>
              <a:buNone/>
            </a:pPr>
            <a:r>
              <a:rPr lang="en-US" dirty="0" smtClean="0"/>
              <a:t>11. What RNA has stop codons, and what is their function?</a:t>
            </a:r>
          </a:p>
          <a:p>
            <a:pPr>
              <a:buNone/>
            </a:pPr>
            <a:r>
              <a:rPr lang="en-US" dirty="0" smtClean="0"/>
              <a:t>12. How are codons and anticodons different?</a:t>
            </a:r>
          </a:p>
          <a:p>
            <a:pPr>
              <a:buNone/>
            </a:pPr>
            <a:r>
              <a:rPr lang="en-US" dirty="0" smtClean="0"/>
              <a:t>13. Write the equation for Protein Synthesis.</a:t>
            </a:r>
          </a:p>
          <a:p>
            <a:pPr>
              <a:buNone/>
            </a:pPr>
            <a:r>
              <a:rPr lang="en-US" dirty="0" smtClean="0"/>
              <a:t>14. Transcribe &amp; Translate the DNA </a:t>
            </a:r>
            <a:r>
              <a:rPr lang="en-US" dirty="0" err="1" smtClean="0"/>
              <a:t>sequence:ATC</a:t>
            </a:r>
            <a:r>
              <a:rPr lang="en-US" dirty="0" smtClean="0"/>
              <a:t>, TCA, TAC</a:t>
            </a:r>
          </a:p>
          <a:p>
            <a:pPr>
              <a:buNone/>
            </a:pPr>
            <a:endParaRPr lang="en-US" dirty="0" smtClean="0"/>
          </a:p>
          <a:p>
            <a:pPr>
              <a:buNone/>
            </a:pPr>
            <a:endParaRPr lang="en-US" dirty="0" smtClean="0"/>
          </a:p>
          <a:p>
            <a:pPr>
              <a:buNone/>
            </a:pPr>
            <a:endParaRPr lang="en-US" dirty="0"/>
          </a:p>
        </p:txBody>
      </p:sp>
    </p:spTree>
    <p:extLst>
      <p:ext uri="{BB962C8B-B14F-4D97-AF65-F5344CB8AC3E}">
        <p14:creationId xmlns:p14="http://schemas.microsoft.com/office/powerpoint/2010/main" val="183935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Quiz</a:t>
            </a:r>
            <a:endParaRPr lang="en-US" dirty="0"/>
          </a:p>
        </p:txBody>
      </p:sp>
      <p:sp>
        <p:nvSpPr>
          <p:cNvPr id="3" name="TextBox 2"/>
          <p:cNvSpPr txBox="1"/>
          <p:nvPr/>
        </p:nvSpPr>
        <p:spPr>
          <a:xfrm>
            <a:off x="2514601" y="1447801"/>
            <a:ext cx="6547305" cy="461665"/>
          </a:xfrm>
          <a:prstGeom prst="rect">
            <a:avLst/>
          </a:prstGeom>
          <a:noFill/>
        </p:spPr>
        <p:txBody>
          <a:bodyPr wrap="none" rtlCol="0">
            <a:spAutoFit/>
          </a:bodyPr>
          <a:lstStyle/>
          <a:p>
            <a:r>
              <a:rPr lang="en-US" sz="2400" dirty="0"/>
              <a:t>7.  What is the backbone of the molecule made of?</a:t>
            </a:r>
          </a:p>
        </p:txBody>
      </p:sp>
      <p:sp>
        <p:nvSpPr>
          <p:cNvPr id="4" name="TextBox 3"/>
          <p:cNvSpPr txBox="1"/>
          <p:nvPr/>
        </p:nvSpPr>
        <p:spPr>
          <a:xfrm>
            <a:off x="2590801" y="2286001"/>
            <a:ext cx="2537233" cy="461665"/>
          </a:xfrm>
          <a:prstGeom prst="rect">
            <a:avLst/>
          </a:prstGeom>
          <a:noFill/>
        </p:spPr>
        <p:txBody>
          <a:bodyPr wrap="none" rtlCol="0">
            <a:spAutoFit/>
          </a:bodyPr>
          <a:lstStyle/>
          <a:p>
            <a:r>
              <a:rPr lang="en-US" sz="2400" dirty="0"/>
              <a:t>8.  What is a gene?</a:t>
            </a:r>
          </a:p>
        </p:txBody>
      </p:sp>
      <p:sp>
        <p:nvSpPr>
          <p:cNvPr id="5" name="TextBox 4"/>
          <p:cNvSpPr txBox="1"/>
          <p:nvPr/>
        </p:nvSpPr>
        <p:spPr>
          <a:xfrm>
            <a:off x="2667001" y="3200401"/>
            <a:ext cx="6535251" cy="461665"/>
          </a:xfrm>
          <a:prstGeom prst="rect">
            <a:avLst/>
          </a:prstGeom>
          <a:noFill/>
        </p:spPr>
        <p:txBody>
          <a:bodyPr wrap="none" rtlCol="0">
            <a:spAutoFit/>
          </a:bodyPr>
          <a:lstStyle/>
          <a:p>
            <a:r>
              <a:rPr lang="en-US" sz="2400" dirty="0"/>
              <a:t>9.  What does DNA code for?  What is it’s purpose?</a:t>
            </a:r>
          </a:p>
        </p:txBody>
      </p:sp>
      <p:sp>
        <p:nvSpPr>
          <p:cNvPr id="6" name="TextBox 5"/>
          <p:cNvSpPr txBox="1"/>
          <p:nvPr/>
        </p:nvSpPr>
        <p:spPr>
          <a:xfrm>
            <a:off x="2743200" y="4114801"/>
            <a:ext cx="5583388" cy="461665"/>
          </a:xfrm>
          <a:prstGeom prst="rect">
            <a:avLst/>
          </a:prstGeom>
          <a:noFill/>
        </p:spPr>
        <p:txBody>
          <a:bodyPr wrap="none" rtlCol="0">
            <a:spAutoFit/>
          </a:bodyPr>
          <a:lstStyle/>
          <a:p>
            <a:r>
              <a:rPr lang="en-US" sz="2400" dirty="0"/>
              <a:t>10.  Write the formula for Protein Synthesis</a:t>
            </a:r>
          </a:p>
        </p:txBody>
      </p:sp>
      <p:sp>
        <p:nvSpPr>
          <p:cNvPr id="7" name="TextBox 6"/>
          <p:cNvSpPr txBox="1"/>
          <p:nvPr/>
        </p:nvSpPr>
        <p:spPr>
          <a:xfrm>
            <a:off x="1587886" y="4876801"/>
            <a:ext cx="9080114" cy="830997"/>
          </a:xfrm>
          <a:prstGeom prst="rect">
            <a:avLst/>
          </a:prstGeom>
          <a:noFill/>
        </p:spPr>
        <p:txBody>
          <a:bodyPr wrap="none" rtlCol="0">
            <a:spAutoFit/>
          </a:bodyPr>
          <a:lstStyle/>
          <a:p>
            <a:r>
              <a:rPr lang="en-US" sz="2400" dirty="0"/>
              <a:t>When you are finished turn you paper upside down and wait quietly to </a:t>
            </a:r>
          </a:p>
          <a:p>
            <a:r>
              <a:rPr lang="en-US" sz="2400" dirty="0"/>
              <a:t>have me pick it up.</a:t>
            </a:r>
          </a:p>
        </p:txBody>
      </p:sp>
    </p:spTree>
    <p:extLst>
      <p:ext uri="{BB962C8B-B14F-4D97-AF65-F5344CB8AC3E}">
        <p14:creationId xmlns:p14="http://schemas.microsoft.com/office/powerpoint/2010/main" val="139098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amond(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Fig"/>
          <p:cNvPicPr>
            <a:picLocks noChangeAspect="1" noChangeArrowheads="1"/>
          </p:cNvPicPr>
          <p:nvPr/>
        </p:nvPicPr>
        <p:blipFill>
          <a:blip r:embed="rId2" cstate="print"/>
          <a:srcRect/>
          <a:stretch>
            <a:fillRect/>
          </a:stretch>
        </p:blipFill>
        <p:spPr bwMode="auto">
          <a:xfrm>
            <a:off x="6248400" y="2590800"/>
            <a:ext cx="4419600" cy="3887940"/>
          </a:xfrm>
          <a:prstGeom prst="rect">
            <a:avLst/>
          </a:prstGeom>
          <a:noFill/>
        </p:spPr>
      </p:pic>
      <p:sp>
        <p:nvSpPr>
          <p:cNvPr id="3" name="TextBox 2"/>
          <p:cNvSpPr txBox="1"/>
          <p:nvPr/>
        </p:nvSpPr>
        <p:spPr>
          <a:xfrm>
            <a:off x="1524000" y="1"/>
            <a:ext cx="9144000" cy="4247317"/>
          </a:xfrm>
          <a:prstGeom prst="rect">
            <a:avLst/>
          </a:prstGeom>
          <a:noFill/>
        </p:spPr>
        <p:txBody>
          <a:bodyPr wrap="square" rtlCol="0">
            <a:spAutoFit/>
          </a:bodyPr>
          <a:lstStyle/>
          <a:p>
            <a:pPr marL="342900" indent="-342900"/>
            <a:r>
              <a:rPr lang="en-US" b="1" dirty="0"/>
              <a:t>POP QUIZ  </a:t>
            </a:r>
            <a:r>
              <a:rPr lang="en-US" dirty="0"/>
              <a:t>Write your name on your binder paper.</a:t>
            </a:r>
          </a:p>
          <a:p>
            <a:pPr marL="342900" indent="-342900">
              <a:buAutoNum type="arabicPeriod"/>
            </a:pPr>
            <a:r>
              <a:rPr lang="en-US" dirty="0"/>
              <a:t>What is this molecule? Spell it out.</a:t>
            </a:r>
          </a:p>
          <a:p>
            <a:pPr marL="342900" indent="-342900">
              <a:buAutoNum type="arabicPeriod"/>
            </a:pPr>
            <a:r>
              <a:rPr lang="en-US" dirty="0"/>
              <a:t>What is the shape of the molecule?</a:t>
            </a:r>
          </a:p>
          <a:p>
            <a:pPr marL="342900" indent="-342900">
              <a:buAutoNum type="arabicPeriod"/>
            </a:pPr>
            <a:r>
              <a:rPr lang="en-US" dirty="0"/>
              <a:t>What are the two purposes/ functions of this molecule?</a:t>
            </a:r>
          </a:p>
          <a:p>
            <a:pPr marL="342900" indent="-342900">
              <a:buAutoNum type="arabicPeriod"/>
            </a:pPr>
            <a:r>
              <a:rPr lang="en-US" dirty="0"/>
              <a:t>Write the three names for the parts of a nucleotide.  Be specific.</a:t>
            </a:r>
          </a:p>
          <a:p>
            <a:pPr marL="342900" indent="-342900">
              <a:buAutoNum type="arabicPeriod"/>
            </a:pPr>
            <a:r>
              <a:rPr lang="en-US" dirty="0"/>
              <a:t>The Nitrogen bases are: Adenine, Cytosine, Guanine, &amp; Thymine – Base Pair them together correctly.</a:t>
            </a:r>
          </a:p>
          <a:p>
            <a:pPr marL="342900" indent="-342900">
              <a:buAutoNum type="arabicPeriod"/>
            </a:pPr>
            <a:r>
              <a:rPr lang="en-US" dirty="0"/>
              <a:t>What holds the Nitrogen bases together?</a:t>
            </a:r>
          </a:p>
          <a:p>
            <a:pPr marL="342900" indent="-342900">
              <a:buAutoNum type="arabicPeriod"/>
            </a:pPr>
            <a:r>
              <a:rPr lang="en-US" dirty="0"/>
              <a:t>DNA is a Nucleic Acid, write an example of another one.</a:t>
            </a:r>
          </a:p>
          <a:p>
            <a:pPr marL="342900" indent="-342900">
              <a:buAutoNum type="arabicPeriod"/>
            </a:pPr>
            <a:r>
              <a:rPr lang="en-US" dirty="0"/>
              <a:t>Can a Nucleic Acid leave the nucleus?</a:t>
            </a:r>
          </a:p>
          <a:p>
            <a:pPr marL="342900" indent="-342900"/>
            <a:r>
              <a:rPr lang="en-US"/>
              <a:t>9</a:t>
            </a:r>
            <a:r>
              <a:rPr lang="en-US" dirty="0"/>
              <a:t>. What is DNA Replication?</a:t>
            </a:r>
          </a:p>
          <a:p>
            <a:pPr marL="342900" indent="-342900">
              <a:buAutoNum type="arabicPeriod" startAt="10"/>
            </a:pPr>
            <a:r>
              <a:rPr lang="en-US" dirty="0"/>
              <a:t>What is the name for how DNA </a:t>
            </a:r>
          </a:p>
          <a:p>
            <a:pPr marL="342900" indent="-342900"/>
            <a:r>
              <a:rPr lang="en-US" dirty="0"/>
              <a:t> Replications?</a:t>
            </a:r>
          </a:p>
          <a:p>
            <a:pPr marL="342900" indent="-342900">
              <a:buAutoNum type="arabicPeriod"/>
            </a:pPr>
            <a:endParaRPr lang="en-US" dirty="0"/>
          </a:p>
          <a:p>
            <a:pPr marL="342900" indent="-342900">
              <a:buAutoNum type="arabicPeriod"/>
            </a:pPr>
            <a:endParaRPr lang="en-US" dirty="0"/>
          </a:p>
        </p:txBody>
      </p:sp>
    </p:spTree>
    <p:extLst>
      <p:ext uri="{BB962C8B-B14F-4D97-AF65-F5344CB8AC3E}">
        <p14:creationId xmlns:p14="http://schemas.microsoft.com/office/powerpoint/2010/main" val="28659100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linds(horizontal)">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linds(horizontal)">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blinds(horizontal)">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2" name="Rectangle 2"/>
          <p:cNvSpPr>
            <a:spLocks noGrp="1" noChangeArrowheads="1"/>
          </p:cNvSpPr>
          <p:nvPr>
            <p:ph type="title"/>
          </p:nvPr>
        </p:nvSpPr>
        <p:spPr>
          <a:xfrm>
            <a:off x="2438400" y="6964363"/>
            <a:ext cx="8229600" cy="122237"/>
          </a:xfrm>
        </p:spPr>
        <p:txBody>
          <a:bodyPr>
            <a:normAutofit fontScale="90000"/>
          </a:bodyPr>
          <a:lstStyle/>
          <a:p>
            <a:pPr algn="r"/>
            <a:r>
              <a:rPr lang="en-US" altLang="en-US" sz="1400" b="1"/>
              <a:t>Chapter Assessment</a:t>
            </a:r>
          </a:p>
        </p:txBody>
      </p:sp>
      <p:sp>
        <p:nvSpPr>
          <p:cNvPr id="967683" name="Text Box 3"/>
          <p:cNvSpPr txBox="1">
            <a:spLocks noChangeArrowheads="1"/>
          </p:cNvSpPr>
          <p:nvPr/>
        </p:nvSpPr>
        <p:spPr bwMode="auto">
          <a:xfrm>
            <a:off x="2057400" y="685800"/>
            <a:ext cx="8153400" cy="579438"/>
          </a:xfrm>
          <a:prstGeom prst="rect">
            <a:avLst/>
          </a:prstGeom>
          <a:noFill/>
          <a:ln w="9525">
            <a:noFill/>
            <a:miter lim="800000"/>
            <a:headEnd/>
            <a:tailEnd/>
          </a:ln>
          <a:effectLst/>
        </p:spPr>
        <p:txBody>
          <a:bodyPr/>
          <a:lstStyle/>
          <a:p>
            <a:pPr eaLnBrk="0" hangingPunct="0">
              <a:buFontTx/>
              <a:buNone/>
            </a:pPr>
            <a:r>
              <a:rPr lang="en-US" sz="3600">
                <a:solidFill>
                  <a:srgbClr val="FFFF00"/>
                </a:solidFill>
                <a:latin typeface="Times" pitchFamily="18" charset="0"/>
              </a:rPr>
              <a:t>Question 2</a:t>
            </a:r>
          </a:p>
        </p:txBody>
      </p:sp>
      <p:sp>
        <p:nvSpPr>
          <p:cNvPr id="967684" name="Text Box 4"/>
          <p:cNvSpPr txBox="1">
            <a:spLocks noChangeArrowheads="1"/>
          </p:cNvSpPr>
          <p:nvPr/>
        </p:nvSpPr>
        <p:spPr bwMode="auto">
          <a:xfrm>
            <a:off x="2133600" y="1263650"/>
            <a:ext cx="8229600" cy="641350"/>
          </a:xfrm>
          <a:prstGeom prst="rect">
            <a:avLst/>
          </a:prstGeom>
          <a:noFill/>
          <a:ln w="19050">
            <a:noFill/>
            <a:miter lim="800000"/>
            <a:headEnd/>
            <a:tailEnd/>
          </a:ln>
          <a:effectLst/>
        </p:spPr>
        <p:txBody>
          <a:bodyPr/>
          <a:lstStyle/>
          <a:p>
            <a:pPr eaLnBrk="0" hangingPunct="0">
              <a:buFontTx/>
              <a:buNone/>
            </a:pPr>
            <a:r>
              <a:rPr lang="en-US">
                <a:latin typeface="Times New Roman" pitchFamily="18" charset="0"/>
                <a:cs typeface="Times New Roman" pitchFamily="18" charset="0"/>
              </a:rPr>
              <a:t>The process through which the order of bases in messenger RNA codes for the order of amino acids in a protein is:</a:t>
            </a:r>
            <a:r>
              <a:rPr lang="en-US">
                <a:latin typeface="Times" pitchFamily="18" charset="0"/>
              </a:rPr>
              <a:t> </a:t>
            </a:r>
          </a:p>
        </p:txBody>
      </p:sp>
      <p:sp>
        <p:nvSpPr>
          <p:cNvPr id="967685" name="Text Box 5"/>
          <p:cNvSpPr txBox="1">
            <a:spLocks noChangeArrowheads="1"/>
          </p:cNvSpPr>
          <p:nvPr/>
        </p:nvSpPr>
        <p:spPr bwMode="auto">
          <a:xfrm>
            <a:off x="2247901" y="4727575"/>
            <a:ext cx="1877437" cy="369332"/>
          </a:xfrm>
          <a:prstGeom prst="rect">
            <a:avLst/>
          </a:prstGeom>
          <a:noFill/>
          <a:ln w="9525" algn="ctr">
            <a:noFill/>
            <a:miter lim="800000"/>
            <a:headEnd/>
            <a:tailEnd/>
          </a:ln>
          <a:effectLst/>
        </p:spPr>
        <p:txBody>
          <a:bodyPr wrap="none">
            <a:spAutoFit/>
          </a:bodyPr>
          <a:lstStyle/>
          <a:p>
            <a:pPr eaLnBrk="0" hangingPunct="0">
              <a:tabLst>
                <a:tab pos="228600" algn="l"/>
                <a:tab pos="1943100" algn="l"/>
              </a:tabLst>
            </a:pPr>
            <a:r>
              <a:rPr lang="en-US">
                <a:latin typeface="Times" pitchFamily="18" charset="0"/>
              </a:rPr>
              <a:t>D. </a:t>
            </a:r>
            <a:r>
              <a:rPr lang="en-US">
                <a:latin typeface="Times New Roman" pitchFamily="18" charset="0"/>
                <a:cs typeface="Times New Roman" pitchFamily="18" charset="0"/>
              </a:rPr>
              <a:t>point mutation</a:t>
            </a:r>
            <a:r>
              <a:rPr lang="en-US">
                <a:latin typeface="Times" pitchFamily="18" charset="0"/>
              </a:rPr>
              <a:t> </a:t>
            </a:r>
          </a:p>
        </p:txBody>
      </p:sp>
      <p:sp>
        <p:nvSpPr>
          <p:cNvPr id="967686" name="Text Box 6"/>
          <p:cNvSpPr txBox="1">
            <a:spLocks noChangeArrowheads="1"/>
          </p:cNvSpPr>
          <p:nvPr/>
        </p:nvSpPr>
        <p:spPr bwMode="auto">
          <a:xfrm>
            <a:off x="2254250" y="4057650"/>
            <a:ext cx="1499128" cy="369332"/>
          </a:xfrm>
          <a:prstGeom prst="rect">
            <a:avLst/>
          </a:prstGeom>
          <a:noFill/>
          <a:ln w="9525" algn="ctr">
            <a:noFill/>
            <a:miter lim="800000"/>
            <a:headEnd/>
            <a:tailEnd/>
          </a:ln>
          <a:effectLst/>
        </p:spPr>
        <p:txBody>
          <a:bodyPr wrap="none">
            <a:spAutoFit/>
          </a:bodyPr>
          <a:lstStyle/>
          <a:p>
            <a:pPr marL="342900" indent="-342900" eaLnBrk="0" hangingPunct="0">
              <a:tabLst>
                <a:tab pos="228600" algn="l"/>
                <a:tab pos="1943100" algn="l"/>
              </a:tabLst>
            </a:pPr>
            <a:r>
              <a:rPr lang="en-US">
                <a:latin typeface="Times" pitchFamily="18" charset="0"/>
              </a:rPr>
              <a:t>C. </a:t>
            </a:r>
            <a:r>
              <a:rPr lang="en-US">
                <a:latin typeface="Times New Roman" pitchFamily="18" charset="0"/>
                <a:cs typeface="Times New Roman" pitchFamily="18" charset="0"/>
              </a:rPr>
              <a:t>replication</a:t>
            </a:r>
            <a:r>
              <a:rPr lang="en-US">
                <a:latin typeface="Times" pitchFamily="18" charset="0"/>
              </a:rPr>
              <a:t> </a:t>
            </a:r>
          </a:p>
        </p:txBody>
      </p:sp>
      <p:sp>
        <p:nvSpPr>
          <p:cNvPr id="967687" name="Text Box 7"/>
          <p:cNvSpPr txBox="1">
            <a:spLocks noChangeArrowheads="1"/>
          </p:cNvSpPr>
          <p:nvPr/>
        </p:nvSpPr>
        <p:spPr bwMode="auto">
          <a:xfrm>
            <a:off x="2247900" y="3382963"/>
            <a:ext cx="1486304" cy="369332"/>
          </a:xfrm>
          <a:prstGeom prst="rect">
            <a:avLst/>
          </a:prstGeom>
          <a:noFill/>
          <a:ln w="9525" algn="ctr">
            <a:noFill/>
            <a:miter lim="800000"/>
            <a:headEnd/>
            <a:tailEnd/>
          </a:ln>
          <a:effectLst/>
        </p:spPr>
        <p:txBody>
          <a:bodyPr wrap="none">
            <a:spAutoFit/>
          </a:bodyPr>
          <a:lstStyle/>
          <a:p>
            <a:pPr>
              <a:tabLst>
                <a:tab pos="228600" algn="l"/>
                <a:tab pos="1943100" algn="l"/>
              </a:tabLst>
            </a:pPr>
            <a:r>
              <a:rPr lang="en-US">
                <a:latin typeface="Times" pitchFamily="18" charset="0"/>
              </a:rPr>
              <a:t>B. </a:t>
            </a:r>
            <a:r>
              <a:rPr lang="en-US">
                <a:latin typeface="Times New Roman" pitchFamily="18" charset="0"/>
                <a:cs typeface="Times New Roman" pitchFamily="18" charset="0"/>
              </a:rPr>
              <a:t>translation</a:t>
            </a:r>
            <a:r>
              <a:rPr lang="en-US">
                <a:latin typeface="Times" pitchFamily="18" charset="0"/>
              </a:rPr>
              <a:t> </a:t>
            </a:r>
          </a:p>
        </p:txBody>
      </p:sp>
      <p:sp>
        <p:nvSpPr>
          <p:cNvPr id="967688" name="Text Box 8"/>
          <p:cNvSpPr txBox="1">
            <a:spLocks noChangeArrowheads="1"/>
          </p:cNvSpPr>
          <p:nvPr/>
        </p:nvSpPr>
        <p:spPr bwMode="auto">
          <a:xfrm>
            <a:off x="2228851" y="2730500"/>
            <a:ext cx="1691489" cy="369332"/>
          </a:xfrm>
          <a:prstGeom prst="rect">
            <a:avLst/>
          </a:prstGeom>
          <a:noFill/>
          <a:ln w="9525" algn="ctr">
            <a:noFill/>
            <a:miter lim="800000"/>
            <a:headEnd/>
            <a:tailEnd/>
          </a:ln>
          <a:effectLst/>
        </p:spPr>
        <p:txBody>
          <a:bodyPr wrap="none">
            <a:spAutoFit/>
          </a:bodyPr>
          <a:lstStyle/>
          <a:p>
            <a:pPr marL="342900" indent="-342900" eaLnBrk="0" hangingPunct="0">
              <a:tabLst>
                <a:tab pos="228600" algn="l"/>
                <a:tab pos="1943100" algn="l"/>
              </a:tabLst>
            </a:pPr>
            <a:r>
              <a:rPr lang="en-US">
                <a:latin typeface="Times" pitchFamily="18" charset="0"/>
              </a:rPr>
              <a:t>A. </a:t>
            </a:r>
            <a:r>
              <a:rPr lang="en-US">
                <a:latin typeface="Times New Roman" pitchFamily="18" charset="0"/>
                <a:cs typeface="Times New Roman" pitchFamily="18" charset="0"/>
              </a:rPr>
              <a:t>transcription</a:t>
            </a:r>
            <a:r>
              <a:rPr lang="en-US">
                <a:latin typeface="Times" pitchFamily="18" charset="0"/>
              </a:rPr>
              <a:t> </a:t>
            </a:r>
          </a:p>
        </p:txBody>
      </p:sp>
      <p:pic>
        <p:nvPicPr>
          <p:cNvPr id="967689" name="Picture 9"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967690" name="Picture 10" descr="New TOC">
            <a:hlinkClick r:id="rId3" action="ppaction://hlinksldjump"/>
          </p:cNvPr>
          <p:cNvPicPr>
            <a:picLocks noChangeAspect="1" noChangeArrowheads="1"/>
          </p:cNvPicPr>
          <p:nvPr/>
        </p:nvPicPr>
        <p:blipFill>
          <a:blip r:embed="rId4" cstate="print"/>
          <a:srcRect/>
          <a:stretch>
            <a:fillRect/>
          </a:stretch>
        </p:blipFill>
        <p:spPr bwMode="auto">
          <a:xfrm>
            <a:off x="5832476" y="6194426"/>
            <a:ext cx="492125" cy="606425"/>
          </a:xfrm>
          <a:prstGeom prst="rect">
            <a:avLst/>
          </a:prstGeom>
          <a:noFill/>
        </p:spPr>
      </p:pic>
      <p:pic>
        <p:nvPicPr>
          <p:cNvPr id="967691" name="Picture 11" descr="New next">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967692" name="Picture 12" descr="help">
            <a:hlinkClick r:id="" action="ppaction://noaction"/>
          </p:cNvPr>
          <p:cNvPicPr>
            <a:picLocks noChangeAspect="1" noChangeArrowheads="1"/>
          </p:cNvPicPr>
          <p:nvPr/>
        </p:nvPicPr>
        <p:blipFill>
          <a:blip r:embed="rId6" cstate="print"/>
          <a:srcRect/>
          <a:stretch>
            <a:fillRect/>
          </a:stretch>
        </p:blipFill>
        <p:spPr bwMode="auto">
          <a:xfrm>
            <a:off x="1752600" y="6202364"/>
            <a:ext cx="560388" cy="560387"/>
          </a:xfrm>
          <a:prstGeom prst="rect">
            <a:avLst/>
          </a:prstGeom>
          <a:noFill/>
        </p:spPr>
      </p:pic>
      <p:pic>
        <p:nvPicPr>
          <p:cNvPr id="967693" name="Picture 13" descr="end of slide"/>
          <p:cNvPicPr>
            <a:picLocks noChangeAspect="1" noChangeArrowheads="1"/>
          </p:cNvPicPr>
          <p:nvPr/>
        </p:nvPicPr>
        <p:blipFill>
          <a:blip r:embed="rId7" cstate="print"/>
          <a:srcRect/>
          <a:stretch>
            <a:fillRect/>
          </a:stretch>
        </p:blipFill>
        <p:spPr bwMode="auto">
          <a:xfrm>
            <a:off x="9693276" y="5105400"/>
            <a:ext cx="593725" cy="846138"/>
          </a:xfrm>
          <a:prstGeom prst="rect">
            <a:avLst/>
          </a:prstGeom>
          <a:noFill/>
        </p:spPr>
      </p:pic>
      <p:pic>
        <p:nvPicPr>
          <p:cNvPr id="967694" name="Picture 14"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967695" name="Picture 15" descr="Chpt11"/>
          <p:cNvPicPr>
            <a:picLocks noChangeAspect="1" noChangeArrowheads="1"/>
          </p:cNvPicPr>
          <p:nvPr/>
        </p:nvPicPr>
        <p:blipFill>
          <a:blip r:embed="rId10" cstate="print"/>
          <a:srcRect/>
          <a:stretch>
            <a:fillRect/>
          </a:stretch>
        </p:blipFill>
        <p:spPr bwMode="auto">
          <a:xfrm>
            <a:off x="1524000" y="0"/>
            <a:ext cx="2819400" cy="685800"/>
          </a:xfrm>
          <a:prstGeom prst="rect">
            <a:avLst/>
          </a:prstGeom>
          <a:noFill/>
        </p:spPr>
      </p:pic>
      <p:pic>
        <p:nvPicPr>
          <p:cNvPr id="967696" name="Picture 16" descr="Assessment"/>
          <p:cNvPicPr>
            <a:picLocks noChangeAspect="1" noChangeArrowheads="1"/>
          </p:cNvPicPr>
          <p:nvPr/>
        </p:nvPicPr>
        <p:blipFill>
          <a:blip r:embed="rId11" cstate="print"/>
          <a:srcRect/>
          <a:stretch>
            <a:fillRect/>
          </a:stretch>
        </p:blipFill>
        <p:spPr bwMode="auto">
          <a:xfrm>
            <a:off x="5245100" y="0"/>
            <a:ext cx="2451100" cy="482600"/>
          </a:xfrm>
          <a:prstGeom prst="rect">
            <a:avLst/>
          </a:prstGeom>
          <a:noFill/>
        </p:spPr>
      </p:pic>
      <p:sp>
        <p:nvSpPr>
          <p:cNvPr id="967697" name="Text Box 17"/>
          <p:cNvSpPr txBox="1">
            <a:spLocks noChangeArrowheads="1"/>
          </p:cNvSpPr>
          <p:nvPr/>
        </p:nvSpPr>
        <p:spPr bwMode="auto">
          <a:xfrm>
            <a:off x="2057400" y="5429250"/>
            <a:ext cx="8229600" cy="641350"/>
          </a:xfrm>
          <a:prstGeom prst="rect">
            <a:avLst/>
          </a:prstGeom>
          <a:noFill/>
          <a:ln w="19050">
            <a:noFill/>
            <a:miter lim="800000"/>
            <a:headEnd/>
            <a:tailEnd/>
          </a:ln>
          <a:effectLst/>
        </p:spPr>
        <p:txBody>
          <a:bodyPr/>
          <a:lstStyle/>
          <a:p>
            <a:pPr eaLnBrk="0" hangingPunct="0">
              <a:buFontTx/>
              <a:buNone/>
            </a:pPr>
            <a:r>
              <a:rPr lang="en-US">
                <a:solidFill>
                  <a:schemeClr val="tx2"/>
                </a:solidFill>
                <a:latin typeface="Times New Roman" pitchFamily="18" charset="0"/>
                <a:cs typeface="Times New Roman" pitchFamily="18" charset="0"/>
              </a:rPr>
              <a:t>The answer is B.</a:t>
            </a:r>
            <a:r>
              <a:rPr lang="en-US">
                <a:latin typeface="Times" pitchFamily="18" charset="0"/>
              </a:rPr>
              <a:t> </a:t>
            </a:r>
          </a:p>
        </p:txBody>
      </p:sp>
      <p:pic>
        <p:nvPicPr>
          <p:cNvPr id="967700" name="Picture 20" descr="california"/>
          <p:cNvPicPr>
            <a:picLocks noChangeAspect="1" noChangeArrowheads="1"/>
          </p:cNvPicPr>
          <p:nvPr/>
        </p:nvPicPr>
        <p:blipFill>
          <a:blip r:embed="rId12" cstate="print"/>
          <a:srcRect/>
          <a:stretch>
            <a:fillRect/>
          </a:stretch>
        </p:blipFill>
        <p:spPr bwMode="auto">
          <a:xfrm>
            <a:off x="2314575" y="6248400"/>
            <a:ext cx="533400" cy="533400"/>
          </a:xfrm>
          <a:prstGeom prst="rect">
            <a:avLst/>
          </a:prstGeom>
          <a:noFill/>
        </p:spPr>
      </p:pic>
      <p:sp>
        <p:nvSpPr>
          <p:cNvPr id="967701" name="Text Box 21"/>
          <p:cNvSpPr txBox="1">
            <a:spLocks noChangeArrowheads="1"/>
          </p:cNvSpPr>
          <p:nvPr/>
        </p:nvSpPr>
        <p:spPr bwMode="auto">
          <a:xfrm>
            <a:off x="2903538" y="6257926"/>
            <a:ext cx="1856598" cy="461665"/>
          </a:xfrm>
          <a:prstGeom prst="rect">
            <a:avLst/>
          </a:prstGeom>
          <a:noFill/>
          <a:ln w="25400">
            <a:solidFill>
              <a:schemeClr val="bg1"/>
            </a:solidFill>
            <a:miter lim="800000"/>
            <a:headEnd/>
            <a:tailEnd/>
          </a:ln>
          <a:effectLst/>
        </p:spPr>
        <p:txBody>
          <a:bodyPr wrap="none">
            <a:spAutoFit/>
          </a:bodyPr>
          <a:lstStyle/>
          <a:p>
            <a:pPr>
              <a:tabLst>
                <a:tab pos="342900" algn="l"/>
              </a:tabLst>
            </a:pPr>
            <a:r>
              <a:rPr lang="en-US" sz="1200">
                <a:latin typeface="Times New Roman" pitchFamily="18" charset="0"/>
              </a:rPr>
              <a:t>CA: Biology/Life Sciences</a:t>
            </a:r>
            <a:br>
              <a:rPr lang="en-US" sz="1200">
                <a:latin typeface="Times New Roman" pitchFamily="18" charset="0"/>
              </a:rPr>
            </a:br>
            <a:r>
              <a:rPr lang="en-US" sz="1200">
                <a:latin typeface="Times New Roman" pitchFamily="18" charset="0"/>
              </a:rPr>
              <a:t>	4f</a:t>
            </a:r>
          </a:p>
        </p:txBody>
      </p:sp>
    </p:spTree>
    <p:extLst>
      <p:ext uri="{BB962C8B-B14F-4D97-AF65-F5344CB8AC3E}">
        <p14:creationId xmlns:p14="http://schemas.microsoft.com/office/powerpoint/2010/main" val="270633166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967700"/>
                                        </p:tgtEl>
                                        <p:attrNameLst>
                                          <p:attrName>style.visibility</p:attrName>
                                        </p:attrNameLst>
                                      </p:cBhvr>
                                      <p:to>
                                        <p:strVal val="visible"/>
                                      </p:to>
                                    </p:set>
                                    <p:animEffect transition="in" filter="box(out)">
                                      <p:cBhvr>
                                        <p:cTn id="7" dur="500"/>
                                        <p:tgtEl>
                                          <p:spTgt spid="967700"/>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967701"/>
                                        </p:tgtEl>
                                        <p:attrNameLst>
                                          <p:attrName>style.visibility</p:attrName>
                                        </p:attrNameLst>
                                      </p:cBhvr>
                                      <p:to>
                                        <p:strVal val="visible"/>
                                      </p:to>
                                    </p:set>
                                    <p:animEffect transition="in" filter="box(out)">
                                      <p:cBhvr>
                                        <p:cTn id="10" dur="500"/>
                                        <p:tgtEl>
                                          <p:spTgt spid="967701"/>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967688"/>
                                        </p:tgtEl>
                                        <p:attrNameLst>
                                          <p:attrName>style.visibility</p:attrName>
                                        </p:attrNameLst>
                                      </p:cBhvr>
                                      <p:to>
                                        <p:strVal val="visible"/>
                                      </p:to>
                                    </p:set>
                                    <p:animEffect transition="in" filter="box(out)">
                                      <p:cBhvr>
                                        <p:cTn id="15" dur="500"/>
                                        <p:tgtEl>
                                          <p:spTgt spid="967688"/>
                                        </p:tgtEl>
                                      </p:cBhvr>
                                    </p:animEffect>
                                  </p:childTnLst>
                                </p:cTn>
                              </p:par>
                            </p:childTnLst>
                          </p:cTn>
                        </p:par>
                        <p:par>
                          <p:cTn id="16" fill="hold">
                            <p:stCondLst>
                              <p:cond delay="500"/>
                            </p:stCondLst>
                            <p:childTnLst>
                              <p:par>
                                <p:cTn id="17" presetID="4" presetClass="entr" presetSubtype="32" fill="hold" grpId="0" nodeType="afterEffect">
                                  <p:stCondLst>
                                    <p:cond delay="0"/>
                                  </p:stCondLst>
                                  <p:childTnLst>
                                    <p:set>
                                      <p:cBhvr>
                                        <p:cTn id="18" dur="1" fill="hold">
                                          <p:stCondLst>
                                            <p:cond delay="0"/>
                                          </p:stCondLst>
                                        </p:cTn>
                                        <p:tgtEl>
                                          <p:spTgt spid="967687"/>
                                        </p:tgtEl>
                                        <p:attrNameLst>
                                          <p:attrName>style.visibility</p:attrName>
                                        </p:attrNameLst>
                                      </p:cBhvr>
                                      <p:to>
                                        <p:strVal val="visible"/>
                                      </p:to>
                                    </p:set>
                                    <p:animEffect transition="in" filter="box(out)">
                                      <p:cBhvr>
                                        <p:cTn id="19" dur="500"/>
                                        <p:tgtEl>
                                          <p:spTgt spid="967687"/>
                                        </p:tgtEl>
                                      </p:cBhvr>
                                    </p:animEffect>
                                  </p:childTnLst>
                                </p:cTn>
                              </p:par>
                            </p:childTnLst>
                          </p:cTn>
                        </p:par>
                        <p:par>
                          <p:cTn id="20" fill="hold">
                            <p:stCondLst>
                              <p:cond delay="1000"/>
                            </p:stCondLst>
                            <p:childTnLst>
                              <p:par>
                                <p:cTn id="21" presetID="4" presetClass="entr" presetSubtype="32" fill="hold" grpId="0" nodeType="afterEffect">
                                  <p:stCondLst>
                                    <p:cond delay="0"/>
                                  </p:stCondLst>
                                  <p:childTnLst>
                                    <p:set>
                                      <p:cBhvr>
                                        <p:cTn id="22" dur="1" fill="hold">
                                          <p:stCondLst>
                                            <p:cond delay="0"/>
                                          </p:stCondLst>
                                        </p:cTn>
                                        <p:tgtEl>
                                          <p:spTgt spid="967686"/>
                                        </p:tgtEl>
                                        <p:attrNameLst>
                                          <p:attrName>style.visibility</p:attrName>
                                        </p:attrNameLst>
                                      </p:cBhvr>
                                      <p:to>
                                        <p:strVal val="visible"/>
                                      </p:to>
                                    </p:set>
                                    <p:animEffect transition="in" filter="box(out)">
                                      <p:cBhvr>
                                        <p:cTn id="23" dur="500"/>
                                        <p:tgtEl>
                                          <p:spTgt spid="967686"/>
                                        </p:tgtEl>
                                      </p:cBhvr>
                                    </p:animEffect>
                                  </p:childTnLst>
                                </p:cTn>
                              </p:par>
                            </p:childTnLst>
                          </p:cTn>
                        </p:par>
                        <p:par>
                          <p:cTn id="24" fill="hold">
                            <p:stCondLst>
                              <p:cond delay="1500"/>
                            </p:stCondLst>
                            <p:childTnLst>
                              <p:par>
                                <p:cTn id="25" presetID="4" presetClass="entr" presetSubtype="32" fill="hold" grpId="0" nodeType="afterEffect">
                                  <p:stCondLst>
                                    <p:cond delay="0"/>
                                  </p:stCondLst>
                                  <p:childTnLst>
                                    <p:set>
                                      <p:cBhvr>
                                        <p:cTn id="26" dur="1" fill="hold">
                                          <p:stCondLst>
                                            <p:cond delay="0"/>
                                          </p:stCondLst>
                                        </p:cTn>
                                        <p:tgtEl>
                                          <p:spTgt spid="967685"/>
                                        </p:tgtEl>
                                        <p:attrNameLst>
                                          <p:attrName>style.visibility</p:attrName>
                                        </p:attrNameLst>
                                      </p:cBhvr>
                                      <p:to>
                                        <p:strVal val="visible"/>
                                      </p:to>
                                    </p:set>
                                    <p:animEffect transition="in" filter="box(out)">
                                      <p:cBhvr>
                                        <p:cTn id="27" dur="500"/>
                                        <p:tgtEl>
                                          <p:spTgt spid="967685"/>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967697"/>
                                        </p:tgtEl>
                                        <p:attrNameLst>
                                          <p:attrName>style.visibility</p:attrName>
                                        </p:attrNameLst>
                                      </p:cBhvr>
                                      <p:to>
                                        <p:strVal val="visible"/>
                                      </p:to>
                                    </p:set>
                                    <p:animEffect transition="in" filter="box(out)">
                                      <p:cBhvr>
                                        <p:cTn id="32" dur="500"/>
                                        <p:tgtEl>
                                          <p:spTgt spid="967697"/>
                                        </p:tgtEl>
                                      </p:cBhvr>
                                    </p:animEffect>
                                  </p:childTnLst>
                                </p:cTn>
                              </p:par>
                            </p:childTnLst>
                          </p:cTn>
                        </p:par>
                        <p:par>
                          <p:cTn id="33" fill="hold">
                            <p:stCondLst>
                              <p:cond delay="500"/>
                            </p:stCondLst>
                            <p:childTnLst>
                              <p:par>
                                <p:cTn id="34" presetID="4" presetClass="entr" presetSubtype="32" fill="hold" nodeType="afterEffect">
                                  <p:stCondLst>
                                    <p:cond delay="0"/>
                                  </p:stCondLst>
                                  <p:childTnLst>
                                    <p:set>
                                      <p:cBhvr>
                                        <p:cTn id="35" dur="1" fill="hold">
                                          <p:stCondLst>
                                            <p:cond delay="0"/>
                                          </p:stCondLst>
                                        </p:cTn>
                                        <p:tgtEl>
                                          <p:spTgt spid="967693"/>
                                        </p:tgtEl>
                                        <p:attrNameLst>
                                          <p:attrName>style.visibility</p:attrName>
                                        </p:attrNameLst>
                                      </p:cBhvr>
                                      <p:to>
                                        <p:strVal val="visible"/>
                                      </p:to>
                                    </p:set>
                                    <p:animEffect transition="in" filter="box(out)">
                                      <p:cBhvr>
                                        <p:cTn id="36" dur="500"/>
                                        <p:tgtEl>
                                          <p:spTgt spid="9676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7685" grpId="0" autoUpdateAnimBg="0"/>
      <p:bldP spid="967686" grpId="0" autoUpdateAnimBg="0"/>
      <p:bldP spid="967687" grpId="0" autoUpdateAnimBg="0"/>
      <p:bldP spid="967688" grpId="0" autoUpdateAnimBg="0"/>
      <p:bldP spid="967697" grpId="0" autoUpdateAnimBg="0"/>
      <p:bldP spid="9677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5122" name="Title 1"/>
          <p:cNvSpPr>
            <a:spLocks noGrp="1"/>
          </p:cNvSpPr>
          <p:nvPr>
            <p:ph type="title"/>
          </p:nvPr>
        </p:nvSpPr>
        <p:spPr>
          <a:xfrm>
            <a:off x="1524000" y="0"/>
            <a:ext cx="9860924" cy="1143000"/>
          </a:xfrm>
        </p:spPr>
        <p:txBody>
          <a:bodyPr>
            <a:normAutofit/>
          </a:bodyPr>
          <a:lstStyle/>
          <a:p>
            <a:pPr eaLnBrk="1" hangingPunct="1"/>
            <a:r>
              <a:rPr lang="en-US" dirty="0" smtClean="0"/>
              <a:t>Strawberry DNA Extraction Lab p. 63 NB</a:t>
            </a:r>
          </a:p>
        </p:txBody>
      </p:sp>
      <p:sp>
        <p:nvSpPr>
          <p:cNvPr id="5123" name="Content Placeholder 2"/>
          <p:cNvSpPr>
            <a:spLocks noGrp="1"/>
          </p:cNvSpPr>
          <p:nvPr>
            <p:ph idx="1"/>
          </p:nvPr>
        </p:nvSpPr>
        <p:spPr>
          <a:xfrm>
            <a:off x="1524000" y="838201"/>
            <a:ext cx="9144000" cy="5019675"/>
          </a:xfrm>
        </p:spPr>
        <p:txBody>
          <a:bodyPr>
            <a:normAutofit fontScale="92500" lnSpcReduction="10000"/>
          </a:bodyPr>
          <a:lstStyle/>
          <a:p>
            <a:pPr eaLnBrk="1" hangingPunct="1">
              <a:lnSpc>
                <a:spcPct val="90000"/>
              </a:lnSpc>
            </a:pPr>
            <a:r>
              <a:rPr lang="en-US" sz="2000" b="1" dirty="0"/>
              <a:t>Write the title in your Notebook</a:t>
            </a:r>
          </a:p>
          <a:p>
            <a:pPr eaLnBrk="1" hangingPunct="1">
              <a:lnSpc>
                <a:spcPct val="90000"/>
              </a:lnSpc>
            </a:pPr>
            <a:r>
              <a:rPr lang="en-US" sz="2000" b="1" dirty="0" smtClean="0"/>
              <a:t>Will </a:t>
            </a:r>
            <a:r>
              <a:rPr lang="en-US" sz="2000" b="1" dirty="0"/>
              <a:t>we extract DNA from the strawberries? If so, what will the DNA look like?</a:t>
            </a:r>
          </a:p>
          <a:p>
            <a:pPr eaLnBrk="1" hangingPunct="1">
              <a:lnSpc>
                <a:spcPct val="90000"/>
              </a:lnSpc>
            </a:pPr>
            <a:r>
              <a:rPr lang="en-US" sz="2000" b="1" dirty="0"/>
              <a:t>Hypothesis: </a:t>
            </a:r>
          </a:p>
          <a:p>
            <a:pPr lvl="1" eaLnBrk="1" hangingPunct="1">
              <a:lnSpc>
                <a:spcPct val="90000"/>
              </a:lnSpc>
            </a:pPr>
            <a:r>
              <a:rPr lang="en-US" sz="2000" b="1" i="1" dirty="0"/>
              <a:t>If, then </a:t>
            </a:r>
            <a:r>
              <a:rPr lang="en-US" sz="2000" b="1" i="1" dirty="0" smtClean="0"/>
              <a:t>statement that is testable &amp; measurable. </a:t>
            </a:r>
            <a:r>
              <a:rPr lang="en-US" sz="2000" b="1" i="1" dirty="0"/>
              <a:t>F</a:t>
            </a:r>
            <a:r>
              <a:rPr lang="en-US" sz="2000" b="1" i="1" dirty="0" smtClean="0"/>
              <a:t>or example: </a:t>
            </a:r>
            <a:r>
              <a:rPr lang="en-US" sz="2000" b="1" i="1" dirty="0"/>
              <a:t>If I crush </a:t>
            </a:r>
            <a:r>
              <a:rPr lang="en-US" sz="2000" b="1" i="1" dirty="0" smtClean="0"/>
              <a:t>strawberries </a:t>
            </a:r>
            <a:r>
              <a:rPr lang="en-US" sz="2000" b="1" i="1" dirty="0"/>
              <a:t>and add the buffer, then I will extract 2 tablespoons of DNA</a:t>
            </a:r>
            <a:r>
              <a:rPr lang="en-US" sz="2000" b="1" i="1" dirty="0" smtClean="0"/>
              <a:t>.)</a:t>
            </a:r>
          </a:p>
          <a:p>
            <a:pPr lvl="1" eaLnBrk="1" hangingPunct="1">
              <a:lnSpc>
                <a:spcPct val="90000"/>
              </a:lnSpc>
            </a:pPr>
            <a:endParaRPr lang="en-US" sz="2000" b="1" i="1" dirty="0"/>
          </a:p>
          <a:p>
            <a:pPr eaLnBrk="1" hangingPunct="1">
              <a:lnSpc>
                <a:spcPct val="90000"/>
              </a:lnSpc>
            </a:pPr>
            <a:r>
              <a:rPr lang="en-US" sz="2000" b="1" dirty="0"/>
              <a:t>Materials:</a:t>
            </a:r>
          </a:p>
          <a:p>
            <a:pPr lvl="1" eaLnBrk="1" hangingPunct="1">
              <a:lnSpc>
                <a:spcPct val="90000"/>
              </a:lnSpc>
            </a:pPr>
            <a:r>
              <a:rPr lang="en-US" sz="2000" b="1" dirty="0" err="1"/>
              <a:t>Ziplock</a:t>
            </a:r>
            <a:r>
              <a:rPr lang="en-US" sz="2000" b="1" dirty="0"/>
              <a:t> bag</a:t>
            </a:r>
          </a:p>
          <a:p>
            <a:pPr lvl="1" eaLnBrk="1" hangingPunct="1">
              <a:lnSpc>
                <a:spcPct val="90000"/>
              </a:lnSpc>
            </a:pPr>
            <a:r>
              <a:rPr lang="en-US" sz="2000" b="1" dirty="0"/>
              <a:t>Strawberries</a:t>
            </a:r>
          </a:p>
          <a:p>
            <a:pPr lvl="1" eaLnBrk="1" hangingPunct="1">
              <a:lnSpc>
                <a:spcPct val="90000"/>
              </a:lnSpc>
            </a:pPr>
            <a:r>
              <a:rPr lang="en-US" sz="2000" b="1" dirty="0"/>
              <a:t>Soap: used to dissolve </a:t>
            </a:r>
            <a:r>
              <a:rPr lang="en-US" sz="2000" b="1" dirty="0" err="1"/>
              <a:t>phospholipid</a:t>
            </a:r>
            <a:r>
              <a:rPr lang="en-US" sz="2000" b="1" dirty="0"/>
              <a:t> </a:t>
            </a:r>
            <a:r>
              <a:rPr lang="en-US" sz="2000" b="1" dirty="0" err="1"/>
              <a:t>bilayers</a:t>
            </a:r>
            <a:r>
              <a:rPr lang="en-US" sz="2000" b="1" dirty="0"/>
              <a:t> of the cell membrane</a:t>
            </a:r>
          </a:p>
          <a:p>
            <a:pPr lvl="1" eaLnBrk="1" hangingPunct="1">
              <a:lnSpc>
                <a:spcPct val="90000"/>
              </a:lnSpc>
            </a:pPr>
            <a:r>
              <a:rPr lang="en-US" sz="2000" b="1" dirty="0"/>
              <a:t>Salt: break up protein chains around the DNA</a:t>
            </a:r>
          </a:p>
          <a:p>
            <a:pPr lvl="1" eaLnBrk="1" hangingPunct="1">
              <a:lnSpc>
                <a:spcPct val="90000"/>
              </a:lnSpc>
            </a:pPr>
            <a:r>
              <a:rPr lang="en-US" sz="2000" b="1" dirty="0"/>
              <a:t>Ethanol: DNA is NOT soluble in ethanol (what does this mean?)</a:t>
            </a:r>
          </a:p>
          <a:p>
            <a:pPr lvl="1" eaLnBrk="1" hangingPunct="1">
              <a:lnSpc>
                <a:spcPct val="90000"/>
              </a:lnSpc>
            </a:pPr>
            <a:r>
              <a:rPr lang="en-US" sz="2000" b="1" dirty="0"/>
              <a:t>Funnel</a:t>
            </a:r>
          </a:p>
          <a:p>
            <a:pPr lvl="1" eaLnBrk="1" hangingPunct="1">
              <a:lnSpc>
                <a:spcPct val="90000"/>
              </a:lnSpc>
            </a:pPr>
            <a:r>
              <a:rPr lang="en-US" sz="2000" b="1" dirty="0"/>
              <a:t>Cheese cloth</a:t>
            </a:r>
          </a:p>
          <a:p>
            <a:pPr lvl="1" eaLnBrk="1" hangingPunct="1">
              <a:lnSpc>
                <a:spcPct val="90000"/>
              </a:lnSpc>
            </a:pPr>
            <a:r>
              <a:rPr lang="en-US" sz="2000" b="1" dirty="0"/>
              <a:t>Test tube</a:t>
            </a:r>
          </a:p>
          <a:p>
            <a:pPr lvl="1" eaLnBrk="1" hangingPunct="1">
              <a:lnSpc>
                <a:spcPct val="90000"/>
              </a:lnSpc>
            </a:pPr>
            <a:r>
              <a:rPr lang="en-US" sz="2000" b="1" dirty="0"/>
              <a:t>Stirring rod</a:t>
            </a:r>
          </a:p>
          <a:p>
            <a:pPr lvl="1" eaLnBrk="1" hangingPunct="1">
              <a:lnSpc>
                <a:spcPct val="90000"/>
              </a:lnSpc>
            </a:pPr>
            <a:endParaRPr lang="en-US" sz="1600" b="1" dirty="0"/>
          </a:p>
          <a:p>
            <a:pPr eaLnBrk="1" hangingPunct="1"/>
            <a:endParaRPr lang="en-US" sz="2000" dirty="0"/>
          </a:p>
        </p:txBody>
      </p:sp>
    </p:spTree>
    <p:extLst>
      <p:ext uri="{BB962C8B-B14F-4D97-AF65-F5344CB8AC3E}">
        <p14:creationId xmlns:p14="http://schemas.microsoft.com/office/powerpoint/2010/main" val="34464986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9730" name="Rectangle 2"/>
          <p:cNvSpPr>
            <a:spLocks noGrp="1" noChangeArrowheads="1"/>
          </p:cNvSpPr>
          <p:nvPr>
            <p:ph type="title"/>
          </p:nvPr>
        </p:nvSpPr>
        <p:spPr>
          <a:xfrm>
            <a:off x="2438400" y="6964363"/>
            <a:ext cx="8229600" cy="122237"/>
          </a:xfrm>
        </p:spPr>
        <p:txBody>
          <a:bodyPr>
            <a:normAutofit fontScale="90000"/>
          </a:bodyPr>
          <a:lstStyle/>
          <a:p>
            <a:pPr algn="r"/>
            <a:r>
              <a:rPr lang="en-US" altLang="en-US" sz="1400" b="1"/>
              <a:t>Chapter Assessment</a:t>
            </a:r>
          </a:p>
        </p:txBody>
      </p:sp>
      <p:sp>
        <p:nvSpPr>
          <p:cNvPr id="969731" name="Text Box 3"/>
          <p:cNvSpPr txBox="1">
            <a:spLocks noChangeArrowheads="1"/>
          </p:cNvSpPr>
          <p:nvPr/>
        </p:nvSpPr>
        <p:spPr bwMode="auto">
          <a:xfrm>
            <a:off x="2057400" y="838200"/>
            <a:ext cx="8153400" cy="579438"/>
          </a:xfrm>
          <a:prstGeom prst="rect">
            <a:avLst/>
          </a:prstGeom>
          <a:noFill/>
          <a:ln w="9525">
            <a:noFill/>
            <a:miter lim="800000"/>
            <a:headEnd/>
            <a:tailEnd/>
          </a:ln>
          <a:effectLst/>
        </p:spPr>
        <p:txBody>
          <a:bodyPr/>
          <a:lstStyle/>
          <a:p>
            <a:pPr eaLnBrk="0" hangingPunct="0">
              <a:buFontTx/>
              <a:buNone/>
            </a:pPr>
            <a:r>
              <a:rPr lang="en-US" sz="3600">
                <a:solidFill>
                  <a:srgbClr val="FFFF00"/>
                </a:solidFill>
                <a:latin typeface="Times" pitchFamily="18" charset="0"/>
              </a:rPr>
              <a:t>Question 3</a:t>
            </a:r>
          </a:p>
        </p:txBody>
      </p:sp>
      <p:sp>
        <p:nvSpPr>
          <p:cNvPr id="969732" name="Text Box 4"/>
          <p:cNvSpPr txBox="1">
            <a:spLocks noChangeArrowheads="1"/>
          </p:cNvSpPr>
          <p:nvPr/>
        </p:nvSpPr>
        <p:spPr bwMode="auto">
          <a:xfrm>
            <a:off x="2133600" y="1689100"/>
            <a:ext cx="8153400" cy="641350"/>
          </a:xfrm>
          <a:prstGeom prst="rect">
            <a:avLst/>
          </a:prstGeom>
          <a:noFill/>
          <a:ln w="19050">
            <a:noFill/>
            <a:miter lim="800000"/>
            <a:headEnd/>
            <a:tailEnd/>
          </a:ln>
          <a:effectLst/>
        </p:spPr>
        <p:txBody>
          <a:bodyPr/>
          <a:lstStyle/>
          <a:p>
            <a:pPr eaLnBrk="0" hangingPunct="0">
              <a:buFontTx/>
              <a:buNone/>
            </a:pPr>
            <a:r>
              <a:rPr lang="en-US">
                <a:latin typeface="Times New Roman" pitchFamily="18" charset="0"/>
                <a:cs typeface="Times New Roman" pitchFamily="18" charset="0"/>
              </a:rPr>
              <a:t>Why would scientists use nucleotide sequences to identify bodies of crime victims?</a:t>
            </a:r>
            <a:r>
              <a:rPr lang="en-US">
                <a:latin typeface="Times" pitchFamily="18" charset="0"/>
              </a:rPr>
              <a:t> </a:t>
            </a:r>
          </a:p>
        </p:txBody>
      </p:sp>
      <p:pic>
        <p:nvPicPr>
          <p:cNvPr id="969733" name="Picture 5" descr="New previous">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969734" name="Picture 6" descr="New TOC">
            <a:hlinkClick r:id="rId3" action="ppaction://hlinksldjump"/>
          </p:cNvPr>
          <p:cNvPicPr>
            <a:picLocks noChangeAspect="1" noChangeArrowheads="1"/>
          </p:cNvPicPr>
          <p:nvPr/>
        </p:nvPicPr>
        <p:blipFill>
          <a:blip r:embed="rId4" cstate="print"/>
          <a:srcRect/>
          <a:stretch>
            <a:fillRect/>
          </a:stretch>
        </p:blipFill>
        <p:spPr bwMode="auto">
          <a:xfrm>
            <a:off x="5832476" y="6194426"/>
            <a:ext cx="492125" cy="606425"/>
          </a:xfrm>
          <a:prstGeom prst="rect">
            <a:avLst/>
          </a:prstGeom>
          <a:noFill/>
        </p:spPr>
      </p:pic>
      <p:pic>
        <p:nvPicPr>
          <p:cNvPr id="969735" name="Picture 7" descr="New next">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969736" name="Picture 8" descr="help">
            <a:hlinkClick r:id="" action="ppaction://noaction"/>
          </p:cNvPr>
          <p:cNvPicPr>
            <a:picLocks noChangeAspect="1" noChangeArrowheads="1"/>
          </p:cNvPicPr>
          <p:nvPr/>
        </p:nvPicPr>
        <p:blipFill>
          <a:blip r:embed="rId6" cstate="print"/>
          <a:srcRect/>
          <a:stretch>
            <a:fillRect/>
          </a:stretch>
        </p:blipFill>
        <p:spPr bwMode="auto">
          <a:xfrm>
            <a:off x="1752600" y="6202364"/>
            <a:ext cx="560388" cy="560387"/>
          </a:xfrm>
          <a:prstGeom prst="rect">
            <a:avLst/>
          </a:prstGeom>
          <a:noFill/>
        </p:spPr>
      </p:pic>
      <p:pic>
        <p:nvPicPr>
          <p:cNvPr id="969737" name="Picture 9" descr="end of slide"/>
          <p:cNvPicPr>
            <a:picLocks noChangeAspect="1" noChangeArrowheads="1"/>
          </p:cNvPicPr>
          <p:nvPr/>
        </p:nvPicPr>
        <p:blipFill>
          <a:blip r:embed="rId7" cstate="print"/>
          <a:srcRect/>
          <a:stretch>
            <a:fillRect/>
          </a:stretch>
        </p:blipFill>
        <p:spPr bwMode="auto">
          <a:xfrm>
            <a:off x="9693276" y="5105400"/>
            <a:ext cx="593725" cy="846138"/>
          </a:xfrm>
          <a:prstGeom prst="rect">
            <a:avLst/>
          </a:prstGeom>
          <a:noFill/>
        </p:spPr>
      </p:pic>
      <p:pic>
        <p:nvPicPr>
          <p:cNvPr id="969738" name="Picture 10"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969739" name="Picture 11" descr="Chpt11"/>
          <p:cNvPicPr>
            <a:picLocks noChangeAspect="1" noChangeArrowheads="1"/>
          </p:cNvPicPr>
          <p:nvPr/>
        </p:nvPicPr>
        <p:blipFill>
          <a:blip r:embed="rId10" cstate="print"/>
          <a:srcRect/>
          <a:stretch>
            <a:fillRect/>
          </a:stretch>
        </p:blipFill>
        <p:spPr bwMode="auto">
          <a:xfrm>
            <a:off x="1524000" y="0"/>
            <a:ext cx="2819400" cy="685800"/>
          </a:xfrm>
          <a:prstGeom prst="rect">
            <a:avLst/>
          </a:prstGeom>
          <a:noFill/>
        </p:spPr>
      </p:pic>
      <p:pic>
        <p:nvPicPr>
          <p:cNvPr id="969740" name="Picture 12" descr="Assessment"/>
          <p:cNvPicPr>
            <a:picLocks noChangeAspect="1" noChangeArrowheads="1"/>
          </p:cNvPicPr>
          <p:nvPr/>
        </p:nvPicPr>
        <p:blipFill>
          <a:blip r:embed="rId11" cstate="print"/>
          <a:srcRect/>
          <a:stretch>
            <a:fillRect/>
          </a:stretch>
        </p:blipFill>
        <p:spPr bwMode="auto">
          <a:xfrm>
            <a:off x="5245100" y="0"/>
            <a:ext cx="2451100" cy="482600"/>
          </a:xfrm>
          <a:prstGeom prst="rect">
            <a:avLst/>
          </a:prstGeom>
          <a:noFill/>
        </p:spPr>
      </p:pic>
      <p:sp>
        <p:nvSpPr>
          <p:cNvPr id="969741" name="Text Box 13"/>
          <p:cNvSpPr txBox="1">
            <a:spLocks noChangeArrowheads="1"/>
          </p:cNvSpPr>
          <p:nvPr/>
        </p:nvSpPr>
        <p:spPr bwMode="auto">
          <a:xfrm>
            <a:off x="2057400" y="2908300"/>
            <a:ext cx="8153400" cy="579438"/>
          </a:xfrm>
          <a:prstGeom prst="rect">
            <a:avLst/>
          </a:prstGeom>
          <a:noFill/>
          <a:ln w="9525">
            <a:noFill/>
            <a:miter lim="800000"/>
            <a:headEnd/>
            <a:tailEnd/>
          </a:ln>
          <a:effectLst/>
        </p:spPr>
        <p:txBody>
          <a:bodyPr/>
          <a:lstStyle/>
          <a:p>
            <a:pPr eaLnBrk="0" hangingPunct="0">
              <a:buFontTx/>
              <a:buNone/>
            </a:pPr>
            <a:r>
              <a:rPr lang="en-US" sz="3600">
                <a:solidFill>
                  <a:srgbClr val="FFFF00"/>
                </a:solidFill>
                <a:latin typeface="Times" pitchFamily="18" charset="0"/>
              </a:rPr>
              <a:t>Answer</a:t>
            </a:r>
          </a:p>
        </p:txBody>
      </p:sp>
      <p:sp>
        <p:nvSpPr>
          <p:cNvPr id="969742" name="Text Box 14"/>
          <p:cNvSpPr txBox="1">
            <a:spLocks noChangeArrowheads="1"/>
          </p:cNvSpPr>
          <p:nvPr/>
        </p:nvSpPr>
        <p:spPr bwMode="auto">
          <a:xfrm>
            <a:off x="2057400" y="3594100"/>
            <a:ext cx="7696200" cy="641350"/>
          </a:xfrm>
          <a:prstGeom prst="rect">
            <a:avLst/>
          </a:prstGeom>
          <a:noFill/>
          <a:ln w="19050">
            <a:noFill/>
            <a:miter lim="800000"/>
            <a:headEnd/>
            <a:tailEnd/>
          </a:ln>
          <a:effectLst/>
        </p:spPr>
        <p:txBody>
          <a:bodyPr/>
          <a:lstStyle/>
          <a:p>
            <a:pPr eaLnBrk="0" hangingPunct="0">
              <a:buFontTx/>
              <a:buNone/>
            </a:pPr>
            <a:r>
              <a:rPr lang="en-US">
                <a:latin typeface="Times New Roman" pitchFamily="18" charset="0"/>
                <a:cs typeface="Times New Roman" pitchFamily="18" charset="0"/>
              </a:rPr>
              <a:t>In comparing nucleotide sequences in the DNA of a crime victim with nucleotide sequences from a possible close relative of the crime victim, scientists can determine if the two are related.</a:t>
            </a:r>
            <a:r>
              <a:rPr lang="en-US">
                <a:latin typeface="Times" pitchFamily="18" charset="0"/>
              </a:rPr>
              <a:t> </a:t>
            </a:r>
          </a:p>
        </p:txBody>
      </p:sp>
      <p:pic>
        <p:nvPicPr>
          <p:cNvPr id="969745" name="Picture 17" descr="california"/>
          <p:cNvPicPr>
            <a:picLocks noChangeAspect="1" noChangeArrowheads="1"/>
          </p:cNvPicPr>
          <p:nvPr/>
        </p:nvPicPr>
        <p:blipFill>
          <a:blip r:embed="rId12" cstate="print"/>
          <a:srcRect/>
          <a:stretch>
            <a:fillRect/>
          </a:stretch>
        </p:blipFill>
        <p:spPr bwMode="auto">
          <a:xfrm>
            <a:off x="2314575" y="6248400"/>
            <a:ext cx="533400" cy="533400"/>
          </a:xfrm>
          <a:prstGeom prst="rect">
            <a:avLst/>
          </a:prstGeom>
          <a:noFill/>
        </p:spPr>
      </p:pic>
      <p:sp>
        <p:nvSpPr>
          <p:cNvPr id="969746" name="Text Box 18"/>
          <p:cNvSpPr txBox="1">
            <a:spLocks noChangeArrowheads="1"/>
          </p:cNvSpPr>
          <p:nvPr/>
        </p:nvSpPr>
        <p:spPr bwMode="auto">
          <a:xfrm>
            <a:off x="2903538" y="6257926"/>
            <a:ext cx="1856598" cy="461665"/>
          </a:xfrm>
          <a:prstGeom prst="rect">
            <a:avLst/>
          </a:prstGeom>
          <a:noFill/>
          <a:ln w="25400">
            <a:solidFill>
              <a:schemeClr val="bg1"/>
            </a:solidFill>
            <a:miter lim="800000"/>
            <a:headEnd/>
            <a:tailEnd/>
          </a:ln>
          <a:effectLst/>
        </p:spPr>
        <p:txBody>
          <a:bodyPr wrap="none">
            <a:spAutoFit/>
          </a:bodyPr>
          <a:lstStyle/>
          <a:p>
            <a:pPr>
              <a:tabLst>
                <a:tab pos="342900" algn="l"/>
              </a:tabLst>
            </a:pPr>
            <a:r>
              <a:rPr lang="en-US" sz="1200">
                <a:latin typeface="Times New Roman" pitchFamily="18" charset="0"/>
              </a:rPr>
              <a:t>CA: Biology/Life Sciences</a:t>
            </a:r>
            <a:br>
              <a:rPr lang="en-US" sz="1200">
                <a:latin typeface="Times New Roman" pitchFamily="18" charset="0"/>
              </a:rPr>
            </a:br>
            <a:r>
              <a:rPr lang="en-US" sz="1200">
                <a:latin typeface="Times New Roman" pitchFamily="18" charset="0"/>
              </a:rPr>
              <a:t>	4e</a:t>
            </a:r>
          </a:p>
        </p:txBody>
      </p:sp>
    </p:spTree>
    <p:extLst>
      <p:ext uri="{BB962C8B-B14F-4D97-AF65-F5344CB8AC3E}">
        <p14:creationId xmlns:p14="http://schemas.microsoft.com/office/powerpoint/2010/main" val="179952842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969745"/>
                                        </p:tgtEl>
                                        <p:attrNameLst>
                                          <p:attrName>style.visibility</p:attrName>
                                        </p:attrNameLst>
                                      </p:cBhvr>
                                      <p:to>
                                        <p:strVal val="visible"/>
                                      </p:to>
                                    </p:set>
                                    <p:animEffect transition="in" filter="box(out)">
                                      <p:cBhvr>
                                        <p:cTn id="7" dur="500"/>
                                        <p:tgtEl>
                                          <p:spTgt spid="969745"/>
                                        </p:tgtEl>
                                      </p:cBhvr>
                                    </p:animEffect>
                                  </p:childTnLst>
                                </p:cTn>
                              </p:par>
                              <p:par>
                                <p:cTn id="8" presetID="4" presetClass="entr" presetSubtype="32" fill="hold" grpId="0" nodeType="withEffect">
                                  <p:stCondLst>
                                    <p:cond delay="0"/>
                                  </p:stCondLst>
                                  <p:childTnLst>
                                    <p:set>
                                      <p:cBhvr>
                                        <p:cTn id="9" dur="1" fill="hold">
                                          <p:stCondLst>
                                            <p:cond delay="0"/>
                                          </p:stCondLst>
                                        </p:cTn>
                                        <p:tgtEl>
                                          <p:spTgt spid="969746"/>
                                        </p:tgtEl>
                                        <p:attrNameLst>
                                          <p:attrName>style.visibility</p:attrName>
                                        </p:attrNameLst>
                                      </p:cBhvr>
                                      <p:to>
                                        <p:strVal val="visible"/>
                                      </p:to>
                                    </p:set>
                                    <p:animEffect transition="in" filter="box(out)">
                                      <p:cBhvr>
                                        <p:cTn id="10" dur="500"/>
                                        <p:tgtEl>
                                          <p:spTgt spid="969746"/>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969741"/>
                                        </p:tgtEl>
                                        <p:attrNameLst>
                                          <p:attrName>style.visibility</p:attrName>
                                        </p:attrNameLst>
                                      </p:cBhvr>
                                      <p:to>
                                        <p:strVal val="visible"/>
                                      </p:to>
                                    </p:set>
                                    <p:animEffect transition="in" filter="box(out)">
                                      <p:cBhvr>
                                        <p:cTn id="15" dur="500"/>
                                        <p:tgtEl>
                                          <p:spTgt spid="969741"/>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32" fill="hold" grpId="0" nodeType="clickEffect">
                                  <p:stCondLst>
                                    <p:cond delay="0"/>
                                  </p:stCondLst>
                                  <p:childTnLst>
                                    <p:set>
                                      <p:cBhvr>
                                        <p:cTn id="19" dur="1" fill="hold">
                                          <p:stCondLst>
                                            <p:cond delay="0"/>
                                          </p:stCondLst>
                                        </p:cTn>
                                        <p:tgtEl>
                                          <p:spTgt spid="969742"/>
                                        </p:tgtEl>
                                        <p:attrNameLst>
                                          <p:attrName>style.visibility</p:attrName>
                                        </p:attrNameLst>
                                      </p:cBhvr>
                                      <p:to>
                                        <p:strVal val="visible"/>
                                      </p:to>
                                    </p:set>
                                    <p:animEffect transition="in" filter="box(out)">
                                      <p:cBhvr>
                                        <p:cTn id="20" dur="500"/>
                                        <p:tgtEl>
                                          <p:spTgt spid="969742"/>
                                        </p:tgtEl>
                                      </p:cBhvr>
                                    </p:animEffect>
                                  </p:childTnLst>
                                </p:cTn>
                              </p:par>
                            </p:childTnLst>
                          </p:cTn>
                        </p:par>
                        <p:par>
                          <p:cTn id="21" fill="hold">
                            <p:stCondLst>
                              <p:cond delay="500"/>
                            </p:stCondLst>
                            <p:childTnLst>
                              <p:par>
                                <p:cTn id="22" presetID="4" presetClass="entr" presetSubtype="32" fill="hold" nodeType="afterEffect">
                                  <p:stCondLst>
                                    <p:cond delay="0"/>
                                  </p:stCondLst>
                                  <p:childTnLst>
                                    <p:set>
                                      <p:cBhvr>
                                        <p:cTn id="23" dur="1" fill="hold">
                                          <p:stCondLst>
                                            <p:cond delay="0"/>
                                          </p:stCondLst>
                                        </p:cTn>
                                        <p:tgtEl>
                                          <p:spTgt spid="969737"/>
                                        </p:tgtEl>
                                        <p:attrNameLst>
                                          <p:attrName>style.visibility</p:attrName>
                                        </p:attrNameLst>
                                      </p:cBhvr>
                                      <p:to>
                                        <p:strVal val="visible"/>
                                      </p:to>
                                    </p:set>
                                    <p:animEffect transition="in" filter="box(out)">
                                      <p:cBhvr>
                                        <p:cTn id="24" dur="500"/>
                                        <p:tgtEl>
                                          <p:spTgt spid="9697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9741" grpId="0" autoUpdateAnimBg="0"/>
      <p:bldP spid="969742" grpId="0" autoUpdateAnimBg="0"/>
      <p:bldP spid="969746"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HW CH 11</a:t>
            </a:r>
            <a:endParaRPr lang="en-US" dirty="0"/>
          </a:p>
        </p:txBody>
      </p:sp>
      <p:sp>
        <p:nvSpPr>
          <p:cNvPr id="3" name="Content Placeholder 2"/>
          <p:cNvSpPr>
            <a:spLocks noGrp="1"/>
          </p:cNvSpPr>
          <p:nvPr>
            <p:ph idx="1"/>
          </p:nvPr>
        </p:nvSpPr>
        <p:spPr/>
        <p:txBody>
          <a:bodyPr/>
          <a:lstStyle/>
          <a:p>
            <a:pPr>
              <a:buNone/>
            </a:pPr>
            <a:r>
              <a:rPr lang="en-US" dirty="0" smtClean="0"/>
              <a:t>9.Phenylalanine </a:t>
            </a:r>
            <a:r>
              <a:rPr lang="en-US" dirty="0" err="1" smtClean="0"/>
              <a:t>Codon</a:t>
            </a:r>
            <a:r>
              <a:rPr lang="en-US" dirty="0" smtClean="0"/>
              <a:t> are (UUU) (UUC)</a:t>
            </a:r>
          </a:p>
          <a:p>
            <a:pPr>
              <a:buNone/>
            </a:pPr>
            <a:r>
              <a:rPr lang="en-US" dirty="0" smtClean="0"/>
              <a:t>10. </a:t>
            </a:r>
            <a:r>
              <a:rPr lang="en-US" dirty="0" err="1" smtClean="0"/>
              <a:t>Codon</a:t>
            </a:r>
            <a:endParaRPr lang="en-US" dirty="0" smtClean="0"/>
          </a:p>
          <a:p>
            <a:pPr>
              <a:buNone/>
            </a:pPr>
            <a:r>
              <a:rPr lang="en-US" dirty="0" smtClean="0"/>
              <a:t>11. Amino Acid</a:t>
            </a:r>
          </a:p>
          <a:p>
            <a:pPr>
              <a:buNone/>
            </a:pPr>
            <a:r>
              <a:rPr lang="en-US" dirty="0" smtClean="0"/>
              <a:t>12. Amino Acid</a:t>
            </a:r>
          </a:p>
          <a:p>
            <a:pPr>
              <a:buNone/>
            </a:pPr>
            <a:r>
              <a:rPr lang="en-US" dirty="0" smtClean="0"/>
              <a:t>13. Stop </a:t>
            </a:r>
            <a:r>
              <a:rPr lang="en-US" dirty="0" err="1" smtClean="0"/>
              <a:t>codons</a:t>
            </a:r>
            <a:r>
              <a:rPr lang="en-US" dirty="0" smtClean="0"/>
              <a:t> = UGA, UAG, UAA</a:t>
            </a:r>
          </a:p>
          <a:p>
            <a:pPr>
              <a:buNone/>
            </a:pPr>
            <a:r>
              <a:rPr lang="en-US" dirty="0" smtClean="0"/>
              <a:t>14. Tryptophan &amp; </a:t>
            </a:r>
            <a:r>
              <a:rPr lang="en-US" dirty="0" err="1" smtClean="0"/>
              <a:t>Methionine</a:t>
            </a:r>
            <a:endParaRPr lang="en-US" dirty="0" smtClean="0"/>
          </a:p>
          <a:p>
            <a:pPr>
              <a:buNone/>
            </a:pPr>
            <a:endParaRPr lang="en-US" dirty="0"/>
          </a:p>
        </p:txBody>
      </p:sp>
    </p:spTree>
    <p:extLst>
      <p:ext uri="{BB962C8B-B14F-4D97-AF65-F5344CB8AC3E}">
        <p14:creationId xmlns:p14="http://schemas.microsoft.com/office/powerpoint/2010/main" val="135565337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600200"/>
          </a:xfrm>
        </p:spPr>
        <p:txBody>
          <a:bodyPr>
            <a:normAutofit/>
          </a:bodyPr>
          <a:lstStyle/>
          <a:p>
            <a:r>
              <a:rPr lang="en-US" sz="2400" dirty="0"/>
              <a:t>2/24 </a:t>
            </a:r>
            <a:r>
              <a:rPr lang="en-US" sz="2400" b="1" dirty="0"/>
              <a:t>Protein Synthesis: Translation </a:t>
            </a:r>
            <a:r>
              <a:rPr lang="en-US" sz="2400" dirty="0"/>
              <a:t>11.2</a:t>
            </a:r>
            <a:br>
              <a:rPr lang="en-US" sz="2400" dirty="0"/>
            </a:br>
            <a:r>
              <a:rPr lang="en-US" sz="2400" dirty="0"/>
              <a:t>Obj. TSW explain the process of Protein Synthesis by working on their Protein Synthesis foldable and transcribing and translating DNA sequences from their Mini Lab 11.1 P. 52NB</a:t>
            </a:r>
          </a:p>
        </p:txBody>
      </p:sp>
      <p:sp>
        <p:nvSpPr>
          <p:cNvPr id="3" name="Text Placeholder 2"/>
          <p:cNvSpPr>
            <a:spLocks noGrp="1"/>
          </p:cNvSpPr>
          <p:nvPr>
            <p:ph type="body" idx="1"/>
          </p:nvPr>
        </p:nvSpPr>
        <p:spPr>
          <a:xfrm>
            <a:off x="1524000" y="1538969"/>
            <a:ext cx="4040188" cy="639762"/>
          </a:xfrm>
        </p:spPr>
        <p:txBody>
          <a:bodyPr>
            <a:normAutofit fontScale="77500" lnSpcReduction="20000"/>
          </a:bodyPr>
          <a:lstStyle/>
          <a:p>
            <a:endParaRPr lang="en-US" dirty="0" smtClean="0">
              <a:hlinkClick r:id="" action="ppaction://hlinkfile"/>
            </a:endParaRPr>
          </a:p>
          <a:p>
            <a:r>
              <a:rPr lang="en-US" dirty="0" smtClean="0">
                <a:hlinkClick r:id="" action="ppaction://hlinkfile"/>
              </a:rPr>
              <a:t>Learn.genetics.utah.com.edu/</a:t>
            </a:r>
            <a:endParaRPr lang="en-US" dirty="0" smtClean="0"/>
          </a:p>
          <a:p>
            <a:endParaRPr lang="en-US" dirty="0"/>
          </a:p>
        </p:txBody>
      </p:sp>
      <p:sp>
        <p:nvSpPr>
          <p:cNvPr id="6" name="Content Placeholder 5"/>
          <p:cNvSpPr>
            <a:spLocks noGrp="1"/>
          </p:cNvSpPr>
          <p:nvPr>
            <p:ph sz="quarter" idx="4"/>
          </p:nvPr>
        </p:nvSpPr>
        <p:spPr>
          <a:xfrm>
            <a:off x="5105400" y="1611765"/>
            <a:ext cx="5562600" cy="2362200"/>
          </a:xfrm>
        </p:spPr>
        <p:txBody>
          <a:bodyPr>
            <a:normAutofit fontScale="92500" lnSpcReduction="10000"/>
          </a:bodyPr>
          <a:lstStyle/>
          <a:p>
            <a:pPr marL="457200" indent="-457200">
              <a:buFont typeface="+mj-lt"/>
              <a:buAutoNum type="arabicPeriod"/>
            </a:pPr>
            <a:r>
              <a:rPr lang="en-US" dirty="0" smtClean="0"/>
              <a:t>Compare &amp; Contrast </a:t>
            </a:r>
            <a:r>
              <a:rPr lang="en-US" dirty="0" err="1" smtClean="0"/>
              <a:t>Codon</a:t>
            </a:r>
            <a:r>
              <a:rPr lang="en-US" dirty="0" smtClean="0"/>
              <a:t> and </a:t>
            </a:r>
            <a:r>
              <a:rPr lang="en-US" dirty="0" err="1" smtClean="0"/>
              <a:t>Anticodon</a:t>
            </a:r>
            <a:r>
              <a:rPr lang="en-US" dirty="0" smtClean="0"/>
              <a:t>.</a:t>
            </a:r>
          </a:p>
          <a:p>
            <a:pPr marL="457200" indent="-457200">
              <a:buFont typeface="+mj-lt"/>
              <a:buAutoNum type="arabicPeriod"/>
            </a:pPr>
            <a:r>
              <a:rPr lang="en-US" dirty="0" smtClean="0"/>
              <a:t>What is the role of </a:t>
            </a:r>
            <a:r>
              <a:rPr lang="en-US" dirty="0" err="1" smtClean="0"/>
              <a:t>tRNA</a:t>
            </a:r>
            <a:r>
              <a:rPr lang="en-US" dirty="0" smtClean="0"/>
              <a:t> in Protein Synthesis?</a:t>
            </a:r>
          </a:p>
          <a:p>
            <a:pPr marL="457200" indent="-457200">
              <a:buFont typeface="+mj-lt"/>
              <a:buAutoNum type="arabicPeriod"/>
            </a:pPr>
            <a:r>
              <a:rPr lang="en-US" dirty="0" smtClean="0"/>
              <a:t>Why are Stop </a:t>
            </a:r>
            <a:r>
              <a:rPr lang="en-US" dirty="0" err="1" smtClean="0"/>
              <a:t>Codons</a:t>
            </a:r>
            <a:r>
              <a:rPr lang="en-US" dirty="0" smtClean="0"/>
              <a:t> important  in Translation?</a:t>
            </a:r>
            <a:endParaRPr lang="en-US" dirty="0"/>
          </a:p>
        </p:txBody>
      </p:sp>
      <p:pic>
        <p:nvPicPr>
          <p:cNvPr id="8" name="Picture 12" descr="\\Hvf-work\Education\Edu3\BDOL Interactive Chalkboard\01-Image Bank Images\ch11\mRNA codon.jpg"/>
          <p:cNvPicPr>
            <a:picLocks noChangeAspect="1" noChangeArrowheads="1"/>
          </p:cNvPicPr>
          <p:nvPr/>
        </p:nvPicPr>
        <p:blipFill>
          <a:blip r:embed="rId2" cstate="print"/>
          <a:srcRect/>
          <a:stretch>
            <a:fillRect/>
          </a:stretch>
        </p:blipFill>
        <p:spPr bwMode="auto">
          <a:xfrm>
            <a:off x="1524001" y="1897062"/>
            <a:ext cx="3572329" cy="2667000"/>
          </a:xfrm>
          <a:prstGeom prst="rect">
            <a:avLst/>
          </a:prstGeom>
          <a:noFill/>
        </p:spPr>
      </p:pic>
      <p:pic>
        <p:nvPicPr>
          <p:cNvPr id="9" name="Picture 12" descr="\\Hvf-work\Education\Edu3\BDOL Interactive Chalkboard\01-Image Bank Images\ch11\AminoAcidsChain with a stop.jpg"/>
          <p:cNvPicPr>
            <a:picLocks noChangeAspect="1" noChangeArrowheads="1"/>
          </p:cNvPicPr>
          <p:nvPr/>
        </p:nvPicPr>
        <p:blipFill>
          <a:blip r:embed="rId3" cstate="print"/>
          <a:srcRect/>
          <a:stretch>
            <a:fillRect/>
          </a:stretch>
        </p:blipFill>
        <p:spPr bwMode="auto">
          <a:xfrm>
            <a:off x="5486400" y="4835680"/>
            <a:ext cx="3505200" cy="2022320"/>
          </a:xfrm>
          <a:prstGeom prst="rect">
            <a:avLst/>
          </a:prstGeom>
          <a:noFill/>
        </p:spPr>
      </p:pic>
      <p:pic>
        <p:nvPicPr>
          <p:cNvPr id="7" name="Picture 13" descr="\\Hvf-work\Education\Edu3\BDOL Interactive Chalkboard\01-Image Bank Images\ch11\tRNA molecule-nucleotide.jpg"/>
          <p:cNvPicPr>
            <a:picLocks noGrp="1" noChangeAspect="1" noChangeArrowheads="1"/>
          </p:cNvPicPr>
          <p:nvPr>
            <p:ph sz="half" idx="2"/>
          </p:nvPr>
        </p:nvPicPr>
        <p:blipFill>
          <a:blip r:embed="rId4" cstate="print"/>
          <a:srcRect/>
          <a:stretch>
            <a:fillRect/>
          </a:stretch>
        </p:blipFill>
        <p:spPr bwMode="auto">
          <a:xfrm>
            <a:off x="3140760" y="3618131"/>
            <a:ext cx="2372937" cy="2590800"/>
          </a:xfrm>
          <a:prstGeom prst="rect">
            <a:avLst/>
          </a:prstGeom>
          <a:noFill/>
        </p:spPr>
      </p:pic>
      <p:sp>
        <p:nvSpPr>
          <p:cNvPr id="10" name="Rectangle 9"/>
          <p:cNvSpPr/>
          <p:nvPr/>
        </p:nvSpPr>
        <p:spPr>
          <a:xfrm>
            <a:off x="5486400" y="4267201"/>
            <a:ext cx="4572000" cy="646331"/>
          </a:xfrm>
          <a:prstGeom prst="rect">
            <a:avLst/>
          </a:prstGeom>
        </p:spPr>
        <p:txBody>
          <a:bodyPr>
            <a:spAutoFit/>
          </a:bodyPr>
          <a:lstStyle/>
          <a:p>
            <a:r>
              <a:rPr lang="en-US" u="sng" dirty="0">
                <a:hlinkClick r:id="rId5"/>
              </a:rPr>
              <a:t>http://www.dnatube.com/video/3448/DNA-Replication</a:t>
            </a:r>
            <a:endParaRPr lang="en-US" dirty="0"/>
          </a:p>
        </p:txBody>
      </p:sp>
    </p:spTree>
    <p:extLst>
      <p:ext uri="{BB962C8B-B14F-4D97-AF65-F5344CB8AC3E}">
        <p14:creationId xmlns:p14="http://schemas.microsoft.com/office/powerpoint/2010/main" val="204674688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pload.wikimedia.org/wikipedia/commons/thumb/d/d4/RNA-codons.png/220px-RNA-codons.png">
            <a:hlinkClick r:id="rId2"/>
          </p:cNvPr>
          <p:cNvPicPr>
            <a:picLocks noChangeAspect="1" noChangeArrowheads="1"/>
          </p:cNvPicPr>
          <p:nvPr/>
        </p:nvPicPr>
        <p:blipFill>
          <a:blip r:embed="rId3" cstate="print"/>
          <a:srcRect/>
          <a:stretch>
            <a:fillRect/>
          </a:stretch>
        </p:blipFill>
        <p:spPr bwMode="auto">
          <a:xfrm>
            <a:off x="1524001" y="685800"/>
            <a:ext cx="2868705" cy="4876800"/>
          </a:xfrm>
          <a:prstGeom prst="rect">
            <a:avLst/>
          </a:prstGeom>
          <a:noFill/>
        </p:spPr>
      </p:pic>
      <p:sp>
        <p:nvSpPr>
          <p:cNvPr id="2" name="Title 1"/>
          <p:cNvSpPr>
            <a:spLocks noGrp="1"/>
          </p:cNvSpPr>
          <p:nvPr>
            <p:ph type="title"/>
          </p:nvPr>
        </p:nvSpPr>
        <p:spPr>
          <a:xfrm>
            <a:off x="3124200" y="0"/>
            <a:ext cx="5791200" cy="914400"/>
          </a:xfrm>
        </p:spPr>
        <p:txBody>
          <a:bodyPr>
            <a:normAutofit/>
          </a:bodyPr>
          <a:lstStyle/>
          <a:p>
            <a:r>
              <a:rPr lang="en-US" sz="4000" dirty="0"/>
              <a:t>#1. </a:t>
            </a:r>
            <a:r>
              <a:rPr lang="en-US" sz="4000" dirty="0" err="1"/>
              <a:t>Codon</a:t>
            </a:r>
            <a:r>
              <a:rPr lang="en-US" sz="4000" dirty="0"/>
              <a:t> &amp; </a:t>
            </a:r>
            <a:r>
              <a:rPr lang="en-US" sz="4000" dirty="0" err="1"/>
              <a:t>Anticodon</a:t>
            </a:r>
            <a:r>
              <a:rPr lang="en-US" sz="4000" dirty="0"/>
              <a:t> </a:t>
            </a:r>
          </a:p>
        </p:txBody>
      </p:sp>
      <p:sp>
        <p:nvSpPr>
          <p:cNvPr id="3" name="Content Placeholder 2"/>
          <p:cNvSpPr>
            <a:spLocks noGrp="1"/>
          </p:cNvSpPr>
          <p:nvPr>
            <p:ph idx="1"/>
          </p:nvPr>
        </p:nvSpPr>
        <p:spPr>
          <a:xfrm>
            <a:off x="4343400" y="796637"/>
            <a:ext cx="6324600" cy="4525963"/>
          </a:xfrm>
        </p:spPr>
        <p:txBody>
          <a:bodyPr>
            <a:normAutofit/>
          </a:bodyPr>
          <a:lstStyle/>
          <a:p>
            <a:r>
              <a:rPr lang="en-US" sz="2400" dirty="0"/>
              <a:t>A </a:t>
            </a:r>
            <a:r>
              <a:rPr lang="en-US" sz="2400" b="1" dirty="0" err="1"/>
              <a:t>Codon</a:t>
            </a:r>
            <a:r>
              <a:rPr lang="en-US" sz="2400" dirty="0"/>
              <a:t> is a nucleotide triplet sequence on mRNA, it codes for an amino acid.</a:t>
            </a:r>
          </a:p>
          <a:p>
            <a:pPr lvl="1"/>
            <a:r>
              <a:rPr lang="en-US" dirty="0"/>
              <a:t>AUG   ACG   GAG</a:t>
            </a:r>
          </a:p>
          <a:p>
            <a:r>
              <a:rPr lang="en-US" sz="2400" dirty="0"/>
              <a:t>An </a:t>
            </a:r>
            <a:r>
              <a:rPr lang="en-US" sz="2400" b="1" dirty="0" err="1"/>
              <a:t>Anticodon</a:t>
            </a:r>
            <a:r>
              <a:rPr lang="en-US" sz="2400" dirty="0"/>
              <a:t> is a nucleotide triplet sequence on </a:t>
            </a:r>
            <a:r>
              <a:rPr lang="en-US" sz="2400" dirty="0" err="1"/>
              <a:t>tRNA</a:t>
            </a:r>
            <a:r>
              <a:rPr lang="en-US" sz="2400" dirty="0"/>
              <a:t> that carries the Amino acid</a:t>
            </a:r>
          </a:p>
          <a:p>
            <a:pPr lvl="1"/>
            <a:r>
              <a:rPr lang="en-US" dirty="0"/>
              <a:t>UAC</a:t>
            </a:r>
          </a:p>
          <a:p>
            <a:r>
              <a:rPr lang="en-US" sz="2400" dirty="0"/>
              <a:t>Both are RNA &amp; Each triplet pairs to code for a particular Amino acid to form a protein.</a:t>
            </a:r>
          </a:p>
        </p:txBody>
      </p:sp>
      <p:pic>
        <p:nvPicPr>
          <p:cNvPr id="5" name="Picture 13" descr="\\Hvf-work\Education\Edu3\BDOL Interactive Chalkboard\01-Image Bank Images\ch11\tRNA molecule-nucleotide.jpg"/>
          <p:cNvPicPr>
            <a:picLocks noChangeAspect="1" noChangeArrowheads="1"/>
          </p:cNvPicPr>
          <p:nvPr/>
        </p:nvPicPr>
        <p:blipFill>
          <a:blip r:embed="rId4" cstate="print"/>
          <a:srcRect/>
          <a:stretch>
            <a:fillRect/>
          </a:stretch>
        </p:blipFill>
        <p:spPr bwMode="auto">
          <a:xfrm>
            <a:off x="7924800" y="4038600"/>
            <a:ext cx="2233338" cy="2438400"/>
          </a:xfrm>
          <a:prstGeom prst="rect">
            <a:avLst/>
          </a:prstGeom>
          <a:noFill/>
        </p:spPr>
      </p:pic>
    </p:spTree>
    <p:extLst>
      <p:ext uri="{BB962C8B-B14F-4D97-AF65-F5344CB8AC3E}">
        <p14:creationId xmlns:p14="http://schemas.microsoft.com/office/powerpoint/2010/main" val="226617406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578"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pic>
        <p:nvPicPr>
          <p:cNvPr id="920580"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920581"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20582" name="Picture 6"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20583"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920584"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920585" name="Picture 9"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sp>
        <p:nvSpPr>
          <p:cNvPr id="920588" name="Rectangle 12"/>
          <p:cNvSpPr>
            <a:spLocks noChangeArrowheads="1"/>
          </p:cNvSpPr>
          <p:nvPr/>
        </p:nvSpPr>
        <p:spPr bwMode="auto">
          <a:xfrm>
            <a:off x="1524000" y="1371601"/>
            <a:ext cx="9144000" cy="1200329"/>
          </a:xfrm>
          <a:prstGeom prst="rect">
            <a:avLst/>
          </a:prstGeom>
          <a:noFill/>
          <a:ln w="9525">
            <a:noFill/>
            <a:miter lim="800000"/>
            <a:headEnd/>
            <a:tailEnd/>
          </a:ln>
          <a:effectLst/>
        </p:spPr>
        <p:txBody>
          <a:bodyPr wrap="square">
            <a:spAutoFit/>
          </a:bodyPr>
          <a:lstStyle/>
          <a:p>
            <a:pPr marL="342900" indent="-342900"/>
            <a:r>
              <a:rPr lang="en-US" sz="2400" dirty="0">
                <a:latin typeface="Times" pitchFamily="18" charset="0"/>
              </a:rPr>
              <a:t>As </a:t>
            </a:r>
            <a:r>
              <a:rPr lang="en-US" sz="2400" b="1" dirty="0">
                <a:latin typeface="Times" pitchFamily="18" charset="0"/>
              </a:rPr>
              <a:t>translation</a:t>
            </a:r>
            <a:r>
              <a:rPr lang="en-US" sz="2400" dirty="0">
                <a:latin typeface="Times" pitchFamily="18" charset="0"/>
              </a:rPr>
              <a:t> begins, a ribosome attaches to the starting end of the mRNA strand.  Then, </a:t>
            </a:r>
            <a:r>
              <a:rPr lang="en-US" sz="2400" b="1" dirty="0" err="1">
                <a:latin typeface="Times" pitchFamily="18" charset="0"/>
              </a:rPr>
              <a:t>tRNA</a:t>
            </a:r>
            <a:r>
              <a:rPr lang="en-US" sz="2400" b="1" dirty="0">
                <a:latin typeface="Times" pitchFamily="18" charset="0"/>
              </a:rPr>
              <a:t> </a:t>
            </a:r>
            <a:r>
              <a:rPr lang="en-US" sz="2400" dirty="0">
                <a:latin typeface="Times" pitchFamily="18" charset="0"/>
              </a:rPr>
              <a:t>molecules, each </a:t>
            </a:r>
            <a:r>
              <a:rPr lang="en-US" sz="2400" b="1" dirty="0">
                <a:latin typeface="Times" pitchFamily="18" charset="0"/>
              </a:rPr>
              <a:t>carrying a specific amino acid</a:t>
            </a:r>
            <a:r>
              <a:rPr lang="en-US" sz="2400" dirty="0">
                <a:latin typeface="Times" pitchFamily="18" charset="0"/>
              </a:rPr>
              <a:t>, approach the ribosome</a:t>
            </a:r>
            <a:r>
              <a:rPr lang="en-US" dirty="0">
                <a:latin typeface="Times" pitchFamily="18" charset="0"/>
              </a:rPr>
              <a:t>.</a:t>
            </a:r>
            <a:endParaRPr lang="en-US" i="1" dirty="0">
              <a:latin typeface="Times" pitchFamily="18" charset="0"/>
            </a:endParaRPr>
          </a:p>
        </p:txBody>
      </p:sp>
      <p:sp>
        <p:nvSpPr>
          <p:cNvPr id="920590" name="Rectangle 14"/>
          <p:cNvSpPr>
            <a:spLocks noChangeArrowheads="1"/>
          </p:cNvSpPr>
          <p:nvPr/>
        </p:nvSpPr>
        <p:spPr bwMode="auto">
          <a:xfrm>
            <a:off x="1524000" y="2514601"/>
            <a:ext cx="9144000" cy="830997"/>
          </a:xfrm>
          <a:prstGeom prst="rect">
            <a:avLst/>
          </a:prstGeom>
          <a:noFill/>
          <a:ln w="9525">
            <a:noFill/>
            <a:miter lim="800000"/>
            <a:headEnd/>
            <a:tailEnd/>
          </a:ln>
          <a:effectLst/>
        </p:spPr>
        <p:txBody>
          <a:bodyPr wrap="square">
            <a:spAutoFit/>
          </a:bodyPr>
          <a:lstStyle/>
          <a:p>
            <a:pPr marL="342900" indent="-342900"/>
            <a:r>
              <a:rPr lang="en-US" sz="2400" dirty="0">
                <a:latin typeface="Times" pitchFamily="18" charset="0"/>
              </a:rPr>
              <a:t>When a </a:t>
            </a:r>
            <a:r>
              <a:rPr lang="en-US" sz="2400" b="1" dirty="0" err="1">
                <a:latin typeface="Times" pitchFamily="18" charset="0"/>
              </a:rPr>
              <a:t>tRNA</a:t>
            </a:r>
            <a:r>
              <a:rPr lang="en-US" sz="2400" b="1" dirty="0">
                <a:latin typeface="Times" pitchFamily="18" charset="0"/>
              </a:rPr>
              <a:t> </a:t>
            </a:r>
            <a:r>
              <a:rPr lang="en-US" sz="2400" b="1" dirty="0" err="1">
                <a:latin typeface="Times" pitchFamily="18" charset="0"/>
              </a:rPr>
              <a:t>anticodon</a:t>
            </a:r>
            <a:r>
              <a:rPr lang="en-US" sz="2400" b="1" dirty="0">
                <a:latin typeface="Times" pitchFamily="18" charset="0"/>
              </a:rPr>
              <a:t> pairs with the first mRNA </a:t>
            </a:r>
            <a:r>
              <a:rPr lang="en-US" sz="2400" b="1" dirty="0" err="1">
                <a:latin typeface="Times" pitchFamily="18" charset="0"/>
              </a:rPr>
              <a:t>codon</a:t>
            </a:r>
            <a:r>
              <a:rPr lang="en-US" sz="2400" dirty="0">
                <a:latin typeface="Times" pitchFamily="18" charset="0"/>
              </a:rPr>
              <a:t>, the two molecules temporarily join together.</a:t>
            </a:r>
          </a:p>
        </p:txBody>
      </p:sp>
      <p:pic>
        <p:nvPicPr>
          <p:cNvPr id="920591" name="Picture 15" descr="Sec"/>
          <p:cNvPicPr>
            <a:picLocks noChangeAspect="1" noChangeArrowheads="1"/>
          </p:cNvPicPr>
          <p:nvPr/>
        </p:nvPicPr>
        <p:blipFill>
          <a:blip r:embed="rId10" cstate="print"/>
          <a:srcRect/>
          <a:stretch>
            <a:fillRect/>
          </a:stretch>
        </p:blipFill>
        <p:spPr bwMode="auto">
          <a:xfrm>
            <a:off x="1524000" y="0"/>
            <a:ext cx="1841500" cy="762000"/>
          </a:xfrm>
          <a:prstGeom prst="rect">
            <a:avLst/>
          </a:prstGeom>
          <a:noFill/>
        </p:spPr>
      </p:pic>
      <p:pic>
        <p:nvPicPr>
          <p:cNvPr id="920592" name="Picture 16" descr="Sec"/>
          <p:cNvPicPr>
            <a:picLocks noChangeAspect="1" noChangeArrowheads="1"/>
          </p:cNvPicPr>
          <p:nvPr/>
        </p:nvPicPr>
        <p:blipFill>
          <a:blip r:embed="rId11" cstate="print"/>
          <a:srcRect/>
          <a:stretch>
            <a:fillRect/>
          </a:stretch>
        </p:blipFill>
        <p:spPr bwMode="auto">
          <a:xfrm>
            <a:off x="4267200" y="0"/>
            <a:ext cx="3657600" cy="482600"/>
          </a:xfrm>
          <a:prstGeom prst="rect">
            <a:avLst/>
          </a:prstGeom>
          <a:noFill/>
        </p:spPr>
      </p:pic>
      <p:sp>
        <p:nvSpPr>
          <p:cNvPr id="920593" name="Text Box 17"/>
          <p:cNvSpPr txBox="1">
            <a:spLocks noChangeArrowheads="1"/>
          </p:cNvSpPr>
          <p:nvPr/>
        </p:nvSpPr>
        <p:spPr bwMode="auto">
          <a:xfrm>
            <a:off x="1524000" y="762001"/>
            <a:ext cx="7086600" cy="646331"/>
          </a:xfrm>
          <a:prstGeom prst="rect">
            <a:avLst/>
          </a:prstGeom>
          <a:noFill/>
          <a:ln w="9525">
            <a:noFill/>
            <a:miter lim="800000"/>
            <a:headEnd/>
            <a:tailEnd/>
          </a:ln>
          <a:effectLst>
            <a:outerShdw dist="45791" dir="3378596" algn="ctr" rotWithShape="0">
              <a:schemeClr val="bg2"/>
            </a:outerShdw>
          </a:effectLst>
        </p:spPr>
        <p:txBody>
          <a:bodyPr wrap="square">
            <a:spAutoFit/>
          </a:bodyPr>
          <a:lstStyle/>
          <a:p>
            <a:pPr>
              <a:buFontTx/>
              <a:buNone/>
            </a:pPr>
            <a:r>
              <a:rPr lang="en-US" sz="3600" dirty="0">
                <a:solidFill>
                  <a:schemeClr val="tx2"/>
                </a:solidFill>
                <a:latin typeface="Times" pitchFamily="18" charset="0"/>
              </a:rPr>
              <a:t>#2. The role of transfer RNA - </a:t>
            </a:r>
            <a:r>
              <a:rPr lang="en-US" sz="3600" dirty="0" err="1">
                <a:solidFill>
                  <a:schemeClr val="tx2"/>
                </a:solidFill>
                <a:latin typeface="Times" pitchFamily="18" charset="0"/>
              </a:rPr>
              <a:t>tRNA</a:t>
            </a:r>
            <a:endParaRPr lang="en-US" sz="3600" dirty="0">
              <a:solidFill>
                <a:schemeClr val="tx2"/>
              </a:solidFill>
              <a:latin typeface="Times" pitchFamily="18" charset="0"/>
            </a:endParaRPr>
          </a:p>
        </p:txBody>
      </p:sp>
      <p:sp>
        <p:nvSpPr>
          <p:cNvPr id="14" name="Rectangle 13"/>
          <p:cNvSpPr/>
          <p:nvPr/>
        </p:nvSpPr>
        <p:spPr>
          <a:xfrm>
            <a:off x="1524000" y="3429001"/>
            <a:ext cx="9144000" cy="830997"/>
          </a:xfrm>
          <a:prstGeom prst="rect">
            <a:avLst/>
          </a:prstGeom>
        </p:spPr>
        <p:txBody>
          <a:bodyPr wrap="square">
            <a:spAutoFit/>
          </a:bodyPr>
          <a:lstStyle/>
          <a:p>
            <a:pPr marL="342900" indent="-342900"/>
            <a:r>
              <a:rPr lang="en-US" sz="2400" dirty="0">
                <a:latin typeface="Times" pitchFamily="18" charset="0"/>
              </a:rPr>
              <a:t>Usually, the first </a:t>
            </a:r>
            <a:r>
              <a:rPr lang="en-US" sz="2400" dirty="0" err="1">
                <a:latin typeface="Times" pitchFamily="18" charset="0"/>
              </a:rPr>
              <a:t>codon</a:t>
            </a:r>
            <a:r>
              <a:rPr lang="en-US" sz="2400" dirty="0">
                <a:latin typeface="Times" pitchFamily="18" charset="0"/>
              </a:rPr>
              <a:t> on mRNA is AUG, which codes for the amino acid </a:t>
            </a:r>
            <a:r>
              <a:rPr lang="en-US" sz="2400" dirty="0" err="1">
                <a:latin typeface="Times" pitchFamily="18" charset="0"/>
              </a:rPr>
              <a:t>methionine</a:t>
            </a:r>
            <a:r>
              <a:rPr lang="en-US" sz="2400" dirty="0">
                <a:latin typeface="Times" pitchFamily="18" charset="0"/>
              </a:rPr>
              <a:t>.</a:t>
            </a:r>
            <a:endParaRPr lang="en-US" sz="2400" i="1" dirty="0">
              <a:latin typeface="Times" pitchFamily="18" charset="0"/>
            </a:endParaRPr>
          </a:p>
        </p:txBody>
      </p:sp>
      <p:pic>
        <p:nvPicPr>
          <p:cNvPr id="15" name="Picture 13" descr="\\Hvf-work\Education\Edu3\BDOL Interactive Chalkboard\01-Image Bank Images\ch11\tRNA molecule-nucleotide.jpg"/>
          <p:cNvPicPr>
            <a:picLocks noChangeAspect="1" noChangeArrowheads="1"/>
          </p:cNvPicPr>
          <p:nvPr/>
        </p:nvPicPr>
        <p:blipFill>
          <a:blip r:embed="rId12" cstate="print"/>
          <a:srcRect/>
          <a:stretch>
            <a:fillRect/>
          </a:stretch>
        </p:blipFill>
        <p:spPr bwMode="auto">
          <a:xfrm>
            <a:off x="4419600" y="3886200"/>
            <a:ext cx="2438400" cy="2662291"/>
          </a:xfrm>
          <a:prstGeom prst="rect">
            <a:avLst/>
          </a:prstGeom>
          <a:noFill/>
        </p:spPr>
      </p:pic>
    </p:spTree>
    <p:extLst>
      <p:ext uri="{BB962C8B-B14F-4D97-AF65-F5344CB8AC3E}">
        <p14:creationId xmlns:p14="http://schemas.microsoft.com/office/powerpoint/2010/main" val="36021944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20588"/>
                                        </p:tgtEl>
                                        <p:attrNameLst>
                                          <p:attrName>style.visibility</p:attrName>
                                        </p:attrNameLst>
                                      </p:cBhvr>
                                      <p:to>
                                        <p:strVal val="visible"/>
                                      </p:to>
                                    </p:set>
                                    <p:animEffect transition="in" filter="box(out)">
                                      <p:cBhvr>
                                        <p:cTn id="7" dur="500"/>
                                        <p:tgtEl>
                                          <p:spTgt spid="92058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920590"/>
                                        </p:tgtEl>
                                        <p:attrNameLst>
                                          <p:attrName>style.visibility</p:attrName>
                                        </p:attrNameLst>
                                      </p:cBhvr>
                                      <p:to>
                                        <p:strVal val="visible"/>
                                      </p:to>
                                    </p:set>
                                    <p:animEffect transition="in" filter="box(out)">
                                      <p:cBhvr>
                                        <p:cTn id="12" dur="500"/>
                                        <p:tgtEl>
                                          <p:spTgt spid="920590"/>
                                        </p:tgtEl>
                                      </p:cBhvr>
                                    </p:animEffect>
                                  </p:childTnLst>
                                </p:cTn>
                              </p:par>
                            </p:childTnLst>
                          </p:cTn>
                        </p:par>
                        <p:par>
                          <p:cTn id="13" fill="hold">
                            <p:stCondLst>
                              <p:cond delay="500"/>
                            </p:stCondLst>
                            <p:childTnLst>
                              <p:par>
                                <p:cTn id="14" presetID="4" presetClass="entr" presetSubtype="32" fill="hold" nodeType="afterEffect">
                                  <p:stCondLst>
                                    <p:cond delay="0"/>
                                  </p:stCondLst>
                                  <p:childTnLst>
                                    <p:set>
                                      <p:cBhvr>
                                        <p:cTn id="15" dur="1" fill="hold">
                                          <p:stCondLst>
                                            <p:cond delay="0"/>
                                          </p:stCondLst>
                                        </p:cTn>
                                        <p:tgtEl>
                                          <p:spTgt spid="920580"/>
                                        </p:tgtEl>
                                        <p:attrNameLst>
                                          <p:attrName>style.visibility</p:attrName>
                                        </p:attrNameLst>
                                      </p:cBhvr>
                                      <p:to>
                                        <p:strVal val="visible"/>
                                      </p:to>
                                    </p:set>
                                    <p:animEffect transition="in" filter="box(out)">
                                      <p:cBhvr>
                                        <p:cTn id="16" dur="500"/>
                                        <p:tgtEl>
                                          <p:spTgt spid="920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0588" grpId="0" autoUpdateAnimBg="0"/>
      <p:bldP spid="920590" grpId="0"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Stop </a:t>
            </a:r>
            <a:r>
              <a:rPr lang="en-US" dirty="0" err="1" smtClean="0"/>
              <a:t>Codons</a:t>
            </a:r>
            <a:endParaRPr lang="en-US" dirty="0"/>
          </a:p>
        </p:txBody>
      </p:sp>
      <p:sp>
        <p:nvSpPr>
          <p:cNvPr id="3" name="Content Placeholder 2"/>
          <p:cNvSpPr>
            <a:spLocks noGrp="1"/>
          </p:cNvSpPr>
          <p:nvPr>
            <p:ph idx="1"/>
          </p:nvPr>
        </p:nvSpPr>
        <p:spPr>
          <a:xfrm>
            <a:off x="5257800" y="1600201"/>
            <a:ext cx="5410200" cy="4525963"/>
          </a:xfrm>
        </p:spPr>
        <p:txBody>
          <a:bodyPr/>
          <a:lstStyle/>
          <a:p>
            <a:r>
              <a:rPr lang="en-US" dirty="0" smtClean="0"/>
              <a:t>Without the stop </a:t>
            </a:r>
            <a:r>
              <a:rPr lang="en-US" dirty="0" err="1" smtClean="0"/>
              <a:t>codon</a:t>
            </a:r>
            <a:r>
              <a:rPr lang="en-US" dirty="0" smtClean="0"/>
              <a:t>, the protein would continuously be made.  </a:t>
            </a:r>
          </a:p>
          <a:p>
            <a:r>
              <a:rPr lang="en-US" dirty="0" smtClean="0"/>
              <a:t>More Protein is not necessarily better.</a:t>
            </a:r>
          </a:p>
          <a:p>
            <a:r>
              <a:rPr lang="en-US" dirty="0" smtClean="0"/>
              <a:t>Name the 3 </a:t>
            </a:r>
            <a:r>
              <a:rPr lang="en-US" dirty="0" err="1" smtClean="0"/>
              <a:t>codons</a:t>
            </a:r>
            <a:r>
              <a:rPr lang="en-US" dirty="0" smtClean="0"/>
              <a:t> for STOP:</a:t>
            </a:r>
          </a:p>
          <a:p>
            <a:pPr lvl="1"/>
            <a:r>
              <a:rPr lang="en-US" dirty="0" smtClean="0"/>
              <a:t>UAA, UAG, UGA</a:t>
            </a:r>
            <a:endParaRPr lang="en-US" dirty="0"/>
          </a:p>
        </p:txBody>
      </p:sp>
      <p:pic>
        <p:nvPicPr>
          <p:cNvPr id="4" name="Picture 12" descr="\\Hvf-work\Education\Edu3\BDOL Interactive Chalkboard\01-Image Bank Images\ch11\AminoAcidsChain with a stop.jpg"/>
          <p:cNvPicPr>
            <a:picLocks noChangeAspect="1" noChangeArrowheads="1"/>
          </p:cNvPicPr>
          <p:nvPr/>
        </p:nvPicPr>
        <p:blipFill>
          <a:blip r:embed="rId2" cstate="print"/>
          <a:srcRect/>
          <a:stretch>
            <a:fillRect/>
          </a:stretch>
        </p:blipFill>
        <p:spPr bwMode="auto">
          <a:xfrm>
            <a:off x="1524000" y="2186346"/>
            <a:ext cx="3810000" cy="2198174"/>
          </a:xfrm>
          <a:prstGeom prst="rect">
            <a:avLst/>
          </a:prstGeom>
          <a:noFill/>
        </p:spPr>
      </p:pic>
    </p:spTree>
    <p:extLst>
      <p:ext uri="{BB962C8B-B14F-4D97-AF65-F5344CB8AC3E}">
        <p14:creationId xmlns:p14="http://schemas.microsoft.com/office/powerpoint/2010/main" val="387257578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0" name="Rectangle 2"/>
          <p:cNvSpPr>
            <a:spLocks noGrp="1" noChangeArrowheads="1"/>
          </p:cNvSpPr>
          <p:nvPr>
            <p:ph type="title"/>
          </p:nvPr>
        </p:nvSpPr>
        <p:spPr>
          <a:xfrm>
            <a:off x="2438400" y="7040563"/>
            <a:ext cx="8229600" cy="274637"/>
          </a:xfrm>
        </p:spPr>
        <p:txBody>
          <a:bodyPr>
            <a:normAutofit fontScale="90000"/>
          </a:bodyPr>
          <a:lstStyle/>
          <a:p>
            <a:pPr algn="r"/>
            <a:r>
              <a:rPr lang="en-US" altLang="en-US" sz="1400" b="1"/>
              <a:t>Section 11.2 Summary – pages 288 - 295</a:t>
            </a:r>
          </a:p>
        </p:txBody>
      </p:sp>
      <p:sp>
        <p:nvSpPr>
          <p:cNvPr id="913411" name="Text Box 3"/>
          <p:cNvSpPr txBox="1">
            <a:spLocks noChangeArrowheads="1"/>
          </p:cNvSpPr>
          <p:nvPr/>
        </p:nvSpPr>
        <p:spPr bwMode="auto">
          <a:xfrm>
            <a:off x="3352800" y="457201"/>
            <a:ext cx="5404172" cy="646331"/>
          </a:xfrm>
          <a:prstGeom prst="rect">
            <a:avLst/>
          </a:prstGeom>
          <a:noFill/>
          <a:ln w="9525">
            <a:noFill/>
            <a:miter lim="800000"/>
            <a:headEnd/>
            <a:tailEnd/>
          </a:ln>
          <a:effectLst>
            <a:outerShdw dist="45791" dir="3378596" algn="ctr" rotWithShape="0">
              <a:schemeClr val="bg2"/>
            </a:outerShdw>
          </a:effectLst>
        </p:spPr>
        <p:txBody>
          <a:bodyPr wrap="none">
            <a:spAutoFit/>
          </a:bodyPr>
          <a:lstStyle/>
          <a:p>
            <a:pPr>
              <a:buFontTx/>
              <a:buNone/>
            </a:pPr>
            <a:r>
              <a:rPr lang="en-US" sz="3600" dirty="0">
                <a:solidFill>
                  <a:schemeClr val="tx2"/>
                </a:solidFill>
                <a:latin typeface="Times" pitchFamily="18" charset="0"/>
              </a:rPr>
              <a:t>The Genetic Code P.292 BB</a:t>
            </a:r>
          </a:p>
        </p:txBody>
      </p:sp>
      <p:pic>
        <p:nvPicPr>
          <p:cNvPr id="913412" name="Picture 4" descr="end of slide"/>
          <p:cNvPicPr>
            <a:picLocks noChangeAspect="1" noChangeArrowheads="1"/>
          </p:cNvPicPr>
          <p:nvPr/>
        </p:nvPicPr>
        <p:blipFill>
          <a:blip r:embed="rId2" cstate="print"/>
          <a:srcRect/>
          <a:stretch>
            <a:fillRect/>
          </a:stretch>
        </p:blipFill>
        <p:spPr bwMode="auto">
          <a:xfrm>
            <a:off x="9693276" y="5105400"/>
            <a:ext cx="593725" cy="846138"/>
          </a:xfrm>
          <a:prstGeom prst="rect">
            <a:avLst/>
          </a:prstGeom>
          <a:noFill/>
        </p:spPr>
      </p:pic>
      <p:pic>
        <p:nvPicPr>
          <p:cNvPr id="913413" name="Picture 5" descr="New previous">
            <a:hlinkClick r:id="" action="ppaction://hlinkshowjump?jump=previousslide"/>
          </p:cNvPr>
          <p:cNvPicPr>
            <a:picLocks noChangeAspect="1" noChangeArrowheads="1"/>
          </p:cNvPicPr>
          <p:nvPr/>
        </p:nvPicPr>
        <p:blipFill>
          <a:blip r:embed="rId3" cstate="print"/>
          <a:srcRect/>
          <a:stretch>
            <a:fillRect/>
          </a:stretch>
        </p:blipFill>
        <p:spPr bwMode="auto">
          <a:xfrm>
            <a:off x="5105401" y="6191251"/>
            <a:ext cx="492125" cy="606425"/>
          </a:xfrm>
          <a:prstGeom prst="rect">
            <a:avLst/>
          </a:prstGeom>
          <a:noFill/>
        </p:spPr>
      </p:pic>
      <p:pic>
        <p:nvPicPr>
          <p:cNvPr id="913414" name="Picture 6" descr="New TOC">
            <a:hlinkClick r:id="rId4" action="ppaction://hlinksldjump"/>
          </p:cNvPr>
          <p:cNvPicPr>
            <a:picLocks noChangeAspect="1" noChangeArrowheads="1"/>
          </p:cNvPicPr>
          <p:nvPr/>
        </p:nvPicPr>
        <p:blipFill>
          <a:blip r:embed="rId5" cstate="print"/>
          <a:srcRect/>
          <a:stretch>
            <a:fillRect/>
          </a:stretch>
        </p:blipFill>
        <p:spPr bwMode="auto">
          <a:xfrm>
            <a:off x="5832476" y="6194426"/>
            <a:ext cx="492125" cy="606425"/>
          </a:xfrm>
          <a:prstGeom prst="rect">
            <a:avLst/>
          </a:prstGeom>
          <a:noFill/>
        </p:spPr>
      </p:pic>
      <p:pic>
        <p:nvPicPr>
          <p:cNvPr id="913415" name="Picture 7" descr="New next">
            <a:hlinkClick r:id="" action="ppaction://hlinkshowjump?jump=nextslide"/>
          </p:cNvPr>
          <p:cNvPicPr>
            <a:picLocks noChangeAspect="1" noChangeArrowheads="1"/>
          </p:cNvPicPr>
          <p:nvPr/>
        </p:nvPicPr>
        <p:blipFill>
          <a:blip r:embed="rId6" cstate="print"/>
          <a:srcRect/>
          <a:stretch>
            <a:fillRect/>
          </a:stretch>
        </p:blipFill>
        <p:spPr bwMode="auto">
          <a:xfrm>
            <a:off x="6542088" y="6194426"/>
            <a:ext cx="468312" cy="606425"/>
          </a:xfrm>
          <a:prstGeom prst="rect">
            <a:avLst/>
          </a:prstGeom>
          <a:noFill/>
        </p:spPr>
      </p:pic>
      <p:pic>
        <p:nvPicPr>
          <p:cNvPr id="913416" name="Picture 8" descr="help">
            <a:hlinkClick r:id="" action="ppaction://noaction"/>
          </p:cNvPr>
          <p:cNvPicPr>
            <a:picLocks noChangeAspect="1" noChangeArrowheads="1"/>
          </p:cNvPicPr>
          <p:nvPr/>
        </p:nvPicPr>
        <p:blipFill>
          <a:blip r:embed="rId7" cstate="print"/>
          <a:srcRect/>
          <a:stretch>
            <a:fillRect/>
          </a:stretch>
        </p:blipFill>
        <p:spPr bwMode="auto">
          <a:xfrm>
            <a:off x="1752600" y="6202364"/>
            <a:ext cx="560388" cy="560387"/>
          </a:xfrm>
          <a:prstGeom prst="rect">
            <a:avLst/>
          </a:prstGeom>
          <a:noFill/>
        </p:spPr>
      </p:pic>
      <p:pic>
        <p:nvPicPr>
          <p:cNvPr id="913417" name="Picture 9" descr="resources">
            <a:hlinkClick r:id="rId8"/>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913422" name="Picture 14" descr="Sec"/>
          <p:cNvPicPr>
            <a:picLocks noChangeAspect="1" noChangeArrowheads="1"/>
          </p:cNvPicPr>
          <p:nvPr/>
        </p:nvPicPr>
        <p:blipFill>
          <a:blip r:embed="rId10" cstate="print"/>
          <a:srcRect/>
          <a:stretch>
            <a:fillRect/>
          </a:stretch>
        </p:blipFill>
        <p:spPr bwMode="auto">
          <a:xfrm>
            <a:off x="1524000" y="0"/>
            <a:ext cx="1841500" cy="762000"/>
          </a:xfrm>
          <a:prstGeom prst="rect">
            <a:avLst/>
          </a:prstGeom>
          <a:noFill/>
        </p:spPr>
      </p:pic>
      <p:pic>
        <p:nvPicPr>
          <p:cNvPr id="913423" name="Picture 15" descr="Sec"/>
          <p:cNvPicPr>
            <a:picLocks noChangeAspect="1" noChangeArrowheads="1"/>
          </p:cNvPicPr>
          <p:nvPr/>
        </p:nvPicPr>
        <p:blipFill>
          <a:blip r:embed="rId11" cstate="print"/>
          <a:srcRect/>
          <a:stretch>
            <a:fillRect/>
          </a:stretch>
        </p:blipFill>
        <p:spPr bwMode="auto">
          <a:xfrm>
            <a:off x="4267200" y="0"/>
            <a:ext cx="3657600" cy="482600"/>
          </a:xfrm>
          <a:prstGeom prst="rect">
            <a:avLst/>
          </a:prstGeom>
          <a:noFill/>
        </p:spPr>
      </p:pic>
      <p:pic>
        <p:nvPicPr>
          <p:cNvPr id="913425" name="Picture 17" descr="Table"/>
          <p:cNvPicPr>
            <a:picLocks noChangeAspect="1" noChangeArrowheads="1"/>
          </p:cNvPicPr>
          <p:nvPr/>
        </p:nvPicPr>
        <p:blipFill>
          <a:blip r:embed="rId12" cstate="print"/>
          <a:srcRect/>
          <a:stretch>
            <a:fillRect/>
          </a:stretch>
        </p:blipFill>
        <p:spPr bwMode="auto">
          <a:xfrm>
            <a:off x="2667000" y="1524000"/>
            <a:ext cx="6629400" cy="4438650"/>
          </a:xfrm>
          <a:prstGeom prst="rect">
            <a:avLst/>
          </a:prstGeom>
          <a:noFill/>
        </p:spPr>
      </p:pic>
      <p:sp>
        <p:nvSpPr>
          <p:cNvPr id="913426" name="Text Box 18"/>
          <p:cNvSpPr txBox="1">
            <a:spLocks noChangeArrowheads="1"/>
          </p:cNvSpPr>
          <p:nvPr/>
        </p:nvSpPr>
        <p:spPr bwMode="auto">
          <a:xfrm>
            <a:off x="3213101" y="1524000"/>
            <a:ext cx="5264005" cy="523220"/>
          </a:xfrm>
          <a:prstGeom prst="rect">
            <a:avLst/>
          </a:prstGeom>
          <a:noFill/>
          <a:ln w="9525">
            <a:noFill/>
            <a:miter lim="800000"/>
            <a:headEnd/>
            <a:tailEnd/>
          </a:ln>
          <a:effectLst/>
        </p:spPr>
        <p:txBody>
          <a:bodyPr wrap="none">
            <a:spAutoFit/>
          </a:bodyPr>
          <a:lstStyle/>
          <a:p>
            <a:pPr>
              <a:buFontTx/>
              <a:buNone/>
            </a:pPr>
            <a:r>
              <a:rPr lang="en-US" sz="2800" dirty="0">
                <a:latin typeface="Times" pitchFamily="18" charset="0"/>
              </a:rPr>
              <a:t>The Messenger RNA Genetic Code</a:t>
            </a:r>
          </a:p>
        </p:txBody>
      </p:sp>
      <p:sp>
        <p:nvSpPr>
          <p:cNvPr id="913427" name="Text Box 19"/>
          <p:cNvSpPr txBox="1">
            <a:spLocks noChangeArrowheads="1"/>
          </p:cNvSpPr>
          <p:nvPr/>
        </p:nvSpPr>
        <p:spPr bwMode="auto">
          <a:xfrm>
            <a:off x="2603500" y="1933576"/>
            <a:ext cx="762000" cy="461665"/>
          </a:xfrm>
          <a:prstGeom prst="rect">
            <a:avLst/>
          </a:prstGeom>
          <a:noFill/>
          <a:ln w="9525">
            <a:noFill/>
            <a:miter lim="800000"/>
            <a:headEnd/>
            <a:tailEnd/>
          </a:ln>
          <a:effectLst/>
        </p:spPr>
        <p:txBody>
          <a:bodyPr>
            <a:spAutoFit/>
          </a:bodyPr>
          <a:lstStyle/>
          <a:p>
            <a:pPr algn="ctr">
              <a:buFontTx/>
              <a:buNone/>
            </a:pPr>
            <a:r>
              <a:rPr lang="en-US" sz="1200" dirty="0">
                <a:latin typeface="Times" pitchFamily="18" charset="0"/>
              </a:rPr>
              <a:t>First Letter</a:t>
            </a:r>
          </a:p>
        </p:txBody>
      </p:sp>
      <p:sp>
        <p:nvSpPr>
          <p:cNvPr id="913428" name="Text Box 20"/>
          <p:cNvSpPr txBox="1">
            <a:spLocks noChangeArrowheads="1"/>
          </p:cNvSpPr>
          <p:nvPr/>
        </p:nvSpPr>
        <p:spPr bwMode="auto">
          <a:xfrm>
            <a:off x="5307013" y="2001838"/>
            <a:ext cx="1332416" cy="338554"/>
          </a:xfrm>
          <a:prstGeom prst="rect">
            <a:avLst/>
          </a:prstGeom>
          <a:noFill/>
          <a:ln w="9525">
            <a:noFill/>
            <a:miter lim="800000"/>
            <a:headEnd/>
            <a:tailEnd/>
          </a:ln>
          <a:effectLst/>
        </p:spPr>
        <p:txBody>
          <a:bodyPr wrap="none">
            <a:spAutoFit/>
          </a:bodyPr>
          <a:lstStyle/>
          <a:p>
            <a:pPr>
              <a:buFontTx/>
              <a:buNone/>
            </a:pPr>
            <a:r>
              <a:rPr lang="en-US" sz="1600" dirty="0">
                <a:latin typeface="Times" pitchFamily="18" charset="0"/>
              </a:rPr>
              <a:t>Second Letter</a:t>
            </a:r>
          </a:p>
        </p:txBody>
      </p:sp>
      <p:sp>
        <p:nvSpPr>
          <p:cNvPr id="913429" name="Text Box 21"/>
          <p:cNvSpPr txBox="1">
            <a:spLocks noChangeArrowheads="1"/>
          </p:cNvSpPr>
          <p:nvPr/>
        </p:nvSpPr>
        <p:spPr bwMode="auto">
          <a:xfrm>
            <a:off x="2811463" y="24336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U</a:t>
            </a:r>
          </a:p>
        </p:txBody>
      </p:sp>
      <p:sp>
        <p:nvSpPr>
          <p:cNvPr id="913430" name="Text Box 22"/>
          <p:cNvSpPr txBox="1">
            <a:spLocks noChangeArrowheads="1"/>
          </p:cNvSpPr>
          <p:nvPr/>
        </p:nvSpPr>
        <p:spPr bwMode="auto">
          <a:xfrm>
            <a:off x="3276600" y="2247901"/>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U</a:t>
            </a:r>
          </a:p>
        </p:txBody>
      </p:sp>
      <p:sp>
        <p:nvSpPr>
          <p:cNvPr id="913431" name="Text Box 23"/>
          <p:cNvSpPr txBox="1">
            <a:spLocks noChangeArrowheads="1"/>
          </p:cNvSpPr>
          <p:nvPr/>
        </p:nvSpPr>
        <p:spPr bwMode="auto">
          <a:xfrm>
            <a:off x="4572000" y="2268539"/>
            <a:ext cx="304892"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C</a:t>
            </a:r>
          </a:p>
        </p:txBody>
      </p:sp>
      <p:sp>
        <p:nvSpPr>
          <p:cNvPr id="913432" name="Text Box 24"/>
          <p:cNvSpPr txBox="1">
            <a:spLocks noChangeArrowheads="1"/>
          </p:cNvSpPr>
          <p:nvPr/>
        </p:nvSpPr>
        <p:spPr bwMode="auto">
          <a:xfrm>
            <a:off x="5943600" y="2247901"/>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A</a:t>
            </a:r>
          </a:p>
        </p:txBody>
      </p:sp>
      <p:sp>
        <p:nvSpPr>
          <p:cNvPr id="913433" name="Text Box 25"/>
          <p:cNvSpPr txBox="1">
            <a:spLocks noChangeArrowheads="1"/>
          </p:cNvSpPr>
          <p:nvPr/>
        </p:nvSpPr>
        <p:spPr bwMode="auto">
          <a:xfrm>
            <a:off x="7281863" y="2260601"/>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G</a:t>
            </a:r>
          </a:p>
        </p:txBody>
      </p:sp>
      <p:sp>
        <p:nvSpPr>
          <p:cNvPr id="913434" name="Text Box 26"/>
          <p:cNvSpPr txBox="1">
            <a:spLocks noChangeArrowheads="1"/>
          </p:cNvSpPr>
          <p:nvPr/>
        </p:nvSpPr>
        <p:spPr bwMode="auto">
          <a:xfrm>
            <a:off x="8534400" y="1946275"/>
            <a:ext cx="762000" cy="523220"/>
          </a:xfrm>
          <a:prstGeom prst="rect">
            <a:avLst/>
          </a:prstGeom>
          <a:noFill/>
          <a:ln w="9525">
            <a:noFill/>
            <a:miter lim="800000"/>
            <a:headEnd/>
            <a:tailEnd/>
          </a:ln>
          <a:effectLst/>
        </p:spPr>
        <p:txBody>
          <a:bodyPr>
            <a:spAutoFit/>
          </a:bodyPr>
          <a:lstStyle/>
          <a:p>
            <a:pPr algn="ctr">
              <a:buFontTx/>
              <a:buNone/>
            </a:pPr>
            <a:r>
              <a:rPr lang="en-US" sz="1400" dirty="0">
                <a:latin typeface="Times" pitchFamily="18" charset="0"/>
              </a:rPr>
              <a:t>Third Letter</a:t>
            </a:r>
          </a:p>
        </p:txBody>
      </p:sp>
      <p:sp>
        <p:nvSpPr>
          <p:cNvPr id="913435" name="Text Box 27"/>
          <p:cNvSpPr txBox="1">
            <a:spLocks noChangeArrowheads="1"/>
          </p:cNvSpPr>
          <p:nvPr/>
        </p:nvSpPr>
        <p:spPr bwMode="auto">
          <a:xfrm>
            <a:off x="8640763" y="2425701"/>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U</a:t>
            </a:r>
          </a:p>
        </p:txBody>
      </p:sp>
      <p:sp>
        <p:nvSpPr>
          <p:cNvPr id="913436" name="Text Box 28"/>
          <p:cNvSpPr txBox="1">
            <a:spLocks noChangeArrowheads="1"/>
          </p:cNvSpPr>
          <p:nvPr/>
        </p:nvSpPr>
        <p:spPr bwMode="auto">
          <a:xfrm>
            <a:off x="8640763" y="2624139"/>
            <a:ext cx="304892"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C</a:t>
            </a:r>
          </a:p>
        </p:txBody>
      </p:sp>
      <p:sp>
        <p:nvSpPr>
          <p:cNvPr id="913437" name="Text Box 29"/>
          <p:cNvSpPr txBox="1">
            <a:spLocks noChangeArrowheads="1"/>
          </p:cNvSpPr>
          <p:nvPr/>
        </p:nvSpPr>
        <p:spPr bwMode="auto">
          <a:xfrm>
            <a:off x="8640763" y="28400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A</a:t>
            </a:r>
          </a:p>
        </p:txBody>
      </p:sp>
      <p:sp>
        <p:nvSpPr>
          <p:cNvPr id="913438" name="Text Box 30"/>
          <p:cNvSpPr txBox="1">
            <a:spLocks noChangeArrowheads="1"/>
          </p:cNvSpPr>
          <p:nvPr/>
        </p:nvSpPr>
        <p:spPr bwMode="auto">
          <a:xfrm>
            <a:off x="8634413" y="3048001"/>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G</a:t>
            </a:r>
          </a:p>
        </p:txBody>
      </p:sp>
      <p:sp>
        <p:nvSpPr>
          <p:cNvPr id="913439" name="Text Box 31"/>
          <p:cNvSpPr txBox="1">
            <a:spLocks noChangeArrowheads="1"/>
          </p:cNvSpPr>
          <p:nvPr/>
        </p:nvSpPr>
        <p:spPr bwMode="auto">
          <a:xfrm>
            <a:off x="8642350" y="32718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U</a:t>
            </a:r>
          </a:p>
        </p:txBody>
      </p:sp>
      <p:sp>
        <p:nvSpPr>
          <p:cNvPr id="913440" name="Text Box 32"/>
          <p:cNvSpPr txBox="1">
            <a:spLocks noChangeArrowheads="1"/>
          </p:cNvSpPr>
          <p:nvPr/>
        </p:nvSpPr>
        <p:spPr bwMode="auto">
          <a:xfrm>
            <a:off x="8642350" y="3487739"/>
            <a:ext cx="304892"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C</a:t>
            </a:r>
          </a:p>
        </p:txBody>
      </p:sp>
      <p:sp>
        <p:nvSpPr>
          <p:cNvPr id="913441" name="Text Box 33"/>
          <p:cNvSpPr txBox="1">
            <a:spLocks noChangeArrowheads="1"/>
          </p:cNvSpPr>
          <p:nvPr/>
        </p:nvSpPr>
        <p:spPr bwMode="auto">
          <a:xfrm>
            <a:off x="8642350" y="36782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A</a:t>
            </a:r>
          </a:p>
        </p:txBody>
      </p:sp>
      <p:sp>
        <p:nvSpPr>
          <p:cNvPr id="913442" name="Text Box 34"/>
          <p:cNvSpPr txBox="1">
            <a:spLocks noChangeArrowheads="1"/>
          </p:cNvSpPr>
          <p:nvPr/>
        </p:nvSpPr>
        <p:spPr bwMode="auto">
          <a:xfrm>
            <a:off x="8640763" y="39068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G</a:t>
            </a:r>
          </a:p>
        </p:txBody>
      </p:sp>
      <p:sp>
        <p:nvSpPr>
          <p:cNvPr id="913443" name="Text Box 35"/>
          <p:cNvSpPr txBox="1">
            <a:spLocks noChangeArrowheads="1"/>
          </p:cNvSpPr>
          <p:nvPr/>
        </p:nvSpPr>
        <p:spPr bwMode="auto">
          <a:xfrm>
            <a:off x="8648700" y="41100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U</a:t>
            </a:r>
          </a:p>
        </p:txBody>
      </p:sp>
      <p:sp>
        <p:nvSpPr>
          <p:cNvPr id="913444" name="Text Box 36"/>
          <p:cNvSpPr txBox="1">
            <a:spLocks noChangeArrowheads="1"/>
          </p:cNvSpPr>
          <p:nvPr/>
        </p:nvSpPr>
        <p:spPr bwMode="auto">
          <a:xfrm>
            <a:off x="8636000" y="4300539"/>
            <a:ext cx="304892"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C</a:t>
            </a:r>
          </a:p>
        </p:txBody>
      </p:sp>
      <p:sp>
        <p:nvSpPr>
          <p:cNvPr id="913445" name="Text Box 37"/>
          <p:cNvSpPr txBox="1">
            <a:spLocks noChangeArrowheads="1"/>
          </p:cNvSpPr>
          <p:nvPr/>
        </p:nvSpPr>
        <p:spPr bwMode="auto">
          <a:xfrm>
            <a:off x="8640763" y="45037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A</a:t>
            </a:r>
          </a:p>
        </p:txBody>
      </p:sp>
      <p:sp>
        <p:nvSpPr>
          <p:cNvPr id="913446" name="Text Box 38"/>
          <p:cNvSpPr txBox="1">
            <a:spLocks noChangeArrowheads="1"/>
          </p:cNvSpPr>
          <p:nvPr/>
        </p:nvSpPr>
        <p:spPr bwMode="auto">
          <a:xfrm>
            <a:off x="8636000" y="46942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G</a:t>
            </a:r>
          </a:p>
        </p:txBody>
      </p:sp>
      <p:sp>
        <p:nvSpPr>
          <p:cNvPr id="913447" name="Text Box 39"/>
          <p:cNvSpPr txBox="1">
            <a:spLocks noChangeArrowheads="1"/>
          </p:cNvSpPr>
          <p:nvPr/>
        </p:nvSpPr>
        <p:spPr bwMode="auto">
          <a:xfrm>
            <a:off x="8639175" y="50498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U</a:t>
            </a:r>
          </a:p>
        </p:txBody>
      </p:sp>
      <p:sp>
        <p:nvSpPr>
          <p:cNvPr id="913448" name="Text Box 40"/>
          <p:cNvSpPr txBox="1">
            <a:spLocks noChangeArrowheads="1"/>
          </p:cNvSpPr>
          <p:nvPr/>
        </p:nvSpPr>
        <p:spPr bwMode="auto">
          <a:xfrm>
            <a:off x="8639175" y="5257801"/>
            <a:ext cx="304892"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C</a:t>
            </a:r>
          </a:p>
        </p:txBody>
      </p:sp>
      <p:sp>
        <p:nvSpPr>
          <p:cNvPr id="913449" name="Text Box 41"/>
          <p:cNvSpPr txBox="1">
            <a:spLocks noChangeArrowheads="1"/>
          </p:cNvSpPr>
          <p:nvPr/>
        </p:nvSpPr>
        <p:spPr bwMode="auto">
          <a:xfrm>
            <a:off x="8637588" y="5443539"/>
            <a:ext cx="314510" cy="307777"/>
          </a:xfrm>
          <a:prstGeom prst="rect">
            <a:avLst/>
          </a:prstGeom>
          <a:noFill/>
          <a:ln w="9525">
            <a:noFill/>
            <a:miter lim="800000"/>
            <a:headEnd/>
            <a:tailEnd/>
          </a:ln>
          <a:effectLst/>
        </p:spPr>
        <p:txBody>
          <a:bodyPr wrap="none">
            <a:spAutoFit/>
          </a:bodyPr>
          <a:lstStyle/>
          <a:p>
            <a:pPr>
              <a:spcBef>
                <a:spcPct val="16000"/>
              </a:spcBef>
              <a:buFontTx/>
              <a:buNone/>
            </a:pPr>
            <a:r>
              <a:rPr lang="en-US" sz="1400" dirty="0">
                <a:latin typeface="Times" pitchFamily="18" charset="0"/>
              </a:rPr>
              <a:t>A</a:t>
            </a:r>
          </a:p>
        </p:txBody>
      </p:sp>
      <p:sp>
        <p:nvSpPr>
          <p:cNvPr id="913450" name="Text Box 42"/>
          <p:cNvSpPr txBox="1">
            <a:spLocks noChangeArrowheads="1"/>
          </p:cNvSpPr>
          <p:nvPr/>
        </p:nvSpPr>
        <p:spPr bwMode="auto">
          <a:xfrm>
            <a:off x="8636000" y="56594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G</a:t>
            </a:r>
          </a:p>
        </p:txBody>
      </p:sp>
      <p:sp>
        <p:nvSpPr>
          <p:cNvPr id="913451" name="Text Box 43"/>
          <p:cNvSpPr txBox="1">
            <a:spLocks noChangeArrowheads="1"/>
          </p:cNvSpPr>
          <p:nvPr/>
        </p:nvSpPr>
        <p:spPr bwMode="auto">
          <a:xfrm>
            <a:off x="2811463" y="3271839"/>
            <a:ext cx="304892"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C</a:t>
            </a:r>
          </a:p>
        </p:txBody>
      </p:sp>
      <p:sp>
        <p:nvSpPr>
          <p:cNvPr id="913452" name="Text Box 44"/>
          <p:cNvSpPr txBox="1">
            <a:spLocks noChangeArrowheads="1"/>
          </p:cNvSpPr>
          <p:nvPr/>
        </p:nvSpPr>
        <p:spPr bwMode="auto">
          <a:xfrm>
            <a:off x="2809875" y="40973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A</a:t>
            </a:r>
          </a:p>
        </p:txBody>
      </p:sp>
      <p:sp>
        <p:nvSpPr>
          <p:cNvPr id="913453" name="Text Box 45"/>
          <p:cNvSpPr txBox="1">
            <a:spLocks noChangeArrowheads="1"/>
          </p:cNvSpPr>
          <p:nvPr/>
        </p:nvSpPr>
        <p:spPr bwMode="auto">
          <a:xfrm>
            <a:off x="2813050" y="5037139"/>
            <a:ext cx="314510" cy="307777"/>
          </a:xfrm>
          <a:prstGeom prst="rect">
            <a:avLst/>
          </a:prstGeom>
          <a:noFill/>
          <a:ln w="9525">
            <a:noFill/>
            <a:miter lim="800000"/>
            <a:headEnd/>
            <a:tailEnd/>
          </a:ln>
          <a:effectLst/>
        </p:spPr>
        <p:txBody>
          <a:bodyPr wrap="none">
            <a:spAutoFit/>
          </a:bodyPr>
          <a:lstStyle/>
          <a:p>
            <a:pPr>
              <a:buFontTx/>
              <a:buNone/>
            </a:pPr>
            <a:r>
              <a:rPr lang="en-US" sz="1400" dirty="0">
                <a:latin typeface="Times" pitchFamily="18" charset="0"/>
              </a:rPr>
              <a:t>G</a:t>
            </a:r>
          </a:p>
        </p:txBody>
      </p:sp>
      <p:sp>
        <p:nvSpPr>
          <p:cNvPr id="913454" name="Text Box 46"/>
          <p:cNvSpPr txBox="1">
            <a:spLocks noChangeArrowheads="1"/>
          </p:cNvSpPr>
          <p:nvPr/>
        </p:nvSpPr>
        <p:spPr bwMode="auto">
          <a:xfrm>
            <a:off x="3268663" y="2455864"/>
            <a:ext cx="1309974"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Phenylalanine (UUU)</a:t>
            </a:r>
          </a:p>
        </p:txBody>
      </p:sp>
      <p:sp>
        <p:nvSpPr>
          <p:cNvPr id="913455" name="Text Box 47"/>
          <p:cNvSpPr txBox="1">
            <a:spLocks noChangeArrowheads="1"/>
          </p:cNvSpPr>
          <p:nvPr/>
        </p:nvSpPr>
        <p:spPr bwMode="auto">
          <a:xfrm>
            <a:off x="3276601" y="2667001"/>
            <a:ext cx="1301959"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Phenylalanine (UUC)</a:t>
            </a:r>
          </a:p>
        </p:txBody>
      </p:sp>
      <p:sp>
        <p:nvSpPr>
          <p:cNvPr id="913456" name="Text Box 48"/>
          <p:cNvSpPr txBox="1">
            <a:spLocks noChangeArrowheads="1"/>
          </p:cNvSpPr>
          <p:nvPr/>
        </p:nvSpPr>
        <p:spPr bwMode="auto">
          <a:xfrm>
            <a:off x="3314701" y="2895601"/>
            <a:ext cx="99738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Leucine</a:t>
            </a:r>
            <a:r>
              <a:rPr lang="en-US" sz="1000" dirty="0">
                <a:latin typeface="Times" pitchFamily="18" charset="0"/>
              </a:rPr>
              <a:t> (UUA)</a:t>
            </a:r>
          </a:p>
        </p:txBody>
      </p:sp>
      <p:sp>
        <p:nvSpPr>
          <p:cNvPr id="913457" name="Text Box 49"/>
          <p:cNvSpPr txBox="1">
            <a:spLocks noChangeArrowheads="1"/>
          </p:cNvSpPr>
          <p:nvPr/>
        </p:nvSpPr>
        <p:spPr bwMode="auto">
          <a:xfrm>
            <a:off x="3322639" y="3073401"/>
            <a:ext cx="99738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Leucine</a:t>
            </a:r>
            <a:r>
              <a:rPr lang="en-US" sz="1000" dirty="0">
                <a:latin typeface="Times" pitchFamily="18" charset="0"/>
              </a:rPr>
              <a:t> (UUG)</a:t>
            </a:r>
          </a:p>
        </p:txBody>
      </p:sp>
      <p:sp>
        <p:nvSpPr>
          <p:cNvPr id="913458" name="Text Box 50"/>
          <p:cNvSpPr txBox="1">
            <a:spLocks noChangeArrowheads="1"/>
          </p:cNvSpPr>
          <p:nvPr/>
        </p:nvSpPr>
        <p:spPr bwMode="auto">
          <a:xfrm>
            <a:off x="3322639" y="3289301"/>
            <a:ext cx="98937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Leucine</a:t>
            </a:r>
            <a:r>
              <a:rPr lang="en-US" sz="1000" dirty="0">
                <a:latin typeface="Times" pitchFamily="18" charset="0"/>
              </a:rPr>
              <a:t> (CUU)</a:t>
            </a:r>
          </a:p>
        </p:txBody>
      </p:sp>
      <p:sp>
        <p:nvSpPr>
          <p:cNvPr id="913459" name="Text Box 51"/>
          <p:cNvSpPr txBox="1">
            <a:spLocks noChangeArrowheads="1"/>
          </p:cNvSpPr>
          <p:nvPr/>
        </p:nvSpPr>
        <p:spPr bwMode="auto">
          <a:xfrm>
            <a:off x="3322639" y="3505201"/>
            <a:ext cx="98135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Leucine</a:t>
            </a:r>
            <a:r>
              <a:rPr lang="en-US" sz="1000" dirty="0">
                <a:latin typeface="Times" pitchFamily="18" charset="0"/>
              </a:rPr>
              <a:t> (CUC)</a:t>
            </a:r>
          </a:p>
        </p:txBody>
      </p:sp>
      <p:sp>
        <p:nvSpPr>
          <p:cNvPr id="913460" name="Text Box 52"/>
          <p:cNvSpPr txBox="1">
            <a:spLocks noChangeArrowheads="1"/>
          </p:cNvSpPr>
          <p:nvPr/>
        </p:nvSpPr>
        <p:spPr bwMode="auto">
          <a:xfrm>
            <a:off x="3322639" y="3708401"/>
            <a:ext cx="98937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Leucine</a:t>
            </a:r>
            <a:r>
              <a:rPr lang="en-US" sz="1000" dirty="0">
                <a:latin typeface="Times" pitchFamily="18" charset="0"/>
              </a:rPr>
              <a:t> (CUA)</a:t>
            </a:r>
          </a:p>
        </p:txBody>
      </p:sp>
      <p:sp>
        <p:nvSpPr>
          <p:cNvPr id="913461" name="Text Box 53"/>
          <p:cNvSpPr txBox="1">
            <a:spLocks noChangeArrowheads="1"/>
          </p:cNvSpPr>
          <p:nvPr/>
        </p:nvSpPr>
        <p:spPr bwMode="auto">
          <a:xfrm>
            <a:off x="3322639" y="3937001"/>
            <a:ext cx="98937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Leucine</a:t>
            </a:r>
            <a:r>
              <a:rPr lang="en-US" sz="1000" dirty="0">
                <a:latin typeface="Times" pitchFamily="18" charset="0"/>
              </a:rPr>
              <a:t> (CUG)</a:t>
            </a:r>
          </a:p>
        </p:txBody>
      </p:sp>
      <p:sp>
        <p:nvSpPr>
          <p:cNvPr id="913462" name="Text Box 54"/>
          <p:cNvSpPr txBox="1">
            <a:spLocks noChangeArrowheads="1"/>
          </p:cNvSpPr>
          <p:nvPr/>
        </p:nvSpPr>
        <p:spPr bwMode="auto">
          <a:xfrm>
            <a:off x="3327400" y="4114801"/>
            <a:ext cx="1111202"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Isoleucine</a:t>
            </a:r>
            <a:r>
              <a:rPr lang="en-US" sz="1000" dirty="0">
                <a:latin typeface="Times" pitchFamily="18" charset="0"/>
              </a:rPr>
              <a:t> (AUU)</a:t>
            </a:r>
          </a:p>
        </p:txBody>
      </p:sp>
      <p:sp>
        <p:nvSpPr>
          <p:cNvPr id="913463" name="Text Box 55"/>
          <p:cNvSpPr txBox="1">
            <a:spLocks noChangeArrowheads="1"/>
          </p:cNvSpPr>
          <p:nvPr/>
        </p:nvSpPr>
        <p:spPr bwMode="auto">
          <a:xfrm>
            <a:off x="3324226" y="4343401"/>
            <a:ext cx="110318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Isoleucine</a:t>
            </a:r>
            <a:r>
              <a:rPr lang="en-US" sz="1000" dirty="0">
                <a:latin typeface="Times" pitchFamily="18" charset="0"/>
              </a:rPr>
              <a:t> (AUC)</a:t>
            </a:r>
          </a:p>
        </p:txBody>
      </p:sp>
      <p:sp>
        <p:nvSpPr>
          <p:cNvPr id="913464" name="Text Box 56"/>
          <p:cNvSpPr txBox="1">
            <a:spLocks noChangeArrowheads="1"/>
          </p:cNvSpPr>
          <p:nvPr/>
        </p:nvSpPr>
        <p:spPr bwMode="auto">
          <a:xfrm>
            <a:off x="3327400" y="4533901"/>
            <a:ext cx="1111202"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Isoleucine</a:t>
            </a:r>
            <a:r>
              <a:rPr lang="en-US" sz="1000" dirty="0">
                <a:latin typeface="Times" pitchFamily="18" charset="0"/>
              </a:rPr>
              <a:t> (AUA)</a:t>
            </a:r>
          </a:p>
        </p:txBody>
      </p:sp>
      <p:sp>
        <p:nvSpPr>
          <p:cNvPr id="913465" name="Text Box 57"/>
          <p:cNvSpPr txBox="1">
            <a:spLocks noChangeArrowheads="1"/>
          </p:cNvSpPr>
          <p:nvPr/>
        </p:nvSpPr>
        <p:spPr bwMode="auto">
          <a:xfrm>
            <a:off x="3324226" y="4711700"/>
            <a:ext cx="866775" cy="400110"/>
          </a:xfrm>
          <a:prstGeom prst="rect">
            <a:avLst/>
          </a:prstGeom>
          <a:noFill/>
          <a:ln w="9525">
            <a:noFill/>
            <a:miter lim="800000"/>
            <a:headEnd/>
            <a:tailEnd/>
          </a:ln>
          <a:effectLst/>
        </p:spPr>
        <p:txBody>
          <a:bodyPr>
            <a:spAutoFit/>
          </a:bodyPr>
          <a:lstStyle/>
          <a:p>
            <a:pPr>
              <a:buFontTx/>
              <a:buNone/>
            </a:pPr>
            <a:r>
              <a:rPr lang="en-US" sz="1000" dirty="0" err="1">
                <a:latin typeface="Times" pitchFamily="18" charset="0"/>
              </a:rPr>
              <a:t>Methionine;Start</a:t>
            </a:r>
            <a:r>
              <a:rPr lang="en-US" sz="1000" dirty="0">
                <a:latin typeface="Times" pitchFamily="18" charset="0"/>
              </a:rPr>
              <a:t> (AUG)</a:t>
            </a:r>
          </a:p>
        </p:txBody>
      </p:sp>
      <p:sp>
        <p:nvSpPr>
          <p:cNvPr id="913466" name="Text Box 58"/>
          <p:cNvSpPr txBox="1">
            <a:spLocks noChangeArrowheads="1"/>
          </p:cNvSpPr>
          <p:nvPr/>
        </p:nvSpPr>
        <p:spPr bwMode="auto">
          <a:xfrm>
            <a:off x="3327401" y="5054601"/>
            <a:ext cx="92525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Valine</a:t>
            </a:r>
            <a:r>
              <a:rPr lang="en-US" sz="1000" dirty="0">
                <a:latin typeface="Times" pitchFamily="18" charset="0"/>
              </a:rPr>
              <a:t> (GUU)</a:t>
            </a:r>
          </a:p>
        </p:txBody>
      </p:sp>
      <p:sp>
        <p:nvSpPr>
          <p:cNvPr id="913467" name="Text Box 59"/>
          <p:cNvSpPr txBox="1">
            <a:spLocks noChangeArrowheads="1"/>
          </p:cNvSpPr>
          <p:nvPr/>
        </p:nvSpPr>
        <p:spPr bwMode="auto">
          <a:xfrm>
            <a:off x="3327401" y="5257801"/>
            <a:ext cx="91723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Valine</a:t>
            </a:r>
            <a:r>
              <a:rPr lang="en-US" sz="1000" dirty="0">
                <a:latin typeface="Times" pitchFamily="18" charset="0"/>
              </a:rPr>
              <a:t> (GUC)</a:t>
            </a:r>
          </a:p>
        </p:txBody>
      </p:sp>
      <p:sp>
        <p:nvSpPr>
          <p:cNvPr id="913468" name="Text Box 60"/>
          <p:cNvSpPr txBox="1">
            <a:spLocks noChangeArrowheads="1"/>
          </p:cNvSpPr>
          <p:nvPr/>
        </p:nvSpPr>
        <p:spPr bwMode="auto">
          <a:xfrm>
            <a:off x="3327401" y="5486401"/>
            <a:ext cx="92525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Valine</a:t>
            </a:r>
            <a:r>
              <a:rPr lang="en-US" sz="1000" dirty="0">
                <a:latin typeface="Times" pitchFamily="18" charset="0"/>
              </a:rPr>
              <a:t> (GUA)</a:t>
            </a:r>
          </a:p>
        </p:txBody>
      </p:sp>
      <p:sp>
        <p:nvSpPr>
          <p:cNvPr id="913469" name="Text Box 61"/>
          <p:cNvSpPr txBox="1">
            <a:spLocks noChangeArrowheads="1"/>
          </p:cNvSpPr>
          <p:nvPr/>
        </p:nvSpPr>
        <p:spPr bwMode="auto">
          <a:xfrm>
            <a:off x="3327401" y="5664201"/>
            <a:ext cx="92525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Valine</a:t>
            </a:r>
            <a:r>
              <a:rPr lang="en-US" sz="1000" dirty="0">
                <a:latin typeface="Times" pitchFamily="18" charset="0"/>
              </a:rPr>
              <a:t> (GUG)</a:t>
            </a:r>
          </a:p>
        </p:txBody>
      </p:sp>
      <p:sp>
        <p:nvSpPr>
          <p:cNvPr id="913470" name="Text Box 62"/>
          <p:cNvSpPr txBox="1">
            <a:spLocks noChangeArrowheads="1"/>
          </p:cNvSpPr>
          <p:nvPr/>
        </p:nvSpPr>
        <p:spPr bwMode="auto">
          <a:xfrm>
            <a:off x="4630739" y="2463801"/>
            <a:ext cx="902811"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Serine (UCU)</a:t>
            </a:r>
          </a:p>
        </p:txBody>
      </p:sp>
      <p:sp>
        <p:nvSpPr>
          <p:cNvPr id="913471" name="Text Box 63"/>
          <p:cNvSpPr txBox="1">
            <a:spLocks noChangeArrowheads="1"/>
          </p:cNvSpPr>
          <p:nvPr/>
        </p:nvSpPr>
        <p:spPr bwMode="auto">
          <a:xfrm>
            <a:off x="4635501" y="2667001"/>
            <a:ext cx="894797"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Serine (UCC)</a:t>
            </a:r>
          </a:p>
        </p:txBody>
      </p:sp>
      <p:sp>
        <p:nvSpPr>
          <p:cNvPr id="913472" name="Text Box 64"/>
          <p:cNvSpPr txBox="1">
            <a:spLocks noChangeArrowheads="1"/>
          </p:cNvSpPr>
          <p:nvPr/>
        </p:nvSpPr>
        <p:spPr bwMode="auto">
          <a:xfrm>
            <a:off x="4635501" y="2870201"/>
            <a:ext cx="902811"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Serine (UCA)</a:t>
            </a:r>
          </a:p>
        </p:txBody>
      </p:sp>
      <p:sp>
        <p:nvSpPr>
          <p:cNvPr id="913473" name="Text Box 65"/>
          <p:cNvSpPr txBox="1">
            <a:spLocks noChangeArrowheads="1"/>
          </p:cNvSpPr>
          <p:nvPr/>
        </p:nvSpPr>
        <p:spPr bwMode="auto">
          <a:xfrm>
            <a:off x="4635501" y="3073401"/>
            <a:ext cx="902811"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Serine (UCG)</a:t>
            </a:r>
          </a:p>
        </p:txBody>
      </p:sp>
      <p:sp>
        <p:nvSpPr>
          <p:cNvPr id="913474" name="Text Box 66"/>
          <p:cNvSpPr txBox="1">
            <a:spLocks noChangeArrowheads="1"/>
          </p:cNvSpPr>
          <p:nvPr/>
        </p:nvSpPr>
        <p:spPr bwMode="auto">
          <a:xfrm>
            <a:off x="4635501" y="3289301"/>
            <a:ext cx="936475"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Proline</a:t>
            </a:r>
            <a:r>
              <a:rPr lang="en-US" sz="1000" dirty="0">
                <a:latin typeface="Times" pitchFamily="18" charset="0"/>
              </a:rPr>
              <a:t> (CCU)</a:t>
            </a:r>
          </a:p>
        </p:txBody>
      </p:sp>
      <p:sp>
        <p:nvSpPr>
          <p:cNvPr id="913475" name="Text Box 67"/>
          <p:cNvSpPr txBox="1">
            <a:spLocks noChangeArrowheads="1"/>
          </p:cNvSpPr>
          <p:nvPr/>
        </p:nvSpPr>
        <p:spPr bwMode="auto">
          <a:xfrm>
            <a:off x="4635501" y="3479801"/>
            <a:ext cx="92845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Proline</a:t>
            </a:r>
            <a:r>
              <a:rPr lang="en-US" sz="1000" dirty="0">
                <a:latin typeface="Times" pitchFamily="18" charset="0"/>
              </a:rPr>
              <a:t> (CCC)</a:t>
            </a:r>
          </a:p>
        </p:txBody>
      </p:sp>
      <p:sp>
        <p:nvSpPr>
          <p:cNvPr id="913476" name="Text Box 68"/>
          <p:cNvSpPr txBox="1">
            <a:spLocks noChangeArrowheads="1"/>
          </p:cNvSpPr>
          <p:nvPr/>
        </p:nvSpPr>
        <p:spPr bwMode="auto">
          <a:xfrm>
            <a:off x="4635501" y="3695701"/>
            <a:ext cx="936475"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Proline</a:t>
            </a:r>
            <a:r>
              <a:rPr lang="en-US" sz="1000" dirty="0">
                <a:latin typeface="Times" pitchFamily="18" charset="0"/>
              </a:rPr>
              <a:t> (CCA)</a:t>
            </a:r>
          </a:p>
        </p:txBody>
      </p:sp>
      <p:sp>
        <p:nvSpPr>
          <p:cNvPr id="913477" name="Text Box 69"/>
          <p:cNvSpPr txBox="1">
            <a:spLocks noChangeArrowheads="1"/>
          </p:cNvSpPr>
          <p:nvPr/>
        </p:nvSpPr>
        <p:spPr bwMode="auto">
          <a:xfrm>
            <a:off x="4635501" y="3924301"/>
            <a:ext cx="936475"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Proline</a:t>
            </a:r>
            <a:r>
              <a:rPr lang="en-US" sz="1000" dirty="0">
                <a:latin typeface="Times" pitchFamily="18" charset="0"/>
              </a:rPr>
              <a:t> (CCG)</a:t>
            </a:r>
          </a:p>
        </p:txBody>
      </p:sp>
      <p:sp>
        <p:nvSpPr>
          <p:cNvPr id="913478" name="Text Box 70"/>
          <p:cNvSpPr txBox="1">
            <a:spLocks noChangeArrowheads="1"/>
          </p:cNvSpPr>
          <p:nvPr/>
        </p:nvSpPr>
        <p:spPr bwMode="auto">
          <a:xfrm>
            <a:off x="4635501" y="4114801"/>
            <a:ext cx="110318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Threonine</a:t>
            </a:r>
            <a:r>
              <a:rPr lang="en-US" sz="1000" dirty="0">
                <a:latin typeface="Times" pitchFamily="18" charset="0"/>
              </a:rPr>
              <a:t> (ACU)</a:t>
            </a:r>
          </a:p>
        </p:txBody>
      </p:sp>
      <p:sp>
        <p:nvSpPr>
          <p:cNvPr id="913479" name="Text Box 71"/>
          <p:cNvSpPr txBox="1">
            <a:spLocks noChangeArrowheads="1"/>
          </p:cNvSpPr>
          <p:nvPr/>
        </p:nvSpPr>
        <p:spPr bwMode="auto">
          <a:xfrm>
            <a:off x="4637088" y="4343401"/>
            <a:ext cx="1095172"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Threonine</a:t>
            </a:r>
            <a:r>
              <a:rPr lang="en-US" sz="1000" dirty="0">
                <a:latin typeface="Times" pitchFamily="18" charset="0"/>
              </a:rPr>
              <a:t> (ACC)</a:t>
            </a:r>
          </a:p>
        </p:txBody>
      </p:sp>
      <p:sp>
        <p:nvSpPr>
          <p:cNvPr id="913480" name="Text Box 72"/>
          <p:cNvSpPr txBox="1">
            <a:spLocks noChangeArrowheads="1"/>
          </p:cNvSpPr>
          <p:nvPr/>
        </p:nvSpPr>
        <p:spPr bwMode="auto">
          <a:xfrm>
            <a:off x="4635501" y="4533901"/>
            <a:ext cx="110318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Threonine</a:t>
            </a:r>
            <a:r>
              <a:rPr lang="en-US" sz="1000" dirty="0">
                <a:latin typeface="Times" pitchFamily="18" charset="0"/>
              </a:rPr>
              <a:t> (ACA)</a:t>
            </a:r>
          </a:p>
        </p:txBody>
      </p:sp>
      <p:sp>
        <p:nvSpPr>
          <p:cNvPr id="913481" name="Text Box 73"/>
          <p:cNvSpPr txBox="1">
            <a:spLocks noChangeArrowheads="1"/>
          </p:cNvSpPr>
          <p:nvPr/>
        </p:nvSpPr>
        <p:spPr bwMode="auto">
          <a:xfrm>
            <a:off x="4637089" y="4724401"/>
            <a:ext cx="110318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Threonine</a:t>
            </a:r>
            <a:r>
              <a:rPr lang="en-US" sz="1000" dirty="0">
                <a:latin typeface="Times" pitchFamily="18" charset="0"/>
              </a:rPr>
              <a:t> (ACG)</a:t>
            </a:r>
          </a:p>
        </p:txBody>
      </p:sp>
      <p:sp>
        <p:nvSpPr>
          <p:cNvPr id="913482" name="Text Box 74"/>
          <p:cNvSpPr txBox="1">
            <a:spLocks noChangeArrowheads="1"/>
          </p:cNvSpPr>
          <p:nvPr/>
        </p:nvSpPr>
        <p:spPr bwMode="auto">
          <a:xfrm>
            <a:off x="4635501" y="5054601"/>
            <a:ext cx="98135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Alanine</a:t>
            </a:r>
            <a:r>
              <a:rPr lang="en-US" sz="1000" dirty="0">
                <a:latin typeface="Times" pitchFamily="18" charset="0"/>
              </a:rPr>
              <a:t> (GCU)</a:t>
            </a:r>
          </a:p>
        </p:txBody>
      </p:sp>
      <p:sp>
        <p:nvSpPr>
          <p:cNvPr id="913483" name="Text Box 75"/>
          <p:cNvSpPr txBox="1">
            <a:spLocks noChangeArrowheads="1"/>
          </p:cNvSpPr>
          <p:nvPr/>
        </p:nvSpPr>
        <p:spPr bwMode="auto">
          <a:xfrm>
            <a:off x="4632326" y="5270501"/>
            <a:ext cx="97334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Alanine</a:t>
            </a:r>
            <a:r>
              <a:rPr lang="en-US" sz="1000" dirty="0">
                <a:latin typeface="Times" pitchFamily="18" charset="0"/>
              </a:rPr>
              <a:t> (GCC)</a:t>
            </a:r>
          </a:p>
        </p:txBody>
      </p:sp>
      <p:sp>
        <p:nvSpPr>
          <p:cNvPr id="913484" name="Text Box 76"/>
          <p:cNvSpPr txBox="1">
            <a:spLocks noChangeArrowheads="1"/>
          </p:cNvSpPr>
          <p:nvPr/>
        </p:nvSpPr>
        <p:spPr bwMode="auto">
          <a:xfrm>
            <a:off x="4632326" y="5473701"/>
            <a:ext cx="98135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Alanine</a:t>
            </a:r>
            <a:r>
              <a:rPr lang="en-US" sz="1000" dirty="0">
                <a:latin typeface="Times" pitchFamily="18" charset="0"/>
              </a:rPr>
              <a:t> (GCA)</a:t>
            </a:r>
          </a:p>
        </p:txBody>
      </p:sp>
      <p:sp>
        <p:nvSpPr>
          <p:cNvPr id="913485" name="Text Box 77"/>
          <p:cNvSpPr txBox="1">
            <a:spLocks noChangeArrowheads="1"/>
          </p:cNvSpPr>
          <p:nvPr/>
        </p:nvSpPr>
        <p:spPr bwMode="auto">
          <a:xfrm>
            <a:off x="4635501" y="5651501"/>
            <a:ext cx="98135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Alanine</a:t>
            </a:r>
            <a:r>
              <a:rPr lang="en-US" sz="1000" dirty="0">
                <a:latin typeface="Times" pitchFamily="18" charset="0"/>
              </a:rPr>
              <a:t> (GCG)</a:t>
            </a:r>
          </a:p>
        </p:txBody>
      </p:sp>
      <p:sp>
        <p:nvSpPr>
          <p:cNvPr id="913486" name="Text Box 78"/>
          <p:cNvSpPr txBox="1">
            <a:spLocks noChangeArrowheads="1"/>
          </p:cNvSpPr>
          <p:nvPr/>
        </p:nvSpPr>
        <p:spPr bwMode="auto">
          <a:xfrm>
            <a:off x="5934076" y="2463801"/>
            <a:ext cx="1039067"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Tyrosine (UAU)</a:t>
            </a:r>
          </a:p>
        </p:txBody>
      </p:sp>
      <p:sp>
        <p:nvSpPr>
          <p:cNvPr id="913487" name="Text Box 79"/>
          <p:cNvSpPr txBox="1">
            <a:spLocks noChangeArrowheads="1"/>
          </p:cNvSpPr>
          <p:nvPr/>
        </p:nvSpPr>
        <p:spPr bwMode="auto">
          <a:xfrm>
            <a:off x="5943601" y="2667001"/>
            <a:ext cx="1031051"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Tyrosine (UAC)</a:t>
            </a:r>
          </a:p>
        </p:txBody>
      </p:sp>
      <p:sp>
        <p:nvSpPr>
          <p:cNvPr id="913488" name="Text Box 80"/>
          <p:cNvSpPr txBox="1">
            <a:spLocks noChangeArrowheads="1"/>
          </p:cNvSpPr>
          <p:nvPr/>
        </p:nvSpPr>
        <p:spPr bwMode="auto">
          <a:xfrm>
            <a:off x="5943601" y="2870201"/>
            <a:ext cx="816249"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Stop (UAA)</a:t>
            </a:r>
          </a:p>
        </p:txBody>
      </p:sp>
      <p:sp>
        <p:nvSpPr>
          <p:cNvPr id="913489" name="Text Box 81"/>
          <p:cNvSpPr txBox="1">
            <a:spLocks noChangeArrowheads="1"/>
          </p:cNvSpPr>
          <p:nvPr/>
        </p:nvSpPr>
        <p:spPr bwMode="auto">
          <a:xfrm>
            <a:off x="5938839" y="3073401"/>
            <a:ext cx="816249"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Stop (UAG)</a:t>
            </a:r>
          </a:p>
        </p:txBody>
      </p:sp>
      <p:sp>
        <p:nvSpPr>
          <p:cNvPr id="913490" name="Text Box 82"/>
          <p:cNvSpPr txBox="1">
            <a:spLocks noChangeArrowheads="1"/>
          </p:cNvSpPr>
          <p:nvPr/>
        </p:nvSpPr>
        <p:spPr bwMode="auto">
          <a:xfrm>
            <a:off x="5943600" y="3289301"/>
            <a:ext cx="1066318"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Histadine</a:t>
            </a:r>
            <a:r>
              <a:rPr lang="en-US" sz="1000" dirty="0">
                <a:latin typeface="Times" pitchFamily="18" charset="0"/>
              </a:rPr>
              <a:t> (CAU)</a:t>
            </a:r>
          </a:p>
        </p:txBody>
      </p:sp>
      <p:sp>
        <p:nvSpPr>
          <p:cNvPr id="913491" name="Text Box 83"/>
          <p:cNvSpPr txBox="1">
            <a:spLocks noChangeArrowheads="1"/>
          </p:cNvSpPr>
          <p:nvPr/>
        </p:nvSpPr>
        <p:spPr bwMode="auto">
          <a:xfrm>
            <a:off x="5943601" y="3505201"/>
            <a:ext cx="105830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Histadine</a:t>
            </a:r>
            <a:r>
              <a:rPr lang="en-US" sz="1000" dirty="0">
                <a:latin typeface="Times" pitchFamily="18" charset="0"/>
              </a:rPr>
              <a:t> (CAC)</a:t>
            </a:r>
          </a:p>
        </p:txBody>
      </p:sp>
      <p:sp>
        <p:nvSpPr>
          <p:cNvPr id="913492" name="Text Box 84"/>
          <p:cNvSpPr txBox="1">
            <a:spLocks noChangeArrowheads="1"/>
          </p:cNvSpPr>
          <p:nvPr/>
        </p:nvSpPr>
        <p:spPr bwMode="auto">
          <a:xfrm>
            <a:off x="5943601" y="3708401"/>
            <a:ext cx="1116011"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Glutamine (CAA)</a:t>
            </a:r>
          </a:p>
        </p:txBody>
      </p:sp>
      <p:sp>
        <p:nvSpPr>
          <p:cNvPr id="913493" name="Text Box 85"/>
          <p:cNvSpPr txBox="1">
            <a:spLocks noChangeArrowheads="1"/>
          </p:cNvSpPr>
          <p:nvPr/>
        </p:nvSpPr>
        <p:spPr bwMode="auto">
          <a:xfrm>
            <a:off x="5943601" y="3911601"/>
            <a:ext cx="1116011"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Glutamine (CAG)</a:t>
            </a:r>
          </a:p>
        </p:txBody>
      </p:sp>
      <p:sp>
        <p:nvSpPr>
          <p:cNvPr id="913494" name="Text Box 86"/>
          <p:cNvSpPr txBox="1">
            <a:spLocks noChangeArrowheads="1"/>
          </p:cNvSpPr>
          <p:nvPr/>
        </p:nvSpPr>
        <p:spPr bwMode="auto">
          <a:xfrm>
            <a:off x="5943600" y="4114801"/>
            <a:ext cx="1168910"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Asparagine</a:t>
            </a:r>
            <a:r>
              <a:rPr lang="en-US" sz="1000" dirty="0">
                <a:latin typeface="Times" pitchFamily="18" charset="0"/>
              </a:rPr>
              <a:t> (AAU)</a:t>
            </a:r>
          </a:p>
        </p:txBody>
      </p:sp>
      <p:sp>
        <p:nvSpPr>
          <p:cNvPr id="913495" name="Text Box 87"/>
          <p:cNvSpPr txBox="1">
            <a:spLocks noChangeArrowheads="1"/>
          </p:cNvSpPr>
          <p:nvPr/>
        </p:nvSpPr>
        <p:spPr bwMode="auto">
          <a:xfrm>
            <a:off x="5943601" y="4330701"/>
            <a:ext cx="1160895"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Asparagine</a:t>
            </a:r>
            <a:r>
              <a:rPr lang="en-US" sz="1000" dirty="0">
                <a:latin typeface="Times" pitchFamily="18" charset="0"/>
              </a:rPr>
              <a:t> (AAC)</a:t>
            </a:r>
          </a:p>
        </p:txBody>
      </p:sp>
      <p:sp>
        <p:nvSpPr>
          <p:cNvPr id="913496" name="Text Box 88"/>
          <p:cNvSpPr txBox="1">
            <a:spLocks noChangeArrowheads="1"/>
          </p:cNvSpPr>
          <p:nvPr/>
        </p:nvSpPr>
        <p:spPr bwMode="auto">
          <a:xfrm>
            <a:off x="5938839" y="4533901"/>
            <a:ext cx="931665"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Lysine (AAA)</a:t>
            </a:r>
          </a:p>
        </p:txBody>
      </p:sp>
      <p:sp>
        <p:nvSpPr>
          <p:cNvPr id="913497" name="Text Box 89"/>
          <p:cNvSpPr txBox="1">
            <a:spLocks noChangeArrowheads="1"/>
          </p:cNvSpPr>
          <p:nvPr/>
        </p:nvSpPr>
        <p:spPr bwMode="auto">
          <a:xfrm>
            <a:off x="5943601" y="4724401"/>
            <a:ext cx="931665"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Lysine (AAG)</a:t>
            </a:r>
          </a:p>
        </p:txBody>
      </p:sp>
      <p:sp>
        <p:nvSpPr>
          <p:cNvPr id="913498" name="Text Box 90"/>
          <p:cNvSpPr txBox="1">
            <a:spLocks noChangeArrowheads="1"/>
          </p:cNvSpPr>
          <p:nvPr/>
        </p:nvSpPr>
        <p:spPr bwMode="auto">
          <a:xfrm>
            <a:off x="5943600" y="5054601"/>
            <a:ext cx="1075936"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Aspartate</a:t>
            </a:r>
            <a:r>
              <a:rPr lang="en-US" sz="1000" dirty="0">
                <a:latin typeface="Times" pitchFamily="18" charset="0"/>
              </a:rPr>
              <a:t> (GAU)</a:t>
            </a:r>
          </a:p>
        </p:txBody>
      </p:sp>
      <p:sp>
        <p:nvSpPr>
          <p:cNvPr id="913499" name="Text Box 91"/>
          <p:cNvSpPr txBox="1">
            <a:spLocks noChangeArrowheads="1"/>
          </p:cNvSpPr>
          <p:nvPr/>
        </p:nvSpPr>
        <p:spPr bwMode="auto">
          <a:xfrm>
            <a:off x="5943601" y="5257801"/>
            <a:ext cx="1067921"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Aspartate</a:t>
            </a:r>
            <a:r>
              <a:rPr lang="en-US" sz="1000" dirty="0">
                <a:latin typeface="Times" pitchFamily="18" charset="0"/>
              </a:rPr>
              <a:t> (GAC)</a:t>
            </a:r>
          </a:p>
        </p:txBody>
      </p:sp>
      <p:sp>
        <p:nvSpPr>
          <p:cNvPr id="913500" name="Text Box 92"/>
          <p:cNvSpPr txBox="1">
            <a:spLocks noChangeArrowheads="1"/>
          </p:cNvSpPr>
          <p:nvPr/>
        </p:nvSpPr>
        <p:spPr bwMode="auto">
          <a:xfrm>
            <a:off x="5943600" y="5473701"/>
            <a:ext cx="1117614"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Glutamate (GAA)</a:t>
            </a:r>
          </a:p>
        </p:txBody>
      </p:sp>
      <p:sp>
        <p:nvSpPr>
          <p:cNvPr id="913501" name="Text Box 93"/>
          <p:cNvSpPr txBox="1">
            <a:spLocks noChangeArrowheads="1"/>
          </p:cNvSpPr>
          <p:nvPr/>
        </p:nvSpPr>
        <p:spPr bwMode="auto">
          <a:xfrm>
            <a:off x="5938838" y="5638801"/>
            <a:ext cx="1117614"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Glutamate (GAG)</a:t>
            </a:r>
          </a:p>
        </p:txBody>
      </p:sp>
      <p:sp>
        <p:nvSpPr>
          <p:cNvPr id="913502" name="Text Box 94"/>
          <p:cNvSpPr txBox="1">
            <a:spLocks noChangeArrowheads="1"/>
          </p:cNvSpPr>
          <p:nvPr/>
        </p:nvSpPr>
        <p:spPr bwMode="auto">
          <a:xfrm>
            <a:off x="7315201" y="2466976"/>
            <a:ext cx="1031051"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Cysteine</a:t>
            </a:r>
            <a:r>
              <a:rPr lang="en-US" sz="1000" dirty="0">
                <a:latin typeface="Times" pitchFamily="18" charset="0"/>
              </a:rPr>
              <a:t> (UGU)</a:t>
            </a:r>
          </a:p>
        </p:txBody>
      </p:sp>
      <p:sp>
        <p:nvSpPr>
          <p:cNvPr id="913503" name="Text Box 95"/>
          <p:cNvSpPr txBox="1">
            <a:spLocks noChangeArrowheads="1"/>
          </p:cNvSpPr>
          <p:nvPr/>
        </p:nvSpPr>
        <p:spPr bwMode="auto">
          <a:xfrm>
            <a:off x="7315201" y="2657476"/>
            <a:ext cx="102303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Cysteine</a:t>
            </a:r>
            <a:r>
              <a:rPr lang="en-US" sz="1000" dirty="0">
                <a:latin typeface="Times" pitchFamily="18" charset="0"/>
              </a:rPr>
              <a:t> (UGC)</a:t>
            </a:r>
          </a:p>
        </p:txBody>
      </p:sp>
      <p:sp>
        <p:nvSpPr>
          <p:cNvPr id="913504" name="Text Box 96"/>
          <p:cNvSpPr txBox="1">
            <a:spLocks noChangeArrowheads="1"/>
          </p:cNvSpPr>
          <p:nvPr/>
        </p:nvSpPr>
        <p:spPr bwMode="auto">
          <a:xfrm>
            <a:off x="7315201" y="2857501"/>
            <a:ext cx="816249"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Stop (UGA)</a:t>
            </a:r>
          </a:p>
        </p:txBody>
      </p:sp>
      <p:sp>
        <p:nvSpPr>
          <p:cNvPr id="913505" name="Text Box 97"/>
          <p:cNvSpPr txBox="1">
            <a:spLocks noChangeArrowheads="1"/>
          </p:cNvSpPr>
          <p:nvPr/>
        </p:nvSpPr>
        <p:spPr bwMode="auto">
          <a:xfrm>
            <a:off x="7315200" y="3086101"/>
            <a:ext cx="1181734"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Tryptophan (UGG)</a:t>
            </a:r>
          </a:p>
        </p:txBody>
      </p:sp>
      <p:sp>
        <p:nvSpPr>
          <p:cNvPr id="913506" name="Text Box 98"/>
          <p:cNvSpPr txBox="1">
            <a:spLocks noChangeArrowheads="1"/>
          </p:cNvSpPr>
          <p:nvPr/>
        </p:nvSpPr>
        <p:spPr bwMode="auto">
          <a:xfrm>
            <a:off x="7315201" y="3276601"/>
            <a:ext cx="1031051"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Arginine</a:t>
            </a:r>
            <a:r>
              <a:rPr lang="en-US" sz="1000" dirty="0">
                <a:latin typeface="Times" pitchFamily="18" charset="0"/>
              </a:rPr>
              <a:t> (CGU)</a:t>
            </a:r>
          </a:p>
        </p:txBody>
      </p:sp>
      <p:sp>
        <p:nvSpPr>
          <p:cNvPr id="913507" name="Text Box 99"/>
          <p:cNvSpPr txBox="1">
            <a:spLocks noChangeArrowheads="1"/>
          </p:cNvSpPr>
          <p:nvPr/>
        </p:nvSpPr>
        <p:spPr bwMode="auto">
          <a:xfrm>
            <a:off x="7315201" y="3476626"/>
            <a:ext cx="102303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Arginine</a:t>
            </a:r>
            <a:r>
              <a:rPr lang="en-US" sz="1000" dirty="0">
                <a:latin typeface="Times" pitchFamily="18" charset="0"/>
              </a:rPr>
              <a:t> (CGC)</a:t>
            </a:r>
          </a:p>
        </p:txBody>
      </p:sp>
      <p:sp>
        <p:nvSpPr>
          <p:cNvPr id="913508" name="Text Box 100"/>
          <p:cNvSpPr txBox="1">
            <a:spLocks noChangeArrowheads="1"/>
          </p:cNvSpPr>
          <p:nvPr/>
        </p:nvSpPr>
        <p:spPr bwMode="auto">
          <a:xfrm>
            <a:off x="7315201" y="3695701"/>
            <a:ext cx="1031051"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Arginine</a:t>
            </a:r>
            <a:r>
              <a:rPr lang="en-US" sz="1000" dirty="0">
                <a:latin typeface="Times" pitchFamily="18" charset="0"/>
              </a:rPr>
              <a:t> (CGA)</a:t>
            </a:r>
          </a:p>
        </p:txBody>
      </p:sp>
      <p:sp>
        <p:nvSpPr>
          <p:cNvPr id="913509" name="Text Box 101"/>
          <p:cNvSpPr txBox="1">
            <a:spLocks noChangeArrowheads="1"/>
          </p:cNvSpPr>
          <p:nvPr/>
        </p:nvSpPr>
        <p:spPr bwMode="auto">
          <a:xfrm>
            <a:off x="7315201" y="3895726"/>
            <a:ext cx="1031051"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Arginine</a:t>
            </a:r>
            <a:r>
              <a:rPr lang="en-US" sz="1000" dirty="0">
                <a:latin typeface="Times" pitchFamily="18" charset="0"/>
              </a:rPr>
              <a:t> (CGG)</a:t>
            </a:r>
          </a:p>
        </p:txBody>
      </p:sp>
      <p:sp>
        <p:nvSpPr>
          <p:cNvPr id="913510" name="Text Box 102"/>
          <p:cNvSpPr txBox="1">
            <a:spLocks noChangeArrowheads="1"/>
          </p:cNvSpPr>
          <p:nvPr/>
        </p:nvSpPr>
        <p:spPr bwMode="auto">
          <a:xfrm>
            <a:off x="7321551" y="4114801"/>
            <a:ext cx="910827"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Serine (AGU)</a:t>
            </a:r>
          </a:p>
        </p:txBody>
      </p:sp>
      <p:sp>
        <p:nvSpPr>
          <p:cNvPr id="913511" name="Text Box 103"/>
          <p:cNvSpPr txBox="1">
            <a:spLocks noChangeArrowheads="1"/>
          </p:cNvSpPr>
          <p:nvPr/>
        </p:nvSpPr>
        <p:spPr bwMode="auto">
          <a:xfrm>
            <a:off x="7315201" y="4324351"/>
            <a:ext cx="902811" cy="246221"/>
          </a:xfrm>
          <a:prstGeom prst="rect">
            <a:avLst/>
          </a:prstGeom>
          <a:noFill/>
          <a:ln w="9525">
            <a:noFill/>
            <a:miter lim="800000"/>
            <a:headEnd/>
            <a:tailEnd/>
          </a:ln>
          <a:effectLst/>
        </p:spPr>
        <p:txBody>
          <a:bodyPr wrap="none">
            <a:spAutoFit/>
          </a:bodyPr>
          <a:lstStyle/>
          <a:p>
            <a:pPr>
              <a:buFontTx/>
              <a:buNone/>
            </a:pPr>
            <a:r>
              <a:rPr lang="en-US" sz="1000" dirty="0">
                <a:latin typeface="Times" pitchFamily="18" charset="0"/>
              </a:rPr>
              <a:t>Serine (AGC)</a:t>
            </a:r>
          </a:p>
        </p:txBody>
      </p:sp>
      <p:sp>
        <p:nvSpPr>
          <p:cNvPr id="913512" name="Text Box 104"/>
          <p:cNvSpPr txBox="1">
            <a:spLocks noChangeArrowheads="1"/>
          </p:cNvSpPr>
          <p:nvPr/>
        </p:nvSpPr>
        <p:spPr bwMode="auto">
          <a:xfrm>
            <a:off x="7315201" y="4524376"/>
            <a:ext cx="103906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Arginine</a:t>
            </a:r>
            <a:r>
              <a:rPr lang="en-US" sz="1000" dirty="0">
                <a:latin typeface="Times" pitchFamily="18" charset="0"/>
              </a:rPr>
              <a:t> (AGA)</a:t>
            </a:r>
          </a:p>
        </p:txBody>
      </p:sp>
      <p:sp>
        <p:nvSpPr>
          <p:cNvPr id="913513" name="Text Box 105"/>
          <p:cNvSpPr txBox="1">
            <a:spLocks noChangeArrowheads="1"/>
          </p:cNvSpPr>
          <p:nvPr/>
        </p:nvSpPr>
        <p:spPr bwMode="auto">
          <a:xfrm>
            <a:off x="7315201" y="4695826"/>
            <a:ext cx="1039067"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Arginine</a:t>
            </a:r>
            <a:r>
              <a:rPr lang="en-US" sz="1000" dirty="0">
                <a:latin typeface="Times" pitchFamily="18" charset="0"/>
              </a:rPr>
              <a:t> (AGG)</a:t>
            </a:r>
          </a:p>
        </p:txBody>
      </p:sp>
      <p:sp>
        <p:nvSpPr>
          <p:cNvPr id="913514" name="Text Box 106"/>
          <p:cNvSpPr txBox="1">
            <a:spLocks noChangeArrowheads="1"/>
          </p:cNvSpPr>
          <p:nvPr/>
        </p:nvSpPr>
        <p:spPr bwMode="auto">
          <a:xfrm>
            <a:off x="7315201" y="5048251"/>
            <a:ext cx="98937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Glycine</a:t>
            </a:r>
            <a:r>
              <a:rPr lang="en-US" sz="1000" dirty="0">
                <a:latin typeface="Times" pitchFamily="18" charset="0"/>
              </a:rPr>
              <a:t> (GGU)</a:t>
            </a:r>
          </a:p>
        </p:txBody>
      </p:sp>
      <p:sp>
        <p:nvSpPr>
          <p:cNvPr id="913515" name="Text Box 107"/>
          <p:cNvSpPr txBox="1">
            <a:spLocks noChangeArrowheads="1"/>
          </p:cNvSpPr>
          <p:nvPr/>
        </p:nvSpPr>
        <p:spPr bwMode="auto">
          <a:xfrm>
            <a:off x="7315201" y="5257801"/>
            <a:ext cx="981359" cy="246221"/>
          </a:xfrm>
          <a:prstGeom prst="rect">
            <a:avLst/>
          </a:prstGeom>
          <a:noFill/>
          <a:ln w="9525">
            <a:noFill/>
            <a:miter lim="800000"/>
            <a:headEnd/>
            <a:tailEnd/>
          </a:ln>
          <a:effectLst/>
        </p:spPr>
        <p:txBody>
          <a:bodyPr wrap="none">
            <a:spAutoFit/>
          </a:bodyPr>
          <a:lstStyle/>
          <a:p>
            <a:pPr>
              <a:buFontTx/>
              <a:buNone/>
            </a:pPr>
            <a:r>
              <a:rPr lang="en-US" sz="1000">
                <a:solidFill>
                  <a:schemeClr val="bg2"/>
                </a:solidFill>
                <a:latin typeface="Times" pitchFamily="18" charset="0"/>
              </a:rPr>
              <a:t>Glycine (GGC)</a:t>
            </a:r>
          </a:p>
        </p:txBody>
      </p:sp>
      <p:sp>
        <p:nvSpPr>
          <p:cNvPr id="913516" name="Text Box 108"/>
          <p:cNvSpPr txBox="1">
            <a:spLocks noChangeArrowheads="1"/>
          </p:cNvSpPr>
          <p:nvPr/>
        </p:nvSpPr>
        <p:spPr bwMode="auto">
          <a:xfrm>
            <a:off x="7315201" y="5257801"/>
            <a:ext cx="981359"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Glycine</a:t>
            </a:r>
            <a:r>
              <a:rPr lang="en-US" sz="1000" dirty="0">
                <a:latin typeface="Times" pitchFamily="18" charset="0"/>
              </a:rPr>
              <a:t> (GGC)</a:t>
            </a:r>
          </a:p>
        </p:txBody>
      </p:sp>
      <p:sp>
        <p:nvSpPr>
          <p:cNvPr id="913517" name="Text Box 109"/>
          <p:cNvSpPr txBox="1">
            <a:spLocks noChangeArrowheads="1"/>
          </p:cNvSpPr>
          <p:nvPr/>
        </p:nvSpPr>
        <p:spPr bwMode="auto">
          <a:xfrm>
            <a:off x="7315201" y="5467351"/>
            <a:ext cx="98937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Glycine</a:t>
            </a:r>
            <a:r>
              <a:rPr lang="en-US" sz="1000" dirty="0">
                <a:latin typeface="Times" pitchFamily="18" charset="0"/>
              </a:rPr>
              <a:t> (GGA)</a:t>
            </a:r>
          </a:p>
        </p:txBody>
      </p:sp>
      <p:sp>
        <p:nvSpPr>
          <p:cNvPr id="913518" name="Text Box 110"/>
          <p:cNvSpPr txBox="1">
            <a:spLocks noChangeArrowheads="1"/>
          </p:cNvSpPr>
          <p:nvPr/>
        </p:nvSpPr>
        <p:spPr bwMode="auto">
          <a:xfrm>
            <a:off x="7316789" y="5648326"/>
            <a:ext cx="989373" cy="246221"/>
          </a:xfrm>
          <a:prstGeom prst="rect">
            <a:avLst/>
          </a:prstGeom>
          <a:noFill/>
          <a:ln w="9525">
            <a:noFill/>
            <a:miter lim="800000"/>
            <a:headEnd/>
            <a:tailEnd/>
          </a:ln>
          <a:effectLst/>
        </p:spPr>
        <p:txBody>
          <a:bodyPr wrap="none">
            <a:spAutoFit/>
          </a:bodyPr>
          <a:lstStyle/>
          <a:p>
            <a:pPr>
              <a:buFontTx/>
              <a:buNone/>
            </a:pPr>
            <a:r>
              <a:rPr lang="en-US" sz="1000" dirty="0" err="1">
                <a:latin typeface="Times" pitchFamily="18" charset="0"/>
              </a:rPr>
              <a:t>Glycine</a:t>
            </a:r>
            <a:r>
              <a:rPr lang="en-US" sz="1000" dirty="0">
                <a:latin typeface="Times" pitchFamily="18" charset="0"/>
              </a:rPr>
              <a:t> (GGG)</a:t>
            </a:r>
          </a:p>
        </p:txBody>
      </p:sp>
    </p:spTree>
    <p:extLst>
      <p:ext uri="{BB962C8B-B14F-4D97-AF65-F5344CB8AC3E}">
        <p14:creationId xmlns:p14="http://schemas.microsoft.com/office/powerpoint/2010/main" val="131795273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913412"/>
                                        </p:tgtEl>
                                        <p:attrNameLst>
                                          <p:attrName>style.visibility</p:attrName>
                                        </p:attrNameLst>
                                      </p:cBhvr>
                                      <p:to>
                                        <p:strVal val="visible"/>
                                      </p:to>
                                    </p:set>
                                    <p:animEffect transition="in" filter="box(out)">
                                      <p:cBhvr>
                                        <p:cTn id="7" dur="500"/>
                                        <p:tgtEl>
                                          <p:spTgt spid="913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417638"/>
          </a:xfrm>
        </p:spPr>
        <p:txBody>
          <a:bodyPr>
            <a:normAutofit/>
          </a:bodyPr>
          <a:lstStyle/>
          <a:p>
            <a:r>
              <a:rPr lang="en-US" sz="2400" dirty="0"/>
              <a:t>2/25 </a:t>
            </a:r>
            <a:r>
              <a:rPr lang="en-US" sz="2400" b="1" dirty="0"/>
              <a:t>Protein Synthesis: Translation </a:t>
            </a:r>
            <a:r>
              <a:rPr lang="en-US" sz="2400" dirty="0"/>
              <a:t>11.2</a:t>
            </a:r>
            <a:br>
              <a:rPr lang="en-US" sz="2400" dirty="0"/>
            </a:br>
            <a:r>
              <a:rPr lang="en-US" sz="2400" dirty="0"/>
              <a:t>Obj. TSW explain the process of Protein Synthesis by diagramming all the steps in their notebook. P. 54 NB</a:t>
            </a:r>
          </a:p>
        </p:txBody>
      </p:sp>
      <p:sp>
        <p:nvSpPr>
          <p:cNvPr id="3" name="Text Placeholder 2"/>
          <p:cNvSpPr>
            <a:spLocks noGrp="1"/>
          </p:cNvSpPr>
          <p:nvPr>
            <p:ph type="body" idx="1"/>
          </p:nvPr>
        </p:nvSpPr>
        <p:spPr/>
        <p:txBody>
          <a:bodyPr>
            <a:normAutofit lnSpcReduction="10000"/>
          </a:bodyPr>
          <a:lstStyle/>
          <a:p>
            <a:endParaRPr lang="en-US" dirty="0" smtClean="0">
              <a:hlinkClick r:id="" action="ppaction://hlinkfile"/>
            </a:endParaRPr>
          </a:p>
          <a:p>
            <a:r>
              <a:rPr lang="en-US" dirty="0" smtClean="0">
                <a:hlinkClick r:id="" action="ppaction://hlinkfile"/>
              </a:rPr>
              <a:t>Learn.genetics.utah.edu/</a:t>
            </a:r>
            <a:endParaRPr lang="en-US" dirty="0" smtClean="0"/>
          </a:p>
          <a:p>
            <a:endParaRPr lang="en-US" dirty="0"/>
          </a:p>
        </p:txBody>
      </p:sp>
      <p:sp>
        <p:nvSpPr>
          <p:cNvPr id="6" name="Content Placeholder 5"/>
          <p:cNvSpPr>
            <a:spLocks noGrp="1"/>
          </p:cNvSpPr>
          <p:nvPr>
            <p:ph sz="quarter" idx="4"/>
          </p:nvPr>
        </p:nvSpPr>
        <p:spPr>
          <a:xfrm>
            <a:off x="5029200" y="1447800"/>
            <a:ext cx="5638800" cy="4332288"/>
          </a:xfrm>
        </p:spPr>
        <p:txBody>
          <a:bodyPr/>
          <a:lstStyle/>
          <a:p>
            <a:pPr marL="457200" indent="-457200">
              <a:buFont typeface="+mj-lt"/>
              <a:buAutoNum type="arabicPeriod"/>
            </a:pPr>
            <a:r>
              <a:rPr lang="en-US" dirty="0" smtClean="0"/>
              <a:t>When making proteins, If a template DNA strand read TAC GGT, AGT what would a complementary strand of mRNA be?</a:t>
            </a:r>
          </a:p>
          <a:p>
            <a:pPr marL="457200" indent="-457200">
              <a:buFont typeface="+mj-lt"/>
              <a:buAutoNum type="arabicPeriod"/>
            </a:pPr>
            <a:r>
              <a:rPr lang="en-US" dirty="0" smtClean="0"/>
              <a:t>What Amino Acids would the 3 </a:t>
            </a:r>
            <a:r>
              <a:rPr lang="en-US" dirty="0" err="1" smtClean="0"/>
              <a:t>codons</a:t>
            </a:r>
            <a:r>
              <a:rPr lang="en-US" dirty="0" smtClean="0"/>
              <a:t> code for?</a:t>
            </a:r>
          </a:p>
          <a:p>
            <a:pPr marL="457200" indent="-457200">
              <a:buFont typeface="+mj-lt"/>
              <a:buAutoNum type="arabicPeriod"/>
            </a:pPr>
            <a:r>
              <a:rPr lang="en-US" dirty="0" smtClean="0"/>
              <a:t>Do the same for: GCA, TGC, ATC (DNA).</a:t>
            </a:r>
          </a:p>
        </p:txBody>
      </p:sp>
      <p:pic>
        <p:nvPicPr>
          <p:cNvPr id="7" name="Picture 13" descr="\\Hvf-work\Education\Edu3\BDOL Interactive Chalkboard\01-Image Bank Images\ch11\tRNA molecule-nucleotide.jpg"/>
          <p:cNvPicPr>
            <a:picLocks noGrp="1" noChangeAspect="1" noChangeArrowheads="1"/>
          </p:cNvPicPr>
          <p:nvPr>
            <p:ph sz="half" idx="2"/>
          </p:nvPr>
        </p:nvPicPr>
        <p:blipFill>
          <a:blip r:embed="rId2" cstate="print"/>
          <a:srcRect/>
          <a:stretch>
            <a:fillRect/>
          </a:stretch>
        </p:blipFill>
        <p:spPr bwMode="auto">
          <a:xfrm>
            <a:off x="1524001" y="1828800"/>
            <a:ext cx="2861483" cy="3124200"/>
          </a:xfrm>
          <a:prstGeom prst="rect">
            <a:avLst/>
          </a:prstGeom>
          <a:noFill/>
        </p:spPr>
      </p:pic>
      <p:pic>
        <p:nvPicPr>
          <p:cNvPr id="8" name="Picture 12" descr="\\Hvf-work\Education\Edu3\BDOL Interactive Chalkboard\01-Image Bank Images\ch11\mRNA codon.jpg"/>
          <p:cNvPicPr>
            <a:picLocks noChangeAspect="1" noChangeArrowheads="1"/>
          </p:cNvPicPr>
          <p:nvPr/>
        </p:nvPicPr>
        <p:blipFill>
          <a:blip r:embed="rId3" cstate="print"/>
          <a:srcRect/>
          <a:stretch>
            <a:fillRect/>
          </a:stretch>
        </p:blipFill>
        <p:spPr bwMode="auto">
          <a:xfrm>
            <a:off x="3962401" y="4191000"/>
            <a:ext cx="3572329" cy="2667000"/>
          </a:xfrm>
          <a:prstGeom prst="rect">
            <a:avLst/>
          </a:prstGeom>
          <a:noFill/>
        </p:spPr>
      </p:pic>
      <p:pic>
        <p:nvPicPr>
          <p:cNvPr id="9" name="Picture 12" descr="\\Hvf-work\Education\Edu3\BDOL Interactive Chalkboard\01-Image Bank Images\ch11\AminoAcidsChain with a stop.jpg"/>
          <p:cNvPicPr>
            <a:picLocks noChangeAspect="1" noChangeArrowheads="1"/>
          </p:cNvPicPr>
          <p:nvPr/>
        </p:nvPicPr>
        <p:blipFill>
          <a:blip r:embed="rId4" cstate="print"/>
          <a:srcRect/>
          <a:stretch>
            <a:fillRect/>
          </a:stretch>
        </p:blipFill>
        <p:spPr bwMode="auto">
          <a:xfrm>
            <a:off x="7480994" y="4572000"/>
            <a:ext cx="3187007" cy="2286000"/>
          </a:xfrm>
          <a:prstGeom prst="rect">
            <a:avLst/>
          </a:prstGeom>
          <a:noFill/>
        </p:spPr>
      </p:pic>
    </p:spTree>
    <p:extLst>
      <p:ext uri="{BB962C8B-B14F-4D97-AF65-F5344CB8AC3E}">
        <p14:creationId xmlns:p14="http://schemas.microsoft.com/office/powerpoint/2010/main" val="278895395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Protein Synthesis</a:t>
            </a:r>
            <a:r>
              <a:rPr lang="en-US" dirty="0" smtClean="0"/>
              <a:t>   p. 59 NB</a:t>
            </a:r>
            <a:endParaRPr lang="en-US" dirty="0"/>
          </a:p>
        </p:txBody>
      </p:sp>
      <p:sp>
        <p:nvSpPr>
          <p:cNvPr id="3" name="Content Placeholder 2"/>
          <p:cNvSpPr>
            <a:spLocks noGrp="1"/>
          </p:cNvSpPr>
          <p:nvPr>
            <p:ph idx="1"/>
          </p:nvPr>
        </p:nvSpPr>
        <p:spPr>
          <a:xfrm>
            <a:off x="1524000" y="1295401"/>
            <a:ext cx="9144000" cy="4830763"/>
          </a:xfrm>
        </p:spPr>
        <p:txBody>
          <a:bodyPr/>
          <a:lstStyle/>
          <a:p>
            <a:pPr>
              <a:buNone/>
            </a:pPr>
            <a:r>
              <a:rPr lang="en-US" dirty="0" smtClean="0"/>
              <a:t>DNA -&gt; </a:t>
            </a:r>
            <a:r>
              <a:rPr lang="en-US" b="1" dirty="0" smtClean="0"/>
              <a:t>transcription</a:t>
            </a:r>
            <a:r>
              <a:rPr lang="en-US" dirty="0" smtClean="0"/>
              <a:t> -&gt; RNA -&gt; </a:t>
            </a:r>
            <a:r>
              <a:rPr lang="en-US" b="1" dirty="0" smtClean="0"/>
              <a:t>translation </a:t>
            </a:r>
            <a:r>
              <a:rPr lang="en-US" dirty="0" smtClean="0"/>
              <a:t>-&gt; Proteins</a:t>
            </a:r>
            <a:endParaRPr lang="en-US" dirty="0"/>
          </a:p>
        </p:txBody>
      </p:sp>
      <p:pic>
        <p:nvPicPr>
          <p:cNvPr id="4" name="Picture 12" descr="\\Hvf-work\Education\Edu3\BDOL Interactive Chalkboard\01-Image Bank Images\ch11\Peptide bond.jpg"/>
          <p:cNvPicPr>
            <a:picLocks noChangeAspect="1" noChangeArrowheads="1"/>
          </p:cNvPicPr>
          <p:nvPr/>
        </p:nvPicPr>
        <p:blipFill>
          <a:blip r:embed="rId3" cstate="print"/>
          <a:srcRect/>
          <a:stretch>
            <a:fillRect/>
          </a:stretch>
        </p:blipFill>
        <p:spPr bwMode="auto">
          <a:xfrm>
            <a:off x="5791200" y="2286001"/>
            <a:ext cx="4495800" cy="2728095"/>
          </a:xfrm>
          <a:prstGeom prst="rect">
            <a:avLst/>
          </a:prstGeom>
          <a:noFill/>
        </p:spPr>
      </p:pic>
      <p:pic>
        <p:nvPicPr>
          <p:cNvPr id="5" name="Picture 12" descr="\\Hvf-work\education\Edu3\BDOL Interactive Chalkboard\Transparencies\BCT .jpg images\BCT-11.2DNATranscription.jpg"/>
          <p:cNvPicPr>
            <a:picLocks noChangeAspect="1" noChangeArrowheads="1"/>
          </p:cNvPicPr>
          <p:nvPr/>
        </p:nvPicPr>
        <p:blipFill>
          <a:blip r:embed="rId4" cstate="print"/>
          <a:srcRect/>
          <a:stretch>
            <a:fillRect/>
          </a:stretch>
        </p:blipFill>
        <p:spPr bwMode="auto">
          <a:xfrm>
            <a:off x="2286000" y="2286000"/>
            <a:ext cx="3253808" cy="3200400"/>
          </a:xfrm>
          <a:prstGeom prst="rect">
            <a:avLst/>
          </a:prstGeom>
          <a:noFill/>
        </p:spPr>
      </p:pic>
    </p:spTree>
    <p:extLst>
      <p:ext uri="{BB962C8B-B14F-4D97-AF65-F5344CB8AC3E}">
        <p14:creationId xmlns:p14="http://schemas.microsoft.com/office/powerpoint/2010/main" val="224585175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17057" y="152082"/>
            <a:ext cx="8229600" cy="1143000"/>
          </a:xfrm>
        </p:spPr>
        <p:txBody>
          <a:bodyPr>
            <a:normAutofit fontScale="90000"/>
          </a:bodyPr>
          <a:lstStyle/>
          <a:p>
            <a:r>
              <a:rPr lang="en-US" dirty="0" smtClean="0"/>
              <a:t>Mini Lab 11.1  P. 67NB	P. 293 BB</a:t>
            </a:r>
            <a:br>
              <a:rPr lang="en-US" dirty="0" smtClean="0"/>
            </a:br>
            <a:r>
              <a:rPr lang="en-US" sz="3100" dirty="0"/>
              <a:t>DNA </a:t>
            </a:r>
            <a:r>
              <a:rPr lang="en-US" sz="3100" dirty="0">
                <a:sym typeface="Wingdings" pitchFamily="2" charset="2"/>
              </a:rPr>
              <a:t> transcription RNA translation  Protein</a:t>
            </a:r>
            <a:endParaRPr lang="en-US" sz="3100" dirty="0"/>
          </a:p>
        </p:txBody>
      </p:sp>
      <p:sp>
        <p:nvSpPr>
          <p:cNvPr id="4" name="Content Placeholder 3"/>
          <p:cNvSpPr>
            <a:spLocks noGrp="1"/>
          </p:cNvSpPr>
          <p:nvPr>
            <p:ph idx="1"/>
          </p:nvPr>
        </p:nvSpPr>
        <p:spPr>
          <a:xfrm>
            <a:off x="188686" y="1295082"/>
            <a:ext cx="11165114" cy="4881881"/>
          </a:xfrm>
        </p:spPr>
        <p:txBody>
          <a:bodyPr/>
          <a:lstStyle/>
          <a:p>
            <a:r>
              <a:rPr lang="en-US" dirty="0" smtClean="0"/>
              <a:t>Copy this table in your notebook.</a:t>
            </a:r>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420689730"/>
              </p:ext>
            </p:extLst>
          </p:nvPr>
        </p:nvGraphicFramePr>
        <p:xfrm>
          <a:off x="645882" y="1936421"/>
          <a:ext cx="11009088" cy="4536950"/>
        </p:xfrm>
        <a:graphic>
          <a:graphicData uri="http://schemas.openxmlformats.org/drawingml/2006/table">
            <a:tbl>
              <a:tblPr firstRow="1" bandRow="1">
                <a:tableStyleId>{5C22544A-7EE6-4342-B048-85BDC9FD1C3A}</a:tableStyleId>
              </a:tblPr>
              <a:tblGrid>
                <a:gridCol w="1630976"/>
                <a:gridCol w="2038720"/>
                <a:gridCol w="1834848"/>
                <a:gridCol w="1834848"/>
                <a:gridCol w="1630976"/>
                <a:gridCol w="2038720"/>
              </a:tblGrid>
              <a:tr h="544190">
                <a:tc>
                  <a:txBody>
                    <a:bodyPr/>
                    <a:lstStyle/>
                    <a:p>
                      <a:endParaRPr lang="en-US" sz="2400" dirty="0"/>
                    </a:p>
                  </a:txBody>
                  <a:tcPr/>
                </a:tc>
                <a:tc>
                  <a:txBody>
                    <a:bodyPr/>
                    <a:lstStyle/>
                    <a:p>
                      <a:r>
                        <a:rPr lang="en-US" sz="2400" dirty="0" smtClean="0"/>
                        <a:t>A</a:t>
                      </a:r>
                      <a:endParaRPr lang="en-US" sz="2400" dirty="0"/>
                    </a:p>
                  </a:txBody>
                  <a:tcPr/>
                </a:tc>
                <a:tc>
                  <a:txBody>
                    <a:bodyPr/>
                    <a:lstStyle/>
                    <a:p>
                      <a:r>
                        <a:rPr lang="en-US" sz="2400" dirty="0" smtClean="0"/>
                        <a:t>B</a:t>
                      </a:r>
                      <a:endParaRPr lang="en-US" sz="2400" dirty="0"/>
                    </a:p>
                  </a:txBody>
                  <a:tcPr/>
                </a:tc>
                <a:tc>
                  <a:txBody>
                    <a:bodyPr/>
                    <a:lstStyle/>
                    <a:p>
                      <a:r>
                        <a:rPr lang="en-US" sz="2400" dirty="0" smtClean="0"/>
                        <a:t>C</a:t>
                      </a:r>
                      <a:endParaRPr lang="en-US" sz="2400" dirty="0"/>
                    </a:p>
                  </a:txBody>
                  <a:tcPr/>
                </a:tc>
                <a:tc>
                  <a:txBody>
                    <a:bodyPr/>
                    <a:lstStyle/>
                    <a:p>
                      <a:r>
                        <a:rPr lang="en-US" sz="2400" dirty="0" smtClean="0"/>
                        <a:t>D</a:t>
                      </a:r>
                      <a:endParaRPr lang="en-US" sz="2400" dirty="0"/>
                    </a:p>
                  </a:txBody>
                  <a:tcPr/>
                </a:tc>
                <a:tc>
                  <a:txBody>
                    <a:bodyPr/>
                    <a:lstStyle/>
                    <a:p>
                      <a:r>
                        <a:rPr lang="en-US" sz="2400" dirty="0" smtClean="0"/>
                        <a:t>E</a:t>
                      </a:r>
                      <a:endParaRPr lang="en-US" sz="2400" dirty="0"/>
                    </a:p>
                  </a:txBody>
                  <a:tcPr/>
                </a:tc>
              </a:tr>
              <a:tr h="1271810">
                <a:tc>
                  <a:txBody>
                    <a:bodyPr/>
                    <a:lstStyle/>
                    <a:p>
                      <a:r>
                        <a:rPr lang="en-US" sz="2400" dirty="0" smtClean="0"/>
                        <a:t>DNA Base Sequence</a:t>
                      </a:r>
                      <a:endParaRPr lang="en-US" sz="2400" dirty="0"/>
                    </a:p>
                  </a:txBody>
                  <a:tcPr/>
                </a:tc>
                <a:tc>
                  <a:txBody>
                    <a:bodyPr/>
                    <a:lstStyle/>
                    <a:p>
                      <a:r>
                        <a:rPr lang="en-US" sz="2400" dirty="0" smtClean="0"/>
                        <a:t>Process</a:t>
                      </a:r>
                      <a:endParaRPr lang="en-US" sz="2400" dirty="0"/>
                    </a:p>
                  </a:txBody>
                  <a:tcPr/>
                </a:tc>
                <a:tc>
                  <a:txBody>
                    <a:bodyPr/>
                    <a:lstStyle/>
                    <a:p>
                      <a:r>
                        <a:rPr lang="en-US" sz="2400" dirty="0" smtClean="0"/>
                        <a:t>mRNA </a:t>
                      </a:r>
                      <a:r>
                        <a:rPr lang="en-US" sz="2400" dirty="0" err="1" smtClean="0"/>
                        <a:t>Codon</a:t>
                      </a:r>
                      <a:endParaRPr lang="en-US" sz="2400" dirty="0"/>
                    </a:p>
                  </a:txBody>
                  <a:tcPr/>
                </a:tc>
                <a:tc>
                  <a:txBody>
                    <a:bodyPr/>
                    <a:lstStyle/>
                    <a:p>
                      <a:r>
                        <a:rPr lang="en-US" sz="2400" dirty="0" smtClean="0"/>
                        <a:t>Process</a:t>
                      </a:r>
                      <a:endParaRPr lang="en-US" sz="2400" dirty="0"/>
                    </a:p>
                  </a:txBody>
                  <a:tcPr/>
                </a:tc>
                <a:tc>
                  <a:txBody>
                    <a:bodyPr/>
                    <a:lstStyle/>
                    <a:p>
                      <a:r>
                        <a:rPr lang="en-US" sz="2400" dirty="0" err="1" smtClean="0"/>
                        <a:t>tRNA</a:t>
                      </a:r>
                      <a:r>
                        <a:rPr lang="en-US" sz="2400" baseline="0" dirty="0" smtClean="0"/>
                        <a:t> </a:t>
                      </a:r>
                      <a:r>
                        <a:rPr lang="en-US" sz="2400" baseline="0" dirty="0" err="1" smtClean="0"/>
                        <a:t>Anticodon</a:t>
                      </a:r>
                      <a:endParaRPr lang="en-US" sz="2400" dirty="0"/>
                    </a:p>
                  </a:txBody>
                  <a:tcPr/>
                </a:tc>
                <a:tc>
                  <a:txBody>
                    <a:bodyPr/>
                    <a:lstStyle/>
                    <a:p>
                      <a:r>
                        <a:rPr lang="en-US" sz="2400" dirty="0" smtClean="0"/>
                        <a:t>Amino Acid</a:t>
                      </a:r>
                      <a:endParaRPr lang="en-US" sz="2400" dirty="0"/>
                    </a:p>
                  </a:txBody>
                  <a:tcPr/>
                </a:tc>
              </a:tr>
              <a:tr h="544190">
                <a:tc>
                  <a:txBody>
                    <a:bodyPr/>
                    <a:lstStyle/>
                    <a:p>
                      <a:r>
                        <a:rPr lang="en-US" sz="2400" dirty="0" smtClean="0"/>
                        <a:t>AAT</a:t>
                      </a:r>
                      <a:endParaRPr lang="en-US" sz="2400" dirty="0"/>
                    </a:p>
                  </a:txBody>
                  <a:tcPr/>
                </a:tc>
                <a:tc>
                  <a:txBody>
                    <a:bodyPr/>
                    <a:lstStyle/>
                    <a:p>
                      <a:endParaRPr lang="en-US" sz="2400" dirty="0"/>
                    </a:p>
                  </a:txBody>
                  <a:tcPr/>
                </a:tc>
                <a:tc>
                  <a:txBody>
                    <a:bodyPr/>
                    <a:lstStyle/>
                    <a:p>
                      <a:endParaRPr lang="en-US" sz="2400" dirty="0"/>
                    </a:p>
                  </a:txBody>
                  <a:tcPr/>
                </a:tc>
                <a:tc>
                  <a:txBody>
                    <a:bodyPr/>
                    <a:lstStyle/>
                    <a:p>
                      <a:endParaRPr lang="en-US" sz="2400" dirty="0"/>
                    </a:p>
                  </a:txBody>
                  <a:tcPr/>
                </a:tc>
                <a:tc>
                  <a:txBody>
                    <a:bodyPr/>
                    <a:lstStyle/>
                    <a:p>
                      <a:endParaRPr lang="en-US" sz="2400" dirty="0"/>
                    </a:p>
                  </a:txBody>
                  <a:tcPr/>
                </a:tc>
                <a:tc>
                  <a:txBody>
                    <a:bodyPr/>
                    <a:lstStyle/>
                    <a:p>
                      <a:endParaRPr lang="en-US" sz="2400" dirty="0"/>
                    </a:p>
                  </a:txBody>
                  <a:tcPr/>
                </a:tc>
              </a:tr>
              <a:tr h="544190">
                <a:tc>
                  <a:txBody>
                    <a:bodyPr/>
                    <a:lstStyle/>
                    <a:p>
                      <a:r>
                        <a:rPr lang="en-US" sz="2400" dirty="0" smtClean="0"/>
                        <a:t>GGG</a:t>
                      </a:r>
                      <a:endParaRPr lang="en-US" sz="2400" dirty="0"/>
                    </a:p>
                  </a:txBody>
                  <a:tcPr/>
                </a:tc>
                <a:tc>
                  <a:txBody>
                    <a:bodyPr/>
                    <a:lstStyle/>
                    <a:p>
                      <a:endParaRPr lang="en-US" sz="2400" dirty="0"/>
                    </a:p>
                  </a:txBody>
                  <a:tcPr/>
                </a:tc>
                <a:tc>
                  <a:txBody>
                    <a:bodyPr/>
                    <a:lstStyle/>
                    <a:p>
                      <a:endParaRPr lang="en-US" sz="2400"/>
                    </a:p>
                  </a:txBody>
                  <a:tcPr/>
                </a:tc>
                <a:tc>
                  <a:txBody>
                    <a:bodyPr/>
                    <a:lstStyle/>
                    <a:p>
                      <a:endParaRPr lang="en-US" sz="2400" dirty="0"/>
                    </a:p>
                  </a:txBody>
                  <a:tcPr/>
                </a:tc>
                <a:tc>
                  <a:txBody>
                    <a:bodyPr/>
                    <a:lstStyle/>
                    <a:p>
                      <a:endParaRPr lang="en-US" sz="2400"/>
                    </a:p>
                  </a:txBody>
                  <a:tcPr/>
                </a:tc>
                <a:tc>
                  <a:txBody>
                    <a:bodyPr/>
                    <a:lstStyle/>
                    <a:p>
                      <a:endParaRPr lang="en-US" sz="2400"/>
                    </a:p>
                  </a:txBody>
                  <a:tcPr/>
                </a:tc>
              </a:tr>
              <a:tr h="544190">
                <a:tc>
                  <a:txBody>
                    <a:bodyPr/>
                    <a:lstStyle/>
                    <a:p>
                      <a:r>
                        <a:rPr lang="en-US" sz="2400" dirty="0" smtClean="0"/>
                        <a:t>ATA</a:t>
                      </a:r>
                      <a:endParaRPr lang="en-US" sz="2400" dirty="0"/>
                    </a:p>
                  </a:txBody>
                  <a:tcPr/>
                </a:tc>
                <a:tc>
                  <a:txBody>
                    <a:bodyPr/>
                    <a:lstStyle/>
                    <a:p>
                      <a:endParaRPr lang="en-US" sz="2400" dirty="0"/>
                    </a:p>
                  </a:txBody>
                  <a:tcPr/>
                </a:tc>
                <a:tc>
                  <a:txBody>
                    <a:bodyPr/>
                    <a:lstStyle/>
                    <a:p>
                      <a:endParaRPr lang="en-US" sz="2400"/>
                    </a:p>
                  </a:txBody>
                  <a:tcPr/>
                </a:tc>
                <a:tc>
                  <a:txBody>
                    <a:bodyPr/>
                    <a:lstStyle/>
                    <a:p>
                      <a:endParaRPr lang="en-US" sz="2400" dirty="0"/>
                    </a:p>
                  </a:txBody>
                  <a:tcPr/>
                </a:tc>
                <a:tc>
                  <a:txBody>
                    <a:bodyPr/>
                    <a:lstStyle/>
                    <a:p>
                      <a:endParaRPr lang="en-US" sz="2400"/>
                    </a:p>
                  </a:txBody>
                  <a:tcPr/>
                </a:tc>
                <a:tc>
                  <a:txBody>
                    <a:bodyPr/>
                    <a:lstStyle/>
                    <a:p>
                      <a:endParaRPr lang="en-US" sz="2400"/>
                    </a:p>
                  </a:txBody>
                  <a:tcPr/>
                </a:tc>
              </a:tr>
              <a:tr h="544190">
                <a:tc>
                  <a:txBody>
                    <a:bodyPr/>
                    <a:lstStyle/>
                    <a:p>
                      <a:r>
                        <a:rPr lang="en-US" sz="2400" dirty="0" smtClean="0"/>
                        <a:t>AAA</a:t>
                      </a:r>
                      <a:endParaRPr lang="en-US" sz="2400" dirty="0"/>
                    </a:p>
                  </a:txBody>
                  <a:tcPr/>
                </a:tc>
                <a:tc>
                  <a:txBody>
                    <a:bodyPr/>
                    <a:lstStyle/>
                    <a:p>
                      <a:endParaRPr lang="en-US" sz="2400" dirty="0"/>
                    </a:p>
                  </a:txBody>
                  <a:tcPr/>
                </a:tc>
                <a:tc>
                  <a:txBody>
                    <a:bodyPr/>
                    <a:lstStyle/>
                    <a:p>
                      <a:endParaRPr lang="en-US" sz="2400"/>
                    </a:p>
                  </a:txBody>
                  <a:tcPr/>
                </a:tc>
                <a:tc>
                  <a:txBody>
                    <a:bodyPr/>
                    <a:lstStyle/>
                    <a:p>
                      <a:endParaRPr lang="en-US" sz="2400" dirty="0"/>
                    </a:p>
                  </a:txBody>
                  <a:tcPr/>
                </a:tc>
                <a:tc>
                  <a:txBody>
                    <a:bodyPr/>
                    <a:lstStyle/>
                    <a:p>
                      <a:endParaRPr lang="en-US" sz="2400"/>
                    </a:p>
                  </a:txBody>
                  <a:tcPr/>
                </a:tc>
                <a:tc>
                  <a:txBody>
                    <a:bodyPr/>
                    <a:lstStyle/>
                    <a:p>
                      <a:endParaRPr lang="en-US" sz="2400"/>
                    </a:p>
                  </a:txBody>
                  <a:tcPr/>
                </a:tc>
              </a:tr>
              <a:tr h="544190">
                <a:tc>
                  <a:txBody>
                    <a:bodyPr/>
                    <a:lstStyle/>
                    <a:p>
                      <a:r>
                        <a:rPr lang="en-US" sz="2400" dirty="0" smtClean="0"/>
                        <a:t>GTT</a:t>
                      </a:r>
                      <a:endParaRPr lang="en-US" sz="2400" dirty="0"/>
                    </a:p>
                  </a:txBody>
                  <a:tcPr/>
                </a:tc>
                <a:tc>
                  <a:txBody>
                    <a:bodyPr/>
                    <a:lstStyle/>
                    <a:p>
                      <a:endParaRPr lang="en-US" sz="2400" dirty="0"/>
                    </a:p>
                  </a:txBody>
                  <a:tcPr/>
                </a:tc>
                <a:tc>
                  <a:txBody>
                    <a:bodyPr/>
                    <a:lstStyle/>
                    <a:p>
                      <a:endParaRPr lang="en-US" sz="2400" dirty="0"/>
                    </a:p>
                  </a:txBody>
                  <a:tcPr/>
                </a:tc>
                <a:tc>
                  <a:txBody>
                    <a:bodyPr/>
                    <a:lstStyle/>
                    <a:p>
                      <a:endParaRPr lang="en-US" sz="2400" dirty="0"/>
                    </a:p>
                  </a:txBody>
                  <a:tcPr/>
                </a:tc>
                <a:tc>
                  <a:txBody>
                    <a:bodyPr/>
                    <a:lstStyle/>
                    <a:p>
                      <a:endParaRPr lang="en-US" sz="2400" dirty="0"/>
                    </a:p>
                  </a:txBody>
                  <a:tcPr/>
                </a:tc>
                <a:tc>
                  <a:txBody>
                    <a:bodyPr/>
                    <a:lstStyle/>
                    <a:p>
                      <a:endParaRPr lang="en-US" sz="2400" dirty="0"/>
                    </a:p>
                  </a:txBody>
                  <a:tcPr/>
                </a:tc>
              </a:tr>
            </a:tbl>
          </a:graphicData>
        </a:graphic>
      </p:graphicFrame>
    </p:spTree>
    <p:extLst>
      <p:ext uri="{BB962C8B-B14F-4D97-AF65-F5344CB8AC3E}">
        <p14:creationId xmlns:p14="http://schemas.microsoft.com/office/powerpoint/2010/main" val="33261315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1981200" y="1"/>
            <a:ext cx="8229600" cy="785813"/>
          </a:xfrm>
        </p:spPr>
        <p:txBody>
          <a:bodyPr/>
          <a:lstStyle/>
          <a:p>
            <a:pPr eaLnBrk="1" hangingPunct="1"/>
            <a:r>
              <a:rPr lang="en-US" dirty="0" smtClean="0"/>
              <a:t>Procedure</a:t>
            </a:r>
          </a:p>
        </p:txBody>
      </p:sp>
      <p:sp>
        <p:nvSpPr>
          <p:cNvPr id="6147" name="Content Placeholder 2"/>
          <p:cNvSpPr>
            <a:spLocks noGrp="1"/>
          </p:cNvSpPr>
          <p:nvPr>
            <p:ph idx="1"/>
          </p:nvPr>
        </p:nvSpPr>
        <p:spPr>
          <a:xfrm>
            <a:off x="0" y="714375"/>
            <a:ext cx="12192000" cy="5475410"/>
          </a:xfrm>
        </p:spPr>
        <p:txBody>
          <a:bodyPr/>
          <a:lstStyle/>
          <a:p>
            <a:pPr marL="0" indent="0">
              <a:buNone/>
            </a:pPr>
            <a:r>
              <a:rPr lang="en-US" sz="2400" dirty="0"/>
              <a:t>1.  Place one strawberry in the plastic bag. Close the plastic bag. Now, squish the strawberry! (*make sure not to break the bag*)</a:t>
            </a:r>
          </a:p>
          <a:p>
            <a:pPr marL="0" indent="0">
              <a:buNone/>
            </a:pPr>
            <a:r>
              <a:rPr lang="en-US" sz="2400" dirty="0"/>
              <a:t>2. Add 10 </a:t>
            </a:r>
            <a:r>
              <a:rPr lang="en-US" sz="2400" dirty="0" err="1"/>
              <a:t>mls</a:t>
            </a:r>
            <a:r>
              <a:rPr lang="en-US" sz="2400" dirty="0"/>
              <a:t> of buffer solution and mix.</a:t>
            </a:r>
          </a:p>
          <a:p>
            <a:pPr marL="0" indent="0">
              <a:buNone/>
            </a:pPr>
            <a:r>
              <a:rPr lang="en-US" sz="2400" dirty="0"/>
              <a:t>3. Place the funnel in the test tube and place cheesecloth on top of the funnel.</a:t>
            </a:r>
          </a:p>
          <a:p>
            <a:pPr marL="0" indent="0">
              <a:buNone/>
            </a:pPr>
            <a:r>
              <a:rPr lang="en-US" sz="2400" dirty="0"/>
              <a:t>4. Strain strawberry mixture</a:t>
            </a:r>
          </a:p>
          <a:p>
            <a:pPr marL="0" indent="0">
              <a:buNone/>
            </a:pPr>
            <a:r>
              <a:rPr lang="en-US" sz="2400" dirty="0"/>
              <a:t>5. OBSERVE MIXTURE in the test tube. Remove Strawberry mush into the trashcan from the cheesecloth.  Rinse the cheese cloth in the sink.</a:t>
            </a:r>
          </a:p>
          <a:p>
            <a:pPr marL="0" indent="0">
              <a:buNone/>
            </a:pPr>
            <a:r>
              <a:rPr lang="en-US" sz="2400" dirty="0"/>
              <a:t>6. Add 5 </a:t>
            </a:r>
            <a:r>
              <a:rPr lang="en-US" sz="2400" dirty="0" err="1"/>
              <a:t>mls</a:t>
            </a:r>
            <a:r>
              <a:rPr lang="en-US" sz="2400" dirty="0"/>
              <a:t> of rubbing alcohol.</a:t>
            </a:r>
          </a:p>
          <a:p>
            <a:pPr marL="0" indent="0">
              <a:buNone/>
            </a:pPr>
            <a:r>
              <a:rPr lang="en-US" sz="2400" dirty="0"/>
              <a:t>7. OBSERVE MIXTURE and record results.</a:t>
            </a:r>
          </a:p>
          <a:p>
            <a:pPr marL="0" indent="0">
              <a:buNone/>
            </a:pPr>
            <a:r>
              <a:rPr lang="en-US" sz="2400" dirty="0"/>
              <a:t>8.  Place stir rod into test tube to extract DNA. </a:t>
            </a:r>
          </a:p>
          <a:p>
            <a:pPr eaLnBrk="1" hangingPunct="1">
              <a:buNone/>
            </a:pPr>
            <a:endParaRPr lang="en-US" sz="2000" dirty="0"/>
          </a:p>
        </p:txBody>
      </p:sp>
    </p:spTree>
    <p:extLst>
      <p:ext uri="{BB962C8B-B14F-4D97-AF65-F5344CB8AC3E}">
        <p14:creationId xmlns:p14="http://schemas.microsoft.com/office/powerpoint/2010/main" val="2717514603"/>
      </p:ext>
    </p:extLst>
  </p:cSld>
  <p:clrMapOvr>
    <a:masterClrMapping/>
  </p:clrMapOvr>
  <p:transition>
    <p:wipe dir="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28914"/>
          </a:xfrm>
        </p:spPr>
        <p:txBody>
          <a:bodyPr>
            <a:noAutofit/>
          </a:bodyPr>
          <a:lstStyle/>
          <a:p>
            <a:r>
              <a:rPr lang="en-US" sz="2800" dirty="0"/>
              <a:t>Mini Lab 11.1  P. </a:t>
            </a:r>
            <a:r>
              <a:rPr lang="en-US" sz="2800" dirty="0" smtClean="0"/>
              <a:t>67 NB</a:t>
            </a:r>
            <a:r>
              <a:rPr lang="en-US" sz="2800" dirty="0"/>
              <a:t>	P. 293 BB</a:t>
            </a:r>
            <a:br>
              <a:rPr lang="en-US" sz="2800" dirty="0"/>
            </a:br>
            <a:r>
              <a:rPr lang="en-US" sz="2800" dirty="0"/>
              <a:t>DNA </a:t>
            </a:r>
            <a:r>
              <a:rPr lang="en-US" sz="2800" dirty="0">
                <a:sym typeface="Wingdings" pitchFamily="2" charset="2"/>
              </a:rPr>
              <a:t> transcription RNA translation  Protein</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81052997"/>
              </p:ext>
            </p:extLst>
          </p:nvPr>
        </p:nvGraphicFramePr>
        <p:xfrm>
          <a:off x="362856" y="827314"/>
          <a:ext cx="9644744" cy="3391263"/>
        </p:xfrm>
        <a:graphic>
          <a:graphicData uri="http://schemas.openxmlformats.org/drawingml/2006/table">
            <a:tbl>
              <a:tblPr firstRow="1" bandRow="1">
                <a:tableStyleId>{5C22544A-7EE6-4342-B048-85BDC9FD1C3A}</a:tableStyleId>
              </a:tblPr>
              <a:tblGrid>
                <a:gridCol w="1428851"/>
                <a:gridCol w="1786064"/>
                <a:gridCol w="1607457"/>
                <a:gridCol w="1607457"/>
                <a:gridCol w="1428851"/>
                <a:gridCol w="1786064"/>
              </a:tblGrid>
              <a:tr h="438940">
                <a:tc>
                  <a:txBody>
                    <a:bodyPr/>
                    <a:lstStyle/>
                    <a:p>
                      <a:endParaRPr lang="en-US" sz="2000" dirty="0"/>
                    </a:p>
                  </a:txBody>
                  <a:tcPr/>
                </a:tc>
                <a:tc>
                  <a:txBody>
                    <a:bodyPr/>
                    <a:lstStyle/>
                    <a:p>
                      <a:r>
                        <a:rPr lang="en-US" sz="2000" dirty="0" smtClean="0"/>
                        <a:t>A</a:t>
                      </a:r>
                      <a:endParaRPr lang="en-US" sz="2000" dirty="0"/>
                    </a:p>
                  </a:txBody>
                  <a:tcPr/>
                </a:tc>
                <a:tc>
                  <a:txBody>
                    <a:bodyPr/>
                    <a:lstStyle/>
                    <a:p>
                      <a:r>
                        <a:rPr lang="en-US" sz="2000" dirty="0" smtClean="0"/>
                        <a:t>B</a:t>
                      </a:r>
                      <a:endParaRPr lang="en-US" sz="2000" dirty="0"/>
                    </a:p>
                  </a:txBody>
                  <a:tcPr/>
                </a:tc>
                <a:tc>
                  <a:txBody>
                    <a:bodyPr/>
                    <a:lstStyle/>
                    <a:p>
                      <a:r>
                        <a:rPr lang="en-US" sz="2000" dirty="0" smtClean="0"/>
                        <a:t>C</a:t>
                      </a:r>
                      <a:endParaRPr lang="en-US" sz="2000" dirty="0"/>
                    </a:p>
                  </a:txBody>
                  <a:tcPr/>
                </a:tc>
                <a:tc>
                  <a:txBody>
                    <a:bodyPr/>
                    <a:lstStyle/>
                    <a:p>
                      <a:r>
                        <a:rPr lang="en-US" sz="2000" dirty="0" smtClean="0"/>
                        <a:t>D</a:t>
                      </a:r>
                      <a:endParaRPr lang="en-US" sz="2000" dirty="0"/>
                    </a:p>
                  </a:txBody>
                  <a:tcPr/>
                </a:tc>
                <a:tc>
                  <a:txBody>
                    <a:bodyPr/>
                    <a:lstStyle/>
                    <a:p>
                      <a:r>
                        <a:rPr lang="en-US" sz="2000" dirty="0" smtClean="0"/>
                        <a:t>E</a:t>
                      </a:r>
                      <a:endParaRPr lang="en-US" sz="2000" dirty="0"/>
                    </a:p>
                  </a:txBody>
                  <a:tcPr/>
                </a:tc>
              </a:tr>
              <a:tr h="757623">
                <a:tc>
                  <a:txBody>
                    <a:bodyPr/>
                    <a:lstStyle/>
                    <a:p>
                      <a:r>
                        <a:rPr lang="en-US" sz="2000" dirty="0" smtClean="0"/>
                        <a:t>DNA Base Sequence</a:t>
                      </a:r>
                      <a:endParaRPr lang="en-US" sz="2000" dirty="0"/>
                    </a:p>
                  </a:txBody>
                  <a:tcPr/>
                </a:tc>
                <a:tc>
                  <a:txBody>
                    <a:bodyPr/>
                    <a:lstStyle/>
                    <a:p>
                      <a:r>
                        <a:rPr lang="en-US" sz="2000" dirty="0" smtClean="0"/>
                        <a:t>Process</a:t>
                      </a:r>
                      <a:endParaRPr lang="en-US" sz="2000" dirty="0"/>
                    </a:p>
                  </a:txBody>
                  <a:tcPr/>
                </a:tc>
                <a:tc>
                  <a:txBody>
                    <a:bodyPr/>
                    <a:lstStyle/>
                    <a:p>
                      <a:r>
                        <a:rPr lang="en-US" sz="2000" dirty="0" smtClean="0"/>
                        <a:t>mRNA </a:t>
                      </a:r>
                      <a:r>
                        <a:rPr lang="en-US" sz="2000" dirty="0" err="1" smtClean="0"/>
                        <a:t>Codon</a:t>
                      </a:r>
                      <a:endParaRPr lang="en-US" sz="2000" dirty="0"/>
                    </a:p>
                  </a:txBody>
                  <a:tcPr/>
                </a:tc>
                <a:tc>
                  <a:txBody>
                    <a:bodyPr/>
                    <a:lstStyle/>
                    <a:p>
                      <a:r>
                        <a:rPr lang="en-US" sz="2000" dirty="0" smtClean="0"/>
                        <a:t>Process</a:t>
                      </a:r>
                      <a:endParaRPr lang="en-US" sz="2000" dirty="0"/>
                    </a:p>
                  </a:txBody>
                  <a:tcPr/>
                </a:tc>
                <a:tc>
                  <a:txBody>
                    <a:bodyPr/>
                    <a:lstStyle/>
                    <a:p>
                      <a:r>
                        <a:rPr lang="en-US" sz="2000" dirty="0" err="1" smtClean="0"/>
                        <a:t>tRNA</a:t>
                      </a:r>
                      <a:r>
                        <a:rPr lang="en-US" sz="2000" baseline="0" dirty="0" smtClean="0"/>
                        <a:t> </a:t>
                      </a:r>
                      <a:r>
                        <a:rPr lang="en-US" sz="2000" baseline="0" dirty="0" err="1" smtClean="0"/>
                        <a:t>Anticodon</a:t>
                      </a:r>
                      <a:endParaRPr lang="en-US" sz="2000" dirty="0"/>
                    </a:p>
                  </a:txBody>
                  <a:tcPr/>
                </a:tc>
                <a:tc>
                  <a:txBody>
                    <a:bodyPr/>
                    <a:lstStyle/>
                    <a:p>
                      <a:r>
                        <a:rPr lang="en-US" sz="2000" dirty="0" smtClean="0"/>
                        <a:t>Amino Acid</a:t>
                      </a:r>
                      <a:endParaRPr lang="en-US" sz="2000" dirty="0"/>
                    </a:p>
                  </a:txBody>
                  <a:tcPr/>
                </a:tc>
              </a:tr>
              <a:tr h="438940">
                <a:tc>
                  <a:txBody>
                    <a:bodyPr/>
                    <a:lstStyle/>
                    <a:p>
                      <a:r>
                        <a:rPr lang="en-US" sz="2000" dirty="0" smtClean="0"/>
                        <a:t>AAT</a:t>
                      </a:r>
                      <a:endParaRPr lang="en-US" sz="2000" dirty="0"/>
                    </a:p>
                  </a:txBody>
                  <a:tcPr/>
                </a:tc>
                <a:tc>
                  <a:txBody>
                    <a:bodyPr/>
                    <a:lstStyle/>
                    <a:p>
                      <a:r>
                        <a:rPr lang="en-US" sz="2000" dirty="0" smtClean="0"/>
                        <a:t>Transcription</a:t>
                      </a:r>
                      <a:endParaRPr lang="en-US" sz="2000" dirty="0"/>
                    </a:p>
                  </a:txBody>
                  <a:tcPr/>
                </a:tc>
                <a:tc>
                  <a:txBody>
                    <a:bodyPr/>
                    <a:lstStyle/>
                    <a:p>
                      <a:r>
                        <a:rPr lang="en-US" sz="2000" dirty="0" smtClean="0"/>
                        <a:t>UUA</a:t>
                      </a:r>
                      <a:endParaRPr lang="en-US" sz="2000" dirty="0"/>
                    </a:p>
                  </a:txBody>
                  <a:tcPr/>
                </a:tc>
                <a:tc>
                  <a:txBody>
                    <a:bodyPr/>
                    <a:lstStyle/>
                    <a:p>
                      <a:r>
                        <a:rPr lang="en-US" sz="2000" dirty="0" smtClean="0"/>
                        <a:t>Translation</a:t>
                      </a:r>
                      <a:endParaRPr lang="en-US" sz="2000" dirty="0"/>
                    </a:p>
                  </a:txBody>
                  <a:tcPr/>
                </a:tc>
                <a:tc>
                  <a:txBody>
                    <a:bodyPr/>
                    <a:lstStyle/>
                    <a:p>
                      <a:r>
                        <a:rPr lang="en-US" sz="2000" dirty="0" smtClean="0"/>
                        <a:t>AAU</a:t>
                      </a:r>
                      <a:endParaRPr lang="en-US" sz="2000" dirty="0"/>
                    </a:p>
                  </a:txBody>
                  <a:tcPr/>
                </a:tc>
                <a:tc>
                  <a:txBody>
                    <a:bodyPr/>
                    <a:lstStyle/>
                    <a:p>
                      <a:r>
                        <a:rPr lang="en-US" sz="2000" dirty="0" err="1" smtClean="0"/>
                        <a:t>Leucine</a:t>
                      </a:r>
                      <a:endParaRPr lang="en-US" sz="2000" dirty="0"/>
                    </a:p>
                  </a:txBody>
                  <a:tcPr/>
                </a:tc>
              </a:tr>
              <a:tr h="438940">
                <a:tc>
                  <a:txBody>
                    <a:bodyPr/>
                    <a:lstStyle/>
                    <a:p>
                      <a:r>
                        <a:rPr lang="en-US" sz="2000" dirty="0" smtClean="0"/>
                        <a:t>GGG</a:t>
                      </a:r>
                      <a:endParaRPr lang="en-US" sz="2000" dirty="0"/>
                    </a:p>
                  </a:txBody>
                  <a:tcPr/>
                </a:tc>
                <a:tc>
                  <a:txBody>
                    <a:bodyPr/>
                    <a:lstStyle/>
                    <a:p>
                      <a:endParaRPr lang="en-US" sz="2000" dirty="0"/>
                    </a:p>
                  </a:txBody>
                  <a:tcPr/>
                </a:tc>
                <a:tc>
                  <a:txBody>
                    <a:bodyPr/>
                    <a:lstStyle/>
                    <a:p>
                      <a:r>
                        <a:rPr lang="en-US" sz="2000" dirty="0" smtClean="0"/>
                        <a:t>CCC</a:t>
                      </a:r>
                      <a:endParaRPr lang="en-US" sz="2000" dirty="0"/>
                    </a:p>
                  </a:txBody>
                  <a:tcPr/>
                </a:tc>
                <a:tc>
                  <a:txBody>
                    <a:bodyPr/>
                    <a:lstStyle/>
                    <a:p>
                      <a:endParaRPr lang="en-US" sz="2000" dirty="0"/>
                    </a:p>
                  </a:txBody>
                  <a:tcPr/>
                </a:tc>
                <a:tc>
                  <a:txBody>
                    <a:bodyPr/>
                    <a:lstStyle/>
                    <a:p>
                      <a:r>
                        <a:rPr lang="en-US" sz="2000" dirty="0" smtClean="0"/>
                        <a:t>GGG</a:t>
                      </a:r>
                      <a:endParaRPr lang="en-US" sz="2000" dirty="0"/>
                    </a:p>
                  </a:txBody>
                  <a:tcPr/>
                </a:tc>
                <a:tc>
                  <a:txBody>
                    <a:bodyPr/>
                    <a:lstStyle/>
                    <a:p>
                      <a:r>
                        <a:rPr lang="en-US" sz="2000" dirty="0" err="1" smtClean="0"/>
                        <a:t>Proline</a:t>
                      </a:r>
                      <a:endParaRPr lang="en-US" sz="2000" dirty="0"/>
                    </a:p>
                  </a:txBody>
                  <a:tcPr/>
                </a:tc>
              </a:tr>
              <a:tr h="438940">
                <a:tc>
                  <a:txBody>
                    <a:bodyPr/>
                    <a:lstStyle/>
                    <a:p>
                      <a:r>
                        <a:rPr lang="en-US" sz="2000" dirty="0" smtClean="0"/>
                        <a:t>ATA</a:t>
                      </a:r>
                      <a:endParaRPr lang="en-US" sz="2000" dirty="0"/>
                    </a:p>
                  </a:txBody>
                  <a:tcPr/>
                </a:tc>
                <a:tc>
                  <a:txBody>
                    <a:bodyPr/>
                    <a:lstStyle/>
                    <a:p>
                      <a:endParaRPr lang="en-US" sz="2000" dirty="0"/>
                    </a:p>
                  </a:txBody>
                  <a:tcPr/>
                </a:tc>
                <a:tc>
                  <a:txBody>
                    <a:bodyPr/>
                    <a:lstStyle/>
                    <a:p>
                      <a:r>
                        <a:rPr lang="en-US" sz="2000" dirty="0" smtClean="0"/>
                        <a:t>UAU</a:t>
                      </a:r>
                      <a:endParaRPr lang="en-US" sz="2000" dirty="0"/>
                    </a:p>
                  </a:txBody>
                  <a:tcPr/>
                </a:tc>
                <a:tc>
                  <a:txBody>
                    <a:bodyPr/>
                    <a:lstStyle/>
                    <a:p>
                      <a:endParaRPr lang="en-US" sz="2000" dirty="0"/>
                    </a:p>
                  </a:txBody>
                  <a:tcPr/>
                </a:tc>
                <a:tc>
                  <a:txBody>
                    <a:bodyPr/>
                    <a:lstStyle/>
                    <a:p>
                      <a:r>
                        <a:rPr lang="en-US" sz="2000" dirty="0" smtClean="0"/>
                        <a:t>AUA</a:t>
                      </a:r>
                      <a:endParaRPr lang="en-US" sz="2000" dirty="0"/>
                    </a:p>
                  </a:txBody>
                  <a:tcPr/>
                </a:tc>
                <a:tc>
                  <a:txBody>
                    <a:bodyPr/>
                    <a:lstStyle/>
                    <a:p>
                      <a:r>
                        <a:rPr lang="en-US" sz="2000" dirty="0" smtClean="0"/>
                        <a:t>Tyrosine</a:t>
                      </a:r>
                      <a:endParaRPr lang="en-US" sz="2000" dirty="0"/>
                    </a:p>
                  </a:txBody>
                  <a:tcPr/>
                </a:tc>
              </a:tr>
              <a:tr h="438940">
                <a:tc>
                  <a:txBody>
                    <a:bodyPr/>
                    <a:lstStyle/>
                    <a:p>
                      <a:r>
                        <a:rPr lang="en-US" sz="2000" dirty="0" smtClean="0"/>
                        <a:t>AAA</a:t>
                      </a:r>
                      <a:endParaRPr lang="en-US" sz="2000" dirty="0"/>
                    </a:p>
                  </a:txBody>
                  <a:tcPr/>
                </a:tc>
                <a:tc>
                  <a:txBody>
                    <a:bodyPr/>
                    <a:lstStyle/>
                    <a:p>
                      <a:endParaRPr lang="en-US" sz="2000" dirty="0"/>
                    </a:p>
                  </a:txBody>
                  <a:tcPr/>
                </a:tc>
                <a:tc>
                  <a:txBody>
                    <a:bodyPr/>
                    <a:lstStyle/>
                    <a:p>
                      <a:r>
                        <a:rPr lang="en-US" sz="2000" dirty="0" smtClean="0"/>
                        <a:t>UUU</a:t>
                      </a:r>
                      <a:endParaRPr lang="en-US" sz="2000" dirty="0"/>
                    </a:p>
                  </a:txBody>
                  <a:tcPr/>
                </a:tc>
                <a:tc>
                  <a:txBody>
                    <a:bodyPr/>
                    <a:lstStyle/>
                    <a:p>
                      <a:endParaRPr lang="en-US" sz="2000" dirty="0"/>
                    </a:p>
                  </a:txBody>
                  <a:tcPr/>
                </a:tc>
                <a:tc>
                  <a:txBody>
                    <a:bodyPr/>
                    <a:lstStyle/>
                    <a:p>
                      <a:r>
                        <a:rPr lang="en-US" sz="2000" dirty="0" smtClean="0"/>
                        <a:t>AAA</a:t>
                      </a:r>
                      <a:endParaRPr lang="en-US" sz="2000" dirty="0"/>
                    </a:p>
                  </a:txBody>
                  <a:tcPr/>
                </a:tc>
                <a:tc>
                  <a:txBody>
                    <a:bodyPr/>
                    <a:lstStyle/>
                    <a:p>
                      <a:r>
                        <a:rPr lang="en-US" sz="2000" dirty="0" smtClean="0"/>
                        <a:t>Phenylalanine</a:t>
                      </a:r>
                      <a:endParaRPr lang="en-US" sz="2000" dirty="0"/>
                    </a:p>
                  </a:txBody>
                  <a:tcPr/>
                </a:tc>
              </a:tr>
              <a:tr h="438940">
                <a:tc>
                  <a:txBody>
                    <a:bodyPr/>
                    <a:lstStyle/>
                    <a:p>
                      <a:r>
                        <a:rPr lang="en-US" sz="2000" dirty="0" smtClean="0"/>
                        <a:t>GTT</a:t>
                      </a:r>
                      <a:endParaRPr lang="en-US" sz="2000" dirty="0"/>
                    </a:p>
                  </a:txBody>
                  <a:tcPr/>
                </a:tc>
                <a:tc>
                  <a:txBody>
                    <a:bodyPr/>
                    <a:lstStyle/>
                    <a:p>
                      <a:endParaRPr lang="en-US" sz="2000" dirty="0"/>
                    </a:p>
                  </a:txBody>
                  <a:tcPr/>
                </a:tc>
                <a:tc>
                  <a:txBody>
                    <a:bodyPr/>
                    <a:lstStyle/>
                    <a:p>
                      <a:r>
                        <a:rPr lang="en-US" sz="2000" dirty="0" smtClean="0"/>
                        <a:t>CAA</a:t>
                      </a:r>
                      <a:endParaRPr lang="en-US" sz="2000" dirty="0"/>
                    </a:p>
                  </a:txBody>
                  <a:tcPr/>
                </a:tc>
                <a:tc>
                  <a:txBody>
                    <a:bodyPr/>
                    <a:lstStyle/>
                    <a:p>
                      <a:endParaRPr lang="en-US" sz="2000" dirty="0"/>
                    </a:p>
                  </a:txBody>
                  <a:tcPr/>
                </a:tc>
                <a:tc>
                  <a:txBody>
                    <a:bodyPr/>
                    <a:lstStyle/>
                    <a:p>
                      <a:r>
                        <a:rPr lang="en-US" sz="2000" dirty="0" smtClean="0"/>
                        <a:t>GUU</a:t>
                      </a:r>
                      <a:endParaRPr lang="en-US" sz="2000" dirty="0"/>
                    </a:p>
                  </a:txBody>
                  <a:tcPr/>
                </a:tc>
                <a:tc>
                  <a:txBody>
                    <a:bodyPr/>
                    <a:lstStyle/>
                    <a:p>
                      <a:r>
                        <a:rPr lang="en-US" sz="2000" dirty="0" smtClean="0"/>
                        <a:t>Glutamine</a:t>
                      </a:r>
                      <a:endParaRPr lang="en-US" sz="2000" dirty="0"/>
                    </a:p>
                  </a:txBody>
                  <a:tcPr/>
                </a:tc>
              </a:tr>
            </a:tbl>
          </a:graphicData>
        </a:graphic>
      </p:graphicFrame>
      <p:sp>
        <p:nvSpPr>
          <p:cNvPr id="5" name="TextBox 4"/>
          <p:cNvSpPr txBox="1"/>
          <p:nvPr/>
        </p:nvSpPr>
        <p:spPr>
          <a:xfrm>
            <a:off x="174171" y="4218577"/>
            <a:ext cx="12017829" cy="2677656"/>
          </a:xfrm>
          <a:prstGeom prst="rect">
            <a:avLst/>
          </a:prstGeom>
          <a:noFill/>
        </p:spPr>
        <p:txBody>
          <a:bodyPr wrap="square" rtlCol="0">
            <a:spAutoFit/>
          </a:bodyPr>
          <a:lstStyle/>
          <a:p>
            <a:r>
              <a:rPr lang="en-US" sz="2400" dirty="0"/>
              <a:t>Answer Analysis Questions 1 – 3</a:t>
            </a:r>
          </a:p>
          <a:p>
            <a:pPr marL="342900" indent="-342900">
              <a:buAutoNum type="arabicPeriod"/>
            </a:pPr>
            <a:r>
              <a:rPr lang="en-US" sz="2400" dirty="0"/>
              <a:t>A.DNA instructions are located in the nucleus.</a:t>
            </a:r>
          </a:p>
          <a:p>
            <a:pPr marL="342900" indent="-342900">
              <a:buAutoNum type="alphaLcPeriod" startAt="2"/>
            </a:pPr>
            <a:r>
              <a:rPr lang="en-US" sz="2400" dirty="0"/>
              <a:t>Transcription happens in the nucleus.</a:t>
            </a:r>
          </a:p>
          <a:p>
            <a:pPr marL="342900" indent="-342900">
              <a:buAutoNum type="alphaLcPeriod" startAt="2"/>
            </a:pPr>
            <a:r>
              <a:rPr lang="en-US" sz="2400" dirty="0"/>
              <a:t>Translation happens in the Ribosome.</a:t>
            </a:r>
          </a:p>
          <a:p>
            <a:pPr marL="342900" indent="-342900">
              <a:buAutoNum type="arabicPeriod" startAt="2"/>
            </a:pPr>
            <a:r>
              <a:rPr lang="en-US" sz="2400" dirty="0" err="1"/>
              <a:t>tRNA</a:t>
            </a:r>
            <a:r>
              <a:rPr lang="en-US" sz="2400" dirty="0"/>
              <a:t> looks like a triangle with an Amino Acid on the end, and the other side has the </a:t>
            </a:r>
            <a:r>
              <a:rPr lang="en-US" sz="2400" dirty="0" err="1"/>
              <a:t>Anticodon</a:t>
            </a:r>
            <a:r>
              <a:rPr lang="en-US" sz="2400" dirty="0"/>
              <a:t> that base pairs with the </a:t>
            </a:r>
            <a:r>
              <a:rPr lang="en-US" sz="2400" dirty="0" err="1"/>
              <a:t>codon</a:t>
            </a:r>
            <a:r>
              <a:rPr lang="en-US" sz="2400" dirty="0"/>
              <a:t> on the mRNA.</a:t>
            </a:r>
          </a:p>
          <a:p>
            <a:pPr marL="342900" indent="-342900">
              <a:buAutoNum type="arabicPeriod" startAt="2"/>
            </a:pPr>
            <a:r>
              <a:rPr lang="en-US" sz="2400" dirty="0"/>
              <a:t>Mutations would be more common, if the sequence of DNA was not strictly adhered to.</a:t>
            </a:r>
          </a:p>
        </p:txBody>
      </p:sp>
    </p:spTree>
    <p:extLst>
      <p:ext uri="{BB962C8B-B14F-4D97-AF65-F5344CB8AC3E}">
        <p14:creationId xmlns:p14="http://schemas.microsoft.com/office/powerpoint/2010/main" val="48491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linds(horizont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linds(horizontal)">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pic>
        <p:nvPicPr>
          <p:cNvPr id="179202" name="Picture 2" descr="http://library.thinkquest.org/C0123260/basic%20knowledge/images/basic%20knowledge/RNA/genetic%20code.jpg"/>
          <p:cNvPicPr>
            <a:picLocks noChangeAspect="1" noChangeArrowheads="1"/>
          </p:cNvPicPr>
          <p:nvPr/>
        </p:nvPicPr>
        <p:blipFill>
          <a:blip r:embed="rId2" cstate="print"/>
          <a:srcRect/>
          <a:stretch>
            <a:fillRect/>
          </a:stretch>
        </p:blipFill>
        <p:spPr bwMode="auto">
          <a:xfrm>
            <a:off x="2362200" y="152400"/>
            <a:ext cx="6172200" cy="6172200"/>
          </a:xfrm>
          <a:prstGeom prst="rect">
            <a:avLst/>
          </a:prstGeom>
          <a:noFill/>
        </p:spPr>
      </p:pic>
      <p:sp>
        <p:nvSpPr>
          <p:cNvPr id="3" name="TextBox 2"/>
          <p:cNvSpPr txBox="1"/>
          <p:nvPr/>
        </p:nvSpPr>
        <p:spPr>
          <a:xfrm>
            <a:off x="8882743" y="1117600"/>
            <a:ext cx="3149600" cy="461665"/>
          </a:xfrm>
          <a:prstGeom prst="rect">
            <a:avLst/>
          </a:prstGeom>
          <a:noFill/>
        </p:spPr>
        <p:txBody>
          <a:bodyPr wrap="square" rtlCol="0">
            <a:spAutoFit/>
          </a:bodyPr>
          <a:lstStyle/>
          <a:p>
            <a:r>
              <a:rPr lang="en-US" sz="2400" dirty="0"/>
              <a:t>Page 292 Biology Book</a:t>
            </a:r>
          </a:p>
        </p:txBody>
      </p:sp>
    </p:spTree>
    <p:extLst>
      <p:ext uri="{BB962C8B-B14F-4D97-AF65-F5344CB8AC3E}">
        <p14:creationId xmlns:p14="http://schemas.microsoft.com/office/powerpoint/2010/main" val="125559609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14400"/>
          </a:xfrm>
        </p:spPr>
        <p:txBody>
          <a:bodyPr/>
          <a:lstStyle/>
          <a:p>
            <a:r>
              <a:rPr lang="en-US" dirty="0" smtClean="0"/>
              <a:t>Molecular Genetics p. 69 NB</a:t>
            </a:r>
            <a:endParaRPr lang="en-US" dirty="0"/>
          </a:p>
        </p:txBody>
      </p:sp>
      <p:sp>
        <p:nvSpPr>
          <p:cNvPr id="3" name="Text Placeholder 2"/>
          <p:cNvSpPr>
            <a:spLocks noGrp="1"/>
          </p:cNvSpPr>
          <p:nvPr>
            <p:ph type="body" idx="1"/>
          </p:nvPr>
        </p:nvSpPr>
        <p:spPr>
          <a:xfrm>
            <a:off x="1524000" y="990600"/>
            <a:ext cx="4497388" cy="639762"/>
          </a:xfrm>
        </p:spPr>
        <p:txBody>
          <a:bodyPr>
            <a:normAutofit fontScale="92500" lnSpcReduction="10000"/>
          </a:bodyPr>
          <a:lstStyle/>
          <a:p>
            <a:r>
              <a:rPr lang="en-US" dirty="0" smtClean="0"/>
              <a:t>DNA Replication </a:t>
            </a:r>
            <a:r>
              <a:rPr lang="en-US" b="0" dirty="0" smtClean="0"/>
              <a:t>– make more DNA for more cells to replace other cells.</a:t>
            </a:r>
            <a:endParaRPr lang="en-US" b="0" dirty="0"/>
          </a:p>
        </p:txBody>
      </p:sp>
      <p:sp>
        <p:nvSpPr>
          <p:cNvPr id="4" name="Content Placeholder 3"/>
          <p:cNvSpPr>
            <a:spLocks noGrp="1"/>
          </p:cNvSpPr>
          <p:nvPr>
            <p:ph sz="half" idx="2"/>
          </p:nvPr>
        </p:nvSpPr>
        <p:spPr>
          <a:xfrm>
            <a:off x="2057400" y="1600200"/>
            <a:ext cx="4040188" cy="2438400"/>
          </a:xfrm>
        </p:spPr>
        <p:txBody>
          <a:bodyPr>
            <a:normAutofit lnSpcReduction="10000"/>
          </a:bodyPr>
          <a:lstStyle/>
          <a:p>
            <a:pPr>
              <a:buNone/>
            </a:pPr>
            <a:r>
              <a:rPr lang="en-US" u="sng" dirty="0" smtClean="0"/>
              <a:t>DNA-DNA</a:t>
            </a:r>
          </a:p>
          <a:p>
            <a:pPr>
              <a:buNone/>
            </a:pPr>
            <a:r>
              <a:rPr lang="en-US" dirty="0" smtClean="0"/>
              <a:t>   A   =  T</a:t>
            </a:r>
          </a:p>
          <a:p>
            <a:pPr>
              <a:buNone/>
            </a:pPr>
            <a:r>
              <a:rPr lang="en-US" dirty="0" smtClean="0"/>
              <a:t>   T   =  A</a:t>
            </a:r>
          </a:p>
          <a:p>
            <a:pPr>
              <a:buNone/>
            </a:pPr>
            <a:r>
              <a:rPr lang="en-US" dirty="0" smtClean="0"/>
              <a:t>   C   </a:t>
            </a:r>
            <a:r>
              <a:rPr lang="en-US" u="sng" dirty="0" smtClean="0"/>
              <a:t>=</a:t>
            </a:r>
            <a:r>
              <a:rPr lang="en-US" dirty="0" smtClean="0"/>
              <a:t>  G</a:t>
            </a:r>
          </a:p>
          <a:p>
            <a:pPr>
              <a:buNone/>
            </a:pPr>
            <a:r>
              <a:rPr lang="en-US" dirty="0" smtClean="0"/>
              <a:t>   G  </a:t>
            </a:r>
            <a:r>
              <a:rPr lang="en-US" u="sng" dirty="0" smtClean="0"/>
              <a:t>=</a:t>
            </a:r>
            <a:r>
              <a:rPr lang="en-US" dirty="0" smtClean="0"/>
              <a:t>   C</a:t>
            </a:r>
          </a:p>
          <a:p>
            <a:pPr>
              <a:buNone/>
            </a:pPr>
            <a:endParaRPr lang="en-US" dirty="0" smtClean="0"/>
          </a:p>
          <a:p>
            <a:pPr>
              <a:buNone/>
            </a:pPr>
            <a:endParaRPr lang="en-US" dirty="0"/>
          </a:p>
        </p:txBody>
      </p:sp>
      <p:sp>
        <p:nvSpPr>
          <p:cNvPr id="5" name="Text Placeholder 4"/>
          <p:cNvSpPr>
            <a:spLocks noGrp="1"/>
          </p:cNvSpPr>
          <p:nvPr>
            <p:ph type="body" sz="quarter" idx="3"/>
          </p:nvPr>
        </p:nvSpPr>
        <p:spPr>
          <a:xfrm>
            <a:off x="6172200" y="914400"/>
            <a:ext cx="4495800" cy="457200"/>
          </a:xfrm>
        </p:spPr>
        <p:txBody>
          <a:bodyPr>
            <a:normAutofit fontScale="92500"/>
          </a:bodyPr>
          <a:lstStyle/>
          <a:p>
            <a:r>
              <a:rPr lang="en-US" dirty="0" smtClean="0"/>
              <a:t>Protein Synthesis – </a:t>
            </a:r>
            <a:r>
              <a:rPr lang="en-US" b="0" dirty="0" smtClean="0"/>
              <a:t>to make proteins</a:t>
            </a:r>
            <a:endParaRPr lang="en-US" b="0" dirty="0"/>
          </a:p>
        </p:txBody>
      </p:sp>
      <p:sp>
        <p:nvSpPr>
          <p:cNvPr id="6" name="Content Placeholder 5"/>
          <p:cNvSpPr>
            <a:spLocks noGrp="1"/>
          </p:cNvSpPr>
          <p:nvPr>
            <p:ph sz="quarter" idx="4"/>
          </p:nvPr>
        </p:nvSpPr>
        <p:spPr>
          <a:xfrm>
            <a:off x="6172201" y="1524000"/>
            <a:ext cx="4041775" cy="2286000"/>
          </a:xfrm>
        </p:spPr>
        <p:txBody>
          <a:bodyPr>
            <a:normAutofit fontScale="92500" lnSpcReduction="10000"/>
          </a:bodyPr>
          <a:lstStyle/>
          <a:p>
            <a:pPr>
              <a:buNone/>
            </a:pPr>
            <a:r>
              <a:rPr lang="en-US" u="sng" dirty="0" smtClean="0"/>
              <a:t>DNA     RNA</a:t>
            </a:r>
          </a:p>
          <a:p>
            <a:pPr>
              <a:buNone/>
            </a:pPr>
            <a:r>
              <a:rPr lang="en-US" dirty="0" smtClean="0"/>
              <a:t>   A   =   U</a:t>
            </a:r>
          </a:p>
          <a:p>
            <a:pPr>
              <a:buNone/>
            </a:pPr>
            <a:r>
              <a:rPr lang="en-US" dirty="0" smtClean="0"/>
              <a:t>   T   =   A</a:t>
            </a:r>
          </a:p>
          <a:p>
            <a:pPr>
              <a:buNone/>
            </a:pPr>
            <a:r>
              <a:rPr lang="en-US" dirty="0" smtClean="0"/>
              <a:t>   C   </a:t>
            </a:r>
            <a:r>
              <a:rPr lang="en-US" u="sng" dirty="0" smtClean="0"/>
              <a:t>=</a:t>
            </a:r>
            <a:r>
              <a:rPr lang="en-US" dirty="0" smtClean="0"/>
              <a:t>   G</a:t>
            </a:r>
          </a:p>
          <a:p>
            <a:pPr>
              <a:buNone/>
            </a:pPr>
            <a:r>
              <a:rPr lang="en-US" dirty="0" smtClean="0"/>
              <a:t>   G   </a:t>
            </a:r>
            <a:r>
              <a:rPr lang="en-US" u="sng" dirty="0" smtClean="0"/>
              <a:t>=</a:t>
            </a:r>
            <a:r>
              <a:rPr lang="en-US" dirty="0" smtClean="0"/>
              <a:t>   C</a:t>
            </a:r>
            <a:endParaRPr lang="en-US" dirty="0"/>
          </a:p>
        </p:txBody>
      </p:sp>
      <p:sp>
        <p:nvSpPr>
          <p:cNvPr id="8" name="TextBox 7"/>
          <p:cNvSpPr txBox="1"/>
          <p:nvPr/>
        </p:nvSpPr>
        <p:spPr>
          <a:xfrm>
            <a:off x="1449388" y="3810000"/>
            <a:ext cx="9144000" cy="2308324"/>
          </a:xfrm>
          <a:prstGeom prst="rect">
            <a:avLst/>
          </a:prstGeom>
          <a:noFill/>
        </p:spPr>
        <p:txBody>
          <a:bodyPr wrap="square" rtlCol="0">
            <a:spAutoFit/>
          </a:bodyPr>
          <a:lstStyle/>
          <a:p>
            <a:r>
              <a:rPr lang="en-US" sz="2400" b="1" dirty="0"/>
              <a:t>Protein Synthesis</a:t>
            </a:r>
          </a:p>
          <a:p>
            <a:r>
              <a:rPr lang="en-US" sz="2400" b="1" dirty="0"/>
              <a:t>DNA:</a:t>
            </a:r>
            <a:r>
              <a:rPr lang="en-US" sz="2400" dirty="0"/>
              <a:t> 		TAC    CAC    AAC</a:t>
            </a:r>
          </a:p>
          <a:p>
            <a:r>
              <a:rPr lang="en-US" sz="2400" i="1" dirty="0"/>
              <a:t>Transcription (nucleus)</a:t>
            </a:r>
          </a:p>
          <a:p>
            <a:r>
              <a:rPr lang="en-US" sz="2400" b="1" dirty="0"/>
              <a:t>mRNA:</a:t>
            </a:r>
            <a:r>
              <a:rPr lang="en-US" sz="2400" dirty="0"/>
              <a:t> 	AUG   GUG   UUG</a:t>
            </a:r>
          </a:p>
          <a:p>
            <a:r>
              <a:rPr lang="en-US" sz="2400" i="1" dirty="0"/>
              <a:t>Translation (ribosome)</a:t>
            </a:r>
          </a:p>
          <a:p>
            <a:r>
              <a:rPr lang="en-US" sz="2400" b="1" dirty="0"/>
              <a:t>Protein:</a:t>
            </a:r>
            <a:r>
              <a:rPr lang="en-US" sz="2400" dirty="0"/>
              <a:t>  </a:t>
            </a:r>
            <a:r>
              <a:rPr lang="en-US" sz="2400" dirty="0" err="1"/>
              <a:t>Methionine</a:t>
            </a:r>
            <a:r>
              <a:rPr lang="en-US" sz="2400" dirty="0"/>
              <a:t>,   ________, ________  Amino Acid Sequence</a:t>
            </a:r>
          </a:p>
        </p:txBody>
      </p:sp>
    </p:spTree>
    <p:extLst>
      <p:ext uri="{BB962C8B-B14F-4D97-AF65-F5344CB8AC3E}">
        <p14:creationId xmlns:p14="http://schemas.microsoft.com/office/powerpoint/2010/main" val="3829866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linds(horizont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blinds(horizontal)">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blinds(horizontal)">
                                      <p:cBhvr>
                                        <p:cTn id="37" dur="500"/>
                                        <p:tgtEl>
                                          <p:spTgt spid="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blinds(horizontal)">
                                      <p:cBhvr>
                                        <p:cTn id="42" dur="500"/>
                                        <p:tgtEl>
                                          <p:spTgt spid="6">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Effect transition="in" filter="blinds(horizontal)">
                                      <p:cBhvr>
                                        <p:cTn id="47" dur="500"/>
                                        <p:tgtEl>
                                          <p:spTgt spid="6">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6">
                                            <p:txEl>
                                              <p:pRg st="4" end="4"/>
                                            </p:txEl>
                                          </p:spTgt>
                                        </p:tgtEl>
                                        <p:attrNameLst>
                                          <p:attrName>style.visibility</p:attrName>
                                        </p:attrNameLst>
                                      </p:cBhvr>
                                      <p:to>
                                        <p:strVal val="visible"/>
                                      </p:to>
                                    </p:set>
                                    <p:animEffect transition="in" filter="blinds(horizontal)">
                                      <p:cBhvr>
                                        <p:cTn id="52" dur="500"/>
                                        <p:tgtEl>
                                          <p:spTgt spid="6">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8">
                                            <p:txEl>
                                              <p:pRg st="1" end="1"/>
                                            </p:txEl>
                                          </p:spTgt>
                                        </p:tgtEl>
                                        <p:attrNameLst>
                                          <p:attrName>style.visibility</p:attrName>
                                        </p:attrNameLst>
                                      </p:cBhvr>
                                      <p:to>
                                        <p:strVal val="visible"/>
                                      </p:to>
                                    </p:set>
                                    <p:animEffect transition="in" filter="blinds(horizontal)">
                                      <p:cBhvr>
                                        <p:cTn id="57" dur="500"/>
                                        <p:tgtEl>
                                          <p:spTgt spid="8">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8">
                                            <p:txEl>
                                              <p:pRg st="0" end="0"/>
                                            </p:txEl>
                                          </p:spTgt>
                                        </p:tgtEl>
                                        <p:attrNameLst>
                                          <p:attrName>style.visibility</p:attrName>
                                        </p:attrNameLst>
                                      </p:cBhvr>
                                      <p:to>
                                        <p:strVal val="visible"/>
                                      </p:to>
                                    </p:set>
                                    <p:animEffect transition="in" filter="blinds(horizontal)">
                                      <p:cBhvr>
                                        <p:cTn id="62" dur="500"/>
                                        <p:tgtEl>
                                          <p:spTgt spid="8">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nodeType="clickEffect">
                                  <p:stCondLst>
                                    <p:cond delay="0"/>
                                  </p:stCondLst>
                                  <p:childTnLst>
                                    <p:set>
                                      <p:cBhvr>
                                        <p:cTn id="66" dur="1" fill="hold">
                                          <p:stCondLst>
                                            <p:cond delay="0"/>
                                          </p:stCondLst>
                                        </p:cTn>
                                        <p:tgtEl>
                                          <p:spTgt spid="8">
                                            <p:txEl>
                                              <p:pRg st="2" end="2"/>
                                            </p:txEl>
                                          </p:spTgt>
                                        </p:tgtEl>
                                        <p:attrNameLst>
                                          <p:attrName>style.visibility</p:attrName>
                                        </p:attrNameLst>
                                      </p:cBhvr>
                                      <p:to>
                                        <p:strVal val="visible"/>
                                      </p:to>
                                    </p:set>
                                    <p:animEffect transition="in" filter="box(in)">
                                      <p:cBhvr>
                                        <p:cTn id="67" dur="500"/>
                                        <p:tgtEl>
                                          <p:spTgt spid="8">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nodeType="clickEffect">
                                  <p:stCondLst>
                                    <p:cond delay="0"/>
                                  </p:stCondLst>
                                  <p:childTnLst>
                                    <p:set>
                                      <p:cBhvr>
                                        <p:cTn id="71" dur="1" fill="hold">
                                          <p:stCondLst>
                                            <p:cond delay="0"/>
                                          </p:stCondLst>
                                        </p:cTn>
                                        <p:tgtEl>
                                          <p:spTgt spid="8">
                                            <p:txEl>
                                              <p:pRg st="3" end="3"/>
                                            </p:txEl>
                                          </p:spTgt>
                                        </p:tgtEl>
                                        <p:attrNameLst>
                                          <p:attrName>style.visibility</p:attrName>
                                        </p:attrNameLst>
                                      </p:cBhvr>
                                      <p:to>
                                        <p:strVal val="visible"/>
                                      </p:to>
                                    </p:set>
                                    <p:animEffect transition="in" filter="checkerboard(across)">
                                      <p:cBhvr>
                                        <p:cTn id="72" dur="500"/>
                                        <p:tgtEl>
                                          <p:spTgt spid="8">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 presetClass="entr" presetSubtype="10" fill="hold" nodeType="clickEffect">
                                  <p:stCondLst>
                                    <p:cond delay="0"/>
                                  </p:stCondLst>
                                  <p:childTnLst>
                                    <p:set>
                                      <p:cBhvr>
                                        <p:cTn id="76" dur="1" fill="hold">
                                          <p:stCondLst>
                                            <p:cond delay="0"/>
                                          </p:stCondLst>
                                        </p:cTn>
                                        <p:tgtEl>
                                          <p:spTgt spid="8">
                                            <p:txEl>
                                              <p:pRg st="4" end="4"/>
                                            </p:txEl>
                                          </p:spTgt>
                                        </p:tgtEl>
                                        <p:attrNameLst>
                                          <p:attrName>style.visibility</p:attrName>
                                        </p:attrNameLst>
                                      </p:cBhvr>
                                      <p:to>
                                        <p:strVal val="visible"/>
                                      </p:to>
                                    </p:set>
                                    <p:animEffect transition="in" filter="checkerboard(across)">
                                      <p:cBhvr>
                                        <p:cTn id="77" dur="500"/>
                                        <p:tgtEl>
                                          <p:spTgt spid="8">
                                            <p:txEl>
                                              <p:pRg st="4" end="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5" presetClass="entr" presetSubtype="10" fill="hold" nodeType="clickEffect">
                                  <p:stCondLst>
                                    <p:cond delay="0"/>
                                  </p:stCondLst>
                                  <p:childTnLst>
                                    <p:set>
                                      <p:cBhvr>
                                        <p:cTn id="81" dur="1" fill="hold">
                                          <p:stCondLst>
                                            <p:cond delay="0"/>
                                          </p:stCondLst>
                                        </p:cTn>
                                        <p:tgtEl>
                                          <p:spTgt spid="8">
                                            <p:txEl>
                                              <p:pRg st="5" end="5"/>
                                            </p:txEl>
                                          </p:spTgt>
                                        </p:tgtEl>
                                        <p:attrNameLst>
                                          <p:attrName>style.visibility</p:attrName>
                                        </p:attrNameLst>
                                      </p:cBhvr>
                                      <p:to>
                                        <p:strVal val="visible"/>
                                      </p:to>
                                    </p:set>
                                    <p:animEffect transition="in" filter="checkerboard(across)">
                                      <p:cBhvr>
                                        <p:cTn id="8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normAutofit fontScale="90000"/>
          </a:bodyPr>
          <a:lstStyle/>
          <a:p>
            <a:r>
              <a:rPr lang="en-US" dirty="0" smtClean="0"/>
              <a:t>Protein Synthesis</a:t>
            </a:r>
            <a:br>
              <a:rPr lang="en-US" dirty="0" smtClean="0"/>
            </a:br>
            <a:r>
              <a:rPr lang="en-US" sz="3600" dirty="0"/>
              <a:t>Transcription Practice p. </a:t>
            </a:r>
            <a:r>
              <a:rPr lang="en-US" sz="3600" dirty="0" smtClean="0"/>
              <a:t>69NB</a:t>
            </a:r>
            <a:endParaRPr lang="en-US" sz="3600" dirty="0"/>
          </a:p>
        </p:txBody>
      </p:sp>
      <p:sp>
        <p:nvSpPr>
          <p:cNvPr id="3" name="Content Placeholder 2"/>
          <p:cNvSpPr>
            <a:spLocks noGrp="1"/>
          </p:cNvSpPr>
          <p:nvPr>
            <p:ph idx="1"/>
          </p:nvPr>
        </p:nvSpPr>
        <p:spPr>
          <a:xfrm>
            <a:off x="1524000" y="1219201"/>
            <a:ext cx="9144000" cy="4525963"/>
          </a:xfrm>
        </p:spPr>
        <p:txBody>
          <a:bodyPr numCol="2">
            <a:normAutofit/>
          </a:bodyPr>
          <a:lstStyle/>
          <a:p>
            <a:r>
              <a:rPr lang="en-US" b="1" dirty="0" smtClean="0"/>
              <a:t>Directions:</a:t>
            </a:r>
            <a:r>
              <a:rPr lang="en-US" dirty="0" smtClean="0"/>
              <a:t>  Using the DNA strand as a template, transcribe mRNA.  Make sure to use the correct Nitrogen bases.</a:t>
            </a:r>
          </a:p>
          <a:p>
            <a:pPr marL="514350" indent="-514350">
              <a:buFont typeface="+mj-lt"/>
              <a:buAutoNum type="arabicPeriod"/>
            </a:pPr>
            <a:r>
              <a:rPr lang="en-US" dirty="0" smtClean="0"/>
              <a:t>ATA CCT TAA CGC GTC</a:t>
            </a:r>
          </a:p>
          <a:p>
            <a:pPr marL="514350" indent="-514350">
              <a:buFont typeface="+mj-lt"/>
              <a:buAutoNum type="arabicPeriod"/>
            </a:pPr>
            <a:r>
              <a:rPr lang="en-US" dirty="0" smtClean="0"/>
              <a:t>TAT TAG GCA AAA TTC</a:t>
            </a:r>
          </a:p>
          <a:p>
            <a:pPr marL="514350" indent="-514350">
              <a:buFont typeface="+mj-lt"/>
              <a:buAutoNum type="arabicPeriod"/>
            </a:pPr>
            <a:r>
              <a:rPr lang="en-US" dirty="0" smtClean="0"/>
              <a:t>GTG TGA TTA ATA GCC</a:t>
            </a:r>
          </a:p>
          <a:p>
            <a:pPr marL="514350" indent="-514350">
              <a:buFont typeface="+mj-lt"/>
              <a:buAutoNum type="arabicPeriod"/>
            </a:pPr>
            <a:r>
              <a:rPr lang="en-US" dirty="0" smtClean="0"/>
              <a:t>CTA AAG GAA TAG GAT</a:t>
            </a:r>
          </a:p>
          <a:p>
            <a:pPr marL="514350" indent="-514350">
              <a:buFont typeface="+mj-lt"/>
              <a:buAutoNum type="arabicPeriod"/>
            </a:pPr>
            <a:r>
              <a:rPr lang="en-US" dirty="0" smtClean="0"/>
              <a:t>GAT GAA TAC CCA CGA</a:t>
            </a:r>
          </a:p>
          <a:p>
            <a:pPr marL="514350" indent="-514350">
              <a:buFont typeface="+mj-lt"/>
              <a:buAutoNum type="arabicPeriod"/>
            </a:pPr>
            <a:r>
              <a:rPr lang="en-US" dirty="0" smtClean="0"/>
              <a:t>TAA TAT GCA CAT TAC</a:t>
            </a:r>
          </a:p>
          <a:p>
            <a:pPr marL="514350" indent="-514350">
              <a:buFont typeface="+mj-lt"/>
              <a:buAutoNum type="arabicPeriod"/>
            </a:pPr>
            <a:r>
              <a:rPr lang="en-US" dirty="0" smtClean="0"/>
              <a:t>GAA CCT TAC GGG GTG</a:t>
            </a:r>
          </a:p>
          <a:p>
            <a:pPr marL="514350" indent="-514350">
              <a:buFont typeface="+mj-lt"/>
              <a:buAutoNum type="arabicPeriod"/>
            </a:pPr>
            <a:r>
              <a:rPr lang="en-US" dirty="0" smtClean="0"/>
              <a:t>TAT AAC CAG GAG TTT</a:t>
            </a:r>
          </a:p>
          <a:p>
            <a:pPr marL="514350" indent="-514350">
              <a:buFont typeface="+mj-lt"/>
              <a:buAutoNum type="arabicPeriod"/>
            </a:pPr>
            <a:r>
              <a:rPr lang="en-US" dirty="0" smtClean="0"/>
              <a:t>ATC CGT AGT GTA AAT</a:t>
            </a:r>
          </a:p>
          <a:p>
            <a:pPr marL="514350" indent="-514350">
              <a:buFont typeface="+mj-lt"/>
              <a:buAutoNum type="arabicPeriod"/>
            </a:pPr>
            <a:r>
              <a:rPr lang="en-US" dirty="0" smtClean="0"/>
              <a:t>GGA TTA CCC TTA CCA</a:t>
            </a:r>
            <a:endParaRPr lang="en-US" dirty="0"/>
          </a:p>
        </p:txBody>
      </p:sp>
    </p:spTree>
    <p:extLst>
      <p:ext uri="{BB962C8B-B14F-4D97-AF65-F5344CB8AC3E}">
        <p14:creationId xmlns:p14="http://schemas.microsoft.com/office/powerpoint/2010/main" val="133800118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676400" y="152400"/>
            <a:ext cx="8128000" cy="6096000"/>
          </a:xfrm>
          <a:prstGeom prst="rect">
            <a:avLst/>
          </a:prstGeom>
          <a:noFill/>
          <a:ln w="9525">
            <a:noFill/>
            <a:miter lim="800000"/>
            <a:headEnd/>
            <a:tailEnd/>
          </a:ln>
          <a:effectLst/>
        </p:spPr>
      </p:pic>
    </p:spTree>
    <p:extLst>
      <p:ext uri="{BB962C8B-B14F-4D97-AF65-F5344CB8AC3E}">
        <p14:creationId xmlns:p14="http://schemas.microsoft.com/office/powerpoint/2010/main" val="139424047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Protein Synthesis – Gene Expression</a:t>
            </a:r>
            <a:endParaRPr lang="en-US" dirty="0"/>
          </a:p>
        </p:txBody>
      </p:sp>
      <p:sp>
        <p:nvSpPr>
          <p:cNvPr id="3" name="Content Placeholder 2"/>
          <p:cNvSpPr>
            <a:spLocks noGrp="1"/>
          </p:cNvSpPr>
          <p:nvPr>
            <p:ph idx="1"/>
          </p:nvPr>
        </p:nvSpPr>
        <p:spPr/>
        <p:txBody>
          <a:bodyPr/>
          <a:lstStyle/>
          <a:p>
            <a:pPr>
              <a:buNone/>
            </a:pPr>
            <a:r>
              <a:rPr lang="en-US" smtClean="0"/>
              <a:t>1. DNA</a:t>
            </a:r>
            <a:r>
              <a:rPr lang="en-US" dirty="0" smtClean="0"/>
              <a:t>:  ATA CCT TAA CGC GTC</a:t>
            </a:r>
          </a:p>
          <a:p>
            <a:endParaRPr lang="en-US" dirty="0" smtClean="0"/>
          </a:p>
          <a:p>
            <a:endParaRPr lang="en-US" dirty="0" smtClean="0"/>
          </a:p>
          <a:p>
            <a:pPr>
              <a:buNone/>
            </a:pPr>
            <a:r>
              <a:rPr lang="en-US" dirty="0" smtClean="0"/>
              <a:t>2. DNA: TAT TAG GCA AAA TTC</a:t>
            </a:r>
          </a:p>
          <a:p>
            <a:endParaRPr lang="en-US" dirty="0"/>
          </a:p>
        </p:txBody>
      </p:sp>
    </p:spTree>
    <p:extLst>
      <p:ext uri="{BB962C8B-B14F-4D97-AF65-F5344CB8AC3E}">
        <p14:creationId xmlns:p14="http://schemas.microsoft.com/office/powerpoint/2010/main" val="355931667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AXES Paragraph  P. 71 NB</a:t>
            </a:r>
            <a:endParaRPr lang="en-US" dirty="0"/>
          </a:p>
        </p:txBody>
      </p:sp>
      <p:sp>
        <p:nvSpPr>
          <p:cNvPr id="3" name="Content Placeholder 2"/>
          <p:cNvSpPr>
            <a:spLocks noGrp="1"/>
          </p:cNvSpPr>
          <p:nvPr>
            <p:ph idx="1"/>
          </p:nvPr>
        </p:nvSpPr>
        <p:spPr/>
        <p:txBody>
          <a:bodyPr/>
          <a:lstStyle/>
          <a:p>
            <a:r>
              <a:rPr lang="en-US" dirty="0" smtClean="0"/>
              <a:t>Write a paragraph after building your DNA molecule that include the vocabulary words: Double helix, Nitrogen bases, Hydrogen bond, Nucleotide, Backbone, Deoxyribose, Phosphate, Adenine, Thymine, Cytosine, Guanine.</a:t>
            </a:r>
            <a:endParaRPr lang="en-US" dirty="0"/>
          </a:p>
        </p:txBody>
      </p:sp>
    </p:spTree>
    <p:extLst>
      <p:ext uri="{BB962C8B-B14F-4D97-AF65-F5344CB8AC3E}">
        <p14:creationId xmlns:p14="http://schemas.microsoft.com/office/powerpoint/2010/main" val="42239747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260" name="Picture 84" descr="\\Hvf-work\education\Edu3\BDOL Interactive Chalkboard\Completed Foldables\Ch.11.foldable\Step.1.jpg"/>
          <p:cNvPicPr>
            <a:picLocks noChangeAspect="1" noChangeArrowheads="1"/>
          </p:cNvPicPr>
          <p:nvPr/>
        </p:nvPicPr>
        <p:blipFill>
          <a:blip r:embed="rId2" cstate="print"/>
          <a:srcRect/>
          <a:stretch>
            <a:fillRect/>
          </a:stretch>
        </p:blipFill>
        <p:spPr bwMode="auto">
          <a:xfrm>
            <a:off x="5105400" y="2667000"/>
            <a:ext cx="2038350" cy="3048000"/>
          </a:xfrm>
          <a:prstGeom prst="rect">
            <a:avLst/>
          </a:prstGeom>
          <a:noFill/>
        </p:spPr>
      </p:pic>
      <p:pic>
        <p:nvPicPr>
          <p:cNvPr id="50180" name="Picture 4" descr="Foldables logo"/>
          <p:cNvPicPr>
            <a:picLocks noChangeAspect="1" noChangeArrowheads="1"/>
          </p:cNvPicPr>
          <p:nvPr/>
        </p:nvPicPr>
        <p:blipFill>
          <a:blip r:embed="rId3" cstate="print"/>
          <a:srcRect/>
          <a:stretch>
            <a:fillRect/>
          </a:stretch>
        </p:blipFill>
        <p:spPr bwMode="auto">
          <a:xfrm>
            <a:off x="8229600" y="873126"/>
            <a:ext cx="1905000" cy="955675"/>
          </a:xfrm>
          <a:prstGeom prst="rect">
            <a:avLst/>
          </a:prstGeom>
          <a:noFill/>
        </p:spPr>
      </p:pic>
      <p:sp>
        <p:nvSpPr>
          <p:cNvPr id="50206" name="Text Box 30"/>
          <p:cNvSpPr txBox="1">
            <a:spLocks noChangeArrowheads="1"/>
          </p:cNvSpPr>
          <p:nvPr/>
        </p:nvSpPr>
        <p:spPr bwMode="auto">
          <a:xfrm>
            <a:off x="3733800" y="879476"/>
            <a:ext cx="4648200" cy="646331"/>
          </a:xfrm>
          <a:prstGeom prst="rect">
            <a:avLst/>
          </a:prstGeom>
          <a:noFill/>
          <a:ln w="9525" algn="ctr">
            <a:noFill/>
            <a:miter lim="800000"/>
            <a:headEnd/>
            <a:tailEnd/>
          </a:ln>
          <a:effectLst/>
        </p:spPr>
        <p:txBody>
          <a:bodyPr>
            <a:spAutoFit/>
          </a:bodyPr>
          <a:lstStyle/>
          <a:p>
            <a:pPr>
              <a:tabLst>
                <a:tab pos="228600" algn="l"/>
                <a:tab pos="1943100" algn="l"/>
              </a:tabLst>
            </a:pPr>
            <a:r>
              <a:rPr lang="en-US" b="1">
                <a:solidFill>
                  <a:schemeClr val="hlink"/>
                </a:solidFill>
              </a:rPr>
              <a:t>Collect</a:t>
            </a:r>
            <a:r>
              <a:rPr lang="en-US"/>
              <a:t> 3 sheets of paper and layer them about 1.5 cm apart vertically.  Keep the edges level.</a:t>
            </a:r>
          </a:p>
        </p:txBody>
      </p:sp>
      <p:pic>
        <p:nvPicPr>
          <p:cNvPr id="50233" name="Picture 57" descr="C:\Documents and Settings\cherie\Desktop\BDOL Prototype\BDOL Power Point Template\New previous.gif">
            <a:hlinkClick r:id="" action="ppaction://hlinkshowjump?jump=previousslide"/>
          </p:cNvPr>
          <p:cNvPicPr>
            <a:picLocks noChangeAspect="1" noChangeArrowheads="1"/>
          </p:cNvPicPr>
          <p:nvPr/>
        </p:nvPicPr>
        <p:blipFill>
          <a:blip r:embed="rId4" cstate="print"/>
          <a:srcRect/>
          <a:stretch>
            <a:fillRect/>
          </a:stretch>
        </p:blipFill>
        <p:spPr bwMode="auto">
          <a:xfrm>
            <a:off x="5105401" y="6191251"/>
            <a:ext cx="492125" cy="606425"/>
          </a:xfrm>
          <a:prstGeom prst="rect">
            <a:avLst/>
          </a:prstGeom>
          <a:noFill/>
        </p:spPr>
      </p:pic>
      <p:pic>
        <p:nvPicPr>
          <p:cNvPr id="50235" name="Picture 59" descr="C:\Documents and Settings\cherie\Desktop\BDOL Prototype\BDOL Power Point Template\New next.gif">
            <a:hlinkClick r:id="" action="ppaction://hlinkshowjump?jump=nextslide"/>
          </p:cNvPr>
          <p:cNvPicPr>
            <a:picLocks noChangeAspect="1" noChangeArrowheads="1"/>
          </p:cNvPicPr>
          <p:nvPr/>
        </p:nvPicPr>
        <p:blipFill>
          <a:blip r:embed="rId5" cstate="print"/>
          <a:srcRect/>
          <a:stretch>
            <a:fillRect/>
          </a:stretch>
        </p:blipFill>
        <p:spPr bwMode="auto">
          <a:xfrm>
            <a:off x="6542088" y="6194426"/>
            <a:ext cx="468312" cy="606425"/>
          </a:xfrm>
          <a:prstGeom prst="rect">
            <a:avLst/>
          </a:prstGeom>
          <a:noFill/>
        </p:spPr>
      </p:pic>
      <p:pic>
        <p:nvPicPr>
          <p:cNvPr id="50237" name="Picture 61" descr="C:\Documents and Settings\cherie\Desktop\BDOL Prototype\BDOL Power Point Template\end of slide.gif"/>
          <p:cNvPicPr>
            <a:picLocks noChangeAspect="1" noChangeArrowheads="1"/>
          </p:cNvPicPr>
          <p:nvPr/>
        </p:nvPicPr>
        <p:blipFill>
          <a:blip r:embed="rId6" cstate="print"/>
          <a:srcRect/>
          <a:stretch>
            <a:fillRect/>
          </a:stretch>
        </p:blipFill>
        <p:spPr bwMode="auto">
          <a:xfrm>
            <a:off x="9693276" y="5105400"/>
            <a:ext cx="593725" cy="846138"/>
          </a:xfrm>
          <a:prstGeom prst="rect">
            <a:avLst/>
          </a:prstGeom>
          <a:noFill/>
        </p:spPr>
      </p:pic>
      <p:pic>
        <p:nvPicPr>
          <p:cNvPr id="50239" name="Picture 63" descr="C:\Documents and Settings\cherie\Desktop\BDOL Prototype\BDOL Power Point Template\Foldables(on green).gif"/>
          <p:cNvPicPr>
            <a:picLocks noChangeAspect="1" noChangeArrowheads="1"/>
          </p:cNvPicPr>
          <p:nvPr/>
        </p:nvPicPr>
        <p:blipFill>
          <a:blip r:embed="rId7" cstate="print"/>
          <a:srcRect/>
          <a:stretch>
            <a:fillRect/>
          </a:stretch>
        </p:blipFill>
        <p:spPr bwMode="auto">
          <a:xfrm>
            <a:off x="4811714" y="76200"/>
            <a:ext cx="4332287" cy="400050"/>
          </a:xfrm>
          <a:prstGeom prst="rect">
            <a:avLst/>
          </a:prstGeom>
          <a:noFill/>
        </p:spPr>
      </p:pic>
      <p:pic>
        <p:nvPicPr>
          <p:cNvPr id="50240" name="Picture 64" descr="C:\Documents and Settings\cherie\Desktop\BDOL Prototype\BDOL Power Point Template\New TOC.gif">
            <a:hlinkClick r:id="rId8" action="ppaction://hlinksldjump"/>
          </p:cNvPr>
          <p:cNvPicPr>
            <a:picLocks noChangeAspect="1" noChangeArrowheads="1"/>
          </p:cNvPicPr>
          <p:nvPr/>
        </p:nvPicPr>
        <p:blipFill>
          <a:blip r:embed="rId9" cstate="print"/>
          <a:srcRect/>
          <a:stretch>
            <a:fillRect/>
          </a:stretch>
        </p:blipFill>
        <p:spPr bwMode="auto">
          <a:xfrm>
            <a:off x="5832476" y="6194426"/>
            <a:ext cx="492125" cy="606425"/>
          </a:xfrm>
          <a:prstGeom prst="rect">
            <a:avLst/>
          </a:prstGeom>
          <a:noFill/>
        </p:spPr>
      </p:pic>
      <p:pic>
        <p:nvPicPr>
          <p:cNvPr id="50242" name="Picture 66" descr="C:\Documents and Settings\cherie\Desktop\BDOL Prototype\BDOL Power Point Template\STEP1.gif"/>
          <p:cNvPicPr>
            <a:picLocks noChangeAspect="1" noChangeArrowheads="1"/>
          </p:cNvPicPr>
          <p:nvPr/>
        </p:nvPicPr>
        <p:blipFill>
          <a:blip r:embed="rId10" cstate="print"/>
          <a:srcRect/>
          <a:stretch>
            <a:fillRect/>
          </a:stretch>
        </p:blipFill>
        <p:spPr bwMode="auto">
          <a:xfrm>
            <a:off x="2125664" y="1001714"/>
            <a:ext cx="1531937" cy="674687"/>
          </a:xfrm>
          <a:prstGeom prst="rect">
            <a:avLst/>
          </a:prstGeom>
          <a:noFill/>
        </p:spPr>
      </p:pic>
      <p:pic>
        <p:nvPicPr>
          <p:cNvPr id="50244" name="Picture 68" descr="C:\Documents and Settings\cherie\Desktop\BDOL Prototype\BDOL Power Point Template\resources.gif">
            <a:hlinkClick r:id="" action="ppaction://hlinkshowjump?jump=firstslide"/>
          </p:cNvPr>
          <p:cNvPicPr>
            <a:picLocks noChangeAspect="1" noChangeArrowheads="1"/>
          </p:cNvPicPr>
          <p:nvPr/>
        </p:nvPicPr>
        <p:blipFill>
          <a:blip r:embed="rId11" cstate="print"/>
          <a:srcRect/>
          <a:stretch>
            <a:fillRect/>
          </a:stretch>
        </p:blipFill>
        <p:spPr bwMode="auto">
          <a:xfrm>
            <a:off x="8458201" y="6267451"/>
            <a:ext cx="1806575" cy="411163"/>
          </a:xfrm>
          <a:prstGeom prst="rect">
            <a:avLst/>
          </a:prstGeom>
          <a:noFill/>
        </p:spPr>
      </p:pic>
      <p:pic>
        <p:nvPicPr>
          <p:cNvPr id="50245" name="Picture 69" descr="C:\Documents and Settings\cherie\Desktop\BDOL Prototype\BDOL Power Point Template\help.gif">
            <a:hlinkClick r:id="rId12" action="ppaction://hlinksldjump"/>
          </p:cNvPr>
          <p:cNvPicPr>
            <a:picLocks noChangeAspect="1" noChangeArrowheads="1"/>
          </p:cNvPicPr>
          <p:nvPr/>
        </p:nvPicPr>
        <p:blipFill>
          <a:blip r:embed="rId13" cstate="print"/>
          <a:srcRect/>
          <a:stretch>
            <a:fillRect/>
          </a:stretch>
        </p:blipFill>
        <p:spPr bwMode="auto">
          <a:xfrm>
            <a:off x="1752600" y="6202364"/>
            <a:ext cx="560388" cy="560387"/>
          </a:xfrm>
          <a:prstGeom prst="rect">
            <a:avLst/>
          </a:prstGeom>
          <a:noFill/>
        </p:spPr>
      </p:pic>
      <p:sp>
        <p:nvSpPr>
          <p:cNvPr id="50247" name="Text Box 71"/>
          <p:cNvSpPr txBox="1">
            <a:spLocks noChangeArrowheads="1"/>
          </p:cNvSpPr>
          <p:nvPr/>
        </p:nvSpPr>
        <p:spPr bwMode="auto">
          <a:xfrm>
            <a:off x="2041526" y="5653088"/>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pic>
        <p:nvPicPr>
          <p:cNvPr id="50256" name="Picture 80" descr="\\Hvf-work\education\Edu3\BDOL Interactive Chalkboard\BDOL IC 11\BDOL.ch11.headers\Chpt11.jpg"/>
          <p:cNvPicPr>
            <a:picLocks noChangeAspect="1" noChangeArrowheads="1"/>
          </p:cNvPicPr>
          <p:nvPr/>
        </p:nvPicPr>
        <p:blipFill>
          <a:blip r:embed="rId14" cstate="print"/>
          <a:srcRect/>
          <a:stretch>
            <a:fillRect/>
          </a:stretch>
        </p:blipFill>
        <p:spPr bwMode="auto">
          <a:xfrm>
            <a:off x="1524000" y="0"/>
            <a:ext cx="2971800" cy="719138"/>
          </a:xfrm>
          <a:prstGeom prst="rect">
            <a:avLst/>
          </a:prstGeom>
          <a:noFill/>
        </p:spPr>
      </p:pic>
      <p:sp>
        <p:nvSpPr>
          <p:cNvPr id="50257" name="Rectangle 81"/>
          <p:cNvSpPr>
            <a:spLocks noGrp="1" noChangeArrowheads="1"/>
          </p:cNvSpPr>
          <p:nvPr>
            <p:ph type="title" idx="4294967295"/>
          </p:nvPr>
        </p:nvSpPr>
        <p:spPr/>
        <p:txBody>
          <a:bodyPr/>
          <a:lstStyle/>
          <a:p>
            <a:r>
              <a:rPr lang="en-US"/>
              <a:t> </a:t>
            </a:r>
          </a:p>
        </p:txBody>
      </p:sp>
      <p:sp>
        <p:nvSpPr>
          <p:cNvPr id="16" name="TextBox 15"/>
          <p:cNvSpPr txBox="1"/>
          <p:nvPr/>
        </p:nvSpPr>
        <p:spPr>
          <a:xfrm>
            <a:off x="4343400" y="1600200"/>
            <a:ext cx="3200400" cy="369332"/>
          </a:xfrm>
          <a:prstGeom prst="rect">
            <a:avLst/>
          </a:prstGeom>
          <a:noFill/>
        </p:spPr>
        <p:txBody>
          <a:bodyPr wrap="square" rtlCol="0">
            <a:spAutoFit/>
          </a:bodyPr>
          <a:lstStyle/>
          <a:p>
            <a:r>
              <a:rPr lang="en-US" dirty="0"/>
              <a:t>P. 53 NB</a:t>
            </a:r>
          </a:p>
        </p:txBody>
      </p:sp>
    </p:spTree>
    <p:extLst>
      <p:ext uri="{BB962C8B-B14F-4D97-AF65-F5344CB8AC3E}">
        <p14:creationId xmlns:p14="http://schemas.microsoft.com/office/powerpoint/2010/main" val="154041462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50237"/>
                                        </p:tgtEl>
                                        <p:attrNameLst>
                                          <p:attrName>style.visibility</p:attrName>
                                        </p:attrNameLst>
                                      </p:cBhvr>
                                      <p:to>
                                        <p:strVal val="visible"/>
                                      </p:to>
                                    </p:set>
                                    <p:animEffect transition="in" filter="box(out)">
                                      <p:cBhvr>
                                        <p:cTn id="7" dur="500"/>
                                        <p:tgtEl>
                                          <p:spTgt spid="50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58" name="Text Box 18"/>
          <p:cNvSpPr txBox="1">
            <a:spLocks noChangeArrowheads="1"/>
          </p:cNvSpPr>
          <p:nvPr/>
        </p:nvSpPr>
        <p:spPr bwMode="auto">
          <a:xfrm>
            <a:off x="3962400" y="960439"/>
            <a:ext cx="5486400" cy="646331"/>
          </a:xfrm>
          <a:prstGeom prst="rect">
            <a:avLst/>
          </a:prstGeom>
          <a:noFill/>
          <a:ln w="9525" algn="ctr">
            <a:noFill/>
            <a:miter lim="800000"/>
            <a:headEnd/>
            <a:tailEnd/>
          </a:ln>
          <a:effectLst/>
        </p:spPr>
        <p:txBody>
          <a:bodyPr>
            <a:spAutoFit/>
          </a:bodyPr>
          <a:lstStyle/>
          <a:p>
            <a:pPr>
              <a:tabLst>
                <a:tab pos="228600" algn="l"/>
                <a:tab pos="1943100" algn="l"/>
              </a:tabLst>
            </a:pPr>
            <a:r>
              <a:rPr lang="en-US" b="1">
                <a:solidFill>
                  <a:schemeClr val="hlink"/>
                </a:solidFill>
              </a:rPr>
              <a:t>Fold</a:t>
            </a:r>
            <a:r>
              <a:rPr lang="en-US">
                <a:solidFill>
                  <a:schemeClr val="hlink"/>
                </a:solidFill>
              </a:rPr>
              <a:t> </a:t>
            </a:r>
            <a:r>
              <a:rPr lang="en-US"/>
              <a:t>up the bottom edges of the paper to form 6 equal tabs.</a:t>
            </a:r>
          </a:p>
        </p:txBody>
      </p:sp>
      <p:pic>
        <p:nvPicPr>
          <p:cNvPr id="701476" name="Picture 36" descr="C:\Documents and Settings\cherie\Desktop\BDOL Prototype\BDOL Power Point Template\New previous.gif">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701478" name="Picture 38" descr="C:\Documents and Settings\cherie\Desktop\BDOL Prototype\BDOL Power Point Template\New next.gif">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pic>
        <p:nvPicPr>
          <p:cNvPr id="701480" name="Picture 40" descr="C:\Documents and Settings\cherie\Desktop\BDOL Prototype\BDOL Power Point Template\end of slide.gif"/>
          <p:cNvPicPr>
            <a:picLocks noChangeAspect="1" noChangeArrowheads="1"/>
          </p:cNvPicPr>
          <p:nvPr/>
        </p:nvPicPr>
        <p:blipFill>
          <a:blip r:embed="rId4" cstate="print"/>
          <a:srcRect/>
          <a:stretch>
            <a:fillRect/>
          </a:stretch>
        </p:blipFill>
        <p:spPr bwMode="auto">
          <a:xfrm>
            <a:off x="9693276" y="5105400"/>
            <a:ext cx="593725" cy="846138"/>
          </a:xfrm>
          <a:prstGeom prst="rect">
            <a:avLst/>
          </a:prstGeom>
          <a:noFill/>
        </p:spPr>
      </p:pic>
      <p:pic>
        <p:nvPicPr>
          <p:cNvPr id="701482" name="Picture 42" descr="C:\Documents and Settings\cherie\Desktop\BDOL Prototype\BDOL Power Point Template\New TOC.gif">
            <a:hlinkClick r:id="rId5" action="ppaction://hlinksldjump"/>
          </p:cNvPr>
          <p:cNvPicPr>
            <a:picLocks noChangeAspect="1" noChangeArrowheads="1"/>
          </p:cNvPicPr>
          <p:nvPr/>
        </p:nvPicPr>
        <p:blipFill>
          <a:blip r:embed="rId6" cstate="print"/>
          <a:srcRect/>
          <a:stretch>
            <a:fillRect/>
          </a:stretch>
        </p:blipFill>
        <p:spPr bwMode="auto">
          <a:xfrm>
            <a:off x="5832476" y="6194426"/>
            <a:ext cx="492125" cy="606425"/>
          </a:xfrm>
          <a:prstGeom prst="rect">
            <a:avLst/>
          </a:prstGeom>
          <a:noFill/>
        </p:spPr>
      </p:pic>
      <p:pic>
        <p:nvPicPr>
          <p:cNvPr id="701483" name="Picture 43" descr="C:\Documents and Settings\cherie\Desktop\BDOL Prototype\BDOL Power Point Template\STEP2.gif"/>
          <p:cNvPicPr>
            <a:picLocks noChangeAspect="1" noChangeArrowheads="1"/>
          </p:cNvPicPr>
          <p:nvPr/>
        </p:nvPicPr>
        <p:blipFill>
          <a:blip r:embed="rId7" cstate="print"/>
          <a:srcRect/>
          <a:stretch>
            <a:fillRect/>
          </a:stretch>
        </p:blipFill>
        <p:spPr bwMode="auto">
          <a:xfrm>
            <a:off x="2133600" y="952500"/>
            <a:ext cx="1543050" cy="685800"/>
          </a:xfrm>
          <a:prstGeom prst="rect">
            <a:avLst/>
          </a:prstGeom>
          <a:noFill/>
        </p:spPr>
      </p:pic>
      <p:pic>
        <p:nvPicPr>
          <p:cNvPr id="701484" name="Picture 44" descr="C:\Documents and Settings\cherie\Desktop\BDOL Prototype\BDOL Power Point Template\Foldables(on green).gif"/>
          <p:cNvPicPr>
            <a:picLocks noChangeAspect="1" noChangeArrowheads="1"/>
          </p:cNvPicPr>
          <p:nvPr/>
        </p:nvPicPr>
        <p:blipFill>
          <a:blip r:embed="rId8" cstate="print"/>
          <a:srcRect/>
          <a:stretch>
            <a:fillRect/>
          </a:stretch>
        </p:blipFill>
        <p:spPr bwMode="auto">
          <a:xfrm>
            <a:off x="4583114" y="76200"/>
            <a:ext cx="4332287" cy="400050"/>
          </a:xfrm>
          <a:prstGeom prst="rect">
            <a:avLst/>
          </a:prstGeom>
          <a:noFill/>
        </p:spPr>
      </p:pic>
      <p:pic>
        <p:nvPicPr>
          <p:cNvPr id="701486" name="Picture 46" descr="C:\Documents and Settings\cherie\Desktop\BDOL Prototype\BDOL Power Point Template\resources.gif">
            <a:hlinkClick r:id="" action="ppaction://hlinkshowjump?jump=firstslide"/>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701487" name="Picture 47" descr="C:\Documents and Settings\cherie\Desktop\BDOL Prototype\BDOL Power Point Template\help.gif">
            <a:hlinkClick r:id="rId10" action="ppaction://hlinksldjump"/>
          </p:cNvPr>
          <p:cNvPicPr>
            <a:picLocks noChangeAspect="1" noChangeArrowheads="1"/>
          </p:cNvPicPr>
          <p:nvPr/>
        </p:nvPicPr>
        <p:blipFill>
          <a:blip r:embed="rId11" cstate="print"/>
          <a:srcRect/>
          <a:stretch>
            <a:fillRect/>
          </a:stretch>
        </p:blipFill>
        <p:spPr bwMode="auto">
          <a:xfrm>
            <a:off x="1752600" y="6202364"/>
            <a:ext cx="560388" cy="560387"/>
          </a:xfrm>
          <a:prstGeom prst="rect">
            <a:avLst/>
          </a:prstGeom>
          <a:noFill/>
        </p:spPr>
      </p:pic>
      <p:sp>
        <p:nvSpPr>
          <p:cNvPr id="701489" name="Text Box 49"/>
          <p:cNvSpPr txBox="1">
            <a:spLocks noChangeArrowheads="1"/>
          </p:cNvSpPr>
          <p:nvPr/>
        </p:nvSpPr>
        <p:spPr bwMode="auto">
          <a:xfrm>
            <a:off x="2041526" y="5653088"/>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pic>
        <p:nvPicPr>
          <p:cNvPr id="701498" name="Picture 58" descr="\\Hvf-work\education\Edu3\BDOL Interactive Chalkboard\BDOL IC 11\BDOL.ch11.headers\Chpt11.jpg"/>
          <p:cNvPicPr>
            <a:picLocks noChangeAspect="1" noChangeArrowheads="1"/>
          </p:cNvPicPr>
          <p:nvPr/>
        </p:nvPicPr>
        <p:blipFill>
          <a:blip r:embed="rId12" cstate="print"/>
          <a:srcRect/>
          <a:stretch>
            <a:fillRect/>
          </a:stretch>
        </p:blipFill>
        <p:spPr bwMode="auto">
          <a:xfrm>
            <a:off x="1524000" y="0"/>
            <a:ext cx="2971800" cy="719138"/>
          </a:xfrm>
          <a:prstGeom prst="rect">
            <a:avLst/>
          </a:prstGeom>
          <a:noFill/>
        </p:spPr>
      </p:pic>
      <p:pic>
        <p:nvPicPr>
          <p:cNvPr id="701499" name="Picture 59" descr="\\Hvf-work\education\Edu3\BDOL Interactive Chalkboard\Completed Foldables\Ch.11.foldable\Step.2.jpg"/>
          <p:cNvPicPr>
            <a:picLocks noChangeAspect="1" noChangeArrowheads="1"/>
          </p:cNvPicPr>
          <p:nvPr/>
        </p:nvPicPr>
        <p:blipFill>
          <a:blip r:embed="rId13" cstate="print"/>
          <a:srcRect/>
          <a:stretch>
            <a:fillRect/>
          </a:stretch>
        </p:blipFill>
        <p:spPr bwMode="auto">
          <a:xfrm>
            <a:off x="4267200" y="2066926"/>
            <a:ext cx="4114800" cy="3597275"/>
          </a:xfrm>
          <a:prstGeom prst="rect">
            <a:avLst/>
          </a:prstGeom>
          <a:noFill/>
        </p:spPr>
      </p:pic>
      <p:sp>
        <p:nvSpPr>
          <p:cNvPr id="14" name="TextBox 13"/>
          <p:cNvSpPr txBox="1"/>
          <p:nvPr/>
        </p:nvSpPr>
        <p:spPr>
          <a:xfrm>
            <a:off x="4648200" y="1295400"/>
            <a:ext cx="2971800" cy="369332"/>
          </a:xfrm>
          <a:prstGeom prst="rect">
            <a:avLst/>
          </a:prstGeom>
          <a:noFill/>
        </p:spPr>
        <p:txBody>
          <a:bodyPr wrap="square" rtlCol="0">
            <a:spAutoFit/>
          </a:bodyPr>
          <a:lstStyle/>
          <a:p>
            <a:r>
              <a:rPr lang="en-US" dirty="0"/>
              <a:t>P. 53NB</a:t>
            </a:r>
          </a:p>
        </p:txBody>
      </p:sp>
    </p:spTree>
    <p:extLst>
      <p:ext uri="{BB962C8B-B14F-4D97-AF65-F5344CB8AC3E}">
        <p14:creationId xmlns:p14="http://schemas.microsoft.com/office/powerpoint/2010/main" val="269235982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701480"/>
                                        </p:tgtEl>
                                        <p:attrNameLst>
                                          <p:attrName>style.visibility</p:attrName>
                                        </p:attrNameLst>
                                      </p:cBhvr>
                                      <p:to>
                                        <p:strVal val="visible"/>
                                      </p:to>
                                    </p:set>
                                    <p:animEffect transition="in" filter="box(out)">
                                      <p:cBhvr>
                                        <p:cTn id="7" dur="500"/>
                                        <p:tgtEl>
                                          <p:spTgt spid="7014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7" name="Text Box 7"/>
          <p:cNvSpPr txBox="1">
            <a:spLocks noChangeArrowheads="1"/>
          </p:cNvSpPr>
          <p:nvPr/>
        </p:nvSpPr>
        <p:spPr bwMode="auto">
          <a:xfrm>
            <a:off x="3733800" y="936626"/>
            <a:ext cx="6477000" cy="646331"/>
          </a:xfrm>
          <a:prstGeom prst="rect">
            <a:avLst/>
          </a:prstGeom>
          <a:noFill/>
          <a:ln w="9525" algn="ctr">
            <a:noFill/>
            <a:miter lim="800000"/>
            <a:headEnd/>
            <a:tailEnd/>
          </a:ln>
          <a:effectLst/>
        </p:spPr>
        <p:txBody>
          <a:bodyPr>
            <a:spAutoFit/>
          </a:bodyPr>
          <a:lstStyle/>
          <a:p>
            <a:pPr>
              <a:tabLst>
                <a:tab pos="228600" algn="l"/>
                <a:tab pos="1943100" algn="l"/>
              </a:tabLst>
            </a:pPr>
            <a:r>
              <a:rPr lang="en-US" b="1">
                <a:solidFill>
                  <a:schemeClr val="hlink"/>
                </a:solidFill>
              </a:rPr>
              <a:t>Fold </a:t>
            </a:r>
            <a:r>
              <a:rPr lang="en-US"/>
              <a:t>the papers and crease well to hold the tabs in place.  Staple along the fold.  </a:t>
            </a:r>
            <a:r>
              <a:rPr lang="en-US" b="1">
                <a:solidFill>
                  <a:schemeClr val="tx2"/>
                </a:solidFill>
              </a:rPr>
              <a:t>Label</a:t>
            </a:r>
            <a:r>
              <a:rPr lang="en-US"/>
              <a:t> each tab.</a:t>
            </a:r>
          </a:p>
        </p:txBody>
      </p:sp>
      <p:pic>
        <p:nvPicPr>
          <p:cNvPr id="757790" name="Picture 30" descr="C:\Documents and Settings\cherie\Desktop\BDOL Prototype\BDOL Power Point Template\New previous.gif">
            <a:hlinkClick r:id="" action="ppaction://hlinkshowjump?jump=previousslide"/>
          </p:cNvPr>
          <p:cNvPicPr>
            <a:picLocks noChangeAspect="1" noChangeArrowheads="1"/>
          </p:cNvPicPr>
          <p:nvPr/>
        </p:nvPicPr>
        <p:blipFill>
          <a:blip r:embed="rId2" cstate="print"/>
          <a:srcRect/>
          <a:stretch>
            <a:fillRect/>
          </a:stretch>
        </p:blipFill>
        <p:spPr bwMode="auto">
          <a:xfrm>
            <a:off x="5105401" y="6191251"/>
            <a:ext cx="492125" cy="606425"/>
          </a:xfrm>
          <a:prstGeom prst="rect">
            <a:avLst/>
          </a:prstGeom>
          <a:noFill/>
        </p:spPr>
      </p:pic>
      <p:pic>
        <p:nvPicPr>
          <p:cNvPr id="757792" name="Picture 32" descr="C:\Documents and Settings\cherie\Desktop\BDOL Prototype\BDOL Power Point Template\New next.gif">
            <a:hlinkClick r:id="" action="ppaction://hlinkshowjump?jump=nextslide"/>
          </p:cNvPr>
          <p:cNvPicPr>
            <a:picLocks noChangeAspect="1" noChangeArrowheads="1"/>
          </p:cNvPicPr>
          <p:nvPr/>
        </p:nvPicPr>
        <p:blipFill>
          <a:blip r:embed="rId3" cstate="print"/>
          <a:srcRect/>
          <a:stretch>
            <a:fillRect/>
          </a:stretch>
        </p:blipFill>
        <p:spPr bwMode="auto">
          <a:xfrm>
            <a:off x="6542088" y="6194426"/>
            <a:ext cx="468312" cy="606425"/>
          </a:xfrm>
          <a:prstGeom prst="rect">
            <a:avLst/>
          </a:prstGeom>
          <a:noFill/>
        </p:spPr>
      </p:pic>
      <p:pic>
        <p:nvPicPr>
          <p:cNvPr id="757794" name="Picture 34" descr="C:\Documents and Settings\cherie\Desktop\BDOL Prototype\BDOL Power Point Template\end of slide.gif"/>
          <p:cNvPicPr>
            <a:picLocks noChangeAspect="1" noChangeArrowheads="1"/>
          </p:cNvPicPr>
          <p:nvPr/>
        </p:nvPicPr>
        <p:blipFill>
          <a:blip r:embed="rId4" cstate="print"/>
          <a:srcRect/>
          <a:stretch>
            <a:fillRect/>
          </a:stretch>
        </p:blipFill>
        <p:spPr bwMode="auto">
          <a:xfrm>
            <a:off x="9693276" y="5105400"/>
            <a:ext cx="593725" cy="846138"/>
          </a:xfrm>
          <a:prstGeom prst="rect">
            <a:avLst/>
          </a:prstGeom>
          <a:noFill/>
        </p:spPr>
      </p:pic>
      <p:pic>
        <p:nvPicPr>
          <p:cNvPr id="757796" name="Picture 36" descr="C:\Documents and Settings\cherie\Desktop\BDOL Prototype\BDOL Power Point Template\New TOC.gif">
            <a:hlinkClick r:id="rId5" action="ppaction://hlinksldjump"/>
          </p:cNvPr>
          <p:cNvPicPr>
            <a:picLocks noChangeAspect="1" noChangeArrowheads="1"/>
          </p:cNvPicPr>
          <p:nvPr/>
        </p:nvPicPr>
        <p:blipFill>
          <a:blip r:embed="rId6" cstate="print"/>
          <a:srcRect/>
          <a:stretch>
            <a:fillRect/>
          </a:stretch>
        </p:blipFill>
        <p:spPr bwMode="auto">
          <a:xfrm>
            <a:off x="5832476" y="6194426"/>
            <a:ext cx="492125" cy="606425"/>
          </a:xfrm>
          <a:prstGeom prst="rect">
            <a:avLst/>
          </a:prstGeom>
          <a:noFill/>
        </p:spPr>
      </p:pic>
      <p:pic>
        <p:nvPicPr>
          <p:cNvPr id="757798" name="Picture 38" descr="C:\Documents and Settings\cherie\Desktop\BDOL Prototype\BDOL Power Point Template\STEP3.gif"/>
          <p:cNvPicPr>
            <a:picLocks noChangeAspect="1" noChangeArrowheads="1"/>
          </p:cNvPicPr>
          <p:nvPr/>
        </p:nvPicPr>
        <p:blipFill>
          <a:blip r:embed="rId7" cstate="print"/>
          <a:srcRect/>
          <a:stretch>
            <a:fillRect/>
          </a:stretch>
        </p:blipFill>
        <p:spPr bwMode="auto">
          <a:xfrm>
            <a:off x="2057400" y="914400"/>
            <a:ext cx="1543050" cy="685800"/>
          </a:xfrm>
          <a:prstGeom prst="rect">
            <a:avLst/>
          </a:prstGeom>
          <a:noFill/>
        </p:spPr>
      </p:pic>
      <p:pic>
        <p:nvPicPr>
          <p:cNvPr id="757799" name="Picture 39" descr="C:\Documents and Settings\cherie\Desktop\BDOL Prototype\BDOL Power Point Template\Foldables(on green).gif"/>
          <p:cNvPicPr>
            <a:picLocks noChangeAspect="1" noChangeArrowheads="1"/>
          </p:cNvPicPr>
          <p:nvPr/>
        </p:nvPicPr>
        <p:blipFill>
          <a:blip r:embed="rId8" cstate="print"/>
          <a:srcRect/>
          <a:stretch>
            <a:fillRect/>
          </a:stretch>
        </p:blipFill>
        <p:spPr bwMode="auto">
          <a:xfrm>
            <a:off x="4583114" y="76200"/>
            <a:ext cx="4332287" cy="400050"/>
          </a:xfrm>
          <a:prstGeom prst="rect">
            <a:avLst/>
          </a:prstGeom>
          <a:noFill/>
        </p:spPr>
      </p:pic>
      <p:pic>
        <p:nvPicPr>
          <p:cNvPr id="757801" name="Picture 41" descr="C:\Documents and Settings\cherie\Desktop\BDOL Prototype\BDOL Power Point Template\resources.gif">
            <a:hlinkClick r:id="" action="ppaction://hlinkshowjump?jump=firstslide"/>
          </p:cNvPr>
          <p:cNvPicPr>
            <a:picLocks noChangeAspect="1" noChangeArrowheads="1"/>
          </p:cNvPicPr>
          <p:nvPr/>
        </p:nvPicPr>
        <p:blipFill>
          <a:blip r:embed="rId9" cstate="print"/>
          <a:srcRect/>
          <a:stretch>
            <a:fillRect/>
          </a:stretch>
        </p:blipFill>
        <p:spPr bwMode="auto">
          <a:xfrm>
            <a:off x="8458201" y="6267451"/>
            <a:ext cx="1806575" cy="411163"/>
          </a:xfrm>
          <a:prstGeom prst="rect">
            <a:avLst/>
          </a:prstGeom>
          <a:noFill/>
        </p:spPr>
      </p:pic>
      <p:pic>
        <p:nvPicPr>
          <p:cNvPr id="757802" name="Picture 42" descr="C:\Documents and Settings\cherie\Desktop\BDOL Prototype\BDOL Power Point Template\help.gif">
            <a:hlinkClick r:id="rId10" action="ppaction://hlinksldjump"/>
          </p:cNvPr>
          <p:cNvPicPr>
            <a:picLocks noChangeAspect="1" noChangeArrowheads="1"/>
          </p:cNvPicPr>
          <p:nvPr/>
        </p:nvPicPr>
        <p:blipFill>
          <a:blip r:embed="rId11" cstate="print"/>
          <a:srcRect/>
          <a:stretch>
            <a:fillRect/>
          </a:stretch>
        </p:blipFill>
        <p:spPr bwMode="auto">
          <a:xfrm>
            <a:off x="1752600" y="6202364"/>
            <a:ext cx="560388" cy="560387"/>
          </a:xfrm>
          <a:prstGeom prst="rect">
            <a:avLst/>
          </a:prstGeom>
          <a:noFill/>
        </p:spPr>
      </p:pic>
      <p:sp>
        <p:nvSpPr>
          <p:cNvPr id="757804" name="Text Box 44"/>
          <p:cNvSpPr txBox="1">
            <a:spLocks noChangeArrowheads="1"/>
          </p:cNvSpPr>
          <p:nvPr/>
        </p:nvSpPr>
        <p:spPr bwMode="auto">
          <a:xfrm>
            <a:off x="2041526" y="5653088"/>
            <a:ext cx="8093075" cy="304800"/>
          </a:xfrm>
          <a:prstGeom prst="rect">
            <a:avLst/>
          </a:prstGeom>
          <a:noFill/>
          <a:ln w="9525">
            <a:noFill/>
            <a:miter lim="800000"/>
            <a:headEnd/>
            <a:tailEnd/>
          </a:ln>
          <a:effectLst/>
        </p:spPr>
        <p:txBody>
          <a:bodyPr>
            <a:spAutoFit/>
          </a:bodyPr>
          <a:lstStyle/>
          <a:p>
            <a:pPr algn="ctr" eaLnBrk="0" hangingPunct="0">
              <a:lnSpc>
                <a:spcPct val="100000"/>
              </a:lnSpc>
              <a:spcBef>
                <a:spcPct val="0"/>
              </a:spcBef>
              <a:spcAft>
                <a:spcPct val="0"/>
              </a:spcAft>
            </a:pPr>
            <a:r>
              <a:rPr lang="en-US" sz="1400" b="1">
                <a:solidFill>
                  <a:schemeClr val="hlink"/>
                </a:solidFill>
              </a:rPr>
              <a:t>To return to the chapter summary click escape or close this document.</a:t>
            </a:r>
          </a:p>
        </p:txBody>
      </p:sp>
      <p:pic>
        <p:nvPicPr>
          <p:cNvPr id="757810" name="Picture 50" descr="\\Hvf-work\education\Edu3\BDOL Interactive Chalkboard\BDOL IC 11\BDOL.ch11.headers\Chpt11.jpg"/>
          <p:cNvPicPr>
            <a:picLocks noChangeAspect="1" noChangeArrowheads="1"/>
          </p:cNvPicPr>
          <p:nvPr/>
        </p:nvPicPr>
        <p:blipFill>
          <a:blip r:embed="rId12" cstate="print"/>
          <a:srcRect/>
          <a:stretch>
            <a:fillRect/>
          </a:stretch>
        </p:blipFill>
        <p:spPr bwMode="auto">
          <a:xfrm>
            <a:off x="1524000" y="0"/>
            <a:ext cx="2971800" cy="719138"/>
          </a:xfrm>
          <a:prstGeom prst="rect">
            <a:avLst/>
          </a:prstGeom>
          <a:noFill/>
        </p:spPr>
      </p:pic>
      <p:pic>
        <p:nvPicPr>
          <p:cNvPr id="757811" name="Picture 51" descr="\\Hvf-work\education\Edu3\BDOL Interactive Chalkboard\Completed Foldables\Ch.11.foldable\Step.3.jpg"/>
          <p:cNvPicPr>
            <a:picLocks noChangeAspect="1" noChangeArrowheads="1"/>
          </p:cNvPicPr>
          <p:nvPr/>
        </p:nvPicPr>
        <p:blipFill>
          <a:blip r:embed="rId13" cstate="print"/>
          <a:srcRect/>
          <a:stretch>
            <a:fillRect/>
          </a:stretch>
        </p:blipFill>
        <p:spPr bwMode="auto">
          <a:xfrm>
            <a:off x="3733800" y="1703070"/>
            <a:ext cx="4572000" cy="3954780"/>
          </a:xfrm>
          <a:prstGeom prst="rect">
            <a:avLst/>
          </a:prstGeom>
          <a:noFill/>
        </p:spPr>
      </p:pic>
      <p:sp>
        <p:nvSpPr>
          <p:cNvPr id="14" name="TextBox 13"/>
          <p:cNvSpPr txBox="1"/>
          <p:nvPr/>
        </p:nvSpPr>
        <p:spPr>
          <a:xfrm>
            <a:off x="6629400" y="1219200"/>
            <a:ext cx="3200400" cy="369332"/>
          </a:xfrm>
          <a:prstGeom prst="rect">
            <a:avLst/>
          </a:prstGeom>
          <a:noFill/>
        </p:spPr>
        <p:txBody>
          <a:bodyPr wrap="square" rtlCol="0">
            <a:spAutoFit/>
          </a:bodyPr>
          <a:lstStyle/>
          <a:p>
            <a:r>
              <a:rPr lang="en-US" dirty="0"/>
              <a:t>P. 53NB</a:t>
            </a:r>
          </a:p>
        </p:txBody>
      </p:sp>
      <p:sp>
        <p:nvSpPr>
          <p:cNvPr id="15" name="TextBox 14"/>
          <p:cNvSpPr txBox="1"/>
          <p:nvPr/>
        </p:nvSpPr>
        <p:spPr>
          <a:xfrm>
            <a:off x="3352800" y="4038601"/>
            <a:ext cx="5638800" cy="615553"/>
          </a:xfrm>
          <a:prstGeom prst="rect">
            <a:avLst/>
          </a:prstGeom>
          <a:noFill/>
        </p:spPr>
        <p:txBody>
          <a:bodyPr wrap="square" rtlCol="0">
            <a:spAutoFit/>
          </a:bodyPr>
          <a:lstStyle/>
          <a:p>
            <a:pPr algn="ctr"/>
            <a:r>
              <a:rPr lang="en-US" b="1" dirty="0"/>
              <a:t>PROTEIN SYNTHESIS</a:t>
            </a:r>
          </a:p>
          <a:p>
            <a:pPr algn="ctr"/>
            <a:r>
              <a:rPr lang="en-US" sz="1600" dirty="0"/>
              <a:t>DNA-&gt;transcription-&gt;RNA -&gt;translation-&gt;Protein</a:t>
            </a:r>
          </a:p>
        </p:txBody>
      </p:sp>
      <p:sp>
        <p:nvSpPr>
          <p:cNvPr id="16" name="TextBox 15"/>
          <p:cNvSpPr txBox="1"/>
          <p:nvPr/>
        </p:nvSpPr>
        <p:spPr>
          <a:xfrm>
            <a:off x="3962400" y="1905000"/>
            <a:ext cx="5334000" cy="369332"/>
          </a:xfrm>
          <a:prstGeom prst="rect">
            <a:avLst/>
          </a:prstGeom>
          <a:noFill/>
        </p:spPr>
        <p:txBody>
          <a:bodyPr wrap="square" rtlCol="0">
            <a:spAutoFit/>
          </a:bodyPr>
          <a:lstStyle/>
          <a:p>
            <a:r>
              <a:rPr lang="en-US" b="1" dirty="0"/>
              <a:t>RNA</a:t>
            </a:r>
            <a:r>
              <a:rPr lang="en-US" dirty="0"/>
              <a:t> – draw &amp; label 3 differences from DNA    p. 289</a:t>
            </a:r>
          </a:p>
        </p:txBody>
      </p:sp>
      <p:sp>
        <p:nvSpPr>
          <p:cNvPr id="17" name="TextBox 16"/>
          <p:cNvSpPr txBox="1"/>
          <p:nvPr/>
        </p:nvSpPr>
        <p:spPr>
          <a:xfrm>
            <a:off x="3886200" y="2209800"/>
            <a:ext cx="4572000" cy="369332"/>
          </a:xfrm>
          <a:prstGeom prst="rect">
            <a:avLst/>
          </a:prstGeom>
          <a:noFill/>
        </p:spPr>
        <p:txBody>
          <a:bodyPr wrap="square" rtlCol="0">
            <a:spAutoFit/>
          </a:bodyPr>
          <a:lstStyle/>
          <a:p>
            <a:r>
              <a:rPr lang="en-US" b="1" dirty="0"/>
              <a:t>TRANSCRIPTION</a:t>
            </a:r>
            <a:r>
              <a:rPr lang="en-US" dirty="0"/>
              <a:t>: from DNA to RNA P. 290</a:t>
            </a:r>
          </a:p>
        </p:txBody>
      </p:sp>
      <p:sp>
        <p:nvSpPr>
          <p:cNvPr id="18" name="TextBox 17"/>
          <p:cNvSpPr txBox="1"/>
          <p:nvPr/>
        </p:nvSpPr>
        <p:spPr>
          <a:xfrm>
            <a:off x="3886200" y="2590801"/>
            <a:ext cx="4191000" cy="646331"/>
          </a:xfrm>
          <a:prstGeom prst="rect">
            <a:avLst/>
          </a:prstGeom>
          <a:noFill/>
        </p:spPr>
        <p:txBody>
          <a:bodyPr wrap="square" rtlCol="0">
            <a:spAutoFit/>
          </a:bodyPr>
          <a:lstStyle/>
          <a:p>
            <a:r>
              <a:rPr lang="en-US" b="1" dirty="0"/>
              <a:t>RNA Processing </a:t>
            </a:r>
            <a:r>
              <a:rPr lang="en-US" dirty="0"/>
              <a:t>(</a:t>
            </a:r>
            <a:r>
              <a:rPr lang="en-US" dirty="0" err="1"/>
              <a:t>Introns</a:t>
            </a:r>
            <a:r>
              <a:rPr lang="en-US" dirty="0"/>
              <a:t> &amp; </a:t>
            </a:r>
            <a:r>
              <a:rPr lang="en-US" dirty="0" err="1"/>
              <a:t>Exons</a:t>
            </a:r>
            <a:r>
              <a:rPr lang="en-US" dirty="0"/>
              <a:t>)  P.291			</a:t>
            </a:r>
          </a:p>
        </p:txBody>
      </p:sp>
      <p:sp>
        <p:nvSpPr>
          <p:cNvPr id="19" name="TextBox 18"/>
          <p:cNvSpPr txBox="1"/>
          <p:nvPr/>
        </p:nvSpPr>
        <p:spPr>
          <a:xfrm>
            <a:off x="4419600" y="2971800"/>
            <a:ext cx="3657600" cy="369332"/>
          </a:xfrm>
          <a:prstGeom prst="rect">
            <a:avLst/>
          </a:prstGeom>
          <a:noFill/>
        </p:spPr>
        <p:txBody>
          <a:bodyPr wrap="square" rtlCol="0">
            <a:spAutoFit/>
          </a:bodyPr>
          <a:lstStyle/>
          <a:p>
            <a:r>
              <a:rPr lang="en-US" b="1" dirty="0"/>
              <a:t>The Genetic Code </a:t>
            </a:r>
            <a:r>
              <a:rPr lang="en-US" dirty="0"/>
              <a:t>p. 291 - 292</a:t>
            </a:r>
          </a:p>
        </p:txBody>
      </p:sp>
      <p:sp>
        <p:nvSpPr>
          <p:cNvPr id="20" name="TextBox 19"/>
          <p:cNvSpPr txBox="1"/>
          <p:nvPr/>
        </p:nvSpPr>
        <p:spPr>
          <a:xfrm>
            <a:off x="3810000" y="3352800"/>
            <a:ext cx="5943600" cy="369332"/>
          </a:xfrm>
          <a:prstGeom prst="rect">
            <a:avLst/>
          </a:prstGeom>
          <a:noFill/>
        </p:spPr>
        <p:txBody>
          <a:bodyPr wrap="square" rtlCol="0">
            <a:spAutoFit/>
          </a:bodyPr>
          <a:lstStyle/>
          <a:p>
            <a:r>
              <a:rPr lang="en-US" b="1" dirty="0"/>
              <a:t>TRANSLATION</a:t>
            </a:r>
            <a:r>
              <a:rPr lang="en-US" dirty="0"/>
              <a:t>: from mRNA to PROTEIN  	p. 294 11.9A</a:t>
            </a:r>
          </a:p>
        </p:txBody>
      </p:sp>
    </p:spTree>
    <p:extLst>
      <p:ext uri="{BB962C8B-B14F-4D97-AF65-F5344CB8AC3E}">
        <p14:creationId xmlns:p14="http://schemas.microsoft.com/office/powerpoint/2010/main" val="58071124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757794"/>
                                        </p:tgtEl>
                                        <p:attrNameLst>
                                          <p:attrName>style.visibility</p:attrName>
                                        </p:attrNameLst>
                                      </p:cBhvr>
                                      <p:to>
                                        <p:strVal val="visible"/>
                                      </p:to>
                                    </p:set>
                                    <p:animEffect transition="in" filter="box(out)">
                                      <p:cBhvr>
                                        <p:cTn id="7" dur="500"/>
                                        <p:tgtEl>
                                          <p:spTgt spid="757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mtClean="0"/>
              <a:t>Continued</a:t>
            </a:r>
          </a:p>
        </p:txBody>
      </p:sp>
      <p:sp>
        <p:nvSpPr>
          <p:cNvPr id="7171" name="Content Placeholder 2"/>
          <p:cNvSpPr>
            <a:spLocks noGrp="1"/>
          </p:cNvSpPr>
          <p:nvPr>
            <p:ph idx="1"/>
          </p:nvPr>
        </p:nvSpPr>
        <p:spPr/>
        <p:txBody>
          <a:bodyPr/>
          <a:lstStyle/>
          <a:p>
            <a:pPr eaLnBrk="1" hangingPunct="1"/>
            <a:r>
              <a:rPr lang="en-US" sz="2000" dirty="0"/>
              <a:t>DNA Extraction Buffer Contains in 600ml Beaker: </a:t>
            </a:r>
          </a:p>
          <a:p>
            <a:pPr lvl="1" eaLnBrk="1" hangingPunct="1"/>
            <a:r>
              <a:rPr lang="en-US" sz="1800" dirty="0"/>
              <a:t>450 </a:t>
            </a:r>
            <a:r>
              <a:rPr lang="en-US" sz="1800" dirty="0" err="1"/>
              <a:t>mls</a:t>
            </a:r>
            <a:r>
              <a:rPr lang="en-US" sz="1800" dirty="0"/>
              <a:t> of water</a:t>
            </a:r>
          </a:p>
          <a:p>
            <a:pPr lvl="1" eaLnBrk="1" hangingPunct="1"/>
            <a:r>
              <a:rPr lang="en-US" sz="1800" dirty="0"/>
              <a:t>50 </a:t>
            </a:r>
            <a:r>
              <a:rPr lang="en-US" sz="1800" dirty="0" err="1"/>
              <a:t>mls</a:t>
            </a:r>
            <a:r>
              <a:rPr lang="en-US" sz="1800" dirty="0"/>
              <a:t> of soap</a:t>
            </a:r>
          </a:p>
          <a:p>
            <a:pPr lvl="1" eaLnBrk="1" hangingPunct="1"/>
            <a:r>
              <a:rPr lang="en-US" sz="1800" dirty="0"/>
              <a:t>1 tsp salt</a:t>
            </a:r>
          </a:p>
          <a:p>
            <a:pPr eaLnBrk="1" hangingPunct="1"/>
            <a:endParaRPr lang="en-US" sz="2000" dirty="0"/>
          </a:p>
          <a:p>
            <a:pPr eaLnBrk="1" hangingPunct="1"/>
            <a:r>
              <a:rPr lang="en-US" sz="2000" dirty="0"/>
              <a:t>As you do the lab, make sure you make your observations!</a:t>
            </a:r>
          </a:p>
          <a:p>
            <a:pPr eaLnBrk="1" hangingPunct="1">
              <a:buFontTx/>
              <a:buNone/>
            </a:pPr>
            <a:endParaRPr lang="en-US" sz="2000" dirty="0"/>
          </a:p>
          <a:p>
            <a:pPr eaLnBrk="1" hangingPunct="1"/>
            <a:endParaRPr lang="en-US" sz="2400" dirty="0"/>
          </a:p>
        </p:txBody>
      </p:sp>
    </p:spTree>
    <p:extLst>
      <p:ext uri="{BB962C8B-B14F-4D97-AF65-F5344CB8AC3E}">
        <p14:creationId xmlns:p14="http://schemas.microsoft.com/office/powerpoint/2010/main" val="5273004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5758</TotalTime>
  <Words>4626</Words>
  <Application>Microsoft Office PowerPoint</Application>
  <PresentationFormat>Widescreen</PresentationFormat>
  <Paragraphs>692</Paragraphs>
  <Slides>89</Slides>
  <Notes>0</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89</vt:i4>
      </vt:variant>
    </vt:vector>
  </HeadingPairs>
  <TitlesOfParts>
    <vt:vector size="97" baseType="lpstr">
      <vt:lpstr>Arial</vt:lpstr>
      <vt:lpstr>Calibri</vt:lpstr>
      <vt:lpstr>Calibri Light</vt:lpstr>
      <vt:lpstr>MS Shell Dlg</vt:lpstr>
      <vt:lpstr>Times</vt:lpstr>
      <vt:lpstr>Times New Roman</vt:lpstr>
      <vt:lpstr>Wingdings</vt:lpstr>
      <vt:lpstr>Office Theme</vt:lpstr>
      <vt:lpstr>Molecular Genetics </vt:lpstr>
      <vt:lpstr>3/6 DNA: The Model of Heredity 11.1 Obj. TSW examine DNA from Strawberries through a process of DNA extraction. P.60 NB</vt:lpstr>
      <vt:lpstr>Section 11.1 Summary – pages 281 - 287</vt:lpstr>
      <vt:lpstr>Section 11.1 Summary – pages 281 - 287</vt:lpstr>
      <vt:lpstr>Section 11.1 Summary – pages 281 - 287</vt:lpstr>
      <vt:lpstr>#3. Deoxyribonucleic Acid</vt:lpstr>
      <vt:lpstr>Strawberry DNA Extraction Lab p. 63 NB</vt:lpstr>
      <vt:lpstr>Procedure</vt:lpstr>
      <vt:lpstr>Continued</vt:lpstr>
      <vt:lpstr>Strawberry DNA Extraction Lab</vt:lpstr>
      <vt:lpstr>Conclusion And Analysis  Answers</vt:lpstr>
      <vt:lpstr>Conclusions! P. 63 NB Strawberry DNA Extraction AXES Paragraph</vt:lpstr>
      <vt:lpstr>Section 11.1 Summary – pages 281 - 287</vt:lpstr>
      <vt:lpstr>#3. (DNA)Nitrogen Base Pairing Rules</vt:lpstr>
      <vt:lpstr>DNA/ RNA Beads p. 59NB</vt:lpstr>
      <vt:lpstr>DNA Model Discussion Questions p. 59NB Please write in complete sentences.</vt:lpstr>
      <vt:lpstr>DNA Model Discussion Questions</vt:lpstr>
      <vt:lpstr>3/9 DNA Structure &amp; Function CH. 11.1 Obj: TSW review DNA structure &amp; function. Pg. 62 NB</vt:lpstr>
      <vt:lpstr>Section 11.1 Summary – pages 281 - 287</vt:lpstr>
      <vt:lpstr>Section 11.1 Summary – pages 281 - 287</vt:lpstr>
      <vt:lpstr>#3. (DNA)Nitrogen Base Pairing Rules Hydrogen bonds hold nitrogen bases together</vt:lpstr>
      <vt:lpstr>3/10  DNA Replication  11.1 Obj. TSW demonstrate base pairing rules of DNA Replication by constructing a 2-D model of DNA with paper. P.64 NB</vt:lpstr>
      <vt:lpstr>DNA/ RNA Beads p. 65NB</vt:lpstr>
      <vt:lpstr>DNA Model Discussion Questions p. 65NB Please write in complete sentences.</vt:lpstr>
      <vt:lpstr>Learn.genetics.utah.edu</vt:lpstr>
      <vt:lpstr>Question</vt:lpstr>
      <vt:lpstr>Answer</vt:lpstr>
      <vt:lpstr>Section 11.1 Summary – pages 281 - 287</vt:lpstr>
      <vt:lpstr>Section 11.1 Summary – pages 281 - 287</vt:lpstr>
      <vt:lpstr>DNA Replication</vt:lpstr>
      <vt:lpstr>#3. Steps of DNA Replication</vt:lpstr>
      <vt:lpstr>DNA Replication 3’ to 5’ RULE</vt:lpstr>
      <vt:lpstr>Semi-conservative Replication p. 61 NB Half of the DNA is Original the other half is new (Complementary)</vt:lpstr>
      <vt:lpstr>PowerPoint Presentation</vt:lpstr>
      <vt:lpstr>DNA Replication Lab p. 63 NB</vt:lpstr>
      <vt:lpstr>DNA Replication Activity    Tape your Replicated DNA  p. 63 NB</vt:lpstr>
      <vt:lpstr> 3/13 Cell Growth &amp; Reproduction: Mitosis CH 8.2 Obj. TSW understand the cell cycle and processes at each stage. P. 66 NB </vt:lpstr>
      <vt:lpstr>Problem Solving Lab 8.2 P. 204BB p. 61 NB</vt:lpstr>
      <vt:lpstr>Mitosis Practice p. 65NB Get 2 white boards/ lab station Get 1 Expo marker / 2 students Draw a nucleus and place your replicated chromosomes inside the nucleus.</vt:lpstr>
      <vt:lpstr>Mitosis Rules p. 65 NB</vt:lpstr>
      <vt:lpstr>3/14  RNA (Ribonucleic Acid) CH 11.2 Obj. TSW compare and contrast the structure and function of DNA and RNA in the Warm Up, and from the video.  P. 68 NB</vt:lpstr>
      <vt:lpstr>Science Article: Endosymbiotic Theory p. 65 NB</vt:lpstr>
      <vt:lpstr>Section 11.2 Summary – pages 288 - 295</vt:lpstr>
      <vt:lpstr>PowerPoint Presentation</vt:lpstr>
      <vt:lpstr>Section 11.2 Summary – pages 288 - 295</vt:lpstr>
      <vt:lpstr>PowerPoint Presentation</vt:lpstr>
      <vt:lpstr>Section 11.2 Summary – pages 288 - 295</vt:lpstr>
      <vt:lpstr>Section 11.2 Summary – pages 288 - 295</vt:lpstr>
      <vt:lpstr>Section 11.2 Summary – pages 288 - 295</vt:lpstr>
      <vt:lpstr>Protein Synthesis – Thursday!!!!!  10/6</vt:lpstr>
      <vt:lpstr>DNA Quiz Friday 9/30 1 piece of Binder Paper &amp; pencil or pen.  Write your name on the top right hand side.</vt:lpstr>
      <vt:lpstr>Section 11.2 Summary – page 2888- 295</vt:lpstr>
      <vt:lpstr>Section 11.2 Summary – pages 288 - 295</vt:lpstr>
      <vt:lpstr>PowerPoint Presentation</vt:lpstr>
      <vt:lpstr>#3.  The difference of DNA Replication &amp; Transcription (Making Proteins)</vt:lpstr>
      <vt:lpstr>PowerPoint Presentation</vt:lpstr>
      <vt:lpstr>3/15 Protein Synthesis: Transcription 11.2 Week 8 Obj. TSW be able to explain the process of Transcription by making mRNA strand from DNA through practice. P.70 NB</vt:lpstr>
      <vt:lpstr>Cracking the Code</vt:lpstr>
      <vt:lpstr>Section 11.2 Summary – pages 288 - 295</vt:lpstr>
      <vt:lpstr>Section 11.2 Summary – pages 288 - 295</vt:lpstr>
      <vt:lpstr>Section 11.2 Summary – pages 288 - 295</vt:lpstr>
      <vt:lpstr>Section 11.2 Summary – pages 288 - 295</vt:lpstr>
      <vt:lpstr>Chapter Assessment</vt:lpstr>
      <vt:lpstr>HW CH 11 DNA &amp; Genes p.41 NB</vt:lpstr>
      <vt:lpstr>HW CH 11 DNA &amp;Genes*</vt:lpstr>
      <vt:lpstr>QUIZ</vt:lpstr>
      <vt:lpstr>DNA Quiz</vt:lpstr>
      <vt:lpstr>PowerPoint Presentation</vt:lpstr>
      <vt:lpstr>Chapter Assessment</vt:lpstr>
      <vt:lpstr>Chapter Assessment</vt:lpstr>
      <vt:lpstr>HW CH 11</vt:lpstr>
      <vt:lpstr>2/24 Protein Synthesis: Translation 11.2 Obj. TSW explain the process of Protein Synthesis by working on their Protein Synthesis foldable and transcribing and translating DNA sequences from their Mini Lab 11.1 P. 52NB</vt:lpstr>
      <vt:lpstr>#1. Codon &amp; Anticodon </vt:lpstr>
      <vt:lpstr>Section 11.2 Summary – pages 288 - 295</vt:lpstr>
      <vt:lpstr>#3. Stop Codons</vt:lpstr>
      <vt:lpstr>Section 11.2 Summary – pages 288 - 295</vt:lpstr>
      <vt:lpstr>2/25 Protein Synthesis: Translation 11.2 Obj. TSW explain the process of Protein Synthesis by diagramming all the steps in their notebook. P. 54 NB</vt:lpstr>
      <vt:lpstr>Protein Synthesis   p. 59 NB</vt:lpstr>
      <vt:lpstr>Mini Lab 11.1  P. 67NB P. 293 BB DNA  transcription RNA translation  Protein</vt:lpstr>
      <vt:lpstr>Mini Lab 11.1  P. 67 NB P. 293 BB DNA  transcription RNA translation  Protein</vt:lpstr>
      <vt:lpstr>PowerPoint Presentation</vt:lpstr>
      <vt:lpstr>Molecular Genetics p. 69 NB</vt:lpstr>
      <vt:lpstr>Protein Synthesis Transcription Practice p. 69NB</vt:lpstr>
      <vt:lpstr>PowerPoint Presentation</vt:lpstr>
      <vt:lpstr>Protein Synthesis – Gene Expression</vt:lpstr>
      <vt:lpstr>AXES Paragraph  P. 71 NB</vt:lpstr>
      <vt:lpstr> </vt:lpstr>
      <vt:lpstr>PowerPoint Presentation</vt:lpstr>
      <vt:lpstr>PowerPoint Presentation</vt:lpstr>
    </vt:vector>
  </TitlesOfParts>
  <Company>WUSD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Molecular Genetics</dc:title>
  <dc:creator>Jennifer Mc Allister</dc:creator>
  <cp:lastModifiedBy>Jennifer Mc Allister</cp:lastModifiedBy>
  <cp:revision>53</cp:revision>
  <cp:lastPrinted>2015-10-02T19:20:58Z</cp:lastPrinted>
  <dcterms:created xsi:type="dcterms:W3CDTF">2015-09-27T20:45:58Z</dcterms:created>
  <dcterms:modified xsi:type="dcterms:W3CDTF">2017-03-12T00:39:16Z</dcterms:modified>
</cp:coreProperties>
</file>