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Exercise Lab - Jumping Jacks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Number of repetitions</c:v>
                </c:pt>
              </c:strCache>
            </c:strRef>
          </c:tx>
          <c:marker>
            <c:symbol val="none"/>
          </c:marker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247736"/>
        <c:axId val="74706408"/>
      </c:lineChart>
      <c:catAx>
        <c:axId val="161247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(Minutes)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74706408"/>
        <c:crosses val="autoZero"/>
        <c:auto val="1"/>
        <c:lblAlgn val="ctr"/>
        <c:lblOffset val="100"/>
        <c:noMultiLvlLbl val="0"/>
      </c:catAx>
      <c:valAx>
        <c:axId val="747064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Numver of Repetitions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12477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Exercise Lab -Wall Sits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Sheet1!$B$8</c:f>
              <c:strCache>
                <c:ptCount val="1"/>
                <c:pt idx="0">
                  <c:v>Time (minutes)</c:v>
                </c:pt>
              </c:strCache>
            </c:strRef>
          </c:tx>
          <c:marker>
            <c:symbol val="none"/>
          </c:marker>
          <c:val>
            <c:numRef>
              <c:f>Sheet1!$B$9:$B$13</c:f>
              <c:numCache>
                <c:formatCode>General</c:formatCode>
                <c:ptCount val="5"/>
                <c:pt idx="0">
                  <c:v>30</c:v>
                </c:pt>
                <c:pt idx="1">
                  <c:v>45</c:v>
                </c:pt>
                <c:pt idx="2">
                  <c:v>50</c:v>
                </c:pt>
                <c:pt idx="3">
                  <c:v>20</c:v>
                </c:pt>
                <c:pt idx="4">
                  <c:v>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5604536"/>
        <c:axId val="185604920"/>
      </c:lineChart>
      <c:catAx>
        <c:axId val="185604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Intervals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85604920"/>
        <c:crosses val="autoZero"/>
        <c:auto val="1"/>
        <c:lblAlgn val="ctr"/>
        <c:lblOffset val="100"/>
        <c:noMultiLvlLbl val="0"/>
      </c:catAx>
      <c:valAx>
        <c:axId val="1856049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Duration of time (seconds)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5604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Pulse</c:v>
                </c:pt>
              </c:strCache>
            </c:strRef>
          </c:tx>
          <c:marker>
            <c:symbol val="none"/>
          </c:marker>
          <c:cat>
            <c:strRef>
              <c:f>Sheet1!$B$1:$F$1</c:f>
              <c:strCache>
                <c:ptCount val="5"/>
                <c:pt idx="0">
                  <c:v>Trial 1</c:v>
                </c:pt>
                <c:pt idx="1">
                  <c:v>Trial 2</c:v>
                </c:pt>
                <c:pt idx="2">
                  <c:v>Trial 3</c:v>
                </c:pt>
                <c:pt idx="3">
                  <c:v>Trial 4</c:v>
                </c:pt>
                <c:pt idx="4">
                  <c:v>Trial 5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68</c:v>
                </c:pt>
                <c:pt idx="1">
                  <c:v>68</c:v>
                </c:pt>
                <c:pt idx="2">
                  <c:v>69</c:v>
                </c:pt>
                <c:pt idx="3">
                  <c:v>72</c:v>
                </c:pt>
                <c:pt idx="4">
                  <c:v>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776424"/>
        <c:axId val="161787048"/>
      </c:lineChart>
      <c:catAx>
        <c:axId val="161776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Trial with 1 minute rest in between.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61787048"/>
        <c:crosses val="autoZero"/>
        <c:auto val="1"/>
        <c:lblAlgn val="ctr"/>
        <c:lblOffset val="100"/>
        <c:noMultiLvlLbl val="0"/>
      </c:catAx>
      <c:valAx>
        <c:axId val="1617870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Heart Beats per Minute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17764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The effect of fatigue on muscles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Duration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Sheet1!$B$2:$B$6</c:f>
              <c:numCache>
                <c:formatCode>General</c:formatCode>
                <c:ptCount val="5"/>
                <c:pt idx="0">
                  <c:v>50</c:v>
                </c:pt>
                <c:pt idx="1">
                  <c:v>45</c:v>
                </c:pt>
                <c:pt idx="2">
                  <c:v>30</c:v>
                </c:pt>
                <c:pt idx="3">
                  <c:v>30</c:v>
                </c:pt>
                <c:pt idx="4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38742824"/>
        <c:axId val="23874047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Pulse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Sheet1!$C$2:$C$6</c:f>
              <c:numCache>
                <c:formatCode>General</c:formatCode>
                <c:ptCount val="5"/>
                <c:pt idx="0">
                  <c:v>68</c:v>
                </c:pt>
                <c:pt idx="1">
                  <c:v>75</c:v>
                </c:pt>
                <c:pt idx="2">
                  <c:v>80</c:v>
                </c:pt>
                <c:pt idx="3">
                  <c:v>90</c:v>
                </c:pt>
                <c:pt idx="4">
                  <c:v>110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741648"/>
        <c:axId val="238742040"/>
      </c:lineChart>
      <c:catAx>
        <c:axId val="238742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Trials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740472"/>
        <c:crosses val="autoZero"/>
        <c:auto val="1"/>
        <c:lblAlgn val="ctr"/>
        <c:lblOffset val="100"/>
        <c:noMultiLvlLbl val="0"/>
      </c:catAx>
      <c:valAx>
        <c:axId val="238740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>
                  <a:alpha val="9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 Duration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(Seconds)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742824"/>
        <c:crosses val="autoZero"/>
        <c:crossBetween val="between"/>
      </c:valAx>
      <c:valAx>
        <c:axId val="23874204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Pulse (heart beats per minute)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741648"/>
        <c:crosses val="max"/>
        <c:crossBetween val="between"/>
      </c:valAx>
      <c:catAx>
        <c:axId val="238741648"/>
        <c:scaling>
          <c:orientation val="minMax"/>
        </c:scaling>
        <c:delete val="1"/>
        <c:axPos val="b"/>
        <c:majorTickMark val="out"/>
        <c:minorTickMark val="none"/>
        <c:tickLblPos val="nextTo"/>
        <c:crossAx val="2387420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E7079-6E49-4AEE-9674-2099E4C03D4A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12BDC-1A7A-49FC-B692-EBEEACAFB8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Lab p. </a:t>
            </a:r>
            <a:r>
              <a:rPr lang="en-US" dirty="0" smtClean="0"/>
              <a:t>69 </a:t>
            </a:r>
            <a:r>
              <a:rPr lang="en-US" dirty="0" smtClean="0"/>
              <a:t>NB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Rough Draft Due Tuesday Dec. 16th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/>
          <a:lstStyle/>
          <a:p>
            <a:r>
              <a:rPr lang="en-US" dirty="0" smtClean="0"/>
              <a:t>Choose a partner</a:t>
            </a:r>
          </a:p>
          <a:p>
            <a:r>
              <a:rPr lang="en-US" dirty="0" smtClean="0"/>
              <a:t>Choose an exercise</a:t>
            </a:r>
          </a:p>
          <a:p>
            <a:pPr lvl="1"/>
            <a:r>
              <a:rPr lang="en-US" dirty="0" smtClean="0"/>
              <a:t>1 minute in length (5 times)</a:t>
            </a:r>
          </a:p>
          <a:p>
            <a:pPr lvl="2"/>
            <a:r>
              <a:rPr lang="en-US" dirty="0" smtClean="0"/>
              <a:t>Count strides, Jumping Jacks, Push ups</a:t>
            </a:r>
          </a:p>
          <a:p>
            <a:pPr lvl="1"/>
            <a:r>
              <a:rPr lang="en-US" dirty="0" smtClean="0"/>
              <a:t>Duration (Time)-  (5 repetitions) or (Time minutes)</a:t>
            </a:r>
          </a:p>
          <a:p>
            <a:pPr lvl="2"/>
            <a:r>
              <a:rPr lang="en-US" dirty="0" smtClean="0"/>
              <a:t>Plank, Wall Sit</a:t>
            </a:r>
          </a:p>
          <a:p>
            <a:r>
              <a:rPr lang="en-US" dirty="0" smtClean="0"/>
              <a:t>Control?</a:t>
            </a:r>
          </a:p>
          <a:p>
            <a:r>
              <a:rPr lang="en-US" dirty="0" smtClean="0"/>
              <a:t>What was constant?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p. 69 NB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a hypothesis about how different amounts of resistance would affect the rate of fatigue.  </a:t>
            </a:r>
          </a:p>
          <a:p>
            <a:r>
              <a:rPr lang="en-US" dirty="0" smtClean="0"/>
              <a:t>Predict what will happen to your pulse as you continue to exercise.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3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Data Table &amp; Graph</a:t>
            </a:r>
            <a:br>
              <a:rPr lang="en-US" sz="3200" dirty="0" smtClean="0"/>
            </a:br>
            <a:r>
              <a:rPr lang="en-US" sz="3200" dirty="0" smtClean="0"/>
              <a:t>When do muscles fatigue? P. </a:t>
            </a:r>
            <a:r>
              <a:rPr lang="en-US" sz="3200" dirty="0" smtClean="0"/>
              <a:t>69</a:t>
            </a:r>
            <a:r>
              <a:rPr lang="en-US" sz="3200" dirty="0" smtClean="0"/>
              <a:t> </a:t>
            </a:r>
            <a:r>
              <a:rPr lang="en-US" sz="3200" dirty="0" smtClean="0"/>
              <a:t>NB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762001"/>
          <a:ext cx="2819400" cy="2347390"/>
        </p:xfrm>
        <a:graphic>
          <a:graphicData uri="http://schemas.openxmlformats.org/drawingml/2006/table">
            <a:tbl>
              <a:tblPr/>
              <a:tblGrid>
                <a:gridCol w="1409700"/>
                <a:gridCol w="1409700"/>
              </a:tblGrid>
              <a:tr h="9444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Time (minutes)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Number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of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repetitions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Sit ups, Push ups, Jumping Jacks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Calf Raises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Squats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en-US" sz="11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minute          1 minute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n-US" sz="11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nd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minute      1minute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lang="en-US" sz="11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rd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minute         1minute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en-US" sz="11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minute        1minute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en-US" sz="11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minute       1minute    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733800" y="762000"/>
          <a:ext cx="5181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09600" y="3505198"/>
          <a:ext cx="2743200" cy="2262675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61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Interval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Wall Sit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Plank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Superman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Time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(seconds)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2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2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2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2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2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3657600" y="3505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Data Table for Pulse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272286"/>
              </p:ext>
            </p:extLst>
          </p:nvPr>
        </p:nvGraphicFramePr>
        <p:xfrm>
          <a:off x="1295400" y="3810000"/>
          <a:ext cx="6172200" cy="2983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Trial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Duration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Pulse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720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50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68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720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45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75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720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30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80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720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30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90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720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25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110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282917"/>
              </p:ext>
            </p:extLst>
          </p:nvPr>
        </p:nvGraphicFramePr>
        <p:xfrm>
          <a:off x="762000" y="990600"/>
          <a:ext cx="8382000" cy="2282190"/>
        </p:xfrm>
        <a:graphic>
          <a:graphicData uri="http://schemas.openxmlformats.org/drawingml/2006/table">
            <a:tbl>
              <a:tblPr/>
              <a:tblGrid>
                <a:gridCol w="1397000"/>
                <a:gridCol w="1397000"/>
                <a:gridCol w="1397000"/>
                <a:gridCol w="1397000"/>
                <a:gridCol w="1397000"/>
                <a:gridCol w="1397000"/>
              </a:tblGrid>
              <a:tr h="819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Trial </a:t>
                      </a:r>
                      <a:r>
                        <a:rPr lang="en-US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Trial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Trial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Trial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Trial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Pulse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 your Pulse Rate</a:t>
            </a:r>
            <a:br>
              <a:rPr lang="en-US" dirty="0" smtClean="0"/>
            </a:br>
            <a:r>
              <a:rPr lang="en-US" dirty="0" smtClean="0"/>
              <a:t>When does muscle fatigue set in?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4786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85228"/>
              </p:ext>
            </p:extLst>
          </p:nvPr>
        </p:nvGraphicFramePr>
        <p:xfrm>
          <a:off x="0" y="274638"/>
          <a:ext cx="8686800" cy="6126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852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284"/>
            <a:ext cx="8229600" cy="1143000"/>
          </a:xfrm>
        </p:spPr>
        <p:txBody>
          <a:bodyPr/>
          <a:lstStyle/>
          <a:p>
            <a:r>
              <a:rPr lang="en-US" dirty="0" smtClean="0"/>
              <a:t>Exercise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1355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Title: Short – 5 words</a:t>
            </a:r>
          </a:p>
          <a:p>
            <a:r>
              <a:rPr lang="en-US" dirty="0" smtClean="0"/>
              <a:t>Introduction: Exercise &amp; Cardiovascular/ Respiratory system, O</a:t>
            </a:r>
            <a:r>
              <a:rPr lang="en-US" baseline="-25000" dirty="0" smtClean="0"/>
              <a:t>2</a:t>
            </a:r>
            <a:r>
              <a:rPr lang="en-US" dirty="0" smtClean="0"/>
              <a:t> &amp; CO</a:t>
            </a:r>
            <a:r>
              <a:rPr lang="en-US" baseline="-25000" dirty="0" smtClean="0"/>
              <a:t>2</a:t>
            </a:r>
            <a:r>
              <a:rPr lang="en-US" dirty="0" smtClean="0"/>
              <a:t>, pH, </a:t>
            </a:r>
            <a:r>
              <a:rPr lang="en-US" dirty="0" smtClean="0"/>
              <a:t>pulse, Explain the relationship between the Muscular, Cardio, Respiratory, Skeletal Systems.  How do they work together? Explain fatigue of muscles &amp; how they work. Explain what lactic acid is and how it happens.</a:t>
            </a:r>
            <a:endParaRPr lang="en-US" dirty="0" smtClean="0"/>
          </a:p>
          <a:p>
            <a:r>
              <a:rPr lang="en-US" dirty="0" smtClean="0"/>
              <a:t>Objective</a:t>
            </a:r>
          </a:p>
          <a:p>
            <a:r>
              <a:rPr lang="en-US" dirty="0" smtClean="0"/>
              <a:t>Hypothesis</a:t>
            </a:r>
          </a:p>
          <a:p>
            <a:r>
              <a:rPr lang="en-US" dirty="0" smtClean="0"/>
              <a:t>Data table: Independent &amp; Dependent Variable</a:t>
            </a:r>
          </a:p>
          <a:p>
            <a:r>
              <a:rPr lang="en-US" dirty="0" smtClean="0"/>
              <a:t>Materials: List</a:t>
            </a:r>
          </a:p>
          <a:p>
            <a:r>
              <a:rPr lang="en-US" dirty="0" smtClean="0"/>
              <a:t>Procedure: Specific. Step 1, Step 2, Step 3…</a:t>
            </a:r>
          </a:p>
          <a:p>
            <a:r>
              <a:rPr lang="en-US" dirty="0" smtClean="0"/>
              <a:t>Safety concerns:  don’t run with scissors.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Constants</a:t>
            </a:r>
          </a:p>
          <a:p>
            <a:r>
              <a:rPr lang="en-US" dirty="0" smtClean="0"/>
              <a:t>Control:1</a:t>
            </a:r>
            <a:r>
              <a:rPr lang="en-US" baseline="30000" dirty="0" smtClean="0"/>
              <a:t>st</a:t>
            </a:r>
            <a:r>
              <a:rPr lang="en-US" dirty="0" smtClean="0"/>
              <a:t> data </a:t>
            </a:r>
            <a:r>
              <a:rPr lang="en-US" dirty="0" smtClean="0"/>
              <a:t>point &amp; 1</a:t>
            </a:r>
            <a:r>
              <a:rPr lang="en-US" baseline="30000" dirty="0" smtClean="0"/>
              <a:t>st</a:t>
            </a:r>
            <a:r>
              <a:rPr lang="en-US" dirty="0" smtClean="0"/>
              <a:t> resting pulse</a:t>
            </a:r>
            <a:endParaRPr lang="en-US" dirty="0" smtClean="0"/>
          </a:p>
          <a:p>
            <a:r>
              <a:rPr lang="en-US" dirty="0" smtClean="0"/>
              <a:t>Data Analysis:  What happened over time and why is it important?</a:t>
            </a:r>
          </a:p>
          <a:p>
            <a:r>
              <a:rPr lang="en-US" dirty="0" smtClean="0"/>
              <a:t>Graph:</a:t>
            </a:r>
          </a:p>
          <a:p>
            <a:r>
              <a:rPr lang="en-US" dirty="0" smtClean="0"/>
              <a:t>Error Analysis:</a:t>
            </a:r>
          </a:p>
          <a:p>
            <a:r>
              <a:rPr lang="en-US" dirty="0" smtClean="0"/>
              <a:t>Conclusion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Cite Sources: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</a:t>
            </a:r>
            <a:r>
              <a:rPr lang="en-US" dirty="0" smtClean="0"/>
              <a:t>nswer these questions in </a:t>
            </a:r>
            <a:r>
              <a:rPr lang="en-US" dirty="0" smtClean="0"/>
              <a:t>the </a:t>
            </a:r>
            <a:r>
              <a:rPr lang="en-US" dirty="0" smtClean="0"/>
              <a:t>Conclusion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effect did repeating the exercise over time have on the muscle group.</a:t>
            </a:r>
          </a:p>
          <a:p>
            <a:r>
              <a:rPr lang="en-US" dirty="0" smtClean="0"/>
              <a:t>How did your muscles feel?</a:t>
            </a:r>
          </a:p>
          <a:p>
            <a:r>
              <a:rPr lang="en-US" dirty="0" smtClean="0"/>
              <a:t>What physiological factors are  responsible for fatigue?</a:t>
            </a:r>
          </a:p>
          <a:p>
            <a:r>
              <a:rPr lang="en-US" dirty="0" smtClean="0"/>
              <a:t>How does the amount of rest you have affect the recovery of the muscles?</a:t>
            </a:r>
          </a:p>
          <a:p>
            <a:r>
              <a:rPr lang="en-US" dirty="0" smtClean="0"/>
              <a:t>How did your results compare to others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can you explain the differences in results?</a:t>
            </a:r>
          </a:p>
          <a:p>
            <a:r>
              <a:rPr lang="en-US" dirty="0" smtClean="0"/>
              <a:t>If you were to perform this experiment again, how would you improve it?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452</Words>
  <Application>Microsoft Office PowerPoint</Application>
  <PresentationFormat>On-screen Show (4:3)</PresentationFormat>
  <Paragraphs>114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Exercise Lab p. 69 NB Rough Draft Due Tuesday Dec. 16th</vt:lpstr>
      <vt:lpstr>Hypothesis p. 69 NB</vt:lpstr>
      <vt:lpstr>Data Table &amp; Graph When do muscles fatigue? P. 69 NB</vt:lpstr>
      <vt:lpstr>Data Table for Pulse</vt:lpstr>
      <vt:lpstr>Graph your Pulse Rate When does muscle fatigue set in?</vt:lpstr>
      <vt:lpstr>PowerPoint Presentation</vt:lpstr>
      <vt:lpstr>Exercise Lab</vt:lpstr>
      <vt:lpstr>Exercise Lab</vt:lpstr>
      <vt:lpstr> Answer these questions in the Conclusion  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Lab p. 75 NB Due before May 30th</dc:title>
  <dc:creator>WUSD</dc:creator>
  <cp:lastModifiedBy>Jennifer McAllister</cp:lastModifiedBy>
  <cp:revision>16</cp:revision>
  <dcterms:created xsi:type="dcterms:W3CDTF">2014-05-21T17:49:13Z</dcterms:created>
  <dcterms:modified xsi:type="dcterms:W3CDTF">2014-12-11T18:10:43Z</dcterms:modified>
</cp:coreProperties>
</file>