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xlsx" ContentType="application/vnd.openxmlformats-officedocument.spreadsheetml.sheet"/>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81" r:id="rId4"/>
    <p:sldId id="278" r:id="rId5"/>
    <p:sldId id="295" r:id="rId6"/>
    <p:sldId id="296" r:id="rId7"/>
    <p:sldId id="258" r:id="rId8"/>
    <p:sldId id="259" r:id="rId9"/>
    <p:sldId id="293" r:id="rId10"/>
    <p:sldId id="294" r:id="rId11"/>
    <p:sldId id="260" r:id="rId12"/>
    <p:sldId id="261" r:id="rId13"/>
    <p:sldId id="262" r:id="rId14"/>
    <p:sldId id="263" r:id="rId15"/>
    <p:sldId id="282" r:id="rId16"/>
    <p:sldId id="283" r:id="rId17"/>
    <p:sldId id="284" r:id="rId18"/>
    <p:sldId id="299" r:id="rId19"/>
    <p:sldId id="285" r:id="rId20"/>
    <p:sldId id="286" r:id="rId21"/>
    <p:sldId id="287" r:id="rId22"/>
    <p:sldId id="309" r:id="rId23"/>
    <p:sldId id="288" r:id="rId24"/>
    <p:sldId id="289" r:id="rId25"/>
    <p:sldId id="264" r:id="rId26"/>
    <p:sldId id="277" r:id="rId27"/>
    <p:sldId id="312" r:id="rId28"/>
    <p:sldId id="313" r:id="rId29"/>
    <p:sldId id="307" r:id="rId30"/>
    <p:sldId id="292" r:id="rId31"/>
    <p:sldId id="308" r:id="rId32"/>
    <p:sldId id="266" r:id="rId33"/>
    <p:sldId id="269" r:id="rId34"/>
    <p:sldId id="270" r:id="rId35"/>
    <p:sldId id="271" r:id="rId36"/>
    <p:sldId id="291" r:id="rId37"/>
    <p:sldId id="290" r:id="rId38"/>
    <p:sldId id="272" r:id="rId39"/>
    <p:sldId id="273" r:id="rId40"/>
    <p:sldId id="265" r:id="rId41"/>
    <p:sldId id="267" r:id="rId42"/>
    <p:sldId id="268" r:id="rId43"/>
    <p:sldId id="274" r:id="rId44"/>
    <p:sldId id="275" r:id="rId45"/>
    <p:sldId id="276" r:id="rId46"/>
    <p:sldId id="314" r:id="rId47"/>
    <p:sldId id="300" r:id="rId48"/>
    <p:sldId id="301" r:id="rId49"/>
    <p:sldId id="297" r:id="rId50"/>
    <p:sldId id="298" r:id="rId51"/>
    <p:sldId id="302" r:id="rId52"/>
    <p:sldId id="303" r:id="rId53"/>
    <p:sldId id="305" r:id="rId54"/>
    <p:sldId id="306" r:id="rId55"/>
    <p:sldId id="310" r:id="rId56"/>
    <p:sldId id="311" r:id="rId57"/>
  </p:sldIdLst>
  <p:sldSz cx="12192000" cy="6858000"/>
  <p:notesSz cx="7021513" cy="9307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4660"/>
  </p:normalViewPr>
  <p:slideViewPr>
    <p:cSldViewPr snapToGrid="0">
      <p:cViewPr varScale="1">
        <p:scale>
          <a:sx n="67" d="100"/>
          <a:sy n="67" d="100"/>
        </p:scale>
        <p:origin x="90" y="23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Exercise Lab - Jumping Jacks</a:t>
            </a:r>
          </a:p>
        </c:rich>
      </c:tx>
      <c:layout/>
      <c:overlay val="0"/>
    </c:title>
    <c:autoTitleDeleted val="0"/>
    <c:plotArea>
      <c:layout/>
      <c:lineChart>
        <c:grouping val="standard"/>
        <c:varyColors val="0"/>
        <c:ser>
          <c:idx val="1"/>
          <c:order val="0"/>
          <c:tx>
            <c:strRef>
              <c:f>Sheet1!$B$1</c:f>
              <c:strCache>
                <c:ptCount val="1"/>
                <c:pt idx="0">
                  <c:v>Number of repetitions</c:v>
                </c:pt>
              </c:strCache>
            </c:strRef>
          </c:tx>
          <c:marker>
            <c:symbol val="none"/>
          </c:marker>
          <c:val>
            <c:numRef>
              <c:f>Sheet1!$B$2:$B$6</c:f>
              <c:numCache>
                <c:formatCode>General</c:formatCode>
                <c:ptCount val="5"/>
                <c:pt idx="0">
                  <c:v>10</c:v>
                </c:pt>
                <c:pt idx="1">
                  <c:v>20</c:v>
                </c:pt>
                <c:pt idx="2">
                  <c:v>30</c:v>
                </c:pt>
                <c:pt idx="3">
                  <c:v>40</c:v>
                </c:pt>
                <c:pt idx="4">
                  <c:v>50</c:v>
                </c:pt>
              </c:numCache>
            </c:numRef>
          </c:val>
          <c:smooth val="0"/>
        </c:ser>
        <c:dLbls>
          <c:showLegendKey val="0"/>
          <c:showVal val="0"/>
          <c:showCatName val="0"/>
          <c:showSerName val="0"/>
          <c:showPercent val="0"/>
          <c:showBubbleSize val="0"/>
        </c:dLbls>
        <c:smooth val="0"/>
        <c:axId val="283622752"/>
        <c:axId val="282939440"/>
      </c:lineChart>
      <c:catAx>
        <c:axId val="283622752"/>
        <c:scaling>
          <c:orientation val="minMax"/>
        </c:scaling>
        <c:delete val="0"/>
        <c:axPos val="b"/>
        <c:title>
          <c:tx>
            <c:rich>
              <a:bodyPr/>
              <a:lstStyle/>
              <a:p>
                <a:pPr>
                  <a:defRPr/>
                </a:pPr>
                <a:r>
                  <a:rPr lang="en-US"/>
                  <a:t>Time (Minutes)</a:t>
                </a:r>
              </a:p>
            </c:rich>
          </c:tx>
          <c:layout/>
          <c:overlay val="0"/>
        </c:title>
        <c:majorTickMark val="out"/>
        <c:minorTickMark val="none"/>
        <c:tickLblPos val="nextTo"/>
        <c:crossAx val="282939440"/>
        <c:crosses val="autoZero"/>
        <c:auto val="1"/>
        <c:lblAlgn val="ctr"/>
        <c:lblOffset val="100"/>
        <c:noMultiLvlLbl val="0"/>
      </c:catAx>
      <c:valAx>
        <c:axId val="282939440"/>
        <c:scaling>
          <c:orientation val="minMax"/>
        </c:scaling>
        <c:delete val="0"/>
        <c:axPos val="l"/>
        <c:majorGridlines/>
        <c:title>
          <c:tx>
            <c:rich>
              <a:bodyPr rot="-5400000" vert="horz"/>
              <a:lstStyle/>
              <a:p>
                <a:pPr>
                  <a:defRPr/>
                </a:pPr>
                <a:r>
                  <a:rPr lang="en-US"/>
                  <a:t>Numver of Repetitions</a:t>
                </a:r>
              </a:p>
            </c:rich>
          </c:tx>
          <c:layout/>
          <c:overlay val="0"/>
        </c:title>
        <c:numFmt formatCode="General" sourceLinked="1"/>
        <c:majorTickMark val="out"/>
        <c:minorTickMark val="none"/>
        <c:tickLblPos val="nextTo"/>
        <c:crossAx val="2836227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Exercise Lab -Wall Sits</a:t>
            </a:r>
          </a:p>
        </c:rich>
      </c:tx>
      <c:layout/>
      <c:overlay val="0"/>
    </c:title>
    <c:autoTitleDeleted val="0"/>
    <c:plotArea>
      <c:layout/>
      <c:lineChart>
        <c:grouping val="standard"/>
        <c:varyColors val="0"/>
        <c:ser>
          <c:idx val="1"/>
          <c:order val="0"/>
          <c:tx>
            <c:strRef>
              <c:f>Sheet1!$B$8</c:f>
              <c:strCache>
                <c:ptCount val="1"/>
                <c:pt idx="0">
                  <c:v>Time (minutes)</c:v>
                </c:pt>
              </c:strCache>
            </c:strRef>
          </c:tx>
          <c:marker>
            <c:symbol val="none"/>
          </c:marker>
          <c:val>
            <c:numRef>
              <c:f>Sheet1!$B$9:$B$13</c:f>
              <c:numCache>
                <c:formatCode>General</c:formatCode>
                <c:ptCount val="5"/>
                <c:pt idx="0">
                  <c:v>30</c:v>
                </c:pt>
                <c:pt idx="1">
                  <c:v>45</c:v>
                </c:pt>
                <c:pt idx="2">
                  <c:v>50</c:v>
                </c:pt>
                <c:pt idx="3">
                  <c:v>20</c:v>
                </c:pt>
                <c:pt idx="4">
                  <c:v>15</c:v>
                </c:pt>
              </c:numCache>
            </c:numRef>
          </c:val>
          <c:smooth val="0"/>
        </c:ser>
        <c:dLbls>
          <c:showLegendKey val="0"/>
          <c:showVal val="0"/>
          <c:showCatName val="0"/>
          <c:showSerName val="0"/>
          <c:showPercent val="0"/>
          <c:showBubbleSize val="0"/>
        </c:dLbls>
        <c:smooth val="0"/>
        <c:axId val="282940224"/>
        <c:axId val="282940616"/>
      </c:lineChart>
      <c:catAx>
        <c:axId val="282940224"/>
        <c:scaling>
          <c:orientation val="minMax"/>
        </c:scaling>
        <c:delete val="0"/>
        <c:axPos val="b"/>
        <c:title>
          <c:tx>
            <c:rich>
              <a:bodyPr/>
              <a:lstStyle/>
              <a:p>
                <a:pPr>
                  <a:defRPr/>
                </a:pPr>
                <a:r>
                  <a:rPr lang="en-US"/>
                  <a:t>Intervals</a:t>
                </a:r>
              </a:p>
            </c:rich>
          </c:tx>
          <c:layout/>
          <c:overlay val="0"/>
        </c:title>
        <c:majorTickMark val="out"/>
        <c:minorTickMark val="none"/>
        <c:tickLblPos val="nextTo"/>
        <c:crossAx val="282940616"/>
        <c:crosses val="autoZero"/>
        <c:auto val="1"/>
        <c:lblAlgn val="ctr"/>
        <c:lblOffset val="100"/>
        <c:noMultiLvlLbl val="0"/>
      </c:catAx>
      <c:valAx>
        <c:axId val="282940616"/>
        <c:scaling>
          <c:orientation val="minMax"/>
        </c:scaling>
        <c:delete val="0"/>
        <c:axPos val="l"/>
        <c:majorGridlines/>
        <c:title>
          <c:tx>
            <c:rich>
              <a:bodyPr rot="-5400000" vert="horz"/>
              <a:lstStyle/>
              <a:p>
                <a:pPr>
                  <a:defRPr/>
                </a:pPr>
                <a:r>
                  <a:rPr lang="en-US"/>
                  <a:t>Duration of time (seconds)</a:t>
                </a:r>
              </a:p>
            </c:rich>
          </c:tx>
          <c:layout/>
          <c:overlay val="0"/>
        </c:title>
        <c:numFmt formatCode="General" sourceLinked="1"/>
        <c:majorTickMark val="out"/>
        <c:minorTickMark val="none"/>
        <c:tickLblPos val="nextTo"/>
        <c:crossAx val="2829402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Exercise Lab - Jumping Jacks</a:t>
            </a:r>
          </a:p>
        </c:rich>
      </c:tx>
      <c:layout/>
      <c:overlay val="0"/>
    </c:title>
    <c:autoTitleDeleted val="0"/>
    <c:plotArea>
      <c:layout/>
      <c:lineChart>
        <c:grouping val="standard"/>
        <c:varyColors val="0"/>
        <c:ser>
          <c:idx val="1"/>
          <c:order val="0"/>
          <c:tx>
            <c:strRef>
              <c:f>Sheet1!$B$1</c:f>
              <c:strCache>
                <c:ptCount val="1"/>
                <c:pt idx="0">
                  <c:v>Repetitions</c:v>
                </c:pt>
              </c:strCache>
            </c:strRef>
          </c:tx>
          <c:marker>
            <c:symbol val="none"/>
          </c:marker>
          <c:val>
            <c:numRef>
              <c:f>Sheet1!$B$2:$B$6</c:f>
              <c:numCache>
                <c:formatCode>General</c:formatCode>
                <c:ptCount val="5"/>
                <c:pt idx="0">
                  <c:v>12</c:v>
                </c:pt>
                <c:pt idx="1">
                  <c:v>15</c:v>
                </c:pt>
                <c:pt idx="2">
                  <c:v>14</c:v>
                </c:pt>
                <c:pt idx="3">
                  <c:v>13</c:v>
                </c:pt>
                <c:pt idx="4">
                  <c:v>10</c:v>
                </c:pt>
              </c:numCache>
            </c:numRef>
          </c:val>
          <c:smooth val="0"/>
        </c:ser>
        <c:dLbls>
          <c:showLegendKey val="0"/>
          <c:showVal val="0"/>
          <c:showCatName val="0"/>
          <c:showSerName val="0"/>
          <c:showPercent val="0"/>
          <c:showBubbleSize val="0"/>
        </c:dLbls>
        <c:smooth val="0"/>
        <c:axId val="281493624"/>
        <c:axId val="281494016"/>
      </c:lineChart>
      <c:catAx>
        <c:axId val="281493624"/>
        <c:scaling>
          <c:orientation val="minMax"/>
        </c:scaling>
        <c:delete val="0"/>
        <c:axPos val="b"/>
        <c:title>
          <c:tx>
            <c:rich>
              <a:bodyPr/>
              <a:lstStyle/>
              <a:p>
                <a:pPr>
                  <a:defRPr sz="2400"/>
                </a:pPr>
                <a:r>
                  <a:rPr lang="en-US" sz="2400"/>
                  <a:t>Time (Minutes)</a:t>
                </a:r>
              </a:p>
            </c:rich>
          </c:tx>
          <c:layout/>
          <c:overlay val="0"/>
        </c:title>
        <c:majorTickMark val="out"/>
        <c:minorTickMark val="none"/>
        <c:tickLblPos val="nextTo"/>
        <c:crossAx val="281494016"/>
        <c:crosses val="autoZero"/>
        <c:auto val="1"/>
        <c:lblAlgn val="ctr"/>
        <c:lblOffset val="100"/>
        <c:noMultiLvlLbl val="0"/>
      </c:catAx>
      <c:valAx>
        <c:axId val="281494016"/>
        <c:scaling>
          <c:orientation val="minMax"/>
        </c:scaling>
        <c:delete val="0"/>
        <c:axPos val="l"/>
        <c:majorGridlines/>
        <c:title>
          <c:tx>
            <c:rich>
              <a:bodyPr rot="-5400000" vert="horz"/>
              <a:lstStyle/>
              <a:p>
                <a:pPr>
                  <a:defRPr sz="2400"/>
                </a:pPr>
                <a:r>
                  <a:rPr lang="en-US" sz="2400" dirty="0" smtClean="0"/>
                  <a:t>Number </a:t>
                </a:r>
                <a:r>
                  <a:rPr lang="en-US" sz="2400" dirty="0"/>
                  <a:t>of Repetitions</a:t>
                </a:r>
              </a:p>
            </c:rich>
          </c:tx>
          <c:layout/>
          <c:overlay val="0"/>
        </c:title>
        <c:numFmt formatCode="General" sourceLinked="1"/>
        <c:majorTickMark val="out"/>
        <c:minorTickMark val="none"/>
        <c:tickLblPos val="nextTo"/>
        <c:crossAx val="281493624"/>
        <c:crosses val="autoZero"/>
        <c:crossBetween val="between"/>
      </c:valAx>
    </c:plotArea>
    <c:legend>
      <c:legendPos val="r"/>
      <c:layout/>
      <c:overlay val="0"/>
      <c:txPr>
        <a:bodyPr/>
        <a:lstStyle/>
        <a:p>
          <a:pPr>
            <a:defRPr sz="2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Sheet1!$B$1</c:f>
              <c:strCache>
                <c:ptCount val="1"/>
                <c:pt idx="0">
                  <c:v>Repetitions</c:v>
                </c:pt>
              </c:strCache>
            </c:strRef>
          </c:tx>
          <c:spPr>
            <a:ln w="28575" cap="rnd">
              <a:solidFill>
                <a:schemeClr val="accent2"/>
              </a:solidFill>
              <a:round/>
            </a:ln>
            <a:effectLst/>
          </c:spPr>
          <c:marker>
            <c:symbol val="none"/>
          </c:marker>
          <c:val>
            <c:numRef>
              <c:f>Sheet1!$B$2:$B$6</c:f>
              <c:numCache>
                <c:formatCode>General</c:formatCode>
                <c:ptCount val="5"/>
                <c:pt idx="0">
                  <c:v>12</c:v>
                </c:pt>
                <c:pt idx="1">
                  <c:v>15</c:v>
                </c:pt>
                <c:pt idx="2">
                  <c:v>14</c:v>
                </c:pt>
                <c:pt idx="3">
                  <c:v>13</c:v>
                </c:pt>
                <c:pt idx="4">
                  <c:v>10</c:v>
                </c:pt>
              </c:numCache>
            </c:numRef>
          </c:val>
          <c:smooth val="0"/>
        </c:ser>
        <c:ser>
          <c:idx val="2"/>
          <c:order val="1"/>
          <c:tx>
            <c:strRef>
              <c:f>Sheet1!$C$1</c:f>
              <c:strCache>
                <c:ptCount val="1"/>
                <c:pt idx="0">
                  <c:v>Pulse</c:v>
                </c:pt>
              </c:strCache>
            </c:strRef>
          </c:tx>
          <c:spPr>
            <a:ln w="28575" cap="rnd">
              <a:solidFill>
                <a:schemeClr val="accent3"/>
              </a:solidFill>
              <a:round/>
            </a:ln>
            <a:effectLst/>
          </c:spPr>
          <c:marker>
            <c:symbol val="none"/>
          </c:marker>
          <c:val>
            <c:numRef>
              <c:f>Sheet1!$C$2:$C$6</c:f>
              <c:numCache>
                <c:formatCode>General</c:formatCode>
                <c:ptCount val="5"/>
                <c:pt idx="0">
                  <c:v>78</c:v>
                </c:pt>
                <c:pt idx="1">
                  <c:v>82</c:v>
                </c:pt>
                <c:pt idx="2">
                  <c:v>92</c:v>
                </c:pt>
                <c:pt idx="3">
                  <c:v>100</c:v>
                </c:pt>
                <c:pt idx="4">
                  <c:v>120</c:v>
                </c:pt>
              </c:numCache>
            </c:numRef>
          </c:val>
          <c:smooth val="0"/>
        </c:ser>
        <c:dLbls>
          <c:showLegendKey val="0"/>
          <c:showVal val="0"/>
          <c:showCatName val="0"/>
          <c:showSerName val="0"/>
          <c:showPercent val="0"/>
          <c:showBubbleSize val="0"/>
        </c:dLbls>
        <c:smooth val="0"/>
        <c:axId val="283622360"/>
        <c:axId val="283621576"/>
      </c:lineChart>
      <c:catAx>
        <c:axId val="283622360"/>
        <c:scaling>
          <c:orientation val="minMax"/>
        </c:scaling>
        <c:delete val="0"/>
        <c:axPos val="b"/>
        <c:title>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3621576"/>
        <c:crosses val="autoZero"/>
        <c:auto val="1"/>
        <c:lblAlgn val="ctr"/>
        <c:lblOffset val="100"/>
        <c:noMultiLvlLbl val="0"/>
      </c:catAx>
      <c:valAx>
        <c:axId val="283621576"/>
        <c:scaling>
          <c:orientation val="minMax"/>
        </c:scaling>
        <c:delete val="0"/>
        <c:axPos val="l"/>
        <c:majorGridlines>
          <c:spPr>
            <a:ln w="9525" cap="flat" cmpd="sng" algn="ctr">
              <a:solidFill>
                <a:schemeClr val="tx1">
                  <a:lumMod val="15000"/>
                  <a:lumOff val="85000"/>
                </a:schemeClr>
              </a:solidFill>
              <a:round/>
            </a:ln>
            <a:effectLst/>
          </c:spPr>
        </c:majorGridlines>
        <c:title>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3622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smtClean="0"/>
              <a:t>The Effect of Exercise Trials on Pulse</a:t>
            </a:r>
            <a:endParaRPr lang="en-US" sz="3200" dirty="0"/>
          </a:p>
        </c:rich>
      </c:tx>
      <c:layout/>
      <c:overlay val="0"/>
    </c:title>
    <c:autoTitleDeleted val="0"/>
    <c:plotArea>
      <c:layout/>
      <c:lineChart>
        <c:grouping val="standard"/>
        <c:varyColors val="0"/>
        <c:ser>
          <c:idx val="0"/>
          <c:order val="0"/>
          <c:tx>
            <c:strRef>
              <c:f>Sheet1!$A$2</c:f>
              <c:strCache>
                <c:ptCount val="1"/>
                <c:pt idx="0">
                  <c:v>Pulse</c:v>
                </c:pt>
              </c:strCache>
            </c:strRef>
          </c:tx>
          <c:marker>
            <c:symbol val="none"/>
          </c:marker>
          <c:cat>
            <c:strRef>
              <c:f>Sheet1!$B$1:$F$1</c:f>
              <c:strCache>
                <c:ptCount val="5"/>
                <c:pt idx="0">
                  <c:v>Trial 1</c:v>
                </c:pt>
                <c:pt idx="1">
                  <c:v>Trial 2</c:v>
                </c:pt>
                <c:pt idx="2">
                  <c:v>Trial 3</c:v>
                </c:pt>
                <c:pt idx="3">
                  <c:v>Trial 4</c:v>
                </c:pt>
                <c:pt idx="4">
                  <c:v>Trial 5</c:v>
                </c:pt>
              </c:strCache>
            </c:strRef>
          </c:cat>
          <c:val>
            <c:numRef>
              <c:f>Sheet1!$B$2:$F$2</c:f>
              <c:numCache>
                <c:formatCode>General</c:formatCode>
                <c:ptCount val="5"/>
                <c:pt idx="0">
                  <c:v>68</c:v>
                </c:pt>
                <c:pt idx="1">
                  <c:v>68</c:v>
                </c:pt>
                <c:pt idx="2">
                  <c:v>69</c:v>
                </c:pt>
                <c:pt idx="3">
                  <c:v>72</c:v>
                </c:pt>
                <c:pt idx="4">
                  <c:v>75</c:v>
                </c:pt>
              </c:numCache>
            </c:numRef>
          </c:val>
          <c:smooth val="0"/>
        </c:ser>
        <c:dLbls>
          <c:showLegendKey val="0"/>
          <c:showVal val="0"/>
          <c:showCatName val="0"/>
          <c:showSerName val="0"/>
          <c:showPercent val="0"/>
          <c:showBubbleSize val="0"/>
        </c:dLbls>
        <c:smooth val="0"/>
        <c:axId val="282941400"/>
        <c:axId val="282941792"/>
      </c:lineChart>
      <c:catAx>
        <c:axId val="282941400"/>
        <c:scaling>
          <c:orientation val="minMax"/>
        </c:scaling>
        <c:delete val="0"/>
        <c:axPos val="b"/>
        <c:title>
          <c:tx>
            <c:rich>
              <a:bodyPr/>
              <a:lstStyle/>
              <a:p>
                <a:pPr>
                  <a:defRPr sz="2400"/>
                </a:pPr>
                <a:r>
                  <a:rPr lang="en-US" sz="2400"/>
                  <a:t>Trial with 1 minute rest in between.</a:t>
                </a:r>
              </a:p>
            </c:rich>
          </c:tx>
          <c:layout/>
          <c:overlay val="0"/>
        </c:title>
        <c:numFmt formatCode="General" sourceLinked="0"/>
        <c:majorTickMark val="out"/>
        <c:minorTickMark val="none"/>
        <c:tickLblPos val="nextTo"/>
        <c:crossAx val="282941792"/>
        <c:crosses val="autoZero"/>
        <c:auto val="1"/>
        <c:lblAlgn val="ctr"/>
        <c:lblOffset val="100"/>
        <c:noMultiLvlLbl val="0"/>
      </c:catAx>
      <c:valAx>
        <c:axId val="282941792"/>
        <c:scaling>
          <c:orientation val="minMax"/>
        </c:scaling>
        <c:delete val="0"/>
        <c:axPos val="l"/>
        <c:majorGridlines/>
        <c:title>
          <c:tx>
            <c:rich>
              <a:bodyPr rot="-5400000" vert="horz"/>
              <a:lstStyle/>
              <a:p>
                <a:pPr>
                  <a:defRPr sz="2400"/>
                </a:pPr>
                <a:r>
                  <a:rPr lang="en-US" sz="2400"/>
                  <a:t>Heart Beats per Minute</a:t>
                </a:r>
              </a:p>
            </c:rich>
          </c:tx>
          <c:layout/>
          <c:overlay val="0"/>
        </c:title>
        <c:numFmt formatCode="General" sourceLinked="1"/>
        <c:majorTickMark val="out"/>
        <c:minorTickMark val="none"/>
        <c:tickLblPos val="nextTo"/>
        <c:crossAx val="282941400"/>
        <c:crosses val="autoZero"/>
        <c:crossBetween val="between"/>
      </c:valAx>
    </c:plotArea>
    <c:legend>
      <c:legendPos val="r"/>
      <c:layout/>
      <c:overlay val="0"/>
      <c:txPr>
        <a:bodyPr/>
        <a:lstStyle/>
        <a:p>
          <a:pPr>
            <a:defRPr sz="24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Distraction Reaction Lab</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Without Distractions</c:v>
                </c:pt>
              </c:strCache>
            </c:strRef>
          </c:tx>
          <c:spPr>
            <a:solidFill>
              <a:schemeClr val="accent1"/>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General</c:formatCode>
                <c:ptCount val="10"/>
                <c:pt idx="0">
                  <c:v>63</c:v>
                </c:pt>
                <c:pt idx="1">
                  <c:v>58</c:v>
                </c:pt>
                <c:pt idx="2">
                  <c:v>45</c:v>
                </c:pt>
                <c:pt idx="3">
                  <c:v>46</c:v>
                </c:pt>
                <c:pt idx="4">
                  <c:v>59</c:v>
                </c:pt>
                <c:pt idx="5">
                  <c:v>45</c:v>
                </c:pt>
                <c:pt idx="6">
                  <c:v>43</c:v>
                </c:pt>
                <c:pt idx="7">
                  <c:v>42</c:v>
                </c:pt>
                <c:pt idx="8">
                  <c:v>44</c:v>
                </c:pt>
                <c:pt idx="9">
                  <c:v>40</c:v>
                </c:pt>
              </c:numCache>
            </c:numRef>
          </c:val>
        </c:ser>
        <c:ser>
          <c:idx val="1"/>
          <c:order val="1"/>
          <c:tx>
            <c:strRef>
              <c:f>Sheet1!$C$1</c:f>
              <c:strCache>
                <c:ptCount val="1"/>
                <c:pt idx="0">
                  <c:v>With Distractions</c:v>
                </c:pt>
              </c:strCache>
            </c:strRef>
          </c:tx>
          <c:spPr>
            <a:solidFill>
              <a:schemeClr val="accent2"/>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General</c:formatCode>
                <c:ptCount val="10"/>
                <c:pt idx="0">
                  <c:v>63</c:v>
                </c:pt>
                <c:pt idx="1">
                  <c:v>62</c:v>
                </c:pt>
                <c:pt idx="2">
                  <c:v>65</c:v>
                </c:pt>
                <c:pt idx="3">
                  <c:v>70</c:v>
                </c:pt>
                <c:pt idx="4">
                  <c:v>59</c:v>
                </c:pt>
                <c:pt idx="5">
                  <c:v>58</c:v>
                </c:pt>
                <c:pt idx="6">
                  <c:v>61</c:v>
                </c:pt>
                <c:pt idx="7">
                  <c:v>60</c:v>
                </c:pt>
                <c:pt idx="8">
                  <c:v>59</c:v>
                </c:pt>
                <c:pt idx="9">
                  <c:v>58</c:v>
                </c:pt>
              </c:numCache>
            </c:numRef>
          </c:val>
        </c:ser>
        <c:ser>
          <c:idx val="2"/>
          <c:order val="2"/>
          <c:tx>
            <c:strRef>
              <c:f>Sheet1!$D$1</c:f>
              <c:strCache>
                <c:ptCount val="1"/>
                <c:pt idx="0">
                  <c:v>Opposite Hand</c:v>
                </c:pt>
              </c:strCache>
            </c:strRef>
          </c:tx>
          <c:spPr>
            <a:solidFill>
              <a:schemeClr val="accent3"/>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Sheet1!$D$2:$D$11</c:f>
              <c:numCache>
                <c:formatCode>General</c:formatCode>
                <c:ptCount val="10"/>
                <c:pt idx="0">
                  <c:v>52</c:v>
                </c:pt>
                <c:pt idx="1">
                  <c:v>54</c:v>
                </c:pt>
                <c:pt idx="2">
                  <c:v>57</c:v>
                </c:pt>
                <c:pt idx="3">
                  <c:v>59</c:v>
                </c:pt>
                <c:pt idx="4">
                  <c:v>53</c:v>
                </c:pt>
                <c:pt idx="5">
                  <c:v>56</c:v>
                </c:pt>
                <c:pt idx="6">
                  <c:v>51</c:v>
                </c:pt>
                <c:pt idx="7">
                  <c:v>58</c:v>
                </c:pt>
                <c:pt idx="8">
                  <c:v>57</c:v>
                </c:pt>
                <c:pt idx="9">
                  <c:v>55</c:v>
                </c:pt>
              </c:numCache>
            </c:numRef>
          </c:val>
        </c:ser>
        <c:dLbls>
          <c:showLegendKey val="0"/>
          <c:showVal val="0"/>
          <c:showCatName val="0"/>
          <c:showSerName val="0"/>
          <c:showPercent val="0"/>
          <c:showBubbleSize val="0"/>
        </c:dLbls>
        <c:gapWidth val="219"/>
        <c:overlap val="-27"/>
        <c:axId val="276464088"/>
        <c:axId val="276464480"/>
      </c:barChart>
      <c:catAx>
        <c:axId val="2764640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Trials</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6464480"/>
        <c:crosses val="autoZero"/>
        <c:auto val="1"/>
        <c:lblAlgn val="ctr"/>
        <c:lblOffset val="100"/>
        <c:noMultiLvlLbl val="0"/>
      </c:catAx>
      <c:valAx>
        <c:axId val="276464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Distance (cm)</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6464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5017A9-03BD-438A-AD0B-E20977D76228}"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7C444-5E49-4C2A-81A1-E4D37478D054}" type="slidenum">
              <a:rPr lang="en-US" smtClean="0"/>
              <a:t>‹#›</a:t>
            </a:fld>
            <a:endParaRPr lang="en-US"/>
          </a:p>
        </p:txBody>
      </p:sp>
    </p:spTree>
    <p:extLst>
      <p:ext uri="{BB962C8B-B14F-4D97-AF65-F5344CB8AC3E}">
        <p14:creationId xmlns:p14="http://schemas.microsoft.com/office/powerpoint/2010/main" val="53942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017A9-03BD-438A-AD0B-E20977D76228}"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7C444-5E49-4C2A-81A1-E4D37478D054}" type="slidenum">
              <a:rPr lang="en-US" smtClean="0"/>
              <a:t>‹#›</a:t>
            </a:fld>
            <a:endParaRPr lang="en-US"/>
          </a:p>
        </p:txBody>
      </p:sp>
    </p:spTree>
    <p:extLst>
      <p:ext uri="{BB962C8B-B14F-4D97-AF65-F5344CB8AC3E}">
        <p14:creationId xmlns:p14="http://schemas.microsoft.com/office/powerpoint/2010/main" val="301695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017A9-03BD-438A-AD0B-E20977D76228}"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7C444-5E49-4C2A-81A1-E4D37478D054}" type="slidenum">
              <a:rPr lang="en-US" smtClean="0"/>
              <a:t>‹#›</a:t>
            </a:fld>
            <a:endParaRPr lang="en-US"/>
          </a:p>
        </p:txBody>
      </p:sp>
    </p:spTree>
    <p:extLst>
      <p:ext uri="{BB962C8B-B14F-4D97-AF65-F5344CB8AC3E}">
        <p14:creationId xmlns:p14="http://schemas.microsoft.com/office/powerpoint/2010/main" val="342860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017A9-03BD-438A-AD0B-E20977D76228}"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7C444-5E49-4C2A-81A1-E4D37478D054}" type="slidenum">
              <a:rPr lang="en-US" smtClean="0"/>
              <a:t>‹#›</a:t>
            </a:fld>
            <a:endParaRPr lang="en-US"/>
          </a:p>
        </p:txBody>
      </p:sp>
    </p:spTree>
    <p:extLst>
      <p:ext uri="{BB962C8B-B14F-4D97-AF65-F5344CB8AC3E}">
        <p14:creationId xmlns:p14="http://schemas.microsoft.com/office/powerpoint/2010/main" val="131444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017A9-03BD-438A-AD0B-E20977D76228}"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7C444-5E49-4C2A-81A1-E4D37478D054}" type="slidenum">
              <a:rPr lang="en-US" smtClean="0"/>
              <a:t>‹#›</a:t>
            </a:fld>
            <a:endParaRPr lang="en-US"/>
          </a:p>
        </p:txBody>
      </p:sp>
    </p:spTree>
    <p:extLst>
      <p:ext uri="{BB962C8B-B14F-4D97-AF65-F5344CB8AC3E}">
        <p14:creationId xmlns:p14="http://schemas.microsoft.com/office/powerpoint/2010/main" val="64145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5017A9-03BD-438A-AD0B-E20977D76228}"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7C444-5E49-4C2A-81A1-E4D37478D054}" type="slidenum">
              <a:rPr lang="en-US" smtClean="0"/>
              <a:t>‹#›</a:t>
            </a:fld>
            <a:endParaRPr lang="en-US"/>
          </a:p>
        </p:txBody>
      </p:sp>
    </p:spTree>
    <p:extLst>
      <p:ext uri="{BB962C8B-B14F-4D97-AF65-F5344CB8AC3E}">
        <p14:creationId xmlns:p14="http://schemas.microsoft.com/office/powerpoint/2010/main" val="371584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5017A9-03BD-438A-AD0B-E20977D76228}"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87C444-5E49-4C2A-81A1-E4D37478D054}" type="slidenum">
              <a:rPr lang="en-US" smtClean="0"/>
              <a:t>‹#›</a:t>
            </a:fld>
            <a:endParaRPr lang="en-US"/>
          </a:p>
        </p:txBody>
      </p:sp>
    </p:spTree>
    <p:extLst>
      <p:ext uri="{BB962C8B-B14F-4D97-AF65-F5344CB8AC3E}">
        <p14:creationId xmlns:p14="http://schemas.microsoft.com/office/powerpoint/2010/main" val="44370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5017A9-03BD-438A-AD0B-E20977D76228}"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87C444-5E49-4C2A-81A1-E4D37478D054}" type="slidenum">
              <a:rPr lang="en-US" smtClean="0"/>
              <a:t>‹#›</a:t>
            </a:fld>
            <a:endParaRPr lang="en-US"/>
          </a:p>
        </p:txBody>
      </p:sp>
    </p:spTree>
    <p:extLst>
      <p:ext uri="{BB962C8B-B14F-4D97-AF65-F5344CB8AC3E}">
        <p14:creationId xmlns:p14="http://schemas.microsoft.com/office/powerpoint/2010/main" val="90293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017A9-03BD-438A-AD0B-E20977D76228}"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87C444-5E49-4C2A-81A1-E4D37478D054}" type="slidenum">
              <a:rPr lang="en-US" smtClean="0"/>
              <a:t>‹#›</a:t>
            </a:fld>
            <a:endParaRPr lang="en-US"/>
          </a:p>
        </p:txBody>
      </p:sp>
    </p:spTree>
    <p:extLst>
      <p:ext uri="{BB962C8B-B14F-4D97-AF65-F5344CB8AC3E}">
        <p14:creationId xmlns:p14="http://schemas.microsoft.com/office/powerpoint/2010/main" val="84357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017A9-03BD-438A-AD0B-E20977D76228}"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7C444-5E49-4C2A-81A1-E4D37478D054}" type="slidenum">
              <a:rPr lang="en-US" smtClean="0"/>
              <a:t>‹#›</a:t>
            </a:fld>
            <a:endParaRPr lang="en-US"/>
          </a:p>
        </p:txBody>
      </p:sp>
    </p:spTree>
    <p:extLst>
      <p:ext uri="{BB962C8B-B14F-4D97-AF65-F5344CB8AC3E}">
        <p14:creationId xmlns:p14="http://schemas.microsoft.com/office/powerpoint/2010/main" val="1472396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017A9-03BD-438A-AD0B-E20977D76228}"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7C444-5E49-4C2A-81A1-E4D37478D054}" type="slidenum">
              <a:rPr lang="en-US" smtClean="0"/>
              <a:t>‹#›</a:t>
            </a:fld>
            <a:endParaRPr lang="en-US"/>
          </a:p>
        </p:txBody>
      </p:sp>
    </p:spTree>
    <p:extLst>
      <p:ext uri="{BB962C8B-B14F-4D97-AF65-F5344CB8AC3E}">
        <p14:creationId xmlns:p14="http://schemas.microsoft.com/office/powerpoint/2010/main" val="179412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017A9-03BD-438A-AD0B-E20977D76228}" type="datetimeFigureOut">
              <a:rPr lang="en-US" smtClean="0"/>
              <a:t>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7C444-5E49-4C2A-81A1-E4D37478D054}" type="slidenum">
              <a:rPr lang="en-US" smtClean="0"/>
              <a:t>‹#›</a:t>
            </a:fld>
            <a:endParaRPr lang="en-US"/>
          </a:p>
        </p:txBody>
      </p:sp>
    </p:spTree>
    <p:extLst>
      <p:ext uri="{BB962C8B-B14F-4D97-AF65-F5344CB8AC3E}">
        <p14:creationId xmlns:p14="http://schemas.microsoft.com/office/powerpoint/2010/main" val="1785317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hQmaPwP0KRI" TargetMode="External"/><Relationship Id="rId1" Type="http://schemas.openxmlformats.org/officeDocument/2006/relationships/slideLayout" Target="../slideLayouts/slideLayout4.xml"/><Relationship Id="rId4" Type="http://schemas.openxmlformats.org/officeDocument/2006/relationships/hyperlink" Target="http://www.hhmi.org/biointeractive/cloning-army-t-cells-immune-defens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5.jpe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voanews.com/content/end-of-aids-could-be-within-reach/2536452.html" TargetMode="External"/><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YI2qYRWzSZ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hyperlink" Target="Resources.ppt"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audio" Target="../media/audio2.wav"/><Relationship Id="rId4" Type="http://schemas.openxmlformats.org/officeDocument/2006/relationships/slide" Target="slide25.xml"/><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5.png"/><Relationship Id="rId5" Type="http://schemas.openxmlformats.org/officeDocument/2006/relationships/image" Target="../media/image11.png"/><Relationship Id="rId10" Type="http://schemas.openxmlformats.org/officeDocument/2006/relationships/hyperlink" Target="Resources.ppt" TargetMode="External"/><Relationship Id="rId4" Type="http://schemas.openxmlformats.org/officeDocument/2006/relationships/slide" Target="slide25.xml"/><Relationship Id="rId9" Type="http://schemas.openxmlformats.org/officeDocument/2006/relationships/image" Target="../media/image24.jpe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5.png"/><Relationship Id="rId3" Type="http://schemas.openxmlformats.org/officeDocument/2006/relationships/image" Target="../media/image27.jpeg"/><Relationship Id="rId7" Type="http://schemas.openxmlformats.org/officeDocument/2006/relationships/image" Target="../media/image11.png"/><Relationship Id="rId12" Type="http://schemas.openxmlformats.org/officeDocument/2006/relationships/hyperlink" Target="Resources.ppt"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image" Target="../media/image24.jpeg"/><Relationship Id="rId5" Type="http://schemas.openxmlformats.org/officeDocument/2006/relationships/image" Target="../media/image10.png"/><Relationship Id="rId10"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hyperlink" Target="http://www.youtube.com/watch?v=s2OIaXZZI0w" TargetMode="External"/><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CkJv0Yp651g" TargetMode="Externa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redcrossblood.org/learn-about-blood/blood-type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784169" cy="1371600"/>
          </a:xfrm>
        </p:spPr>
        <p:txBody>
          <a:bodyPr>
            <a:noAutofit/>
          </a:bodyPr>
          <a:lstStyle/>
          <a:p>
            <a:r>
              <a:rPr lang="en-US" sz="2800" dirty="0"/>
              <a:t>Defense Against Infectious </a:t>
            </a:r>
            <a:r>
              <a:rPr lang="en-US" sz="2800" dirty="0">
                <a:hlinkClick r:id="rId2"/>
              </a:rPr>
              <a:t>Diseases</a:t>
            </a:r>
            <a:r>
              <a:rPr lang="en-US" sz="2800" dirty="0"/>
              <a:t>  39.1 &amp; 39.2</a:t>
            </a:r>
            <a:br>
              <a:rPr lang="en-US" sz="2800" dirty="0"/>
            </a:br>
            <a:r>
              <a:rPr lang="en-US" sz="2800" dirty="0" smtClean="0"/>
              <a:t>1/30 </a:t>
            </a:r>
            <a:r>
              <a:rPr lang="en-US" sz="2800" dirty="0"/>
              <a:t>TSW understand and explain the role of antibodies in the body’s response to a bacterial infection during the warm up.  P. </a:t>
            </a:r>
            <a:r>
              <a:rPr lang="en-US" sz="2800" dirty="0" smtClean="0"/>
              <a:t>20 </a:t>
            </a:r>
            <a:r>
              <a:rPr lang="en-US" sz="2800" dirty="0"/>
              <a:t>NB</a:t>
            </a:r>
          </a:p>
        </p:txBody>
      </p:sp>
      <p:sp>
        <p:nvSpPr>
          <p:cNvPr id="4" name="Content Placeholder 3"/>
          <p:cNvSpPr>
            <a:spLocks noGrp="1"/>
          </p:cNvSpPr>
          <p:nvPr>
            <p:ph sz="half" idx="2"/>
          </p:nvPr>
        </p:nvSpPr>
        <p:spPr>
          <a:xfrm>
            <a:off x="5638799" y="1600201"/>
            <a:ext cx="6375009" cy="4525963"/>
          </a:xfrm>
        </p:spPr>
        <p:txBody>
          <a:bodyPr/>
          <a:lstStyle/>
          <a:p>
            <a:pPr marL="514350" indent="-514350">
              <a:buFont typeface="+mj-lt"/>
              <a:buAutoNum type="arabicPeriod"/>
            </a:pPr>
            <a:r>
              <a:rPr lang="en-US" dirty="0" smtClean="0"/>
              <a:t>What is a pathogen?</a:t>
            </a:r>
          </a:p>
          <a:p>
            <a:pPr marL="514350" indent="-514350">
              <a:buFont typeface="+mj-lt"/>
              <a:buAutoNum type="arabicPeriod"/>
            </a:pPr>
            <a:r>
              <a:rPr lang="en-US" dirty="0" smtClean="0"/>
              <a:t>Identify cells, tissues and organs that make up the immune system.</a:t>
            </a:r>
            <a:endParaRPr lang="en-US" dirty="0"/>
          </a:p>
          <a:p>
            <a:pPr marL="514350" indent="-514350">
              <a:buFont typeface="+mj-lt"/>
              <a:buAutoNum type="arabicPeriod"/>
            </a:pPr>
            <a:r>
              <a:rPr lang="en-US" dirty="0" smtClean="0"/>
              <a:t>Explain the role of antibodies in response to infection.</a:t>
            </a:r>
          </a:p>
        </p:txBody>
      </p:sp>
      <p:pic>
        <p:nvPicPr>
          <p:cNvPr id="5" name="Picture 13" descr="Lymphatic System"/>
          <p:cNvPicPr>
            <a:picLocks noGrp="1" noChangeAspect="1" noChangeArrowheads="1"/>
          </p:cNvPicPr>
          <p:nvPr>
            <p:ph sz="half" idx="1"/>
          </p:nvPr>
        </p:nvPicPr>
        <p:blipFill>
          <a:blip r:embed="rId3" cstate="print"/>
          <a:srcRect/>
          <a:stretch>
            <a:fillRect/>
          </a:stretch>
        </p:blipFill>
        <p:spPr bwMode="auto">
          <a:xfrm>
            <a:off x="1524000" y="1602828"/>
            <a:ext cx="4191000" cy="5255173"/>
          </a:xfrm>
          <a:prstGeom prst="rect">
            <a:avLst/>
          </a:prstGeom>
          <a:noFill/>
        </p:spPr>
      </p:pic>
      <p:sp>
        <p:nvSpPr>
          <p:cNvPr id="6" name="TextBox 5"/>
          <p:cNvSpPr txBox="1"/>
          <p:nvPr/>
        </p:nvSpPr>
        <p:spPr>
          <a:xfrm>
            <a:off x="6324600" y="5181600"/>
            <a:ext cx="3352800" cy="369332"/>
          </a:xfrm>
          <a:prstGeom prst="rect">
            <a:avLst/>
          </a:prstGeom>
          <a:noFill/>
        </p:spPr>
        <p:txBody>
          <a:bodyPr wrap="square" rtlCol="0">
            <a:spAutoFit/>
          </a:bodyPr>
          <a:lstStyle/>
          <a:p>
            <a:r>
              <a:rPr lang="en-US" dirty="0">
                <a:hlinkClick r:id="rId4"/>
              </a:rPr>
              <a:t>T – cell production</a:t>
            </a:r>
            <a:endParaRPr lang="en-US" dirty="0"/>
          </a:p>
        </p:txBody>
      </p:sp>
    </p:spTree>
    <p:extLst>
      <p:ext uri="{BB962C8B-B14F-4D97-AF65-F5344CB8AC3E}">
        <p14:creationId xmlns:p14="http://schemas.microsoft.com/office/powerpoint/2010/main" val="119754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6131" y="0"/>
            <a:ext cx="6443383" cy="6858000"/>
          </a:xfrm>
          <a:prstGeom prst="rect">
            <a:avLst/>
          </a:prstGeom>
        </p:spPr>
      </p:pic>
    </p:spTree>
    <p:extLst>
      <p:ext uri="{BB962C8B-B14F-4D97-AF65-F5344CB8AC3E}">
        <p14:creationId xmlns:p14="http://schemas.microsoft.com/office/powerpoint/2010/main" val="4038984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939040" name="Picture 32" descr="fig"/>
          <p:cNvPicPr>
            <a:picLocks noChangeAspect="1" noChangeArrowheads="1"/>
          </p:cNvPicPr>
          <p:nvPr/>
        </p:nvPicPr>
        <p:blipFill>
          <a:blip r:embed="rId2" cstate="print"/>
          <a:srcRect/>
          <a:stretch>
            <a:fillRect/>
          </a:stretch>
        </p:blipFill>
        <p:spPr bwMode="auto">
          <a:xfrm>
            <a:off x="3719513" y="700088"/>
            <a:ext cx="4768850" cy="5243512"/>
          </a:xfrm>
          <a:prstGeom prst="rect">
            <a:avLst/>
          </a:prstGeom>
          <a:noFill/>
        </p:spPr>
      </p:pic>
      <p:sp>
        <p:nvSpPr>
          <p:cNvPr id="939010" name="Rectangle 2"/>
          <p:cNvSpPr>
            <a:spLocks noGrp="1" noChangeArrowheads="1"/>
          </p:cNvSpPr>
          <p:nvPr>
            <p:ph type="title"/>
          </p:nvPr>
        </p:nvSpPr>
        <p:spPr>
          <a:xfrm>
            <a:off x="2438400" y="6964363"/>
            <a:ext cx="8229600" cy="198437"/>
          </a:xfrm>
        </p:spPr>
        <p:txBody>
          <a:bodyPr>
            <a:normAutofit fontScale="90000"/>
          </a:bodyPr>
          <a:lstStyle/>
          <a:p>
            <a:pPr algn="r"/>
            <a:r>
              <a:rPr lang="en-US" sz="1400" b="1"/>
              <a:t>Section 39.2 Summary – pages 1031-1041</a:t>
            </a:r>
          </a:p>
        </p:txBody>
      </p:sp>
      <p:pic>
        <p:nvPicPr>
          <p:cNvPr id="939011" name="Picture 3"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39012" name="Picture 4"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39013" name="Picture 5"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39014" name="Picture 6"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39020" name="Picture 12" descr="Sec"/>
          <p:cNvPicPr>
            <a:picLocks noChangeAspect="1" noChangeArrowheads="1"/>
          </p:cNvPicPr>
          <p:nvPr/>
        </p:nvPicPr>
        <p:blipFill>
          <a:blip r:embed="rId7" cstate="print"/>
          <a:srcRect/>
          <a:stretch>
            <a:fillRect/>
          </a:stretch>
        </p:blipFill>
        <p:spPr bwMode="auto">
          <a:xfrm>
            <a:off x="3429000" y="0"/>
            <a:ext cx="5867400" cy="482600"/>
          </a:xfrm>
          <a:prstGeom prst="rect">
            <a:avLst/>
          </a:prstGeom>
          <a:noFill/>
        </p:spPr>
      </p:pic>
      <p:sp>
        <p:nvSpPr>
          <p:cNvPr id="939023" name="Text Box 15"/>
          <p:cNvSpPr txBox="1">
            <a:spLocks noChangeArrowheads="1"/>
          </p:cNvSpPr>
          <p:nvPr/>
        </p:nvSpPr>
        <p:spPr bwMode="auto">
          <a:xfrm>
            <a:off x="1524000" y="914401"/>
            <a:ext cx="2362200" cy="584775"/>
          </a:xfrm>
          <a:prstGeom prst="rect">
            <a:avLst/>
          </a:prstGeom>
          <a:noFill/>
          <a:ln w="9525" algn="ctr">
            <a:noFill/>
            <a:miter lim="800000"/>
            <a:headEnd/>
            <a:tailEnd/>
          </a:ln>
          <a:effectLst/>
        </p:spPr>
        <p:txBody>
          <a:bodyPr>
            <a:spAutoFit/>
          </a:bodyPr>
          <a:lstStyle/>
          <a:p>
            <a:pPr marL="342900" indent="-342900">
              <a:buAutoNum type="alphaUcPeriod"/>
              <a:tabLst>
                <a:tab pos="228600" algn="l"/>
                <a:tab pos="1943100" algn="l"/>
              </a:tabLst>
            </a:pPr>
            <a:r>
              <a:rPr lang="en-US" sz="1600" dirty="0">
                <a:latin typeface="Times" charset="0"/>
              </a:rPr>
              <a:t>Pathogens enter </a:t>
            </a:r>
          </a:p>
          <a:p>
            <a:pPr marL="342900" indent="-342900">
              <a:tabLst>
                <a:tab pos="228600" algn="l"/>
                <a:tab pos="1943100" algn="l"/>
              </a:tabLst>
            </a:pPr>
            <a:r>
              <a:rPr lang="en-US" sz="1600" dirty="0">
                <a:latin typeface="Times" charset="0"/>
              </a:rPr>
              <a:t>tissues through a wound.</a:t>
            </a:r>
            <a:endParaRPr lang="en-US" sz="1600" b="1" dirty="0">
              <a:latin typeface="Times" charset="0"/>
            </a:endParaRPr>
          </a:p>
        </p:txBody>
      </p:sp>
      <p:sp>
        <p:nvSpPr>
          <p:cNvPr id="939024" name="Text Box 16"/>
          <p:cNvSpPr txBox="1">
            <a:spLocks noChangeArrowheads="1"/>
          </p:cNvSpPr>
          <p:nvPr/>
        </p:nvSpPr>
        <p:spPr bwMode="auto">
          <a:xfrm>
            <a:off x="1524000" y="1752601"/>
            <a:ext cx="2362200" cy="830997"/>
          </a:xfrm>
          <a:prstGeom prst="rect">
            <a:avLst/>
          </a:prstGeom>
          <a:noFill/>
          <a:ln w="9525" algn="ctr">
            <a:noFill/>
            <a:miter lim="800000"/>
            <a:headEnd/>
            <a:tailEnd/>
          </a:ln>
          <a:effectLst/>
        </p:spPr>
        <p:txBody>
          <a:bodyPr>
            <a:spAutoFit/>
          </a:bodyPr>
          <a:lstStyle/>
          <a:p>
            <a:pPr>
              <a:tabLst>
                <a:tab pos="228600" algn="l"/>
                <a:tab pos="1943100" algn="l"/>
              </a:tabLst>
            </a:pPr>
            <a:r>
              <a:rPr lang="en-US" sz="1600" dirty="0">
                <a:latin typeface="Times" charset="0"/>
              </a:rPr>
              <a:t>B. They are attacked </a:t>
            </a:r>
          </a:p>
          <a:p>
            <a:pPr>
              <a:tabLst>
                <a:tab pos="228600" algn="l"/>
                <a:tab pos="1943100" algn="l"/>
              </a:tabLst>
            </a:pPr>
            <a:r>
              <a:rPr lang="en-US" sz="1600" dirty="0">
                <a:latin typeface="Times" charset="0"/>
              </a:rPr>
              <a:t>	by macrophages</a:t>
            </a:r>
          </a:p>
          <a:p>
            <a:pPr>
              <a:tabLst>
                <a:tab pos="228600" algn="l"/>
                <a:tab pos="1943100" algn="l"/>
              </a:tabLst>
            </a:pPr>
            <a:r>
              <a:rPr lang="en-US" sz="1600" dirty="0">
                <a:latin typeface="Times" charset="0"/>
              </a:rPr>
              <a:t>	at the infection site.</a:t>
            </a:r>
            <a:endParaRPr lang="en-US" sz="1600" b="1" dirty="0">
              <a:latin typeface="Times" charset="0"/>
            </a:endParaRPr>
          </a:p>
        </p:txBody>
      </p:sp>
      <p:sp>
        <p:nvSpPr>
          <p:cNvPr id="939025" name="Text Box 17"/>
          <p:cNvSpPr txBox="1">
            <a:spLocks noChangeArrowheads="1"/>
          </p:cNvSpPr>
          <p:nvPr/>
        </p:nvSpPr>
        <p:spPr bwMode="auto">
          <a:xfrm>
            <a:off x="1524000" y="2667000"/>
            <a:ext cx="2362200" cy="1077218"/>
          </a:xfrm>
          <a:prstGeom prst="rect">
            <a:avLst/>
          </a:prstGeom>
          <a:noFill/>
          <a:ln w="9525" algn="ctr">
            <a:noFill/>
            <a:miter lim="800000"/>
            <a:headEnd/>
            <a:tailEnd/>
          </a:ln>
          <a:effectLst/>
        </p:spPr>
        <p:txBody>
          <a:bodyPr wrap="square">
            <a:spAutoFit/>
          </a:bodyPr>
          <a:lstStyle/>
          <a:p>
            <a:pPr>
              <a:tabLst>
                <a:tab pos="228600" algn="l"/>
                <a:tab pos="1943100" algn="l"/>
              </a:tabLst>
            </a:pPr>
            <a:r>
              <a:rPr lang="en-US" sz="1600" dirty="0">
                <a:latin typeface="Times" charset="0"/>
              </a:rPr>
              <a:t>C. Antigens of the pathogen are displayed </a:t>
            </a:r>
          </a:p>
          <a:p>
            <a:pPr>
              <a:tabLst>
                <a:tab pos="228600" algn="l"/>
                <a:tab pos="1943100" algn="l"/>
              </a:tabLst>
            </a:pPr>
            <a:r>
              <a:rPr lang="en-US" sz="1600" dirty="0">
                <a:latin typeface="Times" charset="0"/>
              </a:rPr>
              <a:t>on the surface of the macrophage.</a:t>
            </a:r>
            <a:endParaRPr lang="en-US" sz="1600" b="1" dirty="0">
              <a:latin typeface="Times" charset="0"/>
            </a:endParaRPr>
          </a:p>
        </p:txBody>
      </p:sp>
      <p:sp>
        <p:nvSpPr>
          <p:cNvPr id="939026" name="Text Box 18"/>
          <p:cNvSpPr txBox="1">
            <a:spLocks noChangeArrowheads="1"/>
          </p:cNvSpPr>
          <p:nvPr/>
        </p:nvSpPr>
        <p:spPr bwMode="auto">
          <a:xfrm>
            <a:off x="1676400" y="4038601"/>
            <a:ext cx="2133600" cy="1323439"/>
          </a:xfrm>
          <a:prstGeom prst="rect">
            <a:avLst/>
          </a:prstGeom>
          <a:noFill/>
          <a:ln w="9525" algn="ctr">
            <a:noFill/>
            <a:miter lim="800000"/>
            <a:headEnd/>
            <a:tailEnd/>
          </a:ln>
          <a:effectLst/>
        </p:spPr>
        <p:txBody>
          <a:bodyPr wrap="square">
            <a:spAutoFit/>
          </a:bodyPr>
          <a:lstStyle/>
          <a:p>
            <a:pPr>
              <a:tabLst>
                <a:tab pos="228600" algn="l"/>
                <a:tab pos="1943100" algn="l"/>
              </a:tabLst>
            </a:pPr>
            <a:r>
              <a:rPr lang="en-US" sz="1600" dirty="0">
                <a:latin typeface="Times" charset="0"/>
              </a:rPr>
              <a:t>D. Helper T cells have </a:t>
            </a:r>
          </a:p>
          <a:p>
            <a:pPr>
              <a:tabLst>
                <a:tab pos="228600" algn="l"/>
                <a:tab pos="1943100" algn="l"/>
              </a:tabLst>
            </a:pPr>
            <a:r>
              <a:rPr lang="en-US" sz="1600" dirty="0">
                <a:latin typeface="Times" charset="0"/>
              </a:rPr>
              <a:t>	receptor sites that </a:t>
            </a:r>
          </a:p>
          <a:p>
            <a:pPr>
              <a:tabLst>
                <a:tab pos="228600" algn="l"/>
                <a:tab pos="1943100" algn="l"/>
              </a:tabLst>
            </a:pPr>
            <a:r>
              <a:rPr lang="en-US" sz="1600" dirty="0">
                <a:latin typeface="Times" charset="0"/>
              </a:rPr>
              <a:t>	recognize and bind to the antigens on the </a:t>
            </a:r>
          </a:p>
          <a:p>
            <a:pPr>
              <a:tabLst>
                <a:tab pos="228600" algn="l"/>
                <a:tab pos="1943100" algn="l"/>
              </a:tabLst>
            </a:pPr>
            <a:r>
              <a:rPr lang="en-US" sz="1600" dirty="0">
                <a:latin typeface="Times" charset="0"/>
              </a:rPr>
              <a:t>macrophage.</a:t>
            </a:r>
            <a:endParaRPr lang="en-US" sz="1600" b="1" dirty="0">
              <a:latin typeface="Times" charset="0"/>
            </a:endParaRPr>
          </a:p>
        </p:txBody>
      </p:sp>
      <p:sp>
        <p:nvSpPr>
          <p:cNvPr id="939027" name="Text Box 19"/>
          <p:cNvSpPr txBox="1">
            <a:spLocks noChangeArrowheads="1"/>
          </p:cNvSpPr>
          <p:nvPr/>
        </p:nvSpPr>
        <p:spPr bwMode="auto">
          <a:xfrm>
            <a:off x="8458200" y="762001"/>
            <a:ext cx="2057400" cy="584775"/>
          </a:xfrm>
          <a:prstGeom prst="rect">
            <a:avLst/>
          </a:prstGeom>
          <a:noFill/>
          <a:ln w="9525" algn="ctr">
            <a:noFill/>
            <a:miter lim="800000"/>
            <a:headEnd/>
            <a:tailEnd/>
          </a:ln>
          <a:effectLst/>
        </p:spPr>
        <p:txBody>
          <a:bodyPr>
            <a:spAutoFit/>
          </a:bodyPr>
          <a:lstStyle/>
          <a:p>
            <a:pPr>
              <a:tabLst>
                <a:tab pos="228600" algn="l"/>
                <a:tab pos="1943100" algn="l"/>
              </a:tabLst>
            </a:pPr>
            <a:r>
              <a:rPr lang="en-US" sz="1600" dirty="0">
                <a:latin typeface="Times" charset="0"/>
              </a:rPr>
              <a:t>E. B cells can bind to 	antigens directly.</a:t>
            </a:r>
            <a:endParaRPr lang="en-US" sz="1600" b="1" dirty="0">
              <a:latin typeface="Times" charset="0"/>
            </a:endParaRPr>
          </a:p>
        </p:txBody>
      </p:sp>
      <p:sp>
        <p:nvSpPr>
          <p:cNvPr id="939028" name="Text Box 20"/>
          <p:cNvSpPr txBox="1">
            <a:spLocks noChangeArrowheads="1"/>
          </p:cNvSpPr>
          <p:nvPr/>
        </p:nvSpPr>
        <p:spPr bwMode="auto">
          <a:xfrm>
            <a:off x="8382000" y="1600201"/>
            <a:ext cx="1752600" cy="830997"/>
          </a:xfrm>
          <a:prstGeom prst="rect">
            <a:avLst/>
          </a:prstGeom>
          <a:noFill/>
          <a:ln w="9525" algn="ctr">
            <a:noFill/>
            <a:miter lim="800000"/>
            <a:headEnd/>
            <a:tailEnd/>
          </a:ln>
          <a:effectLst/>
        </p:spPr>
        <p:txBody>
          <a:bodyPr>
            <a:spAutoFit/>
          </a:bodyPr>
          <a:lstStyle/>
          <a:p>
            <a:pPr>
              <a:tabLst>
                <a:tab pos="228600" algn="l"/>
                <a:tab pos="1943100" algn="l"/>
              </a:tabLst>
            </a:pPr>
            <a:r>
              <a:rPr lang="en-US" sz="1600" dirty="0">
                <a:latin typeface="Times" charset="0"/>
              </a:rPr>
              <a:t> F. Helper T cells 	bind to antigens 	on B cells.</a:t>
            </a:r>
            <a:endParaRPr lang="en-US" sz="1600" b="1" dirty="0">
              <a:latin typeface="Times" charset="0"/>
            </a:endParaRPr>
          </a:p>
        </p:txBody>
      </p:sp>
      <p:sp>
        <p:nvSpPr>
          <p:cNvPr id="939029" name="Text Box 21"/>
          <p:cNvSpPr txBox="1">
            <a:spLocks noChangeArrowheads="1"/>
          </p:cNvSpPr>
          <p:nvPr/>
        </p:nvSpPr>
        <p:spPr bwMode="auto">
          <a:xfrm>
            <a:off x="8458200" y="2438401"/>
            <a:ext cx="2209800" cy="1323439"/>
          </a:xfrm>
          <a:prstGeom prst="rect">
            <a:avLst/>
          </a:prstGeom>
          <a:noFill/>
          <a:ln w="9525" algn="ctr">
            <a:noFill/>
            <a:miter lim="800000"/>
            <a:headEnd/>
            <a:tailEnd/>
          </a:ln>
          <a:effectLst/>
        </p:spPr>
        <p:txBody>
          <a:bodyPr wrap="square">
            <a:spAutoFit/>
          </a:bodyPr>
          <a:lstStyle/>
          <a:p>
            <a:pPr>
              <a:tabLst>
                <a:tab pos="228600" algn="l"/>
                <a:tab pos="1943100" algn="l"/>
              </a:tabLst>
            </a:pPr>
            <a:r>
              <a:rPr lang="en-US" sz="1600" dirty="0">
                <a:latin typeface="Times" charset="0"/>
              </a:rPr>
              <a:t>G. T cells release 		chemicals that cause 	B cells to produce</a:t>
            </a:r>
          </a:p>
          <a:p>
            <a:pPr>
              <a:tabLst>
                <a:tab pos="228600" algn="l"/>
                <a:tab pos="1943100" algn="l"/>
              </a:tabLst>
            </a:pPr>
            <a:r>
              <a:rPr lang="en-US" sz="1600" dirty="0">
                <a:latin typeface="Times" charset="0"/>
              </a:rPr>
              <a:t>	clones of plasma cells.</a:t>
            </a:r>
            <a:endParaRPr lang="en-US" sz="1600" b="1" dirty="0">
              <a:latin typeface="Times" charset="0"/>
            </a:endParaRPr>
          </a:p>
        </p:txBody>
      </p:sp>
      <p:sp>
        <p:nvSpPr>
          <p:cNvPr id="939030" name="Text Box 22"/>
          <p:cNvSpPr txBox="1">
            <a:spLocks noChangeArrowheads="1"/>
          </p:cNvSpPr>
          <p:nvPr/>
        </p:nvSpPr>
        <p:spPr bwMode="auto">
          <a:xfrm>
            <a:off x="8458200" y="3810001"/>
            <a:ext cx="2057400" cy="2382191"/>
          </a:xfrm>
          <a:prstGeom prst="rect">
            <a:avLst/>
          </a:prstGeom>
          <a:noFill/>
          <a:ln w="9525" algn="ctr">
            <a:noFill/>
            <a:miter lim="800000"/>
            <a:headEnd/>
            <a:tailEnd/>
          </a:ln>
          <a:effectLst/>
        </p:spPr>
        <p:txBody>
          <a:bodyPr wrap="square">
            <a:spAutoFit/>
          </a:bodyPr>
          <a:lstStyle/>
          <a:p>
            <a:pPr>
              <a:tabLst>
                <a:tab pos="228600" algn="l"/>
                <a:tab pos="1943100" algn="l"/>
              </a:tabLst>
            </a:pPr>
            <a:r>
              <a:rPr lang="en-US" sz="1600" dirty="0">
                <a:latin typeface="Times" charset="0"/>
              </a:rPr>
              <a:t>H. Each plasma cell secretes more than 2000 antibodies per second in the blood. Memory B cells and antibodies remain in the blood and respond to future invasions by the same pathogen.</a:t>
            </a:r>
            <a:endParaRPr lang="en-US" sz="1600" b="1" dirty="0">
              <a:latin typeface="Times" charset="0"/>
            </a:endParaRPr>
          </a:p>
        </p:txBody>
      </p:sp>
      <p:sp>
        <p:nvSpPr>
          <p:cNvPr id="939031" name="Text Box 23"/>
          <p:cNvSpPr txBox="1">
            <a:spLocks noChangeArrowheads="1"/>
          </p:cNvSpPr>
          <p:nvPr/>
        </p:nvSpPr>
        <p:spPr bwMode="auto">
          <a:xfrm>
            <a:off x="3586163" y="2492375"/>
            <a:ext cx="1752600" cy="338554"/>
          </a:xfrm>
          <a:prstGeom prst="rect">
            <a:avLst/>
          </a:prstGeom>
          <a:noFill/>
          <a:ln w="9525" algn="ctr">
            <a:noFill/>
            <a:miter lim="800000"/>
            <a:headEnd/>
            <a:tailEnd/>
          </a:ln>
          <a:effectLst/>
        </p:spPr>
        <p:txBody>
          <a:bodyPr>
            <a:spAutoFit/>
          </a:bodyPr>
          <a:lstStyle/>
          <a:p>
            <a:pPr>
              <a:tabLst>
                <a:tab pos="228600" algn="l"/>
                <a:tab pos="1943100" algn="l"/>
              </a:tabLst>
            </a:pPr>
            <a:r>
              <a:rPr lang="en-US" sz="1600" b="1" i="1" dirty="0">
                <a:solidFill>
                  <a:srgbClr val="FF0000"/>
                </a:solidFill>
                <a:latin typeface="Times" charset="0"/>
              </a:rPr>
              <a:t>Macrophage</a:t>
            </a:r>
          </a:p>
        </p:txBody>
      </p:sp>
      <p:sp>
        <p:nvSpPr>
          <p:cNvPr id="939032" name="Text Box 24"/>
          <p:cNvSpPr txBox="1">
            <a:spLocks noChangeArrowheads="1"/>
          </p:cNvSpPr>
          <p:nvPr/>
        </p:nvSpPr>
        <p:spPr bwMode="auto">
          <a:xfrm>
            <a:off x="5881688" y="2035175"/>
            <a:ext cx="1066800" cy="338554"/>
          </a:xfrm>
          <a:prstGeom prst="rect">
            <a:avLst/>
          </a:prstGeom>
          <a:noFill/>
          <a:ln w="9525" algn="ctr">
            <a:noFill/>
            <a:miter lim="800000"/>
            <a:headEnd/>
            <a:tailEnd/>
          </a:ln>
          <a:effectLst/>
        </p:spPr>
        <p:txBody>
          <a:bodyPr>
            <a:spAutoFit/>
          </a:bodyPr>
          <a:lstStyle/>
          <a:p>
            <a:pPr>
              <a:tabLst>
                <a:tab pos="228600" algn="l"/>
                <a:tab pos="1943100" algn="l"/>
              </a:tabLst>
            </a:pPr>
            <a:r>
              <a:rPr lang="en-US" sz="1600" b="1" i="1" dirty="0">
                <a:solidFill>
                  <a:srgbClr val="FF0000"/>
                </a:solidFill>
                <a:latin typeface="Times" charset="0"/>
              </a:rPr>
              <a:t>Pathogen</a:t>
            </a:r>
          </a:p>
        </p:txBody>
      </p:sp>
      <p:sp>
        <p:nvSpPr>
          <p:cNvPr id="939033" name="Text Box 25"/>
          <p:cNvSpPr txBox="1">
            <a:spLocks noChangeArrowheads="1"/>
          </p:cNvSpPr>
          <p:nvPr/>
        </p:nvSpPr>
        <p:spPr bwMode="auto">
          <a:xfrm>
            <a:off x="7177088" y="1676400"/>
            <a:ext cx="1066800" cy="338554"/>
          </a:xfrm>
          <a:prstGeom prst="rect">
            <a:avLst/>
          </a:prstGeom>
          <a:noFill/>
          <a:ln w="9525" algn="ctr">
            <a:noFill/>
            <a:miter lim="800000"/>
            <a:headEnd/>
            <a:tailEnd/>
          </a:ln>
          <a:effectLst/>
        </p:spPr>
        <p:txBody>
          <a:bodyPr>
            <a:spAutoFit/>
          </a:bodyPr>
          <a:lstStyle/>
          <a:p>
            <a:pPr>
              <a:tabLst>
                <a:tab pos="228600" algn="l"/>
                <a:tab pos="1943100" algn="l"/>
              </a:tabLst>
            </a:pPr>
            <a:r>
              <a:rPr lang="en-US" sz="1600" b="1" i="1" dirty="0">
                <a:solidFill>
                  <a:srgbClr val="FF0000"/>
                </a:solidFill>
                <a:latin typeface="Times" charset="0"/>
              </a:rPr>
              <a:t>B cell</a:t>
            </a:r>
          </a:p>
        </p:txBody>
      </p:sp>
      <p:sp>
        <p:nvSpPr>
          <p:cNvPr id="939034" name="Text Box 26"/>
          <p:cNvSpPr txBox="1">
            <a:spLocks noChangeArrowheads="1"/>
          </p:cNvSpPr>
          <p:nvPr/>
        </p:nvSpPr>
        <p:spPr bwMode="auto">
          <a:xfrm>
            <a:off x="7377113" y="4800601"/>
            <a:ext cx="838200" cy="478977"/>
          </a:xfrm>
          <a:prstGeom prst="rect">
            <a:avLst/>
          </a:prstGeom>
          <a:noFill/>
          <a:ln w="9525" algn="ctr">
            <a:noFill/>
            <a:miter lim="800000"/>
            <a:headEnd/>
            <a:tailEnd/>
          </a:ln>
          <a:effectLst/>
        </p:spPr>
        <p:txBody>
          <a:bodyPr>
            <a:spAutoFit/>
          </a:bodyPr>
          <a:lstStyle/>
          <a:p>
            <a:pPr>
              <a:tabLst>
                <a:tab pos="228600" algn="l"/>
                <a:tab pos="1943100" algn="l"/>
              </a:tabLst>
            </a:pPr>
            <a:r>
              <a:rPr lang="en-US" sz="1600" b="1" i="1" dirty="0">
                <a:solidFill>
                  <a:srgbClr val="FF0000"/>
                </a:solidFill>
                <a:latin typeface="Times" charset="0"/>
              </a:rPr>
              <a:t>Plasma</a:t>
            </a:r>
          </a:p>
          <a:p>
            <a:pPr>
              <a:lnSpc>
                <a:spcPct val="50000"/>
              </a:lnSpc>
              <a:tabLst>
                <a:tab pos="228600" algn="l"/>
                <a:tab pos="1943100" algn="l"/>
              </a:tabLst>
            </a:pPr>
            <a:r>
              <a:rPr lang="en-US" sz="1600" b="1" i="1" dirty="0">
                <a:solidFill>
                  <a:srgbClr val="FF0000"/>
                </a:solidFill>
                <a:latin typeface="Times" charset="0"/>
              </a:rPr>
              <a:t>cells</a:t>
            </a:r>
          </a:p>
        </p:txBody>
      </p:sp>
      <p:sp>
        <p:nvSpPr>
          <p:cNvPr id="939035" name="Text Box 27"/>
          <p:cNvSpPr txBox="1">
            <a:spLocks noChangeArrowheads="1"/>
          </p:cNvSpPr>
          <p:nvPr/>
        </p:nvSpPr>
        <p:spPr bwMode="auto">
          <a:xfrm>
            <a:off x="6362701" y="5457826"/>
            <a:ext cx="1509713" cy="478977"/>
          </a:xfrm>
          <a:prstGeom prst="rect">
            <a:avLst/>
          </a:prstGeom>
          <a:noFill/>
          <a:ln w="9525" algn="ctr">
            <a:noFill/>
            <a:miter lim="800000"/>
            <a:headEnd/>
            <a:tailEnd/>
          </a:ln>
          <a:effectLst/>
        </p:spPr>
        <p:txBody>
          <a:bodyPr>
            <a:spAutoFit/>
          </a:bodyPr>
          <a:lstStyle/>
          <a:p>
            <a:pPr>
              <a:tabLst>
                <a:tab pos="228600" algn="l"/>
                <a:tab pos="1943100" algn="l"/>
              </a:tabLst>
            </a:pPr>
            <a:r>
              <a:rPr lang="en-US" sz="1600" b="1" i="1" dirty="0">
                <a:solidFill>
                  <a:srgbClr val="FF0000"/>
                </a:solidFill>
                <a:latin typeface="Times" charset="0"/>
              </a:rPr>
              <a:t>Surface of</a:t>
            </a:r>
          </a:p>
          <a:p>
            <a:pPr>
              <a:lnSpc>
                <a:spcPct val="50000"/>
              </a:lnSpc>
              <a:tabLst>
                <a:tab pos="228600" algn="l"/>
                <a:tab pos="1943100" algn="l"/>
              </a:tabLst>
            </a:pPr>
            <a:r>
              <a:rPr lang="en-US" sz="1600" b="1" i="1" dirty="0">
                <a:solidFill>
                  <a:srgbClr val="FF0000"/>
                </a:solidFill>
                <a:latin typeface="Times" charset="0"/>
              </a:rPr>
              <a:t>plasma cell</a:t>
            </a:r>
          </a:p>
        </p:txBody>
      </p:sp>
      <p:sp>
        <p:nvSpPr>
          <p:cNvPr id="939036" name="Text Box 28"/>
          <p:cNvSpPr txBox="1">
            <a:spLocks noChangeArrowheads="1"/>
          </p:cNvSpPr>
          <p:nvPr/>
        </p:nvSpPr>
        <p:spPr bwMode="auto">
          <a:xfrm>
            <a:off x="4343400" y="5521325"/>
            <a:ext cx="1066800" cy="338554"/>
          </a:xfrm>
          <a:prstGeom prst="rect">
            <a:avLst/>
          </a:prstGeom>
          <a:noFill/>
          <a:ln w="9525" algn="ctr">
            <a:noFill/>
            <a:miter lim="800000"/>
            <a:headEnd/>
            <a:tailEnd/>
          </a:ln>
          <a:effectLst/>
        </p:spPr>
        <p:txBody>
          <a:bodyPr>
            <a:spAutoFit/>
          </a:bodyPr>
          <a:lstStyle/>
          <a:p>
            <a:pPr>
              <a:tabLst>
                <a:tab pos="228600" algn="l"/>
                <a:tab pos="1943100" algn="l"/>
              </a:tabLst>
            </a:pPr>
            <a:r>
              <a:rPr lang="en-US" sz="1600" b="1" i="1" dirty="0">
                <a:solidFill>
                  <a:srgbClr val="FF0000"/>
                </a:solidFill>
                <a:latin typeface="Times" charset="0"/>
              </a:rPr>
              <a:t>Antibody</a:t>
            </a:r>
          </a:p>
        </p:txBody>
      </p:sp>
      <p:sp>
        <p:nvSpPr>
          <p:cNvPr id="939037" name="Text Box 29"/>
          <p:cNvSpPr txBox="1">
            <a:spLocks noChangeArrowheads="1"/>
          </p:cNvSpPr>
          <p:nvPr/>
        </p:nvSpPr>
        <p:spPr bwMode="auto">
          <a:xfrm>
            <a:off x="4343400" y="4862513"/>
            <a:ext cx="1066800" cy="338554"/>
          </a:xfrm>
          <a:prstGeom prst="rect">
            <a:avLst/>
          </a:prstGeom>
          <a:noFill/>
          <a:ln w="9525" algn="ctr">
            <a:noFill/>
            <a:miter lim="800000"/>
            <a:headEnd/>
            <a:tailEnd/>
          </a:ln>
          <a:effectLst/>
        </p:spPr>
        <p:txBody>
          <a:bodyPr>
            <a:spAutoFit/>
          </a:bodyPr>
          <a:lstStyle/>
          <a:p>
            <a:pPr>
              <a:tabLst>
                <a:tab pos="228600" algn="l"/>
                <a:tab pos="1943100" algn="l"/>
              </a:tabLst>
            </a:pPr>
            <a:r>
              <a:rPr lang="en-US" sz="1600" b="1" i="1" dirty="0">
                <a:solidFill>
                  <a:srgbClr val="FF0000"/>
                </a:solidFill>
                <a:latin typeface="Times" charset="0"/>
              </a:rPr>
              <a:t>T cell</a:t>
            </a:r>
          </a:p>
        </p:txBody>
      </p:sp>
      <p:sp>
        <p:nvSpPr>
          <p:cNvPr id="939038" name="Text Box 30"/>
          <p:cNvSpPr txBox="1">
            <a:spLocks noChangeArrowheads="1"/>
          </p:cNvSpPr>
          <p:nvPr/>
        </p:nvSpPr>
        <p:spPr bwMode="auto">
          <a:xfrm>
            <a:off x="6243638" y="3943350"/>
            <a:ext cx="1066800" cy="577466"/>
          </a:xfrm>
          <a:prstGeom prst="rect">
            <a:avLst/>
          </a:prstGeom>
          <a:noFill/>
          <a:ln w="9525" algn="ctr">
            <a:noFill/>
            <a:miter lim="800000"/>
            <a:headEnd/>
            <a:tailEnd/>
          </a:ln>
          <a:effectLst/>
        </p:spPr>
        <p:txBody>
          <a:bodyPr>
            <a:spAutoFit/>
          </a:bodyPr>
          <a:lstStyle/>
          <a:p>
            <a:pPr>
              <a:tabLst>
                <a:tab pos="228600" algn="l"/>
                <a:tab pos="1943100" algn="l"/>
              </a:tabLst>
            </a:pPr>
            <a:r>
              <a:rPr lang="en-US" sz="1600" b="1" i="1" dirty="0">
                <a:solidFill>
                  <a:srgbClr val="FF0000"/>
                </a:solidFill>
                <a:latin typeface="Times" charset="0"/>
              </a:rPr>
              <a:t>Antigen</a:t>
            </a:r>
          </a:p>
          <a:p>
            <a:pPr>
              <a:lnSpc>
                <a:spcPct val="40000"/>
              </a:lnSpc>
              <a:tabLst>
                <a:tab pos="228600" algn="l"/>
                <a:tab pos="1943100" algn="l"/>
              </a:tabLst>
            </a:pPr>
            <a:r>
              <a:rPr lang="en-US" sz="1600" b="1" i="1" dirty="0">
                <a:solidFill>
                  <a:srgbClr val="FF0000"/>
                </a:solidFill>
                <a:latin typeface="Times" charset="0"/>
              </a:rPr>
              <a:t>receptor</a:t>
            </a:r>
          </a:p>
          <a:p>
            <a:pPr>
              <a:lnSpc>
                <a:spcPct val="50000"/>
              </a:lnSpc>
              <a:tabLst>
                <a:tab pos="228600" algn="l"/>
                <a:tab pos="1943100" algn="l"/>
              </a:tabLst>
            </a:pPr>
            <a:r>
              <a:rPr lang="en-US" sz="1600" b="1" i="1" dirty="0">
                <a:solidFill>
                  <a:srgbClr val="FF0000"/>
                </a:solidFill>
                <a:latin typeface="Times" charset="0"/>
              </a:rPr>
              <a:t>site</a:t>
            </a:r>
          </a:p>
        </p:txBody>
      </p:sp>
      <p:sp>
        <p:nvSpPr>
          <p:cNvPr id="939039" name="Line 31"/>
          <p:cNvSpPr>
            <a:spLocks noChangeShapeType="1"/>
          </p:cNvSpPr>
          <p:nvPr/>
        </p:nvSpPr>
        <p:spPr bwMode="auto">
          <a:xfrm flipV="1">
            <a:off x="6038850" y="4414838"/>
            <a:ext cx="228600" cy="381000"/>
          </a:xfrm>
          <a:prstGeom prst="line">
            <a:avLst/>
          </a:prstGeom>
          <a:noFill/>
          <a:ln w="25400">
            <a:solidFill>
              <a:srgbClr val="CC3300"/>
            </a:solidFill>
            <a:round/>
            <a:headEnd/>
            <a:tailEnd/>
          </a:ln>
          <a:effectLst/>
        </p:spPr>
        <p:txBody>
          <a:bodyPr anchor="ctr">
            <a:spAutoFit/>
          </a:bodyPr>
          <a:lstStyle/>
          <a:p>
            <a:endParaRPr lang="en-US"/>
          </a:p>
        </p:txBody>
      </p:sp>
      <p:pic>
        <p:nvPicPr>
          <p:cNvPr id="939041" name="Picture 33" descr="Sec"/>
          <p:cNvPicPr>
            <a:picLocks noChangeAspect="1" noChangeArrowheads="1"/>
          </p:cNvPicPr>
          <p:nvPr/>
        </p:nvPicPr>
        <p:blipFill>
          <a:blip r:embed="rId8" cstate="print"/>
          <a:srcRect/>
          <a:stretch>
            <a:fillRect/>
          </a:stretch>
        </p:blipFill>
        <p:spPr bwMode="auto">
          <a:xfrm>
            <a:off x="1524000" y="1"/>
            <a:ext cx="1828800" cy="811213"/>
          </a:xfrm>
          <a:prstGeom prst="rect">
            <a:avLst/>
          </a:prstGeom>
          <a:noFill/>
        </p:spPr>
      </p:pic>
      <p:sp>
        <p:nvSpPr>
          <p:cNvPr id="29" name="TextBox 28"/>
          <p:cNvSpPr txBox="1"/>
          <p:nvPr/>
        </p:nvSpPr>
        <p:spPr>
          <a:xfrm>
            <a:off x="3810000" y="381000"/>
            <a:ext cx="6858000" cy="369332"/>
          </a:xfrm>
          <a:prstGeom prst="rect">
            <a:avLst/>
          </a:prstGeom>
          <a:noFill/>
        </p:spPr>
        <p:txBody>
          <a:bodyPr wrap="square" rtlCol="0">
            <a:spAutoFit/>
          </a:bodyPr>
          <a:lstStyle/>
          <a:p>
            <a:r>
              <a:rPr lang="en-US" dirty="0"/>
              <a:t>Antibody Immunity – Specific Immune Response, Builds Antibodies</a:t>
            </a:r>
          </a:p>
        </p:txBody>
      </p:sp>
    </p:spTree>
    <p:extLst>
      <p:ext uri="{BB962C8B-B14F-4D97-AF65-F5344CB8AC3E}">
        <p14:creationId xmlns:p14="http://schemas.microsoft.com/office/powerpoint/2010/main" val="334413038"/>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003562" name="Picture 42" descr="fig"/>
          <p:cNvPicPr>
            <a:picLocks noChangeAspect="1" noChangeArrowheads="1"/>
          </p:cNvPicPr>
          <p:nvPr/>
        </p:nvPicPr>
        <p:blipFill>
          <a:blip r:embed="rId2" cstate="print"/>
          <a:srcRect/>
          <a:stretch>
            <a:fillRect/>
          </a:stretch>
        </p:blipFill>
        <p:spPr bwMode="auto">
          <a:xfrm>
            <a:off x="4330700" y="685801"/>
            <a:ext cx="4965700" cy="5286375"/>
          </a:xfrm>
          <a:prstGeom prst="rect">
            <a:avLst/>
          </a:prstGeom>
          <a:noFill/>
        </p:spPr>
      </p:pic>
      <p:sp>
        <p:nvSpPr>
          <p:cNvPr id="1003522" name="Rectangle 2"/>
          <p:cNvSpPr>
            <a:spLocks noGrp="1" noChangeArrowheads="1"/>
          </p:cNvSpPr>
          <p:nvPr>
            <p:ph type="title"/>
          </p:nvPr>
        </p:nvSpPr>
        <p:spPr>
          <a:xfrm>
            <a:off x="2438400" y="6964363"/>
            <a:ext cx="8229600" cy="198437"/>
          </a:xfrm>
        </p:spPr>
        <p:txBody>
          <a:bodyPr>
            <a:normAutofit fontScale="90000"/>
          </a:bodyPr>
          <a:lstStyle/>
          <a:p>
            <a:pPr algn="r"/>
            <a:r>
              <a:rPr lang="en-US" sz="1400" b="1"/>
              <a:t>Section 39.2 Summary – pages 1031-1041</a:t>
            </a:r>
          </a:p>
        </p:txBody>
      </p:sp>
      <p:pic>
        <p:nvPicPr>
          <p:cNvPr id="1003523" name="Picture 3"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1003524" name="Picture 4"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003525" name="Picture 5"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003526" name="Picture 6"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sp>
        <p:nvSpPr>
          <p:cNvPr id="1003530" name="Text Box 10"/>
          <p:cNvSpPr txBox="1">
            <a:spLocks noChangeArrowheads="1"/>
          </p:cNvSpPr>
          <p:nvPr/>
        </p:nvSpPr>
        <p:spPr bwMode="auto">
          <a:xfrm>
            <a:off x="1524000" y="762001"/>
            <a:ext cx="3048000" cy="2923877"/>
          </a:xfrm>
          <a:prstGeom prst="rect">
            <a:avLst/>
          </a:prstGeom>
          <a:noFill/>
          <a:ln w="9525">
            <a:noFill/>
            <a:miter lim="800000"/>
            <a:headEnd/>
            <a:tailEnd/>
          </a:ln>
          <a:effectLst>
            <a:outerShdw dist="45791" dir="3378596" algn="ctr" rotWithShape="0">
              <a:schemeClr val="bg2"/>
            </a:outerShdw>
          </a:effectLst>
        </p:spPr>
        <p:txBody>
          <a:bodyPr wrap="square">
            <a:spAutoFit/>
          </a:bodyPr>
          <a:lstStyle/>
          <a:p>
            <a:r>
              <a:rPr lang="en-US" sz="3600" b="1" dirty="0">
                <a:solidFill>
                  <a:schemeClr val="tx2"/>
                </a:solidFill>
                <a:latin typeface="Times" charset="0"/>
              </a:rPr>
              <a:t>#3.Cellular Immunity</a:t>
            </a:r>
          </a:p>
          <a:p>
            <a:r>
              <a:rPr lang="en-US" sz="2800" b="1" dirty="0">
                <a:solidFill>
                  <a:schemeClr val="tx2"/>
                </a:solidFill>
                <a:latin typeface="Times" charset="0"/>
              </a:rPr>
              <a:t>Specific Immune Response that blows up infected body cells.</a:t>
            </a:r>
          </a:p>
        </p:txBody>
      </p:sp>
      <p:pic>
        <p:nvPicPr>
          <p:cNvPr id="1003532" name="Picture 12" descr="Sec"/>
          <p:cNvPicPr>
            <a:picLocks noChangeAspect="1" noChangeArrowheads="1"/>
          </p:cNvPicPr>
          <p:nvPr/>
        </p:nvPicPr>
        <p:blipFill>
          <a:blip r:embed="rId7" cstate="print"/>
          <a:srcRect/>
          <a:stretch>
            <a:fillRect/>
          </a:stretch>
        </p:blipFill>
        <p:spPr bwMode="auto">
          <a:xfrm>
            <a:off x="3429000" y="0"/>
            <a:ext cx="5867400" cy="482600"/>
          </a:xfrm>
          <a:prstGeom prst="rect">
            <a:avLst/>
          </a:prstGeom>
          <a:noFill/>
        </p:spPr>
      </p:pic>
      <p:sp>
        <p:nvSpPr>
          <p:cNvPr id="1003536" name="Text Box 16"/>
          <p:cNvSpPr txBox="1">
            <a:spLocks noChangeArrowheads="1"/>
          </p:cNvSpPr>
          <p:nvPr/>
        </p:nvSpPr>
        <p:spPr bwMode="auto">
          <a:xfrm>
            <a:off x="4186238" y="1357314"/>
            <a:ext cx="2214562" cy="575607"/>
          </a:xfrm>
          <a:prstGeom prst="rect">
            <a:avLst/>
          </a:prstGeom>
          <a:noFill/>
          <a:ln w="9525" algn="ctr">
            <a:noFill/>
            <a:miter lim="800000"/>
            <a:headEnd/>
            <a:tailEnd/>
          </a:ln>
          <a:effectLst/>
        </p:spPr>
        <p:txBody>
          <a:bodyPr wrap="square">
            <a:spAutoFit/>
          </a:bodyPr>
          <a:lstStyle/>
          <a:p>
            <a:pPr algn="ctr">
              <a:tabLst>
                <a:tab pos="228600" algn="l"/>
                <a:tab pos="1943100" algn="l"/>
              </a:tabLst>
            </a:pPr>
            <a:r>
              <a:rPr lang="en-US" sz="2000" b="1" i="1" dirty="0">
                <a:latin typeface="Times" charset="0"/>
              </a:rPr>
              <a:t> </a:t>
            </a:r>
            <a:r>
              <a:rPr lang="en-US" sz="2000" b="1" i="1" dirty="0">
                <a:solidFill>
                  <a:srgbClr val="FF0000"/>
                </a:solidFill>
                <a:latin typeface="Times" charset="0"/>
              </a:rPr>
              <a:t>Pathogen </a:t>
            </a:r>
          </a:p>
          <a:p>
            <a:pPr algn="ctr">
              <a:lnSpc>
                <a:spcPct val="50000"/>
              </a:lnSpc>
              <a:tabLst>
                <a:tab pos="228600" algn="l"/>
                <a:tab pos="1943100" algn="l"/>
              </a:tabLst>
            </a:pPr>
            <a:r>
              <a:rPr lang="en-US" sz="2000" b="1" i="1" dirty="0">
                <a:solidFill>
                  <a:srgbClr val="FF0000"/>
                </a:solidFill>
                <a:latin typeface="Times" charset="0"/>
              </a:rPr>
              <a:t>engulfed by</a:t>
            </a:r>
          </a:p>
        </p:txBody>
      </p:sp>
      <p:sp>
        <p:nvSpPr>
          <p:cNvPr id="1003537" name="Text Box 17"/>
          <p:cNvSpPr txBox="1">
            <a:spLocks noChangeArrowheads="1"/>
          </p:cNvSpPr>
          <p:nvPr/>
        </p:nvSpPr>
        <p:spPr bwMode="auto">
          <a:xfrm>
            <a:off x="4176713" y="3055938"/>
            <a:ext cx="1524000" cy="400110"/>
          </a:xfrm>
          <a:prstGeom prst="rect">
            <a:avLst/>
          </a:prstGeom>
          <a:noFill/>
          <a:ln w="9525" algn="ctr">
            <a:noFill/>
            <a:miter lim="800000"/>
            <a:headEnd/>
            <a:tailEnd/>
          </a:ln>
          <a:effectLst/>
        </p:spPr>
        <p:txBody>
          <a:bodyPr>
            <a:spAutoFit/>
          </a:bodyPr>
          <a:lstStyle/>
          <a:p>
            <a:pPr algn="ctr">
              <a:tabLst>
                <a:tab pos="228600" algn="l"/>
                <a:tab pos="1943100" algn="l"/>
              </a:tabLst>
            </a:pPr>
            <a:r>
              <a:rPr lang="en-US" sz="2000" b="1" i="1" dirty="0">
                <a:solidFill>
                  <a:srgbClr val="FF0000"/>
                </a:solidFill>
                <a:latin typeface="Times" charset="0"/>
              </a:rPr>
              <a:t>Macrophage</a:t>
            </a:r>
          </a:p>
        </p:txBody>
      </p:sp>
      <p:sp>
        <p:nvSpPr>
          <p:cNvPr id="1003538" name="Text Box 18"/>
          <p:cNvSpPr txBox="1">
            <a:spLocks noChangeArrowheads="1"/>
          </p:cNvSpPr>
          <p:nvPr/>
        </p:nvSpPr>
        <p:spPr bwMode="auto">
          <a:xfrm>
            <a:off x="4105275" y="5667375"/>
            <a:ext cx="1690688" cy="400110"/>
          </a:xfrm>
          <a:prstGeom prst="rect">
            <a:avLst/>
          </a:prstGeom>
          <a:noFill/>
          <a:ln w="9525" algn="ctr">
            <a:noFill/>
            <a:miter lim="800000"/>
            <a:headEnd/>
            <a:tailEnd/>
          </a:ln>
          <a:effectLst/>
        </p:spPr>
        <p:txBody>
          <a:bodyPr>
            <a:spAutoFit/>
          </a:bodyPr>
          <a:lstStyle/>
          <a:p>
            <a:pPr algn="ctr">
              <a:tabLst>
                <a:tab pos="228600" algn="l"/>
                <a:tab pos="1943100" algn="l"/>
              </a:tabLst>
            </a:pPr>
            <a:r>
              <a:rPr lang="en-US" sz="2000" b="1" i="1" dirty="0">
                <a:solidFill>
                  <a:srgbClr val="FF0000"/>
                </a:solidFill>
                <a:latin typeface="Times" charset="0"/>
              </a:rPr>
              <a:t>Helper T cell</a:t>
            </a:r>
          </a:p>
        </p:txBody>
      </p:sp>
      <p:sp>
        <p:nvSpPr>
          <p:cNvPr id="1003539" name="Text Box 19"/>
          <p:cNvSpPr txBox="1">
            <a:spLocks noChangeArrowheads="1"/>
          </p:cNvSpPr>
          <p:nvPr/>
        </p:nvSpPr>
        <p:spPr bwMode="auto">
          <a:xfrm>
            <a:off x="6162675" y="5624513"/>
            <a:ext cx="2147888" cy="400110"/>
          </a:xfrm>
          <a:prstGeom prst="rect">
            <a:avLst/>
          </a:prstGeom>
          <a:noFill/>
          <a:ln w="9525" algn="ctr">
            <a:noFill/>
            <a:miter lim="800000"/>
            <a:headEnd/>
            <a:tailEnd/>
          </a:ln>
          <a:effectLst/>
        </p:spPr>
        <p:txBody>
          <a:bodyPr>
            <a:spAutoFit/>
          </a:bodyPr>
          <a:lstStyle/>
          <a:p>
            <a:pPr algn="ctr">
              <a:tabLst>
                <a:tab pos="228600" algn="l"/>
                <a:tab pos="1943100" algn="l"/>
              </a:tabLst>
            </a:pPr>
            <a:r>
              <a:rPr lang="en-US" sz="2000" b="1" i="1" dirty="0" err="1">
                <a:solidFill>
                  <a:srgbClr val="FF0000"/>
                </a:solidFill>
                <a:latin typeface="Times" charset="0"/>
              </a:rPr>
              <a:t>Cytotoxic</a:t>
            </a:r>
            <a:r>
              <a:rPr lang="en-US" sz="2000" b="1" i="1" dirty="0">
                <a:solidFill>
                  <a:srgbClr val="FF0000"/>
                </a:solidFill>
                <a:latin typeface="Times" charset="0"/>
              </a:rPr>
              <a:t> T cell</a:t>
            </a:r>
          </a:p>
        </p:txBody>
      </p:sp>
      <p:sp>
        <p:nvSpPr>
          <p:cNvPr id="1003540" name="Text Box 20"/>
          <p:cNvSpPr txBox="1">
            <a:spLocks noChangeArrowheads="1"/>
          </p:cNvSpPr>
          <p:nvPr/>
        </p:nvSpPr>
        <p:spPr bwMode="auto">
          <a:xfrm>
            <a:off x="5129214" y="5372100"/>
            <a:ext cx="1690687" cy="400110"/>
          </a:xfrm>
          <a:prstGeom prst="rect">
            <a:avLst/>
          </a:prstGeom>
          <a:noFill/>
          <a:ln w="9525" algn="ctr">
            <a:noFill/>
            <a:miter lim="800000"/>
            <a:headEnd/>
            <a:tailEnd/>
          </a:ln>
          <a:effectLst/>
        </p:spPr>
        <p:txBody>
          <a:bodyPr>
            <a:spAutoFit/>
          </a:bodyPr>
          <a:lstStyle/>
          <a:p>
            <a:pPr algn="ctr">
              <a:tabLst>
                <a:tab pos="228600" algn="l"/>
                <a:tab pos="1943100" algn="l"/>
              </a:tabLst>
            </a:pPr>
            <a:r>
              <a:rPr lang="en-US" sz="2000" b="1" i="1" dirty="0">
                <a:solidFill>
                  <a:srgbClr val="FF0000"/>
                </a:solidFill>
                <a:latin typeface="Times" charset="0"/>
              </a:rPr>
              <a:t>Stimulates</a:t>
            </a:r>
          </a:p>
        </p:txBody>
      </p:sp>
      <p:sp>
        <p:nvSpPr>
          <p:cNvPr id="1003541" name="Text Box 21"/>
          <p:cNvSpPr txBox="1">
            <a:spLocks noChangeArrowheads="1"/>
          </p:cNvSpPr>
          <p:nvPr/>
        </p:nvSpPr>
        <p:spPr bwMode="auto">
          <a:xfrm>
            <a:off x="6486525" y="3810000"/>
            <a:ext cx="1919288" cy="523220"/>
          </a:xfrm>
          <a:prstGeom prst="rect">
            <a:avLst/>
          </a:prstGeom>
          <a:noFill/>
          <a:ln w="9525" algn="ctr">
            <a:noFill/>
            <a:miter lim="800000"/>
            <a:headEnd/>
            <a:tailEnd/>
          </a:ln>
          <a:effectLst/>
        </p:spPr>
        <p:txBody>
          <a:bodyPr>
            <a:spAutoFit/>
          </a:bodyPr>
          <a:lstStyle/>
          <a:p>
            <a:pPr>
              <a:tabLst>
                <a:tab pos="228600" algn="l"/>
                <a:tab pos="1943100" algn="l"/>
              </a:tabLst>
            </a:pPr>
            <a:r>
              <a:rPr lang="en-US" sz="2000" b="1" i="1" dirty="0">
                <a:solidFill>
                  <a:srgbClr val="FF0000"/>
                </a:solidFill>
                <a:latin typeface="Times" charset="0"/>
              </a:rPr>
              <a:t>Attacks infected</a:t>
            </a:r>
          </a:p>
          <a:p>
            <a:pPr algn="r">
              <a:lnSpc>
                <a:spcPct val="40000"/>
              </a:lnSpc>
              <a:tabLst>
                <a:tab pos="228600" algn="l"/>
                <a:tab pos="1943100" algn="l"/>
              </a:tabLst>
            </a:pPr>
            <a:r>
              <a:rPr lang="en-US" sz="2000" b="1" i="1" dirty="0">
                <a:solidFill>
                  <a:srgbClr val="FF0000"/>
                </a:solidFill>
                <a:latin typeface="Times" charset="0"/>
              </a:rPr>
              <a:t> cell</a:t>
            </a:r>
          </a:p>
        </p:txBody>
      </p:sp>
      <p:sp>
        <p:nvSpPr>
          <p:cNvPr id="1003542" name="Text Box 22"/>
          <p:cNvSpPr txBox="1">
            <a:spLocks noChangeArrowheads="1"/>
          </p:cNvSpPr>
          <p:nvPr/>
        </p:nvSpPr>
        <p:spPr bwMode="auto">
          <a:xfrm>
            <a:off x="7058025" y="3228975"/>
            <a:ext cx="2147888" cy="400110"/>
          </a:xfrm>
          <a:prstGeom prst="rect">
            <a:avLst/>
          </a:prstGeom>
          <a:noFill/>
          <a:ln w="9525" algn="ctr">
            <a:noFill/>
            <a:miter lim="800000"/>
            <a:headEnd/>
            <a:tailEnd/>
          </a:ln>
          <a:effectLst/>
        </p:spPr>
        <p:txBody>
          <a:bodyPr>
            <a:spAutoFit/>
          </a:bodyPr>
          <a:lstStyle/>
          <a:p>
            <a:pPr algn="ctr">
              <a:tabLst>
                <a:tab pos="228600" algn="l"/>
                <a:tab pos="1943100" algn="l"/>
              </a:tabLst>
            </a:pPr>
            <a:r>
              <a:rPr lang="en-US" sz="2000" b="1" i="1" dirty="0" err="1">
                <a:solidFill>
                  <a:srgbClr val="FF0000"/>
                </a:solidFill>
                <a:latin typeface="Times" charset="0"/>
              </a:rPr>
              <a:t>Cytotoxic</a:t>
            </a:r>
            <a:r>
              <a:rPr lang="en-US" sz="2000" b="1" i="1" dirty="0">
                <a:solidFill>
                  <a:srgbClr val="FF0000"/>
                </a:solidFill>
                <a:latin typeface="Times" charset="0"/>
              </a:rPr>
              <a:t> T cell</a:t>
            </a:r>
          </a:p>
        </p:txBody>
      </p:sp>
      <p:sp>
        <p:nvSpPr>
          <p:cNvPr id="1003543" name="Text Box 23"/>
          <p:cNvSpPr txBox="1">
            <a:spLocks noChangeArrowheads="1"/>
          </p:cNvSpPr>
          <p:nvPr/>
        </p:nvSpPr>
        <p:spPr bwMode="auto">
          <a:xfrm>
            <a:off x="7824789" y="2786063"/>
            <a:ext cx="2147887" cy="400110"/>
          </a:xfrm>
          <a:prstGeom prst="rect">
            <a:avLst/>
          </a:prstGeom>
          <a:noFill/>
          <a:ln w="9525" algn="ctr">
            <a:noFill/>
            <a:miter lim="800000"/>
            <a:headEnd/>
            <a:tailEnd/>
          </a:ln>
          <a:effectLst/>
        </p:spPr>
        <p:txBody>
          <a:bodyPr>
            <a:spAutoFit/>
          </a:bodyPr>
          <a:lstStyle/>
          <a:p>
            <a:pPr algn="ctr">
              <a:tabLst>
                <a:tab pos="228600" algn="l"/>
                <a:tab pos="1943100" algn="l"/>
              </a:tabLst>
            </a:pPr>
            <a:r>
              <a:rPr lang="en-US" sz="2000" b="1" i="1" dirty="0">
                <a:solidFill>
                  <a:srgbClr val="FF0000"/>
                </a:solidFill>
                <a:latin typeface="Times" charset="0"/>
              </a:rPr>
              <a:t>Infected cell lyses</a:t>
            </a:r>
          </a:p>
        </p:txBody>
      </p:sp>
      <p:sp>
        <p:nvSpPr>
          <p:cNvPr id="1003544" name="Text Box 24"/>
          <p:cNvSpPr txBox="1">
            <a:spLocks noChangeArrowheads="1"/>
          </p:cNvSpPr>
          <p:nvPr/>
        </p:nvSpPr>
        <p:spPr bwMode="auto">
          <a:xfrm>
            <a:off x="7696200" y="1524000"/>
            <a:ext cx="1219200" cy="400110"/>
          </a:xfrm>
          <a:prstGeom prst="rect">
            <a:avLst/>
          </a:prstGeom>
          <a:noFill/>
          <a:ln w="9525" algn="ctr">
            <a:noFill/>
            <a:miter lim="800000"/>
            <a:headEnd/>
            <a:tailEnd/>
          </a:ln>
          <a:effectLst/>
        </p:spPr>
        <p:txBody>
          <a:bodyPr>
            <a:spAutoFit/>
          </a:bodyPr>
          <a:lstStyle/>
          <a:p>
            <a:pPr>
              <a:tabLst>
                <a:tab pos="228600" algn="l"/>
                <a:tab pos="1943100" algn="l"/>
              </a:tabLst>
            </a:pPr>
            <a:r>
              <a:rPr lang="en-US" sz="2000" b="1" i="1" dirty="0" err="1">
                <a:solidFill>
                  <a:srgbClr val="FF0000"/>
                </a:solidFill>
                <a:latin typeface="Times" charset="0"/>
              </a:rPr>
              <a:t>Perforin</a:t>
            </a:r>
            <a:endParaRPr lang="en-US" sz="2000" b="1" i="1" dirty="0">
              <a:solidFill>
                <a:srgbClr val="FF0000"/>
              </a:solidFill>
              <a:latin typeface="Times" charset="0"/>
            </a:endParaRPr>
          </a:p>
        </p:txBody>
      </p:sp>
      <p:sp>
        <p:nvSpPr>
          <p:cNvPr id="1003545" name="Text Box 25"/>
          <p:cNvSpPr txBox="1">
            <a:spLocks noChangeArrowheads="1"/>
          </p:cNvSpPr>
          <p:nvPr/>
        </p:nvSpPr>
        <p:spPr bwMode="auto">
          <a:xfrm>
            <a:off x="5872163" y="1690689"/>
            <a:ext cx="1219200" cy="575607"/>
          </a:xfrm>
          <a:prstGeom prst="rect">
            <a:avLst/>
          </a:prstGeom>
          <a:noFill/>
          <a:ln w="9525" algn="ctr">
            <a:noFill/>
            <a:miter lim="800000"/>
            <a:headEnd/>
            <a:tailEnd/>
          </a:ln>
          <a:effectLst/>
        </p:spPr>
        <p:txBody>
          <a:bodyPr>
            <a:spAutoFit/>
          </a:bodyPr>
          <a:lstStyle/>
          <a:p>
            <a:pPr>
              <a:tabLst>
                <a:tab pos="228600" algn="l"/>
                <a:tab pos="1943100" algn="l"/>
              </a:tabLst>
            </a:pPr>
            <a:r>
              <a:rPr lang="en-US" sz="2000" b="1" i="1" dirty="0">
                <a:solidFill>
                  <a:srgbClr val="FF0000"/>
                </a:solidFill>
                <a:latin typeface="Times" charset="0"/>
              </a:rPr>
              <a:t>Foreign</a:t>
            </a:r>
          </a:p>
          <a:p>
            <a:pPr>
              <a:lnSpc>
                <a:spcPct val="50000"/>
              </a:lnSpc>
              <a:tabLst>
                <a:tab pos="228600" algn="l"/>
                <a:tab pos="1943100" algn="l"/>
              </a:tabLst>
            </a:pPr>
            <a:r>
              <a:rPr lang="en-US" sz="2000" b="1" i="1" dirty="0">
                <a:solidFill>
                  <a:srgbClr val="FF0000"/>
                </a:solidFill>
                <a:latin typeface="Times" charset="0"/>
              </a:rPr>
              <a:t>antigen</a:t>
            </a:r>
          </a:p>
        </p:txBody>
      </p:sp>
      <p:sp>
        <p:nvSpPr>
          <p:cNvPr id="1003546" name="Text Box 26"/>
          <p:cNvSpPr txBox="1">
            <a:spLocks noChangeArrowheads="1"/>
          </p:cNvSpPr>
          <p:nvPr/>
        </p:nvSpPr>
        <p:spPr bwMode="auto">
          <a:xfrm>
            <a:off x="6343650" y="714375"/>
            <a:ext cx="2147888" cy="400110"/>
          </a:xfrm>
          <a:prstGeom prst="rect">
            <a:avLst/>
          </a:prstGeom>
          <a:noFill/>
          <a:ln w="9525" algn="ctr">
            <a:noFill/>
            <a:miter lim="800000"/>
            <a:headEnd/>
            <a:tailEnd/>
          </a:ln>
          <a:effectLst/>
        </p:spPr>
        <p:txBody>
          <a:bodyPr>
            <a:spAutoFit/>
          </a:bodyPr>
          <a:lstStyle/>
          <a:p>
            <a:pPr algn="ctr">
              <a:tabLst>
                <a:tab pos="228600" algn="l"/>
                <a:tab pos="1943100" algn="l"/>
              </a:tabLst>
            </a:pPr>
            <a:r>
              <a:rPr lang="en-US" sz="2000" b="1" i="1" dirty="0">
                <a:solidFill>
                  <a:srgbClr val="FF0000"/>
                </a:solidFill>
                <a:latin typeface="Times" charset="0"/>
              </a:rPr>
              <a:t>Infected cells</a:t>
            </a:r>
          </a:p>
        </p:txBody>
      </p:sp>
      <p:sp>
        <p:nvSpPr>
          <p:cNvPr id="1003547" name="Text Box 27"/>
          <p:cNvSpPr txBox="1">
            <a:spLocks noChangeArrowheads="1"/>
          </p:cNvSpPr>
          <p:nvPr/>
        </p:nvSpPr>
        <p:spPr bwMode="auto">
          <a:xfrm>
            <a:off x="2195513" y="3943351"/>
            <a:ext cx="2209800" cy="1015663"/>
          </a:xfrm>
          <a:prstGeom prst="rect">
            <a:avLst/>
          </a:prstGeom>
          <a:noFill/>
          <a:ln w="9525" algn="ctr">
            <a:noFill/>
            <a:miter lim="800000"/>
            <a:headEnd/>
            <a:tailEnd/>
          </a:ln>
          <a:effectLst/>
        </p:spPr>
        <p:txBody>
          <a:bodyPr>
            <a:spAutoFit/>
          </a:bodyPr>
          <a:lstStyle/>
          <a:p>
            <a:pPr>
              <a:tabLst>
                <a:tab pos="228600" algn="l"/>
                <a:tab pos="1943100" algn="l"/>
              </a:tabLst>
            </a:pPr>
            <a:r>
              <a:rPr lang="en-US" sz="2000" b="1" i="1" dirty="0">
                <a:latin typeface="Times" charset="0"/>
              </a:rPr>
              <a:t>Displays antigens</a:t>
            </a:r>
          </a:p>
          <a:p>
            <a:pPr>
              <a:tabLst>
                <a:tab pos="228600" algn="l"/>
                <a:tab pos="1943100" algn="l"/>
              </a:tabLst>
            </a:pPr>
            <a:r>
              <a:rPr lang="en-US" sz="2000" b="1" i="1" dirty="0">
                <a:latin typeface="Times" charset="0"/>
              </a:rPr>
              <a:t>on surface and</a:t>
            </a:r>
          </a:p>
          <a:p>
            <a:pPr>
              <a:tabLst>
                <a:tab pos="228600" algn="l"/>
                <a:tab pos="1943100" algn="l"/>
              </a:tabLst>
            </a:pPr>
            <a:r>
              <a:rPr lang="en-US" sz="2000" b="1" i="1" dirty="0">
                <a:latin typeface="Times" charset="0"/>
              </a:rPr>
              <a:t>stimulates T cell</a:t>
            </a:r>
          </a:p>
        </p:txBody>
      </p:sp>
      <p:sp>
        <p:nvSpPr>
          <p:cNvPr id="1003550" name="Line 30"/>
          <p:cNvSpPr>
            <a:spLocks noChangeShapeType="1"/>
          </p:cNvSpPr>
          <p:nvPr/>
        </p:nvSpPr>
        <p:spPr bwMode="auto">
          <a:xfrm flipH="1">
            <a:off x="4205288" y="4133850"/>
            <a:ext cx="381000" cy="0"/>
          </a:xfrm>
          <a:prstGeom prst="line">
            <a:avLst/>
          </a:prstGeom>
          <a:noFill/>
          <a:ln w="25400">
            <a:solidFill>
              <a:schemeClr val="tx1"/>
            </a:solidFill>
            <a:round/>
            <a:headEnd/>
            <a:tailEnd/>
          </a:ln>
          <a:effectLst/>
        </p:spPr>
        <p:txBody>
          <a:bodyPr anchor="ctr">
            <a:spAutoFit/>
          </a:bodyPr>
          <a:lstStyle/>
          <a:p>
            <a:endParaRPr lang="en-US"/>
          </a:p>
        </p:txBody>
      </p:sp>
      <p:sp>
        <p:nvSpPr>
          <p:cNvPr id="1003551" name="Line 31"/>
          <p:cNvSpPr>
            <a:spLocks noChangeShapeType="1"/>
          </p:cNvSpPr>
          <p:nvPr/>
        </p:nvSpPr>
        <p:spPr bwMode="auto">
          <a:xfrm>
            <a:off x="4191000" y="4133850"/>
            <a:ext cx="457200" cy="838200"/>
          </a:xfrm>
          <a:prstGeom prst="line">
            <a:avLst/>
          </a:prstGeom>
          <a:noFill/>
          <a:ln w="25400">
            <a:solidFill>
              <a:schemeClr val="tx1"/>
            </a:solidFill>
            <a:round/>
            <a:headEnd/>
            <a:tailEnd/>
          </a:ln>
          <a:effectLst/>
        </p:spPr>
        <p:txBody>
          <a:bodyPr anchor="ctr">
            <a:spAutoFit/>
          </a:bodyPr>
          <a:lstStyle/>
          <a:p>
            <a:endParaRPr lang="en-US"/>
          </a:p>
        </p:txBody>
      </p:sp>
      <p:sp>
        <p:nvSpPr>
          <p:cNvPr id="1003553" name="Line 33"/>
          <p:cNvSpPr>
            <a:spLocks noChangeShapeType="1"/>
          </p:cNvSpPr>
          <p:nvPr/>
        </p:nvSpPr>
        <p:spPr bwMode="auto">
          <a:xfrm>
            <a:off x="7286625" y="3109913"/>
            <a:ext cx="0" cy="228600"/>
          </a:xfrm>
          <a:prstGeom prst="line">
            <a:avLst/>
          </a:prstGeom>
          <a:noFill/>
          <a:ln w="25400">
            <a:solidFill>
              <a:schemeClr val="tx1"/>
            </a:solidFill>
            <a:round/>
            <a:headEnd/>
            <a:tailEnd/>
          </a:ln>
          <a:effectLst/>
        </p:spPr>
        <p:txBody>
          <a:bodyPr anchor="ctr">
            <a:spAutoFit/>
          </a:bodyPr>
          <a:lstStyle/>
          <a:p>
            <a:endParaRPr lang="en-US"/>
          </a:p>
        </p:txBody>
      </p:sp>
      <p:sp>
        <p:nvSpPr>
          <p:cNvPr id="1003554" name="Line 34"/>
          <p:cNvSpPr>
            <a:spLocks noChangeShapeType="1"/>
          </p:cNvSpPr>
          <p:nvPr/>
        </p:nvSpPr>
        <p:spPr bwMode="auto">
          <a:xfrm>
            <a:off x="8305800" y="2543175"/>
            <a:ext cx="0" cy="152400"/>
          </a:xfrm>
          <a:prstGeom prst="line">
            <a:avLst/>
          </a:prstGeom>
          <a:noFill/>
          <a:ln w="25400">
            <a:solidFill>
              <a:schemeClr val="tx1"/>
            </a:solidFill>
            <a:round/>
            <a:headEnd/>
            <a:tailEnd/>
          </a:ln>
          <a:effectLst/>
        </p:spPr>
        <p:txBody>
          <a:bodyPr anchor="ctr">
            <a:spAutoFit/>
          </a:bodyPr>
          <a:lstStyle/>
          <a:p>
            <a:endParaRPr lang="en-US"/>
          </a:p>
        </p:txBody>
      </p:sp>
      <p:sp>
        <p:nvSpPr>
          <p:cNvPr id="1003555" name="Line 35"/>
          <p:cNvSpPr>
            <a:spLocks noChangeShapeType="1"/>
          </p:cNvSpPr>
          <p:nvPr/>
        </p:nvSpPr>
        <p:spPr bwMode="auto">
          <a:xfrm>
            <a:off x="9205913" y="2543175"/>
            <a:ext cx="0" cy="152400"/>
          </a:xfrm>
          <a:prstGeom prst="line">
            <a:avLst/>
          </a:prstGeom>
          <a:noFill/>
          <a:ln w="25400">
            <a:solidFill>
              <a:schemeClr val="tx1"/>
            </a:solidFill>
            <a:round/>
            <a:headEnd/>
            <a:tailEnd/>
          </a:ln>
          <a:effectLst/>
        </p:spPr>
        <p:txBody>
          <a:bodyPr anchor="ctr">
            <a:spAutoFit/>
          </a:bodyPr>
          <a:lstStyle/>
          <a:p>
            <a:endParaRPr lang="en-US"/>
          </a:p>
        </p:txBody>
      </p:sp>
      <p:sp>
        <p:nvSpPr>
          <p:cNvPr id="1003556" name="Line 36"/>
          <p:cNvSpPr>
            <a:spLocks noChangeShapeType="1"/>
          </p:cNvSpPr>
          <p:nvPr/>
        </p:nvSpPr>
        <p:spPr bwMode="auto">
          <a:xfrm flipH="1">
            <a:off x="8305800" y="2695575"/>
            <a:ext cx="914400" cy="0"/>
          </a:xfrm>
          <a:prstGeom prst="line">
            <a:avLst/>
          </a:prstGeom>
          <a:noFill/>
          <a:ln w="25400">
            <a:solidFill>
              <a:schemeClr val="tx1"/>
            </a:solidFill>
            <a:round/>
            <a:headEnd/>
            <a:tailEnd/>
          </a:ln>
          <a:effectLst/>
        </p:spPr>
        <p:txBody>
          <a:bodyPr wrap="none" anchor="ctr">
            <a:spAutoFit/>
          </a:bodyPr>
          <a:lstStyle/>
          <a:p>
            <a:endParaRPr lang="en-US"/>
          </a:p>
        </p:txBody>
      </p:sp>
      <p:sp>
        <p:nvSpPr>
          <p:cNvPr id="1003557" name="Line 37"/>
          <p:cNvSpPr>
            <a:spLocks noChangeShapeType="1"/>
          </p:cNvSpPr>
          <p:nvPr/>
        </p:nvSpPr>
        <p:spPr bwMode="auto">
          <a:xfrm>
            <a:off x="8748713" y="2695575"/>
            <a:ext cx="0" cy="152400"/>
          </a:xfrm>
          <a:prstGeom prst="line">
            <a:avLst/>
          </a:prstGeom>
          <a:noFill/>
          <a:ln w="25400">
            <a:solidFill>
              <a:schemeClr val="tx1"/>
            </a:solidFill>
            <a:round/>
            <a:headEnd/>
            <a:tailEnd/>
          </a:ln>
          <a:effectLst/>
        </p:spPr>
        <p:txBody>
          <a:bodyPr anchor="ctr">
            <a:spAutoFit/>
          </a:bodyPr>
          <a:lstStyle/>
          <a:p>
            <a:endParaRPr lang="en-US"/>
          </a:p>
        </p:txBody>
      </p:sp>
      <p:sp>
        <p:nvSpPr>
          <p:cNvPr id="1003558" name="Line 38"/>
          <p:cNvSpPr>
            <a:spLocks noChangeShapeType="1"/>
          </p:cNvSpPr>
          <p:nvPr/>
        </p:nvSpPr>
        <p:spPr bwMode="auto">
          <a:xfrm flipH="1" flipV="1">
            <a:off x="6843713" y="1933575"/>
            <a:ext cx="457200" cy="152400"/>
          </a:xfrm>
          <a:prstGeom prst="line">
            <a:avLst/>
          </a:prstGeom>
          <a:noFill/>
          <a:ln w="25400">
            <a:solidFill>
              <a:schemeClr val="tx1"/>
            </a:solidFill>
            <a:round/>
            <a:headEnd/>
            <a:tailEnd/>
          </a:ln>
          <a:effectLst/>
        </p:spPr>
        <p:txBody>
          <a:bodyPr anchor="ctr">
            <a:spAutoFit/>
          </a:bodyPr>
          <a:lstStyle/>
          <a:p>
            <a:endParaRPr lang="en-US"/>
          </a:p>
        </p:txBody>
      </p:sp>
      <p:sp>
        <p:nvSpPr>
          <p:cNvPr id="1003559" name="Line 39"/>
          <p:cNvSpPr>
            <a:spLocks noChangeShapeType="1"/>
          </p:cNvSpPr>
          <p:nvPr/>
        </p:nvSpPr>
        <p:spPr bwMode="auto">
          <a:xfrm flipV="1">
            <a:off x="7439025" y="1885950"/>
            <a:ext cx="457200" cy="228600"/>
          </a:xfrm>
          <a:prstGeom prst="line">
            <a:avLst/>
          </a:prstGeom>
          <a:noFill/>
          <a:ln w="25400">
            <a:solidFill>
              <a:schemeClr val="tx1"/>
            </a:solidFill>
            <a:round/>
            <a:headEnd/>
            <a:tailEnd/>
          </a:ln>
          <a:effectLst/>
        </p:spPr>
        <p:txBody>
          <a:bodyPr anchor="ctr">
            <a:spAutoFit/>
          </a:bodyPr>
          <a:lstStyle/>
          <a:p>
            <a:endParaRPr lang="en-US"/>
          </a:p>
        </p:txBody>
      </p:sp>
      <p:sp>
        <p:nvSpPr>
          <p:cNvPr id="1003561" name="Line 41"/>
          <p:cNvSpPr>
            <a:spLocks noChangeShapeType="1"/>
          </p:cNvSpPr>
          <p:nvPr/>
        </p:nvSpPr>
        <p:spPr bwMode="auto">
          <a:xfrm flipV="1">
            <a:off x="7467600" y="1905000"/>
            <a:ext cx="457200" cy="304800"/>
          </a:xfrm>
          <a:prstGeom prst="line">
            <a:avLst/>
          </a:prstGeom>
          <a:noFill/>
          <a:ln w="25400">
            <a:solidFill>
              <a:schemeClr val="tx1"/>
            </a:solidFill>
            <a:round/>
            <a:headEnd/>
            <a:tailEnd/>
          </a:ln>
          <a:effectLst/>
        </p:spPr>
        <p:txBody>
          <a:bodyPr anchor="ctr">
            <a:spAutoFit/>
          </a:bodyPr>
          <a:lstStyle/>
          <a:p>
            <a:endParaRPr lang="en-US"/>
          </a:p>
        </p:txBody>
      </p:sp>
      <p:pic>
        <p:nvPicPr>
          <p:cNvPr id="1003564" name="Picture 44" descr="audio image blue">
            <a:hlinkClick r:id="" action="ppaction://noaction">
              <a:snd r:embed="rId8" name="39-13.WAV"/>
            </a:hlinkClick>
          </p:cNvPr>
          <p:cNvPicPr>
            <a:picLocks noChangeAspect="1" noChangeArrowheads="1"/>
          </p:cNvPicPr>
          <p:nvPr/>
        </p:nvPicPr>
        <p:blipFill>
          <a:blip r:embed="rId9" cstate="print"/>
          <a:srcRect/>
          <a:stretch>
            <a:fillRect/>
          </a:stretch>
        </p:blipFill>
        <p:spPr bwMode="auto">
          <a:xfrm>
            <a:off x="3886201" y="609601"/>
            <a:ext cx="354013" cy="354013"/>
          </a:xfrm>
          <a:prstGeom prst="rect">
            <a:avLst/>
          </a:prstGeom>
          <a:noFill/>
        </p:spPr>
      </p:pic>
      <p:pic>
        <p:nvPicPr>
          <p:cNvPr id="1003565" name="Picture 45" descr="Sec"/>
          <p:cNvPicPr>
            <a:picLocks noChangeAspect="1" noChangeArrowheads="1"/>
          </p:cNvPicPr>
          <p:nvPr/>
        </p:nvPicPr>
        <p:blipFill>
          <a:blip r:embed="rId10" cstate="print"/>
          <a:srcRect/>
          <a:stretch>
            <a:fillRect/>
          </a:stretch>
        </p:blipFill>
        <p:spPr bwMode="auto">
          <a:xfrm>
            <a:off x="1524000" y="1"/>
            <a:ext cx="1828800" cy="811213"/>
          </a:xfrm>
          <a:prstGeom prst="rect">
            <a:avLst/>
          </a:prstGeom>
          <a:noFill/>
        </p:spPr>
      </p:pic>
    </p:spTree>
    <p:extLst>
      <p:ext uri="{BB962C8B-B14F-4D97-AF65-F5344CB8AC3E}">
        <p14:creationId xmlns:p14="http://schemas.microsoft.com/office/powerpoint/2010/main" val="3122532152"/>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System Poster</a:t>
            </a:r>
            <a:endParaRPr lang="en-US" dirty="0"/>
          </a:p>
        </p:txBody>
      </p:sp>
      <p:sp>
        <p:nvSpPr>
          <p:cNvPr id="3" name="Content Placeholder 2"/>
          <p:cNvSpPr>
            <a:spLocks noGrp="1"/>
          </p:cNvSpPr>
          <p:nvPr>
            <p:ph idx="1"/>
          </p:nvPr>
        </p:nvSpPr>
        <p:spPr>
          <a:xfrm>
            <a:off x="1524000" y="1371601"/>
            <a:ext cx="9144000" cy="4754563"/>
          </a:xfrm>
        </p:spPr>
        <p:txBody>
          <a:bodyPr/>
          <a:lstStyle/>
          <a:p>
            <a:r>
              <a:rPr lang="en-US" dirty="0" smtClean="0"/>
              <a:t>Make a cartoon with </a:t>
            </a:r>
            <a:r>
              <a:rPr lang="en-US" b="1" dirty="0" smtClean="0"/>
              <a:t>captions</a:t>
            </a:r>
            <a:r>
              <a:rPr lang="en-US" dirty="0" smtClean="0"/>
              <a:t>, showing the body’s Immune Response to an infection.</a:t>
            </a:r>
          </a:p>
          <a:p>
            <a:r>
              <a:rPr lang="en-US" dirty="0" smtClean="0"/>
              <a:t>Make 4 Stages:</a:t>
            </a:r>
          </a:p>
          <a:p>
            <a:pPr lvl="1"/>
            <a:r>
              <a:rPr lang="en-US" dirty="0" smtClean="0"/>
              <a:t>Stage 1: How the </a:t>
            </a:r>
            <a:r>
              <a:rPr lang="en-US" b="1" dirty="0" smtClean="0"/>
              <a:t>Pathogen</a:t>
            </a:r>
            <a:r>
              <a:rPr lang="en-US" dirty="0" smtClean="0"/>
              <a:t> gets into the body.</a:t>
            </a:r>
          </a:p>
          <a:p>
            <a:pPr lvl="1"/>
            <a:r>
              <a:rPr lang="en-US" dirty="0" smtClean="0"/>
              <a:t>Stage 2: Show the </a:t>
            </a:r>
            <a:r>
              <a:rPr lang="en-US" b="1" dirty="0" smtClean="0"/>
              <a:t>Nonspecific Immune Response</a:t>
            </a:r>
            <a:r>
              <a:rPr lang="en-US" dirty="0" smtClean="0"/>
              <a:t>.</a:t>
            </a:r>
          </a:p>
          <a:p>
            <a:pPr lvl="1"/>
            <a:r>
              <a:rPr lang="en-US" dirty="0" smtClean="0"/>
              <a:t>Stage 3: Show the </a:t>
            </a:r>
            <a:r>
              <a:rPr lang="en-US" b="1" dirty="0" smtClean="0"/>
              <a:t>Specific Immune Response</a:t>
            </a:r>
            <a:r>
              <a:rPr lang="en-US" dirty="0" smtClean="0"/>
              <a:t>.</a:t>
            </a:r>
          </a:p>
          <a:p>
            <a:pPr lvl="1"/>
            <a:r>
              <a:rPr lang="en-US" dirty="0" smtClean="0"/>
              <a:t>Stage 4: Show the </a:t>
            </a:r>
            <a:r>
              <a:rPr lang="en-US" b="1" dirty="0" smtClean="0"/>
              <a:t>Memory Cells </a:t>
            </a:r>
            <a:r>
              <a:rPr lang="en-US" dirty="0" smtClean="0"/>
              <a:t>Warding off a previous infection. </a:t>
            </a:r>
            <a:endParaRPr lang="en-US" dirty="0"/>
          </a:p>
        </p:txBody>
      </p:sp>
    </p:spTree>
    <p:extLst>
      <p:ext uri="{BB962C8B-B14F-4D97-AF65-F5344CB8AC3E}">
        <p14:creationId xmlns:p14="http://schemas.microsoft.com/office/powerpoint/2010/main" val="3524972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Foldable (29 NB) P. 1037BB</a:t>
            </a:r>
            <a:endParaRPr lang="en-US" dirty="0"/>
          </a:p>
        </p:txBody>
      </p:sp>
      <p:sp>
        <p:nvSpPr>
          <p:cNvPr id="3" name="Content Placeholder 2"/>
          <p:cNvSpPr>
            <a:spLocks noGrp="1"/>
          </p:cNvSpPr>
          <p:nvPr>
            <p:ph idx="1"/>
          </p:nvPr>
        </p:nvSpPr>
        <p:spPr>
          <a:xfrm>
            <a:off x="1981200" y="1981201"/>
            <a:ext cx="8229600" cy="4525963"/>
          </a:xfrm>
        </p:spPr>
        <p:txBody>
          <a:bodyPr/>
          <a:lstStyle/>
          <a:p>
            <a:r>
              <a:rPr lang="en-US" b="1" dirty="0" smtClean="0"/>
              <a:t>Macrophage</a:t>
            </a:r>
            <a:r>
              <a:rPr lang="en-US" dirty="0" smtClean="0"/>
              <a:t> – Definition &amp; Picture inside</a:t>
            </a:r>
          </a:p>
          <a:p>
            <a:pPr lvl="1"/>
            <a:r>
              <a:rPr lang="en-US" dirty="0" smtClean="0"/>
              <a:t>A white Blood cell that is nonspecific against pathogens.</a:t>
            </a:r>
          </a:p>
          <a:p>
            <a:r>
              <a:rPr lang="en-US" b="1" dirty="0" smtClean="0"/>
              <a:t>T – Cell</a:t>
            </a:r>
          </a:p>
          <a:p>
            <a:r>
              <a:rPr lang="en-US" b="1" dirty="0" smtClean="0"/>
              <a:t>B – Cell</a:t>
            </a:r>
          </a:p>
          <a:p>
            <a:r>
              <a:rPr lang="en-US" b="1" dirty="0" smtClean="0"/>
              <a:t>Plasma Cell</a:t>
            </a:r>
          </a:p>
          <a:p>
            <a:r>
              <a:rPr lang="en-US" b="1" dirty="0" smtClean="0"/>
              <a:t>Antibodies</a:t>
            </a:r>
          </a:p>
          <a:p>
            <a:r>
              <a:rPr lang="en-US" b="1" dirty="0" smtClean="0"/>
              <a:t>Antigens</a:t>
            </a:r>
            <a:endParaRPr lang="en-US" b="1" dirty="0"/>
          </a:p>
        </p:txBody>
      </p:sp>
    </p:spTree>
    <p:extLst>
      <p:ext uri="{BB962C8B-B14F-4D97-AF65-F5344CB8AC3E}">
        <p14:creationId xmlns:p14="http://schemas.microsoft.com/office/powerpoint/2010/main" val="545238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1353800" cy="1690688"/>
          </a:xfrm>
        </p:spPr>
        <p:txBody>
          <a:bodyPr>
            <a:normAutofit/>
          </a:bodyPr>
          <a:lstStyle/>
          <a:p>
            <a:r>
              <a:rPr lang="en-US" sz="3600" dirty="0"/>
              <a:t>2</a:t>
            </a:r>
            <a:r>
              <a:rPr lang="en-US" sz="3600" dirty="0" smtClean="0"/>
              <a:t>/1  Specific and Nonspecific Immune Responses CH 39.2</a:t>
            </a:r>
            <a:br>
              <a:rPr lang="en-US" sz="3600" dirty="0" smtClean="0"/>
            </a:br>
            <a:r>
              <a:rPr lang="en-US" sz="3600" dirty="0" smtClean="0"/>
              <a:t>Obj. TSW differentiate between nonspecific &amp; specific immune responses. P. 24 NB</a:t>
            </a:r>
            <a:endParaRPr lang="en-US"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4309" y="1690689"/>
            <a:ext cx="5317151" cy="3396466"/>
          </a:xfrm>
        </p:spPr>
      </p:pic>
      <p:sp>
        <p:nvSpPr>
          <p:cNvPr id="4" name="Content Placeholder 3"/>
          <p:cNvSpPr>
            <a:spLocks noGrp="1"/>
          </p:cNvSpPr>
          <p:nvPr>
            <p:ph sz="half" idx="2"/>
          </p:nvPr>
        </p:nvSpPr>
        <p:spPr/>
        <p:txBody>
          <a:bodyPr/>
          <a:lstStyle/>
          <a:p>
            <a:pPr marL="514350" indent="-514350">
              <a:buFont typeface="+mj-lt"/>
              <a:buAutoNum type="arabicPeriod"/>
            </a:pPr>
            <a:r>
              <a:rPr lang="en-US" dirty="0" smtClean="0"/>
              <a:t>What is a vaccine?</a:t>
            </a:r>
          </a:p>
          <a:p>
            <a:pPr marL="514350" indent="-514350">
              <a:buFont typeface="+mj-lt"/>
              <a:buAutoNum type="arabicPeriod"/>
            </a:pPr>
            <a:r>
              <a:rPr lang="en-US" dirty="0" smtClean="0"/>
              <a:t>Why do people who have </a:t>
            </a:r>
            <a:r>
              <a:rPr lang="en-US" dirty="0" smtClean="0">
                <a:hlinkClick r:id="rId3"/>
              </a:rPr>
              <a:t>AIDS</a:t>
            </a:r>
            <a:r>
              <a:rPr lang="en-US" dirty="0" smtClean="0"/>
              <a:t> have complications with normal colds and flu diseases?</a:t>
            </a:r>
          </a:p>
          <a:p>
            <a:pPr marL="514350" indent="-514350">
              <a:buFont typeface="+mj-lt"/>
              <a:buAutoNum type="arabicPeriod"/>
            </a:pPr>
            <a:r>
              <a:rPr lang="en-US" dirty="0" smtClean="0"/>
              <a:t>What pathogen does antibiotics kill?</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262" y="4430332"/>
            <a:ext cx="3230737" cy="2427668"/>
          </a:xfrm>
          <a:prstGeom prst="rect">
            <a:avLst/>
          </a:prstGeom>
        </p:spPr>
      </p:pic>
    </p:spTree>
    <p:extLst>
      <p:ext uri="{BB962C8B-B14F-4D97-AF65-F5344CB8AC3E}">
        <p14:creationId xmlns:p14="http://schemas.microsoft.com/office/powerpoint/2010/main" val="3210529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699" y="0"/>
            <a:ext cx="9696602" cy="6858000"/>
          </a:xfrm>
          <a:prstGeom prst="rect">
            <a:avLst/>
          </a:prstGeom>
        </p:spPr>
      </p:pic>
    </p:spTree>
    <p:extLst>
      <p:ext uri="{BB962C8B-B14F-4D97-AF65-F5344CB8AC3E}">
        <p14:creationId xmlns:p14="http://schemas.microsoft.com/office/powerpoint/2010/main" val="1624058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5611" y="0"/>
            <a:ext cx="11307651" cy="1712890"/>
          </a:xfrm>
        </p:spPr>
        <p:txBody>
          <a:bodyPr>
            <a:normAutofit/>
          </a:bodyPr>
          <a:lstStyle/>
          <a:p>
            <a:r>
              <a:rPr lang="en-US" sz="2800" dirty="0"/>
              <a:t>2</a:t>
            </a:r>
            <a:r>
              <a:rPr lang="en-US" sz="2800" dirty="0" smtClean="0"/>
              <a:t>/2  </a:t>
            </a:r>
            <a:r>
              <a:rPr lang="en-US" sz="2800" dirty="0"/>
              <a:t>Homeostasis &amp; </a:t>
            </a:r>
            <a:r>
              <a:rPr lang="en-US" sz="2800" dirty="0">
                <a:hlinkClick r:id="rId2"/>
              </a:rPr>
              <a:t>Endocrine</a:t>
            </a:r>
            <a:r>
              <a:rPr lang="en-US" sz="2800" dirty="0"/>
              <a:t> System CH 35.3</a:t>
            </a:r>
            <a:br>
              <a:rPr lang="en-US" sz="2800" dirty="0"/>
            </a:br>
            <a:r>
              <a:rPr lang="en-US" sz="2800" dirty="0"/>
              <a:t>Obj. TSW draw and describe a Negative Feedback System involving the Endocrine System.  P. </a:t>
            </a:r>
            <a:r>
              <a:rPr lang="en-US" sz="2800" dirty="0" smtClean="0"/>
              <a:t>26 </a:t>
            </a:r>
            <a:r>
              <a:rPr lang="en-US" sz="2800" dirty="0"/>
              <a:t>NB</a:t>
            </a:r>
          </a:p>
        </p:txBody>
      </p:sp>
      <p:sp>
        <p:nvSpPr>
          <p:cNvPr id="3" name="Content Placeholder 2"/>
          <p:cNvSpPr>
            <a:spLocks noGrp="1"/>
          </p:cNvSpPr>
          <p:nvPr>
            <p:ph idx="1"/>
          </p:nvPr>
        </p:nvSpPr>
        <p:spPr>
          <a:xfrm>
            <a:off x="5334000" y="1524001"/>
            <a:ext cx="5334000" cy="4602163"/>
          </a:xfrm>
        </p:spPr>
        <p:txBody>
          <a:bodyPr/>
          <a:lstStyle/>
          <a:p>
            <a:pPr marL="514350" indent="-514350">
              <a:buFont typeface="+mj-lt"/>
              <a:buAutoNum type="arabicPeriod"/>
            </a:pPr>
            <a:r>
              <a:rPr lang="en-US" dirty="0" smtClean="0"/>
              <a:t>What are the functions of the Endocrine system?</a:t>
            </a:r>
          </a:p>
          <a:p>
            <a:pPr marL="514350" indent="-514350">
              <a:buFont typeface="+mj-lt"/>
              <a:buAutoNum type="arabicPeriod"/>
            </a:pPr>
            <a:r>
              <a:rPr lang="en-US" dirty="0" smtClean="0"/>
              <a:t>Draw the graph, explain how the body maintains homeostasis.</a:t>
            </a:r>
          </a:p>
          <a:p>
            <a:pPr marL="514350" indent="-514350">
              <a:buFont typeface="+mj-lt"/>
              <a:buAutoNum type="arabicPeriod"/>
            </a:pPr>
            <a:r>
              <a:rPr lang="en-US" dirty="0" smtClean="0"/>
              <a:t>Why does the hormone production increase?</a:t>
            </a:r>
            <a:endParaRPr lang="en-US" dirty="0"/>
          </a:p>
        </p:txBody>
      </p:sp>
      <p:pic>
        <p:nvPicPr>
          <p:cNvPr id="4" name="Picture 3"/>
          <p:cNvPicPr/>
          <p:nvPr/>
        </p:nvPicPr>
        <p:blipFill>
          <a:blip r:embed="rId3" cstate="print"/>
          <a:srcRect/>
          <a:stretch>
            <a:fillRect/>
          </a:stretch>
        </p:blipFill>
        <p:spPr bwMode="auto">
          <a:xfrm>
            <a:off x="1524000" y="1981200"/>
            <a:ext cx="3886200" cy="2667000"/>
          </a:xfrm>
          <a:prstGeom prst="rect">
            <a:avLst/>
          </a:prstGeom>
          <a:noFill/>
          <a:ln w="9525">
            <a:noFill/>
            <a:miter lim="800000"/>
            <a:headEnd/>
            <a:tailEnd/>
          </a:ln>
        </p:spPr>
      </p:pic>
    </p:spTree>
    <p:extLst>
      <p:ext uri="{BB962C8B-B14F-4D97-AF65-F5344CB8AC3E}">
        <p14:creationId xmlns:p14="http://schemas.microsoft.com/office/powerpoint/2010/main" val="321825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Feedback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9110" y="1564534"/>
            <a:ext cx="6062640" cy="4564010"/>
          </a:xfrm>
        </p:spPr>
      </p:pic>
      <p:sp>
        <p:nvSpPr>
          <p:cNvPr id="3" name="TextBox 2"/>
          <p:cNvSpPr txBox="1"/>
          <p:nvPr/>
        </p:nvSpPr>
        <p:spPr>
          <a:xfrm>
            <a:off x="8921750" y="746975"/>
            <a:ext cx="3270250" cy="2677656"/>
          </a:xfrm>
          <a:prstGeom prst="rect">
            <a:avLst/>
          </a:prstGeom>
          <a:noFill/>
        </p:spPr>
        <p:txBody>
          <a:bodyPr wrap="square" rtlCol="0">
            <a:spAutoFit/>
          </a:bodyPr>
          <a:lstStyle/>
          <a:p>
            <a:r>
              <a:rPr lang="en-US" sz="2400" dirty="0" smtClean="0"/>
              <a:t>Negative Feedback system is the relationship that maintains homeostasis in the body between the body chemical and hormones.</a:t>
            </a:r>
            <a:endParaRPr lang="en-US" sz="2400" dirty="0"/>
          </a:p>
        </p:txBody>
      </p:sp>
    </p:spTree>
    <p:extLst>
      <p:ext uri="{BB962C8B-B14F-4D97-AF65-F5344CB8AC3E}">
        <p14:creationId xmlns:p14="http://schemas.microsoft.com/office/powerpoint/2010/main" val="2109439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a:xfrm>
            <a:off x="2438400" y="6888163"/>
            <a:ext cx="8229600" cy="274637"/>
          </a:xfrm>
        </p:spPr>
        <p:txBody>
          <a:bodyPr>
            <a:normAutofit fontScale="90000"/>
          </a:bodyPr>
          <a:lstStyle/>
          <a:p>
            <a:pPr algn="r"/>
            <a:r>
              <a:rPr lang="en-US" sz="1600" b="1" dirty="0"/>
              <a:t>Section 35.3 Summary – pages 929-935</a:t>
            </a:r>
          </a:p>
        </p:txBody>
      </p:sp>
      <p:sp>
        <p:nvSpPr>
          <p:cNvPr id="860163" name="Rectangle 3"/>
          <p:cNvSpPr>
            <a:spLocks noChangeArrowheads="1"/>
          </p:cNvSpPr>
          <p:nvPr/>
        </p:nvSpPr>
        <p:spPr bwMode="auto">
          <a:xfrm>
            <a:off x="1981200" y="1600200"/>
            <a:ext cx="8153400" cy="1569660"/>
          </a:xfrm>
          <a:prstGeom prst="rect">
            <a:avLst/>
          </a:prstGeom>
          <a:noFill/>
          <a:ln w="9525">
            <a:noFill/>
            <a:miter lim="800000"/>
            <a:headEnd/>
            <a:tailEnd/>
          </a:ln>
          <a:effectLst/>
        </p:spPr>
        <p:txBody>
          <a:bodyPr>
            <a:spAutoFit/>
          </a:bodyPr>
          <a:lstStyle/>
          <a:p>
            <a:pPr marL="342900" indent="-342900">
              <a:buFontTx/>
              <a:buChar char="•"/>
            </a:pPr>
            <a:r>
              <a:rPr lang="en-US" sz="3200"/>
              <a:t>Internal control of the body is directed by two systems:  the nervous system and the endocrine system.</a:t>
            </a:r>
          </a:p>
        </p:txBody>
      </p:sp>
      <p:sp>
        <p:nvSpPr>
          <p:cNvPr id="860164" name="Rectangle 4"/>
          <p:cNvSpPr>
            <a:spLocks noChangeArrowheads="1"/>
          </p:cNvSpPr>
          <p:nvPr/>
        </p:nvSpPr>
        <p:spPr bwMode="auto">
          <a:xfrm>
            <a:off x="2209800" y="838200"/>
            <a:ext cx="4648200" cy="768350"/>
          </a:xfrm>
          <a:prstGeom prst="rect">
            <a:avLst/>
          </a:prstGeom>
          <a:noFill/>
          <a:ln w="9525">
            <a:noFill/>
            <a:miter lim="800000"/>
            <a:headEnd/>
            <a:tailEnd/>
          </a:ln>
          <a:effectLst/>
        </p:spPr>
        <p:txBody>
          <a:bodyPr anchor="ctr"/>
          <a:lstStyle/>
          <a:p>
            <a:r>
              <a:rPr lang="en-US" sz="3600" b="1">
                <a:solidFill>
                  <a:schemeClr val="tx2"/>
                </a:solidFill>
              </a:rPr>
              <a:t>Control of the Body</a:t>
            </a:r>
            <a:endParaRPr lang="en-US" sz="4000" b="1">
              <a:solidFill>
                <a:srgbClr val="FFFF00"/>
              </a:solidFill>
            </a:endParaRPr>
          </a:p>
        </p:txBody>
      </p:sp>
      <p:pic>
        <p:nvPicPr>
          <p:cNvPr id="860165"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60166"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60167"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60168"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60169"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60180" name="Picture 20" descr="Sec"/>
          <p:cNvPicPr>
            <a:picLocks noChangeAspect="1" noChangeArrowheads="1"/>
          </p:cNvPicPr>
          <p:nvPr/>
        </p:nvPicPr>
        <p:blipFill>
          <a:blip r:embed="rId8" cstate="print"/>
          <a:srcRect/>
          <a:stretch>
            <a:fillRect/>
          </a:stretch>
        </p:blipFill>
        <p:spPr bwMode="auto">
          <a:xfrm>
            <a:off x="1524000" y="0"/>
            <a:ext cx="1828800" cy="685800"/>
          </a:xfrm>
          <a:prstGeom prst="rect">
            <a:avLst/>
          </a:prstGeom>
          <a:noFill/>
        </p:spPr>
      </p:pic>
      <p:pic>
        <p:nvPicPr>
          <p:cNvPr id="860181" name="Picture 21" descr="Sec"/>
          <p:cNvPicPr>
            <a:picLocks noChangeAspect="1" noChangeArrowheads="1"/>
          </p:cNvPicPr>
          <p:nvPr/>
        </p:nvPicPr>
        <p:blipFill>
          <a:blip r:embed="rId9" cstate="print"/>
          <a:srcRect/>
          <a:stretch>
            <a:fillRect/>
          </a:stretch>
        </p:blipFill>
        <p:spPr bwMode="auto">
          <a:xfrm>
            <a:off x="4064000" y="0"/>
            <a:ext cx="4064000" cy="482600"/>
          </a:xfrm>
          <a:prstGeom prst="rect">
            <a:avLst/>
          </a:prstGeom>
          <a:noFill/>
        </p:spPr>
      </p:pic>
      <p:sp>
        <p:nvSpPr>
          <p:cNvPr id="860182" name="Rectangle 22"/>
          <p:cNvSpPr>
            <a:spLocks noChangeArrowheads="1"/>
          </p:cNvSpPr>
          <p:nvPr/>
        </p:nvSpPr>
        <p:spPr bwMode="auto">
          <a:xfrm>
            <a:off x="1981200" y="3317876"/>
            <a:ext cx="8153400" cy="2554545"/>
          </a:xfrm>
          <a:prstGeom prst="rect">
            <a:avLst/>
          </a:prstGeom>
          <a:noFill/>
          <a:ln w="9525">
            <a:noFill/>
            <a:miter lim="800000"/>
            <a:headEnd/>
            <a:tailEnd/>
          </a:ln>
          <a:effectLst/>
        </p:spPr>
        <p:txBody>
          <a:bodyPr>
            <a:spAutoFit/>
          </a:bodyPr>
          <a:lstStyle/>
          <a:p>
            <a:pPr marL="342900" indent="-342900">
              <a:buFontTx/>
              <a:buChar char="•"/>
            </a:pPr>
            <a:r>
              <a:rPr lang="en-US" sz="3200" dirty="0"/>
              <a:t>#1. The endocrine system is made up of a series of glands, called </a:t>
            </a:r>
            <a:r>
              <a:rPr lang="en-US" sz="3200" dirty="0">
                <a:solidFill>
                  <a:srgbClr val="FF0066"/>
                </a:solidFill>
              </a:rPr>
              <a:t>endocrine glands</a:t>
            </a:r>
            <a:r>
              <a:rPr lang="en-US" sz="3200" dirty="0"/>
              <a:t>, that release chemicals directly into the bloodstream and stimulates other glands to release theirs.</a:t>
            </a:r>
          </a:p>
        </p:txBody>
      </p:sp>
      <p:pic>
        <p:nvPicPr>
          <p:cNvPr id="860184" name="Picture 24" descr="audio image blue">
            <a:hlinkClick r:id="" action="ppaction://noaction">
              <a:snd r:embed="rId10" name="35-endocrine glands.WAV"/>
            </a:hlinkClick>
          </p:cNvPr>
          <p:cNvPicPr>
            <a:picLocks noChangeAspect="1" noChangeArrowheads="1"/>
          </p:cNvPicPr>
          <p:nvPr/>
        </p:nvPicPr>
        <p:blipFill>
          <a:blip r:embed="rId11" cstate="print"/>
          <a:srcRect/>
          <a:stretch>
            <a:fillRect/>
          </a:stretch>
        </p:blipFill>
        <p:spPr bwMode="auto">
          <a:xfrm>
            <a:off x="8915401" y="4267201"/>
            <a:ext cx="354013" cy="354013"/>
          </a:xfrm>
          <a:prstGeom prst="rect">
            <a:avLst/>
          </a:prstGeom>
          <a:noFill/>
        </p:spPr>
      </p:pic>
      <p:pic>
        <p:nvPicPr>
          <p:cNvPr id="860185" name="Picture 25" descr="resources">
            <a:hlinkClick r:id="rId12"/>
          </p:cNvPr>
          <p:cNvPicPr>
            <a:picLocks noChangeAspect="1" noChangeArrowheads="1"/>
          </p:cNvPicPr>
          <p:nvPr/>
        </p:nvPicPr>
        <p:blipFill>
          <a:blip r:embed="rId13" cstate="print"/>
          <a:srcRect/>
          <a:stretch>
            <a:fillRect/>
          </a:stretch>
        </p:blipFill>
        <p:spPr bwMode="auto">
          <a:xfrm>
            <a:off x="8458201" y="6267451"/>
            <a:ext cx="1806575" cy="411163"/>
          </a:xfrm>
          <a:prstGeom prst="rect">
            <a:avLst/>
          </a:prstGeom>
          <a:noFill/>
        </p:spPr>
      </p:pic>
    </p:spTree>
    <p:extLst>
      <p:ext uri="{BB962C8B-B14F-4D97-AF65-F5344CB8AC3E}">
        <p14:creationId xmlns:p14="http://schemas.microsoft.com/office/powerpoint/2010/main" val="369488941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182"/>
                                        </p:tgtEl>
                                        <p:attrNameLst>
                                          <p:attrName>style.visibility</p:attrName>
                                        </p:attrNameLst>
                                      </p:cBhvr>
                                      <p:to>
                                        <p:strVal val="visible"/>
                                      </p:to>
                                    </p:set>
                                    <p:animEffect transition="in" filter="box(out)">
                                      <p:cBhvr>
                                        <p:cTn id="7" dur="500"/>
                                        <p:tgtEl>
                                          <p:spTgt spid="8601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60184"/>
                                        </p:tgtEl>
                                        <p:attrNameLst>
                                          <p:attrName>style.visibility</p:attrName>
                                        </p:attrNameLst>
                                      </p:cBhvr>
                                      <p:to>
                                        <p:strVal val="visible"/>
                                      </p:to>
                                    </p:set>
                                    <p:animEffect transition="in" filter="box(out)">
                                      <p:cBhvr>
                                        <p:cTn id="12" dur="500"/>
                                        <p:tgtEl>
                                          <p:spTgt spid="860184"/>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60165"/>
                                        </p:tgtEl>
                                        <p:attrNameLst>
                                          <p:attrName>style.visibility</p:attrName>
                                        </p:attrNameLst>
                                      </p:cBhvr>
                                      <p:to>
                                        <p:strVal val="visible"/>
                                      </p:to>
                                    </p:set>
                                    <p:animEffect transition="in" filter="box(out)">
                                      <p:cBhvr>
                                        <p:cTn id="16" dur="500"/>
                                        <p:tgtEl>
                                          <p:spTgt spid="860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Immunity</a:t>
            </a:r>
            <a:endParaRPr lang="en-US" dirty="0"/>
          </a:p>
        </p:txBody>
      </p:sp>
      <p:pic>
        <p:nvPicPr>
          <p:cNvPr id="4" name="Cellular Immunity">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95638" y="1825625"/>
            <a:ext cx="5802312" cy="4351338"/>
          </a:xfrm>
        </p:spPr>
      </p:pic>
    </p:spTree>
    <p:extLst>
      <p:ext uri="{BB962C8B-B14F-4D97-AF65-F5344CB8AC3E}">
        <p14:creationId xmlns:p14="http://schemas.microsoft.com/office/powerpoint/2010/main" val="3076497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118210" name="Rectangle 2"/>
          <p:cNvSpPr>
            <a:spLocks noGrp="1" noChangeArrowheads="1"/>
          </p:cNvSpPr>
          <p:nvPr>
            <p:ph type="title"/>
          </p:nvPr>
        </p:nvSpPr>
        <p:spPr>
          <a:xfrm>
            <a:off x="2438400" y="6888163"/>
            <a:ext cx="8229600" cy="274637"/>
          </a:xfrm>
        </p:spPr>
        <p:txBody>
          <a:bodyPr>
            <a:normAutofit fontScale="90000"/>
          </a:bodyPr>
          <a:lstStyle/>
          <a:p>
            <a:pPr algn="r"/>
            <a:r>
              <a:rPr lang="en-US" sz="1600" b="1"/>
              <a:t>Section 35.3 Summary – pages 929-935</a:t>
            </a:r>
          </a:p>
        </p:txBody>
      </p:sp>
      <p:sp>
        <p:nvSpPr>
          <p:cNvPr id="1118211" name="Rectangle 3"/>
          <p:cNvSpPr>
            <a:spLocks noChangeArrowheads="1"/>
          </p:cNvSpPr>
          <p:nvPr/>
        </p:nvSpPr>
        <p:spPr bwMode="auto">
          <a:xfrm>
            <a:off x="1828800" y="1295400"/>
            <a:ext cx="8153400" cy="1569660"/>
          </a:xfrm>
          <a:prstGeom prst="rect">
            <a:avLst/>
          </a:prstGeom>
          <a:noFill/>
          <a:ln w="9525">
            <a:noFill/>
            <a:miter lim="800000"/>
            <a:headEnd/>
            <a:tailEnd/>
          </a:ln>
          <a:effectLst/>
        </p:spPr>
        <p:txBody>
          <a:bodyPr>
            <a:spAutoFit/>
          </a:bodyPr>
          <a:lstStyle/>
          <a:p>
            <a:pPr marL="342900" indent="-342900">
              <a:buFontTx/>
              <a:buChar char="•"/>
            </a:pPr>
            <a:r>
              <a:rPr lang="en-US" sz="3200" dirty="0"/>
              <a:t>Another example of a negative feedback system involves the regulation of blood glucose levels.</a:t>
            </a:r>
            <a:endParaRPr lang="en-US" sz="3200" dirty="0">
              <a:solidFill>
                <a:srgbClr val="FF0066"/>
              </a:solidFill>
            </a:endParaRPr>
          </a:p>
        </p:txBody>
      </p:sp>
      <p:sp>
        <p:nvSpPr>
          <p:cNvPr id="1118212" name="Rectangle 4"/>
          <p:cNvSpPr>
            <a:spLocks noChangeArrowheads="1"/>
          </p:cNvSpPr>
          <p:nvPr/>
        </p:nvSpPr>
        <p:spPr bwMode="auto">
          <a:xfrm>
            <a:off x="2209800" y="685800"/>
            <a:ext cx="7924800" cy="768350"/>
          </a:xfrm>
          <a:prstGeom prst="rect">
            <a:avLst/>
          </a:prstGeom>
          <a:noFill/>
          <a:ln w="9525">
            <a:noFill/>
            <a:miter lim="800000"/>
            <a:headEnd/>
            <a:tailEnd/>
          </a:ln>
          <a:effectLst/>
        </p:spPr>
        <p:txBody>
          <a:bodyPr anchor="ctr"/>
          <a:lstStyle/>
          <a:p>
            <a:r>
              <a:rPr lang="en-US" sz="3600" b="1" dirty="0">
                <a:solidFill>
                  <a:schemeClr val="tx2"/>
                </a:solidFill>
              </a:rPr>
              <a:t>#2. Control of blood glucose levels</a:t>
            </a:r>
            <a:endParaRPr lang="en-US" sz="4000" b="1" dirty="0">
              <a:solidFill>
                <a:srgbClr val="FFFF00"/>
              </a:solidFill>
            </a:endParaRPr>
          </a:p>
        </p:txBody>
      </p:sp>
      <p:pic>
        <p:nvPicPr>
          <p:cNvPr id="1118217" name="Picture 9" descr="help">
            <a:hlinkClick r:id="" action="ppaction://noaction"/>
          </p:cNvPr>
          <p:cNvPicPr>
            <a:picLocks noChangeAspect="1" noChangeArrowheads="1"/>
          </p:cNvPicPr>
          <p:nvPr/>
        </p:nvPicPr>
        <p:blipFill>
          <a:blip r:embed="rId2" cstate="print"/>
          <a:srcRect/>
          <a:stretch>
            <a:fillRect/>
          </a:stretch>
        </p:blipFill>
        <p:spPr bwMode="auto">
          <a:xfrm>
            <a:off x="1752600" y="6202364"/>
            <a:ext cx="560388" cy="560387"/>
          </a:xfrm>
          <a:prstGeom prst="rect">
            <a:avLst/>
          </a:prstGeom>
          <a:noFill/>
        </p:spPr>
      </p:pic>
      <p:pic>
        <p:nvPicPr>
          <p:cNvPr id="1118219" name="Picture 11" descr="Sec"/>
          <p:cNvPicPr>
            <a:picLocks noChangeAspect="1" noChangeArrowheads="1"/>
          </p:cNvPicPr>
          <p:nvPr/>
        </p:nvPicPr>
        <p:blipFill>
          <a:blip r:embed="rId3" cstate="print"/>
          <a:srcRect/>
          <a:stretch>
            <a:fillRect/>
          </a:stretch>
        </p:blipFill>
        <p:spPr bwMode="auto">
          <a:xfrm>
            <a:off x="1524000" y="0"/>
            <a:ext cx="1828800" cy="685800"/>
          </a:xfrm>
          <a:prstGeom prst="rect">
            <a:avLst/>
          </a:prstGeom>
          <a:noFill/>
        </p:spPr>
      </p:pic>
      <p:pic>
        <p:nvPicPr>
          <p:cNvPr id="1118220" name="Picture 12" descr="Sec"/>
          <p:cNvPicPr>
            <a:picLocks noChangeAspect="1" noChangeArrowheads="1"/>
          </p:cNvPicPr>
          <p:nvPr/>
        </p:nvPicPr>
        <p:blipFill>
          <a:blip r:embed="rId4" cstate="print"/>
          <a:srcRect/>
          <a:stretch>
            <a:fillRect/>
          </a:stretch>
        </p:blipFill>
        <p:spPr bwMode="auto">
          <a:xfrm>
            <a:off x="4064000" y="0"/>
            <a:ext cx="4064000" cy="482600"/>
          </a:xfrm>
          <a:prstGeom prst="rect">
            <a:avLst/>
          </a:prstGeom>
          <a:noFill/>
        </p:spPr>
      </p:pic>
      <p:sp>
        <p:nvSpPr>
          <p:cNvPr id="1118221" name="Rectangle 13"/>
          <p:cNvSpPr>
            <a:spLocks noChangeArrowheads="1"/>
          </p:cNvSpPr>
          <p:nvPr/>
        </p:nvSpPr>
        <p:spPr bwMode="auto">
          <a:xfrm>
            <a:off x="1905000" y="4419600"/>
            <a:ext cx="8153400" cy="1569660"/>
          </a:xfrm>
          <a:prstGeom prst="rect">
            <a:avLst/>
          </a:prstGeom>
          <a:noFill/>
          <a:ln w="9525">
            <a:noFill/>
            <a:miter lim="800000"/>
            <a:headEnd/>
            <a:tailEnd/>
          </a:ln>
          <a:effectLst/>
        </p:spPr>
        <p:txBody>
          <a:bodyPr>
            <a:spAutoFit/>
          </a:bodyPr>
          <a:lstStyle/>
          <a:p>
            <a:pPr marL="342900" indent="-342900">
              <a:buFontTx/>
              <a:buChar char="•"/>
            </a:pPr>
            <a:r>
              <a:rPr lang="en-US" sz="3200" dirty="0"/>
              <a:t>When you have just eaten and your blood glucose levels are high, your pancreas releases the hormone insulin.</a:t>
            </a:r>
          </a:p>
        </p:txBody>
      </p:sp>
      <p:pic>
        <p:nvPicPr>
          <p:cNvPr id="15" name="Picture 14"/>
          <p:cNvPicPr/>
          <p:nvPr/>
        </p:nvPicPr>
        <p:blipFill>
          <a:blip r:embed="rId5" cstate="print"/>
          <a:srcRect/>
          <a:stretch>
            <a:fillRect/>
          </a:stretch>
        </p:blipFill>
        <p:spPr bwMode="auto">
          <a:xfrm>
            <a:off x="6400800" y="2286000"/>
            <a:ext cx="3333750" cy="2286000"/>
          </a:xfrm>
          <a:prstGeom prst="rect">
            <a:avLst/>
          </a:prstGeom>
          <a:noFill/>
          <a:ln w="9525">
            <a:noFill/>
            <a:miter lim="800000"/>
            <a:headEnd/>
            <a:tailEnd/>
          </a:ln>
        </p:spPr>
      </p:pic>
    </p:spTree>
    <p:extLst>
      <p:ext uri="{BB962C8B-B14F-4D97-AF65-F5344CB8AC3E}">
        <p14:creationId xmlns:p14="http://schemas.microsoft.com/office/powerpoint/2010/main" val="369837009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18221"/>
                                        </p:tgtEl>
                                        <p:attrNameLst>
                                          <p:attrName>style.visibility</p:attrName>
                                        </p:attrNameLst>
                                      </p:cBhvr>
                                      <p:to>
                                        <p:strVal val="visible"/>
                                      </p:to>
                                    </p:set>
                                    <p:animEffect transition="in" filter="box(out)">
                                      <p:cBhvr>
                                        <p:cTn id="7" dur="500"/>
                                        <p:tgtEl>
                                          <p:spTgt spid="1118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22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2514600"/>
          </a:xfrm>
        </p:spPr>
        <p:txBody>
          <a:bodyPr>
            <a:noAutofit/>
          </a:bodyPr>
          <a:lstStyle/>
          <a:p>
            <a:r>
              <a:rPr lang="en-US" sz="3200" dirty="0"/>
              <a:t>#3.  The production of the hormone increases due to the level of the body chemical.  When the body chemical is back to normal the Hormone is not released any more – Negative Feedback system.</a:t>
            </a:r>
          </a:p>
        </p:txBody>
      </p:sp>
      <p:pic>
        <p:nvPicPr>
          <p:cNvPr id="5" name="Content Placeholder 4"/>
          <p:cNvPicPr>
            <a:picLocks noGrp="1"/>
          </p:cNvPicPr>
          <p:nvPr>
            <p:ph idx="1"/>
          </p:nvPr>
        </p:nvPicPr>
        <p:blipFill>
          <a:blip r:embed="rId2" cstate="print"/>
          <a:srcRect/>
          <a:stretch>
            <a:fillRect/>
          </a:stretch>
        </p:blipFill>
        <p:spPr bwMode="auto">
          <a:xfrm>
            <a:off x="3886201" y="2667001"/>
            <a:ext cx="4391025" cy="3762375"/>
          </a:xfrm>
          <a:prstGeom prst="rect">
            <a:avLst/>
          </a:prstGeom>
          <a:noFill/>
          <a:ln w="9525">
            <a:noFill/>
            <a:miter lim="800000"/>
            <a:headEnd/>
            <a:tailEnd/>
          </a:ln>
        </p:spPr>
      </p:pic>
    </p:spTree>
    <p:extLst>
      <p:ext uri="{BB962C8B-B14F-4D97-AF65-F5344CB8AC3E}">
        <p14:creationId xmlns:p14="http://schemas.microsoft.com/office/powerpoint/2010/main" val="4007915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Feedback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9110" y="1564534"/>
            <a:ext cx="6062640" cy="4564010"/>
          </a:xfrm>
        </p:spPr>
      </p:pic>
    </p:spTree>
    <p:extLst>
      <p:ext uri="{BB962C8B-B14F-4D97-AF65-F5344CB8AC3E}">
        <p14:creationId xmlns:p14="http://schemas.microsoft.com/office/powerpoint/2010/main" val="4244366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104898" name="Rectangle 2"/>
          <p:cNvSpPr>
            <a:spLocks noGrp="1" noChangeArrowheads="1"/>
          </p:cNvSpPr>
          <p:nvPr>
            <p:ph type="title"/>
          </p:nvPr>
        </p:nvSpPr>
        <p:spPr>
          <a:xfrm>
            <a:off x="2438400" y="6888163"/>
            <a:ext cx="8229600" cy="274637"/>
          </a:xfrm>
        </p:spPr>
        <p:txBody>
          <a:bodyPr>
            <a:normAutofit fontScale="90000"/>
          </a:bodyPr>
          <a:lstStyle/>
          <a:p>
            <a:pPr algn="r"/>
            <a:r>
              <a:rPr lang="en-US" sz="1600" b="1"/>
              <a:t>Section 35.3 Summary – pages 929-935</a:t>
            </a:r>
          </a:p>
        </p:txBody>
      </p:sp>
      <p:sp>
        <p:nvSpPr>
          <p:cNvPr id="1104899" name="Rectangle 3"/>
          <p:cNvSpPr>
            <a:spLocks noChangeArrowheads="1"/>
          </p:cNvSpPr>
          <p:nvPr/>
        </p:nvSpPr>
        <p:spPr bwMode="auto">
          <a:xfrm>
            <a:off x="1981200" y="1793875"/>
            <a:ext cx="8153400" cy="1569660"/>
          </a:xfrm>
          <a:prstGeom prst="rect">
            <a:avLst/>
          </a:prstGeom>
          <a:noFill/>
          <a:ln w="9525">
            <a:noFill/>
            <a:miter lim="800000"/>
            <a:headEnd/>
            <a:tailEnd/>
          </a:ln>
          <a:effectLst/>
        </p:spPr>
        <p:txBody>
          <a:bodyPr>
            <a:spAutoFit/>
          </a:bodyPr>
          <a:lstStyle/>
          <a:p>
            <a:pPr marL="342900" indent="-342900">
              <a:buFontTx/>
              <a:buChar char="•"/>
            </a:pPr>
            <a:r>
              <a:rPr lang="en-US" sz="3200"/>
              <a:t>Ultimately, the functions of all body systems are controlled by the interaction between the nervous and endocrine systems.</a:t>
            </a:r>
          </a:p>
        </p:txBody>
      </p:sp>
      <p:sp>
        <p:nvSpPr>
          <p:cNvPr id="1104900" name="Rectangle 4"/>
          <p:cNvSpPr>
            <a:spLocks noChangeArrowheads="1"/>
          </p:cNvSpPr>
          <p:nvPr/>
        </p:nvSpPr>
        <p:spPr bwMode="auto">
          <a:xfrm>
            <a:off x="2209800" y="838200"/>
            <a:ext cx="4648200" cy="768350"/>
          </a:xfrm>
          <a:prstGeom prst="rect">
            <a:avLst/>
          </a:prstGeom>
          <a:noFill/>
          <a:ln w="9525">
            <a:noFill/>
            <a:miter lim="800000"/>
            <a:headEnd/>
            <a:tailEnd/>
          </a:ln>
          <a:effectLst/>
        </p:spPr>
        <p:txBody>
          <a:bodyPr anchor="ctr"/>
          <a:lstStyle/>
          <a:p>
            <a:r>
              <a:rPr lang="en-US" sz="3600" b="1">
                <a:solidFill>
                  <a:schemeClr val="tx2"/>
                </a:solidFill>
              </a:rPr>
              <a:t>Control of the Body</a:t>
            </a:r>
            <a:endParaRPr lang="en-US" sz="4000" b="1">
              <a:solidFill>
                <a:srgbClr val="FFFF00"/>
              </a:solidFill>
            </a:endParaRPr>
          </a:p>
        </p:txBody>
      </p:sp>
      <p:pic>
        <p:nvPicPr>
          <p:cNvPr id="1104901"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1104902"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1104903"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1104904"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1104905"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1104907" name="Picture 11" descr="Sec"/>
          <p:cNvPicPr>
            <a:picLocks noChangeAspect="1" noChangeArrowheads="1"/>
          </p:cNvPicPr>
          <p:nvPr/>
        </p:nvPicPr>
        <p:blipFill>
          <a:blip r:embed="rId8" cstate="print"/>
          <a:srcRect/>
          <a:stretch>
            <a:fillRect/>
          </a:stretch>
        </p:blipFill>
        <p:spPr bwMode="auto">
          <a:xfrm>
            <a:off x="1524000" y="0"/>
            <a:ext cx="1828800" cy="685800"/>
          </a:xfrm>
          <a:prstGeom prst="rect">
            <a:avLst/>
          </a:prstGeom>
          <a:noFill/>
        </p:spPr>
      </p:pic>
      <p:pic>
        <p:nvPicPr>
          <p:cNvPr id="1104908" name="Picture 12" descr="Sec"/>
          <p:cNvPicPr>
            <a:picLocks noChangeAspect="1" noChangeArrowheads="1"/>
          </p:cNvPicPr>
          <p:nvPr/>
        </p:nvPicPr>
        <p:blipFill>
          <a:blip r:embed="rId9" cstate="print"/>
          <a:srcRect/>
          <a:stretch>
            <a:fillRect/>
          </a:stretch>
        </p:blipFill>
        <p:spPr bwMode="auto">
          <a:xfrm>
            <a:off x="4064000" y="0"/>
            <a:ext cx="4064000" cy="482600"/>
          </a:xfrm>
          <a:prstGeom prst="rect">
            <a:avLst/>
          </a:prstGeom>
          <a:noFill/>
        </p:spPr>
      </p:pic>
      <p:pic>
        <p:nvPicPr>
          <p:cNvPr id="1104911" name="Picture 15" descr="resources">
            <a:hlinkClick r:id="rId10"/>
          </p:cNvPr>
          <p:cNvPicPr>
            <a:picLocks noChangeAspect="1" noChangeArrowheads="1"/>
          </p:cNvPicPr>
          <p:nvPr/>
        </p:nvPicPr>
        <p:blipFill>
          <a:blip r:embed="rId11" cstate="print"/>
          <a:srcRect/>
          <a:stretch>
            <a:fillRect/>
          </a:stretch>
        </p:blipFill>
        <p:spPr bwMode="auto">
          <a:xfrm>
            <a:off x="8458201" y="6267451"/>
            <a:ext cx="1806575" cy="411163"/>
          </a:xfrm>
          <a:prstGeom prst="rect">
            <a:avLst/>
          </a:prstGeom>
          <a:noFill/>
        </p:spPr>
      </p:pic>
      <p:sp>
        <p:nvSpPr>
          <p:cNvPr id="1104912" name="Rectangle 16"/>
          <p:cNvSpPr>
            <a:spLocks noChangeArrowheads="1"/>
          </p:cNvSpPr>
          <p:nvPr/>
        </p:nvSpPr>
        <p:spPr bwMode="auto">
          <a:xfrm>
            <a:off x="1981200" y="3546475"/>
            <a:ext cx="8153400" cy="1569660"/>
          </a:xfrm>
          <a:prstGeom prst="rect">
            <a:avLst/>
          </a:prstGeom>
          <a:noFill/>
          <a:ln w="9525">
            <a:noFill/>
            <a:miter lim="800000"/>
            <a:headEnd/>
            <a:tailEnd/>
          </a:ln>
          <a:effectLst/>
        </p:spPr>
        <p:txBody>
          <a:bodyPr>
            <a:spAutoFit/>
          </a:bodyPr>
          <a:lstStyle/>
          <a:p>
            <a:pPr marL="342900" indent="-342900">
              <a:buFontTx/>
              <a:buChar char="•"/>
            </a:pPr>
            <a:r>
              <a:rPr lang="en-US" sz="3200"/>
              <a:t>Because there are two control systems within the body, coordination between the two systems is needed.</a:t>
            </a:r>
          </a:p>
        </p:txBody>
      </p:sp>
    </p:spTree>
    <p:extLst>
      <p:ext uri="{BB962C8B-B14F-4D97-AF65-F5344CB8AC3E}">
        <p14:creationId xmlns:p14="http://schemas.microsoft.com/office/powerpoint/2010/main" val="198711692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04901"/>
                                        </p:tgtEl>
                                        <p:attrNameLst>
                                          <p:attrName>style.visibility</p:attrName>
                                        </p:attrNameLst>
                                      </p:cBhvr>
                                      <p:to>
                                        <p:strVal val="visible"/>
                                      </p:to>
                                    </p:set>
                                    <p:animEffect transition="in" filter="box(out)">
                                      <p:cBhvr>
                                        <p:cTn id="7" dur="500"/>
                                        <p:tgtEl>
                                          <p:spTgt spid="1104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106986" name="Picture 42" descr="fig"/>
          <p:cNvPicPr>
            <a:picLocks noChangeAspect="1" noChangeArrowheads="1"/>
          </p:cNvPicPr>
          <p:nvPr/>
        </p:nvPicPr>
        <p:blipFill>
          <a:blip r:embed="rId2" cstate="print"/>
          <a:srcRect/>
          <a:stretch>
            <a:fillRect/>
          </a:stretch>
        </p:blipFill>
        <p:spPr bwMode="auto">
          <a:xfrm>
            <a:off x="3149601" y="685800"/>
            <a:ext cx="1808163" cy="5257800"/>
          </a:xfrm>
          <a:prstGeom prst="rect">
            <a:avLst/>
          </a:prstGeom>
          <a:noFill/>
        </p:spPr>
      </p:pic>
      <p:pic>
        <p:nvPicPr>
          <p:cNvPr id="1106959" name="Picture 15" descr="fig"/>
          <p:cNvPicPr>
            <a:picLocks noChangeAspect="1" noChangeArrowheads="1"/>
          </p:cNvPicPr>
          <p:nvPr/>
        </p:nvPicPr>
        <p:blipFill>
          <a:blip r:embed="rId3" cstate="print"/>
          <a:srcRect/>
          <a:stretch>
            <a:fillRect/>
          </a:stretch>
        </p:blipFill>
        <p:spPr bwMode="auto">
          <a:xfrm>
            <a:off x="7575550" y="685800"/>
            <a:ext cx="2559050" cy="5257800"/>
          </a:xfrm>
          <a:prstGeom prst="rect">
            <a:avLst/>
          </a:prstGeom>
          <a:noFill/>
        </p:spPr>
      </p:pic>
      <p:sp>
        <p:nvSpPr>
          <p:cNvPr id="1106946" name="Rectangle 2"/>
          <p:cNvSpPr>
            <a:spLocks noGrp="1" noChangeArrowheads="1"/>
          </p:cNvSpPr>
          <p:nvPr>
            <p:ph type="title"/>
          </p:nvPr>
        </p:nvSpPr>
        <p:spPr>
          <a:xfrm>
            <a:off x="2438400" y="6888163"/>
            <a:ext cx="8229600" cy="274637"/>
          </a:xfrm>
        </p:spPr>
        <p:txBody>
          <a:bodyPr>
            <a:normAutofit fontScale="90000"/>
          </a:bodyPr>
          <a:lstStyle/>
          <a:p>
            <a:pPr algn="r"/>
            <a:r>
              <a:rPr lang="en-US" sz="1600" b="1"/>
              <a:t>Section 35.3 Summary – pages 929-935</a:t>
            </a:r>
          </a:p>
        </p:txBody>
      </p:sp>
      <p:pic>
        <p:nvPicPr>
          <p:cNvPr id="1106949" name="Picture 5" descr="end of slide"/>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1106950" name="Picture 6" descr="New previous">
            <a:hlinkClick r:id="" action="ppaction://hlinkshowjump?jump=previousslide"/>
          </p:cNvPr>
          <p:cNvPicPr>
            <a:picLocks noChangeAspect="1" noChangeArrowheads="1"/>
          </p:cNvPicPr>
          <p:nvPr/>
        </p:nvPicPr>
        <p:blipFill>
          <a:blip r:embed="rId5" cstate="print"/>
          <a:srcRect/>
          <a:stretch>
            <a:fillRect/>
          </a:stretch>
        </p:blipFill>
        <p:spPr bwMode="auto">
          <a:xfrm>
            <a:off x="5105401" y="6191251"/>
            <a:ext cx="492125" cy="606425"/>
          </a:xfrm>
          <a:prstGeom prst="rect">
            <a:avLst/>
          </a:prstGeom>
          <a:noFill/>
        </p:spPr>
      </p:pic>
      <p:pic>
        <p:nvPicPr>
          <p:cNvPr id="1106951" name="Picture 7" descr="New TOC">
            <a:hlinkClick r:id="rId6" action="ppaction://hlinksldjump"/>
          </p:cNvPr>
          <p:cNvPicPr>
            <a:picLocks noChangeAspect="1" noChangeArrowheads="1"/>
          </p:cNvPicPr>
          <p:nvPr/>
        </p:nvPicPr>
        <p:blipFill>
          <a:blip r:embed="rId7" cstate="print"/>
          <a:srcRect/>
          <a:stretch>
            <a:fillRect/>
          </a:stretch>
        </p:blipFill>
        <p:spPr bwMode="auto">
          <a:xfrm>
            <a:off x="5832476" y="6194426"/>
            <a:ext cx="492125" cy="606425"/>
          </a:xfrm>
          <a:prstGeom prst="rect">
            <a:avLst/>
          </a:prstGeom>
          <a:noFill/>
        </p:spPr>
      </p:pic>
      <p:pic>
        <p:nvPicPr>
          <p:cNvPr id="1106952" name="Picture 8" descr="New next">
            <a:hlinkClick r:id="" action="ppaction://hlinkshowjump?jump=nextslide"/>
          </p:cNvPr>
          <p:cNvPicPr>
            <a:picLocks noChangeAspect="1" noChangeArrowheads="1"/>
          </p:cNvPicPr>
          <p:nvPr/>
        </p:nvPicPr>
        <p:blipFill>
          <a:blip r:embed="rId8" cstate="print"/>
          <a:srcRect/>
          <a:stretch>
            <a:fillRect/>
          </a:stretch>
        </p:blipFill>
        <p:spPr bwMode="auto">
          <a:xfrm>
            <a:off x="6542088" y="6194426"/>
            <a:ext cx="468312" cy="606425"/>
          </a:xfrm>
          <a:prstGeom prst="rect">
            <a:avLst/>
          </a:prstGeom>
          <a:noFill/>
        </p:spPr>
      </p:pic>
      <p:pic>
        <p:nvPicPr>
          <p:cNvPr id="1106953" name="Picture 9" descr="help">
            <a:hlinkClick r:id="" action="ppaction://noaction"/>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pic>
        <p:nvPicPr>
          <p:cNvPr id="1106955" name="Picture 11" descr="Sec"/>
          <p:cNvPicPr>
            <a:picLocks noChangeAspect="1" noChangeArrowheads="1"/>
          </p:cNvPicPr>
          <p:nvPr/>
        </p:nvPicPr>
        <p:blipFill>
          <a:blip r:embed="rId10" cstate="print"/>
          <a:srcRect/>
          <a:stretch>
            <a:fillRect/>
          </a:stretch>
        </p:blipFill>
        <p:spPr bwMode="auto">
          <a:xfrm>
            <a:off x="1524000" y="0"/>
            <a:ext cx="1828800" cy="685800"/>
          </a:xfrm>
          <a:prstGeom prst="rect">
            <a:avLst/>
          </a:prstGeom>
          <a:noFill/>
        </p:spPr>
      </p:pic>
      <p:pic>
        <p:nvPicPr>
          <p:cNvPr id="1106956" name="Picture 12" descr="Sec"/>
          <p:cNvPicPr>
            <a:picLocks noChangeAspect="1" noChangeArrowheads="1"/>
          </p:cNvPicPr>
          <p:nvPr/>
        </p:nvPicPr>
        <p:blipFill>
          <a:blip r:embed="rId11" cstate="print"/>
          <a:srcRect/>
          <a:stretch>
            <a:fillRect/>
          </a:stretch>
        </p:blipFill>
        <p:spPr bwMode="auto">
          <a:xfrm>
            <a:off x="4064000" y="0"/>
            <a:ext cx="4064000" cy="482600"/>
          </a:xfrm>
          <a:prstGeom prst="rect">
            <a:avLst/>
          </a:prstGeom>
          <a:noFill/>
        </p:spPr>
      </p:pic>
      <p:sp>
        <p:nvSpPr>
          <p:cNvPr id="1106960" name="Text Box 16"/>
          <p:cNvSpPr txBox="1">
            <a:spLocks noChangeArrowheads="1"/>
          </p:cNvSpPr>
          <p:nvPr/>
        </p:nvSpPr>
        <p:spPr bwMode="auto">
          <a:xfrm>
            <a:off x="8747125" y="690563"/>
            <a:ext cx="1425390" cy="338554"/>
          </a:xfrm>
          <a:prstGeom prst="rect">
            <a:avLst/>
          </a:prstGeom>
          <a:noFill/>
          <a:ln w="9525">
            <a:noFill/>
            <a:miter lim="800000"/>
            <a:headEnd/>
            <a:tailEnd/>
          </a:ln>
          <a:effectLst/>
        </p:spPr>
        <p:txBody>
          <a:bodyPr wrap="none">
            <a:spAutoFit/>
          </a:bodyPr>
          <a:lstStyle/>
          <a:p>
            <a:r>
              <a:rPr lang="en-US" sz="1600" b="1" dirty="0">
                <a:solidFill>
                  <a:srgbClr val="FF0000"/>
                </a:solidFill>
              </a:rPr>
              <a:t>Hypothalamus</a:t>
            </a:r>
          </a:p>
        </p:txBody>
      </p:sp>
      <p:sp>
        <p:nvSpPr>
          <p:cNvPr id="1106961" name="Line 17"/>
          <p:cNvSpPr>
            <a:spLocks noChangeShapeType="1"/>
          </p:cNvSpPr>
          <p:nvPr/>
        </p:nvSpPr>
        <p:spPr bwMode="auto">
          <a:xfrm flipV="1">
            <a:off x="8458200" y="838200"/>
            <a:ext cx="381000" cy="152400"/>
          </a:xfrm>
          <a:prstGeom prst="line">
            <a:avLst/>
          </a:prstGeom>
          <a:noFill/>
          <a:ln w="9525">
            <a:solidFill>
              <a:schemeClr val="tx1"/>
            </a:solidFill>
            <a:round/>
            <a:headEnd/>
            <a:tailEnd/>
          </a:ln>
          <a:effectLst/>
        </p:spPr>
        <p:txBody>
          <a:bodyPr anchor="ctr">
            <a:spAutoFit/>
          </a:bodyPr>
          <a:lstStyle/>
          <a:p>
            <a:endParaRPr lang="en-US"/>
          </a:p>
        </p:txBody>
      </p:sp>
      <p:sp>
        <p:nvSpPr>
          <p:cNvPr id="1106962" name="Text Box 18"/>
          <p:cNvSpPr txBox="1">
            <a:spLocks noChangeArrowheads="1"/>
          </p:cNvSpPr>
          <p:nvPr/>
        </p:nvSpPr>
        <p:spPr bwMode="auto">
          <a:xfrm>
            <a:off x="6705600" y="685800"/>
            <a:ext cx="916148" cy="338554"/>
          </a:xfrm>
          <a:prstGeom prst="rect">
            <a:avLst/>
          </a:prstGeom>
          <a:noFill/>
          <a:ln w="9525">
            <a:noFill/>
            <a:miter lim="800000"/>
            <a:headEnd/>
            <a:tailEnd/>
          </a:ln>
          <a:effectLst/>
        </p:spPr>
        <p:txBody>
          <a:bodyPr wrap="none">
            <a:spAutoFit/>
          </a:bodyPr>
          <a:lstStyle/>
          <a:p>
            <a:r>
              <a:rPr lang="en-US" sz="1600" b="1" dirty="0"/>
              <a:t>Pituitary</a:t>
            </a:r>
          </a:p>
        </p:txBody>
      </p:sp>
      <p:sp>
        <p:nvSpPr>
          <p:cNvPr id="1106963" name="Line 19"/>
          <p:cNvSpPr>
            <a:spLocks noChangeShapeType="1"/>
          </p:cNvSpPr>
          <p:nvPr/>
        </p:nvSpPr>
        <p:spPr bwMode="auto">
          <a:xfrm flipH="1" flipV="1">
            <a:off x="8077200" y="914400"/>
            <a:ext cx="304800" cy="152400"/>
          </a:xfrm>
          <a:prstGeom prst="line">
            <a:avLst/>
          </a:prstGeom>
          <a:noFill/>
          <a:ln w="9525">
            <a:solidFill>
              <a:schemeClr val="tx1"/>
            </a:solidFill>
            <a:round/>
            <a:headEnd/>
            <a:tailEnd/>
          </a:ln>
          <a:effectLst/>
        </p:spPr>
        <p:txBody>
          <a:bodyPr wrap="none" anchor="ctr">
            <a:spAutoFit/>
          </a:bodyPr>
          <a:lstStyle/>
          <a:p>
            <a:endParaRPr lang="en-US"/>
          </a:p>
        </p:txBody>
      </p:sp>
      <p:sp>
        <p:nvSpPr>
          <p:cNvPr id="1106964" name="Text Box 20"/>
          <p:cNvSpPr txBox="1">
            <a:spLocks noChangeArrowheads="1"/>
          </p:cNvSpPr>
          <p:nvPr/>
        </p:nvSpPr>
        <p:spPr bwMode="auto">
          <a:xfrm>
            <a:off x="8610601" y="1211264"/>
            <a:ext cx="2506199" cy="584775"/>
          </a:xfrm>
          <a:prstGeom prst="rect">
            <a:avLst/>
          </a:prstGeom>
          <a:noFill/>
          <a:ln w="9525">
            <a:noFill/>
            <a:miter lim="800000"/>
            <a:headEnd/>
            <a:tailEnd/>
          </a:ln>
          <a:effectLst/>
        </p:spPr>
        <p:txBody>
          <a:bodyPr wrap="none">
            <a:spAutoFit/>
          </a:bodyPr>
          <a:lstStyle/>
          <a:p>
            <a:r>
              <a:rPr lang="en-US" sz="3200" b="1" dirty="0">
                <a:solidFill>
                  <a:srgbClr val="FF0000"/>
                </a:solidFill>
              </a:rPr>
              <a:t>Thyroid gland</a:t>
            </a:r>
          </a:p>
        </p:txBody>
      </p:sp>
      <p:sp>
        <p:nvSpPr>
          <p:cNvPr id="1106965" name="Line 21"/>
          <p:cNvSpPr>
            <a:spLocks noChangeShapeType="1"/>
          </p:cNvSpPr>
          <p:nvPr/>
        </p:nvSpPr>
        <p:spPr bwMode="auto">
          <a:xfrm>
            <a:off x="8458200" y="1371600"/>
            <a:ext cx="228600" cy="0"/>
          </a:xfrm>
          <a:prstGeom prst="line">
            <a:avLst/>
          </a:prstGeom>
          <a:noFill/>
          <a:ln w="9525">
            <a:solidFill>
              <a:schemeClr val="tx1"/>
            </a:solidFill>
            <a:round/>
            <a:headEnd/>
            <a:tailEnd/>
          </a:ln>
          <a:effectLst/>
        </p:spPr>
        <p:txBody>
          <a:bodyPr wrap="none" anchor="ctr">
            <a:spAutoFit/>
          </a:bodyPr>
          <a:lstStyle/>
          <a:p>
            <a:endParaRPr lang="en-US"/>
          </a:p>
        </p:txBody>
      </p:sp>
      <p:sp>
        <p:nvSpPr>
          <p:cNvPr id="1106966" name="Text Box 22"/>
          <p:cNvSpPr txBox="1">
            <a:spLocks noChangeArrowheads="1"/>
          </p:cNvSpPr>
          <p:nvPr/>
        </p:nvSpPr>
        <p:spPr bwMode="auto">
          <a:xfrm>
            <a:off x="6972300" y="1143001"/>
            <a:ext cx="1295400" cy="584775"/>
          </a:xfrm>
          <a:prstGeom prst="rect">
            <a:avLst/>
          </a:prstGeom>
          <a:noFill/>
          <a:ln w="9525">
            <a:noFill/>
            <a:miter lim="800000"/>
            <a:headEnd/>
            <a:tailEnd/>
          </a:ln>
          <a:effectLst/>
        </p:spPr>
        <p:txBody>
          <a:bodyPr>
            <a:spAutoFit/>
          </a:bodyPr>
          <a:lstStyle/>
          <a:p>
            <a:r>
              <a:rPr lang="en-US" sz="1600" b="1" dirty="0">
                <a:solidFill>
                  <a:srgbClr val="FF0000"/>
                </a:solidFill>
              </a:rPr>
              <a:t>Parathyroid gland</a:t>
            </a:r>
          </a:p>
        </p:txBody>
      </p:sp>
      <p:sp>
        <p:nvSpPr>
          <p:cNvPr id="1106967" name="Line 23"/>
          <p:cNvSpPr>
            <a:spLocks noChangeShapeType="1"/>
          </p:cNvSpPr>
          <p:nvPr/>
        </p:nvSpPr>
        <p:spPr bwMode="auto">
          <a:xfrm flipH="1">
            <a:off x="7696200" y="1447800"/>
            <a:ext cx="609600" cy="0"/>
          </a:xfrm>
          <a:prstGeom prst="line">
            <a:avLst/>
          </a:prstGeom>
          <a:noFill/>
          <a:ln w="9525">
            <a:solidFill>
              <a:schemeClr val="tx1"/>
            </a:solidFill>
            <a:round/>
            <a:headEnd/>
            <a:tailEnd/>
          </a:ln>
          <a:effectLst/>
        </p:spPr>
        <p:txBody>
          <a:bodyPr anchor="ctr">
            <a:spAutoFit/>
          </a:bodyPr>
          <a:lstStyle/>
          <a:p>
            <a:endParaRPr lang="en-US"/>
          </a:p>
        </p:txBody>
      </p:sp>
      <p:sp>
        <p:nvSpPr>
          <p:cNvPr id="1106968" name="Text Box 24"/>
          <p:cNvSpPr txBox="1">
            <a:spLocks noChangeArrowheads="1"/>
          </p:cNvSpPr>
          <p:nvPr/>
        </p:nvSpPr>
        <p:spPr bwMode="auto">
          <a:xfrm>
            <a:off x="6553200" y="2209801"/>
            <a:ext cx="990600" cy="584775"/>
          </a:xfrm>
          <a:prstGeom prst="rect">
            <a:avLst/>
          </a:prstGeom>
          <a:noFill/>
          <a:ln w="9525">
            <a:noFill/>
            <a:miter lim="800000"/>
            <a:headEnd/>
            <a:tailEnd/>
          </a:ln>
          <a:effectLst/>
        </p:spPr>
        <p:txBody>
          <a:bodyPr>
            <a:spAutoFit/>
          </a:bodyPr>
          <a:lstStyle/>
          <a:p>
            <a:r>
              <a:rPr lang="en-US" sz="1600" b="1" dirty="0"/>
              <a:t>Adrenal medulla</a:t>
            </a:r>
          </a:p>
        </p:txBody>
      </p:sp>
      <p:sp>
        <p:nvSpPr>
          <p:cNvPr id="1106969" name="Line 25"/>
          <p:cNvSpPr>
            <a:spLocks noChangeShapeType="1"/>
          </p:cNvSpPr>
          <p:nvPr/>
        </p:nvSpPr>
        <p:spPr bwMode="auto">
          <a:xfrm flipH="1">
            <a:off x="7696200" y="2362200"/>
            <a:ext cx="609600" cy="0"/>
          </a:xfrm>
          <a:prstGeom prst="line">
            <a:avLst/>
          </a:prstGeom>
          <a:noFill/>
          <a:ln w="9525">
            <a:solidFill>
              <a:schemeClr val="tx1"/>
            </a:solidFill>
            <a:round/>
            <a:headEnd/>
            <a:tailEnd/>
          </a:ln>
          <a:effectLst/>
        </p:spPr>
        <p:txBody>
          <a:bodyPr wrap="none" anchor="ctr">
            <a:spAutoFit/>
          </a:bodyPr>
          <a:lstStyle/>
          <a:p>
            <a:endParaRPr lang="en-US"/>
          </a:p>
        </p:txBody>
      </p:sp>
      <p:sp>
        <p:nvSpPr>
          <p:cNvPr id="1106970" name="Text Box 26"/>
          <p:cNvSpPr txBox="1">
            <a:spLocks noChangeArrowheads="1"/>
          </p:cNvSpPr>
          <p:nvPr/>
        </p:nvSpPr>
        <p:spPr bwMode="auto">
          <a:xfrm>
            <a:off x="6794500" y="2806701"/>
            <a:ext cx="990600" cy="584775"/>
          </a:xfrm>
          <a:prstGeom prst="rect">
            <a:avLst/>
          </a:prstGeom>
          <a:noFill/>
          <a:ln w="9525">
            <a:noFill/>
            <a:miter lim="800000"/>
            <a:headEnd/>
            <a:tailEnd/>
          </a:ln>
          <a:effectLst/>
        </p:spPr>
        <p:txBody>
          <a:bodyPr>
            <a:spAutoFit/>
          </a:bodyPr>
          <a:lstStyle/>
          <a:p>
            <a:r>
              <a:rPr lang="en-US" sz="1600" b="1"/>
              <a:t>Adrenal cortex</a:t>
            </a:r>
          </a:p>
        </p:txBody>
      </p:sp>
      <p:sp>
        <p:nvSpPr>
          <p:cNvPr id="1106971" name="Line 27"/>
          <p:cNvSpPr>
            <a:spLocks noChangeShapeType="1"/>
          </p:cNvSpPr>
          <p:nvPr/>
        </p:nvSpPr>
        <p:spPr bwMode="auto">
          <a:xfrm flipH="1">
            <a:off x="7543800" y="2362200"/>
            <a:ext cx="762000" cy="762000"/>
          </a:xfrm>
          <a:prstGeom prst="line">
            <a:avLst/>
          </a:prstGeom>
          <a:noFill/>
          <a:ln w="9525">
            <a:solidFill>
              <a:schemeClr val="tx1"/>
            </a:solidFill>
            <a:round/>
            <a:headEnd/>
            <a:tailEnd/>
          </a:ln>
          <a:effectLst/>
        </p:spPr>
        <p:txBody>
          <a:bodyPr wrap="none" anchor="ctr">
            <a:spAutoFit/>
          </a:bodyPr>
          <a:lstStyle/>
          <a:p>
            <a:endParaRPr lang="en-US"/>
          </a:p>
        </p:txBody>
      </p:sp>
      <p:sp>
        <p:nvSpPr>
          <p:cNvPr id="1106972" name="Text Box 28"/>
          <p:cNvSpPr txBox="1">
            <a:spLocks noChangeArrowheads="1"/>
          </p:cNvSpPr>
          <p:nvPr/>
        </p:nvSpPr>
        <p:spPr bwMode="auto">
          <a:xfrm>
            <a:off x="9169400" y="2895601"/>
            <a:ext cx="990600" cy="584775"/>
          </a:xfrm>
          <a:prstGeom prst="rect">
            <a:avLst/>
          </a:prstGeom>
          <a:noFill/>
          <a:ln w="9525">
            <a:noFill/>
            <a:miter lim="800000"/>
            <a:headEnd/>
            <a:tailEnd/>
          </a:ln>
          <a:effectLst/>
        </p:spPr>
        <p:txBody>
          <a:bodyPr>
            <a:spAutoFit/>
          </a:bodyPr>
          <a:lstStyle/>
          <a:p>
            <a:r>
              <a:rPr lang="en-US" sz="1600" b="1" dirty="0">
                <a:solidFill>
                  <a:srgbClr val="FF0000"/>
                </a:solidFill>
              </a:rPr>
              <a:t>Ovary in female</a:t>
            </a:r>
          </a:p>
        </p:txBody>
      </p:sp>
      <p:sp>
        <p:nvSpPr>
          <p:cNvPr id="1106973" name="Line 29"/>
          <p:cNvSpPr>
            <a:spLocks noChangeShapeType="1"/>
          </p:cNvSpPr>
          <p:nvPr/>
        </p:nvSpPr>
        <p:spPr bwMode="auto">
          <a:xfrm>
            <a:off x="8534400" y="3124200"/>
            <a:ext cx="685800" cy="0"/>
          </a:xfrm>
          <a:prstGeom prst="line">
            <a:avLst/>
          </a:prstGeom>
          <a:noFill/>
          <a:ln w="9525">
            <a:solidFill>
              <a:schemeClr val="tx1"/>
            </a:solidFill>
            <a:round/>
            <a:headEnd/>
            <a:tailEnd/>
          </a:ln>
          <a:effectLst/>
        </p:spPr>
        <p:txBody>
          <a:bodyPr wrap="none" anchor="ctr">
            <a:spAutoFit/>
          </a:bodyPr>
          <a:lstStyle/>
          <a:p>
            <a:endParaRPr lang="en-US"/>
          </a:p>
        </p:txBody>
      </p:sp>
      <p:sp>
        <p:nvSpPr>
          <p:cNvPr id="1106974" name="Text Box 30"/>
          <p:cNvSpPr txBox="1">
            <a:spLocks noChangeArrowheads="1"/>
          </p:cNvSpPr>
          <p:nvPr/>
        </p:nvSpPr>
        <p:spPr bwMode="auto">
          <a:xfrm>
            <a:off x="8839200" y="4343401"/>
            <a:ext cx="990600" cy="584775"/>
          </a:xfrm>
          <a:prstGeom prst="rect">
            <a:avLst/>
          </a:prstGeom>
          <a:noFill/>
          <a:ln w="9525">
            <a:noFill/>
            <a:miter lim="800000"/>
            <a:headEnd/>
            <a:tailEnd/>
          </a:ln>
          <a:effectLst/>
        </p:spPr>
        <p:txBody>
          <a:bodyPr>
            <a:spAutoFit/>
          </a:bodyPr>
          <a:lstStyle/>
          <a:p>
            <a:r>
              <a:rPr lang="en-US" sz="1600" b="1" dirty="0">
                <a:solidFill>
                  <a:srgbClr val="FF0000"/>
                </a:solidFill>
              </a:rPr>
              <a:t>Testis in male</a:t>
            </a:r>
          </a:p>
        </p:txBody>
      </p:sp>
      <p:sp>
        <p:nvSpPr>
          <p:cNvPr id="1106975" name="Line 31"/>
          <p:cNvSpPr>
            <a:spLocks noChangeShapeType="1"/>
          </p:cNvSpPr>
          <p:nvPr/>
        </p:nvSpPr>
        <p:spPr bwMode="auto">
          <a:xfrm>
            <a:off x="8458200" y="3429000"/>
            <a:ext cx="533400" cy="914400"/>
          </a:xfrm>
          <a:prstGeom prst="line">
            <a:avLst/>
          </a:prstGeom>
          <a:noFill/>
          <a:ln w="9525">
            <a:solidFill>
              <a:schemeClr val="tx1"/>
            </a:solidFill>
            <a:round/>
            <a:headEnd/>
            <a:tailEnd/>
          </a:ln>
          <a:effectLst/>
        </p:spPr>
        <p:txBody>
          <a:bodyPr wrap="none" anchor="ctr">
            <a:spAutoFit/>
          </a:bodyPr>
          <a:lstStyle/>
          <a:p>
            <a:endParaRPr lang="en-US"/>
          </a:p>
        </p:txBody>
      </p:sp>
      <p:sp>
        <p:nvSpPr>
          <p:cNvPr id="1106977" name="Text Box 33"/>
          <p:cNvSpPr txBox="1">
            <a:spLocks noChangeArrowheads="1"/>
          </p:cNvSpPr>
          <p:nvPr/>
        </p:nvSpPr>
        <p:spPr bwMode="auto">
          <a:xfrm>
            <a:off x="4876801" y="838200"/>
            <a:ext cx="1146789" cy="338554"/>
          </a:xfrm>
          <a:prstGeom prst="rect">
            <a:avLst/>
          </a:prstGeom>
          <a:noFill/>
          <a:ln w="9525">
            <a:noFill/>
            <a:miter lim="800000"/>
            <a:headEnd/>
            <a:tailEnd/>
          </a:ln>
          <a:effectLst/>
        </p:spPr>
        <p:txBody>
          <a:bodyPr wrap="none">
            <a:spAutoFit/>
          </a:bodyPr>
          <a:lstStyle/>
          <a:p>
            <a:r>
              <a:rPr lang="en-US" sz="1600" b="1" dirty="0"/>
              <a:t>Brain (CNS)</a:t>
            </a:r>
          </a:p>
        </p:txBody>
      </p:sp>
      <p:sp>
        <p:nvSpPr>
          <p:cNvPr id="1106978" name="Line 34"/>
          <p:cNvSpPr>
            <a:spLocks noChangeShapeType="1"/>
          </p:cNvSpPr>
          <p:nvPr/>
        </p:nvSpPr>
        <p:spPr bwMode="auto">
          <a:xfrm>
            <a:off x="4648200" y="990600"/>
            <a:ext cx="457200" cy="0"/>
          </a:xfrm>
          <a:prstGeom prst="line">
            <a:avLst/>
          </a:prstGeom>
          <a:noFill/>
          <a:ln w="9525">
            <a:solidFill>
              <a:schemeClr val="tx1"/>
            </a:solidFill>
            <a:round/>
            <a:headEnd/>
            <a:tailEnd/>
          </a:ln>
          <a:effectLst/>
        </p:spPr>
        <p:txBody>
          <a:bodyPr wrap="none" anchor="ctr">
            <a:spAutoFit/>
          </a:bodyPr>
          <a:lstStyle/>
          <a:p>
            <a:endParaRPr lang="en-US"/>
          </a:p>
        </p:txBody>
      </p:sp>
      <p:sp>
        <p:nvSpPr>
          <p:cNvPr id="1106979" name="Text Box 35"/>
          <p:cNvSpPr txBox="1">
            <a:spLocks noChangeArrowheads="1"/>
          </p:cNvSpPr>
          <p:nvPr/>
        </p:nvSpPr>
        <p:spPr bwMode="auto">
          <a:xfrm>
            <a:off x="4953000" y="1973264"/>
            <a:ext cx="1219200" cy="584775"/>
          </a:xfrm>
          <a:prstGeom prst="rect">
            <a:avLst/>
          </a:prstGeom>
          <a:noFill/>
          <a:ln w="9525">
            <a:noFill/>
            <a:miter lim="800000"/>
            <a:headEnd/>
            <a:tailEnd/>
          </a:ln>
          <a:effectLst/>
        </p:spPr>
        <p:txBody>
          <a:bodyPr>
            <a:spAutoFit/>
          </a:bodyPr>
          <a:lstStyle/>
          <a:p>
            <a:r>
              <a:rPr lang="en-US" sz="1600" b="1"/>
              <a:t>Spinal cord (CNS)</a:t>
            </a:r>
          </a:p>
        </p:txBody>
      </p:sp>
      <p:sp>
        <p:nvSpPr>
          <p:cNvPr id="1106980" name="Line 36"/>
          <p:cNvSpPr>
            <a:spLocks noChangeShapeType="1"/>
          </p:cNvSpPr>
          <p:nvPr/>
        </p:nvSpPr>
        <p:spPr bwMode="auto">
          <a:xfrm>
            <a:off x="4038600" y="2133600"/>
            <a:ext cx="914400" cy="0"/>
          </a:xfrm>
          <a:prstGeom prst="line">
            <a:avLst/>
          </a:prstGeom>
          <a:noFill/>
          <a:ln w="9525">
            <a:solidFill>
              <a:schemeClr val="tx1"/>
            </a:solidFill>
            <a:round/>
            <a:headEnd/>
            <a:tailEnd/>
          </a:ln>
          <a:effectLst/>
        </p:spPr>
        <p:txBody>
          <a:bodyPr wrap="none" anchor="ctr">
            <a:spAutoFit/>
          </a:bodyPr>
          <a:lstStyle/>
          <a:p>
            <a:endParaRPr lang="en-US"/>
          </a:p>
        </p:txBody>
      </p:sp>
      <p:sp>
        <p:nvSpPr>
          <p:cNvPr id="1106981" name="Text Box 37"/>
          <p:cNvSpPr txBox="1">
            <a:spLocks noChangeArrowheads="1"/>
          </p:cNvSpPr>
          <p:nvPr/>
        </p:nvSpPr>
        <p:spPr bwMode="auto">
          <a:xfrm>
            <a:off x="2286000" y="2590801"/>
            <a:ext cx="990600" cy="830997"/>
          </a:xfrm>
          <a:prstGeom prst="rect">
            <a:avLst/>
          </a:prstGeom>
          <a:noFill/>
          <a:ln w="9525">
            <a:noFill/>
            <a:miter lim="800000"/>
            <a:headEnd/>
            <a:tailEnd/>
          </a:ln>
          <a:effectLst/>
        </p:spPr>
        <p:txBody>
          <a:bodyPr wrap="square">
            <a:spAutoFit/>
          </a:bodyPr>
          <a:lstStyle/>
          <a:p>
            <a:r>
              <a:rPr lang="en-US" sz="1600" b="1" dirty="0"/>
              <a:t>Spinal nerves (PNS)</a:t>
            </a:r>
          </a:p>
        </p:txBody>
      </p:sp>
      <p:sp>
        <p:nvSpPr>
          <p:cNvPr id="1106982" name="Line 38"/>
          <p:cNvSpPr>
            <a:spLocks noChangeShapeType="1"/>
          </p:cNvSpPr>
          <p:nvPr/>
        </p:nvSpPr>
        <p:spPr bwMode="auto">
          <a:xfrm flipH="1">
            <a:off x="2971800" y="2590800"/>
            <a:ext cx="990600" cy="304800"/>
          </a:xfrm>
          <a:prstGeom prst="line">
            <a:avLst/>
          </a:prstGeom>
          <a:noFill/>
          <a:ln w="9525">
            <a:solidFill>
              <a:schemeClr val="tx1"/>
            </a:solidFill>
            <a:round/>
            <a:headEnd/>
            <a:tailEnd/>
          </a:ln>
          <a:effectLst/>
        </p:spPr>
        <p:txBody>
          <a:bodyPr wrap="none" anchor="ctr">
            <a:spAutoFit/>
          </a:bodyPr>
          <a:lstStyle/>
          <a:p>
            <a:endParaRPr lang="en-US"/>
          </a:p>
        </p:txBody>
      </p:sp>
      <p:sp>
        <p:nvSpPr>
          <p:cNvPr id="1106983" name="Line 39"/>
          <p:cNvSpPr>
            <a:spLocks noChangeShapeType="1"/>
          </p:cNvSpPr>
          <p:nvPr/>
        </p:nvSpPr>
        <p:spPr bwMode="auto">
          <a:xfrm flipH="1">
            <a:off x="2971800" y="2895600"/>
            <a:ext cx="990600" cy="0"/>
          </a:xfrm>
          <a:prstGeom prst="line">
            <a:avLst/>
          </a:prstGeom>
          <a:noFill/>
          <a:ln w="9525">
            <a:solidFill>
              <a:schemeClr val="tx1"/>
            </a:solidFill>
            <a:round/>
            <a:headEnd/>
            <a:tailEnd/>
          </a:ln>
          <a:effectLst/>
        </p:spPr>
        <p:txBody>
          <a:bodyPr wrap="none" anchor="ctr">
            <a:spAutoFit/>
          </a:bodyPr>
          <a:lstStyle/>
          <a:p>
            <a:endParaRPr lang="en-US"/>
          </a:p>
        </p:txBody>
      </p:sp>
      <p:sp>
        <p:nvSpPr>
          <p:cNvPr id="1106984" name="Rectangle 40"/>
          <p:cNvSpPr>
            <a:spLocks noChangeArrowheads="1"/>
          </p:cNvSpPr>
          <p:nvPr/>
        </p:nvSpPr>
        <p:spPr bwMode="auto">
          <a:xfrm>
            <a:off x="1524000" y="1060450"/>
            <a:ext cx="1828800" cy="768350"/>
          </a:xfrm>
          <a:prstGeom prst="rect">
            <a:avLst/>
          </a:prstGeom>
          <a:noFill/>
          <a:ln w="9525">
            <a:noFill/>
            <a:miter lim="800000"/>
            <a:headEnd/>
            <a:tailEnd/>
          </a:ln>
          <a:effectLst/>
        </p:spPr>
        <p:txBody>
          <a:bodyPr anchor="ctr"/>
          <a:lstStyle/>
          <a:p>
            <a:r>
              <a:rPr lang="en-US" sz="3200" b="1" dirty="0">
                <a:solidFill>
                  <a:schemeClr val="tx2"/>
                </a:solidFill>
              </a:rPr>
              <a:t>Control of the Body</a:t>
            </a:r>
            <a:endParaRPr lang="en-US" sz="3200" b="1" dirty="0">
              <a:solidFill>
                <a:srgbClr val="FFFF00"/>
              </a:solidFill>
            </a:endParaRPr>
          </a:p>
        </p:txBody>
      </p:sp>
      <p:pic>
        <p:nvPicPr>
          <p:cNvPr id="1106985" name="Picture 41" descr="resources">
            <a:hlinkClick r:id="rId12"/>
          </p:cNvPr>
          <p:cNvPicPr>
            <a:picLocks noChangeAspect="1" noChangeArrowheads="1"/>
          </p:cNvPicPr>
          <p:nvPr/>
        </p:nvPicPr>
        <p:blipFill>
          <a:blip r:embed="rId13" cstate="print"/>
          <a:srcRect/>
          <a:stretch>
            <a:fillRect/>
          </a:stretch>
        </p:blipFill>
        <p:spPr bwMode="auto">
          <a:xfrm>
            <a:off x="8458201" y="6267451"/>
            <a:ext cx="1806575" cy="411163"/>
          </a:xfrm>
          <a:prstGeom prst="rect">
            <a:avLst/>
          </a:prstGeom>
          <a:noFill/>
        </p:spPr>
      </p:pic>
      <p:sp>
        <p:nvSpPr>
          <p:cNvPr id="37" name="TextBox 36"/>
          <p:cNvSpPr txBox="1"/>
          <p:nvPr/>
        </p:nvSpPr>
        <p:spPr>
          <a:xfrm>
            <a:off x="4953000" y="3352800"/>
            <a:ext cx="2590800" cy="1569660"/>
          </a:xfrm>
          <a:prstGeom prst="rect">
            <a:avLst/>
          </a:prstGeom>
          <a:noFill/>
        </p:spPr>
        <p:txBody>
          <a:bodyPr wrap="square" rtlCol="0">
            <a:spAutoFit/>
          </a:bodyPr>
          <a:lstStyle/>
          <a:p>
            <a:r>
              <a:rPr lang="en-US" sz="2400" dirty="0">
                <a:solidFill>
                  <a:srgbClr val="FF0000"/>
                </a:solidFill>
              </a:rPr>
              <a:t>Thyroid Gland regulates Metabolism in the body.</a:t>
            </a:r>
          </a:p>
        </p:txBody>
      </p:sp>
    </p:spTree>
    <p:extLst>
      <p:ext uri="{BB962C8B-B14F-4D97-AF65-F5344CB8AC3E}">
        <p14:creationId xmlns:p14="http://schemas.microsoft.com/office/powerpoint/2010/main" val="172415369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06949"/>
                                        </p:tgtEl>
                                        <p:attrNameLst>
                                          <p:attrName>style.visibility</p:attrName>
                                        </p:attrNameLst>
                                      </p:cBhvr>
                                      <p:to>
                                        <p:strVal val="visible"/>
                                      </p:to>
                                    </p:set>
                                    <p:animEffect transition="in" filter="box(out)">
                                      <p:cBhvr>
                                        <p:cTn id="7" dur="500"/>
                                        <p:tgtEl>
                                          <p:spTgt spid="1106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10668000" cy="1717927"/>
          </a:xfrm>
        </p:spPr>
        <p:txBody>
          <a:bodyPr>
            <a:normAutofit/>
          </a:bodyPr>
          <a:lstStyle/>
          <a:p>
            <a:r>
              <a:rPr lang="en-US" sz="2400" dirty="0"/>
              <a:t>2</a:t>
            </a:r>
            <a:r>
              <a:rPr lang="en-US" sz="2400" dirty="0" smtClean="0"/>
              <a:t>/3 </a:t>
            </a:r>
            <a:r>
              <a:rPr lang="en-US" sz="2400" dirty="0"/>
              <a:t>Respiratory</a:t>
            </a:r>
            <a:r>
              <a:rPr lang="en-US" sz="2400" dirty="0">
                <a:hlinkClick r:id="rId2"/>
              </a:rPr>
              <a:t>, Circulatory </a:t>
            </a:r>
            <a:r>
              <a:rPr lang="en-US" sz="2400" dirty="0"/>
              <a:t>&amp; Excretory Systems  CH 37.1 – 37.3</a:t>
            </a:r>
            <a:br>
              <a:rPr lang="en-US" sz="2400" dirty="0"/>
            </a:br>
            <a:r>
              <a:rPr lang="en-US" sz="2400" dirty="0"/>
              <a:t>Obj. TSW explain in your warm up how the respiratory, circulatory and excretory systems complement each other to maintain Homeostasis. </a:t>
            </a:r>
            <a:r>
              <a:rPr lang="en-US" sz="2400" dirty="0" smtClean="0"/>
              <a:t>P. 28 NB</a:t>
            </a:r>
            <a:r>
              <a:rPr lang="en-US" sz="2400" dirty="0"/>
              <a:t/>
            </a:r>
            <a:br>
              <a:rPr lang="en-US" sz="2400" dirty="0"/>
            </a:br>
            <a:r>
              <a:rPr lang="en-US" sz="2400" dirty="0"/>
              <a:t>P. 66 NB</a:t>
            </a:r>
          </a:p>
        </p:txBody>
      </p:sp>
      <p:sp>
        <p:nvSpPr>
          <p:cNvPr id="7" name="Content Placeholder 6"/>
          <p:cNvSpPr>
            <a:spLocks noGrp="1"/>
          </p:cNvSpPr>
          <p:nvPr>
            <p:ph sz="quarter" idx="4"/>
          </p:nvPr>
        </p:nvSpPr>
        <p:spPr>
          <a:xfrm>
            <a:off x="5867400" y="1447800"/>
            <a:ext cx="6324600" cy="3951288"/>
          </a:xfrm>
        </p:spPr>
        <p:txBody>
          <a:bodyPr>
            <a:normAutofit/>
          </a:bodyPr>
          <a:lstStyle/>
          <a:p>
            <a:pPr marL="457200" indent="-457200">
              <a:buFont typeface="+mj-lt"/>
              <a:buAutoNum type="arabicPeriod"/>
            </a:pPr>
            <a:r>
              <a:rPr lang="en-US" dirty="0" smtClean="0"/>
              <a:t>Explain the process of how gas is exchanged (Alveoli) in the lungs.</a:t>
            </a:r>
          </a:p>
          <a:p>
            <a:pPr marL="457200" indent="-457200">
              <a:buFont typeface="+mj-lt"/>
              <a:buAutoNum type="arabicPeriod"/>
            </a:pPr>
            <a:r>
              <a:rPr lang="en-US" dirty="0" smtClean="0"/>
              <a:t>The level of CO</a:t>
            </a:r>
            <a:r>
              <a:rPr lang="en-US" baseline="-25000" dirty="0" smtClean="0"/>
              <a:t>2</a:t>
            </a:r>
            <a:r>
              <a:rPr lang="en-US" dirty="0" smtClean="0"/>
              <a:t> in the blood affects breathing rate.  How would you expect high levels of CO</a:t>
            </a:r>
            <a:r>
              <a:rPr lang="en-US" baseline="-25000" dirty="0" smtClean="0"/>
              <a:t>2</a:t>
            </a:r>
            <a:r>
              <a:rPr lang="en-US" dirty="0" smtClean="0"/>
              <a:t> to affect heart rate?</a:t>
            </a:r>
          </a:p>
          <a:p>
            <a:pPr marL="457200" indent="-457200">
              <a:buFont typeface="+mj-lt"/>
              <a:buAutoNum type="arabicPeriod"/>
            </a:pPr>
            <a:r>
              <a:rPr lang="en-US" dirty="0" smtClean="0"/>
              <a:t>How does the kidney maintain homeostasis in the body?</a:t>
            </a:r>
          </a:p>
        </p:txBody>
      </p:sp>
      <p:pic>
        <p:nvPicPr>
          <p:cNvPr id="8" name="Picture 40" descr="fig"/>
          <p:cNvPicPr>
            <a:picLocks noGrp="1" noChangeAspect="1" noChangeArrowheads="1"/>
          </p:cNvPicPr>
          <p:nvPr>
            <p:ph sz="half" idx="2"/>
          </p:nvPr>
        </p:nvPicPr>
        <p:blipFill>
          <a:blip r:embed="rId3" cstate="print"/>
          <a:srcRect/>
          <a:stretch>
            <a:fillRect/>
          </a:stretch>
        </p:blipFill>
        <p:spPr bwMode="auto">
          <a:xfrm>
            <a:off x="1524000" y="1219201"/>
            <a:ext cx="2147126" cy="2610487"/>
          </a:xfrm>
          <a:prstGeom prst="rect">
            <a:avLst/>
          </a:prstGeom>
          <a:noFill/>
        </p:spPr>
      </p:pic>
      <p:pic>
        <p:nvPicPr>
          <p:cNvPr id="9" name="Picture 26" descr="fig"/>
          <p:cNvPicPr>
            <a:picLocks noChangeAspect="1" noChangeArrowheads="1"/>
          </p:cNvPicPr>
          <p:nvPr/>
        </p:nvPicPr>
        <p:blipFill>
          <a:blip r:embed="rId4" cstate="print"/>
          <a:srcRect/>
          <a:stretch>
            <a:fillRect/>
          </a:stretch>
        </p:blipFill>
        <p:spPr bwMode="auto">
          <a:xfrm>
            <a:off x="3657601" y="1295401"/>
            <a:ext cx="1670207" cy="2905049"/>
          </a:xfrm>
          <a:prstGeom prst="rect">
            <a:avLst/>
          </a:prstGeom>
          <a:noFill/>
        </p:spPr>
      </p:pic>
      <p:pic>
        <p:nvPicPr>
          <p:cNvPr id="10" name="Picture 17" descr="fig 25"/>
          <p:cNvPicPr>
            <a:picLocks noChangeAspect="1" noChangeArrowheads="1"/>
          </p:cNvPicPr>
          <p:nvPr/>
        </p:nvPicPr>
        <p:blipFill>
          <a:blip r:embed="rId5" cstate="print"/>
          <a:srcRect/>
          <a:stretch>
            <a:fillRect/>
          </a:stretch>
        </p:blipFill>
        <p:spPr bwMode="auto">
          <a:xfrm>
            <a:off x="3886200" y="4191001"/>
            <a:ext cx="2057400" cy="2101523"/>
          </a:xfrm>
          <a:prstGeom prst="rect">
            <a:avLst/>
          </a:prstGeom>
          <a:noFill/>
        </p:spPr>
      </p:pic>
      <p:pic>
        <p:nvPicPr>
          <p:cNvPr id="11" name="Picture 21" descr="fig"/>
          <p:cNvPicPr>
            <a:picLocks noChangeAspect="1" noChangeArrowheads="1"/>
          </p:cNvPicPr>
          <p:nvPr/>
        </p:nvPicPr>
        <p:blipFill>
          <a:blip r:embed="rId6" cstate="print"/>
          <a:srcRect/>
          <a:stretch>
            <a:fillRect/>
          </a:stretch>
        </p:blipFill>
        <p:spPr bwMode="auto">
          <a:xfrm>
            <a:off x="1524001" y="3810000"/>
            <a:ext cx="2382691" cy="2692400"/>
          </a:xfrm>
          <a:prstGeom prst="rect">
            <a:avLst/>
          </a:prstGeom>
          <a:noFill/>
        </p:spPr>
      </p:pic>
      <p:pic>
        <p:nvPicPr>
          <p:cNvPr id="53250" name="Picture 2" descr="http://kvhs.nbed.nb.ca/gallant/biology/excretory_anatomy.jpg"/>
          <p:cNvPicPr>
            <a:picLocks noChangeAspect="1" noChangeArrowheads="1"/>
          </p:cNvPicPr>
          <p:nvPr/>
        </p:nvPicPr>
        <p:blipFill>
          <a:blip r:embed="rId7" cstate="print"/>
          <a:srcRect/>
          <a:stretch>
            <a:fillRect/>
          </a:stretch>
        </p:blipFill>
        <p:spPr bwMode="auto">
          <a:xfrm>
            <a:off x="6019800" y="4495800"/>
            <a:ext cx="2145220" cy="1828800"/>
          </a:xfrm>
          <a:prstGeom prst="rect">
            <a:avLst/>
          </a:prstGeom>
          <a:noFill/>
        </p:spPr>
      </p:pic>
    </p:spTree>
    <p:extLst>
      <p:ext uri="{BB962C8B-B14F-4D97-AF65-F5344CB8AC3E}">
        <p14:creationId xmlns:p14="http://schemas.microsoft.com/office/powerpoint/2010/main" val="53807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549" y="1"/>
            <a:ext cx="11612451" cy="1690688"/>
          </a:xfrm>
        </p:spPr>
        <p:txBody>
          <a:bodyPr>
            <a:normAutofit fontScale="90000"/>
          </a:bodyPr>
          <a:lstStyle/>
          <a:p>
            <a:r>
              <a:rPr lang="en-US" dirty="0" smtClean="0"/>
              <a:t>2/6 Metabolism &amp; Homeostasis CH 35.3 &amp; CH 39.2</a:t>
            </a:r>
            <a:br>
              <a:rPr lang="en-US" dirty="0" smtClean="0"/>
            </a:br>
            <a:r>
              <a:rPr lang="en-US" dirty="0" smtClean="0"/>
              <a:t>Obj. TSW understand how the body regulates chemical reactions to maintain homeostasis. P. 30NB</a:t>
            </a:r>
            <a:endParaRPr lang="en-US" dirty="0"/>
          </a:p>
        </p:txBody>
      </p:sp>
      <p:sp>
        <p:nvSpPr>
          <p:cNvPr id="3" name="Content Placeholder 2"/>
          <p:cNvSpPr>
            <a:spLocks noGrp="1"/>
          </p:cNvSpPr>
          <p:nvPr>
            <p:ph idx="1"/>
          </p:nvPr>
        </p:nvSpPr>
        <p:spPr>
          <a:xfrm>
            <a:off x="5241700" y="1690689"/>
            <a:ext cx="6950299" cy="4351338"/>
          </a:xfrm>
        </p:spPr>
        <p:txBody>
          <a:bodyPr/>
          <a:lstStyle/>
          <a:p>
            <a:pPr marL="514350" indent="-514350">
              <a:buFont typeface="+mj-lt"/>
              <a:buAutoNum type="arabicPeriod"/>
            </a:pPr>
            <a:r>
              <a:rPr lang="en-US" dirty="0" smtClean="0"/>
              <a:t>Define metabolism.</a:t>
            </a:r>
          </a:p>
          <a:p>
            <a:pPr marL="514350" indent="-514350">
              <a:buFont typeface="+mj-lt"/>
              <a:buAutoNum type="arabicPeriod"/>
            </a:pPr>
            <a:r>
              <a:rPr lang="en-US" dirty="0" smtClean="0"/>
              <a:t>The thyroid controls what process in the body?</a:t>
            </a:r>
          </a:p>
          <a:p>
            <a:pPr marL="514350" indent="-514350">
              <a:buFont typeface="+mj-lt"/>
              <a:buAutoNum type="arabicPeriod"/>
            </a:pPr>
            <a:r>
              <a:rPr lang="en-US" dirty="0" smtClean="0"/>
              <a:t>How does the immune system respond to an infection in a nonspecific way?</a:t>
            </a:r>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562" y="3866358"/>
            <a:ext cx="3946033" cy="29426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90689"/>
            <a:ext cx="5160021" cy="4143441"/>
          </a:xfrm>
          <a:prstGeom prst="rect">
            <a:avLst/>
          </a:prstGeom>
        </p:spPr>
      </p:pic>
    </p:spTree>
    <p:extLst>
      <p:ext uri="{BB962C8B-B14F-4D97-AF65-F5344CB8AC3E}">
        <p14:creationId xmlns:p14="http://schemas.microsoft.com/office/powerpoint/2010/main" val="1011773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Answers</a:t>
            </a:r>
            <a:endParaRPr lang="en-US" dirty="0"/>
          </a:p>
        </p:txBody>
      </p:sp>
      <p:sp>
        <p:nvSpPr>
          <p:cNvPr id="3" name="Content Placeholder 2"/>
          <p:cNvSpPr>
            <a:spLocks noGrp="1"/>
          </p:cNvSpPr>
          <p:nvPr>
            <p:ph idx="1"/>
          </p:nvPr>
        </p:nvSpPr>
        <p:spPr>
          <a:xfrm>
            <a:off x="0" y="1310640"/>
            <a:ext cx="12192000" cy="5090160"/>
          </a:xfrm>
        </p:spPr>
        <p:txBody>
          <a:bodyPr/>
          <a:lstStyle/>
          <a:p>
            <a:pPr marL="514350" indent="-514350">
              <a:buFont typeface="+mj-lt"/>
              <a:buAutoNum type="arabicPeriod"/>
            </a:pPr>
            <a:r>
              <a:rPr lang="en-US" dirty="0" smtClean="0"/>
              <a:t>Metabolism is the sum total of all the body’s chemical reactions.  When you are younger, you have a more efficient, faster metabolism.  If you exercise your metabolism is faster.  </a:t>
            </a:r>
          </a:p>
          <a:p>
            <a:pPr marL="514350" indent="-514350">
              <a:buFont typeface="+mj-lt"/>
              <a:buAutoNum type="arabicPeriod"/>
            </a:pPr>
            <a:r>
              <a:rPr lang="en-US" dirty="0" smtClean="0"/>
              <a:t>The Thyroid is the organ that controls the metabolism, growth and development.</a:t>
            </a:r>
          </a:p>
          <a:p>
            <a:pPr marL="514350" indent="-514350">
              <a:buFont typeface="+mj-lt"/>
              <a:buAutoNum type="arabicPeriod"/>
            </a:pPr>
            <a:r>
              <a:rPr lang="en-US" dirty="0" smtClean="0"/>
              <a:t>The immune system has Macrophages patrolling the bloodstream looking for anything that is “non self”, then engulfs the pathogen, copying it’s antigens to trigger the “Specific” immune response. Inflammation is a reaction to a pathogen in a nonspecific way, it includes: Redness, Heat, Swelling, and Pain.</a:t>
            </a:r>
            <a:endParaRPr lang="en-US" dirty="0"/>
          </a:p>
        </p:txBody>
      </p:sp>
    </p:spTree>
    <p:extLst>
      <p:ext uri="{BB962C8B-B14F-4D97-AF65-F5344CB8AC3E}">
        <p14:creationId xmlns:p14="http://schemas.microsoft.com/office/powerpoint/2010/main" val="68011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5840" y="1"/>
            <a:ext cx="10515600" cy="914400"/>
          </a:xfrm>
        </p:spPr>
        <p:txBody>
          <a:bodyPr/>
          <a:lstStyle/>
          <a:p>
            <a:r>
              <a:rPr lang="en-US" dirty="0" smtClean="0"/>
              <a:t>The Case of the Missing Meatballs p.33 NB</a:t>
            </a:r>
            <a:endParaRPr lang="en-US" dirty="0"/>
          </a:p>
        </p:txBody>
      </p:sp>
      <p:sp>
        <p:nvSpPr>
          <p:cNvPr id="3" name="Content Placeholder 2"/>
          <p:cNvSpPr>
            <a:spLocks noGrp="1"/>
          </p:cNvSpPr>
          <p:nvPr>
            <p:ph idx="1"/>
          </p:nvPr>
        </p:nvSpPr>
        <p:spPr>
          <a:xfrm>
            <a:off x="0" y="655320"/>
            <a:ext cx="12192000" cy="6202680"/>
          </a:xfrm>
        </p:spPr>
        <p:txBody>
          <a:bodyPr>
            <a:normAutofit fontScale="92500" lnSpcReduction="20000"/>
          </a:bodyPr>
          <a:lstStyle/>
          <a:p>
            <a:pPr marL="514350" indent="-514350">
              <a:buFont typeface="+mj-lt"/>
              <a:buAutoNum type="arabicPeriod"/>
            </a:pPr>
            <a:r>
              <a:rPr lang="en-US" dirty="0" smtClean="0"/>
              <a:t>Mrs. De La Cruz took Ms. Schroeder’s Lunch.</a:t>
            </a:r>
          </a:p>
          <a:p>
            <a:pPr marL="514350" indent="-514350">
              <a:buFont typeface="+mj-lt"/>
              <a:buAutoNum type="arabicPeriod"/>
            </a:pPr>
            <a:r>
              <a:rPr lang="en-US" dirty="0" smtClean="0"/>
              <a:t>Mrs. De La Cruz said a. “ She had a delicious Lunch.”</a:t>
            </a:r>
          </a:p>
          <a:p>
            <a:pPr marL="0" indent="0">
              <a:buNone/>
            </a:pPr>
            <a:r>
              <a:rPr lang="en-US" dirty="0" smtClean="0"/>
              <a:t>	b. When her lunch fell over her sandwich and apple fell out.</a:t>
            </a:r>
          </a:p>
          <a:p>
            <a:pPr marL="0" indent="0">
              <a:buNone/>
            </a:pPr>
            <a:r>
              <a:rPr lang="en-US" dirty="0" smtClean="0"/>
              <a:t>c. She responded too quickly to the question of Mrs. </a:t>
            </a:r>
            <a:r>
              <a:rPr lang="en-US" dirty="0" err="1" smtClean="0"/>
              <a:t>Schoeder’s</a:t>
            </a:r>
            <a:r>
              <a:rPr lang="en-US" dirty="0" smtClean="0"/>
              <a:t> lunch.</a:t>
            </a:r>
          </a:p>
          <a:p>
            <a:pPr marL="514350" indent="-514350">
              <a:buAutoNum type="alphaLcPeriod" startAt="4"/>
            </a:pPr>
            <a:r>
              <a:rPr lang="en-US" dirty="0" smtClean="0"/>
              <a:t>Mrs. De La Cruz has a spaghetti sauce stain on her shirt.</a:t>
            </a:r>
          </a:p>
          <a:p>
            <a:pPr marL="514350" indent="-514350">
              <a:buAutoNum type="alphaLcPeriod" startAt="4"/>
            </a:pPr>
            <a:r>
              <a:rPr lang="en-US" dirty="0" smtClean="0"/>
              <a:t>She was in Ms. Schroeder’s room before lunch.</a:t>
            </a:r>
          </a:p>
          <a:p>
            <a:pPr marL="0" indent="0">
              <a:buNone/>
            </a:pPr>
            <a:r>
              <a:rPr lang="en-US" dirty="0" smtClean="0"/>
              <a:t>3. Mrs. De La Cruz came to school with her own lunch, but it was not eaten, and she had a stain on her shirt that matches the missing lunch.  So also exclaimed how delicious her lunch was – even though her lunch was in her box.</a:t>
            </a:r>
          </a:p>
          <a:p>
            <a:pPr marL="514350" indent="-514350">
              <a:buAutoNum type="arabicPeriod" startAt="4"/>
            </a:pPr>
            <a:r>
              <a:rPr lang="en-US" dirty="0" smtClean="0"/>
              <a:t>We are 50% -  99.9% sure that Mrs. De La Cruz eat Ms. Schroeder’s lunch.</a:t>
            </a:r>
          </a:p>
          <a:p>
            <a:pPr marL="514350" indent="-514350">
              <a:buAutoNum type="arabicPeriod" startAt="4"/>
            </a:pPr>
            <a:r>
              <a:rPr lang="en-US" dirty="0"/>
              <a:t> </a:t>
            </a:r>
            <a:r>
              <a:rPr lang="en-US" dirty="0" smtClean="0"/>
              <a:t>We are 50% - 80% sure with only 1 – 2 pieced of evidence.</a:t>
            </a:r>
          </a:p>
          <a:p>
            <a:pPr marL="514350" indent="-514350">
              <a:buAutoNum type="arabicPeriod" startAt="4"/>
            </a:pPr>
            <a:r>
              <a:rPr lang="en-US" dirty="0" smtClean="0"/>
              <a:t>In science it is important to have more than one piece of  evidence because you have more support for your reasoning.    It narrows down other options, with more evidence it can be tested as a theory.</a:t>
            </a:r>
          </a:p>
          <a:p>
            <a:pPr marL="514350" indent="-514350">
              <a:buAutoNum type="arabicPeriod" startAt="4"/>
            </a:pPr>
            <a:r>
              <a:rPr lang="en-US" dirty="0" smtClean="0"/>
              <a:t>It is important to support your evidence with reasoning so that it all makes sense and eliminates false accusations.</a:t>
            </a:r>
            <a:endParaRPr lang="en-US" dirty="0"/>
          </a:p>
        </p:txBody>
      </p:sp>
    </p:spTree>
    <p:extLst>
      <p:ext uri="{BB962C8B-B14F-4D97-AF65-F5344CB8AC3E}">
        <p14:creationId xmlns:p14="http://schemas.microsoft.com/office/powerpoint/2010/main" val="78199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 Breaking down the Buzz p. 33 NB</a:t>
            </a:r>
            <a:br>
              <a:rPr lang="en-US" dirty="0" smtClean="0"/>
            </a:br>
            <a:r>
              <a:rPr lang="en-US" dirty="0" smtClean="0"/>
              <a:t>by: Scholastic.com, 2014</a:t>
            </a:r>
            <a:endParaRPr lang="en-US" dirty="0"/>
          </a:p>
        </p:txBody>
      </p:sp>
      <p:sp>
        <p:nvSpPr>
          <p:cNvPr id="3" name="Content Placeholder 2"/>
          <p:cNvSpPr>
            <a:spLocks noGrp="1"/>
          </p:cNvSpPr>
          <p:nvPr>
            <p:ph idx="1"/>
          </p:nvPr>
        </p:nvSpPr>
        <p:spPr>
          <a:xfrm>
            <a:off x="0" y="1825625"/>
            <a:ext cx="12192000" cy="4351338"/>
          </a:xfrm>
        </p:spPr>
        <p:txBody>
          <a:bodyPr>
            <a:normAutofit/>
          </a:bodyPr>
          <a:lstStyle/>
          <a:p>
            <a:r>
              <a:rPr lang="en-US" dirty="0" smtClean="0"/>
              <a:t>Claim: Smoking marijuana on a regular basis can harm the developing teen brain.</a:t>
            </a:r>
          </a:p>
          <a:p>
            <a:r>
              <a:rPr lang="en-US" dirty="0" smtClean="0"/>
              <a:t>Evidence 1: Cigarette smoking causes cancer.  Studies show…, Research says…</a:t>
            </a:r>
          </a:p>
          <a:p>
            <a:r>
              <a:rPr lang="en-US" dirty="0" smtClean="0"/>
              <a:t>Reasoning: Legalizing marijuana may make it easier to get, but teens may not fully understand its harmful effects.  Smoking marijuana still may harm the bodies organs, especially if they are still developing.</a:t>
            </a:r>
          </a:p>
          <a:p>
            <a:r>
              <a:rPr lang="en-US" dirty="0" smtClean="0"/>
              <a:t>Evidence 2:  The risk for marijuana addiction almost double for people </a:t>
            </a:r>
            <a:r>
              <a:rPr lang="en-US" dirty="0"/>
              <a:t>w</a:t>
            </a:r>
            <a:r>
              <a:rPr lang="en-US" dirty="0" smtClean="0"/>
              <a:t>ho begin using as teens.</a:t>
            </a:r>
          </a:p>
          <a:p>
            <a:r>
              <a:rPr lang="en-US" dirty="0" smtClean="0"/>
              <a:t>Reasoning: The younger the starting age, the greater the chances for addiction.</a:t>
            </a:r>
          </a:p>
          <a:p>
            <a:r>
              <a:rPr lang="en-US" dirty="0" smtClean="0"/>
              <a:t>Conclusion:  AXES Paragraph  Assertion, Example, Explanation</a:t>
            </a:r>
            <a:r>
              <a:rPr lang="en-US" smtClean="0"/>
              <a:t>, Significance.</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05857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Antibody Immunity</a:t>
            </a:r>
            <a:endParaRPr lang="en-US" dirty="0"/>
          </a:p>
        </p:txBody>
      </p:sp>
      <p:pic>
        <p:nvPicPr>
          <p:cNvPr id="5" name="Antibody Immunity">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95638" y="1825625"/>
            <a:ext cx="5802312" cy="4351338"/>
          </a:xfrm>
        </p:spPr>
      </p:pic>
    </p:spTree>
    <p:extLst>
      <p:ext uri="{BB962C8B-B14F-4D97-AF65-F5344CB8AC3E}">
        <p14:creationId xmlns:p14="http://schemas.microsoft.com/office/powerpoint/2010/main" val="26228848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00125"/>
          </a:xfrm>
        </p:spPr>
        <p:txBody>
          <a:bodyPr/>
          <a:lstStyle/>
          <a:p>
            <a:r>
              <a:rPr lang="en-US" dirty="0" smtClean="0"/>
              <a:t>Doggy Dander article</a:t>
            </a:r>
            <a:endParaRPr lang="en-US" dirty="0"/>
          </a:p>
        </p:txBody>
      </p:sp>
      <p:sp>
        <p:nvSpPr>
          <p:cNvPr id="3" name="Content Placeholder 2"/>
          <p:cNvSpPr>
            <a:spLocks noGrp="1"/>
          </p:cNvSpPr>
          <p:nvPr>
            <p:ph idx="1"/>
          </p:nvPr>
        </p:nvSpPr>
        <p:spPr>
          <a:xfrm>
            <a:off x="0" y="885826"/>
            <a:ext cx="12192000" cy="5972174"/>
          </a:xfrm>
        </p:spPr>
        <p:txBody>
          <a:bodyPr>
            <a:normAutofit fontScale="92500" lnSpcReduction="10000"/>
          </a:bodyPr>
          <a:lstStyle/>
          <a:p>
            <a:pPr marL="0" indent="0">
              <a:buNone/>
            </a:pPr>
            <a:r>
              <a:rPr lang="en-US" b="1" dirty="0" smtClean="0"/>
              <a:t>Claim:</a:t>
            </a:r>
            <a:r>
              <a:rPr lang="en-US" dirty="0" smtClean="0"/>
              <a:t>  Doggie dust could be a good to limit the risk of allergies.</a:t>
            </a:r>
          </a:p>
          <a:p>
            <a:pPr marL="0" indent="0">
              <a:buNone/>
            </a:pPr>
            <a:r>
              <a:rPr lang="en-US" b="1" dirty="0" smtClean="0"/>
              <a:t>Evidence: </a:t>
            </a:r>
            <a:r>
              <a:rPr lang="en-US" dirty="0" smtClean="0"/>
              <a:t>Scientist saw a profound change in the microbiome of the guts of mice that had eaten dust from homes with dogs.</a:t>
            </a:r>
            <a:endParaRPr lang="en-US" dirty="0"/>
          </a:p>
          <a:p>
            <a:pPr marL="0" indent="0">
              <a:buNone/>
            </a:pPr>
            <a:r>
              <a:rPr lang="en-US" b="1" dirty="0" smtClean="0"/>
              <a:t>Evidence:</a:t>
            </a:r>
            <a:r>
              <a:rPr lang="en-US" dirty="0" smtClean="0"/>
              <a:t> Children exposed to dirt and germs early in life tend to face a lower risk of asthma and allergy as they get older</a:t>
            </a:r>
          </a:p>
          <a:p>
            <a:pPr marL="0" indent="0">
              <a:buNone/>
            </a:pPr>
            <a:r>
              <a:rPr lang="en-US" b="1" dirty="0" smtClean="0"/>
              <a:t>Reasoning:</a:t>
            </a:r>
            <a:r>
              <a:rPr lang="en-US" dirty="0" smtClean="0"/>
              <a:t> Growing up with siblings and pets may strengthen a </a:t>
            </a:r>
            <a:r>
              <a:rPr lang="en-US" dirty="0" err="1" smtClean="0"/>
              <a:t>childs’</a:t>
            </a:r>
            <a:r>
              <a:rPr lang="en-US" dirty="0" smtClean="0"/>
              <a:t> immune system.</a:t>
            </a:r>
          </a:p>
          <a:p>
            <a:pPr marL="0" indent="0">
              <a:buNone/>
            </a:pPr>
            <a:r>
              <a:rPr lang="en-US" b="1" dirty="0" smtClean="0"/>
              <a:t>Conclusion: AXES</a:t>
            </a:r>
          </a:p>
          <a:p>
            <a:pPr marL="0" indent="0">
              <a:buNone/>
            </a:pPr>
            <a:r>
              <a:rPr lang="en-US" dirty="0" smtClean="0"/>
              <a:t>	</a:t>
            </a:r>
            <a:r>
              <a:rPr lang="en-US" b="1" dirty="0" smtClean="0"/>
              <a:t>Assertion</a:t>
            </a:r>
            <a:r>
              <a:rPr lang="en-US" dirty="0" smtClean="0"/>
              <a:t>: Doggy dander can strengthen our immune system.</a:t>
            </a:r>
          </a:p>
          <a:p>
            <a:pPr marL="0" indent="0">
              <a:buNone/>
            </a:pPr>
            <a:r>
              <a:rPr lang="en-US" dirty="0" smtClean="0"/>
              <a:t>	</a:t>
            </a:r>
            <a:r>
              <a:rPr lang="en-US" b="1" dirty="0" err="1" smtClean="0"/>
              <a:t>eXample</a:t>
            </a:r>
            <a:r>
              <a:rPr lang="en-US" b="1" dirty="0" smtClean="0"/>
              <a:t>:  </a:t>
            </a:r>
            <a:r>
              <a:rPr lang="en-US" dirty="0" smtClean="0"/>
              <a:t>Mice exposed to doggie dander could fight off serious viral infections</a:t>
            </a:r>
          </a:p>
          <a:p>
            <a:pPr marL="0" indent="0">
              <a:buNone/>
            </a:pPr>
            <a:r>
              <a:rPr lang="en-US" dirty="0" smtClean="0"/>
              <a:t>	</a:t>
            </a:r>
            <a:r>
              <a:rPr lang="en-US" b="1" dirty="0" smtClean="0"/>
              <a:t>Explanation: </a:t>
            </a:r>
            <a:r>
              <a:rPr lang="en-US" dirty="0"/>
              <a:t>C</a:t>
            </a:r>
            <a:r>
              <a:rPr lang="en-US" dirty="0" smtClean="0"/>
              <a:t>ockroach allergens triggered the worse reactions in mice that had  eaten dust from dog- free homes.</a:t>
            </a:r>
          </a:p>
          <a:p>
            <a:pPr marL="0" indent="0">
              <a:buNone/>
            </a:pPr>
            <a:r>
              <a:rPr lang="en-US" b="1" dirty="0" smtClean="0"/>
              <a:t>	Significance: </a:t>
            </a:r>
            <a:r>
              <a:rPr lang="en-US" dirty="0" smtClean="0"/>
              <a:t>RSV is the leading cause of pneumonia in US children, with the findings of doggie dust warding off allergies and strengthening the immune system, children less than a year may have a better fighting chance of staying healthy or recovering fully.</a:t>
            </a:r>
            <a:endParaRPr lang="en-US" dirty="0"/>
          </a:p>
        </p:txBody>
      </p:sp>
    </p:spTree>
    <p:extLst>
      <p:ext uri="{BB962C8B-B14F-4D97-AF65-F5344CB8AC3E}">
        <p14:creationId xmlns:p14="http://schemas.microsoft.com/office/powerpoint/2010/main" val="414115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Fist Bumps Article</a:t>
            </a:r>
            <a:endParaRPr lang="en-US" dirty="0"/>
          </a:p>
        </p:txBody>
      </p:sp>
      <p:sp>
        <p:nvSpPr>
          <p:cNvPr id="3" name="Content Placeholder 2"/>
          <p:cNvSpPr>
            <a:spLocks noGrp="1"/>
          </p:cNvSpPr>
          <p:nvPr>
            <p:ph idx="1"/>
          </p:nvPr>
        </p:nvSpPr>
        <p:spPr>
          <a:xfrm>
            <a:off x="243840" y="1356360"/>
            <a:ext cx="11109960" cy="4820603"/>
          </a:xfrm>
        </p:spPr>
        <p:txBody>
          <a:bodyPr>
            <a:normAutofit/>
          </a:bodyPr>
          <a:lstStyle/>
          <a:p>
            <a:r>
              <a:rPr lang="en-US" b="1" dirty="0" smtClean="0"/>
              <a:t>Claim:</a:t>
            </a:r>
            <a:r>
              <a:rPr lang="en-US" dirty="0" smtClean="0"/>
              <a:t> Fist bumps are cleaner than handshakes.</a:t>
            </a:r>
          </a:p>
          <a:p>
            <a:r>
              <a:rPr lang="en-US" b="1" dirty="0" smtClean="0"/>
              <a:t>Evidence:</a:t>
            </a:r>
            <a:r>
              <a:rPr lang="en-US" dirty="0" smtClean="0"/>
              <a:t> A handshake transferred more that 2 x as </a:t>
            </a:r>
            <a:r>
              <a:rPr lang="en-US" dirty="0" err="1" smtClean="0"/>
              <a:t>muny</a:t>
            </a:r>
            <a:r>
              <a:rPr lang="en-US" dirty="0" smtClean="0"/>
              <a:t> bacteria as high Fiving.  A fist bump was 1/10 as much bacteria .</a:t>
            </a:r>
          </a:p>
          <a:p>
            <a:r>
              <a:rPr lang="en-US" b="1" dirty="0" smtClean="0"/>
              <a:t>Reasoning:</a:t>
            </a:r>
            <a:r>
              <a:rPr lang="en-US" dirty="0" smtClean="0"/>
              <a:t>  A fist bump is likely to put far less skin in contact with another person, transferring less bacteria that could cause health concerns.</a:t>
            </a:r>
          </a:p>
          <a:p>
            <a:r>
              <a:rPr lang="en-US" b="1" dirty="0" smtClean="0"/>
              <a:t>Conclusion:</a:t>
            </a:r>
            <a:r>
              <a:rPr lang="en-US" dirty="0" smtClean="0"/>
              <a:t>  </a:t>
            </a:r>
            <a:r>
              <a:rPr lang="en-US" b="1" dirty="0" smtClean="0"/>
              <a:t>AXES</a:t>
            </a:r>
            <a:r>
              <a:rPr lang="en-US" dirty="0" smtClean="0"/>
              <a:t> Paragraph</a:t>
            </a:r>
          </a:p>
          <a:p>
            <a:pPr lvl="1"/>
            <a:r>
              <a:rPr lang="en-US" b="1" dirty="0" smtClean="0"/>
              <a:t>A</a:t>
            </a:r>
            <a:r>
              <a:rPr lang="en-US" dirty="0" smtClean="0"/>
              <a:t>ssertion</a:t>
            </a:r>
          </a:p>
          <a:p>
            <a:pPr lvl="1"/>
            <a:r>
              <a:rPr lang="en-US" dirty="0" err="1" smtClean="0"/>
              <a:t>e</a:t>
            </a:r>
            <a:r>
              <a:rPr lang="en-US" b="1" dirty="0" err="1" smtClean="0"/>
              <a:t>X</a:t>
            </a:r>
            <a:r>
              <a:rPr lang="en-US" dirty="0" err="1" smtClean="0"/>
              <a:t>ample</a:t>
            </a:r>
            <a:endParaRPr lang="en-US" dirty="0" smtClean="0"/>
          </a:p>
          <a:p>
            <a:pPr lvl="1"/>
            <a:r>
              <a:rPr lang="en-US" b="1" dirty="0" smtClean="0"/>
              <a:t>E</a:t>
            </a:r>
            <a:r>
              <a:rPr lang="en-US" dirty="0" smtClean="0"/>
              <a:t>xplanation</a:t>
            </a:r>
          </a:p>
          <a:p>
            <a:pPr lvl="1"/>
            <a:r>
              <a:rPr lang="en-US" b="1" dirty="0" smtClean="0"/>
              <a:t>S</a:t>
            </a:r>
            <a:r>
              <a:rPr lang="en-US" dirty="0" smtClean="0"/>
              <a:t>ignificance</a:t>
            </a:r>
            <a:endParaRPr lang="en-US" dirty="0"/>
          </a:p>
        </p:txBody>
      </p:sp>
    </p:spTree>
    <p:extLst>
      <p:ext uri="{BB962C8B-B14F-4D97-AF65-F5344CB8AC3E}">
        <p14:creationId xmlns:p14="http://schemas.microsoft.com/office/powerpoint/2010/main" val="154339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Measuring your Pulse &amp; Respiration </a:t>
            </a:r>
            <a:r>
              <a:rPr lang="en-US" sz="3200" dirty="0" smtClean="0"/>
              <a:t>P.31 NB </a:t>
            </a:r>
            <a:endParaRPr lang="en-US" sz="3200" dirty="0"/>
          </a:p>
        </p:txBody>
      </p:sp>
      <p:sp>
        <p:nvSpPr>
          <p:cNvPr id="3" name="Content Placeholder 2"/>
          <p:cNvSpPr>
            <a:spLocks noGrp="1"/>
          </p:cNvSpPr>
          <p:nvPr>
            <p:ph idx="1"/>
          </p:nvPr>
        </p:nvSpPr>
        <p:spPr>
          <a:xfrm>
            <a:off x="838200" y="1825625"/>
            <a:ext cx="10984606" cy="4351338"/>
          </a:xfrm>
        </p:spPr>
        <p:txBody>
          <a:bodyPr/>
          <a:lstStyle/>
          <a:p>
            <a:r>
              <a:rPr lang="en-US" dirty="0" smtClean="0"/>
              <a:t>Respiration – Breaths / minute</a:t>
            </a:r>
          </a:p>
          <a:p>
            <a:r>
              <a:rPr lang="en-US" dirty="0" smtClean="0"/>
              <a:t>Pulse – Heart Beats/ minute</a:t>
            </a:r>
          </a:p>
          <a:p>
            <a:r>
              <a:rPr lang="en-US" dirty="0" smtClean="0"/>
              <a:t>Measure your pulse &amp; respiration and write them down on page 31 NB.</a:t>
            </a:r>
            <a:endParaRPr lang="en-US" dirty="0"/>
          </a:p>
        </p:txBody>
      </p:sp>
    </p:spTree>
    <p:extLst>
      <p:ext uri="{BB962C8B-B14F-4D97-AF65-F5344CB8AC3E}">
        <p14:creationId xmlns:p14="http://schemas.microsoft.com/office/powerpoint/2010/main" val="4192877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8229600" cy="1143000"/>
          </a:xfrm>
        </p:spPr>
        <p:txBody>
          <a:bodyPr/>
          <a:lstStyle/>
          <a:p>
            <a:r>
              <a:rPr lang="en-US" dirty="0" smtClean="0"/>
              <a:t>Exercise Lab p. 31 NB</a:t>
            </a:r>
            <a:endParaRPr lang="en-US" dirty="0"/>
          </a:p>
        </p:txBody>
      </p:sp>
      <p:sp>
        <p:nvSpPr>
          <p:cNvPr id="3" name="Content Placeholder 2"/>
          <p:cNvSpPr>
            <a:spLocks noGrp="1"/>
          </p:cNvSpPr>
          <p:nvPr>
            <p:ph idx="1"/>
          </p:nvPr>
        </p:nvSpPr>
        <p:spPr>
          <a:xfrm>
            <a:off x="1524000" y="1219201"/>
            <a:ext cx="9144000" cy="4525963"/>
          </a:xfrm>
        </p:spPr>
        <p:txBody>
          <a:bodyPr/>
          <a:lstStyle/>
          <a:p>
            <a:r>
              <a:rPr lang="en-US" dirty="0" smtClean="0"/>
              <a:t>Choose a partner</a:t>
            </a:r>
          </a:p>
          <a:p>
            <a:r>
              <a:rPr lang="en-US" dirty="0" smtClean="0"/>
              <a:t>Choose an exercise</a:t>
            </a:r>
          </a:p>
          <a:p>
            <a:pPr lvl="1"/>
            <a:r>
              <a:rPr lang="en-US" dirty="0" smtClean="0"/>
              <a:t>1 minute in length (5 times)</a:t>
            </a:r>
          </a:p>
          <a:p>
            <a:pPr lvl="2"/>
            <a:r>
              <a:rPr lang="en-US" dirty="0" smtClean="0"/>
              <a:t>Count strides, Jumping Jacks, Push ups</a:t>
            </a:r>
          </a:p>
          <a:p>
            <a:pPr lvl="1"/>
            <a:r>
              <a:rPr lang="en-US" dirty="0" smtClean="0"/>
              <a:t>Duration (Time)-  (5 repetitions) or (Time minutes)</a:t>
            </a:r>
          </a:p>
          <a:p>
            <a:pPr lvl="2"/>
            <a:r>
              <a:rPr lang="en-US" dirty="0" smtClean="0"/>
              <a:t>Plank, Wall Sit</a:t>
            </a:r>
          </a:p>
          <a:p>
            <a:r>
              <a:rPr lang="en-US" dirty="0" smtClean="0"/>
              <a:t>Control?</a:t>
            </a:r>
          </a:p>
          <a:p>
            <a:r>
              <a:rPr lang="en-US" dirty="0" smtClean="0"/>
              <a:t>What was constant?</a:t>
            </a:r>
            <a:endParaRPr lang="en-US" dirty="0"/>
          </a:p>
        </p:txBody>
      </p:sp>
    </p:spTree>
    <p:extLst>
      <p:ext uri="{BB962C8B-B14F-4D97-AF65-F5344CB8AC3E}">
        <p14:creationId xmlns:p14="http://schemas.microsoft.com/office/powerpoint/2010/main" val="4941974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62000"/>
          </a:xfrm>
        </p:spPr>
        <p:txBody>
          <a:bodyPr>
            <a:noAutofit/>
          </a:bodyPr>
          <a:lstStyle/>
          <a:p>
            <a:r>
              <a:rPr lang="en-US" sz="3200" dirty="0"/>
              <a:t>Data Table &amp; Graph</a:t>
            </a:r>
            <a:br>
              <a:rPr lang="en-US" sz="3200" dirty="0"/>
            </a:br>
            <a:r>
              <a:rPr lang="en-US" sz="3200" dirty="0"/>
              <a:t>When do muscles fatigue? P. </a:t>
            </a:r>
            <a:r>
              <a:rPr lang="en-US" sz="3200" dirty="0" smtClean="0"/>
              <a:t>31 </a:t>
            </a:r>
            <a:r>
              <a:rPr lang="en-US" sz="3200" dirty="0"/>
              <a:t>NB</a:t>
            </a:r>
          </a:p>
        </p:txBody>
      </p:sp>
      <p:graphicFrame>
        <p:nvGraphicFramePr>
          <p:cNvPr id="6" name="Table 5"/>
          <p:cNvGraphicFramePr>
            <a:graphicFrameLocks noGrp="1"/>
          </p:cNvGraphicFramePr>
          <p:nvPr>
            <p:extLst/>
          </p:nvPr>
        </p:nvGraphicFramePr>
        <p:xfrm>
          <a:off x="2057400" y="762000"/>
          <a:ext cx="2819400" cy="2438830"/>
        </p:xfrm>
        <a:graphic>
          <a:graphicData uri="http://schemas.openxmlformats.org/drawingml/2006/table">
            <a:tbl>
              <a:tblPr/>
              <a:tblGrid>
                <a:gridCol w="1409700"/>
                <a:gridCol w="1409700"/>
              </a:tblGrid>
              <a:tr h="944449">
                <a:tc>
                  <a:txBody>
                    <a:bodyPr/>
                    <a:lstStyle/>
                    <a:p>
                      <a:pPr algn="l" fontAlgn="b"/>
                      <a:r>
                        <a:rPr lang="en-US" sz="1600" b="1" i="0" u="none" strike="noStrike" dirty="0">
                          <a:solidFill>
                            <a:srgbClr val="000000"/>
                          </a:solidFill>
                          <a:latin typeface="Calibri"/>
                        </a:rPr>
                        <a:t>Time (minutes)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smtClean="0">
                          <a:solidFill>
                            <a:srgbClr val="000000"/>
                          </a:solidFill>
                          <a:latin typeface="Calibri"/>
                        </a:rPr>
                        <a:t>Number</a:t>
                      </a:r>
                    </a:p>
                    <a:p>
                      <a:pPr algn="l" fontAlgn="b"/>
                      <a:r>
                        <a:rPr lang="en-US" sz="1400" b="1" i="0" u="none" strike="noStrike" dirty="0" smtClean="0">
                          <a:solidFill>
                            <a:srgbClr val="000000"/>
                          </a:solidFill>
                          <a:latin typeface="Calibri"/>
                        </a:rPr>
                        <a:t> </a:t>
                      </a:r>
                      <a:r>
                        <a:rPr lang="en-US" sz="1400" b="1" i="0" u="none" strike="noStrike" dirty="0">
                          <a:solidFill>
                            <a:srgbClr val="000000"/>
                          </a:solidFill>
                          <a:latin typeface="Calibri"/>
                        </a:rPr>
                        <a:t>of </a:t>
                      </a:r>
                      <a:r>
                        <a:rPr lang="en-US" sz="1400" b="1" i="0" u="none" strike="noStrike" dirty="0" smtClean="0">
                          <a:solidFill>
                            <a:srgbClr val="000000"/>
                          </a:solidFill>
                          <a:latin typeface="Calibri"/>
                        </a:rPr>
                        <a:t>repetitions</a:t>
                      </a:r>
                    </a:p>
                    <a:p>
                      <a:pPr algn="l" fontAlgn="b"/>
                      <a:r>
                        <a:rPr lang="en-US" sz="1100" b="0" i="0" u="none" strike="noStrike" dirty="0" smtClean="0">
                          <a:solidFill>
                            <a:srgbClr val="000000"/>
                          </a:solidFill>
                          <a:latin typeface="Calibri"/>
                        </a:rPr>
                        <a:t>Sit ups, Push ups, Jumping Jacks</a:t>
                      </a:r>
                    </a:p>
                    <a:p>
                      <a:pPr algn="l" fontAlgn="b"/>
                      <a:r>
                        <a:rPr lang="en-US" sz="1100" b="0" i="0" u="none" strike="noStrike" dirty="0" smtClean="0">
                          <a:solidFill>
                            <a:srgbClr val="000000"/>
                          </a:solidFill>
                          <a:latin typeface="Calibri"/>
                        </a:rPr>
                        <a:t>Calf Raises</a:t>
                      </a:r>
                    </a:p>
                    <a:p>
                      <a:pPr algn="l" fontAlgn="b"/>
                      <a:r>
                        <a:rPr lang="en-US" sz="1100" b="0" i="0" u="none" strike="noStrike" dirty="0" smtClean="0">
                          <a:solidFill>
                            <a:srgbClr val="000000"/>
                          </a:solidFill>
                          <a:latin typeface="Calibri"/>
                        </a:rPr>
                        <a:t>Squats</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10">
                <a:tc>
                  <a:txBody>
                    <a:bodyPr/>
                    <a:lstStyle/>
                    <a:p>
                      <a:pPr algn="r" fontAlgn="b"/>
                      <a:r>
                        <a:rPr lang="en-US" sz="1100" b="0" i="0" u="none" strike="noStrike" dirty="0" smtClean="0">
                          <a:solidFill>
                            <a:srgbClr val="000000"/>
                          </a:solidFill>
                          <a:latin typeface="Calibri"/>
                        </a:rPr>
                        <a:t>1</a:t>
                      </a:r>
                      <a:r>
                        <a:rPr lang="en-US" sz="1100" b="0" i="0" u="none" strike="noStrike" baseline="30000" dirty="0" smtClean="0">
                          <a:solidFill>
                            <a:srgbClr val="000000"/>
                          </a:solidFill>
                          <a:latin typeface="Calibri"/>
                        </a:rPr>
                        <a:t>st</a:t>
                      </a:r>
                      <a:r>
                        <a:rPr lang="en-US" sz="1100" b="0" i="0" u="none" strike="noStrike" dirty="0" smtClean="0">
                          <a:solidFill>
                            <a:srgbClr val="000000"/>
                          </a:solidFill>
                          <a:latin typeface="Calibri"/>
                        </a:rPr>
                        <a:t> minute          1 minute</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10">
                <a:tc>
                  <a:txBody>
                    <a:bodyPr/>
                    <a:lstStyle/>
                    <a:p>
                      <a:pPr algn="r" fontAlgn="b"/>
                      <a:r>
                        <a:rPr lang="en-US" sz="1100" b="0" i="0" u="none" strike="noStrike" dirty="0" smtClean="0">
                          <a:solidFill>
                            <a:srgbClr val="000000"/>
                          </a:solidFill>
                          <a:latin typeface="Calibri"/>
                        </a:rPr>
                        <a:t>2</a:t>
                      </a:r>
                      <a:r>
                        <a:rPr lang="en-US" sz="1100" b="0" i="0" u="none" strike="noStrike" baseline="30000" dirty="0" smtClean="0">
                          <a:solidFill>
                            <a:srgbClr val="000000"/>
                          </a:solidFill>
                          <a:latin typeface="Calibri"/>
                        </a:rPr>
                        <a:t>nd</a:t>
                      </a:r>
                      <a:r>
                        <a:rPr lang="en-US" sz="1100" b="0" i="0" u="none" strike="noStrike" dirty="0" smtClean="0">
                          <a:solidFill>
                            <a:srgbClr val="000000"/>
                          </a:solidFill>
                          <a:latin typeface="Calibri"/>
                        </a:rPr>
                        <a:t> minute      1minute</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 20</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10">
                <a:tc>
                  <a:txBody>
                    <a:bodyPr/>
                    <a:lstStyle/>
                    <a:p>
                      <a:pPr algn="r" fontAlgn="b"/>
                      <a:r>
                        <a:rPr lang="en-US" sz="1100" b="0" i="0" u="none" strike="noStrike" dirty="0" smtClean="0">
                          <a:solidFill>
                            <a:srgbClr val="000000"/>
                          </a:solidFill>
                          <a:latin typeface="Calibri"/>
                        </a:rPr>
                        <a:t>3</a:t>
                      </a:r>
                      <a:r>
                        <a:rPr lang="en-US" sz="1100" b="0" i="0" u="none" strike="noStrike" baseline="30000" dirty="0" smtClean="0">
                          <a:solidFill>
                            <a:srgbClr val="000000"/>
                          </a:solidFill>
                          <a:latin typeface="Calibri"/>
                        </a:rPr>
                        <a:t>rd</a:t>
                      </a:r>
                      <a:r>
                        <a:rPr lang="en-US" sz="1100" b="0" i="0" u="none" strike="noStrike" dirty="0" smtClean="0">
                          <a:solidFill>
                            <a:srgbClr val="000000"/>
                          </a:solidFill>
                          <a:latin typeface="Calibri"/>
                        </a:rPr>
                        <a:t> minute         1minute</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10">
                <a:tc>
                  <a:txBody>
                    <a:bodyPr/>
                    <a:lstStyle/>
                    <a:p>
                      <a:pPr algn="r" fontAlgn="b"/>
                      <a:r>
                        <a:rPr lang="en-US" sz="1100" b="0" i="0" u="none" strike="noStrike" dirty="0" smtClean="0">
                          <a:solidFill>
                            <a:srgbClr val="000000"/>
                          </a:solidFill>
                          <a:latin typeface="Calibri"/>
                        </a:rPr>
                        <a:t>4</a:t>
                      </a:r>
                      <a:r>
                        <a:rPr lang="en-US" sz="1100" b="0" i="0" u="none" strike="noStrike" baseline="30000" dirty="0" smtClean="0">
                          <a:solidFill>
                            <a:srgbClr val="000000"/>
                          </a:solidFill>
                          <a:latin typeface="Calibri"/>
                        </a:rPr>
                        <a:t>th</a:t>
                      </a:r>
                      <a:r>
                        <a:rPr lang="en-US" sz="1100" b="0" i="0" u="none" strike="noStrike" dirty="0" smtClean="0">
                          <a:solidFill>
                            <a:srgbClr val="000000"/>
                          </a:solidFill>
                          <a:latin typeface="Calibri"/>
                        </a:rPr>
                        <a:t> minute        1minute</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10">
                <a:tc>
                  <a:txBody>
                    <a:bodyPr/>
                    <a:lstStyle/>
                    <a:p>
                      <a:pPr algn="r" fontAlgn="b"/>
                      <a:r>
                        <a:rPr lang="en-US" sz="1100" b="0" i="0" u="none" strike="noStrike" dirty="0" smtClean="0">
                          <a:solidFill>
                            <a:srgbClr val="000000"/>
                          </a:solidFill>
                          <a:latin typeface="Calibri"/>
                        </a:rPr>
                        <a:t>5</a:t>
                      </a:r>
                      <a:r>
                        <a:rPr lang="en-US" sz="1100" b="0" i="0" u="none" strike="noStrike" baseline="30000" dirty="0" smtClean="0">
                          <a:solidFill>
                            <a:srgbClr val="000000"/>
                          </a:solidFill>
                          <a:latin typeface="Calibri"/>
                        </a:rPr>
                        <a:t>th</a:t>
                      </a:r>
                      <a:r>
                        <a:rPr lang="en-US" sz="1100" b="0" i="0" u="none" strike="noStrike" dirty="0" smtClean="0">
                          <a:solidFill>
                            <a:srgbClr val="000000"/>
                          </a:solidFill>
                          <a:latin typeface="Calibri"/>
                        </a:rPr>
                        <a:t> minute       1minute      </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Chart 6"/>
          <p:cNvGraphicFramePr/>
          <p:nvPr/>
        </p:nvGraphicFramePr>
        <p:xfrm>
          <a:off x="5257800" y="762000"/>
          <a:ext cx="51816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nvPr>
        </p:nvGraphicFramePr>
        <p:xfrm>
          <a:off x="2133600" y="3505199"/>
          <a:ext cx="2743200" cy="2308395"/>
        </p:xfrm>
        <a:graphic>
          <a:graphicData uri="http://schemas.openxmlformats.org/drawingml/2006/table">
            <a:tbl>
              <a:tblPr/>
              <a:tblGrid>
                <a:gridCol w="1371600"/>
                <a:gridCol w="1371600"/>
              </a:tblGrid>
              <a:tr h="617686">
                <a:tc>
                  <a:txBody>
                    <a:bodyPr/>
                    <a:lstStyle/>
                    <a:p>
                      <a:pPr algn="l" fontAlgn="b"/>
                      <a:r>
                        <a:rPr lang="en-US" sz="1400" b="1" i="0" u="none" strike="noStrike" dirty="0" smtClean="0">
                          <a:solidFill>
                            <a:srgbClr val="000000"/>
                          </a:solidFill>
                          <a:latin typeface="Calibri"/>
                        </a:rPr>
                        <a:t>Intervals</a:t>
                      </a:r>
                    </a:p>
                    <a:p>
                      <a:pPr algn="l" fontAlgn="b"/>
                      <a:r>
                        <a:rPr lang="en-US" sz="1100" b="0" i="0" u="none" strike="noStrike" dirty="0" smtClean="0">
                          <a:solidFill>
                            <a:srgbClr val="000000"/>
                          </a:solidFill>
                          <a:latin typeface="Calibri"/>
                        </a:rPr>
                        <a:t>Wall Sit</a:t>
                      </a:r>
                    </a:p>
                    <a:p>
                      <a:pPr algn="l" fontAlgn="b"/>
                      <a:r>
                        <a:rPr lang="en-US" sz="1100" b="0" i="0" u="none" strike="noStrike" dirty="0" smtClean="0">
                          <a:solidFill>
                            <a:srgbClr val="000000"/>
                          </a:solidFill>
                          <a:latin typeface="Calibri"/>
                        </a:rPr>
                        <a:t>Plank</a:t>
                      </a:r>
                    </a:p>
                    <a:p>
                      <a:pPr algn="l" fontAlgn="b"/>
                      <a:r>
                        <a:rPr lang="en-US" sz="1100" b="0" i="0" u="none" strike="noStrike" dirty="0" smtClean="0">
                          <a:solidFill>
                            <a:srgbClr val="000000"/>
                          </a:solidFill>
                          <a:latin typeface="Calibri"/>
                        </a:rPr>
                        <a:t>Superman</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Calibri"/>
                        </a:rPr>
                        <a:t>Time </a:t>
                      </a:r>
                      <a:r>
                        <a:rPr lang="en-US" sz="1400" b="1" i="0" u="none" strike="noStrike" dirty="0" smtClean="0">
                          <a:solidFill>
                            <a:srgbClr val="000000"/>
                          </a:solidFill>
                          <a:latin typeface="Calibri"/>
                        </a:rPr>
                        <a:t>(seconds)</a:t>
                      </a:r>
                      <a:endParaRPr lang="en-US"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23">
                <a:tc>
                  <a:txBody>
                    <a:bodyPr/>
                    <a:lstStyle/>
                    <a:p>
                      <a:pPr algn="ctr" fontAlgn="b"/>
                      <a:r>
                        <a:rPr lang="en-US" sz="11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23">
                <a:tc>
                  <a:txBody>
                    <a:bodyPr/>
                    <a:lstStyle/>
                    <a:p>
                      <a:pPr algn="ctr" fontAlgn="b"/>
                      <a:r>
                        <a:rPr lang="en-US" sz="11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23">
                <a:tc>
                  <a:txBody>
                    <a:bodyPr/>
                    <a:lstStyle/>
                    <a:p>
                      <a:pPr algn="ctr" fontAlgn="b"/>
                      <a:r>
                        <a:rPr lang="en-US" sz="1100" b="0" i="0" u="none" strike="noStrike" dirty="0">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23">
                <a:tc>
                  <a:txBody>
                    <a:bodyPr/>
                    <a:lstStyle/>
                    <a:p>
                      <a:pPr algn="ctr" fontAlgn="b"/>
                      <a:r>
                        <a:rPr lang="en-US" sz="1100" b="0" i="0" u="none" strike="noStrike" dirty="0">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23">
                <a:tc>
                  <a:txBody>
                    <a:bodyPr/>
                    <a:lstStyle/>
                    <a:p>
                      <a:pPr algn="ctr" fontAlgn="b"/>
                      <a:r>
                        <a:rPr lang="en-US" sz="1100" b="0" i="0" u="none" strike="noStrike" dirty="0">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Chart 9"/>
          <p:cNvGraphicFramePr/>
          <p:nvPr/>
        </p:nvGraphicFramePr>
        <p:xfrm>
          <a:off x="5181600" y="3505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0202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Fatigue Lab p. 31 NB</a:t>
            </a:r>
            <a:endParaRPr lang="en-US" dirty="0"/>
          </a:p>
        </p:txBody>
      </p:sp>
      <p:graphicFrame>
        <p:nvGraphicFramePr>
          <p:cNvPr id="4" name="Content Placeholder 3"/>
          <p:cNvGraphicFramePr>
            <a:graphicFrameLocks noGrp="1"/>
          </p:cNvGraphicFramePr>
          <p:nvPr>
            <p:ph idx="1"/>
            <p:extLst/>
          </p:nvPr>
        </p:nvGraphicFramePr>
        <p:xfrm>
          <a:off x="1981200" y="1600200"/>
          <a:ext cx="8229600" cy="24942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Trial</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Number of Repetition</a:t>
                      </a:r>
                    </a:p>
                    <a:p>
                      <a:endParaRPr lang="en-US" dirty="0"/>
                    </a:p>
                  </a:txBody>
                  <a:tcPr/>
                </a:tc>
                <a:tc>
                  <a:txBody>
                    <a:bodyPr/>
                    <a:lstStyle/>
                    <a:p>
                      <a:r>
                        <a:rPr lang="en-US" dirty="0" smtClean="0"/>
                        <a:t>Pulse</a:t>
                      </a:r>
                      <a:endParaRPr lang="en-US" dirty="0"/>
                    </a:p>
                  </a:txBody>
                  <a:tcPr/>
                </a:tc>
              </a:tr>
              <a:tr h="370840">
                <a:tc>
                  <a:txBody>
                    <a:bodyPr/>
                    <a:lstStyle/>
                    <a:p>
                      <a:pPr algn="ctr"/>
                      <a:r>
                        <a:rPr lang="en-US" dirty="0" smtClean="0"/>
                        <a:t>1</a:t>
                      </a:r>
                    </a:p>
                  </a:txBody>
                  <a:tcPr/>
                </a:tc>
                <a:tc>
                  <a:txBody>
                    <a:bodyPr/>
                    <a:lstStyle/>
                    <a:p>
                      <a:endParaRPr lang="en-US" dirty="0"/>
                    </a:p>
                  </a:txBody>
                  <a:tcPr/>
                </a:tc>
                <a:tc>
                  <a:txBody>
                    <a:bodyPr/>
                    <a:lstStyle/>
                    <a:p>
                      <a:endParaRPr lang="en-US"/>
                    </a:p>
                  </a:txBody>
                  <a:tcPr/>
                </a:tc>
              </a:tr>
              <a:tr h="370840">
                <a:tc>
                  <a:txBody>
                    <a:bodyPr/>
                    <a:lstStyle/>
                    <a:p>
                      <a:pPr algn="ctr"/>
                      <a:r>
                        <a:rPr lang="en-US" dirty="0" smtClean="0"/>
                        <a:t>2</a:t>
                      </a:r>
                      <a:endParaRPr lang="en-US" dirty="0"/>
                    </a:p>
                  </a:txBody>
                  <a:tcPr/>
                </a:tc>
                <a:tc>
                  <a:txBody>
                    <a:bodyPr/>
                    <a:lstStyle/>
                    <a:p>
                      <a:endParaRPr lang="en-US"/>
                    </a:p>
                  </a:txBody>
                  <a:tcPr/>
                </a:tc>
                <a:tc>
                  <a:txBody>
                    <a:bodyPr/>
                    <a:lstStyle/>
                    <a:p>
                      <a:endParaRPr lang="en-US"/>
                    </a:p>
                  </a:txBody>
                  <a:tcPr/>
                </a:tc>
              </a:tr>
              <a:tr h="370840">
                <a:tc>
                  <a:txBody>
                    <a:bodyPr/>
                    <a:lstStyle/>
                    <a:p>
                      <a:pPr algn="ctr"/>
                      <a:r>
                        <a:rPr lang="en-US" dirty="0" smtClean="0"/>
                        <a:t>3</a:t>
                      </a:r>
                      <a:endParaRPr lang="en-US" dirty="0"/>
                    </a:p>
                  </a:txBody>
                  <a:tcPr/>
                </a:tc>
                <a:tc>
                  <a:txBody>
                    <a:bodyPr/>
                    <a:lstStyle/>
                    <a:p>
                      <a:endParaRPr lang="en-US"/>
                    </a:p>
                  </a:txBody>
                  <a:tcPr/>
                </a:tc>
                <a:tc>
                  <a:txBody>
                    <a:bodyPr/>
                    <a:lstStyle/>
                    <a:p>
                      <a:endParaRPr lang="en-US"/>
                    </a:p>
                  </a:txBody>
                  <a:tcPr/>
                </a:tc>
              </a:tr>
              <a:tr h="370840">
                <a:tc>
                  <a:txBody>
                    <a:bodyPr/>
                    <a:lstStyle/>
                    <a:p>
                      <a:pPr algn="ctr"/>
                      <a:r>
                        <a:rPr lang="en-US" dirty="0" smtClean="0"/>
                        <a:t>4</a:t>
                      </a:r>
                      <a:endParaRPr lang="en-US" dirty="0"/>
                    </a:p>
                  </a:txBody>
                  <a:tcPr/>
                </a:tc>
                <a:tc>
                  <a:txBody>
                    <a:bodyPr/>
                    <a:lstStyle/>
                    <a:p>
                      <a:endParaRPr lang="en-US"/>
                    </a:p>
                  </a:txBody>
                  <a:tcPr/>
                </a:tc>
                <a:tc>
                  <a:txBody>
                    <a:bodyPr/>
                    <a:lstStyle/>
                    <a:p>
                      <a:endParaRPr lang="en-US"/>
                    </a:p>
                  </a:txBody>
                  <a:tcPr/>
                </a:tc>
              </a:tr>
              <a:tr h="370840">
                <a:tc>
                  <a:txBody>
                    <a:bodyPr/>
                    <a:lstStyle/>
                    <a:p>
                      <a:pPr algn="ctr"/>
                      <a:r>
                        <a:rPr lang="en-US" dirty="0" smtClean="0"/>
                        <a:t>5</a:t>
                      </a:r>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717127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hart 3"/>
          <p:cNvGraphicFramePr/>
          <p:nvPr>
            <p:extLst>
              <p:ext uri="{D42A27DB-BD31-4B8C-83A1-F6EECF244321}">
                <p14:modId xmlns:p14="http://schemas.microsoft.com/office/powerpoint/2010/main" val="1305326862"/>
              </p:ext>
            </p:extLst>
          </p:nvPr>
        </p:nvGraphicFramePr>
        <p:xfrm>
          <a:off x="2141112" y="1584101"/>
          <a:ext cx="7646831" cy="4315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65794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9253909"/>
              </p:ext>
            </p:extLst>
          </p:nvPr>
        </p:nvGraphicFramePr>
        <p:xfrm>
          <a:off x="838200" y="1812746"/>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60545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Table for Pulse P. 31 NB</a:t>
            </a:r>
            <a:endParaRPr lang="en-US" dirty="0"/>
          </a:p>
        </p:txBody>
      </p:sp>
      <p:graphicFrame>
        <p:nvGraphicFramePr>
          <p:cNvPr id="4" name="Table 3"/>
          <p:cNvGraphicFramePr>
            <a:graphicFrameLocks noGrp="1"/>
          </p:cNvGraphicFramePr>
          <p:nvPr/>
        </p:nvGraphicFramePr>
        <p:xfrm>
          <a:off x="2133600" y="1981200"/>
          <a:ext cx="8382000" cy="2282190"/>
        </p:xfrm>
        <a:graphic>
          <a:graphicData uri="http://schemas.openxmlformats.org/drawingml/2006/table">
            <a:tbl>
              <a:tblPr/>
              <a:tblGrid>
                <a:gridCol w="1397000"/>
                <a:gridCol w="1397000"/>
                <a:gridCol w="1397000"/>
                <a:gridCol w="1397000"/>
                <a:gridCol w="1397000"/>
                <a:gridCol w="1397000"/>
              </a:tblGrid>
              <a:tr h="819150">
                <a:tc>
                  <a:txBody>
                    <a:bodyPr/>
                    <a:lstStyle/>
                    <a:p>
                      <a:pPr algn="ctr" fontAlgn="b"/>
                      <a:r>
                        <a:rPr lang="en-US" sz="4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dirty="0" smtClean="0">
                          <a:solidFill>
                            <a:srgbClr val="000000"/>
                          </a:solidFill>
                          <a:latin typeface="Calibri"/>
                        </a:rPr>
                        <a:t>Trial </a:t>
                      </a:r>
                      <a:r>
                        <a:rPr lang="en-US" sz="48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dirty="0">
                          <a:solidFill>
                            <a:srgbClr val="000000"/>
                          </a:solidFill>
                          <a:latin typeface="Calibri"/>
                        </a:rPr>
                        <a:t>Trial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dirty="0">
                          <a:solidFill>
                            <a:srgbClr val="000000"/>
                          </a:solidFill>
                          <a:latin typeface="Calibri"/>
                        </a:rPr>
                        <a:t>Trial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a:solidFill>
                            <a:srgbClr val="000000"/>
                          </a:solidFill>
                          <a:latin typeface="Calibri"/>
                        </a:rPr>
                        <a:t>Trial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a:solidFill>
                            <a:srgbClr val="000000"/>
                          </a:solidFill>
                          <a:latin typeface="Calibri"/>
                        </a:rPr>
                        <a:t>Trial 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9150">
                <a:tc>
                  <a:txBody>
                    <a:bodyPr/>
                    <a:lstStyle/>
                    <a:p>
                      <a:pPr algn="ctr" fontAlgn="b"/>
                      <a:r>
                        <a:rPr lang="en-US" sz="4800" b="0" i="0" u="none" strike="noStrike">
                          <a:solidFill>
                            <a:srgbClr val="000000"/>
                          </a:solidFill>
                          <a:latin typeface="Calibri"/>
                        </a:rPr>
                        <a:t>Pulse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a:solidFill>
                            <a:srgbClr val="000000"/>
                          </a:solidFill>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a:solidFill>
                            <a:srgbClr val="000000"/>
                          </a:solidFill>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dirty="0">
                          <a:solidFill>
                            <a:srgbClr val="000000"/>
                          </a:solidFill>
                          <a:latin typeface="Calibri"/>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dirty="0">
                          <a:solidFill>
                            <a:srgbClr val="000000"/>
                          </a:solidFill>
                          <a:latin typeface="Calibri"/>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dirty="0">
                          <a:solidFill>
                            <a:srgbClr val="000000"/>
                          </a:solidFill>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90684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Graph your Pulse Rate P. 31NB</a:t>
            </a:r>
            <a:br>
              <a:rPr lang="en-US" dirty="0" smtClean="0"/>
            </a:br>
            <a:r>
              <a:rPr lang="en-US" dirty="0" smtClean="0"/>
              <a:t>When does muscle fatigue set in?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2770598"/>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0985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582" y="-1"/>
            <a:ext cx="11688417" cy="1787193"/>
          </a:xfrm>
        </p:spPr>
        <p:txBody>
          <a:bodyPr>
            <a:normAutofit/>
          </a:bodyPr>
          <a:lstStyle/>
          <a:p>
            <a:r>
              <a:rPr lang="en-US" sz="2800" dirty="0" smtClean="0">
                <a:hlinkClick r:id="rId2"/>
              </a:rPr>
              <a:t>Immune System </a:t>
            </a:r>
            <a:r>
              <a:rPr lang="en-US" sz="2800" dirty="0" smtClean="0"/>
              <a:t>Respon</a:t>
            </a:r>
            <a:r>
              <a:rPr lang="en-US" sz="2700" dirty="0" smtClean="0"/>
              <a:t>ses </a:t>
            </a:r>
            <a:r>
              <a:rPr lang="en-US" sz="2400" dirty="0"/>
              <a:t>39.2</a:t>
            </a:r>
            <a:br>
              <a:rPr lang="en-US" sz="2400" dirty="0"/>
            </a:br>
            <a:r>
              <a:rPr lang="en-US" sz="2400" dirty="0"/>
              <a:t>1</a:t>
            </a:r>
            <a:r>
              <a:rPr lang="en-US" sz="2400" dirty="0" smtClean="0"/>
              <a:t>/31 </a:t>
            </a:r>
            <a:r>
              <a:rPr lang="en-US" sz="2400" dirty="0"/>
              <a:t>Obj. TSW compare and contrast Antibody Immunity and Cellular Immunity </a:t>
            </a:r>
            <a:r>
              <a:rPr lang="en-US" sz="2400" dirty="0" smtClean="0"/>
              <a:t>by diagraming the process in their NB </a:t>
            </a:r>
            <a:r>
              <a:rPr lang="en-US" sz="2400" dirty="0"/>
              <a:t>and drawing a Cartoon applying nonspecific &amp; specific immune responses. </a:t>
            </a:r>
            <a:r>
              <a:rPr lang="en-US" sz="2400" dirty="0" smtClean="0"/>
              <a:t>P.22NB</a:t>
            </a:r>
            <a:endParaRPr lang="en-US" sz="2000" dirty="0"/>
          </a:p>
        </p:txBody>
      </p:sp>
      <p:sp>
        <p:nvSpPr>
          <p:cNvPr id="6" name="Content Placeholder 5"/>
          <p:cNvSpPr>
            <a:spLocks noGrp="1"/>
          </p:cNvSpPr>
          <p:nvPr>
            <p:ph sz="quarter" idx="4"/>
          </p:nvPr>
        </p:nvSpPr>
        <p:spPr>
          <a:xfrm>
            <a:off x="6169026" y="2174875"/>
            <a:ext cx="6022974" cy="3951288"/>
          </a:xfrm>
        </p:spPr>
        <p:txBody>
          <a:bodyPr/>
          <a:lstStyle/>
          <a:p>
            <a:pPr marL="457200" indent="-457200">
              <a:buFont typeface="+mj-lt"/>
              <a:buAutoNum type="arabicPeriod"/>
            </a:pPr>
            <a:r>
              <a:rPr lang="en-US" dirty="0" smtClean="0"/>
              <a:t>Identify two types of lymphocytes in Antibody Immunity.</a:t>
            </a:r>
          </a:p>
          <a:p>
            <a:pPr marL="457200" indent="-457200">
              <a:buFont typeface="+mj-lt"/>
              <a:buAutoNum type="arabicPeriod"/>
            </a:pPr>
            <a:r>
              <a:rPr lang="en-US" dirty="0" smtClean="0"/>
              <a:t>Explain the process of Antibody Immunity.</a:t>
            </a:r>
          </a:p>
          <a:p>
            <a:pPr marL="457200" indent="-457200">
              <a:buFont typeface="+mj-lt"/>
              <a:buAutoNum type="arabicPeriod"/>
            </a:pPr>
            <a:r>
              <a:rPr lang="en-US" dirty="0" smtClean="0"/>
              <a:t>Explain the process of Cellular Immunity.</a:t>
            </a:r>
          </a:p>
          <a:p>
            <a:pPr marL="457200" indent="-457200">
              <a:buFont typeface="+mj-lt"/>
              <a:buAutoNum type="arabicPeriod"/>
            </a:pPr>
            <a:endParaRPr lang="en-US" dirty="0"/>
          </a:p>
        </p:txBody>
      </p:sp>
      <p:pic>
        <p:nvPicPr>
          <p:cNvPr id="8" name="Picture 42" descr="fig"/>
          <p:cNvPicPr>
            <a:picLocks noChangeAspect="1" noChangeArrowheads="1"/>
          </p:cNvPicPr>
          <p:nvPr/>
        </p:nvPicPr>
        <p:blipFill>
          <a:blip r:embed="rId3" cstate="print"/>
          <a:srcRect/>
          <a:stretch>
            <a:fillRect/>
          </a:stretch>
        </p:blipFill>
        <p:spPr bwMode="auto">
          <a:xfrm>
            <a:off x="-22739" y="1961467"/>
            <a:ext cx="2895600" cy="3082593"/>
          </a:xfrm>
          <a:prstGeom prst="rect">
            <a:avLst/>
          </a:prstGeom>
          <a:noFill/>
        </p:spPr>
      </p:pic>
      <p:sp>
        <p:nvSpPr>
          <p:cNvPr id="9" name="TextBox 8"/>
          <p:cNvSpPr txBox="1"/>
          <p:nvPr/>
        </p:nvSpPr>
        <p:spPr>
          <a:xfrm>
            <a:off x="4480775" y="2755635"/>
            <a:ext cx="1447800" cy="369332"/>
          </a:xfrm>
          <a:prstGeom prst="rect">
            <a:avLst/>
          </a:prstGeom>
          <a:noFill/>
        </p:spPr>
        <p:txBody>
          <a:bodyPr wrap="square" rtlCol="0">
            <a:spAutoFit/>
          </a:bodyPr>
          <a:lstStyle/>
          <a:p>
            <a:r>
              <a:rPr lang="en-US" dirty="0">
                <a:solidFill>
                  <a:srgbClr val="FF0000"/>
                </a:solidFill>
              </a:rPr>
              <a:t>? Immunity</a:t>
            </a:r>
          </a:p>
        </p:txBody>
      </p:sp>
      <p:sp>
        <p:nvSpPr>
          <p:cNvPr id="11" name="TextBox 10"/>
          <p:cNvSpPr txBox="1"/>
          <p:nvPr/>
        </p:nvSpPr>
        <p:spPr>
          <a:xfrm>
            <a:off x="993569" y="1592135"/>
            <a:ext cx="1600200" cy="369332"/>
          </a:xfrm>
          <a:prstGeom prst="rect">
            <a:avLst/>
          </a:prstGeom>
          <a:noFill/>
        </p:spPr>
        <p:txBody>
          <a:bodyPr wrap="square" rtlCol="0">
            <a:spAutoFit/>
          </a:bodyPr>
          <a:lstStyle/>
          <a:p>
            <a:r>
              <a:rPr lang="en-US" dirty="0">
                <a:solidFill>
                  <a:srgbClr val="FF0000"/>
                </a:solidFill>
              </a:rPr>
              <a:t>? Immunity</a:t>
            </a:r>
          </a:p>
        </p:txBody>
      </p:sp>
      <p:pic>
        <p:nvPicPr>
          <p:cNvPr id="7" name="Picture 32" descr="fig"/>
          <p:cNvPicPr>
            <a:picLocks noGrp="1" noChangeAspect="1" noChangeArrowheads="1"/>
          </p:cNvPicPr>
          <p:nvPr>
            <p:ph sz="half" idx="2"/>
          </p:nvPr>
        </p:nvPicPr>
        <p:blipFill>
          <a:blip r:embed="rId4" cstate="print"/>
          <a:srcRect/>
          <a:stretch>
            <a:fillRect/>
          </a:stretch>
        </p:blipFill>
        <p:spPr bwMode="auto">
          <a:xfrm>
            <a:off x="3113312" y="3153611"/>
            <a:ext cx="3055714" cy="3360235"/>
          </a:xfrm>
          <a:prstGeom prst="rect">
            <a:avLst/>
          </a:prstGeom>
          <a:noFill/>
        </p:spPr>
      </p:pic>
    </p:spTree>
    <p:extLst>
      <p:ext uri="{BB962C8B-B14F-4D97-AF65-F5344CB8AC3E}">
        <p14:creationId xmlns:p14="http://schemas.microsoft.com/office/powerpoint/2010/main" val="33044859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Heart, Lungs &amp; Components of the Blood P. 33 NB		P. 982 BB</a:t>
            </a:r>
            <a:endParaRPr lang="en-US" dirty="0"/>
          </a:p>
        </p:txBody>
      </p:sp>
      <p:sp>
        <p:nvSpPr>
          <p:cNvPr id="3" name="Content Placeholder 2"/>
          <p:cNvSpPr>
            <a:spLocks noGrp="1"/>
          </p:cNvSpPr>
          <p:nvPr>
            <p:ph idx="1"/>
          </p:nvPr>
        </p:nvSpPr>
        <p:spPr/>
        <p:txBody>
          <a:bodyPr>
            <a:normAutofit/>
          </a:bodyPr>
          <a:lstStyle/>
          <a:p>
            <a:r>
              <a:rPr lang="en-US" sz="2400" dirty="0"/>
              <a:t>Draw &amp; Label &amp; Color the components of the Heart &amp; Lungs.</a:t>
            </a:r>
          </a:p>
          <a:p>
            <a:r>
              <a:rPr lang="en-US" sz="2400" dirty="0"/>
              <a:t>Copy the following Notes:</a:t>
            </a:r>
          </a:p>
          <a:p>
            <a:pPr lvl="1"/>
            <a:r>
              <a:rPr lang="en-US" dirty="0"/>
              <a:t>Red Blood Cells -transports O</a:t>
            </a:r>
            <a:r>
              <a:rPr lang="en-US" baseline="-25000" dirty="0"/>
              <a:t>2</a:t>
            </a:r>
            <a:r>
              <a:rPr lang="en-US" dirty="0"/>
              <a:t> &amp; CO</a:t>
            </a:r>
            <a:r>
              <a:rPr lang="en-US" baseline="-25000" dirty="0"/>
              <a:t>2</a:t>
            </a:r>
          </a:p>
          <a:p>
            <a:pPr lvl="1"/>
            <a:r>
              <a:rPr lang="en-US" dirty="0"/>
              <a:t>White Blood Cells- T &amp; B cells Immune system</a:t>
            </a:r>
          </a:p>
          <a:p>
            <a:pPr lvl="1"/>
            <a:r>
              <a:rPr lang="en-US" dirty="0"/>
              <a:t>Platelets – cell fragments involved in blood clotting (Vitamin K)</a:t>
            </a:r>
          </a:p>
          <a:p>
            <a:pPr lvl="1"/>
            <a:r>
              <a:rPr lang="en-US" dirty="0"/>
              <a:t>Plasma – Most of the liquid of blood- proteins, nutrients, enzymes, hormones, salts</a:t>
            </a:r>
          </a:p>
        </p:txBody>
      </p:sp>
    </p:spTree>
    <p:extLst>
      <p:ext uri="{BB962C8B-B14F-4D97-AF65-F5344CB8AC3E}">
        <p14:creationId xmlns:p14="http://schemas.microsoft.com/office/powerpoint/2010/main" val="35768959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Blood Cells p. 33 NB</a:t>
            </a:r>
            <a:endParaRPr lang="en-US" dirty="0"/>
          </a:p>
        </p:txBody>
      </p:sp>
      <p:sp>
        <p:nvSpPr>
          <p:cNvPr id="3" name="Content Placeholder 2"/>
          <p:cNvSpPr>
            <a:spLocks noGrp="1"/>
          </p:cNvSpPr>
          <p:nvPr>
            <p:ph idx="1"/>
          </p:nvPr>
        </p:nvSpPr>
        <p:spPr>
          <a:xfrm>
            <a:off x="1524000" y="838201"/>
            <a:ext cx="9144000" cy="4830763"/>
          </a:xfrm>
        </p:spPr>
        <p:txBody>
          <a:bodyPr numCol="2">
            <a:normAutofit/>
          </a:bodyPr>
          <a:lstStyle/>
          <a:p>
            <a:r>
              <a:rPr lang="en-US" dirty="0" smtClean="0"/>
              <a:t>Red Blood Cells</a:t>
            </a:r>
          </a:p>
          <a:p>
            <a:pPr lvl="1"/>
            <a:r>
              <a:rPr lang="en-US" dirty="0" smtClean="0"/>
              <a:t>Made in the Red Marrow</a:t>
            </a:r>
          </a:p>
          <a:p>
            <a:pPr lvl="1"/>
            <a:r>
              <a:rPr lang="en-US" dirty="0" smtClean="0"/>
              <a:t>Circulatory &amp; Respiratory System	</a:t>
            </a:r>
          </a:p>
          <a:p>
            <a:pPr lvl="1"/>
            <a:r>
              <a:rPr lang="en-US" dirty="0" smtClean="0"/>
              <a:t>Smaller </a:t>
            </a:r>
          </a:p>
          <a:p>
            <a:pPr lvl="1"/>
            <a:r>
              <a:rPr lang="en-US" dirty="0" smtClean="0"/>
              <a:t>More numerous</a:t>
            </a:r>
          </a:p>
          <a:p>
            <a:pPr lvl="1"/>
            <a:r>
              <a:rPr lang="en-US" dirty="0" smtClean="0"/>
              <a:t>No nucleus</a:t>
            </a:r>
          </a:p>
          <a:p>
            <a:pPr lvl="1"/>
            <a:r>
              <a:rPr lang="en-US" dirty="0" smtClean="0"/>
              <a:t>O2 &amp; CO2</a:t>
            </a:r>
          </a:p>
          <a:p>
            <a:pPr lvl="1"/>
            <a:r>
              <a:rPr lang="en-US" dirty="0" smtClean="0"/>
              <a:t>Contain Hemoglobin (Iron – Fe)		</a:t>
            </a:r>
          </a:p>
          <a:p>
            <a:endParaRPr lang="en-US" dirty="0" smtClean="0"/>
          </a:p>
          <a:p>
            <a:r>
              <a:rPr lang="en-US" dirty="0" smtClean="0"/>
              <a:t>White Blood Cells</a:t>
            </a:r>
          </a:p>
          <a:p>
            <a:pPr lvl="1"/>
            <a:r>
              <a:rPr lang="en-US" dirty="0" smtClean="0"/>
              <a:t>Made in the Yellow Marrow</a:t>
            </a:r>
          </a:p>
          <a:p>
            <a:pPr lvl="1"/>
            <a:r>
              <a:rPr lang="en-US" dirty="0" smtClean="0"/>
              <a:t>Circulatory &amp; Immune System</a:t>
            </a:r>
          </a:p>
          <a:p>
            <a:pPr lvl="1"/>
            <a:r>
              <a:rPr lang="en-US" dirty="0" smtClean="0"/>
              <a:t>Larger</a:t>
            </a:r>
          </a:p>
          <a:p>
            <a:pPr lvl="1"/>
            <a:r>
              <a:rPr lang="en-US" dirty="0" smtClean="0"/>
              <a:t>Fewer cells</a:t>
            </a:r>
          </a:p>
          <a:p>
            <a:pPr lvl="1"/>
            <a:r>
              <a:rPr lang="en-US" dirty="0" smtClean="0"/>
              <a:t>Nucleus</a:t>
            </a:r>
          </a:p>
          <a:p>
            <a:pPr lvl="1"/>
            <a:r>
              <a:rPr lang="en-US" dirty="0" smtClean="0"/>
              <a:t>T &amp; B &amp; Macrophage  Cells</a:t>
            </a:r>
            <a:endParaRPr lang="en-US" dirty="0"/>
          </a:p>
        </p:txBody>
      </p:sp>
    </p:spTree>
    <p:extLst>
      <p:ext uri="{BB962C8B-B14F-4D97-AF65-F5344CB8AC3E}">
        <p14:creationId xmlns:p14="http://schemas.microsoft.com/office/powerpoint/2010/main" val="28969213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Different </a:t>
            </a:r>
            <a:r>
              <a:rPr lang="en-US" dirty="0" smtClean="0">
                <a:hlinkClick r:id="rId2"/>
              </a:rPr>
              <a:t>Blood Types</a:t>
            </a:r>
            <a:endParaRPr lang="en-US" dirty="0"/>
          </a:p>
        </p:txBody>
      </p:sp>
      <p:sp>
        <p:nvSpPr>
          <p:cNvPr id="3" name="Content Placeholder 2"/>
          <p:cNvSpPr>
            <a:spLocks noGrp="1"/>
          </p:cNvSpPr>
          <p:nvPr>
            <p:ph idx="1"/>
          </p:nvPr>
        </p:nvSpPr>
        <p:spPr/>
        <p:txBody>
          <a:bodyPr/>
          <a:lstStyle/>
          <a:p>
            <a:r>
              <a:rPr lang="en-US" dirty="0" smtClean="0"/>
              <a:t>A+		A-</a:t>
            </a:r>
          </a:p>
          <a:p>
            <a:r>
              <a:rPr lang="en-US" dirty="0" smtClean="0"/>
              <a:t>B+		B-</a:t>
            </a:r>
          </a:p>
          <a:p>
            <a:r>
              <a:rPr lang="en-US" dirty="0" smtClean="0"/>
              <a:t>O+		O-</a:t>
            </a:r>
          </a:p>
          <a:p>
            <a:r>
              <a:rPr lang="en-US" dirty="0" smtClean="0"/>
              <a:t>AB+	AB-</a:t>
            </a:r>
            <a:endParaRPr lang="en-US" dirty="0"/>
          </a:p>
        </p:txBody>
      </p:sp>
    </p:spTree>
    <p:extLst>
      <p:ext uri="{BB962C8B-B14F-4D97-AF65-F5344CB8AC3E}">
        <p14:creationId xmlns:p14="http://schemas.microsoft.com/office/powerpoint/2010/main" val="37331412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Lab</a:t>
            </a:r>
            <a:endParaRPr lang="en-US" dirty="0"/>
          </a:p>
        </p:txBody>
      </p:sp>
      <p:sp>
        <p:nvSpPr>
          <p:cNvPr id="3" name="Content Placeholder 2"/>
          <p:cNvSpPr>
            <a:spLocks noGrp="1"/>
          </p:cNvSpPr>
          <p:nvPr>
            <p:ph idx="1"/>
          </p:nvPr>
        </p:nvSpPr>
        <p:spPr>
          <a:xfrm>
            <a:off x="1524000" y="1219201"/>
            <a:ext cx="9144000" cy="4906963"/>
          </a:xfrm>
        </p:spPr>
        <p:txBody>
          <a:bodyPr>
            <a:normAutofit/>
          </a:bodyPr>
          <a:lstStyle/>
          <a:p>
            <a:r>
              <a:rPr lang="en-US" dirty="0" smtClean="0"/>
              <a:t>Title: Short – 5 - 9 words</a:t>
            </a:r>
          </a:p>
          <a:p>
            <a:r>
              <a:rPr lang="en-US" dirty="0" smtClean="0"/>
              <a:t>Introduction: Exercise &amp; Cardiovascular/ Respiratory system, O</a:t>
            </a:r>
            <a:r>
              <a:rPr lang="en-US" baseline="-25000" dirty="0" smtClean="0"/>
              <a:t>2</a:t>
            </a:r>
            <a:r>
              <a:rPr lang="en-US" dirty="0" smtClean="0"/>
              <a:t> &amp; CO</a:t>
            </a:r>
            <a:r>
              <a:rPr lang="en-US" baseline="-25000" dirty="0" smtClean="0"/>
              <a:t>2</a:t>
            </a:r>
            <a:r>
              <a:rPr lang="en-US" dirty="0" smtClean="0"/>
              <a:t>, pH, pulse</a:t>
            </a:r>
          </a:p>
          <a:p>
            <a:r>
              <a:rPr lang="en-US" dirty="0" smtClean="0"/>
              <a:t>Objective</a:t>
            </a:r>
          </a:p>
          <a:p>
            <a:r>
              <a:rPr lang="en-US" dirty="0" smtClean="0"/>
              <a:t>Hypothesis</a:t>
            </a:r>
          </a:p>
          <a:p>
            <a:r>
              <a:rPr lang="en-US" dirty="0" smtClean="0"/>
              <a:t>Materials: List</a:t>
            </a:r>
          </a:p>
          <a:p>
            <a:r>
              <a:rPr lang="en-US" dirty="0" smtClean="0"/>
              <a:t>Procedure: Specific. Step 1, Step 2, Step 3…</a:t>
            </a:r>
          </a:p>
          <a:p>
            <a:r>
              <a:rPr lang="en-US" dirty="0" smtClean="0"/>
              <a:t>Safety concerns:  don’t run with scissors.</a:t>
            </a:r>
            <a:endParaRPr lang="en-US" dirty="0"/>
          </a:p>
        </p:txBody>
      </p:sp>
    </p:spTree>
    <p:extLst>
      <p:ext uri="{BB962C8B-B14F-4D97-AF65-F5344CB8AC3E}">
        <p14:creationId xmlns:p14="http://schemas.microsoft.com/office/powerpoint/2010/main" val="2152618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Lab</a:t>
            </a:r>
            <a:endParaRPr lang="en-US" dirty="0"/>
          </a:p>
        </p:txBody>
      </p:sp>
      <p:sp>
        <p:nvSpPr>
          <p:cNvPr id="3" name="Content Placeholder 2"/>
          <p:cNvSpPr>
            <a:spLocks noGrp="1"/>
          </p:cNvSpPr>
          <p:nvPr>
            <p:ph idx="1"/>
          </p:nvPr>
        </p:nvSpPr>
        <p:spPr/>
        <p:txBody>
          <a:bodyPr>
            <a:normAutofit/>
          </a:bodyPr>
          <a:lstStyle/>
          <a:p>
            <a:r>
              <a:rPr lang="en-US" dirty="0" smtClean="0"/>
              <a:t>Constants</a:t>
            </a:r>
          </a:p>
          <a:p>
            <a:r>
              <a:rPr lang="en-US" dirty="0" smtClean="0"/>
              <a:t>Control:1</a:t>
            </a:r>
            <a:r>
              <a:rPr lang="en-US" baseline="30000" dirty="0" smtClean="0"/>
              <a:t>st</a:t>
            </a:r>
            <a:r>
              <a:rPr lang="en-US" dirty="0" smtClean="0"/>
              <a:t> data point</a:t>
            </a:r>
          </a:p>
          <a:p>
            <a:r>
              <a:rPr lang="en-US" dirty="0"/>
              <a:t>Data table: Independent &amp; Dependent </a:t>
            </a:r>
            <a:r>
              <a:rPr lang="en-US" dirty="0" smtClean="0"/>
              <a:t>Variable</a:t>
            </a:r>
          </a:p>
          <a:p>
            <a:r>
              <a:rPr lang="en-US" dirty="0"/>
              <a:t>Graph:</a:t>
            </a:r>
          </a:p>
          <a:p>
            <a:r>
              <a:rPr lang="en-US" dirty="0" smtClean="0"/>
              <a:t>Data Analysis:  What happened over time and why is it important?</a:t>
            </a:r>
          </a:p>
          <a:p>
            <a:r>
              <a:rPr lang="en-US" dirty="0" smtClean="0"/>
              <a:t>Error Analysis:</a:t>
            </a:r>
          </a:p>
          <a:p>
            <a:r>
              <a:rPr lang="en-US" dirty="0" smtClean="0"/>
              <a:t>Conclusion:</a:t>
            </a:r>
            <a:endParaRPr lang="en-US" dirty="0"/>
          </a:p>
        </p:txBody>
      </p:sp>
    </p:spTree>
    <p:extLst>
      <p:ext uri="{BB962C8B-B14F-4D97-AF65-F5344CB8AC3E}">
        <p14:creationId xmlns:p14="http://schemas.microsoft.com/office/powerpoint/2010/main" val="4652556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1143000"/>
          </a:xfrm>
        </p:spPr>
        <p:txBody>
          <a:bodyPr>
            <a:normAutofit fontScale="90000"/>
          </a:bodyPr>
          <a:lstStyle/>
          <a:p>
            <a:r>
              <a:rPr lang="en-US" dirty="0" smtClean="0"/>
              <a:t>Questions to answer in the conclusion </a:t>
            </a:r>
            <a:br>
              <a:rPr lang="en-US" dirty="0" smtClean="0"/>
            </a:br>
            <a:r>
              <a:rPr lang="en-US" dirty="0" smtClean="0"/>
              <a:t>Yes in addition to the one’s in the lab report.</a:t>
            </a:r>
            <a:endParaRPr lang="en-US" dirty="0"/>
          </a:p>
        </p:txBody>
      </p:sp>
      <p:sp>
        <p:nvSpPr>
          <p:cNvPr id="3" name="Content Placeholder 2"/>
          <p:cNvSpPr>
            <a:spLocks noGrp="1"/>
          </p:cNvSpPr>
          <p:nvPr>
            <p:ph idx="1"/>
          </p:nvPr>
        </p:nvSpPr>
        <p:spPr/>
        <p:txBody>
          <a:bodyPr>
            <a:normAutofit/>
          </a:bodyPr>
          <a:lstStyle/>
          <a:p>
            <a:r>
              <a:rPr lang="en-US" dirty="0" smtClean="0"/>
              <a:t>How did your steps change with the different activities you did?</a:t>
            </a:r>
          </a:p>
          <a:p>
            <a:r>
              <a:rPr lang="en-US" dirty="0" smtClean="0"/>
              <a:t>What effect did repeating the exercise over time have on the muscle group.</a:t>
            </a:r>
          </a:p>
          <a:p>
            <a:r>
              <a:rPr lang="en-US" dirty="0" smtClean="0"/>
              <a:t>How did your muscles feel?</a:t>
            </a:r>
          </a:p>
          <a:p>
            <a:r>
              <a:rPr lang="en-US" dirty="0" smtClean="0"/>
              <a:t>What physiological factors are  responsible for fatigue?</a:t>
            </a:r>
          </a:p>
          <a:p>
            <a:r>
              <a:rPr lang="en-US" dirty="0" smtClean="0"/>
              <a:t>How does the amount of rest you have affect the recovery of the muscles?</a:t>
            </a:r>
          </a:p>
          <a:p>
            <a:r>
              <a:rPr lang="en-US" dirty="0" smtClean="0"/>
              <a:t>How did your results compare to others.</a:t>
            </a:r>
          </a:p>
          <a:p>
            <a:pPr>
              <a:buNone/>
            </a:pPr>
            <a:endParaRPr lang="en-US" dirty="0" smtClean="0"/>
          </a:p>
        </p:txBody>
      </p:sp>
    </p:spTree>
    <p:extLst>
      <p:ext uri="{BB962C8B-B14F-4D97-AF65-F5344CB8AC3E}">
        <p14:creationId xmlns:p14="http://schemas.microsoft.com/office/powerpoint/2010/main" val="41084283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8162" y="500062"/>
            <a:ext cx="10515600" cy="1325563"/>
          </a:xfrm>
        </p:spPr>
        <p:txBody>
          <a:bodyPr/>
          <a:lstStyle/>
          <a:p>
            <a:r>
              <a:rPr lang="en-US" dirty="0" smtClean="0"/>
              <a:t>AXES </a:t>
            </a:r>
            <a:r>
              <a:rPr lang="en-US" b="1" dirty="0" smtClean="0"/>
              <a:t>Paragraph </a:t>
            </a:r>
            <a:r>
              <a:rPr lang="en-US" dirty="0" smtClean="0"/>
              <a:t>Exercise Lab P. 35 NB</a:t>
            </a:r>
            <a:br>
              <a:rPr lang="en-US" dirty="0" smtClean="0"/>
            </a:br>
            <a:r>
              <a:rPr lang="en-US" sz="2400" dirty="0" smtClean="0"/>
              <a:t>(Use your transition words: Then, Next, Although, However, </a:t>
            </a:r>
            <a:r>
              <a:rPr lang="en-US" sz="2400" smtClean="0"/>
              <a:t>In addition to.)</a:t>
            </a:r>
            <a:endParaRPr lang="en-US" sz="2400"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Name all Body systems involved in the Exercise Lab.</a:t>
            </a:r>
          </a:p>
          <a:p>
            <a:pPr marL="514350" indent="-514350">
              <a:buFont typeface="+mj-lt"/>
              <a:buAutoNum type="arabicPeriod"/>
            </a:pPr>
            <a:r>
              <a:rPr lang="en-US" dirty="0" smtClean="0"/>
              <a:t>Describe your understanding of what homeostasis is?  </a:t>
            </a:r>
          </a:p>
          <a:p>
            <a:pPr marL="514350" indent="-514350">
              <a:buFont typeface="+mj-lt"/>
              <a:buAutoNum type="arabicPeriod"/>
            </a:pPr>
            <a:r>
              <a:rPr lang="en-US" dirty="0" smtClean="0"/>
              <a:t>Write a complete sentence(s) giving an example(s) from the lab of homeostasis.  </a:t>
            </a:r>
          </a:p>
          <a:p>
            <a:pPr marL="514350" indent="-514350">
              <a:buFont typeface="+mj-lt"/>
              <a:buAutoNum type="arabicPeriod"/>
            </a:pPr>
            <a:r>
              <a:rPr lang="en-US" dirty="0" smtClean="0"/>
              <a:t>How does the body use Negative Feedback Mechanisms to maintain homeostasis?  </a:t>
            </a:r>
          </a:p>
          <a:p>
            <a:pPr marL="514350" indent="-514350">
              <a:buFont typeface="+mj-lt"/>
              <a:buAutoNum type="arabicPeriod"/>
            </a:pPr>
            <a:r>
              <a:rPr lang="en-US" dirty="0" smtClean="0"/>
              <a:t>Include two body systems and how they help maintain homeostasis.</a:t>
            </a:r>
          </a:p>
          <a:p>
            <a:pPr marL="0" indent="0">
              <a:buNone/>
            </a:pPr>
            <a:endParaRPr lang="en-US" dirty="0"/>
          </a:p>
        </p:txBody>
      </p:sp>
    </p:spTree>
    <p:extLst>
      <p:ext uri="{BB962C8B-B14F-4D97-AF65-F5344CB8AC3E}">
        <p14:creationId xmlns:p14="http://schemas.microsoft.com/office/powerpoint/2010/main" val="1400927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04551"/>
          </a:xfrm>
        </p:spPr>
        <p:txBody>
          <a:bodyPr>
            <a:normAutofit/>
          </a:bodyPr>
          <a:lstStyle/>
          <a:p>
            <a:r>
              <a:rPr lang="en-US" sz="2800" dirty="0"/>
              <a:t>2</a:t>
            </a:r>
            <a:r>
              <a:rPr lang="en-US" sz="2800" dirty="0" smtClean="0"/>
              <a:t>/7 Reading a Table and Graph</a:t>
            </a:r>
            <a:br>
              <a:rPr lang="en-US" sz="2800" dirty="0" smtClean="0"/>
            </a:br>
            <a:r>
              <a:rPr lang="en-US" sz="2800" dirty="0" smtClean="0"/>
              <a:t>Obj. TSW learn how to read a graph and interpret data from it. P. 32NB</a:t>
            </a:r>
            <a:endParaRPr lang="en-US" sz="2800" dirty="0"/>
          </a:p>
        </p:txBody>
      </p:sp>
      <p:graphicFrame>
        <p:nvGraphicFramePr>
          <p:cNvPr id="4" name="Content Placeholder 3"/>
          <p:cNvGraphicFramePr>
            <a:graphicFrameLocks noGrp="1"/>
          </p:cNvGraphicFramePr>
          <p:nvPr>
            <p:ph idx="1"/>
            <p:extLst/>
          </p:nvPr>
        </p:nvGraphicFramePr>
        <p:xfrm>
          <a:off x="0" y="1004552"/>
          <a:ext cx="5293217" cy="4389120"/>
        </p:xfrm>
        <a:graphic>
          <a:graphicData uri="http://schemas.openxmlformats.org/drawingml/2006/table">
            <a:tbl>
              <a:tblPr>
                <a:tableStyleId>{5C22544A-7EE6-4342-B048-85BDC9FD1C3A}</a:tableStyleId>
              </a:tblPr>
              <a:tblGrid>
                <a:gridCol w="696384"/>
                <a:gridCol w="1688274"/>
                <a:gridCol w="1553640"/>
                <a:gridCol w="1354919"/>
              </a:tblGrid>
              <a:tr h="615610">
                <a:tc>
                  <a:txBody>
                    <a:bodyPr/>
                    <a:lstStyle/>
                    <a:p>
                      <a:pPr algn="ctr" fontAlgn="b"/>
                      <a:r>
                        <a:rPr lang="en-US" sz="2400" u="none" strike="noStrike" dirty="0">
                          <a:effectLst/>
                        </a:rPr>
                        <a:t>Trials</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Without Distractions</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With Distractions</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Opposite Hand</a:t>
                      </a:r>
                      <a:endParaRPr lang="en-US" sz="2400" b="0" i="0" u="none" strike="noStrike" dirty="0">
                        <a:solidFill>
                          <a:srgbClr val="000000"/>
                        </a:solidFill>
                        <a:effectLst/>
                        <a:latin typeface="Calibri" panose="020F0502020204030204" pitchFamily="34" charset="0"/>
                      </a:endParaRPr>
                    </a:p>
                  </a:txBody>
                  <a:tcPr marL="0" marR="0" marT="0" marB="0" anchor="b"/>
                </a:tc>
              </a:tr>
              <a:tr h="307805">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63</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63</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52</a:t>
                      </a:r>
                      <a:endParaRPr lang="en-US" sz="2400" b="0" i="0" u="none" strike="noStrike">
                        <a:solidFill>
                          <a:srgbClr val="000000"/>
                        </a:solidFill>
                        <a:effectLst/>
                        <a:latin typeface="Calibri" panose="020F0502020204030204" pitchFamily="34" charset="0"/>
                      </a:endParaRPr>
                    </a:p>
                  </a:txBody>
                  <a:tcPr marL="0" marR="0" marT="0" marB="0" anchor="b"/>
                </a:tc>
              </a:tr>
              <a:tr h="307805">
                <a:tc>
                  <a:txBody>
                    <a:bodyPr/>
                    <a:lstStyle/>
                    <a:p>
                      <a:pPr algn="ct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58</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62</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54</a:t>
                      </a:r>
                      <a:endParaRPr lang="en-US" sz="2400" b="0" i="0" u="none" strike="noStrike">
                        <a:solidFill>
                          <a:srgbClr val="000000"/>
                        </a:solidFill>
                        <a:effectLst/>
                        <a:latin typeface="Calibri" panose="020F0502020204030204" pitchFamily="34" charset="0"/>
                      </a:endParaRPr>
                    </a:p>
                  </a:txBody>
                  <a:tcPr marL="0" marR="0" marT="0" marB="0" anchor="b"/>
                </a:tc>
              </a:tr>
              <a:tr h="307805">
                <a:tc>
                  <a:txBody>
                    <a:bodyPr/>
                    <a:lstStyle/>
                    <a:p>
                      <a:pPr algn="ct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65</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57</a:t>
                      </a:r>
                      <a:endParaRPr lang="en-US" sz="2400" b="0" i="0" u="none" strike="noStrike">
                        <a:solidFill>
                          <a:srgbClr val="000000"/>
                        </a:solidFill>
                        <a:effectLst/>
                        <a:latin typeface="Calibri" panose="020F0502020204030204" pitchFamily="34" charset="0"/>
                      </a:endParaRPr>
                    </a:p>
                  </a:txBody>
                  <a:tcPr marL="0" marR="0" marT="0" marB="0" anchor="b"/>
                </a:tc>
              </a:tr>
              <a:tr h="307805">
                <a:tc>
                  <a:txBody>
                    <a:bodyPr/>
                    <a:lstStyle/>
                    <a:p>
                      <a:pPr algn="ct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46</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70</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59</a:t>
                      </a:r>
                      <a:endParaRPr lang="en-US" sz="2400" b="0" i="0" u="none" strike="noStrike">
                        <a:solidFill>
                          <a:srgbClr val="000000"/>
                        </a:solidFill>
                        <a:effectLst/>
                        <a:latin typeface="Calibri" panose="020F0502020204030204" pitchFamily="34" charset="0"/>
                      </a:endParaRPr>
                    </a:p>
                  </a:txBody>
                  <a:tcPr marL="0" marR="0" marT="0" marB="0" anchor="b"/>
                </a:tc>
              </a:tr>
              <a:tr h="307805">
                <a:tc>
                  <a:txBody>
                    <a:bodyPr/>
                    <a:lstStyle/>
                    <a:p>
                      <a:pPr algn="ct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59</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53</a:t>
                      </a:r>
                      <a:endParaRPr lang="en-US" sz="2400" b="0" i="0" u="none" strike="noStrike">
                        <a:solidFill>
                          <a:srgbClr val="000000"/>
                        </a:solidFill>
                        <a:effectLst/>
                        <a:latin typeface="Calibri" panose="020F0502020204030204" pitchFamily="34" charset="0"/>
                      </a:endParaRPr>
                    </a:p>
                  </a:txBody>
                  <a:tcPr marL="0" marR="0" marT="0" marB="0" anchor="b"/>
                </a:tc>
              </a:tr>
              <a:tr h="307805">
                <a:tc>
                  <a:txBody>
                    <a:bodyPr/>
                    <a:lstStyle/>
                    <a:p>
                      <a:pPr algn="ctr" fontAlgn="b"/>
                      <a:r>
                        <a:rPr lang="en-US" sz="2400" u="none" strike="noStrike">
                          <a:effectLst/>
                        </a:rPr>
                        <a:t>6</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45</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58</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56</a:t>
                      </a:r>
                      <a:endParaRPr lang="en-US" sz="2400" b="0" i="0" u="none" strike="noStrike" dirty="0">
                        <a:solidFill>
                          <a:srgbClr val="000000"/>
                        </a:solidFill>
                        <a:effectLst/>
                        <a:latin typeface="Calibri" panose="020F0502020204030204" pitchFamily="34" charset="0"/>
                      </a:endParaRPr>
                    </a:p>
                  </a:txBody>
                  <a:tcPr marL="0" marR="0" marT="0" marB="0" anchor="b"/>
                </a:tc>
              </a:tr>
              <a:tr h="307805">
                <a:tc>
                  <a:txBody>
                    <a:bodyPr/>
                    <a:lstStyle/>
                    <a:p>
                      <a:pPr algn="ct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43</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61</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51</a:t>
                      </a:r>
                      <a:endParaRPr lang="en-US" sz="2400" b="0" i="0" u="none" strike="noStrike" dirty="0">
                        <a:solidFill>
                          <a:srgbClr val="000000"/>
                        </a:solidFill>
                        <a:effectLst/>
                        <a:latin typeface="Calibri" panose="020F0502020204030204" pitchFamily="34" charset="0"/>
                      </a:endParaRPr>
                    </a:p>
                  </a:txBody>
                  <a:tcPr marL="0" marR="0" marT="0" marB="0" anchor="b"/>
                </a:tc>
              </a:tr>
              <a:tr h="307805">
                <a:tc>
                  <a:txBody>
                    <a:bodyPr/>
                    <a:lstStyle/>
                    <a:p>
                      <a:pPr algn="ctr" fontAlgn="b"/>
                      <a:r>
                        <a:rPr lang="en-US" sz="2400" u="none" strike="noStrike">
                          <a:effectLst/>
                        </a:rPr>
                        <a:t>8</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42</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60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58</a:t>
                      </a:r>
                      <a:endParaRPr lang="en-US" sz="2400" b="0" i="0" u="none" strike="noStrike" dirty="0">
                        <a:solidFill>
                          <a:srgbClr val="000000"/>
                        </a:solidFill>
                        <a:effectLst/>
                        <a:latin typeface="Calibri" panose="020F0502020204030204" pitchFamily="34" charset="0"/>
                      </a:endParaRPr>
                    </a:p>
                  </a:txBody>
                  <a:tcPr marL="0" marR="0" marT="0" marB="0" anchor="b"/>
                </a:tc>
              </a:tr>
              <a:tr h="307805">
                <a:tc>
                  <a:txBody>
                    <a:bodyPr/>
                    <a:lstStyle/>
                    <a:p>
                      <a:pPr algn="ctr" fontAlgn="b"/>
                      <a:r>
                        <a:rPr lang="en-US" sz="2400" u="none" strike="noStrike">
                          <a:effectLst/>
                        </a:rPr>
                        <a:t>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44</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59</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57</a:t>
                      </a:r>
                      <a:endParaRPr lang="en-US" sz="2400" b="0" i="0" u="none" strike="noStrike" dirty="0">
                        <a:solidFill>
                          <a:srgbClr val="000000"/>
                        </a:solidFill>
                        <a:effectLst/>
                        <a:latin typeface="Calibri" panose="020F0502020204030204" pitchFamily="34" charset="0"/>
                      </a:endParaRPr>
                    </a:p>
                  </a:txBody>
                  <a:tcPr marL="0" marR="0" marT="0" marB="0" anchor="b"/>
                </a:tc>
              </a:tr>
              <a:tr h="307805">
                <a:tc>
                  <a:txBody>
                    <a:bodyPr/>
                    <a:lstStyle/>
                    <a:p>
                      <a:pPr algn="ct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40</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a:effectLst/>
                        </a:rPr>
                        <a:t>58</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55</a:t>
                      </a:r>
                      <a:endParaRPr lang="en-US" sz="2400" b="0" i="0" u="none" strike="noStrike" dirty="0">
                        <a:solidFill>
                          <a:srgbClr val="000000"/>
                        </a:solidFill>
                        <a:effectLst/>
                        <a:latin typeface="Calibri" panose="020F0502020204030204" pitchFamily="34" charset="0"/>
                      </a:endParaRPr>
                    </a:p>
                  </a:txBody>
                  <a:tcPr marL="0" marR="0" marT="0" marB="0" anchor="b"/>
                </a:tc>
              </a:tr>
            </a:tbl>
          </a:graphicData>
        </a:graphic>
      </p:graphicFrame>
      <p:graphicFrame>
        <p:nvGraphicFramePr>
          <p:cNvPr id="5" name="Chart 4"/>
          <p:cNvGraphicFramePr>
            <a:graphicFrameLocks/>
          </p:cNvGraphicFramePr>
          <p:nvPr>
            <p:extLst/>
          </p:nvPr>
        </p:nvGraphicFramePr>
        <p:xfrm>
          <a:off x="5434884" y="872542"/>
          <a:ext cx="5922135" cy="34032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280338" y="4180344"/>
            <a:ext cx="6911662" cy="2677656"/>
          </a:xfrm>
          <a:prstGeom prst="rect">
            <a:avLst/>
          </a:prstGeom>
          <a:noFill/>
        </p:spPr>
        <p:txBody>
          <a:bodyPr wrap="square" rtlCol="0">
            <a:spAutoFit/>
          </a:bodyPr>
          <a:lstStyle/>
          <a:p>
            <a:pPr marL="342900" indent="-342900">
              <a:buFont typeface="+mj-lt"/>
              <a:buAutoNum type="arabicPeriod"/>
            </a:pPr>
            <a:r>
              <a:rPr lang="en-US" sz="2400" dirty="0" smtClean="0"/>
              <a:t>In the </a:t>
            </a:r>
            <a:r>
              <a:rPr lang="en-US" sz="2400" b="1" dirty="0" smtClean="0"/>
              <a:t>data table</a:t>
            </a:r>
            <a:r>
              <a:rPr lang="en-US" sz="2400" dirty="0" smtClean="0"/>
              <a:t>, What can be concluded from the data without distractions?  With Distractions?</a:t>
            </a:r>
          </a:p>
          <a:p>
            <a:pPr marL="342900" indent="-342900">
              <a:buFont typeface="+mj-lt"/>
              <a:buAutoNum type="arabicPeriod"/>
            </a:pPr>
            <a:r>
              <a:rPr lang="en-US" sz="2400" dirty="0" smtClean="0"/>
              <a:t>In the </a:t>
            </a:r>
            <a:r>
              <a:rPr lang="en-US" sz="2400" b="1" dirty="0" smtClean="0"/>
              <a:t>graph,</a:t>
            </a:r>
            <a:r>
              <a:rPr lang="en-US" sz="2400" dirty="0" smtClean="0"/>
              <a:t> What was the independent and dependent variables.  What was the control for the lab?</a:t>
            </a:r>
          </a:p>
          <a:p>
            <a:pPr marL="342900" indent="-342900">
              <a:buFont typeface="+mj-lt"/>
              <a:buAutoNum type="arabicPeriod"/>
            </a:pPr>
            <a:r>
              <a:rPr lang="en-US" sz="2400" dirty="0" smtClean="0"/>
              <a:t>Create a better title for the </a:t>
            </a:r>
            <a:r>
              <a:rPr lang="en-US" sz="2400" b="1" dirty="0" smtClean="0"/>
              <a:t>graph</a:t>
            </a:r>
            <a:r>
              <a:rPr lang="en-US" sz="2400" dirty="0" smtClean="0"/>
              <a:t> that represents the true nature of the lab.</a:t>
            </a:r>
            <a:endParaRPr lang="en-US" sz="2400" dirty="0"/>
          </a:p>
        </p:txBody>
      </p:sp>
    </p:spTree>
    <p:extLst>
      <p:ext uri="{BB962C8B-B14F-4D97-AF65-F5344CB8AC3E}">
        <p14:creationId xmlns:p14="http://schemas.microsoft.com/office/powerpoint/2010/main" val="24971819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to WU</a:t>
            </a:r>
            <a:endParaRPr lang="en-US" dirty="0"/>
          </a:p>
        </p:txBody>
      </p:sp>
      <p:sp>
        <p:nvSpPr>
          <p:cNvPr id="3" name="Content Placeholder 2"/>
          <p:cNvSpPr>
            <a:spLocks noGrp="1"/>
          </p:cNvSpPr>
          <p:nvPr>
            <p:ph idx="1"/>
          </p:nvPr>
        </p:nvSpPr>
        <p:spPr>
          <a:xfrm>
            <a:off x="838200" y="1490774"/>
            <a:ext cx="10515600" cy="4351338"/>
          </a:xfrm>
        </p:spPr>
        <p:txBody>
          <a:bodyPr/>
          <a:lstStyle/>
          <a:p>
            <a:pPr marL="514350" indent="-514350">
              <a:buFont typeface="+mj-lt"/>
              <a:buAutoNum type="arabicPeriod"/>
            </a:pPr>
            <a:r>
              <a:rPr lang="en-US" dirty="0" smtClean="0"/>
              <a:t>The conclusion to the data without distractions is that it got faster as more trials were done.  With the distractions, the reaction time did not get faster.</a:t>
            </a:r>
          </a:p>
          <a:p>
            <a:pPr marL="514350" indent="-514350">
              <a:buFont typeface="+mj-lt"/>
              <a:buAutoNum type="arabicPeriod"/>
            </a:pPr>
            <a:r>
              <a:rPr lang="en-US" dirty="0" smtClean="0"/>
              <a:t>The Independent Variable is the number of trials, (X – axis).  The Dependent Variable is the Number of repetitions, (Y – axis).  The control in the lab was my original resting respiration rate, or pulse rate.</a:t>
            </a:r>
          </a:p>
          <a:p>
            <a:pPr marL="514350" indent="-514350">
              <a:buFont typeface="+mj-lt"/>
              <a:buAutoNum type="arabicPeriod"/>
            </a:pPr>
            <a:r>
              <a:rPr lang="en-US" dirty="0" smtClean="0"/>
              <a:t>A better title for the lab could be: Reaction Lab with meter sticks, Distraction/Reaction Meter Stick Lab, How quick can you catch a </a:t>
            </a:r>
            <a:r>
              <a:rPr lang="en-US" dirty="0" err="1" smtClean="0"/>
              <a:t>meterstick</a:t>
            </a:r>
            <a:r>
              <a:rPr lang="en-US" dirty="0" smtClean="0"/>
              <a:t>?</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20109777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0153"/>
            <a:ext cx="11353800" cy="1600536"/>
          </a:xfrm>
        </p:spPr>
        <p:txBody>
          <a:bodyPr>
            <a:normAutofit fontScale="90000"/>
          </a:bodyPr>
          <a:lstStyle/>
          <a:p>
            <a:r>
              <a:rPr lang="en-US" dirty="0" smtClean="0"/>
              <a:t>2/9 Review for Physiology Test</a:t>
            </a:r>
            <a:br>
              <a:rPr lang="en-US" dirty="0" smtClean="0"/>
            </a:br>
            <a:r>
              <a:rPr lang="en-US" dirty="0" smtClean="0"/>
              <a:t>Obj. TSW demonstrate understanding of how the body maintains homeostasis. p. 34NB</a:t>
            </a:r>
            <a:endParaRPr lang="en-US" dirty="0"/>
          </a:p>
        </p:txBody>
      </p:sp>
      <p:sp>
        <p:nvSpPr>
          <p:cNvPr id="3" name="Content Placeholder 2"/>
          <p:cNvSpPr>
            <a:spLocks noGrp="1"/>
          </p:cNvSpPr>
          <p:nvPr>
            <p:ph idx="1"/>
          </p:nvPr>
        </p:nvSpPr>
        <p:spPr>
          <a:xfrm>
            <a:off x="5550794" y="1825625"/>
            <a:ext cx="6490952" cy="4351338"/>
          </a:xfrm>
        </p:spPr>
        <p:txBody>
          <a:bodyPr/>
          <a:lstStyle/>
          <a:p>
            <a:pPr marL="514350" indent="-514350">
              <a:buFont typeface="+mj-lt"/>
              <a:buAutoNum type="arabicPeriod"/>
            </a:pPr>
            <a:r>
              <a:rPr lang="en-US" dirty="0" smtClean="0"/>
              <a:t>CH 39 Explain the function of the immune system, name a cell, tissue and organ.</a:t>
            </a:r>
          </a:p>
          <a:p>
            <a:pPr marL="514350" indent="-514350">
              <a:buFont typeface="+mj-lt"/>
              <a:buAutoNum type="arabicPeriod"/>
            </a:pPr>
            <a:r>
              <a:rPr lang="en-US" dirty="0" smtClean="0"/>
              <a:t>CH 36 Explain the function of the nervous system, name a cell, tissue and organ.</a:t>
            </a:r>
          </a:p>
          <a:p>
            <a:pPr marL="514350" indent="-514350">
              <a:buFont typeface="+mj-lt"/>
              <a:buAutoNum type="arabicPeriod"/>
            </a:pPr>
            <a:r>
              <a:rPr lang="en-US" dirty="0" smtClean="0"/>
              <a:t>Name any two body systems and explain how they work together to maintain homeostasis.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0689"/>
            <a:ext cx="5410649" cy="4057987"/>
          </a:xfrm>
          <a:prstGeom prst="rect">
            <a:avLst/>
          </a:prstGeom>
        </p:spPr>
      </p:pic>
    </p:spTree>
    <p:extLst>
      <p:ext uri="{BB962C8B-B14F-4D97-AF65-F5344CB8AC3E}">
        <p14:creationId xmlns:p14="http://schemas.microsoft.com/office/powerpoint/2010/main" val="2791279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155" y="689525"/>
            <a:ext cx="9601196" cy="1303867"/>
          </a:xfrm>
        </p:spPr>
        <p:txBody>
          <a:bodyPr>
            <a:normAutofit/>
          </a:bodyPr>
          <a:lstStyle/>
          <a:p>
            <a:r>
              <a:rPr lang="en-US" dirty="0" smtClean="0"/>
              <a:t>HW – send me (Email) the Data section of the Distraction Reaction Lab</a:t>
            </a:r>
            <a:endParaRPr lang="en-US" dirty="0"/>
          </a:p>
        </p:txBody>
      </p:sp>
      <p:sp>
        <p:nvSpPr>
          <p:cNvPr id="3" name="Content Placeholder 2"/>
          <p:cNvSpPr>
            <a:spLocks noGrp="1"/>
          </p:cNvSpPr>
          <p:nvPr>
            <p:ph idx="1"/>
          </p:nvPr>
        </p:nvSpPr>
        <p:spPr>
          <a:xfrm>
            <a:off x="603504" y="1993392"/>
            <a:ext cx="10293093" cy="3882476"/>
          </a:xfrm>
        </p:spPr>
        <p:txBody>
          <a:bodyPr/>
          <a:lstStyle/>
          <a:p>
            <a:pPr marL="0" indent="0">
              <a:buNone/>
            </a:pPr>
            <a:r>
              <a:rPr lang="en-US" dirty="0" smtClean="0"/>
              <a:t>Data:   </a:t>
            </a:r>
            <a:r>
              <a:rPr lang="en-US" dirty="0"/>
              <a:t>(12 Font, Times new roman)</a:t>
            </a:r>
          </a:p>
          <a:p>
            <a:pPr marL="457200" lvl="1" indent="0">
              <a:buNone/>
            </a:pPr>
            <a:r>
              <a:rPr lang="en-US" dirty="0" smtClean="0"/>
              <a:t>Table 1:   (12 Font, Times new roman)</a:t>
            </a:r>
          </a:p>
          <a:p>
            <a:pPr marL="457200" lvl="1" indent="0">
              <a:buNone/>
            </a:pPr>
            <a:r>
              <a:rPr lang="en-US" dirty="0" smtClean="0"/>
              <a:t>Distance in (cm) measured with no Distraction, with Distraction and Opposite hand catching a meter stick. (10 font, TNR)</a:t>
            </a:r>
          </a:p>
          <a:p>
            <a:pPr marL="457200" lvl="1" indent="0">
              <a:buNone/>
            </a:pPr>
            <a:endParaRPr lang="en-US" dirty="0" smtClean="0"/>
          </a:p>
          <a:p>
            <a:pPr lvl="1"/>
            <a:endParaRPr lang="en-US" dirty="0"/>
          </a:p>
        </p:txBody>
      </p:sp>
      <p:pic>
        <p:nvPicPr>
          <p:cNvPr id="5" name="Picture 4"/>
          <p:cNvPicPr>
            <a:picLocks noChangeAspect="1"/>
          </p:cNvPicPr>
          <p:nvPr/>
        </p:nvPicPr>
        <p:blipFill>
          <a:blip r:embed="rId2"/>
          <a:stretch>
            <a:fillRect/>
          </a:stretch>
        </p:blipFill>
        <p:spPr>
          <a:xfrm>
            <a:off x="5750050" y="3694825"/>
            <a:ext cx="3218881" cy="3016047"/>
          </a:xfrm>
          <a:prstGeom prst="rect">
            <a:avLst/>
          </a:prstGeom>
        </p:spPr>
      </p:pic>
    </p:spTree>
    <p:extLst>
      <p:ext uri="{BB962C8B-B14F-4D97-AF65-F5344CB8AC3E}">
        <p14:creationId xmlns:p14="http://schemas.microsoft.com/office/powerpoint/2010/main" val="1267987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to Warm UP</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Immune system helps protect the body from disease causing pathogens.  The T &amp; B cell are two cells, the lymph and thymus gland are tissues, and the organs are spleen, Tonsils, Appendix.</a:t>
            </a:r>
          </a:p>
          <a:p>
            <a:pPr marL="514350" indent="-514350">
              <a:buFont typeface="+mj-lt"/>
              <a:buAutoNum type="arabicPeriod"/>
            </a:pPr>
            <a:r>
              <a:rPr lang="en-US" dirty="0" smtClean="0"/>
              <a:t>Nervous System communicates with the outside world and sends messages inside the body.  The three types of nerve cells are sensory neuron, Interneuron (brain or in spine), Motor neuron. Tissues would surround the spine, the Organ is the Brain.</a:t>
            </a:r>
          </a:p>
          <a:p>
            <a:pPr marL="514350" indent="-514350">
              <a:buFont typeface="+mj-lt"/>
              <a:buAutoNum type="arabicPeriod"/>
            </a:pPr>
            <a:r>
              <a:rPr lang="en-US" dirty="0" smtClean="0"/>
              <a:t>The Respiratory system works with the Circulatory system to maintain homeostasis by the blood carrying O2 to the muscles, and then it will carry away CO2 to the Lungs to be exhaled.</a:t>
            </a:r>
            <a:endParaRPr lang="en-US" dirty="0"/>
          </a:p>
        </p:txBody>
      </p:sp>
    </p:spTree>
    <p:extLst>
      <p:ext uri="{BB962C8B-B14F-4D97-AF65-F5344CB8AC3E}">
        <p14:creationId xmlns:p14="http://schemas.microsoft.com/office/powerpoint/2010/main" val="14561239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a:t>
            </a:r>
            <a:r>
              <a:rPr lang="en-US" dirty="0" smtClean="0"/>
              <a:t>/10 Body Systems</a:t>
            </a:r>
            <a:br>
              <a:rPr lang="en-US" dirty="0" smtClean="0"/>
            </a:br>
            <a:r>
              <a:rPr lang="en-US" dirty="0" smtClean="0"/>
              <a:t>Obj. TSW relate the knowledge they learned about body systems.  P. 36 NB</a:t>
            </a:r>
            <a:endParaRPr lang="en-US" dirty="0"/>
          </a:p>
        </p:txBody>
      </p:sp>
      <p:sp>
        <p:nvSpPr>
          <p:cNvPr id="3" name="Content Placeholder 2"/>
          <p:cNvSpPr>
            <a:spLocks noGrp="1"/>
          </p:cNvSpPr>
          <p:nvPr>
            <p:ph idx="1"/>
          </p:nvPr>
        </p:nvSpPr>
        <p:spPr>
          <a:xfrm>
            <a:off x="4066390" y="1825625"/>
            <a:ext cx="8125610" cy="4351338"/>
          </a:xfrm>
        </p:spPr>
        <p:txBody>
          <a:bodyPr/>
          <a:lstStyle/>
          <a:p>
            <a:pPr marL="514350" indent="-514350">
              <a:buFont typeface="+mj-lt"/>
              <a:buAutoNum type="arabicPeriod"/>
            </a:pPr>
            <a:r>
              <a:rPr lang="en-US" dirty="0" smtClean="0"/>
              <a:t>Name 3 body systems you feel confident you understand.</a:t>
            </a:r>
          </a:p>
          <a:p>
            <a:pPr marL="514350" indent="-514350">
              <a:buFont typeface="+mj-lt"/>
              <a:buAutoNum type="arabicPeriod"/>
            </a:pPr>
            <a:r>
              <a:rPr lang="en-US" dirty="0" smtClean="0"/>
              <a:t>For each Body System, explain it’s function.</a:t>
            </a:r>
          </a:p>
          <a:p>
            <a:pPr marL="514350" indent="-514350">
              <a:buFont typeface="+mj-lt"/>
              <a:buAutoNum type="arabicPeriod"/>
            </a:pPr>
            <a:r>
              <a:rPr lang="en-US" dirty="0" smtClean="0"/>
              <a:t>Explain how two of those body systems work together to maintain homeostasis.</a:t>
            </a:r>
            <a:endParaRPr lang="en-US" dirty="0"/>
          </a:p>
        </p:txBody>
      </p:sp>
      <p:pic>
        <p:nvPicPr>
          <p:cNvPr id="4" name="Picture 2" descr="http://textbookofbacteriology.net/themicrobialworld/ResistanceMechanisms.gif"/>
          <p:cNvPicPr>
            <a:picLocks noChangeAspect="1" noChangeArrowheads="1"/>
          </p:cNvPicPr>
          <p:nvPr/>
        </p:nvPicPr>
        <p:blipFill>
          <a:blip r:embed="rId2" cstate="print"/>
          <a:srcRect/>
          <a:stretch>
            <a:fillRect/>
          </a:stretch>
        </p:blipFill>
        <p:spPr bwMode="auto">
          <a:xfrm>
            <a:off x="0" y="1862642"/>
            <a:ext cx="4066390" cy="4066390"/>
          </a:xfrm>
          <a:prstGeom prst="rect">
            <a:avLst/>
          </a:prstGeom>
          <a:noFill/>
        </p:spPr>
      </p:pic>
      <p:sp>
        <p:nvSpPr>
          <p:cNvPr id="5" name="TextBox 4"/>
          <p:cNvSpPr txBox="1"/>
          <p:nvPr/>
        </p:nvSpPr>
        <p:spPr>
          <a:xfrm>
            <a:off x="4456090" y="4391696"/>
            <a:ext cx="5679583" cy="1077218"/>
          </a:xfrm>
          <a:prstGeom prst="rect">
            <a:avLst/>
          </a:prstGeom>
          <a:noFill/>
        </p:spPr>
        <p:txBody>
          <a:bodyPr wrap="square" rtlCol="0">
            <a:spAutoFit/>
          </a:bodyPr>
          <a:lstStyle/>
          <a:p>
            <a:r>
              <a:rPr lang="en-US" sz="3200" smtClean="0"/>
              <a:t>How bacteria </a:t>
            </a:r>
            <a:r>
              <a:rPr lang="en-US" sz="3200" dirty="0" smtClean="0"/>
              <a:t>create a resistance to antibiotics.</a:t>
            </a:r>
            <a:endParaRPr lang="en-US" sz="3200" dirty="0"/>
          </a:p>
        </p:txBody>
      </p:sp>
    </p:spTree>
    <p:extLst>
      <p:ext uri="{BB962C8B-B14F-4D97-AF65-F5344CB8AC3E}">
        <p14:creationId xmlns:p14="http://schemas.microsoft.com/office/powerpoint/2010/main" val="27282601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Bacteria build a resistance to antibiotics? P. 35 NB</a:t>
            </a:r>
            <a:endParaRPr lang="en-US" dirty="0"/>
          </a:p>
        </p:txBody>
      </p:sp>
      <p:pic>
        <p:nvPicPr>
          <p:cNvPr id="4" name="Picture 2" descr="http://textbookofbacteriology.net/themicrobialworld/ResistanceMechanisms.gif"/>
          <p:cNvPicPr>
            <a:picLocks noGrp="1" noChangeAspect="1" noChangeArrowheads="1"/>
          </p:cNvPicPr>
          <p:nvPr>
            <p:ph idx="1"/>
          </p:nvPr>
        </p:nvPicPr>
        <p:blipFill>
          <a:blip r:embed="rId2" cstate="print"/>
          <a:srcRect/>
          <a:stretch>
            <a:fillRect/>
          </a:stretch>
        </p:blipFill>
        <p:spPr bwMode="auto">
          <a:xfrm>
            <a:off x="322730" y="1573306"/>
            <a:ext cx="4343400" cy="4343400"/>
          </a:xfrm>
          <a:prstGeom prst="rect">
            <a:avLst/>
          </a:prstGeom>
          <a:noFill/>
        </p:spPr>
      </p:pic>
      <p:sp>
        <p:nvSpPr>
          <p:cNvPr id="5" name="TextBox 4"/>
          <p:cNvSpPr txBox="1"/>
          <p:nvPr/>
        </p:nvSpPr>
        <p:spPr>
          <a:xfrm>
            <a:off x="4953000" y="1752601"/>
            <a:ext cx="5562600" cy="3323987"/>
          </a:xfrm>
          <a:prstGeom prst="rect">
            <a:avLst/>
          </a:prstGeom>
          <a:noFill/>
        </p:spPr>
        <p:txBody>
          <a:bodyPr wrap="square" rtlCol="0">
            <a:spAutoFit/>
          </a:bodyPr>
          <a:lstStyle/>
          <a:p>
            <a:r>
              <a:rPr lang="en-US" sz="2400" dirty="0"/>
              <a:t>1.Antibiotic Degrading Enzymes break up absorbed antibiotics.</a:t>
            </a:r>
          </a:p>
          <a:p>
            <a:r>
              <a:rPr lang="en-US" sz="2400" dirty="0"/>
              <a:t>2.The Bacteria builds a Efflux Pump to immediately pump out any absorbed antibiotic.</a:t>
            </a:r>
          </a:p>
          <a:p>
            <a:r>
              <a:rPr lang="en-US" sz="2400" dirty="0"/>
              <a:t>3. Antibiotic altering Enzyme surrounds the absorbed antibiotics and renders it useless &amp; ineffective.</a:t>
            </a:r>
          </a:p>
          <a:p>
            <a:endParaRPr lang="en-US" dirty="0"/>
          </a:p>
        </p:txBody>
      </p:sp>
    </p:spTree>
    <p:extLst>
      <p:ext uri="{BB962C8B-B14F-4D97-AF65-F5344CB8AC3E}">
        <p14:creationId xmlns:p14="http://schemas.microsoft.com/office/powerpoint/2010/main" val="91247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2/11 Quote of the Day</a:t>
            </a:r>
            <a:endParaRPr lang="en-US" dirty="0"/>
          </a:p>
        </p:txBody>
      </p:sp>
      <p:sp>
        <p:nvSpPr>
          <p:cNvPr id="3" name="Content Placeholder 2"/>
          <p:cNvSpPr>
            <a:spLocks noGrp="1"/>
          </p:cNvSpPr>
          <p:nvPr>
            <p:ph idx="1"/>
          </p:nvPr>
        </p:nvSpPr>
        <p:spPr/>
        <p:txBody>
          <a:bodyPr>
            <a:normAutofit/>
          </a:bodyPr>
          <a:lstStyle/>
          <a:p>
            <a:pPr marL="0" indent="0" algn="ctr">
              <a:buNone/>
            </a:pPr>
            <a:r>
              <a:rPr lang="en-US" sz="6600" dirty="0" smtClean="0"/>
              <a:t>The future belongs to those who believe in the beauty of their dreams.</a:t>
            </a:r>
          </a:p>
          <a:p>
            <a:pPr marL="1371600" lvl="3" indent="0" algn="ctr">
              <a:buNone/>
            </a:pPr>
            <a:r>
              <a:rPr lang="en-US" sz="6600" dirty="0" smtClean="0"/>
              <a:t>- Eleanor Roosevelt</a:t>
            </a:r>
            <a:endParaRPr lang="en-US" sz="6600" dirty="0"/>
          </a:p>
        </p:txBody>
      </p:sp>
    </p:spTree>
    <p:extLst>
      <p:ext uri="{BB962C8B-B14F-4D97-AF65-F5344CB8AC3E}">
        <p14:creationId xmlns:p14="http://schemas.microsoft.com/office/powerpoint/2010/main" val="33064746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2077055"/>
          </a:xfrm>
        </p:spPr>
        <p:txBody>
          <a:bodyPr>
            <a:noAutofit/>
          </a:bodyPr>
          <a:lstStyle/>
          <a:p>
            <a:r>
              <a:rPr lang="en-US" sz="3200" dirty="0" smtClean="0"/>
              <a:t>2/13 Review for Body Systems Test</a:t>
            </a:r>
            <a:br>
              <a:rPr lang="en-US" sz="3200" dirty="0" smtClean="0"/>
            </a:br>
            <a:r>
              <a:rPr lang="en-US" sz="3200" dirty="0" smtClean="0"/>
              <a:t>Obj. TSW write a well thought out response to a written question about body systems, and accurately find the Claim, Evidence, Reasoning and AXES paragraph for a scientific article. P. 38 NB</a:t>
            </a:r>
            <a:endParaRPr lang="en-US" sz="3200" dirty="0"/>
          </a:p>
        </p:txBody>
      </p:sp>
      <p:sp>
        <p:nvSpPr>
          <p:cNvPr id="3" name="Content Placeholder 2"/>
          <p:cNvSpPr>
            <a:spLocks noGrp="1"/>
          </p:cNvSpPr>
          <p:nvPr>
            <p:ph idx="1"/>
          </p:nvPr>
        </p:nvSpPr>
        <p:spPr>
          <a:xfrm>
            <a:off x="5100034" y="2506662"/>
            <a:ext cx="7091966" cy="4351338"/>
          </a:xfrm>
        </p:spPr>
        <p:txBody>
          <a:bodyPr/>
          <a:lstStyle/>
          <a:p>
            <a:pPr marL="514350" indent="-514350">
              <a:buFont typeface="+mj-lt"/>
              <a:buAutoNum type="arabicPeriod"/>
            </a:pPr>
            <a:r>
              <a:rPr lang="en-US" dirty="0" smtClean="0"/>
              <a:t>What is a claim?  How do you know when you have found it in an article?</a:t>
            </a:r>
          </a:p>
          <a:p>
            <a:pPr marL="514350" indent="-514350">
              <a:buFont typeface="+mj-lt"/>
              <a:buAutoNum type="arabicPeriod"/>
            </a:pPr>
            <a:r>
              <a:rPr lang="en-US" dirty="0" smtClean="0"/>
              <a:t>What is evidence?  How do you know when you have found it in an article?</a:t>
            </a:r>
          </a:p>
          <a:p>
            <a:pPr marL="514350" indent="-514350">
              <a:buFont typeface="+mj-lt"/>
              <a:buAutoNum type="arabicPeriod"/>
            </a:pPr>
            <a:r>
              <a:rPr lang="en-US" dirty="0" smtClean="0"/>
              <a:t>What is the reasoning?  How do you know when you have found the support for the evidence?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3330"/>
            <a:ext cx="4991681" cy="4257273"/>
          </a:xfrm>
          <a:prstGeom prst="rect">
            <a:avLst/>
          </a:prstGeom>
        </p:spPr>
      </p:pic>
    </p:spTree>
    <p:extLst>
      <p:ext uri="{BB962C8B-B14F-4D97-AF65-F5344CB8AC3E}">
        <p14:creationId xmlns:p14="http://schemas.microsoft.com/office/powerpoint/2010/main" val="13345276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Study Guide P. 31 NB</a:t>
            </a:r>
            <a:endParaRPr lang="en-US" dirty="0"/>
          </a:p>
        </p:txBody>
      </p:sp>
      <p:sp>
        <p:nvSpPr>
          <p:cNvPr id="3" name="Content Placeholder 2"/>
          <p:cNvSpPr>
            <a:spLocks noGrp="1"/>
          </p:cNvSpPr>
          <p:nvPr>
            <p:ph idx="1"/>
          </p:nvPr>
        </p:nvSpPr>
        <p:spPr>
          <a:xfrm>
            <a:off x="838199" y="1559859"/>
            <a:ext cx="11027485" cy="4617104"/>
          </a:xfrm>
        </p:spPr>
        <p:txBody>
          <a:bodyPr>
            <a:normAutofit/>
          </a:bodyPr>
          <a:lstStyle/>
          <a:p>
            <a:pPr marL="514350" indent="-514350">
              <a:buFont typeface="+mj-lt"/>
              <a:buAutoNum type="arabicPeriod"/>
            </a:pPr>
            <a:r>
              <a:rPr lang="en-US" dirty="0" smtClean="0"/>
              <a:t>Non-specific Defenses: Skin, Mucus Membranes, Macrophage, fever</a:t>
            </a:r>
          </a:p>
          <a:p>
            <a:pPr marL="971550" lvl="1" indent="-514350">
              <a:buFont typeface="+mj-lt"/>
              <a:buAutoNum type="arabicPeriod"/>
            </a:pPr>
            <a:r>
              <a:rPr lang="en-US" dirty="0" smtClean="0"/>
              <a:t>Defends against pathogens.  Any non-self pathogen</a:t>
            </a:r>
          </a:p>
          <a:p>
            <a:pPr marL="514350" indent="-514350">
              <a:buFont typeface="+mj-lt"/>
              <a:buAutoNum type="arabicPeriod"/>
            </a:pPr>
            <a:r>
              <a:rPr lang="en-US" dirty="0" smtClean="0"/>
              <a:t>Inflammation</a:t>
            </a:r>
          </a:p>
          <a:p>
            <a:pPr marL="514350" indent="-514350">
              <a:buFont typeface="+mj-lt"/>
              <a:buAutoNum type="arabicPeriod"/>
            </a:pPr>
            <a:r>
              <a:rPr lang="en-US" dirty="0" smtClean="0"/>
              <a:t>A fever can be helpful in curing a disease because it weakens or disrupts the infections activities/reproduction.</a:t>
            </a:r>
          </a:p>
          <a:p>
            <a:pPr marL="514350" indent="-514350">
              <a:buFont typeface="+mj-lt"/>
              <a:buAutoNum type="arabicPeriod"/>
            </a:pPr>
            <a:r>
              <a:rPr lang="en-US" dirty="0" smtClean="0"/>
              <a:t>Anti</a:t>
            </a:r>
            <a:r>
              <a:rPr lang="en-US" b="1" dirty="0" smtClean="0"/>
              <a:t>bio</a:t>
            </a:r>
            <a:r>
              <a:rPr lang="en-US" dirty="0" smtClean="0"/>
              <a:t>tics are effective against </a:t>
            </a:r>
            <a:r>
              <a:rPr lang="en-US" b="1" dirty="0" smtClean="0"/>
              <a:t>Bac</a:t>
            </a:r>
            <a:r>
              <a:rPr lang="en-US" dirty="0" smtClean="0"/>
              <a:t>teria infections. </a:t>
            </a:r>
          </a:p>
          <a:p>
            <a:pPr marL="514350" indent="-514350">
              <a:buFont typeface="+mj-lt"/>
              <a:buAutoNum type="arabicPeriod"/>
            </a:pPr>
            <a:r>
              <a:rPr lang="en-US" dirty="0" smtClean="0"/>
              <a:t>Bacteria become resistant to antibiotics by random mutations and become immune to the drugs.</a:t>
            </a:r>
          </a:p>
          <a:p>
            <a:pPr marL="514350" indent="-514350">
              <a:buFont typeface="+mj-lt"/>
              <a:buAutoNum type="arabicPeriod"/>
            </a:pPr>
            <a:r>
              <a:rPr lang="en-US" dirty="0" smtClean="0"/>
              <a:t>Antigen – protein on a </a:t>
            </a:r>
            <a:r>
              <a:rPr lang="en-US" dirty="0" err="1" smtClean="0"/>
              <a:t>nonself</a:t>
            </a:r>
            <a:r>
              <a:rPr lang="en-US" dirty="0" smtClean="0"/>
              <a:t>-pathogen or protein on our cells.</a:t>
            </a:r>
          </a:p>
          <a:p>
            <a:pPr marL="971550" lvl="1" indent="-514350">
              <a:buFont typeface="+mj-lt"/>
              <a:buAutoNum type="arabicPeriod"/>
            </a:pPr>
            <a:r>
              <a:rPr lang="en-US" dirty="0" smtClean="0"/>
              <a:t>Antibodies – Proteins, good, in response to infection. (Specific Immunity)</a:t>
            </a:r>
          </a:p>
          <a:p>
            <a:pPr marL="514350" indent="-514350">
              <a:buFont typeface="+mj-lt"/>
              <a:buAutoNum type="arabicPeriod"/>
            </a:pPr>
            <a:endParaRPr lang="en-US" dirty="0"/>
          </a:p>
        </p:txBody>
      </p:sp>
    </p:spTree>
    <p:extLst>
      <p:ext uri="{BB962C8B-B14F-4D97-AF65-F5344CB8AC3E}">
        <p14:creationId xmlns:p14="http://schemas.microsoft.com/office/powerpoint/2010/main" val="346657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7. Vaccine is a dead or weakened strain of a pathogen, to support the immune system.</a:t>
            </a:r>
          </a:p>
          <a:p>
            <a:pPr marL="0" indent="0">
              <a:buNone/>
            </a:pPr>
            <a:r>
              <a:rPr lang="en-US" dirty="0" smtClean="0"/>
              <a:t>8. Vaccines trigger the immune system to make </a:t>
            </a:r>
            <a:r>
              <a:rPr lang="en-US" b="1" dirty="0" smtClean="0"/>
              <a:t>antibodies</a:t>
            </a:r>
            <a:r>
              <a:rPr lang="en-US" dirty="0" smtClean="0"/>
              <a:t>.</a:t>
            </a:r>
          </a:p>
          <a:p>
            <a:pPr marL="0" indent="0">
              <a:buNone/>
            </a:pPr>
            <a:r>
              <a:rPr lang="en-US" dirty="0" smtClean="0"/>
              <a:t>9. Antibiotics are able to effectively treat </a:t>
            </a:r>
            <a:r>
              <a:rPr lang="en-US" b="1" dirty="0" smtClean="0"/>
              <a:t>bacterial infections.</a:t>
            </a:r>
          </a:p>
          <a:p>
            <a:pPr marL="0" indent="0">
              <a:buNone/>
            </a:pPr>
            <a:r>
              <a:rPr lang="en-US" dirty="0" smtClean="0"/>
              <a:t>10. Individuals with HIV are more likely to get sick with infections because HIV weakens your immune system by stopping the T cells from functioning properly. </a:t>
            </a:r>
            <a:endParaRPr lang="en-US" dirty="0"/>
          </a:p>
          <a:p>
            <a:pPr marL="0" indent="0">
              <a:buNone/>
            </a:pPr>
            <a:r>
              <a:rPr lang="en-US" dirty="0" smtClean="0"/>
              <a:t>11. When you are sick, your white blood cells make </a:t>
            </a:r>
            <a:r>
              <a:rPr lang="en-US" b="1" dirty="0" smtClean="0"/>
              <a:t>antibodies</a:t>
            </a:r>
            <a:r>
              <a:rPr lang="en-US" dirty="0" smtClean="0"/>
              <a:t> against </a:t>
            </a:r>
            <a:r>
              <a:rPr lang="en-US" b="1" dirty="0" smtClean="0"/>
              <a:t>specific</a:t>
            </a:r>
            <a:r>
              <a:rPr lang="en-US" dirty="0" smtClean="0"/>
              <a:t> invaders. </a:t>
            </a:r>
            <a:endParaRPr lang="en-US" dirty="0"/>
          </a:p>
        </p:txBody>
      </p:sp>
    </p:spTree>
    <p:extLst>
      <p:ext uri="{BB962C8B-B14F-4D97-AF65-F5344CB8AC3E}">
        <p14:creationId xmlns:p14="http://schemas.microsoft.com/office/powerpoint/2010/main" val="2136376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2688" y="1024128"/>
            <a:ext cx="8449056" cy="4801314"/>
          </a:xfrm>
          <a:prstGeom prst="rect">
            <a:avLst/>
          </a:prstGeom>
          <a:noFill/>
        </p:spPr>
        <p:txBody>
          <a:bodyPr wrap="square" rtlCol="0">
            <a:spAutoFit/>
          </a:bodyPr>
          <a:lstStyle/>
          <a:p>
            <a:r>
              <a:rPr lang="en-US" dirty="0" smtClean="0"/>
              <a:t>Data:   (12 Font Times New Roman)</a:t>
            </a:r>
          </a:p>
          <a:p>
            <a:r>
              <a:rPr lang="en-US" dirty="0"/>
              <a:t>	</a:t>
            </a:r>
            <a:r>
              <a:rPr lang="en-US" dirty="0" smtClean="0"/>
              <a:t>Graph 1:</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Catching the meter stick without distractions, with distraction and with the opposite hand varied over the trials, however without distraction did get faster by the last trial.  (10 font TNR)</a:t>
            </a:r>
          </a:p>
          <a:p>
            <a:endParaRPr lang="en-US" dirty="0"/>
          </a:p>
        </p:txBody>
      </p:sp>
      <p:pic>
        <p:nvPicPr>
          <p:cNvPr id="3" name="Picture 2"/>
          <p:cNvPicPr>
            <a:picLocks noChangeAspect="1"/>
          </p:cNvPicPr>
          <p:nvPr/>
        </p:nvPicPr>
        <p:blipFill>
          <a:blip r:embed="rId2"/>
          <a:stretch>
            <a:fillRect/>
          </a:stretch>
        </p:blipFill>
        <p:spPr>
          <a:xfrm>
            <a:off x="2450393" y="1667136"/>
            <a:ext cx="4584589" cy="2755631"/>
          </a:xfrm>
          <a:prstGeom prst="rect">
            <a:avLst/>
          </a:prstGeom>
        </p:spPr>
      </p:pic>
    </p:spTree>
    <p:extLst>
      <p:ext uri="{BB962C8B-B14F-4D97-AF65-F5344CB8AC3E}">
        <p14:creationId xmlns:p14="http://schemas.microsoft.com/office/powerpoint/2010/main" val="652756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Distraction Reaction Lab </a:t>
            </a:r>
            <a:br>
              <a:rPr lang="en-US" dirty="0" smtClean="0"/>
            </a:br>
            <a:r>
              <a:rPr lang="en-US" dirty="0" smtClean="0"/>
              <a:t>Use Excel to enter data</a:t>
            </a:r>
            <a:endParaRPr lang="en-US" dirty="0"/>
          </a:p>
        </p:txBody>
      </p:sp>
      <p:sp>
        <p:nvSpPr>
          <p:cNvPr id="3" name="Content Placeholder 2"/>
          <p:cNvSpPr>
            <a:spLocks noGrp="1"/>
          </p:cNvSpPr>
          <p:nvPr>
            <p:ph idx="1"/>
          </p:nvPr>
        </p:nvSpPr>
        <p:spPr/>
        <p:txBody>
          <a:bodyPr/>
          <a:lstStyle/>
          <a:p>
            <a:r>
              <a:rPr lang="en-US" dirty="0" smtClean="0"/>
              <a:t>Create your title page today</a:t>
            </a:r>
          </a:p>
          <a:p>
            <a:r>
              <a:rPr lang="en-US" dirty="0" smtClean="0"/>
              <a:t>Start your Background information by doing online research and cite your sources.</a:t>
            </a:r>
          </a:p>
          <a:p>
            <a:r>
              <a:rPr lang="en-US" dirty="0" smtClean="0"/>
              <a:t>Copy and Paste Excel Data Table 1 and Graph 1 into word document.</a:t>
            </a:r>
          </a:p>
          <a:p>
            <a:r>
              <a:rPr lang="en-US" dirty="0" smtClean="0"/>
              <a:t>Bar graphs are used not line.</a:t>
            </a:r>
          </a:p>
          <a:p>
            <a:endParaRPr lang="en-US" dirty="0"/>
          </a:p>
          <a:p>
            <a:r>
              <a:rPr lang="en-US" dirty="0" smtClean="0"/>
              <a:t>Page 23NB</a:t>
            </a:r>
          </a:p>
          <a:p>
            <a:r>
              <a:rPr lang="en-US" dirty="0" smtClean="0"/>
              <a:t>Notes CH 39</a:t>
            </a:r>
            <a:endParaRPr lang="en-US" dirty="0"/>
          </a:p>
        </p:txBody>
      </p:sp>
    </p:spTree>
    <p:extLst>
      <p:ext uri="{BB962C8B-B14F-4D97-AF65-F5344CB8AC3E}">
        <p14:creationId xmlns:p14="http://schemas.microsoft.com/office/powerpoint/2010/main" val="4222014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normAutofit fontScale="90000"/>
          </a:bodyPr>
          <a:lstStyle/>
          <a:p>
            <a:r>
              <a:rPr lang="en-US" dirty="0" smtClean="0"/>
              <a:t>Notebook – Specific Immunity Activity</a:t>
            </a:r>
            <a:endParaRPr lang="en-US" dirty="0"/>
          </a:p>
        </p:txBody>
      </p:sp>
      <p:sp>
        <p:nvSpPr>
          <p:cNvPr id="3" name="Content Placeholder 2"/>
          <p:cNvSpPr>
            <a:spLocks noGrp="1"/>
          </p:cNvSpPr>
          <p:nvPr>
            <p:ph idx="1"/>
          </p:nvPr>
        </p:nvSpPr>
        <p:spPr>
          <a:xfrm>
            <a:off x="1981200" y="685801"/>
            <a:ext cx="8686800" cy="4876800"/>
          </a:xfrm>
        </p:spPr>
        <p:txBody>
          <a:bodyPr>
            <a:normAutofit/>
          </a:bodyPr>
          <a:lstStyle/>
          <a:p>
            <a:r>
              <a:rPr lang="en-US" dirty="0"/>
              <a:t>P. </a:t>
            </a:r>
            <a:r>
              <a:rPr lang="en-US" dirty="0" smtClean="0"/>
              <a:t>25 </a:t>
            </a:r>
            <a:r>
              <a:rPr lang="en-US" dirty="0"/>
              <a:t>NB  Antibody Immunity P. 1037BB</a:t>
            </a:r>
          </a:p>
          <a:p>
            <a:r>
              <a:rPr lang="en-US" dirty="0"/>
              <a:t>P. </a:t>
            </a:r>
            <a:r>
              <a:rPr lang="en-US" dirty="0" smtClean="0"/>
              <a:t>27 </a:t>
            </a:r>
            <a:r>
              <a:rPr lang="en-US" dirty="0"/>
              <a:t>NB Cellular Immunity P. 1038 BB</a:t>
            </a:r>
          </a:p>
          <a:p>
            <a:r>
              <a:rPr lang="en-US" dirty="0"/>
              <a:t>Write a 4 – 5 sentence summary using specific vocabulary to explain the process.</a:t>
            </a:r>
          </a:p>
        </p:txBody>
      </p:sp>
      <p:pic>
        <p:nvPicPr>
          <p:cNvPr id="4" name="Picture 42" descr="fig"/>
          <p:cNvPicPr>
            <a:picLocks noChangeAspect="1" noChangeArrowheads="1"/>
          </p:cNvPicPr>
          <p:nvPr/>
        </p:nvPicPr>
        <p:blipFill>
          <a:blip r:embed="rId2" cstate="print"/>
          <a:srcRect/>
          <a:stretch>
            <a:fillRect/>
          </a:stretch>
        </p:blipFill>
        <p:spPr bwMode="auto">
          <a:xfrm>
            <a:off x="1524000" y="3126440"/>
            <a:ext cx="3505200" cy="3731560"/>
          </a:xfrm>
          <a:prstGeom prst="rect">
            <a:avLst/>
          </a:prstGeom>
          <a:noFill/>
        </p:spPr>
      </p:pic>
      <p:pic>
        <p:nvPicPr>
          <p:cNvPr id="5" name="Picture 32" descr="fig"/>
          <p:cNvPicPr>
            <a:picLocks noChangeAspect="1" noChangeArrowheads="1"/>
          </p:cNvPicPr>
          <p:nvPr/>
        </p:nvPicPr>
        <p:blipFill>
          <a:blip r:embed="rId3" cstate="print"/>
          <a:srcRect/>
          <a:stretch>
            <a:fillRect/>
          </a:stretch>
        </p:blipFill>
        <p:spPr bwMode="auto">
          <a:xfrm>
            <a:off x="7287340" y="3140438"/>
            <a:ext cx="3380660" cy="3717563"/>
          </a:xfrm>
          <a:prstGeom prst="rect">
            <a:avLst/>
          </a:prstGeom>
          <a:noFill/>
        </p:spPr>
      </p:pic>
      <p:sp>
        <p:nvSpPr>
          <p:cNvPr id="6" name="TextBox 5"/>
          <p:cNvSpPr txBox="1"/>
          <p:nvPr/>
        </p:nvSpPr>
        <p:spPr>
          <a:xfrm>
            <a:off x="4953000" y="3200400"/>
            <a:ext cx="1905000" cy="369332"/>
          </a:xfrm>
          <a:prstGeom prst="rect">
            <a:avLst/>
          </a:prstGeom>
          <a:noFill/>
        </p:spPr>
        <p:txBody>
          <a:bodyPr wrap="square" rtlCol="0">
            <a:spAutoFit/>
          </a:bodyPr>
          <a:lstStyle/>
          <a:p>
            <a:r>
              <a:rPr lang="en-US" dirty="0"/>
              <a:t>Cellular Immunity</a:t>
            </a:r>
          </a:p>
        </p:txBody>
      </p:sp>
      <p:sp>
        <p:nvSpPr>
          <p:cNvPr id="7" name="TextBox 6"/>
          <p:cNvSpPr txBox="1"/>
          <p:nvPr/>
        </p:nvSpPr>
        <p:spPr>
          <a:xfrm>
            <a:off x="8153400" y="2743200"/>
            <a:ext cx="2209800" cy="369332"/>
          </a:xfrm>
          <a:prstGeom prst="rect">
            <a:avLst/>
          </a:prstGeom>
          <a:noFill/>
        </p:spPr>
        <p:txBody>
          <a:bodyPr wrap="square" rtlCol="0">
            <a:spAutoFit/>
          </a:bodyPr>
          <a:lstStyle/>
          <a:p>
            <a:r>
              <a:rPr lang="en-US" dirty="0"/>
              <a:t>Antibody Immunity</a:t>
            </a:r>
          </a:p>
        </p:txBody>
      </p:sp>
    </p:spTree>
    <p:extLst>
      <p:ext uri="{BB962C8B-B14F-4D97-AF65-F5344CB8AC3E}">
        <p14:creationId xmlns:p14="http://schemas.microsoft.com/office/powerpoint/2010/main" val="1145121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87041" y="0"/>
            <a:ext cx="6239656" cy="6858000"/>
          </a:xfrm>
          <a:prstGeom prst="rect">
            <a:avLst/>
          </a:prstGeom>
        </p:spPr>
      </p:pic>
    </p:spTree>
    <p:extLst>
      <p:ext uri="{BB962C8B-B14F-4D97-AF65-F5344CB8AC3E}">
        <p14:creationId xmlns:p14="http://schemas.microsoft.com/office/powerpoint/2010/main" val="1887784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3103</TotalTime>
  <Words>2686</Words>
  <Application>Microsoft Office PowerPoint</Application>
  <PresentationFormat>Widescreen</PresentationFormat>
  <Paragraphs>433</Paragraphs>
  <Slides>56</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Times</vt:lpstr>
      <vt:lpstr>Office Theme</vt:lpstr>
      <vt:lpstr>Defense Against Infectious Diseases  39.1 &amp; 39.2 1/30 TSW understand and explain the role of antibodies in the body’s response to a bacterial infection during the warm up.  P. 20 NB</vt:lpstr>
      <vt:lpstr>Cellular Immunity</vt:lpstr>
      <vt:lpstr>Antibody Immunity</vt:lpstr>
      <vt:lpstr>Immune System Responses 39.2 1/31 Obj. TSW compare and contrast Antibody Immunity and Cellular Immunity by diagraming the process in their NB and drawing a Cartoon applying nonspecific &amp; specific immune responses. P.22NB</vt:lpstr>
      <vt:lpstr>HW – send me (Email) the Data section of the Distraction Reaction Lab</vt:lpstr>
      <vt:lpstr>PowerPoint Presentation</vt:lpstr>
      <vt:lpstr>Distraction Reaction Lab  Use Excel to enter data</vt:lpstr>
      <vt:lpstr>Notebook – Specific Immunity Activity</vt:lpstr>
      <vt:lpstr>PowerPoint Presentation</vt:lpstr>
      <vt:lpstr>PowerPoint Presentation</vt:lpstr>
      <vt:lpstr>Section 39.2 Summary – pages 1031-1041</vt:lpstr>
      <vt:lpstr>Section 39.2 Summary – pages 1031-1041</vt:lpstr>
      <vt:lpstr>Immune System Poster</vt:lpstr>
      <vt:lpstr>Foldable (29 NB) P. 1037BB</vt:lpstr>
      <vt:lpstr>2/1  Specific and Nonspecific Immune Responses CH 39.2 Obj. TSW differentiate between nonspecific &amp; specific immune responses. P. 24 NB</vt:lpstr>
      <vt:lpstr>PowerPoint Presentation</vt:lpstr>
      <vt:lpstr>2/2  Homeostasis &amp; Endocrine System CH 35.3 Obj. TSW draw and describe a Negative Feedback System involving the Endocrine System.  P. 26 NB</vt:lpstr>
      <vt:lpstr>Negative Feedback</vt:lpstr>
      <vt:lpstr>Section 35.3 Summary – pages 929-935</vt:lpstr>
      <vt:lpstr>Section 35.3 Summary – pages 929-935</vt:lpstr>
      <vt:lpstr>#3.  The production of the hormone increases due to the level of the body chemical.  When the body chemical is back to normal the Hormone is not released any more – Negative Feedback system.</vt:lpstr>
      <vt:lpstr>Negative Feedback</vt:lpstr>
      <vt:lpstr>Section 35.3 Summary – pages 929-935</vt:lpstr>
      <vt:lpstr>Section 35.3 Summary – pages 929-935</vt:lpstr>
      <vt:lpstr>2/3 Respiratory, Circulatory &amp; Excretory Systems  CH 37.1 – 37.3 Obj. TSW explain in your warm up how the respiratory, circulatory and excretory systems complement each other to maintain Homeostasis. P. 28 NB P. 66 NB</vt:lpstr>
      <vt:lpstr>2/6 Metabolism &amp; Homeostasis CH 35.3 &amp; CH 39.2 Obj. TSW understand how the body regulates chemical reactions to maintain homeostasis. P. 30NB</vt:lpstr>
      <vt:lpstr>Warm Up Answers</vt:lpstr>
      <vt:lpstr>The Case of the Missing Meatballs p.33 NB</vt:lpstr>
      <vt:lpstr>Marijuana: Breaking down the Buzz p. 33 NB by: Scholastic.com, 2014</vt:lpstr>
      <vt:lpstr>Doggy Dander article</vt:lpstr>
      <vt:lpstr>Fist Bumps Article</vt:lpstr>
      <vt:lpstr>Measuring your Pulse &amp; Respiration P.31 NB </vt:lpstr>
      <vt:lpstr>Exercise Lab p. 31 NB</vt:lpstr>
      <vt:lpstr>Data Table &amp; Graph When do muscles fatigue? P. 31 NB</vt:lpstr>
      <vt:lpstr>Muscle Fatigue Lab p. 31 NB</vt:lpstr>
      <vt:lpstr>PowerPoint Presentation</vt:lpstr>
      <vt:lpstr>PowerPoint Presentation</vt:lpstr>
      <vt:lpstr>Data Table for Pulse P. 31 NB</vt:lpstr>
      <vt:lpstr>Graph your Pulse Rate P. 31NB When does muscle fatigue set in?</vt:lpstr>
      <vt:lpstr>The Heart, Lungs &amp; Components of the Blood P. 33 NB  P. 982 BB</vt:lpstr>
      <vt:lpstr>Blood Cells p. 33 NB</vt:lpstr>
      <vt:lpstr>8 Different Blood Types</vt:lpstr>
      <vt:lpstr>Exercise Lab</vt:lpstr>
      <vt:lpstr>Exercise Lab</vt:lpstr>
      <vt:lpstr>Questions to answer in the conclusion  Yes in addition to the one’s in the lab report.</vt:lpstr>
      <vt:lpstr>AXES Paragraph Exercise Lab P. 35 NB (Use your transition words: Then, Next, Although, However, In addition to.)</vt:lpstr>
      <vt:lpstr>2/7 Reading a Table and Graph Obj. TSW learn how to read a graph and interpret data from it. P. 32NB</vt:lpstr>
      <vt:lpstr>Answers to WU</vt:lpstr>
      <vt:lpstr>2/9 Review for Physiology Test Obj. TSW demonstrate understanding of how the body maintains homeostasis. p. 34NB</vt:lpstr>
      <vt:lpstr>Answers to Warm UP</vt:lpstr>
      <vt:lpstr>2/10 Body Systems Obj. TSW relate the knowledge they learned about body systems.  P. 36 NB</vt:lpstr>
      <vt:lpstr>How does Bacteria build a resistance to antibiotics? P. 35 NB</vt:lpstr>
      <vt:lpstr>2/11 Quote of the Day</vt:lpstr>
      <vt:lpstr>2/13 Review for Body Systems Test Obj. TSW write a well thought out response to a written question about body systems, and accurately find the Claim, Evidence, Reasoning and AXES paragraph for a scientific article. P. 38 NB</vt:lpstr>
      <vt:lpstr>Physiology Study Guide P. 31 NB</vt:lpstr>
      <vt:lpstr>PowerPoint Presentation</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Immune System Responses 39.2 8/31 Obj. TSW compare and contrast Antibody Immunity and Cellular Immunity by making a writing the process in their NB and drawing a Cartoon applying nonspecific &amp; specific immune responses. P.22NB</dc:title>
  <dc:creator>Jennifer Mc Allister</dc:creator>
  <cp:lastModifiedBy>Jennifer Mc Allister</cp:lastModifiedBy>
  <cp:revision>72</cp:revision>
  <cp:lastPrinted>2015-09-03T15:10:30Z</cp:lastPrinted>
  <dcterms:created xsi:type="dcterms:W3CDTF">2015-08-31T00:23:19Z</dcterms:created>
  <dcterms:modified xsi:type="dcterms:W3CDTF">2017-02-09T16:05:48Z</dcterms:modified>
</cp:coreProperties>
</file>