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9" r:id="rId3"/>
    <p:sldId id="314" r:id="rId4"/>
    <p:sldId id="324" r:id="rId5"/>
    <p:sldId id="325" r:id="rId6"/>
    <p:sldId id="315" r:id="rId7"/>
    <p:sldId id="316" r:id="rId8"/>
    <p:sldId id="317" r:id="rId9"/>
    <p:sldId id="318" r:id="rId10"/>
    <p:sldId id="319" r:id="rId11"/>
    <p:sldId id="326" r:id="rId12"/>
    <p:sldId id="327" r:id="rId13"/>
    <p:sldId id="328" r:id="rId14"/>
    <p:sldId id="329" r:id="rId15"/>
    <p:sldId id="330" r:id="rId16"/>
    <p:sldId id="320" r:id="rId17"/>
    <p:sldId id="268" r:id="rId18"/>
    <p:sldId id="269" r:id="rId19"/>
    <p:sldId id="272" r:id="rId20"/>
    <p:sldId id="275" r:id="rId21"/>
    <p:sldId id="277" r:id="rId22"/>
    <p:sldId id="278" r:id="rId23"/>
    <p:sldId id="279" r:id="rId24"/>
    <p:sldId id="280" r:id="rId25"/>
    <p:sldId id="281" r:id="rId26"/>
    <p:sldId id="282" r:id="rId27"/>
    <p:sldId id="283" r:id="rId28"/>
    <p:sldId id="284" r:id="rId29"/>
    <p:sldId id="285" r:id="rId30"/>
    <p:sldId id="321" r:id="rId31"/>
    <p:sldId id="331" r:id="rId32"/>
    <p:sldId id="332" r:id="rId33"/>
    <p:sldId id="333" r:id="rId34"/>
    <p:sldId id="334" r:id="rId35"/>
    <p:sldId id="291" r:id="rId36"/>
    <p:sldId id="292" r:id="rId37"/>
    <p:sldId id="293" r:id="rId38"/>
    <p:sldId id="294" r:id="rId39"/>
    <p:sldId id="295" r:id="rId40"/>
    <p:sldId id="296" r:id="rId41"/>
    <p:sldId id="335" r:id="rId42"/>
    <p:sldId id="306" r:id="rId43"/>
    <p:sldId id="297" r:id="rId44"/>
    <p:sldId id="299" r:id="rId45"/>
    <p:sldId id="300" r:id="rId46"/>
    <p:sldId id="301" r:id="rId47"/>
    <p:sldId id="302" r:id="rId48"/>
    <p:sldId id="303" r:id="rId49"/>
    <p:sldId id="304" r:id="rId50"/>
    <p:sldId id="305" r:id="rId51"/>
    <p:sldId id="307" r:id="rId52"/>
    <p:sldId id="308" r:id="rId53"/>
    <p:sldId id="309" r:id="rId54"/>
    <p:sldId id="310" r:id="rId55"/>
    <p:sldId id="311" r:id="rId56"/>
    <p:sldId id="312" r:id="rId57"/>
    <p:sldId id="313"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655" autoAdjust="0"/>
    <p:restoredTop sz="94660"/>
  </p:normalViewPr>
  <p:slideViewPr>
    <p:cSldViewPr snapToGrid="0">
      <p:cViewPr varScale="1">
        <p:scale>
          <a:sx n="45" d="100"/>
          <a:sy n="45" d="100"/>
        </p:scale>
        <p:origin x="42"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7B39D7-4119-41E8-B07A-7D6B34E07611}" type="datetimeFigureOut">
              <a:rPr lang="en-US" smtClean="0"/>
              <a:t>9/22/2017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0EE7E8-45C3-4CE0-8277-7A1C7EA5A35C}" type="slidenum">
              <a:rPr lang="en-US" smtClean="0"/>
              <a:t>‹#›</a:t>
            </a:fld>
            <a:endParaRPr lang="en-US"/>
          </a:p>
        </p:txBody>
      </p:sp>
    </p:spTree>
    <p:extLst>
      <p:ext uri="{BB962C8B-B14F-4D97-AF65-F5344CB8AC3E}">
        <p14:creationId xmlns:p14="http://schemas.microsoft.com/office/powerpoint/2010/main" val="329509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50061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9134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9005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16BFB2CE-7C04-4111-BFC0-974D75F8F9CC}" type="slidenum">
              <a:rPr lang="en-US"/>
              <a:pPr/>
              <a:t>‹#›</a:t>
            </a:fld>
            <a:endParaRPr lang="en-US"/>
          </a:p>
        </p:txBody>
      </p:sp>
    </p:spTree>
    <p:extLst>
      <p:ext uri="{BB962C8B-B14F-4D97-AF65-F5344CB8AC3E}">
        <p14:creationId xmlns:p14="http://schemas.microsoft.com/office/powerpoint/2010/main" val="148469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39DC-5E57-4E54-9E9C-216EDA65656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41841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A39DC-5E57-4E54-9E9C-216EDA656566}"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279516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A39DC-5E57-4E54-9E9C-216EDA65656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10910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A39DC-5E57-4E54-9E9C-216EDA656566}"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13363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A39DC-5E57-4E54-9E9C-216EDA656566}"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06812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A39DC-5E57-4E54-9E9C-216EDA656566}"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68272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39DC-5E57-4E54-9E9C-216EDA65656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166941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39DC-5E57-4E54-9E9C-216EDA656566}"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F53D5-6509-4C8A-8B38-AEE3B1E469CD}" type="slidenum">
              <a:rPr lang="en-US" smtClean="0"/>
              <a:t>‹#›</a:t>
            </a:fld>
            <a:endParaRPr lang="en-US"/>
          </a:p>
        </p:txBody>
      </p:sp>
    </p:spTree>
    <p:extLst>
      <p:ext uri="{BB962C8B-B14F-4D97-AF65-F5344CB8AC3E}">
        <p14:creationId xmlns:p14="http://schemas.microsoft.com/office/powerpoint/2010/main" val="34639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A39DC-5E57-4E54-9E9C-216EDA656566}" type="datetimeFigureOut">
              <a:rPr lang="en-US" smtClean="0"/>
              <a:t>9/22/2017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F53D5-6509-4C8A-8B38-AEE3B1E469CD}" type="slidenum">
              <a:rPr lang="en-US" smtClean="0"/>
              <a:t>‹#›</a:t>
            </a:fld>
            <a:endParaRPr lang="en-US"/>
          </a:p>
        </p:txBody>
      </p:sp>
    </p:spTree>
    <p:extLst>
      <p:ext uri="{BB962C8B-B14F-4D97-AF65-F5344CB8AC3E}">
        <p14:creationId xmlns:p14="http://schemas.microsoft.com/office/powerpoint/2010/main" val="609430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20.gif"/><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stomata&amp;source=images&amp;cd=&amp;cad=rja&amp;docid=7pB5rellK_hUoM&amp;tbnid=38001Ob8d2R7gM:&amp;ved=0CAUQjRw&amp;url=http://www.psmicrographs.co.uk/lavender-leaf-stomata/science-image/80200158&amp;ei=MvYtUq2nMoSLjALBv4H4Cw&amp;bvm=bv.51773540,d.cGE&amp;psig=AFQjCNES2fScRD9Hyrt5clnZ7mfK7RYIsA&amp;ust=137883025156198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olarsystem.nasa.gov/planets/solarsyste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42.xml"/><Relationship Id="rId7" Type="http://schemas.openxmlformats.org/officeDocument/2006/relationships/image" Target="../media/image15.png"/><Relationship Id="rId12"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3.jpe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RESOURCES.pp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42.xml"/><Relationship Id="rId7" Type="http://schemas.openxmlformats.org/officeDocument/2006/relationships/image" Target="../media/image15.png"/><Relationship Id="rId12"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3.jpe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RESOURCES.pp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6.jpe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slide" Target="slide28.xml"/><Relationship Id="rId9" Type="http://schemas.openxmlformats.org/officeDocument/2006/relationships/slide" Target="slide1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6.jpe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slide" Target="slide28.xml"/><Relationship Id="rId9" Type="http://schemas.openxmlformats.org/officeDocument/2006/relationships/slide" Target="slide17.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6.jpe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slide" Target="slide28.xml"/><Relationship Id="rId9" Type="http://schemas.openxmlformats.org/officeDocument/2006/relationships/slide" Target="slide17.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6.jpeg"/><Relationship Id="rId2" Type="http://schemas.openxmlformats.org/officeDocument/2006/relationships/image" Target="../media/image27.jpeg"/><Relationship Id="rId16"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8.png"/><Relationship Id="rId5" Type="http://schemas.openxmlformats.org/officeDocument/2006/relationships/image" Target="../media/image12.png"/><Relationship Id="rId15" Type="http://schemas.openxmlformats.org/officeDocument/2006/relationships/image" Target="../media/image31.jpeg"/><Relationship Id="rId10" Type="http://schemas.openxmlformats.org/officeDocument/2006/relationships/image" Target="../media/image13.png"/><Relationship Id="rId4" Type="http://schemas.openxmlformats.org/officeDocument/2006/relationships/slide" Target="slide42.xml"/><Relationship Id="rId9" Type="http://schemas.openxmlformats.org/officeDocument/2006/relationships/hyperlink" Target="RESOURCES.ppt" TargetMode="External"/><Relationship Id="rId1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6.jpe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slide" Target="slide42.xml"/><Relationship Id="rId9" Type="http://schemas.openxmlformats.org/officeDocument/2006/relationships/hyperlink" Target="RESOURCES.pp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endothermic%20reaction%20graph&amp;source=images&amp;cd=&amp;cad=rja&amp;docid=w8KTDhiD5vSvuM&amp;tbnid=_jiz_uwMvVgdkM:&amp;ved=0CAUQjRw&amp;url=http://www.kentchemistry.com/links/Kinetics/PEDiagrams.htm&amp;ei=cfbzUvTNBM7soAT61IDwBA&amp;bvm=bv.60983673,d.cGU&amp;psig=AFQjCNGXq0qRK3VG7-rLLLyzwQMHSV8qVw&amp;ust=139180644800682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exothermic+reaction&amp;source=images&amp;cd=&amp;cad=rja&amp;docid=Q-4FrxBZ9FujQM&amp;tbnid=5B5gs6i1jEuhUM:&amp;ved=0CAUQjRw&amp;url=http://www.gcsescience.com/rc24-energy-level-diagram.htm&amp;ei=3vXzUonvIc31oASBpIL4CQ&amp;bvm=bv.60983673,d.cGU&amp;psig=AFQjCNFBJSNLBtDSv5BhsgbeFTR-DUAD1w&amp;ust=139180630042564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hyperlink" Target="https://video.search.yahoo.com/video/play;_ylt=A2KIo9a_MtNWbnAAVHw0nIlQ;_ylu=X3oDMTByZ2N0cmxpBHNlYwNzcgRzbGsDdmlkBHZ0aWQDBGdwb3MDMg--?p=Photosynthesis&amp;vid=99a5179e08e7fa4926714ea602865f98&amp;turl=http://tse3.mm.bing.net/th?id%3DOVP.V734fd7dc7fd5e31e97d799fb974a2570%26pid%3D15.1%26h%3D187%26w%3D300%26c%3D7%26rs%3D1&amp;rurl=https://www.youtube.com/watch?v%3Dg78utcLQrJ4&amp;tit=Photosynthesis&amp;c=1&amp;h=187&amp;w=300&amp;l=747&amp;sigr=11bgo96ho&amp;sigt=10ebko7ti&amp;sigi=1312up9fa&amp;age=1333510364&amp;fr2=p:s,v:v&amp;fr=yhs-iry-fullyhosted_003&amp;hsimp=yhs-fullyhosted_003&amp;hspart=iry&amp;type=wncy_instlmtrx_16_02&amp;tt=b" TargetMode="External"/><Relationship Id="rId7" Type="http://schemas.openxmlformats.org/officeDocument/2006/relationships/slide" Target="slide42.xml"/><Relationship Id="rId12" Type="http://schemas.openxmlformats.org/officeDocument/2006/relationships/image" Target="../media/image13.pn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hyperlink" Target="RESOURCES.ppt" TargetMode="External"/><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hyperlink" Target="https://video.search.yahoo.com/video/play;_ylt=A2KIo9StNNNWJWoAD6I0nIlQ;_ylu=X3oDMTByZ2N0cmxpBHNlYwNzcgRzbGsDdmlkBHZ0aWQDBGdwb3MDMg--?p=cellular+respiration&amp;vid=5cb409932ef5bd7db476713cb0822c9c&amp;turl=http://tse2.mm.bing.net/th?id%3DOVP.V5d74f45f752eac55a4f5bd1b24c2603c%26pid%3D15.1%26h%3D187%26w%3D300%26c%3D7%26rs%3D1&amp;rurl=https://www.youtube.com/watch?v%3DGh2P5CmCC0M&amp;tit=Cellular+Respiration&amp;c=1&amp;h=187&amp;w=300&amp;l=854&amp;sigr=11bc5e1lg&amp;sigt=10kskd75s&amp;sigi=131u8ksuh&amp;age=1333544023&amp;fr2=p:s,v:v&amp;fr=yhs-iry-fullyhosted_003&amp;hsimp=yhs-fullyhosted_003&amp;hspart=iry&amp;type=wncy_instlmtrx_16_02&amp;tt=b" TargetMode="External"/><Relationship Id="rId9" Type="http://schemas.openxmlformats.org/officeDocument/2006/relationships/image" Target="../media/image11.png"/><Relationship Id="rId1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layer.discoveryeducation.com/index.cfm?guidAssetId=97f84673-df0f-4d40-95ba-0ab8c33f079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42.xml"/><Relationship Id="rId7" Type="http://schemas.openxmlformats.org/officeDocument/2006/relationships/hyperlink" Target="RESOURCES.ppt" TargetMode="Externa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40.jpeg"/><Relationship Id="rId5" Type="http://schemas.openxmlformats.org/officeDocument/2006/relationships/image" Target="../media/image11.png"/><Relationship Id="rId10" Type="http://schemas.openxmlformats.org/officeDocument/2006/relationships/image" Target="../media/image38.jpeg"/><Relationship Id="rId4" Type="http://schemas.openxmlformats.org/officeDocument/2006/relationships/image" Target="../media/image12.png"/><Relationship Id="rId9"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slide" Target="slide17.xml"/><Relationship Id="rId12"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6.jpe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28.xml"/><Relationship Id="rId9"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br>
              <a:rPr lang="en-US" dirty="0" smtClean="0"/>
            </a:br>
            <a:r>
              <a:rPr lang="en-US" dirty="0" smtClean="0"/>
              <a:t>UNIT 2 Energy</a:t>
            </a:r>
            <a:endParaRPr lang="en-US" dirty="0"/>
          </a:p>
        </p:txBody>
      </p:sp>
      <p:sp>
        <p:nvSpPr>
          <p:cNvPr id="3" name="Subtitle 2"/>
          <p:cNvSpPr>
            <a:spLocks noGrp="1"/>
          </p:cNvSpPr>
          <p:nvPr>
            <p:ph type="subTitle" idx="1"/>
          </p:nvPr>
        </p:nvSpPr>
        <p:spPr/>
        <p:txBody>
          <a:bodyPr/>
          <a:lstStyle/>
          <a:p>
            <a:r>
              <a:rPr lang="en-US" dirty="0" smtClean="0"/>
              <a:t>Week 6</a:t>
            </a:r>
          </a:p>
          <a:p>
            <a:r>
              <a:rPr lang="en-US" dirty="0" smtClean="0"/>
              <a:t>Fall Sept. 18</a:t>
            </a:r>
            <a:r>
              <a:rPr lang="en-US" baseline="30000" dirty="0" smtClean="0"/>
              <a:t>th</a:t>
            </a:r>
            <a:r>
              <a:rPr lang="en-US" dirty="0" smtClean="0"/>
              <a:t> – 22nd</a:t>
            </a:r>
            <a:endParaRPr lang="en-US" dirty="0"/>
          </a:p>
        </p:txBody>
      </p:sp>
    </p:spTree>
    <p:extLst>
      <p:ext uri="{BB962C8B-B14F-4D97-AF65-F5344CB8AC3E}">
        <p14:creationId xmlns:p14="http://schemas.microsoft.com/office/powerpoint/2010/main" val="243800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374674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66928" y="375814"/>
            <a:ext cx="11027664" cy="2074778"/>
          </a:xfrm>
        </p:spPr>
        <p:txBody>
          <a:bodyPr>
            <a:normAutofit/>
          </a:bodyPr>
          <a:lstStyle/>
          <a:p>
            <a:pPr algn="l"/>
            <a:r>
              <a:rPr lang="en-US" sz="3200" dirty="0"/>
              <a:t> </a:t>
            </a:r>
            <a:r>
              <a:rPr lang="en-US" sz="3200" dirty="0" smtClean="0"/>
              <a:t>9/18 </a:t>
            </a:r>
            <a:r>
              <a:rPr lang="en-US" sz="3200" dirty="0"/>
              <a:t>Cellular Respiration &amp; Fermentation 9.3   </a:t>
            </a:r>
            <a:br>
              <a:rPr lang="en-US" sz="3200" dirty="0"/>
            </a:br>
            <a:r>
              <a:rPr lang="en-US" sz="2400" dirty="0" err="1"/>
              <a:t>Obj</a:t>
            </a:r>
            <a:r>
              <a:rPr lang="en-US" sz="2400" dirty="0"/>
              <a:t>: TSW be able to compare and contrast photosynthesis and cellular respiration </a:t>
            </a:r>
            <a:r>
              <a:rPr lang="en-US" sz="2400" dirty="0" smtClean="0"/>
              <a:t>by completing the flow chart activity. pg</a:t>
            </a:r>
            <a:r>
              <a:rPr lang="en-US" sz="2400" dirty="0"/>
              <a:t>. </a:t>
            </a:r>
            <a:r>
              <a:rPr lang="en-US" sz="2400" dirty="0" smtClean="0"/>
              <a:t>50 </a:t>
            </a:r>
            <a:r>
              <a:rPr lang="en-US" sz="2400" dirty="0"/>
              <a:t>NB</a:t>
            </a:r>
            <a:endParaRPr lang="en-US" sz="3200" dirty="0"/>
          </a:p>
        </p:txBody>
      </p:sp>
      <p:sp>
        <p:nvSpPr>
          <p:cNvPr id="2053" name="Rectangle 5"/>
          <p:cNvSpPr>
            <a:spLocks noGrp="1" noChangeArrowheads="1"/>
          </p:cNvSpPr>
          <p:nvPr>
            <p:ph type="body" idx="1"/>
          </p:nvPr>
        </p:nvSpPr>
        <p:spPr>
          <a:xfrm>
            <a:off x="731520" y="2450592"/>
            <a:ext cx="5785659" cy="4407408"/>
          </a:xfrm>
        </p:spPr>
        <p:txBody>
          <a:bodyPr>
            <a:normAutofit/>
          </a:bodyPr>
          <a:lstStyle/>
          <a:p>
            <a:pPr marL="0" indent="0">
              <a:buNone/>
            </a:pPr>
            <a:r>
              <a:rPr lang="en-US" sz="2400" dirty="0" smtClean="0"/>
              <a:t>1</a:t>
            </a:r>
            <a:r>
              <a:rPr lang="en-US" sz="2400" dirty="0"/>
              <a:t>) What is </a:t>
            </a:r>
            <a:r>
              <a:rPr lang="en-US" sz="2400" b="1" dirty="0"/>
              <a:t>Cellular Respiration</a:t>
            </a:r>
            <a:r>
              <a:rPr lang="en-US" sz="2400" dirty="0"/>
              <a:t>? Identify the three stages.</a:t>
            </a:r>
          </a:p>
          <a:p>
            <a:pPr>
              <a:buNone/>
            </a:pPr>
            <a:r>
              <a:rPr lang="en-US" sz="2400" dirty="0"/>
              <a:t>2) </a:t>
            </a:r>
            <a:r>
              <a:rPr lang="en-US" sz="2400" dirty="0" smtClean="0"/>
              <a:t>How is it related to Photosynthesis?</a:t>
            </a:r>
            <a:endParaRPr lang="en-US" sz="2400" dirty="0"/>
          </a:p>
          <a:p>
            <a:pPr>
              <a:buNone/>
            </a:pPr>
            <a:r>
              <a:rPr lang="en-US" sz="2400" dirty="0"/>
              <a:t>3)  What is fermentation, where does it happen in the cycle?</a:t>
            </a:r>
          </a:p>
          <a:p>
            <a:pPr lvl="1">
              <a:buNone/>
            </a:pPr>
            <a:r>
              <a:rPr lang="en-US" dirty="0"/>
              <a:t>	</a:t>
            </a:r>
          </a:p>
        </p:txBody>
      </p:sp>
      <p:pic>
        <p:nvPicPr>
          <p:cNvPr id="4" name="Picture 13" descr="RST-09"/>
          <p:cNvPicPr>
            <a:picLocks noChangeAspect="1" noChangeArrowheads="1"/>
          </p:cNvPicPr>
          <p:nvPr/>
        </p:nvPicPr>
        <p:blipFill>
          <a:blip r:embed="rId2" cstate="print"/>
          <a:srcRect/>
          <a:stretch>
            <a:fillRect/>
          </a:stretch>
        </p:blipFill>
        <p:spPr bwMode="auto">
          <a:xfrm>
            <a:off x="6517179" y="3787435"/>
            <a:ext cx="5674822" cy="3070565"/>
          </a:xfrm>
          <a:prstGeom prst="rect">
            <a:avLst/>
          </a:prstGeom>
          <a:noFill/>
        </p:spPr>
      </p:pic>
    </p:spTree>
    <p:extLst>
      <p:ext uri="{BB962C8B-B14F-4D97-AF65-F5344CB8AC3E}">
        <p14:creationId xmlns:p14="http://schemas.microsoft.com/office/powerpoint/2010/main" val="145583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043070"/>
          </a:xfrm>
        </p:spPr>
        <p:txBody>
          <a:bodyPr>
            <a:normAutofit fontScale="90000"/>
          </a:bodyPr>
          <a:lstStyle/>
          <a:p>
            <a:r>
              <a:rPr lang="en-US" sz="3600" dirty="0" smtClean="0"/>
              <a:t>1. Cellular Respiration – converts glucose in to ATP and Heat in the mitochondria.  The three stages are Glycolysis, Krebs Cycle, and the Electron Transport Chain.</a:t>
            </a:r>
            <a:br>
              <a:rPr lang="en-US" sz="3600" dirty="0" smtClean="0"/>
            </a:br>
            <a:r>
              <a:rPr lang="en-US" sz="3600" dirty="0" smtClean="0"/>
              <a:t>All living organisms perform Cellular Respiration, including plants.</a:t>
            </a:r>
            <a:endParaRPr lang="en-US" sz="3600" dirty="0"/>
          </a:p>
        </p:txBody>
      </p:sp>
      <p:pic>
        <p:nvPicPr>
          <p:cNvPr id="4" name="Content Placeholder 3"/>
          <p:cNvPicPr>
            <a:picLocks noGrp="1" noChangeAspect="1"/>
          </p:cNvPicPr>
          <p:nvPr>
            <p:ph idx="1"/>
          </p:nvPr>
        </p:nvPicPr>
        <p:blipFill>
          <a:blip r:embed="rId2"/>
          <a:stretch>
            <a:fillRect/>
          </a:stretch>
        </p:blipFill>
        <p:spPr>
          <a:xfrm>
            <a:off x="5669280" y="2020031"/>
            <a:ext cx="6522720" cy="4837969"/>
          </a:xfrm>
          <a:prstGeom prst="rect">
            <a:avLst/>
          </a:prstGeom>
        </p:spPr>
      </p:pic>
      <p:pic>
        <p:nvPicPr>
          <p:cNvPr id="5" name="Picture 4"/>
          <p:cNvPicPr>
            <a:picLocks noChangeAspect="1"/>
          </p:cNvPicPr>
          <p:nvPr/>
        </p:nvPicPr>
        <p:blipFill>
          <a:blip r:embed="rId3"/>
          <a:stretch>
            <a:fillRect/>
          </a:stretch>
        </p:blipFill>
        <p:spPr>
          <a:xfrm>
            <a:off x="302049" y="2107041"/>
            <a:ext cx="4849500" cy="3699240"/>
          </a:xfrm>
          <a:prstGeom prst="rect">
            <a:avLst/>
          </a:prstGeom>
        </p:spPr>
      </p:pic>
    </p:spTree>
    <p:extLst>
      <p:ext uri="{BB962C8B-B14F-4D97-AF65-F5344CB8AC3E}">
        <p14:creationId xmlns:p14="http://schemas.microsoft.com/office/powerpoint/2010/main" val="428500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 reactants for Photosynthesis (CO2 &amp; H2O) are the Products for Cellular Respiration.</a:t>
            </a:r>
            <a:endParaRPr lang="en-US" dirty="0"/>
          </a:p>
        </p:txBody>
      </p:sp>
      <p:pic>
        <p:nvPicPr>
          <p:cNvPr id="4" name="Content Placeholder 3"/>
          <p:cNvPicPr>
            <a:picLocks noGrp="1" noChangeAspect="1"/>
          </p:cNvPicPr>
          <p:nvPr>
            <p:ph idx="1"/>
          </p:nvPr>
        </p:nvPicPr>
        <p:blipFill>
          <a:blip r:embed="rId2"/>
          <a:stretch>
            <a:fillRect/>
          </a:stretch>
        </p:blipFill>
        <p:spPr>
          <a:xfrm>
            <a:off x="2622199" y="2506662"/>
            <a:ext cx="6947601" cy="4351338"/>
          </a:xfrm>
          <a:prstGeom prst="rect">
            <a:avLst/>
          </a:prstGeom>
        </p:spPr>
      </p:pic>
    </p:spTree>
    <p:extLst>
      <p:ext uri="{BB962C8B-B14F-4D97-AF65-F5344CB8AC3E}">
        <p14:creationId xmlns:p14="http://schemas.microsoft.com/office/powerpoint/2010/main" val="24683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5" cstate="print"/>
          <a:srcRect/>
          <a:stretch>
            <a:fillRect/>
          </a:stretch>
        </p:blipFill>
        <p:spPr bwMode="auto">
          <a:xfrm>
            <a:off x="8458201" y="6267451"/>
            <a:ext cx="1806575" cy="411163"/>
          </a:xfrm>
          <a:prstGeom prst="rect">
            <a:avLst/>
          </a:prstGeom>
          <a:noFill/>
        </p:spPr>
      </p:pic>
      <p:pic>
        <p:nvPicPr>
          <p:cNvPr id="883718" name="Picture 6"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1"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8" cstate="print"/>
          <a:srcRect/>
          <a:stretch>
            <a:fillRect/>
          </a:stretch>
        </p:blipFill>
        <p:spPr bwMode="auto">
          <a:xfrm>
            <a:off x="1524000" y="0"/>
            <a:ext cx="1676400" cy="685800"/>
          </a:xfrm>
          <a:prstGeom prst="rect">
            <a:avLst/>
          </a:prstGeom>
          <a:noFill/>
        </p:spPr>
      </p:pic>
      <p:sp>
        <p:nvSpPr>
          <p:cNvPr id="12" name="TextBox 11"/>
          <p:cNvSpPr txBox="1"/>
          <p:nvPr/>
        </p:nvSpPr>
        <p:spPr>
          <a:xfrm>
            <a:off x="1338612" y="934521"/>
            <a:ext cx="10875264" cy="461665"/>
          </a:xfrm>
          <a:prstGeom prst="rect">
            <a:avLst/>
          </a:prstGeom>
          <a:noFill/>
        </p:spPr>
        <p:txBody>
          <a:bodyPr wrap="square" rtlCol="0">
            <a:spAutoFit/>
          </a:bodyPr>
          <a:lstStyle/>
          <a:p>
            <a:r>
              <a:rPr lang="en-US" sz="2400" dirty="0" smtClean="0"/>
              <a:t>2.  P.50 NB </a:t>
            </a:r>
            <a:r>
              <a:rPr lang="en-US" sz="2400" dirty="0"/>
              <a:t>Compare and contrast </a:t>
            </a:r>
            <a:r>
              <a:rPr lang="en-US" sz="2400" b="1" dirty="0"/>
              <a:t>cellular respiration </a:t>
            </a:r>
            <a:r>
              <a:rPr lang="en-US" sz="2400" dirty="0"/>
              <a:t>and </a:t>
            </a:r>
            <a:r>
              <a:rPr lang="en-US" sz="2400" b="1" dirty="0"/>
              <a:t>photosynthesis</a:t>
            </a:r>
            <a:r>
              <a:rPr lang="en-US" sz="2400" dirty="0"/>
              <a:t>.</a:t>
            </a:r>
          </a:p>
        </p:txBody>
      </p:sp>
      <p:sp>
        <p:nvSpPr>
          <p:cNvPr id="2" name="TextBox 1"/>
          <p:cNvSpPr txBox="1"/>
          <p:nvPr/>
        </p:nvSpPr>
        <p:spPr>
          <a:xfrm>
            <a:off x="814897" y="2136904"/>
            <a:ext cx="3770819" cy="1200329"/>
          </a:xfrm>
          <a:prstGeom prst="rect">
            <a:avLst/>
          </a:prstGeom>
          <a:noFill/>
        </p:spPr>
        <p:txBody>
          <a:bodyPr wrap="square" rtlCol="0">
            <a:spAutoFit/>
          </a:bodyPr>
          <a:lstStyle/>
          <a:p>
            <a:r>
              <a:rPr lang="en-US" sz="2400" dirty="0" smtClean="0"/>
              <a:t>3. Fermentation happens during glycolysis when not enough oxygen is present.</a:t>
            </a:r>
            <a:endParaRPr lang="en-US" sz="2400" dirty="0"/>
          </a:p>
        </p:txBody>
      </p:sp>
      <p:pic>
        <p:nvPicPr>
          <p:cNvPr id="3" name="Picture 2"/>
          <p:cNvPicPr>
            <a:picLocks noChangeAspect="1"/>
          </p:cNvPicPr>
          <p:nvPr/>
        </p:nvPicPr>
        <p:blipFill>
          <a:blip r:embed="rId9"/>
          <a:stretch>
            <a:fillRect/>
          </a:stretch>
        </p:blipFill>
        <p:spPr>
          <a:xfrm>
            <a:off x="4585716" y="1657350"/>
            <a:ext cx="6934200" cy="5200650"/>
          </a:xfrm>
          <a:prstGeom prst="rect">
            <a:avLst/>
          </a:prstGeom>
        </p:spPr>
      </p:pic>
    </p:spTree>
    <p:extLst>
      <p:ext uri="{BB962C8B-B14F-4D97-AF65-F5344CB8AC3E}">
        <p14:creationId xmlns:p14="http://schemas.microsoft.com/office/powerpoint/2010/main" val="177480188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25" name="Picture 13" descr="RST-09"/>
          <p:cNvPicPr>
            <a:picLocks noChangeAspect="1" noChangeArrowheads="1"/>
          </p:cNvPicPr>
          <p:nvPr/>
        </p:nvPicPr>
        <p:blipFill>
          <a:blip r:embed="rId2" cstate="print"/>
          <a:srcRect l="2632" t="2795" r="3509" b="3568"/>
          <a:stretch>
            <a:fillRect/>
          </a:stretch>
        </p:blipFill>
        <p:spPr bwMode="auto">
          <a:xfrm>
            <a:off x="1981200" y="762000"/>
            <a:ext cx="8153400" cy="5105400"/>
          </a:xfrm>
          <a:prstGeom prst="rect">
            <a:avLst/>
          </a:prstGeom>
          <a:noFill/>
        </p:spPr>
      </p:pic>
      <p:sp>
        <p:nvSpPr>
          <p:cNvPr id="12" name="TextBox 11"/>
          <p:cNvSpPr txBox="1"/>
          <p:nvPr/>
        </p:nvSpPr>
        <p:spPr>
          <a:xfrm>
            <a:off x="3276600" y="1219200"/>
            <a:ext cx="1219200" cy="369332"/>
          </a:xfrm>
          <a:prstGeom prst="rect">
            <a:avLst/>
          </a:prstGeom>
          <a:noFill/>
        </p:spPr>
        <p:txBody>
          <a:bodyPr wrap="square" rtlCol="0">
            <a:spAutoFit/>
          </a:bodyPr>
          <a:lstStyle/>
          <a:p>
            <a:r>
              <a:rPr lang="en-US" b="1" dirty="0">
                <a:solidFill>
                  <a:schemeClr val="bg1"/>
                </a:solidFill>
              </a:rPr>
              <a:t>Photolysis</a:t>
            </a:r>
          </a:p>
        </p:txBody>
      </p:sp>
      <p:sp>
        <p:nvSpPr>
          <p:cNvPr id="13" name="TextBox 12"/>
          <p:cNvSpPr txBox="1"/>
          <p:nvPr/>
        </p:nvSpPr>
        <p:spPr>
          <a:xfrm>
            <a:off x="3276600" y="4572001"/>
            <a:ext cx="990600" cy="830997"/>
          </a:xfrm>
          <a:prstGeom prst="rect">
            <a:avLst/>
          </a:prstGeom>
          <a:noFill/>
        </p:spPr>
        <p:txBody>
          <a:bodyPr wrap="square" rtlCol="0">
            <a:spAutoFit/>
          </a:bodyPr>
          <a:lstStyle/>
          <a:p>
            <a:r>
              <a:rPr lang="en-US" sz="1600" dirty="0">
                <a:solidFill>
                  <a:schemeClr val="bg1"/>
                </a:solidFill>
              </a:rPr>
              <a:t>Electron</a:t>
            </a:r>
          </a:p>
          <a:p>
            <a:r>
              <a:rPr lang="en-US" sz="1600" dirty="0">
                <a:solidFill>
                  <a:schemeClr val="bg1"/>
                </a:solidFill>
              </a:rPr>
              <a:t>Transport</a:t>
            </a:r>
          </a:p>
          <a:p>
            <a:r>
              <a:rPr lang="en-US" sz="1600" dirty="0">
                <a:solidFill>
                  <a:schemeClr val="bg1"/>
                </a:solidFill>
              </a:rPr>
              <a:t>chain</a:t>
            </a:r>
          </a:p>
        </p:txBody>
      </p:sp>
      <p:sp>
        <p:nvSpPr>
          <p:cNvPr id="14" name="TextBox 13"/>
          <p:cNvSpPr txBox="1"/>
          <p:nvPr/>
        </p:nvSpPr>
        <p:spPr>
          <a:xfrm>
            <a:off x="2971800" y="1676400"/>
            <a:ext cx="1981200" cy="1477328"/>
          </a:xfrm>
          <a:prstGeom prst="rect">
            <a:avLst/>
          </a:prstGeom>
          <a:noFill/>
        </p:spPr>
        <p:txBody>
          <a:bodyPr wrap="square" rtlCol="0">
            <a:spAutoFit/>
          </a:bodyPr>
          <a:lstStyle/>
          <a:p>
            <a:pPr>
              <a:buFont typeface="Arial" pitchFamily="34" charset="0"/>
              <a:buChar char="•"/>
            </a:pPr>
            <a:r>
              <a:rPr lang="en-US" dirty="0"/>
              <a:t>Uses light energy to break water (H</a:t>
            </a:r>
            <a:r>
              <a:rPr lang="en-US" baseline="-25000" dirty="0"/>
              <a:t>2</a:t>
            </a:r>
            <a:r>
              <a:rPr lang="en-US" dirty="0"/>
              <a:t>O) down to oxygen (O</a:t>
            </a:r>
            <a:r>
              <a:rPr lang="en-US" baseline="-25000" dirty="0"/>
              <a:t>2</a:t>
            </a:r>
            <a:r>
              <a:rPr lang="en-US" dirty="0"/>
              <a:t> ).</a:t>
            </a:r>
          </a:p>
          <a:p>
            <a:pPr>
              <a:buFont typeface="Arial" pitchFamily="34" charset="0"/>
              <a:buChar char="•"/>
            </a:pPr>
            <a:r>
              <a:rPr lang="en-US" dirty="0"/>
              <a:t>Needs light!</a:t>
            </a:r>
          </a:p>
        </p:txBody>
      </p:sp>
      <p:sp>
        <p:nvSpPr>
          <p:cNvPr id="15" name="Rectangle 14"/>
          <p:cNvSpPr/>
          <p:nvPr/>
        </p:nvSpPr>
        <p:spPr>
          <a:xfrm>
            <a:off x="2514600" y="3048000"/>
            <a:ext cx="415498" cy="369332"/>
          </a:xfrm>
          <a:prstGeom prst="rect">
            <a:avLst/>
          </a:prstGeom>
        </p:spPr>
        <p:txBody>
          <a:bodyPr wrap="none">
            <a:spAutoFit/>
          </a:bodyPr>
          <a:lstStyle/>
          <a:p>
            <a:r>
              <a:rPr lang="en-US" dirty="0"/>
              <a:t>O</a:t>
            </a:r>
            <a:r>
              <a:rPr lang="en-US" baseline="-25000" dirty="0"/>
              <a:t>2</a:t>
            </a:r>
            <a:endParaRPr lang="en-US" dirty="0"/>
          </a:p>
        </p:txBody>
      </p:sp>
      <p:sp>
        <p:nvSpPr>
          <p:cNvPr id="16" name="Rectangle 15"/>
          <p:cNvSpPr/>
          <p:nvPr/>
        </p:nvSpPr>
        <p:spPr>
          <a:xfrm>
            <a:off x="1981201" y="3048000"/>
            <a:ext cx="559769" cy="369332"/>
          </a:xfrm>
          <a:prstGeom prst="rect">
            <a:avLst/>
          </a:prstGeom>
        </p:spPr>
        <p:txBody>
          <a:bodyPr wrap="none">
            <a:spAutoFit/>
          </a:bodyPr>
          <a:lstStyle/>
          <a:p>
            <a:r>
              <a:rPr lang="en-US" dirty="0"/>
              <a:t>H</a:t>
            </a:r>
            <a:r>
              <a:rPr lang="en-US" baseline="-25000" dirty="0"/>
              <a:t>2</a:t>
            </a:r>
            <a:r>
              <a:rPr lang="en-US" dirty="0"/>
              <a:t>O</a:t>
            </a:r>
          </a:p>
        </p:txBody>
      </p:sp>
      <p:sp>
        <p:nvSpPr>
          <p:cNvPr id="17" name="Rectangle 16"/>
          <p:cNvSpPr/>
          <p:nvPr/>
        </p:nvSpPr>
        <p:spPr>
          <a:xfrm>
            <a:off x="5105400" y="1030070"/>
            <a:ext cx="838200" cy="646331"/>
          </a:xfrm>
          <a:prstGeom prst="rect">
            <a:avLst/>
          </a:prstGeom>
        </p:spPr>
        <p:txBody>
          <a:bodyPr wrap="square">
            <a:spAutoFit/>
          </a:bodyPr>
          <a:lstStyle/>
          <a:p>
            <a:r>
              <a:rPr lang="en-US" b="1" dirty="0"/>
              <a:t>Calvin cycle</a:t>
            </a:r>
          </a:p>
        </p:txBody>
      </p:sp>
      <p:sp>
        <p:nvSpPr>
          <p:cNvPr id="18" name="Rectangle 17"/>
          <p:cNvSpPr/>
          <p:nvPr/>
        </p:nvSpPr>
        <p:spPr>
          <a:xfrm>
            <a:off x="5638800" y="2895600"/>
            <a:ext cx="838200" cy="369332"/>
          </a:xfrm>
          <a:prstGeom prst="rect">
            <a:avLst/>
          </a:prstGeom>
        </p:spPr>
        <p:txBody>
          <a:bodyPr wrap="square">
            <a:spAutoFit/>
          </a:bodyPr>
          <a:lstStyle/>
          <a:p>
            <a:r>
              <a:rPr lang="en-US" dirty="0"/>
              <a:t>CO</a:t>
            </a:r>
            <a:r>
              <a:rPr lang="en-US" baseline="-25000" dirty="0"/>
              <a:t>2</a:t>
            </a:r>
            <a:endParaRPr lang="en-US" dirty="0"/>
          </a:p>
        </p:txBody>
      </p:sp>
      <p:sp>
        <p:nvSpPr>
          <p:cNvPr id="19" name="Rectangle 18"/>
          <p:cNvSpPr/>
          <p:nvPr/>
        </p:nvSpPr>
        <p:spPr>
          <a:xfrm>
            <a:off x="7162801" y="1143000"/>
            <a:ext cx="1708801" cy="369332"/>
          </a:xfrm>
          <a:prstGeom prst="rect">
            <a:avLst/>
          </a:prstGeom>
        </p:spPr>
        <p:txBody>
          <a:bodyPr wrap="none">
            <a:spAutoFit/>
          </a:bodyPr>
          <a:lstStyle/>
          <a:p>
            <a:r>
              <a:rPr lang="en-US" dirty="0"/>
              <a:t>Glucose is made</a:t>
            </a:r>
          </a:p>
        </p:txBody>
      </p:sp>
      <p:sp>
        <p:nvSpPr>
          <p:cNvPr id="20" name="Rectangle 19"/>
          <p:cNvSpPr/>
          <p:nvPr/>
        </p:nvSpPr>
        <p:spPr>
          <a:xfrm>
            <a:off x="2057400" y="457201"/>
            <a:ext cx="5334000" cy="461665"/>
          </a:xfrm>
          <a:prstGeom prst="rect">
            <a:avLst/>
          </a:prstGeom>
        </p:spPr>
        <p:txBody>
          <a:bodyPr wrap="square">
            <a:spAutoFit/>
          </a:bodyPr>
          <a:lstStyle/>
          <a:p>
            <a:r>
              <a:rPr lang="en-US" sz="2400" b="1" dirty="0"/>
              <a:t>PHOTOSYNTHESIS (in the chloroplast)</a:t>
            </a:r>
          </a:p>
        </p:txBody>
      </p:sp>
      <p:pic>
        <p:nvPicPr>
          <p:cNvPr id="1026" name="Picture 2" descr="http://www.helpsavetheclimate.com/chloroplast1.gif"/>
          <p:cNvPicPr>
            <a:picLocks noChangeAspect="1" noChangeArrowheads="1"/>
          </p:cNvPicPr>
          <p:nvPr/>
        </p:nvPicPr>
        <p:blipFill>
          <a:blip r:embed="rId3" cstate="print"/>
          <a:srcRect/>
          <a:stretch>
            <a:fillRect/>
          </a:stretch>
        </p:blipFill>
        <p:spPr bwMode="auto">
          <a:xfrm>
            <a:off x="7239000" y="1"/>
            <a:ext cx="1600200" cy="1137583"/>
          </a:xfrm>
          <a:prstGeom prst="rect">
            <a:avLst/>
          </a:prstGeom>
          <a:noFill/>
        </p:spPr>
      </p:pic>
      <p:sp>
        <p:nvSpPr>
          <p:cNvPr id="24" name="Rectangle 23"/>
          <p:cNvSpPr/>
          <p:nvPr/>
        </p:nvSpPr>
        <p:spPr>
          <a:xfrm>
            <a:off x="6172200" y="1524001"/>
            <a:ext cx="2514600" cy="1661993"/>
          </a:xfrm>
          <a:prstGeom prst="rect">
            <a:avLst/>
          </a:prstGeom>
        </p:spPr>
        <p:txBody>
          <a:bodyPr wrap="square">
            <a:spAutoFit/>
          </a:bodyPr>
          <a:lstStyle/>
          <a:p>
            <a:pPr>
              <a:buFont typeface="Arial" pitchFamily="34" charset="0"/>
              <a:buChar char="•"/>
            </a:pPr>
            <a:r>
              <a:rPr lang="en-US" dirty="0"/>
              <a:t>Uses energy from photolysis and CO</a:t>
            </a:r>
            <a:r>
              <a:rPr lang="en-US" baseline="-25000" dirty="0"/>
              <a:t>2 </a:t>
            </a:r>
            <a:r>
              <a:rPr lang="en-US" dirty="0"/>
              <a:t>to produce sugar = glucose </a:t>
            </a:r>
            <a:r>
              <a:rPr lang="en-US" dirty="0">
                <a:sym typeface="Wingdings" pitchFamily="2" charset="2"/>
              </a:rPr>
              <a:t> 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p>
          <a:p>
            <a:pPr>
              <a:buFont typeface="Arial" pitchFamily="34" charset="0"/>
              <a:buChar char="•"/>
            </a:pPr>
            <a:r>
              <a:rPr lang="en-US" dirty="0"/>
              <a:t>Does not need light!</a:t>
            </a:r>
            <a:endParaRPr lang="en-US" baseline="-25000" dirty="0">
              <a:sym typeface="Wingdings" pitchFamily="2" charset="2"/>
            </a:endParaRPr>
          </a:p>
          <a:p>
            <a:endParaRPr lang="en-US" baseline="-25000" dirty="0"/>
          </a:p>
        </p:txBody>
      </p:sp>
      <p:sp>
        <p:nvSpPr>
          <p:cNvPr id="25" name="Rectangle 24"/>
          <p:cNvSpPr/>
          <p:nvPr/>
        </p:nvSpPr>
        <p:spPr>
          <a:xfrm>
            <a:off x="2286000" y="6096001"/>
            <a:ext cx="7848600" cy="461665"/>
          </a:xfrm>
          <a:prstGeom prst="rect">
            <a:avLst/>
          </a:prstGeom>
        </p:spPr>
        <p:txBody>
          <a:bodyPr wrap="square">
            <a:spAutoFit/>
          </a:bodyPr>
          <a:lstStyle/>
          <a:p>
            <a:pPr lvl="1"/>
            <a:r>
              <a:rPr lang="en-US" sz="2400" b="1" dirty="0"/>
              <a:t>CELLULAR RESPIRATION (in cytoplasm and mitochondria)</a:t>
            </a:r>
          </a:p>
        </p:txBody>
      </p:sp>
      <p:sp>
        <p:nvSpPr>
          <p:cNvPr id="26" name="Rectangle 25"/>
          <p:cNvSpPr/>
          <p:nvPr/>
        </p:nvSpPr>
        <p:spPr>
          <a:xfrm>
            <a:off x="7391400" y="3505200"/>
            <a:ext cx="2057400" cy="1477328"/>
          </a:xfrm>
          <a:prstGeom prst="rect">
            <a:avLst/>
          </a:prstGeom>
        </p:spPr>
        <p:txBody>
          <a:bodyPr wrap="square">
            <a:spAutoFit/>
          </a:bodyPr>
          <a:lstStyle/>
          <a:p>
            <a:r>
              <a:rPr lang="en-US" dirty="0"/>
              <a:t>Breaks down sugar into </a:t>
            </a:r>
            <a:r>
              <a:rPr lang="en-US" u="sng" dirty="0" err="1"/>
              <a:t>pyruvic</a:t>
            </a:r>
            <a:r>
              <a:rPr lang="en-US" u="sng" dirty="0"/>
              <a:t> acid</a:t>
            </a:r>
            <a:r>
              <a:rPr lang="en-US" dirty="0"/>
              <a:t> </a:t>
            </a:r>
            <a:r>
              <a:rPr lang="en-US" dirty="0">
                <a:sym typeface="Wingdings" pitchFamily="2" charset="2"/>
              </a:rPr>
              <a:t> 2*(C</a:t>
            </a:r>
            <a:r>
              <a:rPr lang="en-US" baseline="-25000" dirty="0">
                <a:sym typeface="Wingdings" pitchFamily="2" charset="2"/>
              </a:rPr>
              <a:t>3</a:t>
            </a:r>
            <a:r>
              <a:rPr lang="en-US" dirty="0">
                <a:sym typeface="Wingdings" pitchFamily="2" charset="2"/>
              </a:rPr>
              <a:t>H</a:t>
            </a:r>
            <a:r>
              <a:rPr lang="en-US" baseline="-25000" dirty="0">
                <a:sym typeface="Wingdings" pitchFamily="2" charset="2"/>
              </a:rPr>
              <a:t>6</a:t>
            </a:r>
            <a:r>
              <a:rPr lang="en-US" dirty="0">
                <a:sym typeface="Wingdings" pitchFamily="2" charset="2"/>
              </a:rPr>
              <a:t>O</a:t>
            </a:r>
            <a:r>
              <a:rPr lang="en-US" baseline="-25000" dirty="0">
                <a:sym typeface="Wingdings" pitchFamily="2" charset="2"/>
              </a:rPr>
              <a:t>3</a:t>
            </a:r>
            <a:r>
              <a:rPr lang="en-US" dirty="0">
                <a:sym typeface="Wingdings" pitchFamily="2" charset="2"/>
              </a:rPr>
              <a:t>) and ATP (energy</a:t>
            </a:r>
            <a:r>
              <a:rPr lang="en-US">
                <a:sym typeface="Wingdings" pitchFamily="2" charset="2"/>
              </a:rPr>
              <a:t>) Cytoplasm</a:t>
            </a:r>
            <a:endParaRPr lang="en-US" baseline="30000" dirty="0"/>
          </a:p>
          <a:p>
            <a:endParaRPr lang="en-US" u="sng" dirty="0"/>
          </a:p>
        </p:txBody>
      </p:sp>
      <p:cxnSp>
        <p:nvCxnSpPr>
          <p:cNvPr id="28" name="Straight Arrow Connector 27"/>
          <p:cNvCxnSpPr/>
          <p:nvPr/>
        </p:nvCxnSpPr>
        <p:spPr>
          <a:xfrm rot="10800000">
            <a:off x="5791200" y="1600200"/>
            <a:ext cx="381000" cy="228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343400" y="1600200"/>
            <a:ext cx="304800" cy="1524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991600" y="4495800"/>
            <a:ext cx="457200" cy="3810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1400" y="4800600"/>
            <a:ext cx="990600" cy="923330"/>
          </a:xfrm>
          <a:prstGeom prst="rect">
            <a:avLst/>
          </a:prstGeom>
        </p:spPr>
        <p:txBody>
          <a:bodyPr wrap="square">
            <a:spAutoFit/>
          </a:bodyPr>
          <a:lstStyle/>
          <a:p>
            <a:r>
              <a:rPr lang="en-US" dirty="0" err="1"/>
              <a:t>Pyruvic</a:t>
            </a:r>
            <a:r>
              <a:rPr lang="en-US" dirty="0"/>
              <a:t> </a:t>
            </a:r>
          </a:p>
          <a:p>
            <a:r>
              <a:rPr lang="en-US" dirty="0"/>
              <a:t>acid</a:t>
            </a:r>
            <a:endParaRPr lang="en-US" baseline="30000" dirty="0"/>
          </a:p>
          <a:p>
            <a:endParaRPr lang="en-US" u="sng" dirty="0"/>
          </a:p>
        </p:txBody>
      </p:sp>
      <p:sp>
        <p:nvSpPr>
          <p:cNvPr id="37" name="Rectangle 36"/>
          <p:cNvSpPr/>
          <p:nvPr/>
        </p:nvSpPr>
        <p:spPr>
          <a:xfrm>
            <a:off x="8686800" y="5562600"/>
            <a:ext cx="700448" cy="369332"/>
          </a:xfrm>
          <a:prstGeom prst="rect">
            <a:avLst/>
          </a:prstGeom>
        </p:spPr>
        <p:txBody>
          <a:bodyPr wrap="none">
            <a:spAutoFit/>
          </a:bodyPr>
          <a:lstStyle/>
          <a:p>
            <a:r>
              <a:rPr lang="en-US" dirty="0">
                <a:sym typeface="Wingdings" pitchFamily="2" charset="2"/>
              </a:rPr>
              <a:t>2 ATP</a:t>
            </a:r>
            <a:endParaRPr lang="en-US" dirty="0"/>
          </a:p>
        </p:txBody>
      </p:sp>
      <p:sp>
        <p:nvSpPr>
          <p:cNvPr id="38" name="Rectangle 37"/>
          <p:cNvSpPr/>
          <p:nvPr/>
        </p:nvSpPr>
        <p:spPr>
          <a:xfrm>
            <a:off x="5257800" y="4648201"/>
            <a:ext cx="1295400" cy="1200329"/>
          </a:xfrm>
          <a:prstGeom prst="rect">
            <a:avLst/>
          </a:prstGeom>
        </p:spPr>
        <p:txBody>
          <a:bodyPr wrap="square">
            <a:spAutoFit/>
          </a:bodyPr>
          <a:lstStyle/>
          <a:p>
            <a:r>
              <a:rPr lang="en-US" b="1" dirty="0"/>
              <a:t>Citric acid </a:t>
            </a:r>
          </a:p>
          <a:p>
            <a:r>
              <a:rPr lang="en-US" b="1" dirty="0"/>
              <a:t>Or  Krebs</a:t>
            </a:r>
          </a:p>
          <a:p>
            <a:r>
              <a:rPr lang="en-US" b="1" dirty="0"/>
              <a:t>Cycle</a:t>
            </a:r>
          </a:p>
          <a:p>
            <a:endParaRPr lang="en-US" u="sng" dirty="0"/>
          </a:p>
        </p:txBody>
      </p:sp>
      <p:pic>
        <p:nvPicPr>
          <p:cNvPr id="1028" name="Picture 4" descr="http://www.carolguze.com/images/cellorganelles/mitochondria3.jpg"/>
          <p:cNvPicPr>
            <a:picLocks noChangeAspect="1" noChangeArrowheads="1"/>
          </p:cNvPicPr>
          <p:nvPr/>
        </p:nvPicPr>
        <p:blipFill>
          <a:blip r:embed="rId4" cstate="print"/>
          <a:srcRect/>
          <a:stretch>
            <a:fillRect/>
          </a:stretch>
        </p:blipFill>
        <p:spPr bwMode="auto">
          <a:xfrm>
            <a:off x="4267200" y="5257801"/>
            <a:ext cx="914400" cy="935737"/>
          </a:xfrm>
          <a:prstGeom prst="rect">
            <a:avLst/>
          </a:prstGeom>
          <a:noFill/>
        </p:spPr>
      </p:pic>
      <p:sp>
        <p:nvSpPr>
          <p:cNvPr id="41" name="Rectangle 40"/>
          <p:cNvSpPr/>
          <p:nvPr/>
        </p:nvSpPr>
        <p:spPr>
          <a:xfrm>
            <a:off x="3276600" y="3276600"/>
            <a:ext cx="1981200" cy="1477328"/>
          </a:xfrm>
          <a:prstGeom prst="rect">
            <a:avLst/>
          </a:prstGeom>
        </p:spPr>
        <p:txBody>
          <a:bodyPr wrap="square">
            <a:spAutoFit/>
          </a:bodyPr>
          <a:lstStyle/>
          <a:p>
            <a:r>
              <a:rPr lang="en-US" dirty="0"/>
              <a:t>Where most of your energy is made. Needs Oxygen</a:t>
            </a:r>
            <a:endParaRPr lang="en-US" baseline="30000" dirty="0"/>
          </a:p>
          <a:p>
            <a:endParaRPr lang="en-US" u="sng" dirty="0"/>
          </a:p>
        </p:txBody>
      </p:sp>
      <p:pic>
        <p:nvPicPr>
          <p:cNvPr id="1030" name="Picture 6" descr="http://www.mrskerrett.com/images/plant3.gif"/>
          <p:cNvPicPr>
            <a:picLocks noChangeAspect="1" noChangeArrowheads="1"/>
          </p:cNvPicPr>
          <p:nvPr/>
        </p:nvPicPr>
        <p:blipFill>
          <a:blip r:embed="rId5" cstate="print"/>
          <a:srcRect/>
          <a:stretch>
            <a:fillRect/>
          </a:stretch>
        </p:blipFill>
        <p:spPr bwMode="auto">
          <a:xfrm>
            <a:off x="6629400" y="5334001"/>
            <a:ext cx="990600" cy="793861"/>
          </a:xfrm>
          <a:prstGeom prst="rect">
            <a:avLst/>
          </a:prstGeom>
          <a:noFill/>
        </p:spPr>
      </p:pic>
      <p:sp>
        <p:nvSpPr>
          <p:cNvPr id="43" name="7-Point Star 42"/>
          <p:cNvSpPr/>
          <p:nvPr/>
        </p:nvSpPr>
        <p:spPr>
          <a:xfrm>
            <a:off x="1905000" y="5105400"/>
            <a:ext cx="1295400" cy="8382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33600" y="5181601"/>
            <a:ext cx="1066800" cy="646331"/>
          </a:xfrm>
          <a:prstGeom prst="rect">
            <a:avLst/>
          </a:prstGeom>
        </p:spPr>
        <p:txBody>
          <a:bodyPr wrap="square">
            <a:spAutoFit/>
          </a:bodyPr>
          <a:lstStyle/>
          <a:p>
            <a:r>
              <a:rPr lang="en-US" b="1" dirty="0"/>
              <a:t>36 ATP</a:t>
            </a:r>
          </a:p>
          <a:p>
            <a:r>
              <a:rPr lang="en-US" b="1" dirty="0"/>
              <a:t>Heat</a:t>
            </a:r>
          </a:p>
        </p:txBody>
      </p:sp>
      <p:sp>
        <p:nvSpPr>
          <p:cNvPr id="27" name="TextBox 26"/>
          <p:cNvSpPr txBox="1"/>
          <p:nvPr/>
        </p:nvSpPr>
        <p:spPr>
          <a:xfrm>
            <a:off x="2667000" y="0"/>
            <a:ext cx="3657600" cy="369332"/>
          </a:xfrm>
          <a:prstGeom prst="rect">
            <a:avLst/>
          </a:prstGeom>
          <a:noFill/>
        </p:spPr>
        <p:txBody>
          <a:bodyPr wrap="square" rtlCol="0">
            <a:spAutoFit/>
          </a:bodyPr>
          <a:lstStyle/>
          <a:p>
            <a:r>
              <a:rPr lang="en-US" dirty="0"/>
              <a:t>P. </a:t>
            </a:r>
            <a:r>
              <a:rPr lang="en-US" dirty="0" smtClean="0"/>
              <a:t>51 NB  </a:t>
            </a:r>
            <a:r>
              <a:rPr lang="en-US" dirty="0"/>
              <a:t>Write a summary paragraph</a:t>
            </a:r>
          </a:p>
        </p:txBody>
      </p:sp>
    </p:spTree>
    <p:extLst>
      <p:ext uri="{BB962C8B-B14F-4D97-AF65-F5344CB8AC3E}">
        <p14:creationId xmlns:p14="http://schemas.microsoft.com/office/powerpoint/2010/main" val="15309131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4" grpId="0"/>
      <p:bldP spid="25" grpId="0"/>
      <p:bldP spid="26" grpId="0"/>
      <p:bldP spid="35" grpId="0"/>
      <p:bldP spid="37" grpId="0"/>
      <p:bldP spid="38" grpId="0"/>
      <p:bldP spid="41"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graphicFrame>
        <p:nvGraphicFramePr>
          <p:cNvPr id="4" name="Content Placeholder 3"/>
          <p:cNvGraphicFramePr>
            <a:graphicFrameLocks noGrp="1"/>
          </p:cNvGraphicFramePr>
          <p:nvPr>
            <p:ph idx="1"/>
            <p:extLst/>
          </p:nvPr>
        </p:nvGraphicFramePr>
        <p:xfrm>
          <a:off x="1981200" y="1600200"/>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Protein</a:t>
                      </a:r>
                      <a:endParaRPr lang="en-US" dirty="0"/>
                    </a:p>
                  </a:txBody>
                  <a:tcPr/>
                </a:tc>
                <a:tc>
                  <a:txBody>
                    <a:bodyPr/>
                    <a:lstStyle/>
                    <a:p>
                      <a:r>
                        <a:rPr lang="en-US" dirty="0" smtClean="0"/>
                        <a:t>Lipids</a:t>
                      </a:r>
                      <a:endParaRPr lang="en-US" dirty="0"/>
                    </a:p>
                  </a:txBody>
                  <a:tcPr/>
                </a:tc>
                <a:tc>
                  <a:txBody>
                    <a:bodyPr/>
                    <a:lstStyle/>
                    <a:p>
                      <a:r>
                        <a:rPr lang="en-US" dirty="0" smtClean="0"/>
                        <a:t>Carbohydrates</a:t>
                      </a:r>
                      <a:r>
                        <a:rPr lang="en-US" baseline="0" dirty="0" smtClean="0"/>
                        <a:t> </a:t>
                      </a:r>
                      <a:endParaRPr lang="en-US" dirty="0"/>
                    </a:p>
                  </a:txBody>
                  <a:tcPr/>
                </a:tc>
                <a:tc>
                  <a:txBody>
                    <a:bodyPr/>
                    <a:lstStyle/>
                    <a:p>
                      <a:r>
                        <a:rPr lang="en-US" dirty="0" smtClean="0"/>
                        <a:t>Nucleic Acids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82700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9806" y="0"/>
            <a:ext cx="10515600" cy="1325563"/>
          </a:xfrm>
        </p:spPr>
        <p:txBody>
          <a:bodyPr/>
          <a:lstStyle/>
          <a:p>
            <a:r>
              <a:rPr lang="en-US" dirty="0" smtClean="0"/>
              <a:t>How to Make Carbohydrates Activity p. 51NB</a:t>
            </a:r>
            <a:endParaRPr lang="en-US" dirty="0"/>
          </a:p>
        </p:txBody>
      </p:sp>
      <p:sp>
        <p:nvSpPr>
          <p:cNvPr id="3" name="Content Placeholder 2"/>
          <p:cNvSpPr>
            <a:spLocks noGrp="1"/>
          </p:cNvSpPr>
          <p:nvPr>
            <p:ph idx="1"/>
          </p:nvPr>
        </p:nvSpPr>
        <p:spPr>
          <a:xfrm>
            <a:off x="283779" y="1295401"/>
            <a:ext cx="11587655" cy="4830763"/>
          </a:xfrm>
        </p:spPr>
        <p:txBody>
          <a:bodyPr/>
          <a:lstStyle/>
          <a:p>
            <a:pPr marL="514350" indent="-514350">
              <a:buFont typeface="+mj-lt"/>
              <a:buAutoNum type="arabicPeriod"/>
            </a:pPr>
            <a:r>
              <a:rPr lang="en-US" sz="3200" dirty="0" smtClean="0"/>
              <a:t>6 C</a:t>
            </a:r>
            <a:r>
              <a:rPr lang="en-US" sz="3200" dirty="0" smtClean="0">
                <a:solidFill>
                  <a:srgbClr val="FF0000"/>
                </a:solidFill>
              </a:rPr>
              <a:t>O</a:t>
            </a:r>
            <a:r>
              <a:rPr lang="en-US" sz="3200" baseline="-25000" dirty="0" smtClean="0"/>
              <a:t>2 </a:t>
            </a:r>
            <a:r>
              <a:rPr lang="en-US" sz="3200" dirty="0" smtClean="0"/>
              <a:t>+ 6 </a:t>
            </a:r>
            <a:r>
              <a:rPr lang="en-US" sz="3200" dirty="0" smtClean="0">
                <a:solidFill>
                  <a:schemeClr val="bg1"/>
                </a:solidFill>
              </a:rPr>
              <a:t>H</a:t>
            </a:r>
            <a:r>
              <a:rPr lang="en-US" sz="3200" baseline="-25000" dirty="0" smtClean="0"/>
              <a:t>2</a:t>
            </a:r>
            <a:r>
              <a:rPr lang="en-US" sz="3200" dirty="0" smtClean="0">
                <a:solidFill>
                  <a:srgbClr val="FF0000"/>
                </a:solidFill>
              </a:rPr>
              <a:t>O</a:t>
            </a:r>
            <a:r>
              <a:rPr lang="en-US" sz="3200" dirty="0" smtClean="0"/>
              <a:t> -&gt; C</a:t>
            </a:r>
            <a:r>
              <a:rPr lang="en-US" sz="3200" baseline="-25000" dirty="0" smtClean="0"/>
              <a:t>6</a:t>
            </a:r>
            <a:r>
              <a:rPr lang="en-US" sz="3200" dirty="0" smtClean="0">
                <a:solidFill>
                  <a:schemeClr val="bg1"/>
                </a:solidFill>
              </a:rPr>
              <a:t>H</a:t>
            </a:r>
            <a:r>
              <a:rPr lang="en-US" sz="3200" baseline="-25000" dirty="0" smtClean="0"/>
              <a:t>12</a:t>
            </a:r>
            <a:r>
              <a:rPr lang="en-US" sz="3200" dirty="0" smtClean="0">
                <a:solidFill>
                  <a:srgbClr val="FF0000"/>
                </a:solidFill>
              </a:rPr>
              <a:t>O</a:t>
            </a:r>
            <a:r>
              <a:rPr lang="en-US" sz="3200" baseline="-25000" dirty="0" smtClean="0"/>
              <a:t>6</a:t>
            </a:r>
            <a:r>
              <a:rPr lang="en-US" sz="3200" dirty="0" smtClean="0"/>
              <a:t> + 6 </a:t>
            </a:r>
            <a:r>
              <a:rPr lang="en-US" sz="3200" dirty="0" smtClean="0">
                <a:solidFill>
                  <a:srgbClr val="FF0000"/>
                </a:solidFill>
              </a:rPr>
              <a:t>O</a:t>
            </a:r>
            <a:endParaRPr lang="en-US" sz="3200" baseline="-25000" dirty="0" smtClean="0"/>
          </a:p>
          <a:p>
            <a:pPr marL="514350" indent="-514350">
              <a:buNone/>
            </a:pPr>
            <a:r>
              <a:rPr lang="en-US" sz="3200" dirty="0" smtClean="0"/>
              <a:t>Carbon Dioxide + Water = Glucose + Oxygen  </a:t>
            </a:r>
          </a:p>
          <a:p>
            <a:pPr marL="514350" indent="-514350">
              <a:buNone/>
            </a:pPr>
            <a:r>
              <a:rPr lang="en-US" sz="3200" dirty="0" smtClean="0"/>
              <a:t>2. Sunlight – Catalyst</a:t>
            </a:r>
          </a:p>
          <a:p>
            <a:pPr marL="514350" indent="-514350">
              <a:buNone/>
            </a:pPr>
            <a:r>
              <a:rPr lang="en-US" sz="3200" dirty="0" smtClean="0"/>
              <a:t>3. The chlorophyll inside the chloroplast</a:t>
            </a:r>
          </a:p>
          <a:p>
            <a:pPr marL="514350" indent="-514350">
              <a:buNone/>
            </a:pPr>
            <a:r>
              <a:rPr lang="en-US" sz="3200" dirty="0" smtClean="0"/>
              <a:t>4. There were 6 molecules of O2 left over.</a:t>
            </a:r>
          </a:p>
          <a:p>
            <a:pPr marL="514350" indent="-514350">
              <a:buNone/>
            </a:pPr>
            <a:r>
              <a:rPr lang="en-US" sz="3200" dirty="0" smtClean="0"/>
              <a:t>5. The extra oxygen atoms give air to other organisms.</a:t>
            </a:r>
          </a:p>
          <a:p>
            <a:pPr marL="514350" indent="-514350">
              <a:buAutoNum type="arabicPeriod" startAt="6"/>
            </a:pPr>
            <a:r>
              <a:rPr lang="en-US" sz="3200" dirty="0" smtClean="0"/>
              <a:t>The O2 diffuse into the atmosphere through the stomata.</a:t>
            </a:r>
          </a:p>
          <a:p>
            <a:pPr marL="514350" indent="-514350">
              <a:buAutoNum type="arabicPeriod" startAt="6"/>
            </a:pPr>
            <a:r>
              <a:rPr lang="en-US" sz="3200" dirty="0" smtClean="0"/>
              <a:t>6 H</a:t>
            </a:r>
            <a:r>
              <a:rPr lang="en-US" sz="3200" baseline="-25000" dirty="0" smtClean="0"/>
              <a:t>2</a:t>
            </a:r>
            <a:r>
              <a:rPr lang="en-US" sz="3200" dirty="0" smtClean="0"/>
              <a:t>O + 6 CO</a:t>
            </a:r>
            <a:r>
              <a:rPr lang="en-US" sz="3200" baseline="-25000" dirty="0" smtClean="0"/>
              <a:t>2</a:t>
            </a:r>
            <a:r>
              <a:rPr lang="en-US" sz="3200" dirty="0" smtClean="0"/>
              <a:t>  </a:t>
            </a:r>
            <a:r>
              <a:rPr lang="en-US" sz="3200" dirty="0" smtClean="0">
                <a:sym typeface="Wingdings" panose="05000000000000000000" pitchFamily="2" charset="2"/>
              </a:rPr>
              <a:t>(light) Catalyst  C</a:t>
            </a:r>
            <a:r>
              <a:rPr lang="en-US" sz="3200" baseline="-25000" dirty="0" smtClean="0">
                <a:sym typeface="Wingdings" panose="05000000000000000000" pitchFamily="2" charset="2"/>
              </a:rPr>
              <a:t>6</a:t>
            </a:r>
            <a:r>
              <a:rPr lang="en-US" sz="3200" dirty="0" smtClean="0">
                <a:sym typeface="Wingdings" panose="05000000000000000000" pitchFamily="2" charset="2"/>
              </a:rPr>
              <a:t>H</a:t>
            </a:r>
            <a:r>
              <a:rPr lang="en-US" sz="3200" baseline="-25000" dirty="0" smtClean="0">
                <a:sym typeface="Wingdings" panose="05000000000000000000" pitchFamily="2" charset="2"/>
              </a:rPr>
              <a:t>12</a:t>
            </a:r>
            <a:r>
              <a:rPr lang="en-US" sz="3200" dirty="0" smtClean="0">
                <a:sym typeface="Wingdings" panose="05000000000000000000" pitchFamily="2" charset="2"/>
              </a:rPr>
              <a:t>O</a:t>
            </a:r>
            <a:r>
              <a:rPr lang="en-US" sz="3200" baseline="-25000" dirty="0" smtClean="0">
                <a:sym typeface="Wingdings" panose="05000000000000000000" pitchFamily="2" charset="2"/>
              </a:rPr>
              <a:t>6</a:t>
            </a:r>
            <a:r>
              <a:rPr lang="en-US" sz="3200" dirty="0" smtClean="0">
                <a:sym typeface="Wingdings" panose="05000000000000000000" pitchFamily="2" charset="2"/>
              </a:rPr>
              <a:t> + O</a:t>
            </a:r>
            <a:r>
              <a:rPr lang="en-US" sz="3200" baseline="-25000" dirty="0" smtClean="0">
                <a:sym typeface="Wingdings" panose="05000000000000000000" pitchFamily="2" charset="2"/>
              </a:rPr>
              <a:t>2</a:t>
            </a:r>
            <a:endParaRPr lang="en-US" sz="3200" baseline="-25000" dirty="0" smtClean="0"/>
          </a:p>
          <a:p>
            <a:pPr marL="514350" indent="-514350">
              <a:buNone/>
            </a:pPr>
            <a:endParaRPr lang="en-US" dirty="0" smtClean="0"/>
          </a:p>
          <a:p>
            <a:pPr marL="514350" indent="-514350">
              <a:buNone/>
            </a:pPr>
            <a:endParaRPr lang="en-US" dirty="0" smtClean="0"/>
          </a:p>
          <a:p>
            <a:pPr marL="514350" indent="-514350">
              <a:buNone/>
            </a:pPr>
            <a:endParaRPr lang="en-US" dirty="0"/>
          </a:p>
        </p:txBody>
      </p:sp>
      <p:pic>
        <p:nvPicPr>
          <p:cNvPr id="1026" name="Picture 2" descr="http://www.psmicrographs.co.uk/_assets/uploads/lavender-leaf-stomata-80200158-l.jpg">
            <a:hlinkClick r:id="rId2"/>
          </p:cNvPr>
          <p:cNvPicPr>
            <a:picLocks noChangeAspect="1" noChangeArrowheads="1"/>
          </p:cNvPicPr>
          <p:nvPr/>
        </p:nvPicPr>
        <p:blipFill>
          <a:blip r:embed="rId3" cstate="print"/>
          <a:srcRect/>
          <a:stretch>
            <a:fillRect/>
          </a:stretch>
        </p:blipFill>
        <p:spPr bwMode="auto">
          <a:xfrm>
            <a:off x="8398436" y="1325563"/>
            <a:ext cx="2834072" cy="2124075"/>
          </a:xfrm>
          <a:prstGeom prst="rect">
            <a:avLst/>
          </a:prstGeom>
          <a:noFill/>
        </p:spPr>
      </p:pic>
    </p:spTree>
    <p:extLst>
      <p:ext uri="{BB962C8B-B14F-4D97-AF65-F5344CB8AC3E}">
        <p14:creationId xmlns:p14="http://schemas.microsoft.com/office/powerpoint/2010/main" val="16262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Glucose Synthesis Activity</a:t>
            </a:r>
            <a:endParaRPr lang="en-US" dirty="0"/>
          </a:p>
        </p:txBody>
      </p:sp>
      <p:sp>
        <p:nvSpPr>
          <p:cNvPr id="3" name="Content Placeholder 2"/>
          <p:cNvSpPr>
            <a:spLocks noGrp="1"/>
          </p:cNvSpPr>
          <p:nvPr>
            <p:ph sz="half" idx="1"/>
          </p:nvPr>
        </p:nvSpPr>
        <p:spPr>
          <a:xfrm>
            <a:off x="1524000" y="1143001"/>
            <a:ext cx="9144000" cy="4525963"/>
          </a:xfrm>
          <a:ln w="3175">
            <a:solidFill>
              <a:schemeClr val="tx1"/>
            </a:solidFill>
          </a:ln>
        </p:spPr>
        <p:txBody>
          <a:bodyPr>
            <a:normAutofit fontScale="92500" lnSpcReduction="10000"/>
          </a:bodyPr>
          <a:lstStyle/>
          <a:p>
            <a:pPr>
              <a:buNone/>
            </a:pPr>
            <a:r>
              <a:rPr lang="en-US" dirty="0" smtClean="0"/>
              <a:t>Photosynthesis:    6 C</a:t>
            </a:r>
            <a:r>
              <a:rPr lang="en-US" dirty="0" smtClean="0">
                <a:solidFill>
                  <a:srgbClr val="FF0000"/>
                </a:solidFill>
              </a:rPr>
              <a:t>O</a:t>
            </a:r>
            <a:r>
              <a:rPr lang="en-US" baseline="-25000" dirty="0" smtClean="0"/>
              <a:t>2 </a:t>
            </a:r>
            <a:r>
              <a:rPr lang="en-US" dirty="0" smtClean="0"/>
              <a:t>+ 6 H</a:t>
            </a:r>
            <a:r>
              <a:rPr lang="en-US" baseline="-25000" dirty="0" smtClean="0"/>
              <a:t>2</a:t>
            </a:r>
            <a:r>
              <a:rPr lang="en-US" dirty="0" smtClean="0">
                <a:solidFill>
                  <a:srgbClr val="FF0000"/>
                </a:solidFill>
              </a:rPr>
              <a:t>O</a:t>
            </a:r>
            <a:r>
              <a:rPr lang="en-US" dirty="0" smtClean="0"/>
              <a:t> -&gt; C</a:t>
            </a:r>
            <a:r>
              <a:rPr lang="en-US" baseline="-25000" dirty="0" smtClean="0"/>
              <a:t>6</a:t>
            </a:r>
            <a:r>
              <a:rPr lang="en-US" dirty="0" smtClean="0"/>
              <a:t>H</a:t>
            </a:r>
            <a:r>
              <a:rPr lang="en-US" baseline="-25000" dirty="0" smtClean="0"/>
              <a:t>12</a:t>
            </a:r>
            <a:r>
              <a:rPr lang="en-US" dirty="0" smtClean="0">
                <a:solidFill>
                  <a:srgbClr val="FF0000"/>
                </a:solidFill>
              </a:rPr>
              <a:t>O</a:t>
            </a:r>
            <a:r>
              <a:rPr lang="en-US" baseline="-25000" dirty="0" smtClean="0"/>
              <a:t>6</a:t>
            </a:r>
            <a:r>
              <a:rPr lang="en-US" dirty="0" smtClean="0"/>
              <a:t> + 6 </a:t>
            </a:r>
            <a:r>
              <a:rPr lang="en-US" dirty="0" smtClean="0">
                <a:solidFill>
                  <a:srgbClr val="FF0000"/>
                </a:solidFill>
              </a:rPr>
              <a:t>O</a:t>
            </a:r>
            <a:endParaRPr lang="en-US" dirty="0" smtClean="0"/>
          </a:p>
          <a:p>
            <a:r>
              <a:rPr lang="en-US" dirty="0" smtClean="0"/>
              <a:t>Black = Carbon</a:t>
            </a:r>
          </a:p>
          <a:p>
            <a:r>
              <a:rPr lang="en-US" dirty="0" smtClean="0">
                <a:solidFill>
                  <a:schemeClr val="bg1"/>
                </a:solidFill>
              </a:rPr>
              <a:t>White = Hydrogen</a:t>
            </a:r>
          </a:p>
          <a:p>
            <a:r>
              <a:rPr lang="en-US" dirty="0" smtClean="0">
                <a:solidFill>
                  <a:srgbClr val="FF0000"/>
                </a:solidFill>
              </a:rPr>
              <a:t>Red = Oxygen</a:t>
            </a:r>
            <a:endParaRPr lang="en-US" dirty="0" smtClean="0"/>
          </a:p>
          <a:p>
            <a:r>
              <a:rPr lang="en-US" dirty="0" smtClean="0"/>
              <a:t>Person 1 – Root = </a:t>
            </a:r>
            <a:r>
              <a:rPr lang="en-US" dirty="0" smtClean="0">
                <a:solidFill>
                  <a:schemeClr val="bg1"/>
                </a:solidFill>
              </a:rPr>
              <a:t>H</a:t>
            </a:r>
            <a:r>
              <a:rPr lang="en-US" baseline="-25000" dirty="0" smtClean="0">
                <a:solidFill>
                  <a:schemeClr val="bg1"/>
                </a:solidFill>
              </a:rPr>
              <a:t>2</a:t>
            </a:r>
            <a:r>
              <a:rPr lang="en-US" dirty="0" smtClean="0">
                <a:solidFill>
                  <a:srgbClr val="FF0000"/>
                </a:solidFill>
              </a:rPr>
              <a:t>O</a:t>
            </a:r>
          </a:p>
          <a:p>
            <a:r>
              <a:rPr lang="en-US" dirty="0" smtClean="0"/>
              <a:t>Person 2 – Stomata = C</a:t>
            </a:r>
            <a:r>
              <a:rPr lang="en-US" dirty="0" smtClean="0">
                <a:solidFill>
                  <a:srgbClr val="FF0000"/>
                </a:solidFill>
              </a:rPr>
              <a:t>O</a:t>
            </a:r>
            <a:r>
              <a:rPr lang="en-US" baseline="-25000" dirty="0" smtClean="0">
                <a:solidFill>
                  <a:srgbClr val="FF0000"/>
                </a:solidFill>
              </a:rPr>
              <a:t>2</a:t>
            </a:r>
          </a:p>
          <a:p>
            <a:r>
              <a:rPr lang="en-US" dirty="0" smtClean="0"/>
              <a:t>Person 3 – Chloroplast = Light Energy (Sun)</a:t>
            </a:r>
          </a:p>
          <a:p>
            <a:r>
              <a:rPr lang="en-US" dirty="0" smtClean="0"/>
              <a:t>Person 4 – Glucose Synthesis/ </a:t>
            </a:r>
            <a:r>
              <a:rPr lang="en-US" dirty="0" smtClean="0">
                <a:solidFill>
                  <a:srgbClr val="FF0000"/>
                </a:solidFill>
              </a:rPr>
              <a:t>O</a:t>
            </a:r>
            <a:r>
              <a:rPr lang="en-US" baseline="-25000" dirty="0" smtClean="0">
                <a:solidFill>
                  <a:srgbClr val="FF0000"/>
                </a:solidFill>
              </a:rPr>
              <a:t>2</a:t>
            </a:r>
            <a:r>
              <a:rPr lang="en-US" dirty="0" smtClean="0">
                <a:solidFill>
                  <a:srgbClr val="FF0000"/>
                </a:solidFill>
              </a:rPr>
              <a:t> </a:t>
            </a:r>
          </a:p>
          <a:p>
            <a:r>
              <a:rPr lang="en-US" dirty="0" smtClean="0"/>
              <a:t>Person 5 – Get ATP for Cellular Respiration</a:t>
            </a:r>
          </a:p>
          <a:p>
            <a:pPr>
              <a:buNone/>
            </a:pPr>
            <a:r>
              <a:rPr lang="en-US" dirty="0" smtClean="0">
                <a:sym typeface="Wingdings" pitchFamily="2" charset="2"/>
              </a:rPr>
              <a:t>Cellular Respiration: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a:t>
            </a:r>
            <a:r>
              <a:rPr lang="en-US" dirty="0" smtClean="0"/>
              <a:t> 6CO</a:t>
            </a:r>
            <a:r>
              <a:rPr lang="en-US" baseline="-25000" dirty="0" smtClean="0"/>
              <a:t>2</a:t>
            </a:r>
            <a:r>
              <a:rPr lang="en-US" dirty="0" smtClean="0"/>
              <a:t> +6H</a:t>
            </a:r>
            <a:r>
              <a:rPr lang="en-US" baseline="-25000" dirty="0" smtClean="0"/>
              <a:t>2</a:t>
            </a:r>
            <a:r>
              <a:rPr lang="en-US" dirty="0" smtClean="0"/>
              <a:t>0 + 36 ATP  + Heat</a:t>
            </a:r>
          </a:p>
          <a:p>
            <a:endParaRPr lang="en-US" dirty="0"/>
          </a:p>
        </p:txBody>
      </p:sp>
      <p:sp>
        <p:nvSpPr>
          <p:cNvPr id="4" name="Content Placeholder 3"/>
          <p:cNvSpPr>
            <a:spLocks noGrp="1"/>
          </p:cNvSpPr>
          <p:nvPr>
            <p:ph sz="half" idx="2"/>
          </p:nvPr>
        </p:nvSpPr>
        <p:spPr>
          <a:xfrm>
            <a:off x="8001000" y="2332038"/>
            <a:ext cx="2286000" cy="1249363"/>
          </a:xfrm>
        </p:spPr>
        <p:txBody>
          <a:bodyPr>
            <a:normAutofit fontScale="92500" lnSpcReduction="10000"/>
          </a:bodyPr>
          <a:lstStyle/>
          <a:p>
            <a:r>
              <a:rPr lang="en-US" dirty="0" smtClean="0"/>
              <a:t>Glucose</a:t>
            </a:r>
          </a:p>
          <a:p>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endParaRPr lang="en-US" baseline="-25000" dirty="0"/>
          </a:p>
        </p:txBody>
      </p:sp>
    </p:spTree>
    <p:extLst>
      <p:ext uri="{BB962C8B-B14F-4D97-AF65-F5344CB8AC3E}">
        <p14:creationId xmlns:p14="http://schemas.microsoft.com/office/powerpoint/2010/main" val="2926480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Chloroplast</a:t>
            </a:r>
          </a:p>
          <a:p>
            <a:r>
              <a:rPr lang="en-US" dirty="0" smtClean="0"/>
              <a:t>Cell Wall</a:t>
            </a:r>
          </a:p>
          <a:p>
            <a:r>
              <a:rPr lang="en-US" dirty="0" smtClean="0"/>
              <a:t>Plasma Membrane</a:t>
            </a:r>
          </a:p>
          <a:p>
            <a:r>
              <a:rPr lang="en-US" dirty="0" smtClean="0"/>
              <a:t>Passive transport</a:t>
            </a:r>
          </a:p>
          <a:p>
            <a:r>
              <a:rPr lang="en-US" smtClean="0"/>
              <a:t>Active Transport</a:t>
            </a:r>
            <a:endParaRPr lang="en-US"/>
          </a:p>
        </p:txBody>
      </p:sp>
    </p:spTree>
    <p:extLst>
      <p:ext uri="{BB962C8B-B14F-4D97-AF65-F5344CB8AC3E}">
        <p14:creationId xmlns:p14="http://schemas.microsoft.com/office/powerpoint/2010/main" val="308800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  P. 41 NB</a:t>
            </a:r>
            <a:endParaRPr lang="en-US" dirty="0"/>
          </a:p>
        </p:txBody>
      </p:sp>
      <p:sp>
        <p:nvSpPr>
          <p:cNvPr id="3" name="Content Placeholder 2"/>
          <p:cNvSpPr>
            <a:spLocks noGrp="1"/>
          </p:cNvSpPr>
          <p:nvPr>
            <p:ph idx="1"/>
          </p:nvPr>
        </p:nvSpPr>
        <p:spPr/>
        <p:txBody>
          <a:bodyPr/>
          <a:lstStyle/>
          <a:p>
            <a:r>
              <a:rPr lang="en-US" dirty="0" smtClean="0">
                <a:hlinkClick r:id="rId2"/>
              </a:rPr>
              <a:t>https://solarsystem.nasa.gov/planets/solarsystem</a:t>
            </a:r>
            <a:endParaRPr lang="en-US" dirty="0" smtClean="0"/>
          </a:p>
          <a:p>
            <a:r>
              <a:rPr lang="en-US" dirty="0" smtClean="0"/>
              <a:t>If you had to be one of our planets in our solar system, which one would you be and why?  </a:t>
            </a:r>
          </a:p>
          <a:p>
            <a:r>
              <a:rPr lang="en-US" dirty="0" smtClean="0"/>
              <a:t>List 5 facts about it</a:t>
            </a:r>
            <a:endParaRPr lang="en-US" dirty="0"/>
          </a:p>
        </p:txBody>
      </p:sp>
    </p:spTree>
    <p:extLst>
      <p:ext uri="{BB962C8B-B14F-4D97-AF65-F5344CB8AC3E}">
        <p14:creationId xmlns:p14="http://schemas.microsoft.com/office/powerpoint/2010/main" val="326197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Cellular Respiration</a:t>
            </a:r>
          </a:p>
          <a:p>
            <a:r>
              <a:rPr lang="en-US" dirty="0" smtClean="0"/>
              <a:t>Photosynthesis</a:t>
            </a:r>
          </a:p>
          <a:p>
            <a:r>
              <a:rPr lang="en-US" dirty="0" smtClean="0"/>
              <a:t>Mitochondria</a:t>
            </a:r>
          </a:p>
          <a:p>
            <a:r>
              <a:rPr lang="en-US" dirty="0" smtClean="0"/>
              <a:t>Theory</a:t>
            </a:r>
          </a:p>
          <a:p>
            <a:r>
              <a:rPr lang="en-US" dirty="0" smtClean="0"/>
              <a:t>Scientific Method</a:t>
            </a:r>
          </a:p>
          <a:p>
            <a:r>
              <a:rPr lang="en-US" dirty="0" smtClean="0"/>
              <a:t>Nucleic Acid</a:t>
            </a:r>
            <a:endParaRPr lang="en-US" dirty="0"/>
          </a:p>
        </p:txBody>
      </p:sp>
    </p:spTree>
    <p:extLst>
      <p:ext uri="{BB962C8B-B14F-4D97-AF65-F5344CB8AC3E}">
        <p14:creationId xmlns:p14="http://schemas.microsoft.com/office/powerpoint/2010/main" val="352463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Honors Biology </a:t>
            </a:r>
            <a:br>
              <a:rPr lang="en-US" dirty="0" smtClean="0"/>
            </a:br>
            <a:r>
              <a:rPr lang="en-US" dirty="0" smtClean="0"/>
              <a:t>Do the Math</a:t>
            </a:r>
            <a:endParaRPr lang="en-US" dirty="0"/>
          </a:p>
        </p:txBody>
      </p:sp>
      <p:sp>
        <p:nvSpPr>
          <p:cNvPr id="3" name="Content Placeholder 2"/>
          <p:cNvSpPr>
            <a:spLocks noGrp="1"/>
          </p:cNvSpPr>
          <p:nvPr>
            <p:ph idx="1"/>
          </p:nvPr>
        </p:nvSpPr>
        <p:spPr/>
        <p:txBody>
          <a:bodyPr>
            <a:normAutofit/>
          </a:bodyPr>
          <a:lstStyle/>
          <a:p>
            <a:r>
              <a:rPr lang="en-US" dirty="0" smtClean="0"/>
              <a:t>What is the Percent change in temperature of your </a:t>
            </a:r>
            <a:r>
              <a:rPr lang="en-US" dirty="0" err="1" smtClean="0"/>
              <a:t>Catalase</a:t>
            </a:r>
            <a:r>
              <a:rPr lang="en-US" dirty="0" smtClean="0"/>
              <a:t> Reaction?</a:t>
            </a:r>
          </a:p>
          <a:p>
            <a:r>
              <a:rPr lang="en-US" u="sng" dirty="0" smtClean="0"/>
              <a:t>V1 – V2</a:t>
            </a:r>
            <a:r>
              <a:rPr lang="en-US" dirty="0" smtClean="0"/>
              <a:t>  x 100%</a:t>
            </a:r>
          </a:p>
          <a:p>
            <a:pPr>
              <a:buNone/>
            </a:pPr>
            <a:r>
              <a:rPr lang="en-US" dirty="0" smtClean="0"/>
              <a:t>        V1</a:t>
            </a:r>
          </a:p>
          <a:p>
            <a:r>
              <a:rPr lang="en-US" u="sng" dirty="0" smtClean="0"/>
              <a:t>21 – 36  </a:t>
            </a:r>
            <a:r>
              <a:rPr lang="en-US" dirty="0" smtClean="0"/>
              <a:t>x 100%  = ?</a:t>
            </a:r>
          </a:p>
          <a:p>
            <a:pPr>
              <a:buNone/>
            </a:pPr>
            <a:r>
              <a:rPr lang="en-US" dirty="0" smtClean="0"/>
              <a:t>       21</a:t>
            </a:r>
          </a:p>
          <a:p>
            <a:r>
              <a:rPr lang="en-US" dirty="0" smtClean="0"/>
              <a:t>76%</a:t>
            </a:r>
          </a:p>
          <a:p>
            <a:r>
              <a:rPr lang="en-US" dirty="0" smtClean="0"/>
              <a:t>Include this in your Data Analysis.</a:t>
            </a:r>
            <a:endParaRPr lang="en-US" dirty="0"/>
          </a:p>
        </p:txBody>
      </p:sp>
    </p:spTree>
    <p:extLst>
      <p:ext uri="{BB962C8B-B14F-4D97-AF65-F5344CB8AC3E}">
        <p14:creationId xmlns:p14="http://schemas.microsoft.com/office/powerpoint/2010/main" val="9326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Section 2 Check</a:t>
            </a:r>
          </a:p>
        </p:txBody>
      </p:sp>
      <p:sp>
        <p:nvSpPr>
          <p:cNvPr id="182275" name="Rectangle 3"/>
          <p:cNvSpPr>
            <a:spLocks noChangeArrowheads="1"/>
          </p:cNvSpPr>
          <p:nvPr/>
        </p:nvSpPr>
        <p:spPr bwMode="auto">
          <a:xfrm>
            <a:off x="1600200" y="1524000"/>
            <a:ext cx="8534400" cy="1077218"/>
          </a:xfrm>
          <a:prstGeom prst="rect">
            <a:avLst/>
          </a:prstGeom>
          <a:noFill/>
          <a:ln w="9525">
            <a:noFill/>
            <a:miter lim="800000"/>
            <a:headEnd/>
            <a:tailEnd/>
          </a:ln>
          <a:effectLst/>
        </p:spPr>
        <p:txBody>
          <a:bodyPr>
            <a:spAutoFit/>
          </a:bodyPr>
          <a:lstStyle/>
          <a:p>
            <a:pPr marL="609600" indent="-609600"/>
            <a:r>
              <a:rPr lang="en-US" altLang="en-US" sz="3200" b="1">
                <a:latin typeface="Times" pitchFamily="18" charset="0"/>
              </a:rPr>
              <a:t>      </a:t>
            </a:r>
            <a:r>
              <a:rPr lang="en-US" altLang="en-US" sz="3200">
                <a:latin typeface="Times" pitchFamily="18" charset="0"/>
              </a:rPr>
              <a:t>The process that uses the sun’s energy to make simple sugars is ________.</a:t>
            </a:r>
          </a:p>
        </p:txBody>
      </p:sp>
      <p:sp>
        <p:nvSpPr>
          <p:cNvPr id="182286" name="Rectangle 14"/>
          <p:cNvSpPr>
            <a:spLocks noChangeArrowheads="1"/>
          </p:cNvSpPr>
          <p:nvPr/>
        </p:nvSpPr>
        <p:spPr bwMode="auto">
          <a:xfrm>
            <a:off x="2133600" y="838200"/>
            <a:ext cx="7924800" cy="579438"/>
          </a:xfrm>
          <a:prstGeom prst="rect">
            <a:avLst/>
          </a:prstGeom>
          <a:noFill/>
          <a:ln w="9525">
            <a:noFill/>
            <a:miter lim="800000"/>
            <a:headEnd/>
            <a:tailEnd/>
          </a:ln>
          <a:effectLst/>
        </p:spPr>
        <p:txBody>
          <a:bodyPr anchor="ctr"/>
          <a:lstStyle/>
          <a:p>
            <a:pPr algn="l"/>
            <a:r>
              <a:rPr lang="en-US" altLang="en-US" sz="3600" b="1">
                <a:solidFill>
                  <a:schemeClr val="hlink"/>
                </a:solidFill>
                <a:latin typeface="Times" pitchFamily="18" charset="0"/>
              </a:rPr>
              <a:t>Question 1</a:t>
            </a:r>
          </a:p>
        </p:txBody>
      </p:sp>
      <p:sp>
        <p:nvSpPr>
          <p:cNvPr id="182310" name="Text Box 38"/>
          <p:cNvSpPr txBox="1">
            <a:spLocks noChangeArrowheads="1"/>
          </p:cNvSpPr>
          <p:nvPr/>
        </p:nvSpPr>
        <p:spPr bwMode="auto">
          <a:xfrm>
            <a:off x="2198688" y="5170489"/>
            <a:ext cx="2374368"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D. photolysis</a:t>
            </a:r>
          </a:p>
        </p:txBody>
      </p:sp>
      <p:sp>
        <p:nvSpPr>
          <p:cNvPr id="182311" name="Text Box 39"/>
          <p:cNvSpPr txBox="1">
            <a:spLocks noChangeArrowheads="1"/>
          </p:cNvSpPr>
          <p:nvPr/>
        </p:nvSpPr>
        <p:spPr bwMode="auto">
          <a:xfrm>
            <a:off x="2209801" y="4408489"/>
            <a:ext cx="3105337"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C. photosynthesis</a:t>
            </a:r>
          </a:p>
        </p:txBody>
      </p:sp>
      <p:sp>
        <p:nvSpPr>
          <p:cNvPr id="182312" name="Text Box 40"/>
          <p:cNvSpPr txBox="1">
            <a:spLocks noChangeArrowheads="1"/>
          </p:cNvSpPr>
          <p:nvPr/>
        </p:nvSpPr>
        <p:spPr bwMode="auto">
          <a:xfrm>
            <a:off x="2216150" y="3646489"/>
            <a:ext cx="2329484"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B. glycolysis</a:t>
            </a:r>
          </a:p>
        </p:txBody>
      </p:sp>
      <p:sp>
        <p:nvSpPr>
          <p:cNvPr id="182313" name="Text Box 41"/>
          <p:cNvSpPr txBox="1">
            <a:spLocks noChangeArrowheads="1"/>
          </p:cNvSpPr>
          <p:nvPr/>
        </p:nvSpPr>
        <p:spPr bwMode="auto">
          <a:xfrm>
            <a:off x="2193926" y="2873376"/>
            <a:ext cx="3775393" cy="584775"/>
          </a:xfrm>
          <a:prstGeom prst="rect">
            <a:avLst/>
          </a:prstGeom>
          <a:noFill/>
          <a:ln w="9525" algn="ctr">
            <a:noFill/>
            <a:miter lim="800000"/>
            <a:headEnd/>
            <a:tailEnd/>
          </a:ln>
          <a:effectLst/>
        </p:spPr>
        <p:txBody>
          <a:bodyPr wrap="none">
            <a:spAutoFit/>
          </a:bodyPr>
          <a:lstStyle/>
          <a:p>
            <a:pPr>
              <a:tabLst>
                <a:tab pos="228600" algn="l"/>
                <a:tab pos="1943100" algn="l"/>
              </a:tabLst>
            </a:pPr>
            <a:r>
              <a:rPr lang="en-US" altLang="en-US" sz="3200">
                <a:latin typeface="Times" pitchFamily="18" charset="0"/>
              </a:rPr>
              <a:t>A. cellular respiration</a:t>
            </a:r>
          </a:p>
        </p:txBody>
      </p:sp>
      <p:pic>
        <p:nvPicPr>
          <p:cNvPr id="182316" name="Picture 44"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2317" name="Picture 45"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2318" name="Picture 46"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2319" name="Picture 47"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2320" name="Picture 48"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2322" name="Picture 50"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2324" name="Picture 52"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2326" name="Picture 54"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2331" name="Picture 59"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2332" name="Text Box 60"/>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23171303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2331"/>
                                        </p:tgtEl>
                                        <p:attrNameLst>
                                          <p:attrName>style.visibility</p:attrName>
                                        </p:attrNameLst>
                                      </p:cBhvr>
                                      <p:to>
                                        <p:strVal val="visible"/>
                                      </p:to>
                                    </p:set>
                                    <p:animEffect transition="in" filter="box(out)">
                                      <p:cBhvr>
                                        <p:cTn id="7" dur="500"/>
                                        <p:tgtEl>
                                          <p:spTgt spid="18233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2332"/>
                                        </p:tgtEl>
                                        <p:attrNameLst>
                                          <p:attrName>style.visibility</p:attrName>
                                        </p:attrNameLst>
                                      </p:cBhvr>
                                      <p:to>
                                        <p:strVal val="visible"/>
                                      </p:to>
                                    </p:set>
                                    <p:animEffect transition="in" filter="box(out)">
                                      <p:cBhvr>
                                        <p:cTn id="10" dur="500"/>
                                        <p:tgtEl>
                                          <p:spTgt spid="182332"/>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2320"/>
                                        </p:tgtEl>
                                        <p:attrNameLst>
                                          <p:attrName>style.visibility</p:attrName>
                                        </p:attrNameLst>
                                      </p:cBhvr>
                                      <p:to>
                                        <p:strVal val="visible"/>
                                      </p:to>
                                    </p:set>
                                    <p:animEffect transition="in" filter="box(out)">
                                      <p:cBhvr>
                                        <p:cTn id="14" dur="500"/>
                                        <p:tgtEl>
                                          <p:spTgt spid="18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7040563"/>
            <a:ext cx="8229600" cy="122237"/>
          </a:xfrm>
        </p:spPr>
        <p:txBody>
          <a:bodyPr>
            <a:normAutofit fontScale="90000"/>
          </a:bodyPr>
          <a:lstStyle/>
          <a:p>
            <a:pPr algn="r"/>
            <a:r>
              <a:rPr lang="en-US" altLang="en-US" sz="1400" b="1"/>
              <a:t>Section 2 Check</a:t>
            </a:r>
          </a:p>
        </p:txBody>
      </p:sp>
      <p:sp>
        <p:nvSpPr>
          <p:cNvPr id="183300" name="Rectangle 4"/>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pPr algn="l"/>
            <a:endParaRPr lang="en-US" altLang="en-US" sz="3200">
              <a:solidFill>
                <a:srgbClr val="FFFFCC"/>
              </a:solidFill>
              <a:latin typeface="Times" pitchFamily="18" charset="0"/>
            </a:endParaRPr>
          </a:p>
        </p:txBody>
      </p:sp>
      <p:sp>
        <p:nvSpPr>
          <p:cNvPr id="183311" name="Rectangle 15"/>
          <p:cNvSpPr>
            <a:spLocks noChangeArrowheads="1"/>
          </p:cNvSpPr>
          <p:nvPr/>
        </p:nvSpPr>
        <p:spPr bwMode="auto">
          <a:xfrm>
            <a:off x="2057400" y="914401"/>
            <a:ext cx="8077200" cy="2062103"/>
          </a:xfrm>
          <a:prstGeom prst="rect">
            <a:avLst/>
          </a:prstGeom>
          <a:noFill/>
          <a:ln w="9525" algn="ctr">
            <a:noFill/>
            <a:miter lim="800000"/>
            <a:headEnd/>
            <a:tailEnd/>
          </a:ln>
          <a:effectLst/>
        </p:spPr>
        <p:txBody>
          <a:bodyPr>
            <a:spAutoFit/>
          </a:bodyPr>
          <a:lstStyle/>
          <a:p>
            <a:pPr>
              <a:tabLst>
                <a:tab pos="228600" algn="l"/>
                <a:tab pos="1943100" algn="l"/>
              </a:tabLst>
            </a:pPr>
            <a:r>
              <a:rPr lang="en-US" altLang="en-US" sz="3200">
                <a:solidFill>
                  <a:schemeClr val="hlink"/>
                </a:solidFill>
                <a:latin typeface="Times" pitchFamily="18" charset="0"/>
              </a:rPr>
              <a:t>The answer is C.</a:t>
            </a:r>
            <a:r>
              <a:rPr lang="en-US" altLang="en-US" sz="3200">
                <a:latin typeface="Times" pitchFamily="18" charset="0"/>
              </a:rPr>
              <a:t>  Photosynthesis happens in two phases to make simple sugars and convert the sugars into complex carbohydrates for energy storage.</a:t>
            </a:r>
          </a:p>
        </p:txBody>
      </p:sp>
      <p:pic>
        <p:nvPicPr>
          <p:cNvPr id="183336" name="Picture 4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3337" name="Picture 41"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3338" name="Picture 42"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3339" name="Picture 43"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3340" name="Picture 44"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3342" name="Picture 46"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3344" name="Picture 4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3347" name="Picture 51"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3350" name="Picture 54"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3351" name="Text Box 55"/>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9110613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3350"/>
                                        </p:tgtEl>
                                        <p:attrNameLst>
                                          <p:attrName>style.visibility</p:attrName>
                                        </p:attrNameLst>
                                      </p:cBhvr>
                                      <p:to>
                                        <p:strVal val="visible"/>
                                      </p:to>
                                    </p:set>
                                    <p:animEffect transition="in" filter="box(out)">
                                      <p:cBhvr>
                                        <p:cTn id="7" dur="500"/>
                                        <p:tgtEl>
                                          <p:spTgt spid="18335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3351"/>
                                        </p:tgtEl>
                                        <p:attrNameLst>
                                          <p:attrName>style.visibility</p:attrName>
                                        </p:attrNameLst>
                                      </p:cBhvr>
                                      <p:to>
                                        <p:strVal val="visible"/>
                                      </p:to>
                                    </p:set>
                                    <p:animEffect transition="in" filter="box(out)">
                                      <p:cBhvr>
                                        <p:cTn id="10" dur="500"/>
                                        <p:tgtEl>
                                          <p:spTgt spid="18335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3340"/>
                                        </p:tgtEl>
                                        <p:attrNameLst>
                                          <p:attrName>style.visibility</p:attrName>
                                        </p:attrNameLst>
                                      </p:cBhvr>
                                      <p:to>
                                        <p:strVal val="visible"/>
                                      </p:to>
                                    </p:set>
                                    <p:animEffect transition="in" filter="box(out)">
                                      <p:cBhvr>
                                        <p:cTn id="14" dur="500"/>
                                        <p:tgtEl>
                                          <p:spTgt spid="18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3" name="Picture 3"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4565" name="Picture 5"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4569" name="Rectangle 9"/>
          <p:cNvSpPr>
            <a:spLocks noChangeArrowheads="1"/>
          </p:cNvSpPr>
          <p:nvPr/>
        </p:nvSpPr>
        <p:spPr bwMode="auto">
          <a:xfrm>
            <a:off x="2057400" y="868364"/>
            <a:ext cx="7924800" cy="579437"/>
          </a:xfrm>
          <a:prstGeom prst="rect">
            <a:avLst/>
          </a:prstGeom>
          <a:noFill/>
          <a:ln w="9525">
            <a:noFill/>
            <a:miter lim="800000"/>
            <a:headEnd/>
            <a:tailEnd/>
          </a:ln>
          <a:effectLst/>
        </p:spPr>
        <p:txBody>
          <a:bodyPr anchor="ctr"/>
          <a:lstStyle/>
          <a:p>
            <a:r>
              <a:rPr lang="en-US" b="1">
                <a:solidFill>
                  <a:schemeClr val="hlink"/>
                </a:solidFill>
              </a:rPr>
              <a:t>Question</a:t>
            </a:r>
            <a:r>
              <a:rPr lang="en-US" sz="4000" b="1">
                <a:solidFill>
                  <a:schemeClr val="hlink"/>
                </a:solidFill>
              </a:rPr>
              <a:t> 1</a:t>
            </a:r>
          </a:p>
        </p:txBody>
      </p:sp>
      <p:sp>
        <p:nvSpPr>
          <p:cNvPr id="834570" name="Rectangle 10"/>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Why do you add baking soda solution to the water containing the Elodea plants?</a:t>
            </a:r>
          </a:p>
        </p:txBody>
      </p:sp>
      <p:sp>
        <p:nvSpPr>
          <p:cNvPr id="834574" name="Text Box 14"/>
          <p:cNvSpPr txBox="1">
            <a:spLocks noChangeArrowheads="1"/>
          </p:cNvSpPr>
          <p:nvPr/>
        </p:nvSpPr>
        <p:spPr bwMode="auto">
          <a:xfrm>
            <a:off x="2590800" y="3832225"/>
            <a:ext cx="7315200" cy="1077218"/>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baking soda supplies carbon dioxide, a necessary component of photosynthesis.</a:t>
            </a:r>
          </a:p>
        </p:txBody>
      </p:sp>
      <p:pic>
        <p:nvPicPr>
          <p:cNvPr id="834575" name="Picture 1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4577" name="Picture 17"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4579" name="Picture 1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4580" name="Picture 2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4581" name="Picture 2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4583" name="Text Box 23"/>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4584" name="Picture 24"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4585" name="Text Box 25"/>
          <p:cNvSpPr txBox="1">
            <a:spLocks noChangeArrowheads="1"/>
          </p:cNvSpPr>
          <p:nvPr/>
        </p:nvSpPr>
        <p:spPr bwMode="auto">
          <a:xfrm>
            <a:off x="2057400" y="30384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36034272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4585"/>
                                        </p:tgtEl>
                                        <p:attrNameLst>
                                          <p:attrName>style.visibility</p:attrName>
                                        </p:attrNameLst>
                                      </p:cBhvr>
                                      <p:to>
                                        <p:strVal val="visible"/>
                                      </p:to>
                                    </p:set>
                                    <p:animEffect transition="in" filter="box(out)">
                                      <p:cBhvr>
                                        <p:cTn id="7" dur="500"/>
                                        <p:tgtEl>
                                          <p:spTgt spid="8345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4574"/>
                                        </p:tgtEl>
                                        <p:attrNameLst>
                                          <p:attrName>style.visibility</p:attrName>
                                        </p:attrNameLst>
                                      </p:cBhvr>
                                      <p:to>
                                        <p:strVal val="visible"/>
                                      </p:to>
                                    </p:set>
                                    <p:animEffect transition="in" filter="box(out)">
                                      <p:cBhvr>
                                        <p:cTn id="12" dur="500"/>
                                        <p:tgtEl>
                                          <p:spTgt spid="83457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34583"/>
                                        </p:tgtEl>
                                        <p:attrNameLst>
                                          <p:attrName>style.visibility</p:attrName>
                                        </p:attrNameLst>
                                      </p:cBhvr>
                                      <p:to>
                                        <p:strVal val="visible"/>
                                      </p:to>
                                    </p:set>
                                  </p:childTnLst>
                                </p:cTn>
                              </p:par>
                            </p:childTnLst>
                          </p:cTn>
                        </p:par>
                        <p:par>
                          <p:cTn id="16" fill="hold">
                            <p:stCondLst>
                              <p:cond delay="1000"/>
                            </p:stCondLst>
                            <p:childTnLst>
                              <p:par>
                                <p:cTn id="17" presetID="4" presetClass="entr" presetSubtype="32" fill="hold" nodeType="afterEffect">
                                  <p:stCondLst>
                                    <p:cond delay="0"/>
                                  </p:stCondLst>
                                  <p:childTnLst>
                                    <p:set>
                                      <p:cBhvr>
                                        <p:cTn id="18" dur="1" fill="hold">
                                          <p:stCondLst>
                                            <p:cond delay="0"/>
                                          </p:stCondLst>
                                        </p:cTn>
                                        <p:tgtEl>
                                          <p:spTgt spid="834577"/>
                                        </p:tgtEl>
                                        <p:attrNameLst>
                                          <p:attrName>style.visibility</p:attrName>
                                        </p:attrNameLst>
                                      </p:cBhvr>
                                      <p:to>
                                        <p:strVal val="visible"/>
                                      </p:to>
                                    </p:set>
                                    <p:animEffect transition="in" filter="box(out)">
                                      <p:cBhvr>
                                        <p:cTn id="19" dur="500"/>
                                        <p:tgtEl>
                                          <p:spTgt spid="83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74" grpId="0" autoUpdateAnimBg="0"/>
      <p:bldP spid="834583" grpId="0" autoUpdateAnimBg="0"/>
      <p:bldP spid="83458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35588" name="Picture 4"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35589" name="Rectangle 5"/>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2</a:t>
            </a:r>
          </a:p>
        </p:txBody>
      </p:sp>
      <p:sp>
        <p:nvSpPr>
          <p:cNvPr id="835590" name="Rectangle 6"/>
          <p:cNvSpPr>
            <a:spLocks noChangeArrowheads="1"/>
          </p:cNvSpPr>
          <p:nvPr/>
        </p:nvSpPr>
        <p:spPr bwMode="auto">
          <a:xfrm>
            <a:off x="2438400" y="1525589"/>
            <a:ext cx="8001000" cy="584775"/>
          </a:xfrm>
          <a:prstGeom prst="rect">
            <a:avLst/>
          </a:prstGeom>
          <a:noFill/>
          <a:ln w="9525">
            <a:noFill/>
            <a:miter lim="800000"/>
            <a:headEnd/>
            <a:tailEnd/>
          </a:ln>
          <a:effectLst/>
        </p:spPr>
        <p:txBody>
          <a:bodyPr>
            <a:spAutoFit/>
          </a:bodyPr>
          <a:lstStyle/>
          <a:p>
            <a:pPr marL="609600" indent="-609600"/>
            <a:r>
              <a:rPr lang="en-US" sz="3200"/>
              <a:t>Why does the experiment use aquatic plants?</a:t>
            </a:r>
          </a:p>
        </p:txBody>
      </p:sp>
      <p:sp>
        <p:nvSpPr>
          <p:cNvPr id="835594" name="Text Box 10"/>
          <p:cNvSpPr txBox="1">
            <a:spLocks noChangeArrowheads="1"/>
          </p:cNvSpPr>
          <p:nvPr/>
        </p:nvSpPr>
        <p:spPr bwMode="auto">
          <a:xfrm>
            <a:off x="2438400" y="3698875"/>
            <a:ext cx="73152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oxygen given off by an aquatic plant will form visible bubbles in the water that can be easily observed.</a:t>
            </a:r>
          </a:p>
        </p:txBody>
      </p:sp>
      <p:pic>
        <p:nvPicPr>
          <p:cNvPr id="835595" name="Picture 11"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35596" name="Picture 1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35599" name="Picture 15"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35600" name="Picture 16"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35601" name="Picture 17"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35603" name="Text Box 1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35604" name="Picture 20"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35605" name="Text Box 21"/>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28933405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5605"/>
                                        </p:tgtEl>
                                        <p:attrNameLst>
                                          <p:attrName>style.visibility</p:attrName>
                                        </p:attrNameLst>
                                      </p:cBhvr>
                                      <p:to>
                                        <p:strVal val="visible"/>
                                      </p:to>
                                    </p:set>
                                    <p:animEffect transition="in" filter="box(out)">
                                      <p:cBhvr>
                                        <p:cTn id="7" dur="500"/>
                                        <p:tgtEl>
                                          <p:spTgt spid="835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5594"/>
                                        </p:tgtEl>
                                        <p:attrNameLst>
                                          <p:attrName>style.visibility</p:attrName>
                                        </p:attrNameLst>
                                      </p:cBhvr>
                                      <p:to>
                                        <p:strVal val="visible"/>
                                      </p:to>
                                    </p:set>
                                    <p:animEffect transition="in" filter="box(out)">
                                      <p:cBhvr>
                                        <p:cTn id="12" dur="500"/>
                                        <p:tgtEl>
                                          <p:spTgt spid="835594"/>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35603"/>
                                        </p:tgtEl>
                                        <p:attrNameLst>
                                          <p:attrName>style.visibility</p:attrName>
                                        </p:attrNameLst>
                                      </p:cBhvr>
                                      <p:to>
                                        <p:strVal val="visible"/>
                                      </p:to>
                                    </p:set>
                                    <p:animEffect transition="in" filter="box(out)">
                                      <p:cBhvr>
                                        <p:cTn id="16" dur="500"/>
                                        <p:tgtEl>
                                          <p:spTgt spid="835603"/>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35596"/>
                                        </p:tgtEl>
                                        <p:attrNameLst>
                                          <p:attrName>style.visibility</p:attrName>
                                        </p:attrNameLst>
                                      </p:cBhvr>
                                      <p:to>
                                        <p:strVal val="visible"/>
                                      </p:to>
                                    </p:set>
                                    <p:animEffect transition="in" filter="box(out)">
                                      <p:cBhvr>
                                        <p:cTn id="20" dur="500"/>
                                        <p:tgtEl>
                                          <p:spTgt spid="83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94" grpId="0" autoUpdateAnimBg="0"/>
      <p:bldP spid="835603" grpId="0" autoUpdateAnimBg="0"/>
      <p:bldP spid="83560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sp>
        <p:nvSpPr>
          <p:cNvPr id="893956" name="Rectangle 4"/>
          <p:cNvSpPr>
            <a:spLocks noChangeArrowheads="1"/>
          </p:cNvSpPr>
          <p:nvPr/>
        </p:nvSpPr>
        <p:spPr bwMode="auto">
          <a:xfrm>
            <a:off x="2057400" y="762000"/>
            <a:ext cx="7924800" cy="579438"/>
          </a:xfrm>
          <a:prstGeom prst="rect">
            <a:avLst/>
          </a:prstGeom>
          <a:noFill/>
          <a:ln w="9525">
            <a:noFill/>
            <a:miter lim="800000"/>
            <a:headEnd/>
            <a:tailEnd/>
          </a:ln>
          <a:effectLst/>
        </p:spPr>
        <p:txBody>
          <a:bodyPr anchor="ctr"/>
          <a:lstStyle/>
          <a:p>
            <a:r>
              <a:rPr lang="en-US" b="1">
                <a:solidFill>
                  <a:schemeClr val="hlink"/>
                </a:solidFill>
              </a:rPr>
              <a:t>Question 3</a:t>
            </a:r>
          </a:p>
        </p:txBody>
      </p:sp>
      <p:sp>
        <p:nvSpPr>
          <p:cNvPr id="893957" name="Rectangle 5"/>
          <p:cNvSpPr>
            <a:spLocks noChangeArrowheads="1"/>
          </p:cNvSpPr>
          <p:nvPr/>
        </p:nvSpPr>
        <p:spPr bwMode="auto">
          <a:xfrm>
            <a:off x="2057400" y="1525588"/>
            <a:ext cx="8001000" cy="1077218"/>
          </a:xfrm>
          <a:prstGeom prst="rect">
            <a:avLst/>
          </a:prstGeom>
          <a:noFill/>
          <a:ln w="9525">
            <a:noFill/>
            <a:miter lim="800000"/>
            <a:headEnd/>
            <a:tailEnd/>
          </a:ln>
          <a:effectLst/>
        </p:spPr>
        <p:txBody>
          <a:bodyPr>
            <a:spAutoFit/>
          </a:bodyPr>
          <a:lstStyle/>
          <a:p>
            <a:pPr marL="609600" indent="-609600"/>
            <a:r>
              <a:rPr lang="en-US" sz="3200"/>
              <a:t>     What is the independent variable in this experiment?</a:t>
            </a:r>
          </a:p>
        </p:txBody>
      </p:sp>
      <p:sp>
        <p:nvSpPr>
          <p:cNvPr id="893958" name="Text Box 6"/>
          <p:cNvSpPr txBox="1">
            <a:spLocks noChangeArrowheads="1"/>
          </p:cNvSpPr>
          <p:nvPr/>
        </p:nvSpPr>
        <p:spPr bwMode="auto">
          <a:xfrm>
            <a:off x="2667000" y="3698875"/>
            <a:ext cx="7162800" cy="1569660"/>
          </a:xfrm>
          <a:prstGeom prst="rect">
            <a:avLst/>
          </a:prstGeom>
          <a:noFill/>
          <a:ln w="9525" algn="ctr">
            <a:noFill/>
            <a:miter lim="800000"/>
            <a:headEnd/>
            <a:tailEnd/>
          </a:ln>
          <a:effectLst/>
        </p:spPr>
        <p:txBody>
          <a:bodyPr>
            <a:spAutoFit/>
          </a:bodyPr>
          <a:lstStyle/>
          <a:p>
            <a:pPr>
              <a:tabLst>
                <a:tab pos="228600" algn="l"/>
                <a:tab pos="1943100" algn="l"/>
              </a:tabLst>
            </a:pPr>
            <a:r>
              <a:rPr lang="en-US" sz="3200"/>
              <a:t>The independent variable in this experiment is the color of light that is directed on the Elodea.</a:t>
            </a:r>
          </a:p>
        </p:txBody>
      </p:sp>
      <p:pic>
        <p:nvPicPr>
          <p:cNvPr id="89395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60" name="Picture 8"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93961" name="Picture 9" descr="BioLab"/>
          <p:cNvPicPr>
            <a:picLocks noChangeAspect="1" noChangeArrowheads="1"/>
          </p:cNvPicPr>
          <p:nvPr/>
        </p:nvPicPr>
        <p:blipFill>
          <a:blip r:embed="rId7" cstate="print"/>
          <a:srcRect/>
          <a:stretch>
            <a:fillRect/>
          </a:stretch>
        </p:blipFill>
        <p:spPr bwMode="auto">
          <a:xfrm>
            <a:off x="5243514" y="1"/>
            <a:ext cx="1703387" cy="1050925"/>
          </a:xfrm>
          <a:prstGeom prst="rect">
            <a:avLst/>
          </a:prstGeom>
          <a:noFill/>
        </p:spPr>
      </p:pic>
      <p:pic>
        <p:nvPicPr>
          <p:cNvPr id="893962" name="Picture 10" descr="resources">
            <a:hlinkClick r:id="" action="ppaction://hlinkshowjump?jump=firstslide"/>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93963" name="Picture 11" descr="help">
            <a:hlinkClick r:id="rId9" action="ppaction://hlinksldjump"/>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sp>
        <p:nvSpPr>
          <p:cNvPr id="893964" name="Text Box 12"/>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5" name="Picture 13" descr="Chpt09"/>
          <p:cNvPicPr>
            <a:picLocks noChangeAspect="1" noChangeArrowheads="1"/>
          </p:cNvPicPr>
          <p:nvPr/>
        </p:nvPicPr>
        <p:blipFill>
          <a:blip r:embed="rId11" cstate="print"/>
          <a:srcRect/>
          <a:stretch>
            <a:fillRect/>
          </a:stretch>
        </p:blipFill>
        <p:spPr bwMode="auto">
          <a:xfrm>
            <a:off x="1524000" y="0"/>
            <a:ext cx="2895600" cy="762000"/>
          </a:xfrm>
          <a:prstGeom prst="rect">
            <a:avLst/>
          </a:prstGeom>
          <a:noFill/>
        </p:spPr>
      </p:pic>
      <p:sp>
        <p:nvSpPr>
          <p:cNvPr id="893966" name="Text Box 14"/>
          <p:cNvSpPr txBox="1">
            <a:spLocks noChangeArrowheads="1"/>
          </p:cNvSpPr>
          <p:nvPr/>
        </p:nvSpPr>
        <p:spPr bwMode="auto">
          <a:xfrm>
            <a:off x="2133600" y="2809875"/>
            <a:ext cx="1792350" cy="707886"/>
          </a:xfrm>
          <a:prstGeom prst="rect">
            <a:avLst/>
          </a:prstGeom>
          <a:noFill/>
          <a:ln w="9525">
            <a:noFill/>
            <a:miter lim="800000"/>
            <a:headEnd/>
            <a:tailEnd/>
          </a:ln>
          <a:effectLst/>
        </p:spPr>
        <p:txBody>
          <a:bodyPr wrap="none">
            <a:spAutoFit/>
          </a:bodyPr>
          <a:lstStyle/>
          <a:p>
            <a:r>
              <a:rPr lang="en-US" sz="4000" b="1">
                <a:solidFill>
                  <a:schemeClr val="tx2"/>
                </a:solidFill>
              </a:rPr>
              <a:t>Answer</a:t>
            </a:r>
          </a:p>
        </p:txBody>
      </p:sp>
    </p:spTree>
    <p:extLst>
      <p:ext uri="{BB962C8B-B14F-4D97-AF65-F5344CB8AC3E}">
        <p14:creationId xmlns:p14="http://schemas.microsoft.com/office/powerpoint/2010/main" val="3977812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3966"/>
                                        </p:tgtEl>
                                        <p:attrNameLst>
                                          <p:attrName>style.visibility</p:attrName>
                                        </p:attrNameLst>
                                      </p:cBhvr>
                                      <p:to>
                                        <p:strVal val="visible"/>
                                      </p:to>
                                    </p:set>
                                    <p:animEffect transition="in" filter="box(out)">
                                      <p:cBhvr>
                                        <p:cTn id="7" dur="500"/>
                                        <p:tgtEl>
                                          <p:spTgt spid="8939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3958"/>
                                        </p:tgtEl>
                                        <p:attrNameLst>
                                          <p:attrName>style.visibility</p:attrName>
                                        </p:attrNameLst>
                                      </p:cBhvr>
                                      <p:to>
                                        <p:strVal val="visible"/>
                                      </p:to>
                                    </p:set>
                                    <p:animEffect transition="in" filter="box(out)">
                                      <p:cBhvr>
                                        <p:cTn id="12" dur="500"/>
                                        <p:tgtEl>
                                          <p:spTgt spid="893958"/>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93964"/>
                                        </p:tgtEl>
                                        <p:attrNameLst>
                                          <p:attrName>style.visibility</p:attrName>
                                        </p:attrNameLst>
                                      </p:cBhvr>
                                      <p:to>
                                        <p:strVal val="visible"/>
                                      </p:to>
                                    </p:set>
                                    <p:animEffect transition="in" filter="box(out)">
                                      <p:cBhvr>
                                        <p:cTn id="16" dur="500"/>
                                        <p:tgtEl>
                                          <p:spTgt spid="893964"/>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3960"/>
                                        </p:tgtEl>
                                        <p:attrNameLst>
                                          <p:attrName>style.visibility</p:attrName>
                                        </p:attrNameLst>
                                      </p:cBhvr>
                                      <p:to>
                                        <p:strVal val="visible"/>
                                      </p:to>
                                    </p:set>
                                    <p:animEffect transition="in" filter="box(out)">
                                      <p:cBhvr>
                                        <p:cTn id="20" dur="500"/>
                                        <p:tgtEl>
                                          <p:spTgt spid="893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8" grpId="0" autoUpdateAnimBg="0"/>
      <p:bldP spid="893964" grpId="0" autoUpdateAnimBg="0"/>
      <p:bldP spid="89396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678" name="Picture 22" descr="p 242 Q 9d"/>
          <p:cNvPicPr>
            <a:picLocks noChangeAspect="1" noChangeArrowheads="1"/>
          </p:cNvPicPr>
          <p:nvPr/>
        </p:nvPicPr>
        <p:blipFill>
          <a:blip r:embed="rId2" cstate="print"/>
          <a:srcRect/>
          <a:stretch>
            <a:fillRect/>
          </a:stretch>
        </p:blipFill>
        <p:spPr bwMode="auto">
          <a:xfrm>
            <a:off x="6934200" y="4343400"/>
            <a:ext cx="2590800" cy="1627188"/>
          </a:xfrm>
          <a:prstGeom prst="rect">
            <a:avLst/>
          </a:prstGeom>
          <a:noFill/>
        </p:spPr>
      </p:pic>
      <p:sp>
        <p:nvSpPr>
          <p:cNvPr id="966658"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6659"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algn="l" eaLnBrk="0" hangingPunct="0"/>
            <a:r>
              <a:rPr lang="en-US" altLang="en-US" sz="3600" b="1">
                <a:solidFill>
                  <a:srgbClr val="FFFF00"/>
                </a:solidFill>
                <a:latin typeface="Times" pitchFamily="18" charset="0"/>
              </a:rPr>
              <a:t>Question 4</a:t>
            </a:r>
          </a:p>
        </p:txBody>
      </p:sp>
      <p:sp>
        <p:nvSpPr>
          <p:cNvPr id="966660" name="Text Box 4"/>
          <p:cNvSpPr txBox="1">
            <a:spLocks noChangeArrowheads="1"/>
          </p:cNvSpPr>
          <p:nvPr/>
        </p:nvSpPr>
        <p:spPr bwMode="auto">
          <a:xfrm>
            <a:off x="2133600" y="1371600"/>
            <a:ext cx="7620000" cy="641350"/>
          </a:xfrm>
          <a:prstGeom prst="rect">
            <a:avLst/>
          </a:prstGeom>
          <a:noFill/>
          <a:ln w="19050">
            <a:noFill/>
            <a:miter lim="800000"/>
            <a:headEnd/>
            <a:tailEnd/>
          </a:ln>
          <a:effectLst/>
        </p:spPr>
        <p:txBody>
          <a:bodyPr/>
          <a:lstStyle/>
          <a:p>
            <a:pPr algn="l" eaLnBrk="0" hangingPunct="0"/>
            <a:r>
              <a:rPr lang="en-US" altLang="en-US" sz="3200">
                <a:latin typeface="Times" pitchFamily="18" charset="0"/>
              </a:rPr>
              <a:t>In which of the following structures do the light-dependent reactions of photosynthesis take place?</a:t>
            </a:r>
          </a:p>
        </p:txBody>
      </p:sp>
      <p:pic>
        <p:nvPicPr>
          <p:cNvPr id="9666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66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66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66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6665" name="Picture 9"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666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6667" name="Picture 11" descr="assessment"/>
          <p:cNvPicPr>
            <a:picLocks noChangeAspect="1" noChangeArrowheads="1"/>
          </p:cNvPicPr>
          <p:nvPr/>
        </p:nvPicPr>
        <p:blipFill>
          <a:blip r:embed="rId11" cstate="print"/>
          <a:srcRect/>
          <a:stretch>
            <a:fillRect/>
          </a:stretch>
        </p:blipFill>
        <p:spPr bwMode="auto">
          <a:xfrm>
            <a:off x="5072064" y="57150"/>
            <a:ext cx="2046287" cy="400050"/>
          </a:xfrm>
          <a:prstGeom prst="rect">
            <a:avLst/>
          </a:prstGeom>
          <a:noFill/>
        </p:spPr>
      </p:pic>
      <p:pic>
        <p:nvPicPr>
          <p:cNvPr id="966668" name="Picture 12" descr="Chpt09"/>
          <p:cNvPicPr>
            <a:picLocks noChangeAspect="1" noChangeArrowheads="1"/>
          </p:cNvPicPr>
          <p:nvPr/>
        </p:nvPicPr>
        <p:blipFill>
          <a:blip r:embed="rId12" cstate="print"/>
          <a:srcRect/>
          <a:stretch>
            <a:fillRect/>
          </a:stretch>
        </p:blipFill>
        <p:spPr bwMode="auto">
          <a:xfrm>
            <a:off x="1524000" y="0"/>
            <a:ext cx="2819400" cy="762000"/>
          </a:xfrm>
          <a:prstGeom prst="rect">
            <a:avLst/>
          </a:prstGeom>
          <a:noFill/>
        </p:spPr>
      </p:pic>
      <p:sp>
        <p:nvSpPr>
          <p:cNvPr id="966671" name="Text Box 15"/>
          <p:cNvSpPr txBox="1">
            <a:spLocks noChangeArrowheads="1"/>
          </p:cNvSpPr>
          <p:nvPr/>
        </p:nvSpPr>
        <p:spPr bwMode="auto">
          <a:xfrm>
            <a:off x="2290763" y="3030539"/>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A.</a:t>
            </a:r>
          </a:p>
        </p:txBody>
      </p:sp>
      <p:sp>
        <p:nvSpPr>
          <p:cNvPr id="966672" name="Text Box 16"/>
          <p:cNvSpPr txBox="1">
            <a:spLocks noChangeArrowheads="1"/>
          </p:cNvSpPr>
          <p:nvPr/>
        </p:nvSpPr>
        <p:spPr bwMode="auto">
          <a:xfrm>
            <a:off x="2362200" y="4727576"/>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B.</a:t>
            </a:r>
          </a:p>
        </p:txBody>
      </p:sp>
      <p:sp>
        <p:nvSpPr>
          <p:cNvPr id="966673" name="Text Box 17"/>
          <p:cNvSpPr txBox="1">
            <a:spLocks noChangeArrowheads="1"/>
          </p:cNvSpPr>
          <p:nvPr/>
        </p:nvSpPr>
        <p:spPr bwMode="auto">
          <a:xfrm>
            <a:off x="6335713" y="3035301"/>
            <a:ext cx="561372" cy="584775"/>
          </a:xfrm>
          <a:prstGeom prst="rect">
            <a:avLst/>
          </a:prstGeom>
          <a:noFill/>
          <a:ln w="9525">
            <a:noFill/>
            <a:miter lim="800000"/>
            <a:headEnd/>
            <a:tailEnd/>
          </a:ln>
          <a:effectLst/>
        </p:spPr>
        <p:txBody>
          <a:bodyPr wrap="none">
            <a:spAutoFit/>
          </a:bodyPr>
          <a:lstStyle/>
          <a:p>
            <a:r>
              <a:rPr lang="en-US" altLang="en-US" sz="3200">
                <a:latin typeface="Times" pitchFamily="18" charset="0"/>
              </a:rPr>
              <a:t>C.</a:t>
            </a:r>
          </a:p>
        </p:txBody>
      </p:sp>
      <p:sp>
        <p:nvSpPr>
          <p:cNvPr id="966674" name="Text Box 18"/>
          <p:cNvSpPr txBox="1">
            <a:spLocks noChangeArrowheads="1"/>
          </p:cNvSpPr>
          <p:nvPr/>
        </p:nvSpPr>
        <p:spPr bwMode="auto">
          <a:xfrm>
            <a:off x="6375400" y="4727576"/>
            <a:ext cx="583814" cy="584775"/>
          </a:xfrm>
          <a:prstGeom prst="rect">
            <a:avLst/>
          </a:prstGeom>
          <a:noFill/>
          <a:ln w="9525">
            <a:noFill/>
            <a:miter lim="800000"/>
            <a:headEnd/>
            <a:tailEnd/>
          </a:ln>
          <a:effectLst/>
        </p:spPr>
        <p:txBody>
          <a:bodyPr wrap="none">
            <a:spAutoFit/>
          </a:bodyPr>
          <a:lstStyle/>
          <a:p>
            <a:r>
              <a:rPr lang="en-US" altLang="en-US" sz="3200">
                <a:latin typeface="Times" pitchFamily="18" charset="0"/>
              </a:rPr>
              <a:t>D.</a:t>
            </a:r>
          </a:p>
        </p:txBody>
      </p:sp>
      <p:pic>
        <p:nvPicPr>
          <p:cNvPr id="966675" name="Picture 19" descr="p 242 Q 9a"/>
          <p:cNvPicPr>
            <a:picLocks noChangeAspect="1" noChangeArrowheads="1"/>
          </p:cNvPicPr>
          <p:nvPr/>
        </p:nvPicPr>
        <p:blipFill>
          <a:blip r:embed="rId13" cstate="print"/>
          <a:srcRect/>
          <a:stretch>
            <a:fillRect/>
          </a:stretch>
        </p:blipFill>
        <p:spPr bwMode="auto">
          <a:xfrm>
            <a:off x="2971800" y="2819400"/>
            <a:ext cx="2286000" cy="1822450"/>
          </a:xfrm>
          <a:prstGeom prst="rect">
            <a:avLst/>
          </a:prstGeom>
          <a:noFill/>
        </p:spPr>
      </p:pic>
      <p:pic>
        <p:nvPicPr>
          <p:cNvPr id="966676" name="Picture 20" descr="p 242 Q 9b"/>
          <p:cNvPicPr>
            <a:picLocks noChangeAspect="1" noChangeArrowheads="1"/>
          </p:cNvPicPr>
          <p:nvPr/>
        </p:nvPicPr>
        <p:blipFill>
          <a:blip r:embed="rId14" cstate="print"/>
          <a:srcRect/>
          <a:stretch>
            <a:fillRect/>
          </a:stretch>
        </p:blipFill>
        <p:spPr bwMode="auto">
          <a:xfrm>
            <a:off x="6934200" y="2362200"/>
            <a:ext cx="1828800" cy="2057400"/>
          </a:xfrm>
          <a:prstGeom prst="rect">
            <a:avLst/>
          </a:prstGeom>
          <a:noFill/>
        </p:spPr>
      </p:pic>
      <p:pic>
        <p:nvPicPr>
          <p:cNvPr id="966677" name="Picture 21" descr="p 242 Q 9c"/>
          <p:cNvPicPr>
            <a:picLocks noChangeAspect="1" noChangeArrowheads="1"/>
          </p:cNvPicPr>
          <p:nvPr/>
        </p:nvPicPr>
        <p:blipFill>
          <a:blip r:embed="rId15" cstate="print"/>
          <a:srcRect/>
          <a:stretch>
            <a:fillRect/>
          </a:stretch>
        </p:blipFill>
        <p:spPr bwMode="auto">
          <a:xfrm>
            <a:off x="3048000" y="4371976"/>
            <a:ext cx="2209800" cy="1571625"/>
          </a:xfrm>
          <a:prstGeom prst="rect">
            <a:avLst/>
          </a:prstGeom>
          <a:noFill/>
        </p:spPr>
      </p:pic>
      <p:pic>
        <p:nvPicPr>
          <p:cNvPr id="966681" name="Picture 25" descr="california"/>
          <p:cNvPicPr>
            <a:picLocks noChangeAspect="1" noChangeArrowheads="1"/>
          </p:cNvPicPr>
          <p:nvPr/>
        </p:nvPicPr>
        <p:blipFill>
          <a:blip r:embed="rId16" cstate="print"/>
          <a:srcRect/>
          <a:stretch>
            <a:fillRect/>
          </a:stretch>
        </p:blipFill>
        <p:spPr bwMode="auto">
          <a:xfrm>
            <a:off x="2314575" y="6248400"/>
            <a:ext cx="533400" cy="533400"/>
          </a:xfrm>
          <a:prstGeom prst="rect">
            <a:avLst/>
          </a:prstGeom>
          <a:noFill/>
        </p:spPr>
      </p:pic>
      <p:sp>
        <p:nvSpPr>
          <p:cNvPr id="966682" name="Text Box 26"/>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382649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6681"/>
                                        </p:tgtEl>
                                        <p:attrNameLst>
                                          <p:attrName>style.visibility</p:attrName>
                                        </p:attrNameLst>
                                      </p:cBhvr>
                                      <p:to>
                                        <p:strVal val="visible"/>
                                      </p:to>
                                    </p:set>
                                    <p:animEffect transition="in" filter="box(out)">
                                      <p:cBhvr>
                                        <p:cTn id="7" dur="500"/>
                                        <p:tgtEl>
                                          <p:spTgt spid="96668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6682"/>
                                        </p:tgtEl>
                                        <p:attrNameLst>
                                          <p:attrName>style.visibility</p:attrName>
                                        </p:attrNameLst>
                                      </p:cBhvr>
                                      <p:to>
                                        <p:strVal val="visible"/>
                                      </p:to>
                                    </p:set>
                                    <p:animEffect transition="in" filter="box(out)">
                                      <p:cBhvr>
                                        <p:cTn id="10" dur="500"/>
                                        <p:tgtEl>
                                          <p:spTgt spid="96668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6671"/>
                                        </p:tgtEl>
                                        <p:attrNameLst>
                                          <p:attrName>style.visibility</p:attrName>
                                        </p:attrNameLst>
                                      </p:cBhvr>
                                      <p:to>
                                        <p:strVal val="visible"/>
                                      </p:to>
                                    </p:set>
                                    <p:animEffect transition="in" filter="box(out)">
                                      <p:cBhvr>
                                        <p:cTn id="15" dur="500"/>
                                        <p:tgtEl>
                                          <p:spTgt spid="966671"/>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966675"/>
                                        </p:tgtEl>
                                        <p:attrNameLst>
                                          <p:attrName>style.visibility</p:attrName>
                                        </p:attrNameLst>
                                      </p:cBhvr>
                                      <p:to>
                                        <p:strVal val="visible"/>
                                      </p:to>
                                    </p:set>
                                    <p:animEffect transition="in" filter="box(out)">
                                      <p:cBhvr>
                                        <p:cTn id="19" dur="500"/>
                                        <p:tgtEl>
                                          <p:spTgt spid="966675"/>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6672"/>
                                        </p:tgtEl>
                                        <p:attrNameLst>
                                          <p:attrName>style.visibility</p:attrName>
                                        </p:attrNameLst>
                                      </p:cBhvr>
                                      <p:to>
                                        <p:strVal val="visible"/>
                                      </p:to>
                                    </p:set>
                                    <p:animEffect transition="in" filter="box(out)">
                                      <p:cBhvr>
                                        <p:cTn id="23" dur="500"/>
                                        <p:tgtEl>
                                          <p:spTgt spid="966672"/>
                                        </p:tgtEl>
                                      </p:cBhvr>
                                    </p:animEffect>
                                  </p:childTnLst>
                                </p:cTn>
                              </p:par>
                            </p:childTnLst>
                          </p:cTn>
                        </p:par>
                        <p:par>
                          <p:cTn id="24" fill="hold">
                            <p:stCondLst>
                              <p:cond delay="1500"/>
                            </p:stCondLst>
                            <p:childTnLst>
                              <p:par>
                                <p:cTn id="25" presetID="4" presetClass="entr" presetSubtype="32" fill="hold" nodeType="afterEffect">
                                  <p:stCondLst>
                                    <p:cond delay="0"/>
                                  </p:stCondLst>
                                  <p:childTnLst>
                                    <p:set>
                                      <p:cBhvr>
                                        <p:cTn id="26" dur="1" fill="hold">
                                          <p:stCondLst>
                                            <p:cond delay="0"/>
                                          </p:stCondLst>
                                        </p:cTn>
                                        <p:tgtEl>
                                          <p:spTgt spid="966677"/>
                                        </p:tgtEl>
                                        <p:attrNameLst>
                                          <p:attrName>style.visibility</p:attrName>
                                        </p:attrNameLst>
                                      </p:cBhvr>
                                      <p:to>
                                        <p:strVal val="visible"/>
                                      </p:to>
                                    </p:set>
                                    <p:animEffect transition="in" filter="box(out)">
                                      <p:cBhvr>
                                        <p:cTn id="27" dur="500"/>
                                        <p:tgtEl>
                                          <p:spTgt spid="966677"/>
                                        </p:tgtEl>
                                      </p:cBhvr>
                                    </p:animEffect>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966673"/>
                                        </p:tgtEl>
                                        <p:attrNameLst>
                                          <p:attrName>style.visibility</p:attrName>
                                        </p:attrNameLst>
                                      </p:cBhvr>
                                      <p:to>
                                        <p:strVal val="visible"/>
                                      </p:to>
                                    </p:set>
                                    <p:animEffect transition="in" filter="box(out)">
                                      <p:cBhvr>
                                        <p:cTn id="31" dur="500"/>
                                        <p:tgtEl>
                                          <p:spTgt spid="966673"/>
                                        </p:tgtEl>
                                      </p:cBhvr>
                                    </p:animEffect>
                                  </p:childTnLst>
                                </p:cTn>
                              </p:par>
                            </p:childTnLst>
                          </p:cTn>
                        </p:par>
                        <p:par>
                          <p:cTn id="32" fill="hold">
                            <p:stCondLst>
                              <p:cond delay="2500"/>
                            </p:stCondLst>
                            <p:childTnLst>
                              <p:par>
                                <p:cTn id="33" presetID="4" presetClass="entr" presetSubtype="32" fill="hold" nodeType="afterEffect">
                                  <p:stCondLst>
                                    <p:cond delay="0"/>
                                  </p:stCondLst>
                                  <p:childTnLst>
                                    <p:set>
                                      <p:cBhvr>
                                        <p:cTn id="34" dur="1" fill="hold">
                                          <p:stCondLst>
                                            <p:cond delay="0"/>
                                          </p:stCondLst>
                                        </p:cTn>
                                        <p:tgtEl>
                                          <p:spTgt spid="966676"/>
                                        </p:tgtEl>
                                        <p:attrNameLst>
                                          <p:attrName>style.visibility</p:attrName>
                                        </p:attrNameLst>
                                      </p:cBhvr>
                                      <p:to>
                                        <p:strVal val="visible"/>
                                      </p:to>
                                    </p:set>
                                    <p:animEffect transition="in" filter="box(out)">
                                      <p:cBhvr>
                                        <p:cTn id="35" dur="500"/>
                                        <p:tgtEl>
                                          <p:spTgt spid="966676"/>
                                        </p:tgtEl>
                                      </p:cBhvr>
                                    </p:animEffect>
                                  </p:childTnLst>
                                </p:cTn>
                              </p:par>
                            </p:childTnLst>
                          </p:cTn>
                        </p:par>
                        <p:par>
                          <p:cTn id="36" fill="hold">
                            <p:stCondLst>
                              <p:cond delay="3000"/>
                            </p:stCondLst>
                            <p:childTnLst>
                              <p:par>
                                <p:cTn id="37" presetID="4" presetClass="entr" presetSubtype="32" fill="hold" grpId="0" nodeType="afterEffect">
                                  <p:stCondLst>
                                    <p:cond delay="0"/>
                                  </p:stCondLst>
                                  <p:childTnLst>
                                    <p:set>
                                      <p:cBhvr>
                                        <p:cTn id="38" dur="1" fill="hold">
                                          <p:stCondLst>
                                            <p:cond delay="0"/>
                                          </p:stCondLst>
                                        </p:cTn>
                                        <p:tgtEl>
                                          <p:spTgt spid="966674"/>
                                        </p:tgtEl>
                                        <p:attrNameLst>
                                          <p:attrName>style.visibility</p:attrName>
                                        </p:attrNameLst>
                                      </p:cBhvr>
                                      <p:to>
                                        <p:strVal val="visible"/>
                                      </p:to>
                                    </p:set>
                                    <p:animEffect transition="in" filter="box(out)">
                                      <p:cBhvr>
                                        <p:cTn id="39" dur="500"/>
                                        <p:tgtEl>
                                          <p:spTgt spid="966674"/>
                                        </p:tgtEl>
                                      </p:cBhvr>
                                    </p:animEffect>
                                  </p:childTnLst>
                                </p:cTn>
                              </p:par>
                            </p:childTnLst>
                          </p:cTn>
                        </p:par>
                        <p:par>
                          <p:cTn id="40" fill="hold">
                            <p:stCondLst>
                              <p:cond delay="3500"/>
                            </p:stCondLst>
                            <p:childTnLst>
                              <p:par>
                                <p:cTn id="41" presetID="4" presetClass="entr" presetSubtype="32" fill="hold" nodeType="afterEffect">
                                  <p:stCondLst>
                                    <p:cond delay="0"/>
                                  </p:stCondLst>
                                  <p:childTnLst>
                                    <p:set>
                                      <p:cBhvr>
                                        <p:cTn id="42" dur="1" fill="hold">
                                          <p:stCondLst>
                                            <p:cond delay="0"/>
                                          </p:stCondLst>
                                        </p:cTn>
                                        <p:tgtEl>
                                          <p:spTgt spid="966678"/>
                                        </p:tgtEl>
                                        <p:attrNameLst>
                                          <p:attrName>style.visibility</p:attrName>
                                        </p:attrNameLst>
                                      </p:cBhvr>
                                      <p:to>
                                        <p:strVal val="visible"/>
                                      </p:to>
                                    </p:set>
                                    <p:animEffect transition="in" filter="box(out)">
                                      <p:cBhvr>
                                        <p:cTn id="43" dur="500"/>
                                        <p:tgtEl>
                                          <p:spTgt spid="966678"/>
                                        </p:tgtEl>
                                      </p:cBhvr>
                                    </p:animEffect>
                                  </p:childTnLst>
                                </p:cTn>
                              </p:par>
                            </p:childTnLst>
                          </p:cTn>
                        </p:par>
                        <p:par>
                          <p:cTn id="44" fill="hold">
                            <p:stCondLst>
                              <p:cond delay="4000"/>
                            </p:stCondLst>
                            <p:childTnLst>
                              <p:par>
                                <p:cTn id="45" presetID="4" presetClass="entr" presetSubtype="32" fill="hold" nodeType="afterEffect">
                                  <p:stCondLst>
                                    <p:cond delay="0"/>
                                  </p:stCondLst>
                                  <p:childTnLst>
                                    <p:set>
                                      <p:cBhvr>
                                        <p:cTn id="46" dur="1" fill="hold">
                                          <p:stCondLst>
                                            <p:cond delay="0"/>
                                          </p:stCondLst>
                                        </p:cTn>
                                        <p:tgtEl>
                                          <p:spTgt spid="966665"/>
                                        </p:tgtEl>
                                        <p:attrNameLst>
                                          <p:attrName>style.visibility</p:attrName>
                                        </p:attrNameLst>
                                      </p:cBhvr>
                                      <p:to>
                                        <p:strVal val="visible"/>
                                      </p:to>
                                    </p:set>
                                    <p:animEffect transition="in" filter="box(out)">
                                      <p:cBhvr>
                                        <p:cTn id="47" dur="500"/>
                                        <p:tgtEl>
                                          <p:spTgt spid="96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1" grpId="0" autoUpdateAnimBg="0"/>
      <p:bldP spid="966672" grpId="0" autoUpdateAnimBg="0"/>
      <p:bldP spid="966673" grpId="0" autoUpdateAnimBg="0"/>
      <p:bldP spid="966674" grpId="0" autoUpdateAnimBg="0"/>
      <p:bldP spid="9666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7700" name="Picture 20" descr="p 242 Q 9d"/>
          <p:cNvPicPr>
            <a:picLocks noChangeAspect="1" noChangeArrowheads="1"/>
          </p:cNvPicPr>
          <p:nvPr/>
        </p:nvPicPr>
        <p:blipFill>
          <a:blip r:embed="rId2" cstate="print"/>
          <a:srcRect/>
          <a:stretch>
            <a:fillRect/>
          </a:stretch>
        </p:blipFill>
        <p:spPr bwMode="auto">
          <a:xfrm>
            <a:off x="3581400" y="2755900"/>
            <a:ext cx="4953000" cy="3111500"/>
          </a:xfrm>
          <a:prstGeom prst="rect">
            <a:avLst/>
          </a:prstGeom>
          <a:noFill/>
        </p:spPr>
      </p:pic>
      <p:sp>
        <p:nvSpPr>
          <p:cNvPr id="967682" name="Text Box 2"/>
          <p:cNvSpPr txBox="1">
            <a:spLocks noChangeArrowheads="1"/>
          </p:cNvSpPr>
          <p:nvPr/>
        </p:nvSpPr>
        <p:spPr bwMode="auto">
          <a:xfrm>
            <a:off x="2133600" y="1219200"/>
            <a:ext cx="8077200" cy="641350"/>
          </a:xfrm>
          <a:prstGeom prst="rect">
            <a:avLst/>
          </a:prstGeom>
          <a:noFill/>
          <a:ln w="19050">
            <a:noFill/>
            <a:miter lim="800000"/>
            <a:headEnd/>
            <a:tailEnd/>
          </a:ln>
          <a:effectLst/>
        </p:spPr>
        <p:txBody>
          <a:bodyPr/>
          <a:lstStyle/>
          <a:p>
            <a:pPr algn="l" eaLnBrk="0" hangingPunct="0"/>
            <a:r>
              <a:rPr lang="en-US" altLang="en-US" sz="3200">
                <a:solidFill>
                  <a:schemeClr val="tx2"/>
                </a:solidFill>
                <a:latin typeface="Times" pitchFamily="18" charset="0"/>
              </a:rPr>
              <a:t>The answer is D.</a:t>
            </a:r>
            <a:r>
              <a:rPr lang="en-US" altLang="en-US" sz="3200">
                <a:latin typeface="Times" pitchFamily="18" charset="0"/>
              </a:rPr>
              <a:t>  The light-dependent reactions of photosynthesis take place in the thylakoid membranes of chloroplasts.</a:t>
            </a:r>
          </a:p>
        </p:txBody>
      </p:sp>
      <p:sp>
        <p:nvSpPr>
          <p:cNvPr id="967683" name="Rectangle 3"/>
          <p:cNvSpPr>
            <a:spLocks noChangeArrowheads="1"/>
          </p:cNvSpPr>
          <p:nvPr/>
        </p:nvSpPr>
        <p:spPr bwMode="auto">
          <a:xfrm>
            <a:off x="2438400" y="6964363"/>
            <a:ext cx="8229600" cy="122237"/>
          </a:xfrm>
          <a:prstGeom prst="rect">
            <a:avLst/>
          </a:prstGeom>
          <a:noFill/>
          <a:ln w="9525">
            <a:noFill/>
            <a:miter lim="800000"/>
            <a:headEnd/>
            <a:tailEnd/>
          </a:ln>
          <a:effectLst/>
        </p:spPr>
        <p:txBody>
          <a:bodyPr anchor="ctr"/>
          <a:lstStyle/>
          <a:p>
            <a:pPr algn="r">
              <a:lnSpc>
                <a:spcPct val="100000"/>
              </a:lnSpc>
              <a:spcBef>
                <a:spcPct val="0"/>
              </a:spcBef>
              <a:spcAft>
                <a:spcPct val="0"/>
              </a:spcAft>
            </a:pPr>
            <a:r>
              <a:rPr lang="en-US" altLang="en-US" sz="1400" b="1">
                <a:solidFill>
                  <a:schemeClr val="tx2"/>
                </a:solidFill>
                <a:latin typeface="Times" pitchFamily="18" charset="0"/>
              </a:rPr>
              <a:t>Chapter Assessment</a:t>
            </a:r>
          </a:p>
        </p:txBody>
      </p:sp>
      <p:pic>
        <p:nvPicPr>
          <p:cNvPr id="967684"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7685"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7686"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7687" name="Picture 7"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7688" name="Picture 8" descr="end of slide"/>
          <p:cNvPicPr>
            <a:picLocks noChangeAspect="1" noChangeArrowheads="1"/>
          </p:cNvPicPr>
          <p:nvPr/>
        </p:nvPicPr>
        <p:blipFill>
          <a:blip r:embed="rId8" cstate="print"/>
          <a:srcRect/>
          <a:stretch>
            <a:fillRect/>
          </a:stretch>
        </p:blipFill>
        <p:spPr bwMode="auto">
          <a:xfrm>
            <a:off x="9693276" y="5105400"/>
            <a:ext cx="593725" cy="846138"/>
          </a:xfrm>
          <a:prstGeom prst="rect">
            <a:avLst/>
          </a:prstGeom>
          <a:noFill/>
        </p:spPr>
      </p:pic>
      <p:pic>
        <p:nvPicPr>
          <p:cNvPr id="96768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67692" name="Picture 12" descr="Chpt09"/>
          <p:cNvPicPr>
            <a:picLocks noChangeAspect="1" noChangeArrowheads="1"/>
          </p:cNvPicPr>
          <p:nvPr/>
        </p:nvPicPr>
        <p:blipFill>
          <a:blip r:embed="rId11" cstate="print"/>
          <a:srcRect/>
          <a:stretch>
            <a:fillRect/>
          </a:stretch>
        </p:blipFill>
        <p:spPr bwMode="auto">
          <a:xfrm>
            <a:off x="1524000" y="0"/>
            <a:ext cx="2819400" cy="762000"/>
          </a:xfrm>
          <a:prstGeom prst="rect">
            <a:avLst/>
          </a:prstGeom>
          <a:noFill/>
        </p:spPr>
      </p:pic>
      <p:pic>
        <p:nvPicPr>
          <p:cNvPr id="967693" name="Picture 13" descr="assessment"/>
          <p:cNvPicPr>
            <a:picLocks noChangeAspect="1" noChangeArrowheads="1"/>
          </p:cNvPicPr>
          <p:nvPr/>
        </p:nvPicPr>
        <p:blipFill>
          <a:blip r:embed="rId12" cstate="print"/>
          <a:srcRect/>
          <a:stretch>
            <a:fillRect/>
          </a:stretch>
        </p:blipFill>
        <p:spPr bwMode="auto">
          <a:xfrm>
            <a:off x="5072064" y="57150"/>
            <a:ext cx="2046287" cy="400050"/>
          </a:xfrm>
          <a:prstGeom prst="rect">
            <a:avLst/>
          </a:prstGeom>
          <a:noFill/>
        </p:spPr>
      </p:pic>
      <p:pic>
        <p:nvPicPr>
          <p:cNvPr id="967710" name="Picture 30"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967711" name="Text Box 31"/>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1f</a:t>
            </a:r>
          </a:p>
        </p:txBody>
      </p:sp>
    </p:spTree>
    <p:extLst>
      <p:ext uri="{BB962C8B-B14F-4D97-AF65-F5344CB8AC3E}">
        <p14:creationId xmlns:p14="http://schemas.microsoft.com/office/powerpoint/2010/main" val="13920693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10"/>
                                        </p:tgtEl>
                                        <p:attrNameLst>
                                          <p:attrName>style.visibility</p:attrName>
                                        </p:attrNameLst>
                                      </p:cBhvr>
                                      <p:to>
                                        <p:strVal val="visible"/>
                                      </p:to>
                                    </p:set>
                                    <p:animEffect transition="in" filter="box(out)">
                                      <p:cBhvr>
                                        <p:cTn id="7" dur="500"/>
                                        <p:tgtEl>
                                          <p:spTgt spid="96771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11"/>
                                        </p:tgtEl>
                                        <p:attrNameLst>
                                          <p:attrName>style.visibility</p:attrName>
                                        </p:attrNameLst>
                                      </p:cBhvr>
                                      <p:to>
                                        <p:strVal val="visible"/>
                                      </p:to>
                                    </p:set>
                                    <p:animEffect transition="in" filter="box(out)">
                                      <p:cBhvr>
                                        <p:cTn id="10" dur="500"/>
                                        <p:tgtEl>
                                          <p:spTgt spid="96771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967688"/>
                                        </p:tgtEl>
                                        <p:attrNameLst>
                                          <p:attrName>style.visibility</p:attrName>
                                        </p:attrNameLst>
                                      </p:cBhvr>
                                      <p:to>
                                        <p:strVal val="visible"/>
                                      </p:to>
                                    </p:set>
                                    <p:animEffect transition="in" filter="box(out)">
                                      <p:cBhvr>
                                        <p:cTn id="14" dur="500"/>
                                        <p:tgtEl>
                                          <p:spTgt spid="96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of the Day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Everything you can imagine is real.</a:t>
            </a:r>
          </a:p>
          <a:p>
            <a:pPr marL="0" indent="0" algn="ctr">
              <a:buNone/>
            </a:pPr>
            <a:r>
              <a:rPr lang="en-US" sz="4800" dirty="0" smtClean="0"/>
              <a:t>- Pablo Picasso</a:t>
            </a:r>
            <a:endParaRPr lang="en-US" sz="4800" dirty="0"/>
          </a:p>
        </p:txBody>
      </p:sp>
    </p:spTree>
    <p:extLst>
      <p:ext uri="{BB962C8B-B14F-4D97-AF65-F5344CB8AC3E}">
        <p14:creationId xmlns:p14="http://schemas.microsoft.com/office/powerpoint/2010/main" val="36701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9/13 Building Molecules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44NB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6403184" y="3139270"/>
            <a:ext cx="5181600" cy="305546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1617111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Kahoots</a:t>
            </a:r>
            <a:r>
              <a:rPr lang="en-US" dirty="0" smtClean="0"/>
              <a:t> Energy Quiz</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801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10512"/>
          </a:xfrm>
        </p:spPr>
        <p:txBody>
          <a:bodyPr>
            <a:noAutofit/>
          </a:bodyPr>
          <a:lstStyle/>
          <a:p>
            <a:r>
              <a:rPr lang="en-US" sz="2800" dirty="0" smtClean="0"/>
              <a:t>9/19 Energy in Cells</a:t>
            </a:r>
            <a:br>
              <a:rPr lang="en-US" sz="2800" dirty="0" smtClean="0"/>
            </a:br>
            <a:r>
              <a:rPr lang="en-US" sz="2800" dirty="0" smtClean="0"/>
              <a:t>Obj. TSW learn how energy is stored in the bonds of molecules and released when bonds are broken. P. 52 NB</a:t>
            </a:r>
            <a:br>
              <a:rPr lang="en-US" sz="2800" dirty="0" smtClean="0"/>
            </a:br>
            <a:endParaRPr lang="en-US" sz="2800" dirty="0"/>
          </a:p>
        </p:txBody>
      </p:sp>
      <p:sp>
        <p:nvSpPr>
          <p:cNvPr id="3" name="Content Placeholder 2"/>
          <p:cNvSpPr>
            <a:spLocks noGrp="1"/>
          </p:cNvSpPr>
          <p:nvPr>
            <p:ph idx="1"/>
          </p:nvPr>
        </p:nvSpPr>
        <p:spPr>
          <a:xfrm>
            <a:off x="0" y="1291779"/>
            <a:ext cx="6272167" cy="4334256"/>
          </a:xfrm>
        </p:spPr>
        <p:txBody>
          <a:bodyPr>
            <a:normAutofit/>
          </a:bodyPr>
          <a:lstStyle/>
          <a:p>
            <a:pPr marL="457200" indent="-457200">
              <a:buFont typeface="+mj-lt"/>
              <a:buAutoNum type="arabicPeriod"/>
            </a:pPr>
            <a:r>
              <a:rPr lang="en-US" sz="2400" dirty="0" smtClean="0"/>
              <a:t>Copy this graph of an </a:t>
            </a:r>
            <a:r>
              <a:rPr lang="en-US" sz="2400" b="1" dirty="0" smtClean="0"/>
              <a:t>endothermic</a:t>
            </a:r>
            <a:r>
              <a:rPr lang="en-US" sz="2400" dirty="0" smtClean="0"/>
              <a:t> reaction.  Describe in complete sentences how energy is stored using the Independent and dependent variables.</a:t>
            </a:r>
          </a:p>
          <a:p>
            <a:pPr marL="457200" indent="-457200">
              <a:buFont typeface="+mj-lt"/>
              <a:buAutoNum type="arabicPeriod"/>
            </a:pPr>
            <a:r>
              <a:rPr lang="en-US" sz="2400" dirty="0" smtClean="0"/>
              <a:t>Copy this graph of an </a:t>
            </a:r>
            <a:r>
              <a:rPr lang="en-US" sz="2400" b="1" dirty="0" smtClean="0"/>
              <a:t>exothermic</a:t>
            </a:r>
            <a:r>
              <a:rPr lang="en-US" sz="2400" dirty="0" smtClean="0"/>
              <a:t> reaction.  Describe in complete sentences how energy is released using the Independent and dependent variables in our explanation.</a:t>
            </a:r>
          </a:p>
          <a:p>
            <a:pPr marL="457200" indent="-457200">
              <a:buFont typeface="+mj-lt"/>
              <a:buAutoNum type="arabicPeriod"/>
            </a:pPr>
            <a:r>
              <a:rPr lang="en-US" sz="2400" dirty="0" smtClean="0"/>
              <a:t>What molecule in plants stores energy, what is the product  we feel in an exothermic reaction?</a:t>
            </a:r>
            <a:endParaRPr lang="en-US" sz="2400" dirty="0"/>
          </a:p>
        </p:txBody>
      </p:sp>
      <p:pic>
        <p:nvPicPr>
          <p:cNvPr id="4" name="Picture 3"/>
          <p:cNvPicPr>
            <a:picLocks noChangeAspect="1"/>
          </p:cNvPicPr>
          <p:nvPr/>
        </p:nvPicPr>
        <p:blipFill>
          <a:blip r:embed="rId2"/>
          <a:stretch>
            <a:fillRect/>
          </a:stretch>
        </p:blipFill>
        <p:spPr>
          <a:xfrm>
            <a:off x="7427746" y="905256"/>
            <a:ext cx="4764254" cy="3177646"/>
          </a:xfrm>
          <a:prstGeom prst="rect">
            <a:avLst/>
          </a:prstGeom>
        </p:spPr>
      </p:pic>
      <p:pic>
        <p:nvPicPr>
          <p:cNvPr id="5" name="Picture 4"/>
          <p:cNvPicPr>
            <a:picLocks noChangeAspect="1"/>
          </p:cNvPicPr>
          <p:nvPr/>
        </p:nvPicPr>
        <p:blipFill>
          <a:blip r:embed="rId3"/>
          <a:stretch>
            <a:fillRect/>
          </a:stretch>
        </p:blipFill>
        <p:spPr>
          <a:xfrm>
            <a:off x="6272167" y="4038063"/>
            <a:ext cx="5919833" cy="2819938"/>
          </a:xfrm>
          <a:prstGeom prst="rect">
            <a:avLst/>
          </a:prstGeom>
        </p:spPr>
      </p:pic>
      <p:sp>
        <p:nvSpPr>
          <p:cNvPr id="6" name="TextBox 5"/>
          <p:cNvSpPr txBox="1"/>
          <p:nvPr/>
        </p:nvSpPr>
        <p:spPr>
          <a:xfrm>
            <a:off x="8723376" y="4394071"/>
            <a:ext cx="2944366" cy="369332"/>
          </a:xfrm>
          <a:prstGeom prst="rect">
            <a:avLst/>
          </a:prstGeom>
          <a:noFill/>
        </p:spPr>
        <p:txBody>
          <a:bodyPr wrap="square" rtlCol="0">
            <a:spAutoFit/>
          </a:bodyPr>
          <a:lstStyle/>
          <a:p>
            <a:r>
              <a:rPr lang="en-US" dirty="0" smtClean="0"/>
              <a:t>Exothermic Reaction</a:t>
            </a:r>
            <a:endParaRPr lang="en-US" dirty="0"/>
          </a:p>
        </p:txBody>
      </p:sp>
    </p:spTree>
    <p:extLst>
      <p:ext uri="{BB962C8B-B14F-4D97-AF65-F5344CB8AC3E}">
        <p14:creationId xmlns:p14="http://schemas.microsoft.com/office/powerpoint/2010/main" val="2747018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912018"/>
            <a:ext cx="11353800" cy="1325563"/>
          </a:xfrm>
        </p:spPr>
        <p:txBody>
          <a:bodyPr>
            <a:normAutofit/>
          </a:bodyPr>
          <a:lstStyle/>
          <a:p>
            <a:r>
              <a:rPr lang="en-US" b="1" dirty="0" smtClean="0"/>
              <a:t>Endothermic Reaction </a:t>
            </a:r>
            <a:r>
              <a:rPr lang="en-US" dirty="0" smtClean="0"/>
              <a:t>– Photosynthesis p. 45 NB</a:t>
            </a:r>
            <a:br>
              <a:rPr lang="en-US" dirty="0" smtClean="0"/>
            </a:br>
            <a:r>
              <a:rPr lang="en-US" dirty="0" smtClean="0"/>
              <a:t>Stores energy in Chemical Bonds - Glucose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t3.gstatic.com/images?q=tbn:ANd9GcRm3IgLORcspe3l0_DGKvY0aFX2qUosXH91IkdpoPSel4cM7I5_:www.kentchemistry.com/images/links/Kinetics/endothermic_plain.gif">
            <a:hlinkClick r:id="rId2"/>
          </p:cNvPr>
          <p:cNvPicPr>
            <a:picLocks noChangeAspect="1" noChangeArrowheads="1"/>
          </p:cNvPicPr>
          <p:nvPr/>
        </p:nvPicPr>
        <p:blipFill>
          <a:blip r:embed="rId3" cstate="print"/>
          <a:srcRect/>
          <a:stretch>
            <a:fillRect/>
          </a:stretch>
        </p:blipFill>
        <p:spPr bwMode="auto">
          <a:xfrm>
            <a:off x="2400300" y="2489200"/>
            <a:ext cx="6553200" cy="4368800"/>
          </a:xfrm>
          <a:prstGeom prst="rect">
            <a:avLst/>
          </a:prstGeom>
          <a:noFill/>
        </p:spPr>
      </p:pic>
    </p:spTree>
    <p:extLst>
      <p:ext uri="{BB962C8B-B14F-4D97-AF65-F5344CB8AC3E}">
        <p14:creationId xmlns:p14="http://schemas.microsoft.com/office/powerpoint/2010/main" val="1123411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05067"/>
            <a:ext cx="9601196" cy="1303867"/>
          </a:xfrm>
        </p:spPr>
        <p:txBody>
          <a:bodyPr>
            <a:normAutofit fontScale="90000"/>
          </a:bodyPr>
          <a:lstStyle/>
          <a:p>
            <a:r>
              <a:rPr lang="en-US" b="1" dirty="0" smtClean="0"/>
              <a:t>Exothermic Reaction </a:t>
            </a:r>
            <a:r>
              <a:rPr lang="en-US" dirty="0" smtClean="0"/>
              <a:t>– Yeast + Hydrogen Peroxide</a:t>
            </a:r>
            <a:br>
              <a:rPr lang="en-US" dirty="0" smtClean="0"/>
            </a:br>
            <a:r>
              <a:rPr lang="en-US" dirty="0" smtClean="0"/>
              <a:t>Cellular Respiration  P. 45NB</a:t>
            </a:r>
            <a:br>
              <a:rPr lang="en-US" dirty="0" smtClean="0"/>
            </a:br>
            <a:r>
              <a:rPr lang="en-US" dirty="0" smtClean="0"/>
              <a:t>Releases Heat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2050" name="Picture 2" descr="http://t0.gstatic.com/images?q=tbn:ANd9GcQLdoB2hseSRKIWgEwY2LLovG8twRxCssBcDRQKpX7AYqMJiACYIQ:www.gcsescience.com/Energy-Diagram-Exothermic.gif">
            <a:hlinkClick r:id="rId2"/>
          </p:cNvPr>
          <p:cNvPicPr>
            <a:picLocks noChangeAspect="1" noChangeArrowheads="1"/>
          </p:cNvPicPr>
          <p:nvPr/>
        </p:nvPicPr>
        <p:blipFill>
          <a:blip r:embed="rId3" cstate="print"/>
          <a:srcRect/>
          <a:stretch>
            <a:fillRect/>
          </a:stretch>
        </p:blipFill>
        <p:spPr bwMode="auto">
          <a:xfrm>
            <a:off x="1676400" y="2852928"/>
            <a:ext cx="7086600" cy="3376424"/>
          </a:xfrm>
          <a:prstGeom prst="rect">
            <a:avLst/>
          </a:prstGeom>
          <a:noFill/>
        </p:spPr>
      </p:pic>
    </p:spTree>
    <p:extLst>
      <p:ext uri="{BB962C8B-B14F-4D97-AF65-F5344CB8AC3E}">
        <p14:creationId xmlns:p14="http://schemas.microsoft.com/office/powerpoint/2010/main" val="3644727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82232"/>
          </a:xfrm>
        </p:spPr>
        <p:txBody>
          <a:bodyPr>
            <a:normAutofit fontScale="90000"/>
          </a:bodyPr>
          <a:lstStyle/>
          <a:p>
            <a:r>
              <a:rPr lang="en-US" sz="3200" dirty="0" smtClean="0"/>
              <a:t>9/20 Monomers &amp; Polymers CH 6.3</a:t>
            </a:r>
            <a:br>
              <a:rPr lang="en-US" sz="3200" dirty="0" smtClean="0"/>
            </a:br>
            <a:r>
              <a:rPr lang="en-US" sz="3200" dirty="0" smtClean="0"/>
              <a:t>Obj. TSW learn the 4 macromolecules and the subunits that make them. P. 54 NB</a:t>
            </a:r>
            <a:endParaRPr lang="en-US" sz="3200" dirty="0"/>
          </a:p>
        </p:txBody>
      </p:sp>
      <p:sp>
        <p:nvSpPr>
          <p:cNvPr id="3" name="Content Placeholder 2"/>
          <p:cNvSpPr>
            <a:spLocks noGrp="1"/>
          </p:cNvSpPr>
          <p:nvPr>
            <p:ph idx="1"/>
          </p:nvPr>
        </p:nvSpPr>
        <p:spPr>
          <a:xfrm>
            <a:off x="0" y="1382233"/>
            <a:ext cx="5648303" cy="5475767"/>
          </a:xfrm>
        </p:spPr>
        <p:txBody>
          <a:bodyPr/>
          <a:lstStyle/>
          <a:p>
            <a:pPr marL="457200" indent="-457200">
              <a:buFont typeface="+mj-lt"/>
              <a:buAutoNum type="arabicPeriod"/>
            </a:pPr>
            <a:r>
              <a:rPr lang="en-US" dirty="0" smtClean="0"/>
              <a:t>Review your notebook or CH 6.3 and write the 4 Macromolecules/ Biomolecules or Life Molecules.</a:t>
            </a:r>
          </a:p>
          <a:p>
            <a:pPr marL="457200" indent="-457200">
              <a:buFont typeface="+mj-lt"/>
              <a:buAutoNum type="arabicPeriod"/>
            </a:pPr>
            <a:r>
              <a:rPr lang="en-US" dirty="0" smtClean="0"/>
              <a:t>Read carefully through the book and write the subunits for each of the Biomolecules.  What are each of the Biomolecules made of?</a:t>
            </a:r>
          </a:p>
          <a:p>
            <a:pPr marL="457200" indent="-457200">
              <a:buFont typeface="+mj-lt"/>
              <a:buAutoNum type="arabicPeriod"/>
            </a:pPr>
            <a:r>
              <a:rPr lang="en-US" dirty="0" smtClean="0"/>
              <a:t>What elements make up each Polymer? (CHONPS)</a:t>
            </a:r>
            <a:endParaRPr lang="en-US" dirty="0"/>
          </a:p>
        </p:txBody>
      </p:sp>
      <p:pic>
        <p:nvPicPr>
          <p:cNvPr id="4" name="Picture 3"/>
          <p:cNvPicPr>
            <a:picLocks noChangeAspect="1"/>
          </p:cNvPicPr>
          <p:nvPr/>
        </p:nvPicPr>
        <p:blipFill>
          <a:blip r:embed="rId2"/>
          <a:stretch>
            <a:fillRect/>
          </a:stretch>
        </p:blipFill>
        <p:spPr>
          <a:xfrm>
            <a:off x="5648303" y="1850065"/>
            <a:ext cx="6537775" cy="5007935"/>
          </a:xfrm>
          <a:prstGeom prst="rect">
            <a:avLst/>
          </a:prstGeom>
        </p:spPr>
      </p:pic>
    </p:spTree>
    <p:extLst>
      <p:ext uri="{BB962C8B-B14F-4D97-AF65-F5344CB8AC3E}">
        <p14:creationId xmlns:p14="http://schemas.microsoft.com/office/powerpoint/2010/main" val="3748359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pPr marL="0" indent="0">
              <a:buNone/>
            </a:pPr>
            <a:r>
              <a:rPr lang="en-US" dirty="0" smtClean="0"/>
              <a:t>Cellular Respiration</a:t>
            </a:r>
          </a:p>
          <a:p>
            <a:pPr marL="0" indent="0">
              <a:buNone/>
            </a:pPr>
            <a:r>
              <a:rPr lang="en-US" dirty="0" smtClean="0"/>
              <a:t>Vacuole</a:t>
            </a:r>
          </a:p>
          <a:p>
            <a:pPr marL="0" indent="0">
              <a:buNone/>
            </a:pPr>
            <a:r>
              <a:rPr lang="en-US" dirty="0" err="1" smtClean="0"/>
              <a:t>Prokayotic</a:t>
            </a:r>
            <a:endParaRPr lang="en-US" dirty="0" smtClean="0"/>
          </a:p>
          <a:p>
            <a:pPr marL="0" indent="0">
              <a:buNone/>
            </a:pPr>
            <a:r>
              <a:rPr lang="en-US" dirty="0" smtClean="0"/>
              <a:t>Osmosis</a:t>
            </a:r>
          </a:p>
          <a:p>
            <a:pPr marL="0" indent="0">
              <a:buNone/>
            </a:pPr>
            <a:r>
              <a:rPr lang="en-US" dirty="0" smtClean="0"/>
              <a:t>Passive Transport</a:t>
            </a:r>
          </a:p>
          <a:p>
            <a:pPr marL="0" indent="0">
              <a:buNone/>
            </a:pPr>
            <a:r>
              <a:rPr lang="en-US" dirty="0" smtClean="0"/>
              <a:t>Macromolecule</a:t>
            </a:r>
          </a:p>
          <a:p>
            <a:pPr marL="0" indent="0">
              <a:buNone/>
            </a:pPr>
            <a:endParaRPr lang="en-US" dirty="0"/>
          </a:p>
        </p:txBody>
      </p:sp>
    </p:spTree>
    <p:extLst>
      <p:ext uri="{BB962C8B-B14F-4D97-AF65-F5344CB8AC3E}">
        <p14:creationId xmlns:p14="http://schemas.microsoft.com/office/powerpoint/2010/main" val="769694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Nucleus</a:t>
            </a:r>
          </a:p>
          <a:p>
            <a:r>
              <a:rPr lang="en-US" dirty="0" smtClean="0"/>
              <a:t>Eukaryotic Cell</a:t>
            </a:r>
          </a:p>
          <a:p>
            <a:r>
              <a:rPr lang="en-US" dirty="0" smtClean="0"/>
              <a:t>Active Transport</a:t>
            </a:r>
          </a:p>
          <a:p>
            <a:r>
              <a:rPr lang="en-US" dirty="0" smtClean="0"/>
              <a:t>DNA</a:t>
            </a:r>
          </a:p>
          <a:p>
            <a:r>
              <a:rPr lang="en-US" dirty="0" smtClean="0"/>
              <a:t>Protein</a:t>
            </a:r>
            <a:endParaRPr lang="en-US" dirty="0"/>
          </a:p>
        </p:txBody>
      </p:sp>
    </p:spTree>
    <p:extLst>
      <p:ext uri="{BB962C8B-B14F-4D97-AF65-F5344CB8AC3E}">
        <p14:creationId xmlns:p14="http://schemas.microsoft.com/office/powerpoint/2010/main" val="343839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Scientific Method</a:t>
            </a:r>
          </a:p>
          <a:p>
            <a:r>
              <a:rPr lang="en-US" dirty="0" smtClean="0"/>
              <a:t>Independent Variable</a:t>
            </a:r>
          </a:p>
          <a:p>
            <a:r>
              <a:rPr lang="en-US" dirty="0" smtClean="0"/>
              <a:t>Plasma Membrane</a:t>
            </a:r>
          </a:p>
          <a:p>
            <a:r>
              <a:rPr lang="en-US" dirty="0" smtClean="0"/>
              <a:t>Bacteria</a:t>
            </a:r>
          </a:p>
          <a:p>
            <a:r>
              <a:rPr lang="en-US" dirty="0" smtClean="0"/>
              <a:t>Prokaryotic</a:t>
            </a:r>
          </a:p>
          <a:p>
            <a:r>
              <a:rPr lang="en-US" dirty="0" smtClean="0"/>
              <a:t>Chloroplast</a:t>
            </a:r>
            <a:endParaRPr lang="en-US" dirty="0"/>
          </a:p>
        </p:txBody>
      </p:sp>
    </p:spTree>
    <p:extLst>
      <p:ext uri="{BB962C8B-B14F-4D97-AF65-F5344CB8AC3E}">
        <p14:creationId xmlns:p14="http://schemas.microsoft.com/office/powerpoint/2010/main" val="245761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Dependent Variable</a:t>
            </a:r>
          </a:p>
          <a:p>
            <a:r>
              <a:rPr lang="en-US" dirty="0" smtClean="0"/>
              <a:t>Control</a:t>
            </a:r>
          </a:p>
          <a:p>
            <a:r>
              <a:rPr lang="en-US" dirty="0" smtClean="0"/>
              <a:t>Selective Permeability</a:t>
            </a:r>
          </a:p>
          <a:p>
            <a:r>
              <a:rPr lang="en-US" dirty="0" smtClean="0"/>
              <a:t>Endoplasmic Reticulum</a:t>
            </a:r>
          </a:p>
          <a:p>
            <a:r>
              <a:rPr lang="en-US" dirty="0" smtClean="0"/>
              <a:t>Cell Wall</a:t>
            </a:r>
          </a:p>
          <a:p>
            <a:r>
              <a:rPr lang="en-US" dirty="0" smtClean="0"/>
              <a:t>Vacuole</a:t>
            </a:r>
            <a:endParaRPr lang="en-US" dirty="0"/>
          </a:p>
        </p:txBody>
      </p:sp>
    </p:spTree>
    <p:extLst>
      <p:ext uri="{BB962C8B-B14F-4D97-AF65-F5344CB8AC3E}">
        <p14:creationId xmlns:p14="http://schemas.microsoft.com/office/powerpoint/2010/main" val="3379675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764" name="Picture 44" descr="Table"/>
          <p:cNvPicPr>
            <a:picLocks noChangeAspect="1" noChangeArrowheads="1"/>
          </p:cNvPicPr>
          <p:nvPr/>
        </p:nvPicPr>
        <p:blipFill>
          <a:blip r:embed="rId2" cstate="print"/>
          <a:srcRect/>
          <a:stretch>
            <a:fillRect/>
          </a:stretch>
        </p:blipFill>
        <p:spPr bwMode="auto">
          <a:xfrm>
            <a:off x="2667000" y="2057400"/>
            <a:ext cx="6858000" cy="3886200"/>
          </a:xfrm>
          <a:prstGeom prst="rect">
            <a:avLst/>
          </a:prstGeom>
          <a:noFill/>
        </p:spPr>
      </p:pic>
      <p:sp>
        <p:nvSpPr>
          <p:cNvPr id="9267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sp>
        <p:nvSpPr>
          <p:cNvPr id="926723" name="Text Box 3"/>
          <p:cNvSpPr txBox="1">
            <a:spLocks noChangeArrowheads="1"/>
          </p:cNvSpPr>
          <p:nvPr/>
        </p:nvSpPr>
        <p:spPr bwMode="auto">
          <a:xfrm>
            <a:off x="1905000" y="901701"/>
            <a:ext cx="77724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l"/>
            <a:r>
              <a:rPr lang="en-US" altLang="en-US" sz="3600" b="1" dirty="0">
                <a:solidFill>
                  <a:schemeClr val="tx2"/>
                </a:solidFill>
                <a:latin typeface="Times" pitchFamily="18" charset="0"/>
              </a:rPr>
              <a:t>Comparing </a:t>
            </a:r>
            <a:r>
              <a:rPr lang="en-US" altLang="en-US" sz="3600" b="1" dirty="0">
                <a:solidFill>
                  <a:schemeClr val="tx2"/>
                </a:solidFill>
                <a:latin typeface="Times" pitchFamily="18" charset="0"/>
                <a:hlinkClick r:id="rId3"/>
              </a:rPr>
              <a:t>Photosynthesis</a:t>
            </a:r>
            <a:r>
              <a:rPr lang="en-US" altLang="en-US" sz="3600" b="1" dirty="0">
                <a:solidFill>
                  <a:schemeClr val="tx2"/>
                </a:solidFill>
                <a:latin typeface="Times" pitchFamily="18" charset="0"/>
              </a:rPr>
              <a:t> and </a:t>
            </a:r>
            <a:r>
              <a:rPr lang="en-US" altLang="en-US" sz="3600" b="1" dirty="0">
                <a:solidFill>
                  <a:schemeClr val="tx2"/>
                </a:solidFill>
                <a:latin typeface="Times" pitchFamily="18" charset="0"/>
                <a:hlinkClick r:id="rId4"/>
              </a:rPr>
              <a:t>Cellular </a:t>
            </a:r>
            <a:r>
              <a:rPr lang="en-US" altLang="en-US" sz="3600" b="1" dirty="0" smtClean="0">
                <a:solidFill>
                  <a:schemeClr val="tx2"/>
                </a:solidFill>
                <a:latin typeface="Times" pitchFamily="18" charset="0"/>
                <a:hlinkClick r:id="rId4"/>
              </a:rPr>
              <a:t>Respiration </a:t>
            </a:r>
            <a:r>
              <a:rPr lang="en-US" altLang="en-US" sz="3600" b="1" dirty="0" smtClean="0">
                <a:solidFill>
                  <a:schemeClr val="tx2"/>
                </a:solidFill>
                <a:latin typeface="Times" pitchFamily="18" charset="0"/>
              </a:rPr>
              <a:t>  Notes p. 57 NB</a:t>
            </a:r>
            <a:endParaRPr lang="en-US" altLang="en-US" sz="3600" b="1" dirty="0">
              <a:solidFill>
                <a:schemeClr val="tx2"/>
              </a:solidFill>
              <a:latin typeface="Times" pitchFamily="18" charset="0"/>
            </a:endParaRPr>
          </a:p>
        </p:txBody>
      </p:sp>
      <p:pic>
        <p:nvPicPr>
          <p:cNvPr id="926724" name="Picture 4"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926725" name="Picture 5" descr="New previous">
            <a:hlinkClick r:id="" action="ppaction://hlinkshowjump?jump=previousslide"/>
          </p:cNvPr>
          <p:cNvPicPr>
            <a:picLocks noChangeAspect="1" noChangeArrowheads="1"/>
          </p:cNvPicPr>
          <p:nvPr/>
        </p:nvPicPr>
        <p:blipFill>
          <a:blip r:embed="rId6" cstate="print"/>
          <a:srcRect/>
          <a:stretch>
            <a:fillRect/>
          </a:stretch>
        </p:blipFill>
        <p:spPr bwMode="auto">
          <a:xfrm>
            <a:off x="5105401" y="6191251"/>
            <a:ext cx="492125" cy="606425"/>
          </a:xfrm>
          <a:prstGeom prst="rect">
            <a:avLst/>
          </a:prstGeom>
          <a:noFill/>
        </p:spPr>
      </p:pic>
      <p:pic>
        <p:nvPicPr>
          <p:cNvPr id="926726" name="Picture 6" descr="New TOC">
            <a:hlinkClick r:id="rId7" action="ppaction://hlinksldjump"/>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926727" name="Picture 7"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926728" name="Picture 8"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926729" name="Picture 9"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926731" name="Picture 11" descr="Sec"/>
          <p:cNvPicPr>
            <a:picLocks noChangeAspect="1" noChangeArrowheads="1"/>
          </p:cNvPicPr>
          <p:nvPr/>
        </p:nvPicPr>
        <p:blipFill>
          <a:blip r:embed="rId13" cstate="print"/>
          <a:srcRect/>
          <a:stretch>
            <a:fillRect/>
          </a:stretch>
        </p:blipFill>
        <p:spPr bwMode="auto">
          <a:xfrm>
            <a:off x="1524000" y="0"/>
            <a:ext cx="1676400" cy="838200"/>
          </a:xfrm>
          <a:prstGeom prst="rect">
            <a:avLst/>
          </a:prstGeom>
          <a:noFill/>
        </p:spPr>
      </p:pic>
      <p:pic>
        <p:nvPicPr>
          <p:cNvPr id="926732" name="Picture 12" descr="Sec"/>
          <p:cNvPicPr>
            <a:picLocks noChangeAspect="1" noChangeArrowheads="1"/>
          </p:cNvPicPr>
          <p:nvPr/>
        </p:nvPicPr>
        <p:blipFill>
          <a:blip r:embed="rId14" cstate="print"/>
          <a:srcRect/>
          <a:stretch>
            <a:fillRect/>
          </a:stretch>
        </p:blipFill>
        <p:spPr bwMode="auto">
          <a:xfrm>
            <a:off x="3594100" y="0"/>
            <a:ext cx="5003800" cy="482600"/>
          </a:xfrm>
          <a:prstGeom prst="rect">
            <a:avLst/>
          </a:prstGeom>
          <a:noFill/>
        </p:spPr>
      </p:pic>
      <p:sp>
        <p:nvSpPr>
          <p:cNvPr id="926746" name="Text Box 26"/>
          <p:cNvSpPr txBox="1">
            <a:spLocks noChangeArrowheads="1"/>
          </p:cNvSpPr>
          <p:nvPr/>
        </p:nvSpPr>
        <p:spPr bwMode="auto">
          <a:xfrm>
            <a:off x="2960689" y="2574925"/>
            <a:ext cx="1646605"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Photosynthesis</a:t>
            </a:r>
          </a:p>
        </p:txBody>
      </p:sp>
      <p:sp>
        <p:nvSpPr>
          <p:cNvPr id="926747" name="Text Box 27"/>
          <p:cNvSpPr txBox="1">
            <a:spLocks noChangeArrowheads="1"/>
          </p:cNvSpPr>
          <p:nvPr/>
        </p:nvSpPr>
        <p:spPr bwMode="auto">
          <a:xfrm>
            <a:off x="6210300" y="2551113"/>
            <a:ext cx="2200282" cy="369332"/>
          </a:xfrm>
          <a:prstGeom prst="rect">
            <a:avLst/>
          </a:prstGeom>
          <a:noFill/>
          <a:ln w="9525">
            <a:noFill/>
            <a:miter lim="800000"/>
            <a:headEnd/>
            <a:tailEnd/>
          </a:ln>
          <a:effectLst/>
        </p:spPr>
        <p:txBody>
          <a:bodyPr wrap="none">
            <a:spAutoFit/>
          </a:bodyPr>
          <a:lstStyle/>
          <a:p>
            <a:r>
              <a:rPr lang="en-US" altLang="en-US" b="1" dirty="0">
                <a:latin typeface="Times" pitchFamily="18" charset="0"/>
              </a:rPr>
              <a:t>Cellular Respiration</a:t>
            </a:r>
          </a:p>
        </p:txBody>
      </p:sp>
      <p:sp>
        <p:nvSpPr>
          <p:cNvPr id="926748" name="Text Box 28"/>
          <p:cNvSpPr txBox="1">
            <a:spLocks noChangeArrowheads="1"/>
          </p:cNvSpPr>
          <p:nvPr/>
        </p:nvSpPr>
        <p:spPr bwMode="auto">
          <a:xfrm>
            <a:off x="2954250" y="2863850"/>
            <a:ext cx="2779415"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Food synthesized = </a:t>
            </a:r>
            <a:r>
              <a:rPr lang="en-US" altLang="en-US" sz="1600" dirty="0" err="1">
                <a:latin typeface="Times" pitchFamily="18" charset="0"/>
              </a:rPr>
              <a:t>Endergonic</a:t>
            </a:r>
            <a:endParaRPr lang="en-US" altLang="en-US" sz="1600" dirty="0">
              <a:latin typeface="Times" pitchFamily="18" charset="0"/>
            </a:endParaRPr>
          </a:p>
        </p:txBody>
      </p:sp>
      <p:sp>
        <p:nvSpPr>
          <p:cNvPr id="926749" name="Text Box 29"/>
          <p:cNvSpPr txBox="1">
            <a:spLocks noChangeArrowheads="1"/>
          </p:cNvSpPr>
          <p:nvPr/>
        </p:nvSpPr>
        <p:spPr bwMode="auto">
          <a:xfrm>
            <a:off x="6223000" y="2889250"/>
            <a:ext cx="2793842"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Food broken down = </a:t>
            </a:r>
            <a:r>
              <a:rPr lang="en-US" altLang="en-US" sz="1600" dirty="0" err="1">
                <a:latin typeface="Times" pitchFamily="18" charset="0"/>
              </a:rPr>
              <a:t>Exergonic</a:t>
            </a:r>
            <a:endParaRPr lang="en-US" altLang="en-US" sz="1600" dirty="0">
              <a:latin typeface="Times" pitchFamily="18" charset="0"/>
            </a:endParaRPr>
          </a:p>
        </p:txBody>
      </p:sp>
      <p:sp>
        <p:nvSpPr>
          <p:cNvPr id="926750" name="Text Box 30"/>
          <p:cNvSpPr txBox="1">
            <a:spLocks noChangeArrowheads="1"/>
          </p:cNvSpPr>
          <p:nvPr/>
        </p:nvSpPr>
        <p:spPr bwMode="auto">
          <a:xfrm>
            <a:off x="2913063" y="3201988"/>
            <a:ext cx="3008644"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Energy from sun stored in glucose</a:t>
            </a:r>
          </a:p>
        </p:txBody>
      </p:sp>
      <p:sp>
        <p:nvSpPr>
          <p:cNvPr id="926751" name="Text Box 31"/>
          <p:cNvSpPr txBox="1">
            <a:spLocks noChangeArrowheads="1"/>
          </p:cNvSpPr>
          <p:nvPr/>
        </p:nvSpPr>
        <p:spPr bwMode="auto">
          <a:xfrm>
            <a:off x="6235701" y="3189288"/>
            <a:ext cx="240270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Energy of glucose released</a:t>
            </a:r>
          </a:p>
        </p:txBody>
      </p:sp>
      <p:sp>
        <p:nvSpPr>
          <p:cNvPr id="926752" name="Text Box 32"/>
          <p:cNvSpPr txBox="1">
            <a:spLocks noChangeArrowheads="1"/>
          </p:cNvSpPr>
          <p:nvPr/>
        </p:nvSpPr>
        <p:spPr bwMode="auto">
          <a:xfrm>
            <a:off x="2890838" y="3513138"/>
            <a:ext cx="2165978"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Carbon dioxide taken in</a:t>
            </a:r>
          </a:p>
        </p:txBody>
      </p:sp>
      <p:sp>
        <p:nvSpPr>
          <p:cNvPr id="926753" name="Text Box 33"/>
          <p:cNvSpPr txBox="1">
            <a:spLocks noChangeArrowheads="1"/>
          </p:cNvSpPr>
          <p:nvPr/>
        </p:nvSpPr>
        <p:spPr bwMode="auto">
          <a:xfrm>
            <a:off x="6248400" y="3538538"/>
            <a:ext cx="225363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Carbon dioxide given off</a:t>
            </a:r>
          </a:p>
        </p:txBody>
      </p:sp>
      <p:sp>
        <p:nvSpPr>
          <p:cNvPr id="926754" name="Text Box 34"/>
          <p:cNvSpPr txBox="1">
            <a:spLocks noChangeArrowheads="1"/>
          </p:cNvSpPr>
          <p:nvPr/>
        </p:nvSpPr>
        <p:spPr bwMode="auto">
          <a:xfrm>
            <a:off x="2882900" y="3868738"/>
            <a:ext cx="1630062" cy="338554"/>
          </a:xfrm>
          <a:prstGeom prst="rect">
            <a:avLst/>
          </a:prstGeom>
          <a:noFill/>
          <a:ln w="9525">
            <a:noFill/>
            <a:miter lim="800000"/>
            <a:headEnd/>
            <a:tailEnd/>
          </a:ln>
          <a:effectLst/>
        </p:spPr>
        <p:txBody>
          <a:bodyPr wrap="none">
            <a:spAutoFit/>
          </a:bodyPr>
          <a:lstStyle/>
          <a:p>
            <a:r>
              <a:rPr lang="en-US" altLang="en-US" sz="1600" dirty="0">
                <a:latin typeface="Times" pitchFamily="18" charset="0"/>
              </a:rPr>
              <a:t>Oxygen given off</a:t>
            </a:r>
          </a:p>
        </p:txBody>
      </p:sp>
      <p:sp>
        <p:nvSpPr>
          <p:cNvPr id="926755" name="Text Box 35"/>
          <p:cNvSpPr txBox="1">
            <a:spLocks noChangeArrowheads="1"/>
          </p:cNvSpPr>
          <p:nvPr/>
        </p:nvSpPr>
        <p:spPr bwMode="auto">
          <a:xfrm>
            <a:off x="6248400" y="3843338"/>
            <a:ext cx="154241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Oxygen taken in</a:t>
            </a:r>
          </a:p>
        </p:txBody>
      </p:sp>
      <p:sp>
        <p:nvSpPr>
          <p:cNvPr id="926756" name="Text Box 36"/>
          <p:cNvSpPr txBox="1">
            <a:spLocks noChangeArrowheads="1"/>
          </p:cNvSpPr>
          <p:nvPr/>
        </p:nvSpPr>
        <p:spPr bwMode="auto">
          <a:xfrm>
            <a:off x="2898775" y="4259263"/>
            <a:ext cx="247375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sugars = C</a:t>
            </a:r>
            <a:r>
              <a:rPr lang="en-US" altLang="en-US" sz="1600" baseline="-25000" dirty="0">
                <a:latin typeface="Times" pitchFamily="18" charset="0"/>
              </a:rPr>
              <a:t>6</a:t>
            </a:r>
            <a:r>
              <a:rPr lang="en-US" altLang="en-US" sz="1600" dirty="0">
                <a:latin typeface="Times" pitchFamily="18" charset="0"/>
              </a:rPr>
              <a:t>H</a:t>
            </a:r>
            <a:r>
              <a:rPr lang="en-US" altLang="en-US" sz="1600" baseline="-25000" dirty="0">
                <a:latin typeface="Times" pitchFamily="18" charset="0"/>
              </a:rPr>
              <a:t>12</a:t>
            </a:r>
            <a:r>
              <a:rPr lang="en-US" altLang="en-US" sz="1600" dirty="0">
                <a:latin typeface="Times" pitchFamily="18" charset="0"/>
              </a:rPr>
              <a:t>O</a:t>
            </a:r>
            <a:r>
              <a:rPr lang="en-US" altLang="en-US" sz="1600" baseline="-25000" dirty="0">
                <a:latin typeface="Times" pitchFamily="18" charset="0"/>
              </a:rPr>
              <a:t>6</a:t>
            </a:r>
          </a:p>
        </p:txBody>
      </p:sp>
      <p:sp>
        <p:nvSpPr>
          <p:cNvPr id="926757" name="Text Box 37"/>
          <p:cNvSpPr txBox="1">
            <a:spLocks noChangeArrowheads="1"/>
          </p:cNvSpPr>
          <p:nvPr/>
        </p:nvSpPr>
        <p:spPr bwMode="auto">
          <a:xfrm>
            <a:off x="6261101" y="4259263"/>
            <a:ext cx="2940164"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Produces </a:t>
            </a:r>
            <a:r>
              <a:rPr lang="en-US" altLang="en-US" sz="1600" dirty="0" smtClean="0">
                <a:latin typeface="Times" pitchFamily="18" charset="0"/>
              </a:rPr>
              <a:t>CO</a:t>
            </a:r>
            <a:r>
              <a:rPr lang="en-US" altLang="en-US" sz="1600" baseline="-25000" dirty="0" smtClean="0">
                <a:latin typeface="Times" pitchFamily="18" charset="0"/>
              </a:rPr>
              <a:t>2</a:t>
            </a:r>
            <a:r>
              <a:rPr lang="en-US" altLang="en-US" sz="1600" dirty="0" smtClean="0">
                <a:latin typeface="Times" pitchFamily="18" charset="0"/>
              </a:rPr>
              <a:t>, H</a:t>
            </a:r>
            <a:r>
              <a:rPr lang="en-US" altLang="en-US" sz="1600" baseline="-25000" dirty="0" smtClean="0">
                <a:latin typeface="Times" pitchFamily="18" charset="0"/>
              </a:rPr>
              <a:t>2</a:t>
            </a:r>
            <a:r>
              <a:rPr lang="en-US" altLang="en-US" sz="1600" dirty="0" smtClean="0">
                <a:latin typeface="Times" pitchFamily="18" charset="0"/>
              </a:rPr>
              <a:t>O, ATP &amp; Heat</a:t>
            </a:r>
            <a:endParaRPr lang="en-US" altLang="en-US" sz="1600" baseline="-25000" dirty="0">
              <a:latin typeface="Times" pitchFamily="18" charset="0"/>
            </a:endParaRPr>
          </a:p>
        </p:txBody>
      </p:sp>
      <p:sp>
        <p:nvSpPr>
          <p:cNvPr id="926758" name="Text Box 38"/>
          <p:cNvSpPr txBox="1">
            <a:spLocks noChangeArrowheads="1"/>
          </p:cNvSpPr>
          <p:nvPr/>
        </p:nvSpPr>
        <p:spPr bwMode="auto">
          <a:xfrm>
            <a:off x="2895600" y="4733925"/>
            <a:ext cx="1345240"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Requires light</a:t>
            </a:r>
          </a:p>
        </p:txBody>
      </p:sp>
      <p:sp>
        <p:nvSpPr>
          <p:cNvPr id="926759" name="Text Box 39"/>
          <p:cNvSpPr txBox="1">
            <a:spLocks noChangeArrowheads="1"/>
          </p:cNvSpPr>
          <p:nvPr/>
        </p:nvSpPr>
        <p:spPr bwMode="auto">
          <a:xfrm>
            <a:off x="6248401" y="4724400"/>
            <a:ext cx="1984839" cy="338554"/>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Does not require light</a:t>
            </a:r>
          </a:p>
        </p:txBody>
      </p:sp>
      <p:sp>
        <p:nvSpPr>
          <p:cNvPr id="926760" name="Text Box 40"/>
          <p:cNvSpPr txBox="1">
            <a:spLocks noChangeArrowheads="1"/>
          </p:cNvSpPr>
          <p:nvPr/>
        </p:nvSpPr>
        <p:spPr bwMode="auto">
          <a:xfrm>
            <a:off x="2894014" y="5186364"/>
            <a:ext cx="3049587" cy="584775"/>
          </a:xfrm>
          <a:prstGeom prst="rect">
            <a:avLst/>
          </a:prstGeom>
          <a:noFill/>
          <a:ln w="9525">
            <a:noFill/>
            <a:miter lim="800000"/>
            <a:headEnd/>
            <a:tailEnd/>
          </a:ln>
          <a:effectLst/>
        </p:spPr>
        <p:txBody>
          <a:bodyPr>
            <a:spAutoFit/>
          </a:bodyPr>
          <a:lstStyle/>
          <a:p>
            <a:pPr algn="l"/>
            <a:r>
              <a:rPr lang="en-US" altLang="en-US" sz="1600" dirty="0">
                <a:latin typeface="Times" pitchFamily="18" charset="0"/>
              </a:rPr>
              <a:t>Occurs only in presence of chlorophyll</a:t>
            </a:r>
          </a:p>
        </p:txBody>
      </p:sp>
      <p:sp>
        <p:nvSpPr>
          <p:cNvPr id="926762" name="Text Box 42"/>
          <p:cNvSpPr txBox="1">
            <a:spLocks noChangeArrowheads="1"/>
          </p:cNvSpPr>
          <p:nvPr/>
        </p:nvSpPr>
        <p:spPr bwMode="auto">
          <a:xfrm>
            <a:off x="6096000" y="5105401"/>
            <a:ext cx="2300630" cy="584775"/>
          </a:xfrm>
          <a:prstGeom prst="rect">
            <a:avLst/>
          </a:prstGeom>
          <a:noFill/>
          <a:ln w="9525">
            <a:noFill/>
            <a:miter lim="800000"/>
            <a:headEnd/>
            <a:tailEnd/>
          </a:ln>
          <a:effectLst/>
        </p:spPr>
        <p:txBody>
          <a:bodyPr wrap="none">
            <a:spAutoFit/>
          </a:bodyPr>
          <a:lstStyle/>
          <a:p>
            <a:pPr algn="l"/>
            <a:r>
              <a:rPr lang="en-US" altLang="en-US" sz="1600" dirty="0">
                <a:latin typeface="Times" pitchFamily="18" charset="0"/>
              </a:rPr>
              <a:t>Occurs in all living cells, </a:t>
            </a:r>
          </a:p>
          <a:p>
            <a:pPr algn="l"/>
            <a:r>
              <a:rPr lang="en-US" altLang="en-US" sz="1600" b="1" dirty="0">
                <a:latin typeface="Times" pitchFamily="18" charset="0"/>
              </a:rPr>
              <a:t>including plants</a:t>
            </a:r>
          </a:p>
        </p:txBody>
      </p:sp>
      <p:sp>
        <p:nvSpPr>
          <p:cNvPr id="926765" name="Text Box 45"/>
          <p:cNvSpPr txBox="1">
            <a:spLocks noChangeArrowheads="1"/>
          </p:cNvSpPr>
          <p:nvPr/>
        </p:nvSpPr>
        <p:spPr bwMode="auto">
          <a:xfrm>
            <a:off x="2728914" y="2176463"/>
            <a:ext cx="6738063" cy="369332"/>
          </a:xfrm>
          <a:prstGeom prst="rect">
            <a:avLst/>
          </a:prstGeom>
          <a:noFill/>
          <a:ln w="9525">
            <a:noFill/>
            <a:miter lim="800000"/>
            <a:headEnd/>
            <a:tailEnd/>
          </a:ln>
          <a:effectLst/>
        </p:spPr>
        <p:txBody>
          <a:bodyPr wrap="none">
            <a:spAutoFit/>
          </a:bodyPr>
          <a:lstStyle/>
          <a:p>
            <a:pPr algn="l"/>
            <a:r>
              <a:rPr lang="en-US" altLang="en-US" b="1">
                <a:latin typeface="Times" pitchFamily="18" charset="0"/>
              </a:rPr>
              <a:t>Table 9.1  Comparison of Photosynthesis and Cellular Respiration</a:t>
            </a:r>
            <a:r>
              <a:rPr lang="en-US" altLang="en-US">
                <a:latin typeface="Times" pitchFamily="18" charset="0"/>
              </a:rPr>
              <a:t> </a:t>
            </a:r>
          </a:p>
        </p:txBody>
      </p:sp>
    </p:spTree>
    <p:extLst>
      <p:ext uri="{BB962C8B-B14F-4D97-AF65-F5344CB8AC3E}">
        <p14:creationId xmlns:p14="http://schemas.microsoft.com/office/powerpoint/2010/main" val="27131962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6724"/>
                                        </p:tgtEl>
                                        <p:attrNameLst>
                                          <p:attrName>style.visibility</p:attrName>
                                        </p:attrNameLst>
                                      </p:cBhvr>
                                      <p:to>
                                        <p:strVal val="visible"/>
                                      </p:to>
                                    </p:set>
                                    <p:animEffect transition="in" filter="box(out)">
                                      <p:cBhvr>
                                        <p:cTn id="7" dur="500"/>
                                        <p:tgtEl>
                                          <p:spTgt spid="92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3700"/>
            <a:ext cx="12192000" cy="2038365"/>
          </a:xfrm>
        </p:spPr>
        <p:txBody>
          <a:bodyPr>
            <a:normAutofit/>
          </a:bodyPr>
          <a:lstStyle/>
          <a:p>
            <a:r>
              <a:rPr lang="en-US" dirty="0" smtClean="0"/>
              <a:t>2. Enzymes are Proteins and they speed up chemical reactions. Temperature, pH, Amount of substrate or enzyme, Ionic Conditions (Salt).</a:t>
            </a:r>
            <a:endParaRPr lang="en-US" dirty="0"/>
          </a:p>
        </p:txBody>
      </p:sp>
      <p:pic>
        <p:nvPicPr>
          <p:cNvPr id="6" name="Content Placeholder 5"/>
          <p:cNvPicPr>
            <a:picLocks noGrp="1" noChangeAspect="1"/>
          </p:cNvPicPr>
          <p:nvPr>
            <p:ph idx="1"/>
          </p:nvPr>
        </p:nvPicPr>
        <p:blipFill>
          <a:blip r:embed="rId2"/>
          <a:stretch>
            <a:fillRect/>
          </a:stretch>
        </p:blipFill>
        <p:spPr>
          <a:xfrm>
            <a:off x="2743200" y="658367"/>
            <a:ext cx="6705599" cy="3725333"/>
          </a:xfrm>
          <a:prstGeom prst="rect">
            <a:avLst/>
          </a:prstGeom>
        </p:spPr>
      </p:pic>
    </p:spTree>
    <p:extLst>
      <p:ext uri="{BB962C8B-B14F-4D97-AF65-F5344CB8AC3E}">
        <p14:creationId xmlns:p14="http://schemas.microsoft.com/office/powerpoint/2010/main" val="1033040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25302"/>
            <a:ext cx="12192000" cy="3530010"/>
          </a:xfrm>
        </p:spPr>
        <p:txBody>
          <a:bodyPr>
            <a:noAutofit/>
          </a:bodyPr>
          <a:lstStyle/>
          <a:p>
            <a:r>
              <a:rPr lang="en-US" sz="4000" b="1" dirty="0" smtClean="0"/>
              <a:t>Photosynthesis &amp; Cellular Respiration AXES Paragraph </a:t>
            </a:r>
            <a:r>
              <a:rPr lang="en-US" sz="4000" dirty="0" smtClean="0"/>
              <a:t>READ your highlighted parts of your article, Write an AXES paragraph on page 57NB</a:t>
            </a:r>
            <a:br>
              <a:rPr lang="en-US" sz="4000" dirty="0" smtClean="0"/>
            </a:br>
            <a:r>
              <a:rPr lang="en-US" sz="4000" b="1" dirty="0" smtClean="0"/>
              <a:t>A</a:t>
            </a:r>
            <a:r>
              <a:rPr lang="en-US" sz="4000" dirty="0" smtClean="0"/>
              <a:t>ssertion</a:t>
            </a:r>
            <a:br>
              <a:rPr lang="en-US" sz="4000" dirty="0" smtClean="0"/>
            </a:br>
            <a:r>
              <a:rPr lang="en-US" sz="4000" dirty="0" err="1" smtClean="0"/>
              <a:t>e</a:t>
            </a:r>
            <a:r>
              <a:rPr lang="en-US" sz="4000" b="1" dirty="0" err="1" smtClean="0"/>
              <a:t>X</a:t>
            </a:r>
            <a:r>
              <a:rPr lang="en-US" sz="4000" dirty="0" err="1" smtClean="0"/>
              <a:t>ample</a:t>
            </a:r>
            <a:r>
              <a:rPr lang="en-US" sz="4000" dirty="0" smtClean="0"/>
              <a:t/>
            </a:r>
            <a:br>
              <a:rPr lang="en-US" sz="4000" dirty="0" smtClean="0"/>
            </a:br>
            <a:r>
              <a:rPr lang="en-US" sz="4000" b="1" dirty="0" smtClean="0"/>
              <a:t>E</a:t>
            </a:r>
            <a:r>
              <a:rPr lang="en-US" sz="4000" dirty="0" smtClean="0"/>
              <a:t>xplanation</a:t>
            </a:r>
            <a:br>
              <a:rPr lang="en-US" sz="4000" dirty="0" smtClean="0"/>
            </a:br>
            <a:r>
              <a:rPr lang="en-US" sz="4000" b="1" dirty="0" smtClean="0"/>
              <a:t>S</a:t>
            </a:r>
            <a:r>
              <a:rPr lang="en-US" sz="4000" dirty="0" smtClean="0"/>
              <a:t>ignificance</a:t>
            </a:r>
            <a:endParaRPr lang="en-US" sz="4000" dirty="0"/>
          </a:p>
        </p:txBody>
      </p:sp>
      <p:sp>
        <p:nvSpPr>
          <p:cNvPr id="3" name="Content Placeholder 2"/>
          <p:cNvSpPr>
            <a:spLocks noGrp="1"/>
          </p:cNvSpPr>
          <p:nvPr>
            <p:ph idx="1"/>
          </p:nvPr>
        </p:nvSpPr>
        <p:spPr>
          <a:xfrm>
            <a:off x="3508744" y="2190307"/>
            <a:ext cx="8683256" cy="4667693"/>
          </a:xfrm>
        </p:spPr>
        <p:txBody>
          <a:bodyPr>
            <a:normAutofit/>
          </a:bodyPr>
          <a:lstStyle/>
          <a:p>
            <a:r>
              <a:rPr lang="en-US" dirty="0" smtClean="0"/>
              <a:t>The mechanisms for P &amp; CR are related because they are essentially opposite reactions.  Photosynthesis transforms energy from the sun and Cellular Respiration makes use of chemical bond energy and converts it to ATP &amp; Heat</a:t>
            </a:r>
          </a:p>
          <a:p>
            <a:r>
              <a:rPr lang="en-US" dirty="0" smtClean="0"/>
              <a:t>Photosynthesis = Chloroplast</a:t>
            </a:r>
          </a:p>
          <a:p>
            <a:r>
              <a:rPr lang="en-US" dirty="0" smtClean="0"/>
              <a:t>Cellular Respiration = Cytoplasm, Mitochondria </a:t>
            </a:r>
          </a:p>
          <a:p>
            <a:r>
              <a:rPr lang="en-US" dirty="0" smtClean="0"/>
              <a:t>6CO</a:t>
            </a:r>
            <a:r>
              <a:rPr lang="en-US" baseline="-25000" dirty="0" smtClean="0"/>
              <a:t>2</a:t>
            </a:r>
            <a:r>
              <a:rPr lang="en-US" dirty="0" smtClean="0"/>
              <a:t> +6H</a:t>
            </a:r>
            <a:r>
              <a:rPr lang="en-US" baseline="-25000" dirty="0" smtClean="0"/>
              <a:t>2</a:t>
            </a:r>
            <a:r>
              <a:rPr lang="en-US" dirty="0" smtClean="0"/>
              <a:t>0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+ 6O</a:t>
            </a:r>
            <a:r>
              <a:rPr lang="en-US" baseline="-25000" dirty="0" smtClean="0">
                <a:sym typeface="Wingdings" pitchFamily="2" charset="2"/>
              </a:rPr>
              <a:t>2</a:t>
            </a:r>
            <a:r>
              <a:rPr lang="en-US" dirty="0" smtClean="0">
                <a:sym typeface="Wingdings" pitchFamily="2" charset="2"/>
              </a:rPr>
              <a:t>  Photosynthesis</a:t>
            </a:r>
          </a:p>
          <a:p>
            <a:r>
              <a:rPr lang="en-US" sz="3000" dirty="0">
                <a:sym typeface="Wingdings" pitchFamily="2" charset="2"/>
              </a:rPr>
              <a:t>C</a:t>
            </a:r>
            <a:r>
              <a:rPr lang="en-US" sz="3000" baseline="-25000" dirty="0">
                <a:sym typeface="Wingdings" pitchFamily="2" charset="2"/>
              </a:rPr>
              <a:t>6</a:t>
            </a:r>
            <a:r>
              <a:rPr lang="en-US" sz="3000" dirty="0">
                <a:sym typeface="Wingdings" pitchFamily="2" charset="2"/>
              </a:rPr>
              <a:t>H</a:t>
            </a:r>
            <a:r>
              <a:rPr lang="en-US" sz="3000" baseline="-25000" dirty="0">
                <a:sym typeface="Wingdings" pitchFamily="2" charset="2"/>
              </a:rPr>
              <a:t>12</a:t>
            </a:r>
            <a:r>
              <a:rPr lang="en-US" sz="3000" dirty="0">
                <a:sym typeface="Wingdings" pitchFamily="2" charset="2"/>
              </a:rPr>
              <a:t>O</a:t>
            </a:r>
            <a:r>
              <a:rPr lang="en-US" sz="3000" baseline="-25000" dirty="0">
                <a:sym typeface="Wingdings" pitchFamily="2" charset="2"/>
              </a:rPr>
              <a:t>6</a:t>
            </a:r>
            <a:r>
              <a:rPr lang="en-US" sz="3000" dirty="0">
                <a:sym typeface="Wingdings" pitchFamily="2" charset="2"/>
              </a:rPr>
              <a:t> + 6O</a:t>
            </a:r>
            <a:r>
              <a:rPr lang="en-US" sz="3000" baseline="-25000" dirty="0">
                <a:sym typeface="Wingdings" pitchFamily="2" charset="2"/>
              </a:rPr>
              <a:t>2</a:t>
            </a:r>
            <a:r>
              <a:rPr lang="en-US" sz="3000" dirty="0"/>
              <a:t> </a:t>
            </a:r>
            <a:r>
              <a:rPr lang="en-US" sz="3000" dirty="0">
                <a:sym typeface="Wingdings" pitchFamily="2" charset="2"/>
              </a:rPr>
              <a:t></a:t>
            </a:r>
            <a:r>
              <a:rPr lang="en-US" sz="3000" dirty="0"/>
              <a:t> 6CO</a:t>
            </a:r>
            <a:r>
              <a:rPr lang="en-US" sz="3000" baseline="-25000" dirty="0"/>
              <a:t>2</a:t>
            </a:r>
            <a:r>
              <a:rPr lang="en-US" sz="3000" dirty="0"/>
              <a:t> +6H</a:t>
            </a:r>
            <a:r>
              <a:rPr lang="en-US" sz="3000" baseline="-25000" dirty="0"/>
              <a:t>2</a:t>
            </a:r>
            <a:r>
              <a:rPr lang="en-US" sz="3000" dirty="0"/>
              <a:t>0 + 36 ATP  + Heat Cellular Respiration</a:t>
            </a:r>
            <a:endParaRPr lang="en-US" sz="3000" dirty="0">
              <a:sym typeface="Wingdings" pitchFamily="2" charset="2"/>
            </a:endParaRPr>
          </a:p>
          <a:p>
            <a:endParaRPr lang="en-US" dirty="0"/>
          </a:p>
        </p:txBody>
      </p:sp>
    </p:spTree>
    <p:extLst>
      <p:ext uri="{BB962C8B-B14F-4D97-AF65-F5344CB8AC3E}">
        <p14:creationId xmlns:p14="http://schemas.microsoft.com/office/powerpoint/2010/main" val="6907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9/21 Reading a graph for information</a:t>
            </a:r>
            <a:br>
              <a:rPr lang="en-US" dirty="0" smtClean="0"/>
            </a:br>
            <a:r>
              <a:rPr lang="en-US" dirty="0" smtClean="0"/>
              <a:t>Obj. TSW review variables and the control in a lab and analyze the graph.  P. </a:t>
            </a:r>
            <a:r>
              <a:rPr lang="en-US" dirty="0"/>
              <a:t>5</a:t>
            </a:r>
            <a:r>
              <a:rPr lang="en-US" dirty="0" smtClean="0"/>
              <a:t>6 NB</a:t>
            </a:r>
            <a:endParaRPr lang="en-US" dirty="0"/>
          </a:p>
        </p:txBody>
      </p:sp>
      <p:sp>
        <p:nvSpPr>
          <p:cNvPr id="3" name="Content Placeholder 2"/>
          <p:cNvSpPr>
            <a:spLocks noGrp="1"/>
          </p:cNvSpPr>
          <p:nvPr>
            <p:ph idx="1"/>
          </p:nvPr>
        </p:nvSpPr>
        <p:spPr>
          <a:xfrm>
            <a:off x="0" y="2116571"/>
            <a:ext cx="5818909" cy="4351338"/>
          </a:xfrm>
        </p:spPr>
        <p:txBody>
          <a:bodyPr/>
          <a:lstStyle/>
          <a:p>
            <a:pPr marL="514350" indent="-514350">
              <a:buFont typeface="+mj-lt"/>
              <a:buAutoNum type="arabicPeriod"/>
            </a:pPr>
            <a:r>
              <a:rPr lang="en-US" dirty="0" smtClean="0"/>
              <a:t>Compare &amp; Contrast Independent and Dependent Variables.</a:t>
            </a:r>
          </a:p>
          <a:p>
            <a:pPr marL="514350" indent="-514350">
              <a:buFont typeface="+mj-lt"/>
              <a:buAutoNum type="arabicPeriod"/>
            </a:pPr>
            <a:r>
              <a:rPr lang="en-US" dirty="0" smtClean="0"/>
              <a:t>Why is the Control important?</a:t>
            </a:r>
          </a:p>
          <a:p>
            <a:pPr marL="514350" indent="-514350">
              <a:buFont typeface="+mj-lt"/>
              <a:buAutoNum type="arabicPeriod"/>
            </a:pPr>
            <a:r>
              <a:rPr lang="en-US" dirty="0" smtClean="0"/>
              <a:t>Using the graph, what is the trend?  How do you know?</a:t>
            </a:r>
            <a:endParaRPr lang="en-US" dirty="0"/>
          </a:p>
        </p:txBody>
      </p:sp>
      <p:pic>
        <p:nvPicPr>
          <p:cNvPr id="4" name="Picture 3"/>
          <p:cNvPicPr>
            <a:picLocks noChangeAspect="1"/>
          </p:cNvPicPr>
          <p:nvPr/>
        </p:nvPicPr>
        <p:blipFill>
          <a:blip r:embed="rId2"/>
          <a:stretch>
            <a:fillRect/>
          </a:stretch>
        </p:blipFill>
        <p:spPr>
          <a:xfrm>
            <a:off x="6192983" y="2116571"/>
            <a:ext cx="5999018" cy="4739036"/>
          </a:xfrm>
          <a:prstGeom prst="rect">
            <a:avLst/>
          </a:prstGeom>
        </p:spPr>
      </p:pic>
    </p:spTree>
    <p:extLst>
      <p:ext uri="{BB962C8B-B14F-4D97-AF65-F5344CB8AC3E}">
        <p14:creationId xmlns:p14="http://schemas.microsoft.com/office/powerpoint/2010/main" val="750345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Leaf Disk Assay Lab </a:t>
            </a:r>
            <a:br>
              <a:rPr lang="en-US" dirty="0" smtClean="0"/>
            </a:br>
            <a:r>
              <a:rPr lang="en-US" dirty="0" smtClean="0"/>
              <a:t> </a:t>
            </a:r>
            <a:endParaRPr lang="en-US" dirty="0"/>
          </a:p>
        </p:txBody>
      </p:sp>
      <p:sp>
        <p:nvSpPr>
          <p:cNvPr id="3" name="Content Placeholder 2"/>
          <p:cNvSpPr>
            <a:spLocks noGrp="1"/>
          </p:cNvSpPr>
          <p:nvPr>
            <p:ph idx="1"/>
          </p:nvPr>
        </p:nvSpPr>
        <p:spPr>
          <a:xfrm>
            <a:off x="0" y="1063256"/>
            <a:ext cx="12192000" cy="5113707"/>
          </a:xfrm>
        </p:spPr>
        <p:txBody>
          <a:bodyPr>
            <a:normAutofit/>
          </a:bodyPr>
          <a:lstStyle/>
          <a:p>
            <a:r>
              <a:rPr lang="en-US" sz="2400" dirty="0" smtClean="0"/>
              <a:t>Enter data into </a:t>
            </a:r>
            <a:r>
              <a:rPr lang="en-US" sz="2400" b="1" dirty="0" smtClean="0"/>
              <a:t>Excel</a:t>
            </a:r>
          </a:p>
          <a:p>
            <a:r>
              <a:rPr lang="en-US" sz="2400" dirty="0" smtClean="0"/>
              <a:t>Make a </a:t>
            </a:r>
            <a:r>
              <a:rPr lang="en-US" sz="2400" b="1" dirty="0" smtClean="0"/>
              <a:t>scatter plot graph </a:t>
            </a:r>
            <a:r>
              <a:rPr lang="en-US" sz="2400" dirty="0" smtClean="0"/>
              <a:t>to show the </a:t>
            </a:r>
            <a:r>
              <a:rPr lang="en-US" sz="2400" b="1" dirty="0" smtClean="0"/>
              <a:t>50% floating point.</a:t>
            </a:r>
          </a:p>
          <a:p>
            <a:r>
              <a:rPr lang="en-US" sz="2400" b="1" dirty="0" smtClean="0"/>
              <a:t>Data Analysis:  </a:t>
            </a:r>
            <a:r>
              <a:rPr lang="en-US" sz="2400" dirty="0" smtClean="0"/>
              <a:t>What does the graph mean? Error analysis</a:t>
            </a:r>
          </a:p>
          <a:p>
            <a:r>
              <a:rPr lang="en-US" sz="2400" b="1" dirty="0" smtClean="0"/>
              <a:t>Conclusion: </a:t>
            </a:r>
            <a:r>
              <a:rPr lang="en-US" sz="2400" dirty="0" smtClean="0"/>
              <a:t>Discuss why measuring the photosynthesis can be a problem. </a:t>
            </a:r>
            <a:r>
              <a:rPr lang="en-US" sz="2400" dirty="0"/>
              <a:t>What competing process is occurring at the same time</a:t>
            </a:r>
            <a:r>
              <a:rPr lang="en-US" sz="2400" dirty="0" smtClean="0"/>
              <a:t>?  Include in your discussion the relationship between Photosynthesis and Cellular Respiration by comparing and contrasting the equations.</a:t>
            </a:r>
          </a:p>
          <a:p>
            <a:endParaRPr lang="en-US" sz="24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061673544"/>
              </p:ext>
            </p:extLst>
          </p:nvPr>
        </p:nvGraphicFramePr>
        <p:xfrm>
          <a:off x="3848985" y="3593808"/>
          <a:ext cx="8343015" cy="3264192"/>
        </p:xfrm>
        <a:graphic>
          <a:graphicData uri="http://schemas.openxmlformats.org/drawingml/2006/table">
            <a:tbl>
              <a:tblPr firstRow="1" bandRow="1">
                <a:tableStyleId>{5C22544A-7EE6-4342-B048-85BDC9FD1C3A}</a:tableStyleId>
              </a:tblPr>
              <a:tblGrid>
                <a:gridCol w="2781005"/>
                <a:gridCol w="2781005"/>
                <a:gridCol w="2781005"/>
              </a:tblGrid>
              <a:tr h="408024">
                <a:tc>
                  <a:txBody>
                    <a:bodyPr/>
                    <a:lstStyle/>
                    <a:p>
                      <a:endParaRPr lang="en-US" dirty="0"/>
                    </a:p>
                  </a:txBody>
                  <a:tcPr/>
                </a:tc>
                <a:tc>
                  <a:txBody>
                    <a:bodyPr/>
                    <a:lstStyle/>
                    <a:p>
                      <a:r>
                        <a:rPr lang="en-US" dirty="0" err="1" smtClean="0"/>
                        <a:t>Sodiun</a:t>
                      </a:r>
                      <a:r>
                        <a:rPr lang="en-US" dirty="0" smtClean="0"/>
                        <a:t> Bicarbonate</a:t>
                      </a:r>
                      <a:endParaRPr lang="en-US" dirty="0"/>
                    </a:p>
                  </a:txBody>
                  <a:tcPr/>
                </a:tc>
                <a:tc>
                  <a:txBody>
                    <a:bodyPr/>
                    <a:lstStyle/>
                    <a:p>
                      <a:r>
                        <a:rPr lang="en-US" dirty="0" smtClean="0"/>
                        <a:t>Water</a:t>
                      </a:r>
                      <a:endParaRPr lang="en-US" dirty="0"/>
                    </a:p>
                  </a:txBody>
                  <a:tcPr/>
                </a:tc>
              </a:tr>
              <a:tr h="408024">
                <a:tc>
                  <a:txBody>
                    <a:bodyPr/>
                    <a:lstStyle/>
                    <a:p>
                      <a:r>
                        <a:rPr lang="en-US" dirty="0" smtClean="0"/>
                        <a:t>0 Minute</a:t>
                      </a:r>
                      <a:endParaRPr lang="en-US" dirty="0"/>
                    </a:p>
                  </a:txBody>
                  <a:tcPr/>
                </a:tc>
                <a:tc>
                  <a:txBody>
                    <a:bodyPr/>
                    <a:lstStyle/>
                    <a:p>
                      <a:endParaRPr lang="en-US"/>
                    </a:p>
                  </a:txBody>
                  <a:tcPr/>
                </a:tc>
                <a:tc>
                  <a:txBody>
                    <a:bodyPr/>
                    <a:lstStyle/>
                    <a:p>
                      <a:endParaRPr lang="en-US"/>
                    </a:p>
                  </a:txBody>
                  <a:tcPr/>
                </a:tc>
              </a:tr>
              <a:tr h="408024">
                <a:tc>
                  <a:txBody>
                    <a:bodyPr/>
                    <a:lstStyle/>
                    <a:p>
                      <a:r>
                        <a:rPr lang="en-US" dirty="0" smtClean="0"/>
                        <a:t>1 Minute</a:t>
                      </a:r>
                      <a:endParaRPr lang="en-US" dirty="0"/>
                    </a:p>
                  </a:txBody>
                  <a:tcPr/>
                </a:tc>
                <a:tc>
                  <a:txBody>
                    <a:bodyPr/>
                    <a:lstStyle/>
                    <a:p>
                      <a:endParaRPr lang="en-US"/>
                    </a:p>
                  </a:txBody>
                  <a:tcPr/>
                </a:tc>
                <a:tc>
                  <a:txBody>
                    <a:bodyPr/>
                    <a:lstStyle/>
                    <a:p>
                      <a:endParaRPr lang="en-US"/>
                    </a:p>
                  </a:txBody>
                  <a:tcPr/>
                </a:tc>
              </a:tr>
              <a:tr h="408024">
                <a:tc>
                  <a:txBody>
                    <a:bodyPr/>
                    <a:lstStyle/>
                    <a:p>
                      <a:r>
                        <a:rPr lang="en-US" dirty="0" smtClean="0"/>
                        <a:t>2 minute</a:t>
                      </a:r>
                      <a:endParaRPr lang="en-US" dirty="0"/>
                    </a:p>
                  </a:txBody>
                  <a:tcPr/>
                </a:tc>
                <a:tc>
                  <a:txBody>
                    <a:bodyPr/>
                    <a:lstStyle/>
                    <a:p>
                      <a:endParaRPr lang="en-US"/>
                    </a:p>
                  </a:txBody>
                  <a:tcPr/>
                </a:tc>
                <a:tc>
                  <a:txBody>
                    <a:bodyPr/>
                    <a:lstStyle/>
                    <a:p>
                      <a:endParaRPr lang="en-US"/>
                    </a:p>
                  </a:txBody>
                  <a:tcPr/>
                </a:tc>
              </a:tr>
              <a:tr h="408024">
                <a:tc>
                  <a:txBody>
                    <a:bodyPr/>
                    <a:lstStyle/>
                    <a:p>
                      <a:r>
                        <a:rPr lang="en-US" dirty="0" smtClean="0"/>
                        <a:t>3 minute</a:t>
                      </a:r>
                      <a:endParaRPr lang="en-US" dirty="0"/>
                    </a:p>
                  </a:txBody>
                  <a:tcPr/>
                </a:tc>
                <a:tc>
                  <a:txBody>
                    <a:bodyPr/>
                    <a:lstStyle/>
                    <a:p>
                      <a:endParaRPr lang="en-US"/>
                    </a:p>
                  </a:txBody>
                  <a:tcPr/>
                </a:tc>
                <a:tc>
                  <a:txBody>
                    <a:bodyPr/>
                    <a:lstStyle/>
                    <a:p>
                      <a:endParaRPr lang="en-US"/>
                    </a:p>
                  </a:txBody>
                  <a:tcPr/>
                </a:tc>
              </a:tr>
              <a:tr h="408024">
                <a:tc>
                  <a:txBody>
                    <a:bodyPr/>
                    <a:lstStyle/>
                    <a:p>
                      <a:r>
                        <a:rPr lang="en-US" dirty="0" smtClean="0"/>
                        <a:t>4 minute</a:t>
                      </a:r>
                      <a:endParaRPr lang="en-US" dirty="0"/>
                    </a:p>
                  </a:txBody>
                  <a:tcPr/>
                </a:tc>
                <a:tc>
                  <a:txBody>
                    <a:bodyPr/>
                    <a:lstStyle/>
                    <a:p>
                      <a:endParaRPr lang="en-US"/>
                    </a:p>
                  </a:txBody>
                  <a:tcPr/>
                </a:tc>
                <a:tc>
                  <a:txBody>
                    <a:bodyPr/>
                    <a:lstStyle/>
                    <a:p>
                      <a:endParaRPr lang="en-US"/>
                    </a:p>
                  </a:txBody>
                  <a:tcPr/>
                </a:tc>
              </a:tr>
              <a:tr h="408024">
                <a:tc>
                  <a:txBody>
                    <a:bodyPr/>
                    <a:lstStyle/>
                    <a:p>
                      <a:r>
                        <a:rPr lang="en-US" dirty="0" smtClean="0"/>
                        <a:t>5 minute</a:t>
                      </a:r>
                      <a:endParaRPr lang="en-US" dirty="0"/>
                    </a:p>
                  </a:txBody>
                  <a:tcPr/>
                </a:tc>
                <a:tc>
                  <a:txBody>
                    <a:bodyPr/>
                    <a:lstStyle/>
                    <a:p>
                      <a:endParaRPr lang="en-US"/>
                    </a:p>
                  </a:txBody>
                  <a:tcPr/>
                </a:tc>
                <a:tc>
                  <a:txBody>
                    <a:bodyPr/>
                    <a:lstStyle/>
                    <a:p>
                      <a:endParaRPr lang="en-US"/>
                    </a:p>
                  </a:txBody>
                  <a:tcPr/>
                </a:tc>
              </a:tr>
              <a:tr h="408024">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40057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
            <a:ext cx="12088969" cy="1690688"/>
          </a:xfrm>
        </p:spPr>
        <p:txBody>
          <a:bodyPr/>
          <a:lstStyle/>
          <a:p>
            <a:r>
              <a:rPr lang="en-US" dirty="0" smtClean="0"/>
              <a:t>Gallery Walk – Cell UNIT Review</a:t>
            </a:r>
            <a:br>
              <a:rPr lang="en-US" dirty="0" smtClean="0"/>
            </a:br>
            <a:r>
              <a:rPr lang="en-US" sz="2800" dirty="0" smtClean="0"/>
              <a:t>Describe, Draw, and Explain the importance of each of the following concepts/ processes on a poster paper, for a Gallery Walk review. Page 51NB</a:t>
            </a:r>
            <a:endParaRPr lang="en-US" sz="2800" dirty="0"/>
          </a:p>
        </p:txBody>
      </p:sp>
      <p:sp>
        <p:nvSpPr>
          <p:cNvPr id="3" name="Content Placeholder 2"/>
          <p:cNvSpPr>
            <a:spLocks noGrp="1"/>
          </p:cNvSpPr>
          <p:nvPr>
            <p:ph idx="1"/>
          </p:nvPr>
        </p:nvSpPr>
        <p:spPr/>
        <p:txBody>
          <a:bodyPr numCol="2"/>
          <a:lstStyle/>
          <a:p>
            <a:r>
              <a:rPr lang="en-US" dirty="0" smtClean="0"/>
              <a:t>Osmosis</a:t>
            </a:r>
          </a:p>
          <a:p>
            <a:r>
              <a:rPr lang="en-US" dirty="0" smtClean="0"/>
              <a:t>Plasma Membrane</a:t>
            </a:r>
          </a:p>
          <a:p>
            <a:r>
              <a:rPr lang="en-US" dirty="0" smtClean="0"/>
              <a:t>Eukaryotic Cell</a:t>
            </a:r>
          </a:p>
          <a:p>
            <a:r>
              <a:rPr lang="en-US" dirty="0" smtClean="0"/>
              <a:t>Prokaryotic Cell</a:t>
            </a:r>
          </a:p>
          <a:p>
            <a:r>
              <a:rPr lang="en-US" dirty="0" smtClean="0"/>
              <a:t>Photosynthesis</a:t>
            </a:r>
          </a:p>
          <a:p>
            <a:endParaRPr lang="en-US" dirty="0"/>
          </a:p>
          <a:p>
            <a:endParaRPr lang="en-US" dirty="0" smtClean="0"/>
          </a:p>
          <a:p>
            <a:endParaRPr lang="en-US" dirty="0" smtClean="0"/>
          </a:p>
          <a:p>
            <a:r>
              <a:rPr lang="en-US" dirty="0" smtClean="0"/>
              <a:t>Cellular Respiration</a:t>
            </a:r>
          </a:p>
          <a:p>
            <a:r>
              <a:rPr lang="en-US" dirty="0" smtClean="0"/>
              <a:t>Folded Membranes</a:t>
            </a:r>
          </a:p>
          <a:p>
            <a:r>
              <a:rPr lang="en-US" dirty="0" smtClean="0"/>
              <a:t>Active &amp; Passive Transport</a:t>
            </a:r>
          </a:p>
          <a:p>
            <a:r>
              <a:rPr lang="en-US" dirty="0" smtClean="0"/>
              <a:t>Macromolecules</a:t>
            </a:r>
          </a:p>
          <a:p>
            <a:r>
              <a:rPr lang="en-US" dirty="0" smtClean="0"/>
              <a:t>Scientific Method</a:t>
            </a:r>
            <a:endParaRPr lang="en-US" dirty="0"/>
          </a:p>
        </p:txBody>
      </p:sp>
    </p:spTree>
    <p:extLst>
      <p:ext uri="{BB962C8B-B14F-4D97-AF65-F5344CB8AC3E}">
        <p14:creationId xmlns:p14="http://schemas.microsoft.com/office/powerpoint/2010/main" val="1775853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Warm Up Answers</a:t>
            </a:r>
          </a:p>
        </p:txBody>
      </p:sp>
      <p:sp>
        <p:nvSpPr>
          <p:cNvPr id="4099" name="Rectangle 3"/>
          <p:cNvSpPr>
            <a:spLocks noGrp="1" noChangeArrowheads="1"/>
          </p:cNvSpPr>
          <p:nvPr>
            <p:ph type="body" idx="1"/>
          </p:nvPr>
        </p:nvSpPr>
        <p:spPr>
          <a:xfrm>
            <a:off x="1524000" y="1219201"/>
            <a:ext cx="9144000" cy="4906963"/>
          </a:xfrm>
        </p:spPr>
        <p:txBody>
          <a:bodyPr/>
          <a:lstStyle/>
          <a:p>
            <a:pPr>
              <a:buNone/>
            </a:pPr>
            <a:r>
              <a:rPr lang="en-US" sz="2000" dirty="0"/>
              <a:t>1) </a:t>
            </a:r>
            <a:r>
              <a:rPr lang="en-US" sz="2000" b="1" dirty="0"/>
              <a:t>Cellular Respiration</a:t>
            </a:r>
            <a:r>
              <a:rPr lang="en-US" sz="2000" dirty="0"/>
              <a:t>: process by which mitochondria break down food molecules (glucose) to produce </a:t>
            </a:r>
            <a:r>
              <a:rPr lang="en-US" sz="2000" b="1" dirty="0"/>
              <a:t>ATP</a:t>
            </a:r>
            <a:r>
              <a:rPr lang="en-US" sz="2000" dirty="0"/>
              <a:t>. The stages are: </a:t>
            </a:r>
            <a:r>
              <a:rPr lang="en-US" sz="2000" b="1" dirty="0" err="1"/>
              <a:t>glycolysis</a:t>
            </a:r>
            <a:r>
              <a:rPr lang="en-US" sz="2000" b="1" dirty="0"/>
              <a:t>, citric acid cycle, electron transport chain.</a:t>
            </a:r>
          </a:p>
          <a:p>
            <a:pPr>
              <a:buNone/>
            </a:pPr>
            <a:r>
              <a:rPr lang="en-US" sz="2000" dirty="0"/>
              <a:t>2) </a:t>
            </a:r>
            <a:r>
              <a:rPr lang="en-US" sz="2000" b="1" dirty="0" err="1"/>
              <a:t>Glycolysis</a:t>
            </a:r>
            <a:r>
              <a:rPr lang="en-US" sz="2000" dirty="0"/>
              <a:t>: series of chemical reactions in the cytoplasm of the cell that breaks down </a:t>
            </a:r>
            <a:r>
              <a:rPr lang="en-US" sz="2000" b="1" dirty="0"/>
              <a:t>glucose</a:t>
            </a:r>
            <a:r>
              <a:rPr lang="en-US" sz="2000" dirty="0"/>
              <a:t> into (2) </a:t>
            </a:r>
            <a:r>
              <a:rPr lang="en-US" sz="2000" b="1" dirty="0" err="1"/>
              <a:t>pyruvic</a:t>
            </a:r>
            <a:r>
              <a:rPr lang="en-US" sz="2000" b="1" dirty="0"/>
              <a:t> acids- C</a:t>
            </a:r>
            <a:r>
              <a:rPr lang="en-US" sz="2000" b="1" baseline="-25000" dirty="0"/>
              <a:t>3</a:t>
            </a:r>
            <a:r>
              <a:rPr lang="en-US" sz="2000" b="1" dirty="0"/>
              <a:t>H</a:t>
            </a:r>
            <a:r>
              <a:rPr lang="en-US" sz="2000" b="1" baseline="-25000" dirty="0"/>
              <a:t>6</a:t>
            </a:r>
            <a:r>
              <a:rPr lang="en-US" sz="2000" b="1" dirty="0"/>
              <a:t>O</a:t>
            </a:r>
            <a:r>
              <a:rPr lang="en-US" sz="2000" b="1" baseline="-25000" dirty="0"/>
              <a:t>3</a:t>
            </a:r>
            <a:r>
              <a:rPr lang="en-US" sz="2000" b="1" dirty="0"/>
              <a:t>.  </a:t>
            </a:r>
          </a:p>
          <a:p>
            <a:pPr>
              <a:buNone/>
            </a:pPr>
            <a:r>
              <a:rPr lang="en-US" sz="2000" dirty="0"/>
              <a:t>3). </a:t>
            </a:r>
            <a:r>
              <a:rPr lang="en-US" sz="2000" b="1" dirty="0"/>
              <a:t>Fermentation</a:t>
            </a:r>
            <a:r>
              <a:rPr lang="en-US" sz="2000" dirty="0"/>
              <a:t> – in the absence of Oxygen during </a:t>
            </a:r>
            <a:r>
              <a:rPr lang="en-US" sz="2000" dirty="0" err="1"/>
              <a:t>glycolysis</a:t>
            </a:r>
            <a:r>
              <a:rPr lang="en-US" sz="2000" dirty="0"/>
              <a:t>, Lactic acid (animals) or alcohol (plants) are produced.   </a:t>
            </a:r>
          </a:p>
          <a:p>
            <a:pPr>
              <a:buNone/>
            </a:pPr>
            <a:r>
              <a:rPr lang="en-US" sz="2000" dirty="0"/>
              <a:t>Table 9.1 in text</a:t>
            </a:r>
          </a:p>
          <a:p>
            <a:pPr>
              <a:buFontTx/>
              <a:buNone/>
            </a:pPr>
            <a:r>
              <a:rPr lang="en-US" sz="2000" dirty="0"/>
              <a:t>	   </a:t>
            </a:r>
            <a:r>
              <a:rPr lang="en-US" sz="2000" dirty="0">
                <a:hlinkClick r:id="rId2"/>
              </a:rPr>
              <a:t>Cellular Respiration</a:t>
            </a:r>
            <a:r>
              <a:rPr lang="en-US" sz="2000" dirty="0"/>
              <a:t>: </a:t>
            </a:r>
            <a:r>
              <a:rPr lang="en-US" sz="1600" b="1" dirty="0"/>
              <a:t>Food broken down, energy of glucose released, CO2 given off, O2 taken in, does not require light, occurs in all living cells</a:t>
            </a:r>
          </a:p>
          <a:p>
            <a:pPr>
              <a:buFontTx/>
              <a:buNone/>
            </a:pPr>
            <a:r>
              <a:rPr lang="en-US" sz="1600" b="1" dirty="0"/>
              <a:t>	They both produce Energy.</a:t>
            </a:r>
          </a:p>
          <a:p>
            <a:pPr lvl="1">
              <a:buFontTx/>
              <a:buNone/>
            </a:pPr>
            <a:r>
              <a:rPr lang="en-US" sz="2000" dirty="0"/>
              <a:t>  Photosynthesis: </a:t>
            </a:r>
            <a:r>
              <a:rPr lang="en-US" sz="1600" b="1" dirty="0"/>
              <a:t>Food synthesized, energy from sun stored in glucose,  CO2 taken in, O2 released, requires light, occurs only cells that contain chlorophyll </a:t>
            </a:r>
          </a:p>
          <a:p>
            <a:pPr lvl="1">
              <a:buFontTx/>
              <a:buNone/>
            </a:pPr>
            <a:r>
              <a:rPr lang="en-US" sz="1600" b="1" dirty="0"/>
              <a:t>Both: use electron carriers, have cycles of chemical reactions, and form ATP</a:t>
            </a:r>
            <a:endParaRPr lang="en-US" sz="2000" dirty="0"/>
          </a:p>
        </p:txBody>
      </p:sp>
    </p:spTree>
    <p:extLst>
      <p:ext uri="{BB962C8B-B14F-4D97-AF65-F5344CB8AC3E}">
        <p14:creationId xmlns:p14="http://schemas.microsoft.com/office/powerpoint/2010/main" val="23976642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898"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1000"/>
                                        <p:tgtEl>
                                          <p:spTgt spid="4099">
                                            <p:txEl>
                                              <p:pRg st="0" end="0"/>
                                            </p:txEl>
                                          </p:spTgt>
                                        </p:tgtEl>
                                      </p:cBhvr>
                                    </p:animEffect>
                                    <p:anim calcmode="lin" valueType="num">
                                      <p:cBhvr>
                                        <p:cTn id="16"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fade">
                                      <p:cBhvr>
                                        <p:cTn id="23" dur="1000"/>
                                        <p:tgtEl>
                                          <p:spTgt spid="4099">
                                            <p:txEl>
                                              <p:pRg st="1" end="1"/>
                                            </p:txEl>
                                          </p:spTgt>
                                        </p:tgtEl>
                                      </p:cBhvr>
                                    </p:animEffect>
                                    <p:anim calcmode="lin" valueType="num">
                                      <p:cBhvr>
                                        <p:cTn id="24"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Effect transition="in" filter="fade">
                                      <p:cBhvr>
                                        <p:cTn id="31" dur="1000"/>
                                        <p:tgtEl>
                                          <p:spTgt spid="4099">
                                            <p:txEl>
                                              <p:pRg st="2" end="2"/>
                                            </p:txEl>
                                          </p:spTgt>
                                        </p:tgtEl>
                                      </p:cBhvr>
                                    </p:animEffect>
                                    <p:anim calcmode="lin" valueType="num">
                                      <p:cBhvr>
                                        <p:cTn id="3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099">
                                            <p:txEl>
                                              <p:pRg st="3" end="3"/>
                                            </p:txEl>
                                          </p:spTgt>
                                        </p:tgtEl>
                                        <p:attrNameLst>
                                          <p:attrName>style.visibility</p:attrName>
                                        </p:attrNameLst>
                                      </p:cBhvr>
                                      <p:to>
                                        <p:strVal val="visible"/>
                                      </p:to>
                                    </p:set>
                                    <p:animEffect transition="in" filter="fade">
                                      <p:cBhvr>
                                        <p:cTn id="39" dur="1000"/>
                                        <p:tgtEl>
                                          <p:spTgt spid="4099">
                                            <p:txEl>
                                              <p:pRg st="3" end="3"/>
                                            </p:txEl>
                                          </p:spTgt>
                                        </p:tgtEl>
                                      </p:cBhvr>
                                    </p:animEffect>
                                    <p:anim calcmode="lin" valueType="num">
                                      <p:cBhvr>
                                        <p:cTn id="4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09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0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099">
                                            <p:txEl>
                                              <p:pRg st="4" end="4"/>
                                            </p:txEl>
                                          </p:spTgt>
                                        </p:tgtEl>
                                        <p:attrNameLst>
                                          <p:attrName>style.visibility</p:attrName>
                                        </p:attrNameLst>
                                      </p:cBhvr>
                                      <p:to>
                                        <p:strVal val="visible"/>
                                      </p:to>
                                    </p:set>
                                    <p:animEffect transition="in" filter="fade">
                                      <p:cBhvr>
                                        <p:cTn id="47" dur="1000"/>
                                        <p:tgtEl>
                                          <p:spTgt spid="4099">
                                            <p:txEl>
                                              <p:pRg st="4" end="4"/>
                                            </p:txEl>
                                          </p:spTgt>
                                        </p:tgtEl>
                                      </p:cBhvr>
                                    </p:animEffect>
                                    <p:anim calcmode="lin" valueType="num">
                                      <p:cBhvr>
                                        <p:cTn id="4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409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40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099">
                                            <p:txEl>
                                              <p:pRg st="5" end="5"/>
                                            </p:txEl>
                                          </p:spTgt>
                                        </p:tgtEl>
                                        <p:attrNameLst>
                                          <p:attrName>style.visibility</p:attrName>
                                        </p:attrNameLst>
                                      </p:cBhvr>
                                      <p:to>
                                        <p:strVal val="visible"/>
                                      </p:to>
                                    </p:set>
                                    <p:animEffect transition="in" filter="fade">
                                      <p:cBhvr>
                                        <p:cTn id="55" dur="1000"/>
                                        <p:tgtEl>
                                          <p:spTgt spid="4099">
                                            <p:txEl>
                                              <p:pRg st="5" end="5"/>
                                            </p:txEl>
                                          </p:spTgt>
                                        </p:tgtEl>
                                      </p:cBhvr>
                                    </p:animEffect>
                                    <p:anim calcmode="lin" valueType="num">
                                      <p:cBhvr>
                                        <p:cTn id="56"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409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4099">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4099">
                                            <p:txEl>
                                              <p:pRg st="6" end="6"/>
                                            </p:txEl>
                                          </p:spTgt>
                                        </p:tgtEl>
                                        <p:attrNameLst>
                                          <p:attrName>style.visibility</p:attrName>
                                        </p:attrNameLst>
                                      </p:cBhvr>
                                      <p:to>
                                        <p:strVal val="visible"/>
                                      </p:to>
                                    </p:set>
                                    <p:animEffect transition="in" filter="fade">
                                      <p:cBhvr>
                                        <p:cTn id="61" dur="1000"/>
                                        <p:tgtEl>
                                          <p:spTgt spid="4099">
                                            <p:txEl>
                                              <p:pRg st="6" end="6"/>
                                            </p:txEl>
                                          </p:spTgt>
                                        </p:tgtEl>
                                      </p:cBhvr>
                                    </p:animEffect>
                                    <p:anim calcmode="lin" valueType="num">
                                      <p:cBhvr>
                                        <p:cTn id="62"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409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4099">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4099">
                                            <p:txEl>
                                              <p:pRg st="7" end="7"/>
                                            </p:txEl>
                                          </p:spTgt>
                                        </p:tgtEl>
                                        <p:attrNameLst>
                                          <p:attrName>style.visibility</p:attrName>
                                        </p:attrNameLst>
                                      </p:cBhvr>
                                      <p:to>
                                        <p:strVal val="visible"/>
                                      </p:to>
                                    </p:set>
                                    <p:animEffect transition="in" filter="fade">
                                      <p:cBhvr>
                                        <p:cTn id="67" dur="1000"/>
                                        <p:tgtEl>
                                          <p:spTgt spid="4099">
                                            <p:txEl>
                                              <p:pRg st="7" end="7"/>
                                            </p:txEl>
                                          </p:spTgt>
                                        </p:tgtEl>
                                      </p:cBhvr>
                                    </p:animEffect>
                                    <p:anim calcmode="lin" valueType="num">
                                      <p:cBhvr>
                                        <p:cTn id="68"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4099">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409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&amp; Yeast</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1 sugar cube, and ½ tsp. of Yeast, combine with 50 ml warm water.</a:t>
            </a:r>
          </a:p>
          <a:p>
            <a:r>
              <a:rPr lang="en-US" dirty="0" smtClean="0"/>
              <a:t>Place Balloon on the end of the Flask</a:t>
            </a:r>
          </a:p>
          <a:p>
            <a:r>
              <a:rPr lang="en-US" dirty="0" smtClean="0"/>
              <a:t>Record results</a:t>
            </a:r>
          </a:p>
          <a:p>
            <a:r>
              <a:rPr lang="en-US" dirty="0" smtClean="0"/>
              <a:t>What happens to the balloon?</a:t>
            </a:r>
          </a:p>
          <a:p>
            <a:r>
              <a:rPr lang="en-US" dirty="0" smtClean="0"/>
              <a:t>Why?  What is the process called?  What are the Products?</a:t>
            </a:r>
            <a:endParaRPr lang="en-US" dirty="0"/>
          </a:p>
        </p:txBody>
      </p:sp>
    </p:spTree>
    <p:extLst>
      <p:ext uri="{BB962C8B-B14F-4D97-AF65-F5344CB8AC3E}">
        <p14:creationId xmlns:p14="http://schemas.microsoft.com/office/powerpoint/2010/main" val="653769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P. 31</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sugar (C6 H12 O6) cubes.</a:t>
            </a:r>
          </a:p>
          <a:p>
            <a:r>
              <a:rPr lang="en-US" dirty="0" smtClean="0"/>
              <a:t>Dependent Variable: More Carbon Dioxide was produced.</a:t>
            </a:r>
          </a:p>
          <a:p>
            <a:r>
              <a:rPr lang="en-US" dirty="0" smtClean="0"/>
              <a:t>Control: 1 sugar cube was the control.</a:t>
            </a:r>
            <a:endParaRPr lang="en-US" dirty="0"/>
          </a:p>
        </p:txBody>
      </p:sp>
    </p:spTree>
    <p:extLst>
      <p:ext uri="{BB962C8B-B14F-4D97-AF65-F5344CB8AC3E}">
        <p14:creationId xmlns:p14="http://schemas.microsoft.com/office/powerpoint/2010/main" val="3085524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Constant: Same Sugar, Yeast, balloons, Flasks</a:t>
            </a:r>
          </a:p>
          <a:p>
            <a:r>
              <a:rPr lang="en-US" dirty="0" smtClean="0"/>
              <a:t>Materials &amp; Equipment: Yeast – ½ tsp., water – 100 ml, sugar, balloons, Hot plate, Flask</a:t>
            </a:r>
          </a:p>
          <a:p>
            <a:r>
              <a:rPr lang="en-US" dirty="0" smtClean="0"/>
              <a:t>Experimental Set up:  Draw only</a:t>
            </a:r>
          </a:p>
          <a:p>
            <a:r>
              <a:rPr lang="en-US" dirty="0"/>
              <a:t> </a:t>
            </a:r>
            <a:r>
              <a:rPr lang="en-US" dirty="0" smtClean="0"/>
              <a:t>Safety Concerns: Don’t eat the sugar cubes.</a:t>
            </a:r>
          </a:p>
          <a:p>
            <a:r>
              <a:rPr lang="en-US" dirty="0" smtClean="0"/>
              <a:t>Procedure : Write the steps….  Step 1,  Step 2, Step 3,</a:t>
            </a:r>
          </a:p>
          <a:p>
            <a:endParaRPr lang="en-US" dirty="0" smtClean="0"/>
          </a:p>
          <a:p>
            <a:endParaRPr lang="en-US" dirty="0"/>
          </a:p>
        </p:txBody>
      </p:sp>
    </p:spTree>
    <p:extLst>
      <p:ext uri="{BB962C8B-B14F-4D97-AF65-F5344CB8AC3E}">
        <p14:creationId xmlns:p14="http://schemas.microsoft.com/office/powerpoint/2010/main" val="3984389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 </a:t>
            </a:r>
            <a:r>
              <a:rPr lang="en-US" dirty="0" err="1" smtClean="0"/>
              <a:t>Cataylase</a:t>
            </a:r>
            <a:r>
              <a:rPr lang="en-US" dirty="0" smtClean="0"/>
              <a:t> &amp; Potatoes  Page 47 NB</a:t>
            </a:r>
            <a:endParaRPr lang="en-US" dirty="0"/>
          </a:p>
        </p:txBody>
      </p:sp>
      <p:sp>
        <p:nvSpPr>
          <p:cNvPr id="3" name="Content Placeholder 2"/>
          <p:cNvSpPr>
            <a:spLocks noGrp="1"/>
          </p:cNvSpPr>
          <p:nvPr>
            <p:ph idx="1"/>
          </p:nvPr>
        </p:nvSpPr>
        <p:spPr/>
        <p:txBody>
          <a:bodyPr/>
          <a:lstStyle/>
          <a:p>
            <a:r>
              <a:rPr lang="en-US" dirty="0" smtClean="0"/>
              <a:t>Get into groups of 3 people.  Get 1 flask, 1 balloon, H2O2, and 1 piece of Potato – raw, 1 piece of potato cooked.</a:t>
            </a:r>
          </a:p>
          <a:p>
            <a:r>
              <a:rPr lang="en-US" dirty="0" smtClean="0"/>
              <a:t>Place Balloon on the end of the Flask</a:t>
            </a:r>
          </a:p>
          <a:p>
            <a:r>
              <a:rPr lang="en-US" dirty="0" smtClean="0"/>
              <a:t>Record results</a:t>
            </a:r>
          </a:p>
          <a:p>
            <a:r>
              <a:rPr lang="en-US" dirty="0" smtClean="0"/>
              <a:t>What happens to the balloon?</a:t>
            </a:r>
          </a:p>
          <a:p>
            <a:r>
              <a:rPr lang="en-US" dirty="0" smtClean="0"/>
              <a:t>What do you know about enzyme function?</a:t>
            </a:r>
          </a:p>
          <a:p>
            <a:r>
              <a:rPr lang="en-US" dirty="0" smtClean="0"/>
              <a:t>Under what conditions do they function best?</a:t>
            </a:r>
          </a:p>
          <a:p>
            <a:r>
              <a:rPr lang="en-US" dirty="0" smtClean="0"/>
              <a:t>Why?  What is the process called?  What are the Products?</a:t>
            </a:r>
            <a:endParaRPr lang="en-US" dirty="0"/>
          </a:p>
        </p:txBody>
      </p:sp>
    </p:spTree>
    <p:extLst>
      <p:ext uri="{BB962C8B-B14F-4D97-AF65-F5344CB8AC3E}">
        <p14:creationId xmlns:p14="http://schemas.microsoft.com/office/powerpoint/2010/main" val="2689748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 P. 47NB</a:t>
            </a:r>
            <a:endParaRPr lang="en-US" dirty="0"/>
          </a:p>
        </p:txBody>
      </p:sp>
      <p:sp>
        <p:nvSpPr>
          <p:cNvPr id="3" name="Content Placeholder 2"/>
          <p:cNvSpPr>
            <a:spLocks noGrp="1"/>
          </p:cNvSpPr>
          <p:nvPr>
            <p:ph idx="1"/>
          </p:nvPr>
        </p:nvSpPr>
        <p:spPr/>
        <p:txBody>
          <a:bodyPr/>
          <a:lstStyle/>
          <a:p>
            <a:r>
              <a:rPr lang="en-US" dirty="0" smtClean="0"/>
              <a:t>Question: How much Carbon Dioxide will be produced?</a:t>
            </a:r>
          </a:p>
          <a:p>
            <a:r>
              <a:rPr lang="en-US" dirty="0" smtClean="0"/>
              <a:t>Independent Variable: Changed the number of pieces of potato, or more H2O2.</a:t>
            </a:r>
          </a:p>
          <a:p>
            <a:r>
              <a:rPr lang="en-US" dirty="0" smtClean="0"/>
              <a:t>Dependent Variable: More Carbon Dioxide was produced.</a:t>
            </a:r>
          </a:p>
          <a:p>
            <a:r>
              <a:rPr lang="en-US" dirty="0" smtClean="0"/>
              <a:t>Control: 10 mL of H2O2 &amp; 1 piece of potato.</a:t>
            </a:r>
            <a:endParaRPr lang="en-US" dirty="0"/>
          </a:p>
        </p:txBody>
      </p:sp>
    </p:spTree>
    <p:extLst>
      <p:ext uri="{BB962C8B-B14F-4D97-AF65-F5344CB8AC3E}">
        <p14:creationId xmlns:p14="http://schemas.microsoft.com/office/powerpoint/2010/main" val="3354390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0"/>
            <a:ext cx="11356848" cy="2812964"/>
          </a:xfrm>
        </p:spPr>
        <p:txBody>
          <a:bodyPr>
            <a:normAutofit/>
          </a:bodyPr>
          <a:lstStyle/>
          <a:p>
            <a:r>
              <a:rPr lang="en-US" dirty="0" smtClean="0"/>
              <a:t>Using your Cycles in Nature, build the molecule that is most evident for your cycle:  P. 45 NB</a:t>
            </a:r>
            <a:br>
              <a:rPr lang="en-US" dirty="0" smtClean="0"/>
            </a:br>
            <a:r>
              <a:rPr lang="en-US" dirty="0" smtClean="0"/>
              <a:t>H</a:t>
            </a:r>
            <a:r>
              <a:rPr lang="en-US" baseline="-25000" dirty="0" smtClean="0"/>
              <a:t>2</a:t>
            </a:r>
            <a:r>
              <a:rPr lang="en-US" dirty="0" smtClean="0"/>
              <a:t>O, CO</a:t>
            </a:r>
            <a:r>
              <a:rPr lang="en-US" baseline="-25000" dirty="0" smtClean="0"/>
              <a:t>2</a:t>
            </a:r>
            <a:r>
              <a:rPr lang="en-US" dirty="0" smtClean="0"/>
              <a:t>, NH</a:t>
            </a:r>
            <a:r>
              <a:rPr lang="en-US" baseline="-25000" dirty="0" smtClean="0"/>
              <a:t>3</a:t>
            </a:r>
            <a:r>
              <a:rPr lang="en-US" dirty="0" smtClean="0"/>
              <a:t>, NO, NO</a:t>
            </a:r>
            <a:r>
              <a:rPr lang="en-US" baseline="-25000" dirty="0" smtClean="0"/>
              <a:t>2</a:t>
            </a:r>
            <a:r>
              <a:rPr lang="en-US" dirty="0" smtClean="0"/>
              <a:t>, NO</a:t>
            </a:r>
            <a:r>
              <a:rPr lang="en-US" baseline="-25000" dirty="0" smtClean="0"/>
              <a:t>3</a:t>
            </a:r>
            <a:r>
              <a:rPr lang="en-US" dirty="0" smtClean="0"/>
              <a:t>, O</a:t>
            </a:r>
            <a:r>
              <a:rPr lang="en-US" baseline="-25000" dirty="0" smtClean="0"/>
              <a:t>2</a:t>
            </a:r>
            <a:r>
              <a:rPr lang="en-US" dirty="0" smtClean="0"/>
              <a:t>, CH</a:t>
            </a:r>
            <a:r>
              <a:rPr lang="en-US" baseline="-25000" dirty="0" smtClean="0"/>
              <a:t>4</a:t>
            </a:r>
            <a:r>
              <a:rPr lang="en-US" dirty="0" smtClean="0"/>
              <a:t>, C</a:t>
            </a:r>
            <a:r>
              <a:rPr lang="en-US" baseline="-25000" dirty="0" smtClean="0"/>
              <a:t>6</a:t>
            </a:r>
            <a:r>
              <a:rPr lang="en-US" dirty="0" smtClean="0"/>
              <a:t>H</a:t>
            </a:r>
            <a:r>
              <a:rPr lang="en-US" baseline="-25000" dirty="0" smtClean="0"/>
              <a:t>12</a:t>
            </a:r>
            <a:r>
              <a:rPr lang="en-US" dirty="0" smtClean="0"/>
              <a:t>O</a:t>
            </a:r>
            <a:r>
              <a:rPr lang="en-US" baseline="-25000" dirty="0" smtClean="0"/>
              <a:t>6</a:t>
            </a:r>
            <a:endParaRPr lang="en-US" baseline="-25000" dirty="0"/>
          </a:p>
        </p:txBody>
      </p:sp>
      <p:sp>
        <p:nvSpPr>
          <p:cNvPr id="3" name="Content Placeholder 2"/>
          <p:cNvSpPr>
            <a:spLocks noGrp="1"/>
          </p:cNvSpPr>
          <p:nvPr>
            <p:ph idx="1"/>
          </p:nvPr>
        </p:nvSpPr>
        <p:spPr>
          <a:xfrm>
            <a:off x="1408178" y="2812964"/>
            <a:ext cx="9601196" cy="3318936"/>
          </a:xfrm>
          <a:solidFill>
            <a:srgbClr val="FFFF00"/>
          </a:solidFill>
        </p:spPr>
        <p:txBody>
          <a:bodyPr>
            <a:noAutofit/>
          </a:bodyPr>
          <a:lstStyle/>
          <a:p>
            <a:r>
              <a:rPr lang="en-US" sz="4400" dirty="0" smtClean="0"/>
              <a:t>Carbon = Black</a:t>
            </a:r>
          </a:p>
          <a:p>
            <a:r>
              <a:rPr lang="en-US" sz="4400" dirty="0" smtClean="0">
                <a:solidFill>
                  <a:srgbClr val="FF0000"/>
                </a:solidFill>
              </a:rPr>
              <a:t>Oxygen = Red</a:t>
            </a:r>
          </a:p>
          <a:p>
            <a:r>
              <a:rPr lang="en-US" sz="4400" dirty="0" smtClean="0">
                <a:solidFill>
                  <a:schemeClr val="bg1"/>
                </a:solidFill>
              </a:rPr>
              <a:t>Hydrogen = White</a:t>
            </a:r>
          </a:p>
          <a:p>
            <a:r>
              <a:rPr lang="en-US" sz="4400" dirty="0" smtClean="0">
                <a:solidFill>
                  <a:srgbClr val="00B0F0"/>
                </a:solidFill>
              </a:rPr>
              <a:t>Nitrogen = Blue</a:t>
            </a:r>
            <a:endParaRPr lang="en-US" sz="4400" dirty="0">
              <a:solidFill>
                <a:srgbClr val="00B0F0"/>
              </a:solidFill>
            </a:endParaRPr>
          </a:p>
        </p:txBody>
      </p:sp>
      <p:pic>
        <p:nvPicPr>
          <p:cNvPr id="4" name="Picture 3"/>
          <p:cNvPicPr>
            <a:picLocks noChangeAspect="1"/>
          </p:cNvPicPr>
          <p:nvPr/>
        </p:nvPicPr>
        <p:blipFill>
          <a:blip r:embed="rId2"/>
          <a:stretch>
            <a:fillRect/>
          </a:stretch>
        </p:blipFill>
        <p:spPr>
          <a:xfrm>
            <a:off x="7996869" y="2812964"/>
            <a:ext cx="3890331" cy="3713998"/>
          </a:xfrm>
          <a:prstGeom prst="rect">
            <a:avLst/>
          </a:prstGeom>
        </p:spPr>
      </p:pic>
    </p:spTree>
    <p:extLst>
      <p:ext uri="{BB962C8B-B14F-4D97-AF65-F5344CB8AC3E}">
        <p14:creationId xmlns:p14="http://schemas.microsoft.com/office/powerpoint/2010/main" val="1831491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 </a:t>
            </a:r>
            <a:r>
              <a:rPr lang="en-US" dirty="0" err="1" smtClean="0"/>
              <a:t>Catalyse</a:t>
            </a:r>
            <a:r>
              <a:rPr lang="en-US" dirty="0" smtClean="0"/>
              <a:t> Lab Page 47 NB</a:t>
            </a:r>
            <a:endParaRPr lang="en-US" dirty="0"/>
          </a:p>
        </p:txBody>
      </p:sp>
      <p:sp>
        <p:nvSpPr>
          <p:cNvPr id="3" name="Content Placeholder 2"/>
          <p:cNvSpPr>
            <a:spLocks noGrp="1"/>
          </p:cNvSpPr>
          <p:nvPr>
            <p:ph idx="1"/>
          </p:nvPr>
        </p:nvSpPr>
        <p:spPr/>
        <p:txBody>
          <a:bodyPr/>
          <a:lstStyle/>
          <a:p>
            <a:r>
              <a:rPr lang="en-US" dirty="0" smtClean="0"/>
              <a:t>Constant: Same potato, H2O2, balloons, Flasks</a:t>
            </a:r>
          </a:p>
          <a:p>
            <a:r>
              <a:rPr lang="en-US" dirty="0" smtClean="0"/>
              <a:t>Materials &amp; Equipment: H2O2½ tsp., balloons, Hot plate, Flask</a:t>
            </a:r>
          </a:p>
          <a:p>
            <a:r>
              <a:rPr lang="en-US" dirty="0" smtClean="0"/>
              <a:t>Experimental Set up:  Draw only</a:t>
            </a:r>
          </a:p>
          <a:p>
            <a:r>
              <a:rPr lang="en-US" dirty="0"/>
              <a:t> </a:t>
            </a:r>
            <a:r>
              <a:rPr lang="en-US" dirty="0" smtClean="0"/>
              <a:t>Safety Concerns: Don’t eat the </a:t>
            </a:r>
            <a:r>
              <a:rPr lang="en-US" dirty="0" err="1" smtClean="0"/>
              <a:t>potatos</a:t>
            </a:r>
            <a:r>
              <a:rPr lang="en-US" dirty="0" smtClean="0"/>
              <a:t>.</a:t>
            </a:r>
          </a:p>
          <a:p>
            <a:r>
              <a:rPr lang="en-US" dirty="0" smtClean="0"/>
              <a:t>Procedure : Write the steps….  Step 1,  Step 2, Step 3,</a:t>
            </a:r>
          </a:p>
          <a:p>
            <a:r>
              <a:rPr lang="en-US" dirty="0" smtClean="0"/>
              <a:t>Answer Analysis questions on the lab.</a:t>
            </a:r>
          </a:p>
          <a:p>
            <a:endParaRPr lang="en-US" dirty="0" smtClean="0"/>
          </a:p>
          <a:p>
            <a:endParaRPr lang="en-US" dirty="0"/>
          </a:p>
        </p:txBody>
      </p:sp>
    </p:spTree>
    <p:extLst>
      <p:ext uri="{BB962C8B-B14F-4D97-AF65-F5344CB8AC3E}">
        <p14:creationId xmlns:p14="http://schemas.microsoft.com/office/powerpoint/2010/main" val="13131868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STAGE 1: GLYCOLYSIS</a:t>
            </a:r>
          </a:p>
        </p:txBody>
      </p:sp>
      <p:sp>
        <p:nvSpPr>
          <p:cNvPr id="5124" name="Rectangle 4"/>
          <p:cNvSpPr>
            <a:spLocks noGrp="1" noChangeArrowheads="1"/>
          </p:cNvSpPr>
          <p:nvPr>
            <p:ph type="body" idx="1"/>
          </p:nvPr>
        </p:nvSpPr>
        <p:spPr/>
        <p:txBody>
          <a:bodyPr/>
          <a:lstStyle/>
          <a:p>
            <a:r>
              <a:rPr lang="en-US" sz="2400" dirty="0"/>
              <a:t>Takes place in the cytoplasm of the cell</a:t>
            </a:r>
          </a:p>
          <a:p>
            <a:endParaRPr lang="en-US" sz="2400" dirty="0"/>
          </a:p>
          <a:p>
            <a:r>
              <a:rPr lang="en-US" sz="2400" dirty="0"/>
              <a:t>Process where glucose is broken down and some energy is released</a:t>
            </a:r>
          </a:p>
          <a:p>
            <a:r>
              <a:rPr lang="en-US" sz="2400" dirty="0"/>
              <a:t>In the absence of Oxygen, fermentation happens.</a:t>
            </a:r>
          </a:p>
        </p:txBody>
      </p:sp>
    </p:spTree>
    <p:extLst>
      <p:ext uri="{BB962C8B-B14F-4D97-AF65-F5344CB8AC3E}">
        <p14:creationId xmlns:p14="http://schemas.microsoft.com/office/powerpoint/2010/main" val="982610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9.3 Summary – pages 231-237</a:t>
            </a:r>
          </a:p>
        </p:txBody>
      </p:sp>
      <p:pic>
        <p:nvPicPr>
          <p:cNvPr id="91341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13418" name="Rectangle 10"/>
          <p:cNvSpPr>
            <a:spLocks noChangeArrowheads="1"/>
          </p:cNvSpPr>
          <p:nvPr/>
        </p:nvSpPr>
        <p:spPr bwMode="auto">
          <a:xfrm>
            <a:off x="2057400" y="1371601"/>
            <a:ext cx="7924800" cy="1372683"/>
          </a:xfrm>
          <a:prstGeom prst="rect">
            <a:avLst/>
          </a:prstGeom>
          <a:noFill/>
          <a:ln w="9525">
            <a:noFill/>
            <a:miter lim="800000"/>
            <a:headEnd/>
            <a:tailEnd/>
          </a:ln>
          <a:effectLst/>
        </p:spPr>
        <p:txBody>
          <a:bodyPr>
            <a:spAutoFit/>
          </a:bodyPr>
          <a:lstStyle/>
          <a:p>
            <a:pPr marL="342900" indent="-342900">
              <a:buFontTx/>
              <a:buChar char="•"/>
            </a:pPr>
            <a:endParaRPr lang="en-US" altLang="en-US" sz="3200">
              <a:latin typeface="Times" pitchFamily="18" charset="0"/>
            </a:endParaRPr>
          </a:p>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19" name="Rectangle 11"/>
          <p:cNvSpPr>
            <a:spLocks noChangeArrowheads="1"/>
          </p:cNvSpPr>
          <p:nvPr/>
        </p:nvSpPr>
        <p:spPr bwMode="auto">
          <a:xfrm>
            <a:off x="2057400" y="28527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0" name="Rectangle 12"/>
          <p:cNvSpPr>
            <a:spLocks noChangeArrowheads="1"/>
          </p:cNvSpPr>
          <p:nvPr/>
        </p:nvSpPr>
        <p:spPr bwMode="auto">
          <a:xfrm>
            <a:off x="2057400" y="2890839"/>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1" name="Rectangle 13"/>
          <p:cNvSpPr>
            <a:spLocks noChangeArrowheads="1"/>
          </p:cNvSpPr>
          <p:nvPr/>
        </p:nvSpPr>
        <p:spPr bwMode="auto">
          <a:xfrm>
            <a:off x="2197100" y="3357564"/>
            <a:ext cx="7924800" cy="287337"/>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2" name="Rectangle 14"/>
          <p:cNvSpPr>
            <a:spLocks noChangeArrowheads="1"/>
          </p:cNvSpPr>
          <p:nvPr/>
        </p:nvSpPr>
        <p:spPr bwMode="auto">
          <a:xfrm>
            <a:off x="2349500" y="41148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3" name="Rectangle 15"/>
          <p:cNvSpPr>
            <a:spLocks noChangeArrowheads="1"/>
          </p:cNvSpPr>
          <p:nvPr/>
        </p:nvSpPr>
        <p:spPr bwMode="auto">
          <a:xfrm>
            <a:off x="2057400" y="320040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sp>
        <p:nvSpPr>
          <p:cNvPr id="913424" name="Rectangle 16"/>
          <p:cNvSpPr>
            <a:spLocks noChangeArrowheads="1"/>
          </p:cNvSpPr>
          <p:nvPr/>
        </p:nvSpPr>
        <p:spPr bwMode="auto">
          <a:xfrm>
            <a:off x="2349500" y="4057650"/>
            <a:ext cx="7924800" cy="287338"/>
          </a:xfrm>
          <a:prstGeom prst="rect">
            <a:avLst/>
          </a:prstGeom>
          <a:noFill/>
          <a:ln w="9525">
            <a:noFill/>
            <a:miter lim="800000"/>
            <a:headEnd/>
            <a:tailEnd/>
          </a:ln>
          <a:effectLst/>
        </p:spPr>
        <p:txBody>
          <a:bodyPr>
            <a:spAutoFit/>
          </a:bodyPr>
          <a:lstStyle/>
          <a:p>
            <a:pPr marL="342900" indent="-342900">
              <a:lnSpc>
                <a:spcPct val="40000"/>
              </a:lnSpc>
            </a:pPr>
            <a:r>
              <a:rPr lang="en-US" altLang="en-US" sz="3200">
                <a:latin typeface="Times" pitchFamily="18" charset="0"/>
              </a:rPr>
              <a:t>    </a:t>
            </a:r>
          </a:p>
        </p:txBody>
      </p:sp>
      <p:pic>
        <p:nvPicPr>
          <p:cNvPr id="913425" name="Picture 17" descr="Sec"/>
          <p:cNvPicPr>
            <a:picLocks noChangeAspect="1" noChangeArrowheads="1"/>
          </p:cNvPicPr>
          <p:nvPr/>
        </p:nvPicPr>
        <p:blipFill>
          <a:blip r:embed="rId9" cstate="print"/>
          <a:srcRect/>
          <a:stretch>
            <a:fillRect/>
          </a:stretch>
        </p:blipFill>
        <p:spPr bwMode="auto">
          <a:xfrm>
            <a:off x="1524000" y="0"/>
            <a:ext cx="1676400" cy="838200"/>
          </a:xfrm>
          <a:prstGeom prst="rect">
            <a:avLst/>
          </a:prstGeom>
          <a:noFill/>
        </p:spPr>
      </p:pic>
      <p:pic>
        <p:nvPicPr>
          <p:cNvPr id="913426" name="Picture 18" descr="Sec"/>
          <p:cNvPicPr>
            <a:picLocks noChangeAspect="1" noChangeArrowheads="1"/>
          </p:cNvPicPr>
          <p:nvPr/>
        </p:nvPicPr>
        <p:blipFill>
          <a:blip r:embed="rId10" cstate="print"/>
          <a:srcRect/>
          <a:stretch>
            <a:fillRect/>
          </a:stretch>
        </p:blipFill>
        <p:spPr bwMode="auto">
          <a:xfrm>
            <a:off x="3594100" y="0"/>
            <a:ext cx="5003800" cy="482600"/>
          </a:xfrm>
          <a:prstGeom prst="rect">
            <a:avLst/>
          </a:prstGeom>
          <a:noFill/>
        </p:spPr>
      </p:pic>
      <p:sp>
        <p:nvSpPr>
          <p:cNvPr id="913427" name="Rectangle 19"/>
          <p:cNvSpPr>
            <a:spLocks noChangeArrowheads="1"/>
          </p:cNvSpPr>
          <p:nvPr/>
        </p:nvSpPr>
        <p:spPr bwMode="auto">
          <a:xfrm>
            <a:off x="2057400" y="336391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8" name="Rectangle 20"/>
          <p:cNvSpPr>
            <a:spLocks noChangeArrowheads="1"/>
          </p:cNvSpPr>
          <p:nvPr/>
        </p:nvSpPr>
        <p:spPr bwMode="auto">
          <a:xfrm>
            <a:off x="2197100" y="38909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29" name="Rectangle 21"/>
          <p:cNvSpPr>
            <a:spLocks noChangeArrowheads="1"/>
          </p:cNvSpPr>
          <p:nvPr/>
        </p:nvSpPr>
        <p:spPr bwMode="auto">
          <a:xfrm>
            <a:off x="2197100" y="4881563"/>
            <a:ext cx="7924800" cy="781752"/>
          </a:xfrm>
          <a:prstGeom prst="rect">
            <a:avLst/>
          </a:prstGeom>
          <a:noFill/>
          <a:ln w="9525">
            <a:noFill/>
            <a:miter lim="800000"/>
            <a:headEnd/>
            <a:tailEnd/>
          </a:ln>
          <a:effectLst/>
        </p:spPr>
        <p:txBody>
          <a:bodyPr>
            <a:spAutoFit/>
          </a:bodyPr>
          <a:lstStyle/>
          <a:p>
            <a:pPr marL="342900" indent="-342900"/>
            <a:endParaRPr lang="en-US" altLang="en-US" sz="3200">
              <a:latin typeface="Times" pitchFamily="18" charset="0"/>
            </a:endParaRPr>
          </a:p>
          <a:p>
            <a:pPr marL="342900" indent="-342900">
              <a:lnSpc>
                <a:spcPct val="40000"/>
              </a:lnSpc>
            </a:pPr>
            <a:r>
              <a:rPr lang="en-US" altLang="en-US" sz="3200">
                <a:latin typeface="Times" pitchFamily="18" charset="0"/>
              </a:rPr>
              <a:t>    </a:t>
            </a:r>
          </a:p>
        </p:txBody>
      </p:sp>
      <p:sp>
        <p:nvSpPr>
          <p:cNvPr id="913430" name="Rectangle 22"/>
          <p:cNvSpPr>
            <a:spLocks noChangeArrowheads="1"/>
          </p:cNvSpPr>
          <p:nvPr/>
        </p:nvSpPr>
        <p:spPr bwMode="auto">
          <a:xfrm>
            <a:off x="2197100" y="3357564"/>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sp>
        <p:nvSpPr>
          <p:cNvPr id="913431" name="Rectangle 23"/>
          <p:cNvSpPr>
            <a:spLocks noChangeArrowheads="1"/>
          </p:cNvSpPr>
          <p:nvPr/>
        </p:nvSpPr>
        <p:spPr bwMode="auto">
          <a:xfrm>
            <a:off x="2197100" y="4783139"/>
            <a:ext cx="7620000" cy="880241"/>
          </a:xfrm>
          <a:prstGeom prst="rect">
            <a:avLst/>
          </a:prstGeom>
          <a:noFill/>
          <a:ln w="9525">
            <a:noFill/>
            <a:miter lim="800000"/>
            <a:headEnd/>
            <a:tailEnd/>
          </a:ln>
          <a:effectLst/>
        </p:spPr>
        <p:txBody>
          <a:bodyPr>
            <a:spAutoFit/>
          </a:bodyPr>
          <a:lstStyle/>
          <a:p>
            <a:pPr marL="342900" indent="-342900">
              <a:lnSpc>
                <a:spcPct val="80000"/>
              </a:lnSpc>
            </a:pPr>
            <a:endParaRPr lang="en-US" altLang="en-US" sz="3200">
              <a:latin typeface="Times" pitchFamily="18" charset="0"/>
            </a:endParaRPr>
          </a:p>
          <a:p>
            <a:pPr marL="342900" indent="-342900">
              <a:lnSpc>
                <a:spcPct val="80000"/>
              </a:lnSpc>
            </a:pPr>
            <a:r>
              <a:rPr lang="en-US" altLang="en-US" sz="3200">
                <a:latin typeface="Times" pitchFamily="18" charset="0"/>
              </a:rPr>
              <a:t>    </a:t>
            </a:r>
          </a:p>
        </p:txBody>
      </p:sp>
      <p:pic>
        <p:nvPicPr>
          <p:cNvPr id="913434" name="Picture 26" descr="Fig"/>
          <p:cNvPicPr>
            <a:picLocks noChangeAspect="1" noChangeArrowheads="1"/>
          </p:cNvPicPr>
          <p:nvPr/>
        </p:nvPicPr>
        <p:blipFill>
          <a:blip r:embed="rId11" cstate="print">
            <a:lum bright="43000"/>
          </a:blip>
          <a:stretch>
            <a:fillRect/>
          </a:stretch>
        </p:blipFill>
        <p:spPr bwMode="auto">
          <a:xfrm>
            <a:off x="1905000" y="3276601"/>
            <a:ext cx="7500990" cy="2694271"/>
          </a:xfrm>
          <a:prstGeom prst="rect">
            <a:avLst/>
          </a:prstGeom>
          <a:noFill/>
          <a:ln>
            <a:noFill/>
          </a:ln>
        </p:spPr>
      </p:pic>
      <p:sp>
        <p:nvSpPr>
          <p:cNvPr id="913432" name="Rectangle 24"/>
          <p:cNvSpPr>
            <a:spLocks noChangeArrowheads="1"/>
          </p:cNvSpPr>
          <p:nvPr/>
        </p:nvSpPr>
        <p:spPr bwMode="auto">
          <a:xfrm>
            <a:off x="1828800" y="1419225"/>
            <a:ext cx="8610600" cy="1815882"/>
          </a:xfrm>
          <a:prstGeom prst="rect">
            <a:avLst/>
          </a:prstGeom>
          <a:noFill/>
          <a:ln w="9525">
            <a:noFill/>
            <a:miter lim="800000"/>
            <a:headEnd/>
            <a:tailEnd/>
          </a:ln>
          <a:effectLst/>
        </p:spPr>
        <p:txBody>
          <a:bodyPr>
            <a:spAutoFit/>
          </a:bodyPr>
          <a:lstStyle/>
          <a:p>
            <a:pPr marL="342900" indent="-342900">
              <a:buFontTx/>
              <a:buChar char="•"/>
            </a:pPr>
            <a:r>
              <a:rPr lang="en-US" altLang="en-US" sz="2800">
                <a:latin typeface="Times" pitchFamily="18" charset="0"/>
              </a:rPr>
              <a:t>Before citric acid cycle and electron transport chain can begin, pyruvic acid undergoes a series of reactions in which it gives off a molecule of CO</a:t>
            </a:r>
            <a:r>
              <a:rPr lang="en-US" altLang="en-US" sz="2800" baseline="-25000">
                <a:latin typeface="Times" pitchFamily="18" charset="0"/>
              </a:rPr>
              <a:t>2</a:t>
            </a:r>
            <a:r>
              <a:rPr lang="en-US" altLang="en-US" sz="2800">
                <a:latin typeface="Times" pitchFamily="18" charset="0"/>
              </a:rPr>
              <a:t> and combines with a molecule called coenzyme A to form acetyl-CoA.</a:t>
            </a:r>
          </a:p>
        </p:txBody>
      </p:sp>
      <p:sp>
        <p:nvSpPr>
          <p:cNvPr id="913436" name="Text Box 28"/>
          <p:cNvSpPr txBox="1">
            <a:spLocks noChangeArrowheads="1"/>
          </p:cNvSpPr>
          <p:nvPr/>
        </p:nvSpPr>
        <p:spPr bwMode="auto">
          <a:xfrm>
            <a:off x="2027238" y="4773614"/>
            <a:ext cx="12366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37" name="Text Box 29"/>
          <p:cNvSpPr txBox="1">
            <a:spLocks noChangeArrowheads="1"/>
          </p:cNvSpPr>
          <p:nvPr/>
        </p:nvSpPr>
        <p:spPr bwMode="auto">
          <a:xfrm>
            <a:off x="1828800" y="3810001"/>
            <a:ext cx="182245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Outside the mitochondrion</a:t>
            </a:r>
          </a:p>
        </p:txBody>
      </p:sp>
      <p:sp>
        <p:nvSpPr>
          <p:cNvPr id="913438" name="Text Box 30"/>
          <p:cNvSpPr txBox="1">
            <a:spLocks noChangeArrowheads="1"/>
          </p:cNvSpPr>
          <p:nvPr/>
        </p:nvSpPr>
        <p:spPr bwMode="auto">
          <a:xfrm>
            <a:off x="2971800" y="3124201"/>
            <a:ext cx="18415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Mitochondrial membrane</a:t>
            </a:r>
          </a:p>
        </p:txBody>
      </p:sp>
      <p:sp>
        <p:nvSpPr>
          <p:cNvPr id="913439" name="Text Box 31"/>
          <p:cNvSpPr txBox="1">
            <a:spLocks noChangeArrowheads="1"/>
          </p:cNvSpPr>
          <p:nvPr/>
        </p:nvSpPr>
        <p:spPr bwMode="auto">
          <a:xfrm>
            <a:off x="4114800" y="3810001"/>
            <a:ext cx="2133600" cy="584775"/>
          </a:xfrm>
          <a:prstGeom prst="rect">
            <a:avLst/>
          </a:prstGeom>
          <a:noFill/>
          <a:ln w="9525">
            <a:noFill/>
            <a:miter lim="800000"/>
            <a:headEnd/>
            <a:tailEnd/>
          </a:ln>
          <a:effectLst/>
        </p:spPr>
        <p:txBody>
          <a:bodyPr>
            <a:spAutoFit/>
          </a:bodyPr>
          <a:lstStyle/>
          <a:p>
            <a:r>
              <a:rPr lang="en-US" altLang="en-US" sz="1600" b="1" dirty="0">
                <a:latin typeface="Times" pitchFamily="18" charset="0"/>
              </a:rPr>
              <a:t>Inside the mitochondrion</a:t>
            </a:r>
          </a:p>
        </p:txBody>
      </p:sp>
      <p:sp>
        <p:nvSpPr>
          <p:cNvPr id="913440" name="Text Box 32"/>
          <p:cNvSpPr txBox="1">
            <a:spLocks noChangeArrowheads="1"/>
          </p:cNvSpPr>
          <p:nvPr/>
        </p:nvSpPr>
        <p:spPr bwMode="auto">
          <a:xfrm>
            <a:off x="4618038" y="4749801"/>
            <a:ext cx="1020762" cy="584775"/>
          </a:xfrm>
          <a:prstGeom prst="rect">
            <a:avLst/>
          </a:prstGeom>
          <a:noFill/>
          <a:ln w="9525">
            <a:noFill/>
            <a:miter lim="800000"/>
            <a:headEnd/>
            <a:tailEnd/>
          </a:ln>
          <a:effectLst/>
        </p:spPr>
        <p:txBody>
          <a:bodyPr>
            <a:spAutoFit/>
          </a:bodyPr>
          <a:lstStyle/>
          <a:p>
            <a:r>
              <a:rPr lang="en-US" altLang="en-US" sz="1600" b="1">
                <a:latin typeface="Times" pitchFamily="18" charset="0"/>
              </a:rPr>
              <a:t>Pyruvic acid</a:t>
            </a:r>
          </a:p>
        </p:txBody>
      </p:sp>
      <p:sp>
        <p:nvSpPr>
          <p:cNvPr id="913441" name="Text Box 33"/>
          <p:cNvSpPr txBox="1">
            <a:spLocks noChangeArrowheads="1"/>
          </p:cNvSpPr>
          <p:nvPr/>
        </p:nvSpPr>
        <p:spPr bwMode="auto">
          <a:xfrm>
            <a:off x="5918200" y="4724401"/>
            <a:ext cx="1536700" cy="584775"/>
          </a:xfrm>
          <a:prstGeom prst="rect">
            <a:avLst/>
          </a:prstGeom>
          <a:noFill/>
          <a:ln w="9525">
            <a:noFill/>
            <a:miter lim="800000"/>
            <a:headEnd/>
            <a:tailEnd/>
          </a:ln>
          <a:effectLst/>
        </p:spPr>
        <p:txBody>
          <a:bodyPr>
            <a:spAutoFit/>
          </a:bodyPr>
          <a:lstStyle/>
          <a:p>
            <a:r>
              <a:rPr lang="en-US" altLang="en-US" sz="1600" b="1">
                <a:latin typeface="Times" pitchFamily="18" charset="0"/>
              </a:rPr>
              <a:t>Intermediate by-product</a:t>
            </a:r>
          </a:p>
        </p:txBody>
      </p:sp>
      <p:sp>
        <p:nvSpPr>
          <p:cNvPr id="913442" name="Text Box 34"/>
          <p:cNvSpPr txBox="1">
            <a:spLocks noChangeArrowheads="1"/>
          </p:cNvSpPr>
          <p:nvPr/>
        </p:nvSpPr>
        <p:spPr bwMode="auto">
          <a:xfrm>
            <a:off x="7319963" y="5003800"/>
            <a:ext cx="70564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a:t>
            </a:r>
            <a:r>
              <a:rPr lang="en-US" altLang="en-US" sz="1600" b="1" baseline="30000">
                <a:latin typeface="Times" pitchFamily="18" charset="0"/>
              </a:rPr>
              <a:t>+</a:t>
            </a:r>
          </a:p>
        </p:txBody>
      </p:sp>
      <p:sp>
        <p:nvSpPr>
          <p:cNvPr id="913443" name="Text Box 35"/>
          <p:cNvSpPr txBox="1">
            <a:spLocks noChangeArrowheads="1"/>
          </p:cNvSpPr>
          <p:nvPr/>
        </p:nvSpPr>
        <p:spPr bwMode="auto">
          <a:xfrm>
            <a:off x="8115300" y="5143500"/>
            <a:ext cx="1245854"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NADH + H</a:t>
            </a:r>
            <a:r>
              <a:rPr lang="en-US" altLang="en-US" sz="1600" b="1" baseline="30000">
                <a:latin typeface="Times" pitchFamily="18" charset="0"/>
              </a:rPr>
              <a:t>+</a:t>
            </a:r>
          </a:p>
        </p:txBody>
      </p:sp>
      <p:sp>
        <p:nvSpPr>
          <p:cNvPr id="913444" name="Text Box 36"/>
          <p:cNvSpPr txBox="1">
            <a:spLocks noChangeArrowheads="1"/>
          </p:cNvSpPr>
          <p:nvPr/>
        </p:nvSpPr>
        <p:spPr bwMode="auto">
          <a:xfrm>
            <a:off x="7073900" y="3675063"/>
            <a:ext cx="561372"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CO</a:t>
            </a:r>
            <a:r>
              <a:rPr lang="en-US" altLang="en-US" sz="1600" b="1" baseline="-25000">
                <a:latin typeface="Times" pitchFamily="18" charset="0"/>
              </a:rPr>
              <a:t>2</a:t>
            </a:r>
          </a:p>
        </p:txBody>
      </p:sp>
      <p:sp>
        <p:nvSpPr>
          <p:cNvPr id="913445" name="Text Box 37"/>
          <p:cNvSpPr txBox="1">
            <a:spLocks noChangeArrowheads="1"/>
          </p:cNvSpPr>
          <p:nvPr/>
        </p:nvSpPr>
        <p:spPr bwMode="auto">
          <a:xfrm>
            <a:off x="7194550" y="4097338"/>
            <a:ext cx="1284198" cy="338554"/>
          </a:xfrm>
          <a:prstGeom prst="rect">
            <a:avLst/>
          </a:prstGeom>
          <a:noFill/>
          <a:ln w="9525">
            <a:noFill/>
            <a:miter lim="800000"/>
            <a:headEnd/>
            <a:tailEnd/>
          </a:ln>
          <a:effectLst/>
        </p:spPr>
        <p:txBody>
          <a:bodyPr wrap="none">
            <a:spAutoFit/>
          </a:bodyPr>
          <a:lstStyle/>
          <a:p>
            <a:r>
              <a:rPr lang="en-US" altLang="en-US" sz="1600" b="1" dirty="0">
                <a:latin typeface="Times" pitchFamily="18" charset="0"/>
              </a:rPr>
              <a:t>Coenzyme A</a:t>
            </a:r>
          </a:p>
        </p:txBody>
      </p:sp>
      <p:sp>
        <p:nvSpPr>
          <p:cNvPr id="913446" name="Text Box 38"/>
          <p:cNvSpPr txBox="1">
            <a:spLocks noChangeArrowheads="1"/>
          </p:cNvSpPr>
          <p:nvPr/>
        </p:nvSpPr>
        <p:spPr bwMode="auto">
          <a:xfrm>
            <a:off x="9590088" y="4500563"/>
            <a:ext cx="702436"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 CoA</a:t>
            </a:r>
          </a:p>
        </p:txBody>
      </p:sp>
      <p:sp>
        <p:nvSpPr>
          <p:cNvPr id="913447" name="Text Box 39"/>
          <p:cNvSpPr txBox="1">
            <a:spLocks noChangeArrowheads="1"/>
          </p:cNvSpPr>
          <p:nvPr/>
        </p:nvSpPr>
        <p:spPr bwMode="auto">
          <a:xfrm>
            <a:off x="8915400" y="4730750"/>
            <a:ext cx="1210588" cy="338554"/>
          </a:xfrm>
          <a:prstGeom prst="rect">
            <a:avLst/>
          </a:prstGeom>
          <a:noFill/>
          <a:ln w="9525">
            <a:noFill/>
            <a:miter lim="800000"/>
            <a:headEnd/>
            <a:tailEnd/>
          </a:ln>
          <a:effectLst/>
        </p:spPr>
        <p:txBody>
          <a:bodyPr wrap="none">
            <a:spAutoFit/>
          </a:bodyPr>
          <a:lstStyle/>
          <a:p>
            <a:r>
              <a:rPr lang="en-US" altLang="en-US" sz="1600" b="1">
                <a:latin typeface="Times" pitchFamily="18" charset="0"/>
              </a:rPr>
              <a:t>Acetyl-CoA</a:t>
            </a:r>
          </a:p>
        </p:txBody>
      </p:sp>
      <p:pic>
        <p:nvPicPr>
          <p:cNvPr id="913412" name="Picture 4" descr="end of slide"/>
          <p:cNvPicPr>
            <a:picLocks noChangeAspect="1" noChangeArrowheads="1"/>
          </p:cNvPicPr>
          <p:nvPr/>
        </p:nvPicPr>
        <p:blipFill>
          <a:blip r:embed="rId12" cstate="print"/>
          <a:srcRect/>
          <a:stretch>
            <a:fillRect/>
          </a:stretch>
        </p:blipFill>
        <p:spPr bwMode="auto">
          <a:xfrm>
            <a:off x="9693276" y="5105400"/>
            <a:ext cx="593725" cy="846138"/>
          </a:xfrm>
          <a:prstGeom prst="rect">
            <a:avLst/>
          </a:prstGeom>
          <a:noFill/>
        </p:spPr>
      </p:pic>
      <p:sp>
        <p:nvSpPr>
          <p:cNvPr id="913448" name="Text Box 40"/>
          <p:cNvSpPr txBox="1">
            <a:spLocks noChangeArrowheads="1"/>
          </p:cNvSpPr>
          <p:nvPr/>
        </p:nvSpPr>
        <p:spPr bwMode="auto">
          <a:xfrm>
            <a:off x="2025650" y="762001"/>
            <a:ext cx="218521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lgn="l"/>
            <a:r>
              <a:rPr lang="en-US" altLang="en-US" sz="3600" b="1">
                <a:solidFill>
                  <a:schemeClr val="tx2"/>
                </a:solidFill>
                <a:latin typeface="Times" pitchFamily="18" charset="0"/>
              </a:rPr>
              <a:t>Glycolysis</a:t>
            </a:r>
          </a:p>
        </p:txBody>
      </p:sp>
    </p:spTree>
    <p:extLst>
      <p:ext uri="{BB962C8B-B14F-4D97-AF65-F5344CB8AC3E}">
        <p14:creationId xmlns:p14="http://schemas.microsoft.com/office/powerpoint/2010/main" val="3987345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92313" y="274638"/>
            <a:ext cx="8229600" cy="1143000"/>
          </a:xfrm>
        </p:spPr>
        <p:txBody>
          <a:bodyPr/>
          <a:lstStyle/>
          <a:p>
            <a:r>
              <a:rPr lang="en-US"/>
              <a:t>STAGE 2: CITRIC ACID CYCLE</a:t>
            </a:r>
          </a:p>
        </p:txBody>
      </p:sp>
      <p:sp>
        <p:nvSpPr>
          <p:cNvPr id="8195" name="Rectangle 3"/>
          <p:cNvSpPr>
            <a:spLocks noGrp="1" noChangeArrowheads="1"/>
          </p:cNvSpPr>
          <p:nvPr>
            <p:ph type="body" idx="1"/>
          </p:nvPr>
        </p:nvSpPr>
        <p:spPr/>
        <p:txBody>
          <a:bodyPr/>
          <a:lstStyle/>
          <a:p>
            <a:r>
              <a:rPr lang="en-US" sz="2400"/>
              <a:t>AKA Krebb’s cycle</a:t>
            </a:r>
          </a:p>
          <a:p>
            <a:endParaRPr lang="en-US" sz="2400"/>
          </a:p>
          <a:p>
            <a:r>
              <a:rPr lang="en-US" sz="2400"/>
              <a:t>Happens in the mitochondria </a:t>
            </a:r>
          </a:p>
          <a:p>
            <a:endParaRPr lang="en-US" sz="2400"/>
          </a:p>
          <a:p>
            <a:r>
              <a:rPr lang="en-US" sz="2400"/>
              <a:t>Produces: carbon dioxide and some ATP</a:t>
            </a:r>
          </a:p>
        </p:txBody>
      </p:sp>
    </p:spTree>
    <p:extLst>
      <p:ext uri="{BB962C8B-B14F-4D97-AF65-F5344CB8AC3E}">
        <p14:creationId xmlns:p14="http://schemas.microsoft.com/office/powerpoint/2010/main" val="1308239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4000"/>
              <a:t>STAGE 3: ELECTRON TRANSPORT CHAIN</a:t>
            </a:r>
          </a:p>
        </p:txBody>
      </p:sp>
      <p:sp>
        <p:nvSpPr>
          <p:cNvPr id="9219" name="Rectangle 3"/>
          <p:cNvSpPr>
            <a:spLocks noGrp="1" noChangeArrowheads="1"/>
          </p:cNvSpPr>
          <p:nvPr>
            <p:ph type="body" idx="1"/>
          </p:nvPr>
        </p:nvSpPr>
        <p:spPr/>
        <p:txBody>
          <a:bodyPr/>
          <a:lstStyle/>
          <a:p>
            <a:r>
              <a:rPr lang="en-US" sz="2400"/>
              <a:t>Happens in the mitochondria</a:t>
            </a:r>
          </a:p>
          <a:p>
            <a:endParaRPr lang="en-US" sz="2400"/>
          </a:p>
          <a:p>
            <a:r>
              <a:rPr lang="en-US" sz="2400"/>
              <a:t>Series of proteins that transfers energy</a:t>
            </a:r>
          </a:p>
          <a:p>
            <a:endParaRPr lang="en-US" sz="2400"/>
          </a:p>
          <a:p>
            <a:r>
              <a:rPr lang="en-US" sz="2400"/>
              <a:t>Net creation of whole process: 36 ATP</a:t>
            </a:r>
          </a:p>
          <a:p>
            <a:endParaRPr lang="en-US" sz="2400"/>
          </a:p>
          <a:p>
            <a:pPr>
              <a:buFontTx/>
              <a:buNone/>
            </a:pPr>
            <a:endParaRPr lang="en-US" sz="2400"/>
          </a:p>
        </p:txBody>
      </p:sp>
    </p:spTree>
    <p:extLst>
      <p:ext uri="{BB962C8B-B14F-4D97-AF65-F5344CB8AC3E}">
        <p14:creationId xmlns:p14="http://schemas.microsoft.com/office/powerpoint/2010/main" val="1442157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PROBLEM</a:t>
            </a:r>
          </a:p>
        </p:txBody>
      </p:sp>
      <p:sp>
        <p:nvSpPr>
          <p:cNvPr id="10243" name="Rectangle 3"/>
          <p:cNvSpPr>
            <a:spLocks noGrp="1" noChangeArrowheads="1"/>
          </p:cNvSpPr>
          <p:nvPr>
            <p:ph type="body" idx="1"/>
          </p:nvPr>
        </p:nvSpPr>
        <p:spPr/>
        <p:txBody>
          <a:bodyPr/>
          <a:lstStyle/>
          <a:p>
            <a:r>
              <a:rPr lang="en-US" sz="2400"/>
              <a:t>What happens when our cells run out of oxygen? Can cell respiration occur?</a:t>
            </a:r>
          </a:p>
        </p:txBody>
      </p:sp>
    </p:spTree>
    <p:extLst>
      <p:ext uri="{BB962C8B-B14F-4D97-AF65-F5344CB8AC3E}">
        <p14:creationId xmlns:p14="http://schemas.microsoft.com/office/powerpoint/2010/main" val="18331504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FERMENTATION</a:t>
            </a:r>
          </a:p>
        </p:txBody>
      </p:sp>
      <p:sp>
        <p:nvSpPr>
          <p:cNvPr id="11267" name="Rectangle 3"/>
          <p:cNvSpPr>
            <a:spLocks noGrp="1" noChangeArrowheads="1"/>
          </p:cNvSpPr>
          <p:nvPr>
            <p:ph type="body" idx="1"/>
          </p:nvPr>
        </p:nvSpPr>
        <p:spPr/>
        <p:txBody>
          <a:bodyPr/>
          <a:lstStyle/>
          <a:p>
            <a:r>
              <a:rPr lang="en-US" sz="2400"/>
              <a:t>Without oxygen cell respiration can not occur. </a:t>
            </a:r>
          </a:p>
          <a:p>
            <a:r>
              <a:rPr lang="en-US" sz="2400"/>
              <a:t>However, instead of giving up and dying, our cells have another way to create energy without using oxygen</a:t>
            </a:r>
            <a:r>
              <a:rPr lang="en-US" sz="2400">
                <a:sym typeface="Wingdings" pitchFamily="2" charset="2"/>
              </a:rPr>
              <a:t> FERMENTATION</a:t>
            </a:r>
          </a:p>
          <a:p>
            <a:r>
              <a:rPr lang="en-US" sz="2400">
                <a:sym typeface="Wingdings" pitchFamily="2" charset="2"/>
              </a:rPr>
              <a:t>Occurs after glycolysis</a:t>
            </a:r>
          </a:p>
          <a:p>
            <a:r>
              <a:rPr lang="en-US" sz="2400">
                <a:sym typeface="Wingdings" pitchFamily="2" charset="2"/>
              </a:rPr>
              <a:t>Lactic acid fermentation: animal cells (us!)</a:t>
            </a:r>
          </a:p>
          <a:p>
            <a:r>
              <a:rPr lang="en-US" sz="2400">
                <a:sym typeface="Wingdings" pitchFamily="2" charset="2"/>
              </a:rPr>
              <a:t>Alcoholic Fermentation: plant cells</a:t>
            </a:r>
          </a:p>
          <a:p>
            <a:endParaRPr lang="en-US" sz="2400">
              <a:sym typeface="Wingdings" pitchFamily="2" charset="2"/>
            </a:endParaRPr>
          </a:p>
          <a:p>
            <a:endParaRPr lang="en-US" sz="2400"/>
          </a:p>
        </p:txBody>
      </p:sp>
    </p:spTree>
    <p:extLst>
      <p:ext uri="{BB962C8B-B14F-4D97-AF65-F5344CB8AC3E}">
        <p14:creationId xmlns:p14="http://schemas.microsoft.com/office/powerpoint/2010/main" val="38036858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837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3717" name="Picture 5"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83718" name="Picture 6"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8371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83720" name="Picture 8" descr="transparencies word"/>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83721" name="Picture 9" descr="end of slide"/>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83722" name="Picture 10" descr="Sec"/>
          <p:cNvPicPr>
            <a:picLocks noChangeAspect="1" noChangeArrowheads="1"/>
          </p:cNvPicPr>
          <p:nvPr/>
        </p:nvPicPr>
        <p:blipFill>
          <a:blip r:embed="rId11" cstate="print"/>
          <a:srcRect/>
          <a:stretch>
            <a:fillRect/>
          </a:stretch>
        </p:blipFill>
        <p:spPr bwMode="auto">
          <a:xfrm>
            <a:off x="1524000" y="0"/>
            <a:ext cx="1676400" cy="685800"/>
          </a:xfrm>
          <a:prstGeom prst="rect">
            <a:avLst/>
          </a:prstGeom>
          <a:noFill/>
        </p:spPr>
      </p:pic>
      <p:pic>
        <p:nvPicPr>
          <p:cNvPr id="883725" name="Picture 13" descr="RST-09"/>
          <p:cNvPicPr>
            <a:picLocks noChangeAspect="1" noChangeArrowheads="1"/>
          </p:cNvPicPr>
          <p:nvPr/>
        </p:nvPicPr>
        <p:blipFill>
          <a:blip r:embed="rId12" cstate="print"/>
          <a:srcRect/>
          <a:stretch>
            <a:fillRect/>
          </a:stretch>
        </p:blipFill>
        <p:spPr bwMode="auto">
          <a:xfrm>
            <a:off x="2438400" y="914400"/>
            <a:ext cx="7162800" cy="4495800"/>
          </a:xfrm>
          <a:prstGeom prst="rect">
            <a:avLst/>
          </a:prstGeom>
          <a:noFill/>
        </p:spPr>
      </p:pic>
    </p:spTree>
    <p:extLst>
      <p:ext uri="{BB962C8B-B14F-4D97-AF65-F5344CB8AC3E}">
        <p14:creationId xmlns:p14="http://schemas.microsoft.com/office/powerpoint/2010/main" val="31350956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83721"/>
                                        </p:tgtEl>
                                        <p:attrNameLst>
                                          <p:attrName>style.visibility</p:attrName>
                                        </p:attrNameLst>
                                      </p:cBhvr>
                                      <p:to>
                                        <p:strVal val="visible"/>
                                      </p:to>
                                    </p:set>
                                    <p:animEffect transition="in" filter="box(out)">
                                      <p:cBhvr>
                                        <p:cTn id="7"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u="sng" dirty="0" smtClean="0"/>
              <a:t>Build a Monosaccharide! </a:t>
            </a:r>
            <a:endParaRPr lang="en-US" u="sng"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58719" r="59780" b="-1068"/>
          <a:stretch/>
        </p:blipFill>
        <p:spPr>
          <a:xfrm>
            <a:off x="5963822" y="1423358"/>
            <a:ext cx="2147345" cy="2053087"/>
          </a:xfrm>
          <a:prstGeom prst="rect">
            <a:avLst/>
          </a:prstGeom>
        </p:spPr>
      </p:pic>
      <p:pic>
        <p:nvPicPr>
          <p:cNvPr id="6"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653" t="59532"/>
          <a:stretch/>
        </p:blipFill>
        <p:spPr>
          <a:xfrm>
            <a:off x="8507982" y="1423358"/>
            <a:ext cx="2665722" cy="2014364"/>
          </a:xfr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537" b="58937"/>
          <a:stretch/>
        </p:blipFill>
        <p:spPr>
          <a:xfrm>
            <a:off x="6096000" y="3791212"/>
            <a:ext cx="5321233" cy="1983256"/>
          </a:xfrm>
          <a:prstGeom prst="rect">
            <a:avLst/>
          </a:prstGeom>
        </p:spPr>
      </p:pic>
      <p:sp>
        <p:nvSpPr>
          <p:cNvPr id="8" name="TextBox 7"/>
          <p:cNvSpPr txBox="1"/>
          <p:nvPr/>
        </p:nvSpPr>
        <p:spPr>
          <a:xfrm>
            <a:off x="1376538" y="2152859"/>
            <a:ext cx="4833762" cy="3508653"/>
          </a:xfrm>
          <a:prstGeom prst="rect">
            <a:avLst/>
          </a:prstGeom>
          <a:noFill/>
        </p:spPr>
        <p:txBody>
          <a:bodyPr wrap="square" rtlCol="0">
            <a:spAutoFit/>
          </a:bodyPr>
          <a:lstStyle/>
          <a:p>
            <a:r>
              <a:rPr lang="en-US" sz="2400" b="1" dirty="0" smtClean="0"/>
              <a:t>Some Helpful Hints:</a:t>
            </a:r>
          </a:p>
          <a:p>
            <a:pPr marL="285750" indent="-285750">
              <a:buFont typeface="Arial" panose="020B0604020202020204" pitchFamily="34" charset="0"/>
              <a:buChar char="•"/>
            </a:pPr>
            <a:r>
              <a:rPr lang="en-US" b="1" dirty="0" smtClean="0"/>
              <a:t>Black</a:t>
            </a:r>
            <a:r>
              <a:rPr lang="en-US" dirty="0" smtClean="0"/>
              <a:t> atoms are </a:t>
            </a:r>
            <a:r>
              <a:rPr lang="en-US" b="1" dirty="0" smtClean="0"/>
              <a:t>Carbon</a:t>
            </a:r>
            <a:r>
              <a:rPr lang="en-US" dirty="0" smtClean="0"/>
              <a:t> (</a:t>
            </a:r>
            <a:r>
              <a:rPr lang="en-US" b="1" dirty="0" smtClean="0"/>
              <a:t>C</a:t>
            </a:r>
            <a:r>
              <a:rPr lang="en-US" dirty="0" smtClean="0"/>
              <a:t>).</a:t>
            </a:r>
          </a:p>
          <a:p>
            <a:pPr marL="742950" lvl="1" indent="-285750">
              <a:buFont typeface="Arial" panose="020B0604020202020204" pitchFamily="34" charset="0"/>
              <a:buChar char="•"/>
            </a:pPr>
            <a:r>
              <a:rPr lang="en-US" dirty="0" smtClean="0"/>
              <a:t>Carbon always needs to be bonded to 4 other atoms.</a:t>
            </a:r>
          </a:p>
          <a:p>
            <a:pPr marL="285750" indent="-285750">
              <a:buFont typeface="Arial" panose="020B0604020202020204" pitchFamily="34" charset="0"/>
              <a:buChar char="•"/>
            </a:pPr>
            <a:r>
              <a:rPr lang="en-US" dirty="0" smtClean="0"/>
              <a:t>White atoms are Hydrogen (H).</a:t>
            </a:r>
          </a:p>
          <a:p>
            <a:pPr marL="742950" lvl="1" indent="-285750">
              <a:buFont typeface="Arial" panose="020B0604020202020204" pitchFamily="34" charset="0"/>
              <a:buChar char="•"/>
            </a:pPr>
            <a:r>
              <a:rPr lang="en-US" dirty="0" smtClean="0"/>
              <a:t>Hydrogen only bonds to 1 atom.</a:t>
            </a:r>
            <a:endParaRPr lang="en-US" dirty="0"/>
          </a:p>
          <a:p>
            <a:pPr marL="285750" indent="-285750">
              <a:buFont typeface="Arial" panose="020B0604020202020204" pitchFamily="34" charset="0"/>
              <a:buChar char="•"/>
            </a:pPr>
            <a:r>
              <a:rPr lang="en-US" dirty="0" smtClean="0">
                <a:solidFill>
                  <a:srgbClr val="FF0000"/>
                </a:solidFill>
              </a:rPr>
              <a:t>Red </a:t>
            </a:r>
            <a:r>
              <a:rPr lang="en-US" dirty="0" smtClean="0"/>
              <a:t>atoms are </a:t>
            </a:r>
            <a:r>
              <a:rPr lang="en-US" dirty="0" smtClean="0">
                <a:solidFill>
                  <a:srgbClr val="FF0000"/>
                </a:solidFill>
              </a:rPr>
              <a:t>Oxygen</a:t>
            </a:r>
            <a:r>
              <a:rPr lang="en-US" dirty="0" smtClean="0"/>
              <a:t> (</a:t>
            </a:r>
            <a:r>
              <a:rPr lang="en-US" dirty="0" smtClean="0">
                <a:solidFill>
                  <a:srgbClr val="FF0000"/>
                </a:solidFill>
              </a:rPr>
              <a:t>O</a:t>
            </a:r>
            <a:r>
              <a:rPr lang="en-US" dirty="0" smtClean="0"/>
              <a:t>)</a:t>
            </a:r>
          </a:p>
          <a:p>
            <a:pPr marL="742950" lvl="1" indent="-285750">
              <a:buFont typeface="Arial" panose="020B0604020202020204" pitchFamily="34" charset="0"/>
              <a:buChar char="•"/>
            </a:pPr>
            <a:r>
              <a:rPr lang="en-US" dirty="0" smtClean="0"/>
              <a:t>Oxygen bonds to 2 atoms.</a:t>
            </a:r>
          </a:p>
          <a:p>
            <a:pPr marL="285750" indent="-285750">
              <a:buFont typeface="Arial" panose="020B0604020202020204" pitchFamily="34" charset="0"/>
              <a:buChar char="•"/>
            </a:pPr>
            <a:r>
              <a:rPr lang="en-US" dirty="0" smtClean="0"/>
              <a:t>Every unidentified </a:t>
            </a:r>
            <a:r>
              <a:rPr lang="en-US" b="1" dirty="0" smtClean="0"/>
              <a:t>corner</a:t>
            </a:r>
            <a:r>
              <a:rPr lang="en-US" dirty="0" smtClean="0"/>
              <a:t> is a </a:t>
            </a:r>
            <a:r>
              <a:rPr lang="en-US" b="1" dirty="0" smtClean="0"/>
              <a:t>Carbon</a:t>
            </a:r>
            <a:r>
              <a:rPr lang="en-US" dirty="0" smtClean="0"/>
              <a:t> atom.</a:t>
            </a:r>
          </a:p>
          <a:p>
            <a:pPr marL="742950" lvl="1" indent="-285750">
              <a:buFont typeface="Arial" panose="020B0604020202020204" pitchFamily="34" charset="0"/>
              <a:buChar char="•"/>
            </a:pPr>
            <a:r>
              <a:rPr lang="en-US" dirty="0" smtClean="0"/>
              <a:t>For example, look at the        which identifies the corner on Sucrose. That is a carbon atom.</a:t>
            </a:r>
            <a:endParaRPr lang="en-US" dirty="0"/>
          </a:p>
        </p:txBody>
      </p:sp>
      <p:sp>
        <p:nvSpPr>
          <p:cNvPr id="9" name="5-Point Star 8"/>
          <p:cNvSpPr/>
          <p:nvPr/>
        </p:nvSpPr>
        <p:spPr>
          <a:xfrm>
            <a:off x="4526280" y="478284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801274" y="446913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70267" y="1234588"/>
            <a:ext cx="4396740" cy="830997"/>
          </a:xfrm>
          <a:prstGeom prst="rect">
            <a:avLst/>
          </a:prstGeom>
          <a:noFill/>
        </p:spPr>
        <p:txBody>
          <a:bodyPr wrap="square" rtlCol="0">
            <a:spAutoFit/>
          </a:bodyPr>
          <a:lstStyle/>
          <a:p>
            <a:r>
              <a:rPr lang="en-US" sz="2400" b="1" dirty="0" smtClean="0"/>
              <a:t>Show me a correct monosaccharide for extra credit!</a:t>
            </a:r>
            <a:endParaRPr lang="en-US" sz="2400" b="1" dirty="0"/>
          </a:p>
        </p:txBody>
      </p:sp>
    </p:spTree>
    <p:extLst>
      <p:ext uri="{BB962C8B-B14F-4D97-AF65-F5344CB8AC3E}">
        <p14:creationId xmlns:p14="http://schemas.microsoft.com/office/powerpoint/2010/main" val="425544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318829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nvPr>
        </p:nvGraphicFramePr>
        <p:xfrm>
          <a:off x="1981200" y="1600200"/>
          <a:ext cx="8229600" cy="3291840"/>
        </p:xfrm>
        <a:graphic>
          <a:graphicData uri="http://schemas.openxmlformats.org/drawingml/2006/table">
            <a:tbl>
              <a:tblPr firstRow="1" bandRow="1">
                <a:tableStyleId>{5C22544A-7EE6-4342-B048-85BDC9FD1C3A}</a:tableStyleId>
              </a:tblPr>
              <a:tblGrid>
                <a:gridCol w="1161245"/>
                <a:gridCol w="1581955"/>
                <a:gridCol w="1371600"/>
                <a:gridCol w="1371600"/>
                <a:gridCol w="1371600"/>
                <a:gridCol w="1371600"/>
              </a:tblGrid>
              <a:tr h="370840">
                <a:tc>
                  <a:txBody>
                    <a:bodyPr/>
                    <a:lstStyle/>
                    <a:p>
                      <a:r>
                        <a:rPr lang="en-US" sz="3200" dirty="0" smtClean="0"/>
                        <a:t>ml H2O2</a:t>
                      </a:r>
                      <a:endParaRPr lang="en-US" sz="3200" dirty="0"/>
                    </a:p>
                  </a:txBody>
                  <a:tcPr/>
                </a:tc>
                <a:tc>
                  <a:txBody>
                    <a:bodyPr/>
                    <a:lstStyle/>
                    <a:p>
                      <a:r>
                        <a:rPr lang="en-US" dirty="0" smtClean="0"/>
                        <a:t>Person</a:t>
                      </a:r>
                      <a:r>
                        <a:rPr lang="en-US" baseline="0" dirty="0" smtClean="0"/>
                        <a:t> 1</a:t>
                      </a:r>
                      <a:endParaRPr lang="en-US" dirty="0"/>
                    </a:p>
                  </a:txBody>
                  <a:tcPr/>
                </a:tc>
                <a:tc>
                  <a:txBody>
                    <a:bodyPr/>
                    <a:lstStyle/>
                    <a:p>
                      <a:r>
                        <a:rPr lang="en-US" dirty="0" smtClean="0"/>
                        <a:t>Person 2</a:t>
                      </a:r>
                      <a:endParaRPr lang="en-US" dirty="0"/>
                    </a:p>
                  </a:txBody>
                  <a:tcPr/>
                </a:tc>
                <a:tc>
                  <a:txBody>
                    <a:bodyPr/>
                    <a:lstStyle/>
                    <a:p>
                      <a:r>
                        <a:rPr lang="en-US" dirty="0" smtClean="0"/>
                        <a:t>Person</a:t>
                      </a:r>
                      <a:r>
                        <a:rPr lang="en-US" baseline="0" dirty="0" smtClean="0"/>
                        <a:t> 3</a:t>
                      </a:r>
                      <a:endParaRPr lang="en-US" dirty="0"/>
                    </a:p>
                  </a:txBody>
                  <a:tcPr/>
                </a:tc>
                <a:tc>
                  <a:txBody>
                    <a:bodyPr/>
                    <a:lstStyle/>
                    <a:p>
                      <a:r>
                        <a:rPr lang="en-US" dirty="0" smtClean="0"/>
                        <a:t>Person</a:t>
                      </a:r>
                      <a:r>
                        <a:rPr lang="en-US" baseline="0" dirty="0" smtClean="0"/>
                        <a:t> 4</a:t>
                      </a:r>
                      <a:endParaRPr lang="en-US" dirty="0"/>
                    </a:p>
                  </a:txBody>
                  <a:tcPr/>
                </a:tc>
                <a:tc>
                  <a:txBody>
                    <a:bodyPr/>
                    <a:lstStyle/>
                    <a:p>
                      <a:r>
                        <a:rPr lang="en-US" dirty="0" smtClean="0"/>
                        <a:t>Person 5</a:t>
                      </a:r>
                      <a:endParaRPr lang="en-US" dirty="0"/>
                    </a:p>
                  </a:txBody>
                  <a:tcPr/>
                </a:tc>
              </a:tr>
              <a:tr h="370840">
                <a:tc>
                  <a:txBody>
                    <a:bodyPr/>
                    <a:lstStyle/>
                    <a:p>
                      <a:r>
                        <a:rPr lang="en-US" dirty="0" smtClean="0"/>
                        <a:t>5</a:t>
                      </a:r>
                      <a:endParaRPr lang="en-US" dirty="0"/>
                    </a:p>
                  </a:txBody>
                  <a:tcPr/>
                </a:tc>
                <a:tc>
                  <a:txBody>
                    <a:bodyPr/>
                    <a:lstStyle/>
                    <a:p>
                      <a:r>
                        <a:rPr lang="en-US" dirty="0" smtClean="0"/>
                        <a:t>100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7</a:t>
                      </a:r>
                      <a:endParaRPr lang="en-US" dirty="0"/>
                    </a:p>
                  </a:txBody>
                  <a:tcPr/>
                </a:tc>
                <a:tc>
                  <a:txBody>
                    <a:bodyPr/>
                    <a:lstStyle/>
                    <a:p>
                      <a:endParaRPr lang="en-US" dirty="0"/>
                    </a:p>
                  </a:txBody>
                  <a:tcPr/>
                </a:tc>
                <a:tc>
                  <a:txBody>
                    <a:bodyPr/>
                    <a:lstStyle/>
                    <a:p>
                      <a:r>
                        <a:rPr lang="en-US" dirty="0" smtClean="0"/>
                        <a:t>120</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endParaRPr lang="en-US"/>
                    </a:p>
                  </a:txBody>
                  <a:tcPr/>
                </a:tc>
                <a:tc>
                  <a:txBody>
                    <a:bodyPr/>
                    <a:lstStyle/>
                    <a:p>
                      <a:r>
                        <a:rPr lang="en-US" dirty="0" smtClean="0"/>
                        <a:t>120</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170</a:t>
                      </a:r>
                      <a:endParaRPr lang="en-US" dirty="0"/>
                    </a:p>
                  </a:txBody>
                  <a:tcPr/>
                </a:tc>
                <a:tc>
                  <a:txBody>
                    <a:bodyPr/>
                    <a:lstStyle/>
                    <a:p>
                      <a:endParaRPr lang="en-US" dirty="0"/>
                    </a:p>
                  </a:txBody>
                  <a:tcPr/>
                </a:tc>
              </a:tr>
              <a:tr h="370840">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140</a:t>
                      </a:r>
                      <a:endParaRPr lang="en-US" dirty="0"/>
                    </a:p>
                  </a:txBody>
                  <a:tcPr/>
                </a:tc>
              </a:tr>
            </a:tbl>
          </a:graphicData>
        </a:graphic>
      </p:graphicFrame>
    </p:spTree>
    <p:extLst>
      <p:ext uri="{BB962C8B-B14F-4D97-AF65-F5344CB8AC3E}">
        <p14:creationId xmlns:p14="http://schemas.microsoft.com/office/powerpoint/2010/main" val="99412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40981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2329</Words>
  <Application>Microsoft Office PowerPoint</Application>
  <PresentationFormat>Widescreen</PresentationFormat>
  <Paragraphs>398</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Times</vt:lpstr>
      <vt:lpstr>Times New Roman</vt:lpstr>
      <vt:lpstr>Wingdings</vt:lpstr>
      <vt:lpstr>Office Theme</vt:lpstr>
      <vt:lpstr>Biology UNIT 2 Energy</vt:lpstr>
      <vt:lpstr>Research Activity  P. 41 NB</vt:lpstr>
      <vt:lpstr>  9/13 Building Molecules CH 6.3 Obj. TSW identify the macromolecules living things are made of and describe their properties. P. 44NB </vt:lpstr>
      <vt:lpstr>2. Enzymes are Proteins and they speed up chemical reactions. Temperature, pH, Amount of substrate or enzyme, Ionic Conditions (Salt).</vt:lpstr>
      <vt:lpstr>Using your Cycles in Nature, build the molecule that is most evident for your cycle:  P. 45 NB H2O, CO2, NH3, NO, NO2, NO3, O2, CH4, C6H12O6</vt:lpstr>
      <vt:lpstr>Build a Monosaccharide! </vt:lpstr>
      <vt:lpstr>Enzymatic Reaction of Sucrase on Sucrose</vt:lpstr>
      <vt:lpstr>Catalase Lab</vt:lpstr>
      <vt:lpstr>Catalase Lab P. 27</vt:lpstr>
      <vt:lpstr>AXES Paragraph – Catalase Lab</vt:lpstr>
      <vt:lpstr> 9/18 Cellular Respiration &amp; Fermentation 9.3    Obj: TSW be able to compare and contrast photosynthesis and cellular respiration by completing the flow chart activity. pg. 50 NB</vt:lpstr>
      <vt:lpstr>1. Cellular Respiration – converts glucose in to ATP and Heat in the mitochondria.  The three stages are Glycolysis, Krebs Cycle, and the Electron Transport Chain. All living organisms perform Cellular Respiration, including plants.</vt:lpstr>
      <vt:lpstr>#2.  The reactants for Photosynthesis (CO2 &amp; H2O) are the Products for Cellular Respiration.</vt:lpstr>
      <vt:lpstr>PowerPoint Presentation</vt:lpstr>
      <vt:lpstr>PowerPoint Presentation</vt:lpstr>
      <vt:lpstr>Macromolecules</vt:lpstr>
      <vt:lpstr>How to Make Carbohydrates Activity p. 51NB</vt:lpstr>
      <vt:lpstr>Glucose Synthesis Activity</vt:lpstr>
      <vt:lpstr>Taboo</vt:lpstr>
      <vt:lpstr>Taboo</vt:lpstr>
      <vt:lpstr>Honors Biology  Do the Math</vt:lpstr>
      <vt:lpstr>Section 2 Check</vt:lpstr>
      <vt:lpstr>Section 2 Check</vt:lpstr>
      <vt:lpstr>PowerPoint Presentation</vt:lpstr>
      <vt:lpstr>PowerPoint Presentation</vt:lpstr>
      <vt:lpstr>PowerPoint Presentation</vt:lpstr>
      <vt:lpstr>Chapter Assessment</vt:lpstr>
      <vt:lpstr>PowerPoint Presentation</vt:lpstr>
      <vt:lpstr>Quote of the Day</vt:lpstr>
      <vt:lpstr>Kahoots Energy Quiz</vt:lpstr>
      <vt:lpstr>9/19 Energy in Cells Obj. TSW learn how energy is stored in the bonds of molecules and released when bonds are broken. P. 52 NB </vt:lpstr>
      <vt:lpstr>Endothermic Reaction – Photosynthesis p. 45 NB Stores energy in Chemical Bonds - Glucose</vt:lpstr>
      <vt:lpstr>Exothermic Reaction – Yeast + Hydrogen Peroxide Cellular Respiration  P. 45NB Releases Heat</vt:lpstr>
      <vt:lpstr>9/20 Monomers &amp; Polymers CH 6.3 Obj. TSW learn the 4 macromolecules and the subunits that make them. P. 54 NB</vt:lpstr>
      <vt:lpstr>Taboo</vt:lpstr>
      <vt:lpstr>Taboo</vt:lpstr>
      <vt:lpstr>Taboo</vt:lpstr>
      <vt:lpstr>PowerPoint Presentation</vt:lpstr>
      <vt:lpstr>Section 9.3 Summary – pages 231-237</vt:lpstr>
      <vt:lpstr>Photosynthesis &amp; Cellular Respiration AXES Paragraph READ your highlighted parts of your article, Write an AXES paragraph on page 57NB Assertion eXample Explanation Significance</vt:lpstr>
      <vt:lpstr>9/21 Reading a graph for information Obj. TSW review variables and the control in a lab and analyze the graph.  P. 56 NB</vt:lpstr>
      <vt:lpstr>Leaf Disk Assay Lab   </vt:lpstr>
      <vt:lpstr>Gallery Walk – Cell UNIT Review Describe, Draw, and Explain the importance of each of the following concepts/ processes on a poster paper, for a Gallery Walk review. Page 51NB</vt:lpstr>
      <vt:lpstr>Warm Up Answers</vt:lpstr>
      <vt:lpstr>Cellular Respiration &amp; Yeast</vt:lpstr>
      <vt:lpstr>Cellular Respiration P. 31</vt:lpstr>
      <vt:lpstr>PowerPoint Presentation</vt:lpstr>
      <vt:lpstr>Enzymes, Cataylase &amp; Potatoes  Page 47 NB</vt:lpstr>
      <vt:lpstr>Enzyme Lab P. 47NB</vt:lpstr>
      <vt:lpstr>Enzyme – Catalyse Lab Page 47 NB</vt:lpstr>
      <vt:lpstr>STAGE 1: GLYCOLYSIS</vt:lpstr>
      <vt:lpstr>Section 9.3 Summary – pages 231-237</vt:lpstr>
      <vt:lpstr>STAGE 2: CITRIC ACID CYCLE</vt:lpstr>
      <vt:lpstr>STAGE 3: ELECTRON TRANSPORT CHAIN</vt:lpstr>
      <vt:lpstr>PROBLEM</vt:lpstr>
      <vt:lpstr>FERMENTATION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UNIT 2 Energy</dc:title>
  <dc:creator>Jennifer Mc Allister</dc:creator>
  <cp:lastModifiedBy>Jennifer Mc Allister</cp:lastModifiedBy>
  <cp:revision>48</cp:revision>
  <cp:lastPrinted>2017-09-21T22:43:53Z</cp:lastPrinted>
  <dcterms:created xsi:type="dcterms:W3CDTF">2017-09-10T20:06:53Z</dcterms:created>
  <dcterms:modified xsi:type="dcterms:W3CDTF">2017-09-22T20:24:53Z</dcterms:modified>
</cp:coreProperties>
</file>